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74"/>
  </p:notesMasterIdLst>
  <p:handoutMasterIdLst>
    <p:handoutMasterId r:id="rId75"/>
  </p:handoutMasterIdLst>
  <p:sldIdLst>
    <p:sldId id="268" r:id="rId2"/>
    <p:sldId id="272" r:id="rId3"/>
    <p:sldId id="271" r:id="rId4"/>
    <p:sldId id="257" r:id="rId5"/>
    <p:sldId id="269" r:id="rId6"/>
    <p:sldId id="377" r:id="rId7"/>
    <p:sldId id="273" r:id="rId8"/>
    <p:sldId id="366" r:id="rId9"/>
    <p:sldId id="367" r:id="rId10"/>
    <p:sldId id="288" r:id="rId11"/>
    <p:sldId id="289" r:id="rId12"/>
    <p:sldId id="290" r:id="rId13"/>
    <p:sldId id="291" r:id="rId14"/>
    <p:sldId id="369" r:id="rId15"/>
    <p:sldId id="294" r:id="rId16"/>
    <p:sldId id="295" r:id="rId17"/>
    <p:sldId id="296" r:id="rId18"/>
    <p:sldId id="297" r:id="rId19"/>
    <p:sldId id="300" r:id="rId20"/>
    <p:sldId id="301" r:id="rId21"/>
    <p:sldId id="376" r:id="rId22"/>
    <p:sldId id="371" r:id="rId23"/>
    <p:sldId id="373" r:id="rId24"/>
    <p:sldId id="262" r:id="rId25"/>
    <p:sldId id="303" r:id="rId26"/>
    <p:sldId id="378" r:id="rId27"/>
    <p:sldId id="305" r:id="rId28"/>
    <p:sldId id="307" r:id="rId29"/>
    <p:sldId id="308" r:id="rId30"/>
    <p:sldId id="263" r:id="rId31"/>
    <p:sldId id="309" r:id="rId32"/>
    <p:sldId id="311" r:id="rId33"/>
    <p:sldId id="264" r:id="rId34"/>
    <p:sldId id="314" r:id="rId35"/>
    <p:sldId id="315" r:id="rId36"/>
    <p:sldId id="322" r:id="rId37"/>
    <p:sldId id="265" r:id="rId38"/>
    <p:sldId id="316" r:id="rId39"/>
    <p:sldId id="321" r:id="rId40"/>
    <p:sldId id="325" r:id="rId41"/>
    <p:sldId id="364" r:id="rId42"/>
    <p:sldId id="324" r:id="rId43"/>
    <p:sldId id="327" r:id="rId44"/>
    <p:sldId id="328" r:id="rId45"/>
    <p:sldId id="329" r:id="rId46"/>
    <p:sldId id="360" r:id="rId47"/>
    <p:sldId id="331" r:id="rId48"/>
    <p:sldId id="332" r:id="rId49"/>
    <p:sldId id="333" r:id="rId50"/>
    <p:sldId id="334" r:id="rId51"/>
    <p:sldId id="336" r:id="rId52"/>
    <p:sldId id="340" r:id="rId53"/>
    <p:sldId id="339" r:id="rId54"/>
    <p:sldId id="337" r:id="rId55"/>
    <p:sldId id="365" r:id="rId56"/>
    <p:sldId id="341" r:id="rId57"/>
    <p:sldId id="343" r:id="rId58"/>
    <p:sldId id="344" r:id="rId59"/>
    <p:sldId id="346" r:id="rId60"/>
    <p:sldId id="345" r:id="rId61"/>
    <p:sldId id="347" r:id="rId62"/>
    <p:sldId id="348" r:id="rId63"/>
    <p:sldId id="349" r:id="rId64"/>
    <p:sldId id="350" r:id="rId65"/>
    <p:sldId id="351" r:id="rId66"/>
    <p:sldId id="352" r:id="rId67"/>
    <p:sldId id="359" r:id="rId68"/>
    <p:sldId id="353" r:id="rId69"/>
    <p:sldId id="355" r:id="rId70"/>
    <p:sldId id="356" r:id="rId71"/>
    <p:sldId id="357" r:id="rId72"/>
    <p:sldId id="361" r:id="rId7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8000"/>
    <a:srgbClr val="FFFFCC"/>
    <a:srgbClr val="009900"/>
    <a:srgbClr val="EFDDE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8" autoAdjust="0"/>
    <p:restoredTop sz="94671"/>
  </p:normalViewPr>
  <p:slideViewPr>
    <p:cSldViewPr snapToGrid="0" snapToObjects="1">
      <p:cViewPr varScale="1">
        <p:scale>
          <a:sx n="75" d="100"/>
          <a:sy n="75" d="100"/>
        </p:scale>
        <p:origin x="10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8494933-AEB9-4565-956D-29041EFFA4D8}"/>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2A36268-439C-48B3-BF46-1147DCDAFA53}"/>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149FDBA-78A4-4E6E-AF86-44DF72AD4799}" type="datetimeFigureOut">
              <a:rPr lang="en-US" smtClean="0"/>
              <a:t>9/24/2019</a:t>
            </a:fld>
            <a:endParaRPr lang="en-US"/>
          </a:p>
        </p:txBody>
      </p:sp>
      <p:sp>
        <p:nvSpPr>
          <p:cNvPr id="4" name="Footer Placeholder 3">
            <a:extLst>
              <a:ext uri="{FF2B5EF4-FFF2-40B4-BE49-F238E27FC236}">
                <a16:creationId xmlns:a16="http://schemas.microsoft.com/office/drawing/2014/main" id="{AE5ED9C8-CF78-447A-BAAD-04720F0D2FE5}"/>
              </a:ext>
            </a:extLst>
          </p:cNvPr>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55F382D7-3191-4649-AFF1-9BD067BF84C9}"/>
              </a:ext>
            </a:extLst>
          </p:cNvPr>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A893AE5-C414-483F-948D-1B7B0B37FF64}" type="slidenum">
              <a:rPr lang="en-US" smtClean="0"/>
              <a:t>‹#›</a:t>
            </a:fld>
            <a:endParaRPr lang="en-US"/>
          </a:p>
        </p:txBody>
      </p:sp>
    </p:spTree>
    <p:extLst>
      <p:ext uri="{BB962C8B-B14F-4D97-AF65-F5344CB8AC3E}">
        <p14:creationId xmlns:p14="http://schemas.microsoft.com/office/powerpoint/2010/main" val="12109433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71C193C-6EE7-4B84-B9A2-990F3EF7FF1E}" type="datetimeFigureOut">
              <a:rPr lang="en-US" smtClean="0"/>
              <a:t>9/24/2019</a:t>
            </a:fld>
            <a:endParaRPr lang="en-US"/>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21D9698C-F1A0-42D8-A0E4-FD04ADA31BBF}" type="slidenum">
              <a:rPr lang="en-US" smtClean="0"/>
              <a:t>‹#›</a:t>
            </a:fld>
            <a:endParaRPr lang="en-US"/>
          </a:p>
        </p:txBody>
      </p:sp>
    </p:spTree>
    <p:extLst>
      <p:ext uri="{BB962C8B-B14F-4D97-AF65-F5344CB8AC3E}">
        <p14:creationId xmlns:p14="http://schemas.microsoft.com/office/powerpoint/2010/main" val="3120516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4</a:t>
            </a:fld>
            <a:endParaRPr lang="en-US"/>
          </a:p>
        </p:txBody>
      </p:sp>
    </p:spTree>
    <p:extLst>
      <p:ext uri="{BB962C8B-B14F-4D97-AF65-F5344CB8AC3E}">
        <p14:creationId xmlns:p14="http://schemas.microsoft.com/office/powerpoint/2010/main" val="823528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5</a:t>
            </a:fld>
            <a:endParaRPr lang="en-US"/>
          </a:p>
        </p:txBody>
      </p:sp>
    </p:spTree>
    <p:extLst>
      <p:ext uri="{BB962C8B-B14F-4D97-AF65-F5344CB8AC3E}">
        <p14:creationId xmlns:p14="http://schemas.microsoft.com/office/powerpoint/2010/main" val="2018866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10</a:t>
            </a:fld>
            <a:endParaRPr lang="en-US"/>
          </a:p>
        </p:txBody>
      </p:sp>
    </p:spTree>
    <p:extLst>
      <p:ext uri="{BB962C8B-B14F-4D97-AF65-F5344CB8AC3E}">
        <p14:creationId xmlns:p14="http://schemas.microsoft.com/office/powerpoint/2010/main" val="1467792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11</a:t>
            </a:fld>
            <a:endParaRPr lang="en-US"/>
          </a:p>
        </p:txBody>
      </p:sp>
    </p:spTree>
    <p:extLst>
      <p:ext uri="{BB962C8B-B14F-4D97-AF65-F5344CB8AC3E}">
        <p14:creationId xmlns:p14="http://schemas.microsoft.com/office/powerpoint/2010/main" val="35581429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12</a:t>
            </a:fld>
            <a:endParaRPr lang="en-US"/>
          </a:p>
        </p:txBody>
      </p:sp>
    </p:spTree>
    <p:extLst>
      <p:ext uri="{BB962C8B-B14F-4D97-AF65-F5344CB8AC3E}">
        <p14:creationId xmlns:p14="http://schemas.microsoft.com/office/powerpoint/2010/main" val="2376728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13</a:t>
            </a:fld>
            <a:endParaRPr lang="en-US"/>
          </a:p>
        </p:txBody>
      </p:sp>
    </p:spTree>
    <p:extLst>
      <p:ext uri="{BB962C8B-B14F-4D97-AF65-F5344CB8AC3E}">
        <p14:creationId xmlns:p14="http://schemas.microsoft.com/office/powerpoint/2010/main" val="2338675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15</a:t>
            </a:fld>
            <a:endParaRPr lang="en-US"/>
          </a:p>
        </p:txBody>
      </p:sp>
    </p:spTree>
    <p:extLst>
      <p:ext uri="{BB962C8B-B14F-4D97-AF65-F5344CB8AC3E}">
        <p14:creationId xmlns:p14="http://schemas.microsoft.com/office/powerpoint/2010/main" val="3745431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16</a:t>
            </a:fld>
            <a:endParaRPr lang="en-US"/>
          </a:p>
        </p:txBody>
      </p:sp>
    </p:spTree>
    <p:extLst>
      <p:ext uri="{BB962C8B-B14F-4D97-AF65-F5344CB8AC3E}">
        <p14:creationId xmlns:p14="http://schemas.microsoft.com/office/powerpoint/2010/main" val="345620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17</a:t>
            </a:fld>
            <a:endParaRPr lang="en-US"/>
          </a:p>
        </p:txBody>
      </p:sp>
    </p:spTree>
    <p:extLst>
      <p:ext uri="{BB962C8B-B14F-4D97-AF65-F5344CB8AC3E}">
        <p14:creationId xmlns:p14="http://schemas.microsoft.com/office/powerpoint/2010/main" val="2687297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18</a:t>
            </a:fld>
            <a:endParaRPr lang="en-US"/>
          </a:p>
        </p:txBody>
      </p:sp>
    </p:spTree>
    <p:extLst>
      <p:ext uri="{BB962C8B-B14F-4D97-AF65-F5344CB8AC3E}">
        <p14:creationId xmlns:p14="http://schemas.microsoft.com/office/powerpoint/2010/main" val="1045784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19</a:t>
            </a:fld>
            <a:endParaRPr lang="en-US"/>
          </a:p>
        </p:txBody>
      </p:sp>
    </p:spTree>
    <p:extLst>
      <p:ext uri="{BB962C8B-B14F-4D97-AF65-F5344CB8AC3E}">
        <p14:creationId xmlns:p14="http://schemas.microsoft.com/office/powerpoint/2010/main" val="6170786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20</a:t>
            </a:fld>
            <a:endParaRPr lang="en-US"/>
          </a:p>
        </p:txBody>
      </p:sp>
    </p:spTree>
    <p:extLst>
      <p:ext uri="{BB962C8B-B14F-4D97-AF65-F5344CB8AC3E}">
        <p14:creationId xmlns:p14="http://schemas.microsoft.com/office/powerpoint/2010/main" val="436194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21</a:t>
            </a:fld>
            <a:endParaRPr lang="en-US"/>
          </a:p>
        </p:txBody>
      </p:sp>
    </p:spTree>
    <p:extLst>
      <p:ext uri="{BB962C8B-B14F-4D97-AF65-F5344CB8AC3E}">
        <p14:creationId xmlns:p14="http://schemas.microsoft.com/office/powerpoint/2010/main" val="3106835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1D9698C-F1A0-42D8-A0E4-FD04ADA31BBF}" type="slidenum">
              <a:rPr lang="en-US" smtClean="0"/>
              <a:t>22</a:t>
            </a:fld>
            <a:endParaRPr lang="en-US"/>
          </a:p>
        </p:txBody>
      </p:sp>
    </p:spTree>
    <p:extLst>
      <p:ext uri="{BB962C8B-B14F-4D97-AF65-F5344CB8AC3E}">
        <p14:creationId xmlns:p14="http://schemas.microsoft.com/office/powerpoint/2010/main" val="30083287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69364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47B4EB-5354-4B23-802C-DAE2EAE67B93}" type="datetime1">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93993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7D6D7C-A9B7-4C5B-AA0E-540423EDC6B9}" type="datetime1">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398673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ECF779-48DC-4EAF-9D30-862326596DFE}" type="datetime1">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29025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231306-3832-4056-86B6-596F1FEEA4B9}" type="datetime1">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9645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2AD159-5046-4449-8367-30D58E685A9E}" type="datetime1">
              <a:rPr lang="en-US" smtClean="0"/>
              <a:t>9/24/2019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541340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FBA8235-E79F-4795-9E1B-03885DB6FB18}" type="datetime1">
              <a:rPr lang="en-US" smtClean="0"/>
              <a:t>9/24/2019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38954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AC41C-C802-47BC-AED6-86F73162EC08}" type="datetime1">
              <a:rPr lang="en-US" smtClean="0"/>
              <a:t>9/24/2019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972384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9D5F4EA-20EF-4C40-AC74-CA07AE1838E8}" type="datetime1">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233819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18E8A-B23B-4540-8F50-3B737E7F7A7F}" type="datetime1">
              <a:rPr lang="en-US" smtClean="0"/>
              <a:t>9/24/2019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465460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4082AE-0C65-4D57-9A82-82DCEED0D246}" type="datetime1">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2128631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E48B96-B625-4B06-80F3-521882213DC2}" type="datetime1">
              <a:rPr lang="en-US" smtClean="0"/>
              <a:t>9/24/2019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1E65D5-FE66-C14A-8B79-70CF72E52575}" type="slidenum">
              <a:rPr lang="en-US" smtClean="0"/>
              <a:t>‹#›</a:t>
            </a:fld>
            <a:endParaRPr lang="en-US"/>
          </a:p>
        </p:txBody>
      </p:sp>
    </p:spTree>
    <p:extLst>
      <p:ext uri="{BB962C8B-B14F-4D97-AF65-F5344CB8AC3E}">
        <p14:creationId xmlns:p14="http://schemas.microsoft.com/office/powerpoint/2010/main" val="1307438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3AE1F2-6982-4632-90BD-ED8D5C45865B}" type="datetime1">
              <a:rPr lang="en-US" smtClean="0"/>
              <a:t>9/24/2019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1E65D5-FE66-C14A-8B79-70CF72E52575}" type="slidenum">
              <a:rPr lang="en-US" smtClean="0"/>
              <a:t>‹#›</a:t>
            </a:fld>
            <a:endParaRPr lang="en-US"/>
          </a:p>
        </p:txBody>
      </p:sp>
    </p:spTree>
    <p:extLst>
      <p:ext uri="{BB962C8B-B14F-4D97-AF65-F5344CB8AC3E}">
        <p14:creationId xmlns:p14="http://schemas.microsoft.com/office/powerpoint/2010/main" val="29601096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320.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papers.ssrn.com/sol3/papers.cfm?abstract_id=730523"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28600" y="1273175"/>
            <a:ext cx="9004300" cy="677108"/>
          </a:xfrm>
          <a:prstGeom prst="rect">
            <a:avLst/>
          </a:prstGeom>
          <a:noFill/>
        </p:spPr>
        <p:txBody>
          <a:bodyPr wrap="square">
            <a:spAutoFit/>
          </a:bodyPr>
          <a:lstStyle/>
          <a:p>
            <a:pPr>
              <a:defRPr/>
            </a:pPr>
            <a:r>
              <a:rPr lang="en-US" sz="3800" b="1" dirty="0">
                <a:solidFill>
                  <a:schemeClr val="tx2">
                    <a:lumMod val="75000"/>
                  </a:schemeClr>
                </a:solidFill>
                <a:latin typeface="+mj-lt"/>
                <a:cs typeface="Angsana New" pitchFamily="18" charset="-34"/>
              </a:rPr>
              <a:t>EE366/EE382 Economics of Services Sector</a:t>
            </a:r>
            <a:endParaRPr lang="th-TH" sz="3800" b="1" dirty="0">
              <a:solidFill>
                <a:schemeClr val="tx2">
                  <a:lumMod val="75000"/>
                </a:schemeClr>
              </a:solidFill>
              <a:latin typeface="+mj-lt"/>
              <a:cs typeface="Angsana New" pitchFamily="18" charset="-34"/>
            </a:endParaRPr>
          </a:p>
        </p:txBody>
      </p:sp>
      <p:cxnSp>
        <p:nvCxnSpPr>
          <p:cNvPr id="16" name="ตัวเชื่อมต่อตรง 15"/>
          <p:cNvCxnSpPr/>
          <p:nvPr/>
        </p:nvCxnSpPr>
        <p:spPr>
          <a:xfrm>
            <a:off x="228600" y="1981200"/>
            <a:ext cx="769620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5410200" y="5867400"/>
            <a:ext cx="3505200" cy="523875"/>
          </a:xfrm>
          <a:prstGeom prst="rect">
            <a:avLst/>
          </a:prstGeom>
          <a:noFill/>
        </p:spPr>
        <p:txBody>
          <a:bodyPr>
            <a:spAutoFit/>
          </a:bodyPr>
          <a:lstStyle/>
          <a:p>
            <a:pPr>
              <a:defRPr/>
            </a:pPr>
            <a:r>
              <a:rPr lang="en-US" b="1" dirty="0">
                <a:solidFill>
                  <a:schemeClr val="tx2">
                    <a:lumMod val="75000"/>
                  </a:schemeClr>
                </a:solidFill>
                <a:latin typeface="+mj-lt"/>
                <a:cs typeface="Angsana New" pitchFamily="18" charset="-34"/>
              </a:rPr>
              <a:t>Dr. </a:t>
            </a:r>
            <a:r>
              <a:rPr lang="en-US" b="1" dirty="0" err="1">
                <a:solidFill>
                  <a:schemeClr val="tx2">
                    <a:lumMod val="75000"/>
                  </a:schemeClr>
                </a:solidFill>
                <a:latin typeface="+mj-lt"/>
                <a:cs typeface="Angsana New" pitchFamily="18" charset="-34"/>
              </a:rPr>
              <a:t>Nessara</a:t>
            </a:r>
            <a:r>
              <a:rPr lang="en-US" b="1" dirty="0">
                <a:solidFill>
                  <a:schemeClr val="tx2">
                    <a:lumMod val="75000"/>
                  </a:schemeClr>
                </a:solidFill>
                <a:latin typeface="+mj-lt"/>
                <a:cs typeface="Angsana New" pitchFamily="18" charset="-34"/>
              </a:rPr>
              <a:t> </a:t>
            </a:r>
            <a:r>
              <a:rPr lang="en-US" b="1" dirty="0" err="1">
                <a:solidFill>
                  <a:schemeClr val="tx2">
                    <a:lumMod val="75000"/>
                  </a:schemeClr>
                </a:solidFill>
                <a:latin typeface="+mj-lt"/>
                <a:cs typeface="Angsana New" pitchFamily="18" charset="-34"/>
              </a:rPr>
              <a:t>Sukpanich</a:t>
            </a:r>
            <a:endParaRPr lang="th-TH" b="1" dirty="0">
              <a:solidFill>
                <a:schemeClr val="tx2">
                  <a:lumMod val="75000"/>
                </a:schemeClr>
              </a:solidFill>
              <a:latin typeface="+mj-lt"/>
              <a:cs typeface="Angsana New" pitchFamily="18" charset="-34"/>
            </a:endParaRPr>
          </a:p>
        </p:txBody>
      </p:sp>
      <p:pic>
        <p:nvPicPr>
          <p:cNvPr id="2054" name="รูปภาพ 19" descr="header1.png"/>
          <p:cNvPicPr>
            <a:picLocks noChangeAspect="1"/>
          </p:cNvPicPr>
          <p:nvPr/>
        </p:nvPicPr>
        <p:blipFill>
          <a:blip r:embed="rId2"/>
          <a:srcRect/>
          <a:stretch>
            <a:fillRect/>
          </a:stretch>
        </p:blipFill>
        <p:spPr bwMode="auto">
          <a:xfrm>
            <a:off x="0" y="142875"/>
            <a:ext cx="9144000" cy="923925"/>
          </a:xfrm>
          <a:prstGeom prst="rect">
            <a:avLst/>
          </a:prstGeom>
          <a:noFill/>
          <a:ln w="9525">
            <a:noFill/>
            <a:miter lim="800000"/>
            <a:headEnd/>
            <a:tailEnd/>
          </a:ln>
        </p:spPr>
      </p:pic>
      <p:sp>
        <p:nvSpPr>
          <p:cNvPr id="2055" name="ตัวยึดหมายเลขภาพนิ่ง 6"/>
          <p:cNvSpPr>
            <a:spLocks noGrp="1"/>
          </p:cNvSpPr>
          <p:nvPr>
            <p:ph type="sldNum" sz="quarter" idx="12"/>
          </p:nvPr>
        </p:nvSpPr>
        <p:spPr bwMode="auto">
          <a:noFill/>
          <a:ln>
            <a:miter lim="800000"/>
            <a:headEnd/>
            <a:tailEnd/>
          </a:ln>
        </p:spPr>
        <p:txBody>
          <a:bodyPr/>
          <a:lstStyle/>
          <a:p>
            <a:fld id="{8334DF24-12D9-48A8-9C28-F5A4A22DD25B}" type="slidenum">
              <a:rPr lang="th-TH"/>
              <a:pPr/>
              <a:t>1</a:t>
            </a:fld>
            <a:endParaRPr lang="th-TH"/>
          </a:p>
        </p:txBody>
      </p:sp>
      <p:sp>
        <p:nvSpPr>
          <p:cNvPr id="2" name="TextBox 1"/>
          <p:cNvSpPr txBox="1"/>
          <p:nvPr/>
        </p:nvSpPr>
        <p:spPr>
          <a:xfrm>
            <a:off x="381000" y="2577826"/>
            <a:ext cx="7962900" cy="2554545"/>
          </a:xfrm>
          <a:prstGeom prst="rect">
            <a:avLst/>
          </a:prstGeom>
          <a:solidFill>
            <a:schemeClr val="bg2">
              <a:lumMod val="90000"/>
            </a:schemeClr>
          </a:solidFill>
        </p:spPr>
        <p:txBody>
          <a:bodyPr wrap="square" rtlCol="0">
            <a:spAutoFit/>
          </a:bodyPr>
          <a:lstStyle/>
          <a:p>
            <a:r>
              <a:rPr lang="en-US" sz="4000" b="1">
                <a:solidFill>
                  <a:srgbClr val="C00000"/>
                </a:solidFill>
                <a:latin typeface="+mn-lt"/>
              </a:rPr>
              <a:t>CHAPTER 6</a:t>
            </a:r>
            <a:endParaRPr lang="en-US" sz="4000" b="1" dirty="0">
              <a:solidFill>
                <a:srgbClr val="C00000"/>
              </a:solidFill>
              <a:latin typeface="+mn-lt"/>
            </a:endParaRPr>
          </a:p>
          <a:p>
            <a:endParaRPr lang="en-US" sz="4000" b="1" dirty="0">
              <a:latin typeface="+mn-lt"/>
            </a:endParaRPr>
          </a:p>
          <a:p>
            <a:r>
              <a:rPr lang="en-US" sz="4000" b="1" dirty="0">
                <a:solidFill>
                  <a:srgbClr val="0066FF"/>
                </a:solidFill>
                <a:latin typeface="+mn-lt"/>
              </a:rPr>
              <a:t>Supply, Demand and Market Equilibrium in service</a:t>
            </a:r>
          </a:p>
        </p:txBody>
      </p:sp>
    </p:spTree>
    <p:extLst>
      <p:ext uri="{BB962C8B-B14F-4D97-AF65-F5344CB8AC3E}">
        <p14:creationId xmlns:p14="http://schemas.microsoft.com/office/powerpoint/2010/main" val="853659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5075" y="76200"/>
            <a:ext cx="8854225"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Supply, demand and market equilibrium in service</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2</a:t>
            </a:fld>
            <a:endParaRPr lang="th-TH"/>
          </a:p>
        </p:txBody>
      </p:sp>
      <p:sp>
        <p:nvSpPr>
          <p:cNvPr id="2" name="TextBox 1"/>
          <p:cNvSpPr txBox="1"/>
          <p:nvPr/>
        </p:nvSpPr>
        <p:spPr>
          <a:xfrm>
            <a:off x="45076" y="791615"/>
            <a:ext cx="8931500" cy="6032421"/>
          </a:xfrm>
          <a:prstGeom prst="rect">
            <a:avLst/>
          </a:prstGeom>
          <a:solidFill>
            <a:schemeClr val="bg1">
              <a:lumMod val="95000"/>
            </a:schemeClr>
          </a:solidFill>
        </p:spPr>
        <p:txBody>
          <a:bodyPr wrap="square" rtlCol="0">
            <a:spAutoFit/>
          </a:bodyPr>
          <a:lstStyle/>
          <a:p>
            <a:r>
              <a:rPr lang="en-US" sz="2600" b="1" dirty="0">
                <a:solidFill>
                  <a:srgbClr val="0000FF"/>
                </a:solidFill>
              </a:rPr>
              <a:t>1. Service costs</a:t>
            </a:r>
            <a:endParaRPr lang="en-US" sz="2600" dirty="0"/>
          </a:p>
          <a:p>
            <a:pPr lvl="1"/>
            <a:r>
              <a:rPr lang="en-US" sz="2400" dirty="0"/>
              <a:t>1.1 Production costs of non-storable goods</a:t>
            </a:r>
          </a:p>
          <a:p>
            <a:pPr lvl="1"/>
            <a:r>
              <a:rPr lang="en-US" sz="2400" dirty="0"/>
              <a:t>1.2 Distribution costs of non-transportable goods</a:t>
            </a:r>
          </a:p>
          <a:p>
            <a:pPr lvl="1"/>
            <a:r>
              <a:rPr lang="en-US" sz="2400" dirty="0"/>
              <a:t>1.3 The basic trade-off and the resulting market areas</a:t>
            </a:r>
          </a:p>
          <a:p>
            <a:pPr lvl="1"/>
            <a:endParaRPr lang="en-US" sz="800" dirty="0"/>
          </a:p>
          <a:p>
            <a:pPr lvl="1"/>
            <a:r>
              <a:rPr lang="en-US" sz="2000" dirty="0">
                <a:solidFill>
                  <a:srgbClr val="C00000"/>
                </a:solidFill>
              </a:rPr>
              <a:t>Reading: </a:t>
            </a:r>
            <a:r>
              <a:rPr lang="en-US" sz="2000" dirty="0" err="1">
                <a:solidFill>
                  <a:srgbClr val="C00000"/>
                </a:solidFill>
              </a:rPr>
              <a:t>Jansson</a:t>
            </a:r>
            <a:r>
              <a:rPr lang="en-US" sz="2000" dirty="0">
                <a:solidFill>
                  <a:srgbClr val="C00000"/>
                </a:solidFill>
              </a:rPr>
              <a:t> (2013) Chapter 3, 4, 5</a:t>
            </a:r>
          </a:p>
          <a:p>
            <a:endParaRPr lang="en-US" sz="1200" dirty="0"/>
          </a:p>
          <a:p>
            <a:r>
              <a:rPr lang="en-US" sz="2600" b="1" dirty="0">
                <a:solidFill>
                  <a:srgbClr val="0000FF"/>
                </a:solidFill>
              </a:rPr>
              <a:t>2. Supply and demand at system level and market equilibrium</a:t>
            </a:r>
          </a:p>
          <a:p>
            <a:pPr lvl="1"/>
            <a:r>
              <a:rPr lang="en-US" sz="2400" dirty="0"/>
              <a:t>3.1 The system cost function</a:t>
            </a:r>
          </a:p>
          <a:p>
            <a:pPr lvl="1"/>
            <a:r>
              <a:rPr lang="en-US" sz="2400" dirty="0"/>
              <a:t>3.2 The system demand function</a:t>
            </a:r>
          </a:p>
          <a:p>
            <a:pPr lvl="1"/>
            <a:r>
              <a:rPr lang="en-US" sz="2400" dirty="0"/>
              <a:t>3.3 Market equilibrium</a:t>
            </a:r>
          </a:p>
          <a:p>
            <a:pPr lvl="1"/>
            <a:endParaRPr lang="en-US" sz="800" dirty="0"/>
          </a:p>
          <a:p>
            <a:pPr lvl="1"/>
            <a:r>
              <a:rPr lang="en-US" sz="2000" dirty="0">
                <a:solidFill>
                  <a:srgbClr val="C00000"/>
                </a:solidFill>
              </a:rPr>
              <a:t>Reading: Jansson (2013) Chapter 7</a:t>
            </a:r>
          </a:p>
          <a:p>
            <a:pPr lvl="1"/>
            <a:endParaRPr lang="en-US" sz="1200" dirty="0">
              <a:solidFill>
                <a:srgbClr val="C00000"/>
              </a:solidFill>
            </a:endParaRPr>
          </a:p>
          <a:p>
            <a:r>
              <a:rPr lang="en-US" sz="2600" b="1" dirty="0">
                <a:solidFill>
                  <a:srgbClr val="0000FF"/>
                </a:solidFill>
              </a:rPr>
              <a:t>3. Demand for service (macro perspective)</a:t>
            </a:r>
            <a:endParaRPr lang="en-US" sz="2600" dirty="0"/>
          </a:p>
          <a:p>
            <a:pPr lvl="1"/>
            <a:r>
              <a:rPr lang="en-US" sz="2400" dirty="0"/>
              <a:t>2.1 Demand for service consumption and its income elasticity</a:t>
            </a:r>
          </a:p>
          <a:p>
            <a:pPr lvl="1"/>
            <a:r>
              <a:rPr lang="en-US" sz="2400" dirty="0"/>
              <a:t>2.2 Intermediate demand for service</a:t>
            </a:r>
          </a:p>
          <a:p>
            <a:pPr lvl="1"/>
            <a:endParaRPr lang="en-US" sz="800" dirty="0"/>
          </a:p>
          <a:p>
            <a:pPr lvl="1"/>
            <a:r>
              <a:rPr lang="en-US" sz="2000" dirty="0">
                <a:solidFill>
                  <a:srgbClr val="C00000"/>
                </a:solidFill>
              </a:rPr>
              <a:t>Reading: Zhou (2016) chapter 4</a:t>
            </a:r>
          </a:p>
        </p:txBody>
      </p:sp>
    </p:spTree>
    <p:extLst>
      <p:ext uri="{BB962C8B-B14F-4D97-AF65-F5344CB8AC3E}">
        <p14:creationId xmlns:p14="http://schemas.microsoft.com/office/powerpoint/2010/main" val="38468676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533400" y="76200"/>
            <a:ext cx="8077200"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1. Service costs</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3</a:t>
            </a:fld>
            <a:endParaRPr lang="th-TH"/>
          </a:p>
        </p:txBody>
      </p:sp>
      <p:sp>
        <p:nvSpPr>
          <p:cNvPr id="2" name="TextBox 1"/>
          <p:cNvSpPr txBox="1"/>
          <p:nvPr/>
        </p:nvSpPr>
        <p:spPr>
          <a:xfrm>
            <a:off x="533400" y="1120462"/>
            <a:ext cx="7920507" cy="5262979"/>
          </a:xfrm>
          <a:prstGeom prst="rect">
            <a:avLst/>
          </a:prstGeom>
          <a:noFill/>
        </p:spPr>
        <p:txBody>
          <a:bodyPr wrap="square" rtlCol="0">
            <a:spAutoFit/>
          </a:bodyPr>
          <a:lstStyle/>
          <a:p>
            <a:pPr marL="285750" indent="-285750">
              <a:buFont typeface="Wingdings" panose="05000000000000000000" pitchFamily="2" charset="2"/>
              <a:buChar char="Ø"/>
            </a:pPr>
            <a:r>
              <a:rPr lang="en-US" sz="2400" dirty="0"/>
              <a:t>Conventional microeconomic cost theory treats </a:t>
            </a:r>
            <a:r>
              <a:rPr lang="en-US" sz="2400" b="1" dirty="0">
                <a:solidFill>
                  <a:srgbClr val="0000FF"/>
                </a:solidFill>
              </a:rPr>
              <a:t>production costs</a:t>
            </a:r>
            <a:r>
              <a:rPr lang="en-US" sz="2400" dirty="0"/>
              <a:t> and </a:t>
            </a:r>
            <a:r>
              <a:rPr lang="en-US" sz="2400" b="1" dirty="0">
                <a:solidFill>
                  <a:srgbClr val="0000FF"/>
                </a:solidFill>
              </a:rPr>
              <a:t>distribution costs </a:t>
            </a:r>
            <a:r>
              <a:rPr lang="en-US" sz="2400" dirty="0"/>
              <a:t>as one, in analysis of service sector look at both costs separately and together.</a:t>
            </a:r>
          </a:p>
          <a:p>
            <a:pPr marL="285750" indent="-285750">
              <a:buFont typeface="Wingdings" panose="05000000000000000000" pitchFamily="2" charset="2"/>
              <a:buChar char="Ø"/>
            </a:pPr>
            <a:endParaRPr lang="en-US" sz="2400" dirty="0"/>
          </a:p>
          <a:p>
            <a:pPr marL="285750" indent="-285750">
              <a:buFont typeface="Wingdings" panose="05000000000000000000" pitchFamily="2" charset="2"/>
              <a:buChar char="Ø"/>
            </a:pPr>
            <a:r>
              <a:rPr lang="en-US" sz="2400" b="1" dirty="0">
                <a:solidFill>
                  <a:srgbClr val="0000FF"/>
                </a:solidFill>
              </a:rPr>
              <a:t>Non-storability of immaterial goods </a:t>
            </a:r>
            <a:endParaRPr lang="en-US" sz="2400" b="1" dirty="0">
              <a:solidFill>
                <a:srgbClr val="0000FF"/>
              </a:solidFill>
              <a:sym typeface="Wingdings" panose="05000000000000000000" pitchFamily="2" charset="2"/>
            </a:endParaRPr>
          </a:p>
          <a:p>
            <a:pPr marL="800100" lvl="1" indent="-342900">
              <a:buFont typeface="Wingdings" panose="05000000000000000000" pitchFamily="2" charset="2"/>
              <a:buChar char="ü"/>
            </a:pPr>
            <a:r>
              <a:rPr lang="en-US" sz="2400" dirty="0">
                <a:sym typeface="Wingdings" panose="05000000000000000000" pitchFamily="2" charset="2"/>
              </a:rPr>
              <a:t>Concern about production costs of non-storable goods</a:t>
            </a:r>
          </a:p>
          <a:p>
            <a:pPr marL="800100" lvl="1" indent="-342900">
              <a:buFont typeface="Wingdings" panose="05000000000000000000" pitchFamily="2" charset="2"/>
              <a:buChar char="ü"/>
            </a:pPr>
            <a:r>
              <a:rPr lang="en-US" sz="2400" dirty="0">
                <a:sym typeface="Wingdings" panose="05000000000000000000" pitchFamily="2" charset="2"/>
              </a:rPr>
              <a:t>Variability of demand cannot be met by the buffer stock  concern about peak-load pricing</a:t>
            </a:r>
          </a:p>
          <a:p>
            <a:pPr marL="800100" lvl="1" indent="-342900">
              <a:buFont typeface="Wingdings" panose="05000000000000000000" pitchFamily="2" charset="2"/>
              <a:buChar char="ü"/>
            </a:pPr>
            <a:r>
              <a:rPr lang="en-US" sz="2400" dirty="0">
                <a:sym typeface="Wingdings" panose="05000000000000000000" pitchFamily="2" charset="2"/>
              </a:rPr>
              <a:t>Random fluctuations of demand  the application of queuing theory</a:t>
            </a:r>
          </a:p>
          <a:p>
            <a:pPr marL="285750" indent="-285750">
              <a:buFont typeface="Wingdings" panose="05000000000000000000" pitchFamily="2" charset="2"/>
              <a:buChar char="Ø"/>
            </a:pPr>
            <a:endParaRPr lang="en-US" sz="2400" dirty="0"/>
          </a:p>
          <a:p>
            <a:pPr marL="285750" indent="-285750">
              <a:buFont typeface="Wingdings" panose="05000000000000000000" pitchFamily="2" charset="2"/>
              <a:buChar char="Ø"/>
            </a:pPr>
            <a:r>
              <a:rPr lang="en-US" sz="2400" b="1" dirty="0">
                <a:solidFill>
                  <a:srgbClr val="0000FF"/>
                </a:solidFill>
              </a:rPr>
              <a:t>Non-transportable goods</a:t>
            </a:r>
          </a:p>
          <a:p>
            <a:pPr marL="800100" lvl="1" indent="-342900">
              <a:buFont typeface="Wingdings" panose="05000000000000000000" pitchFamily="2" charset="2"/>
              <a:buChar char="ü"/>
            </a:pPr>
            <a:r>
              <a:rPr lang="en-US" sz="2400" dirty="0"/>
              <a:t>Concern about distribution costs of non-transportable goods</a:t>
            </a:r>
          </a:p>
        </p:txBody>
      </p:sp>
    </p:spTree>
    <p:extLst>
      <p:ext uri="{BB962C8B-B14F-4D97-AF65-F5344CB8AC3E}">
        <p14:creationId xmlns:p14="http://schemas.microsoft.com/office/powerpoint/2010/main" val="3751750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Figure 3.1, P.32</a:t>
            </a:r>
          </a:p>
        </p:txBody>
      </p:sp>
      <p:grpSp>
        <p:nvGrpSpPr>
          <p:cNvPr id="4" name="Group 3"/>
          <p:cNvGrpSpPr/>
          <p:nvPr/>
        </p:nvGrpSpPr>
        <p:grpSpPr>
          <a:xfrm>
            <a:off x="303426" y="846620"/>
            <a:ext cx="3658071" cy="5693419"/>
            <a:chOff x="0" y="0"/>
            <a:chExt cx="3427095" cy="5481493"/>
          </a:xfrm>
        </p:grpSpPr>
        <p:sp>
          <p:nvSpPr>
            <p:cNvPr id="5" name="Text Box 25"/>
            <p:cNvSpPr txBox="1"/>
            <p:nvPr/>
          </p:nvSpPr>
          <p:spPr>
            <a:xfrm>
              <a:off x="2249978" y="46469"/>
              <a:ext cx="80391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err="1">
                  <a:ea typeface="Calibri" charset="0"/>
                  <a:cs typeface="Times New Roman" charset="0"/>
                </a:rPr>
                <a:t>LRTC</a:t>
              </a:r>
              <a:r>
                <a:rPr lang="en-US" sz="1600" b="1" baseline="-25000" dirty="0" err="1">
                  <a:ea typeface="Calibri" charset="0"/>
                  <a:cs typeface="Times New Roman" charset="0"/>
                </a:rPr>
                <a:t>prod</a:t>
              </a:r>
              <a:endParaRPr lang="en-US" sz="1600" dirty="0">
                <a:ea typeface="Calibri" charset="0"/>
                <a:cs typeface="Times New Roman" charset="0"/>
              </a:endParaRPr>
            </a:p>
          </p:txBody>
        </p:sp>
        <p:grpSp>
          <p:nvGrpSpPr>
            <p:cNvPr id="6" name="Group 5"/>
            <p:cNvGrpSpPr/>
            <p:nvPr/>
          </p:nvGrpSpPr>
          <p:grpSpPr>
            <a:xfrm>
              <a:off x="0" y="0"/>
              <a:ext cx="3427095" cy="5481493"/>
              <a:chOff x="0" y="0"/>
              <a:chExt cx="3427095" cy="5481493"/>
            </a:xfrm>
          </p:grpSpPr>
          <p:grpSp>
            <p:nvGrpSpPr>
              <p:cNvPr id="7" name="Group 6"/>
              <p:cNvGrpSpPr/>
              <p:nvPr/>
            </p:nvGrpSpPr>
            <p:grpSpPr>
              <a:xfrm>
                <a:off x="340822" y="3025832"/>
                <a:ext cx="2737485" cy="2059200"/>
                <a:chOff x="0" y="0"/>
                <a:chExt cx="2737485" cy="2059200"/>
              </a:xfrm>
            </p:grpSpPr>
            <p:cxnSp>
              <p:nvCxnSpPr>
                <p:cNvPr id="26" name="Straight Connector 25"/>
                <p:cNvCxnSpPr/>
                <p:nvPr/>
              </p:nvCxnSpPr>
              <p:spPr>
                <a:xfrm>
                  <a:off x="0" y="0"/>
                  <a:ext cx="0" cy="2059200"/>
                </a:xfrm>
                <a:prstGeom prst="line">
                  <a:avLst/>
                </a:prstGeom>
                <a:ln w="19050">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0" y="2057400"/>
                  <a:ext cx="2737485" cy="0"/>
                </a:xfrm>
                <a:prstGeom prst="line">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515389" y="3366654"/>
                <a:ext cx="2057400" cy="1011147"/>
              </a:xfrm>
              <a:custGeom>
                <a:avLst/>
                <a:gdLst>
                  <a:gd name="connsiteX0" fmla="*/ 0 w 2057400"/>
                  <a:gd name="connsiteY0" fmla="*/ 0 h 1011147"/>
                  <a:gd name="connsiteX1" fmla="*/ 219075 w 2057400"/>
                  <a:gd name="connsiteY1" fmla="*/ 571500 h 1011147"/>
                  <a:gd name="connsiteX2" fmla="*/ 619125 w 2057400"/>
                  <a:gd name="connsiteY2" fmla="*/ 895350 h 1011147"/>
                  <a:gd name="connsiteX3" fmla="*/ 1028700 w 2057400"/>
                  <a:gd name="connsiteY3" fmla="*/ 1009650 h 1011147"/>
                  <a:gd name="connsiteX4" fmla="*/ 1533525 w 2057400"/>
                  <a:gd name="connsiteY4" fmla="*/ 942975 h 1011147"/>
                  <a:gd name="connsiteX5" fmla="*/ 2057400 w 2057400"/>
                  <a:gd name="connsiteY5" fmla="*/ 704850 h 101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7400" h="1011147">
                    <a:moveTo>
                      <a:pt x="0" y="0"/>
                    </a:moveTo>
                    <a:cubicBezTo>
                      <a:pt x="57944" y="211137"/>
                      <a:pt x="115888" y="422275"/>
                      <a:pt x="219075" y="571500"/>
                    </a:cubicBezTo>
                    <a:cubicBezTo>
                      <a:pt x="322262" y="720725"/>
                      <a:pt x="484188" y="822325"/>
                      <a:pt x="619125" y="895350"/>
                    </a:cubicBezTo>
                    <a:cubicBezTo>
                      <a:pt x="754063" y="968375"/>
                      <a:pt x="876300" y="1001713"/>
                      <a:pt x="1028700" y="1009650"/>
                    </a:cubicBezTo>
                    <a:cubicBezTo>
                      <a:pt x="1181100" y="1017588"/>
                      <a:pt x="1362075" y="993775"/>
                      <a:pt x="1533525" y="942975"/>
                    </a:cubicBezTo>
                    <a:cubicBezTo>
                      <a:pt x="1704975" y="892175"/>
                      <a:pt x="2057400" y="704850"/>
                      <a:pt x="2057400" y="70485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Text Box 20"/>
              <p:cNvSpPr txBox="1"/>
              <p:nvPr/>
            </p:nvSpPr>
            <p:spPr>
              <a:xfrm rot="16200000">
                <a:off x="-627611" y="3886200"/>
                <a:ext cx="1599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a:ea typeface="Calibri" charset="0"/>
                    <a:cs typeface="Times New Roman" charset="0"/>
                  </a:rPr>
                  <a:t>AVERAGE  COST</a:t>
                </a:r>
                <a:endParaRPr lang="en-US" sz="1400" dirty="0">
                  <a:ea typeface="Calibri" charset="0"/>
                  <a:cs typeface="Times New Roman" charset="0"/>
                </a:endParaRPr>
              </a:p>
            </p:txBody>
          </p:sp>
          <p:sp>
            <p:nvSpPr>
              <p:cNvPr id="10" name="Text Box 22"/>
              <p:cNvSpPr txBox="1"/>
              <p:nvPr/>
            </p:nvSpPr>
            <p:spPr>
              <a:xfrm>
                <a:off x="224444" y="2743200"/>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C</a:t>
                </a:r>
                <a:endParaRPr lang="en-US" sz="1200">
                  <a:ea typeface="Calibri" charset="0"/>
                  <a:cs typeface="Times New Roman" charset="0"/>
                </a:endParaRPr>
              </a:p>
            </p:txBody>
          </p:sp>
          <p:sp>
            <p:nvSpPr>
              <p:cNvPr id="11" name="Text Box 24"/>
              <p:cNvSpPr txBox="1"/>
              <p:nvPr/>
            </p:nvSpPr>
            <p:spPr>
              <a:xfrm>
                <a:off x="3084022" y="4912821"/>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q</a:t>
                </a:r>
                <a:endParaRPr lang="en-US" sz="1200">
                  <a:ea typeface="Calibri" charset="0"/>
                  <a:cs typeface="Times New Roman" charset="0"/>
                </a:endParaRPr>
              </a:p>
            </p:txBody>
          </p:sp>
          <p:sp>
            <p:nvSpPr>
              <p:cNvPr id="12" name="Text Box 26"/>
              <p:cNvSpPr txBox="1"/>
              <p:nvPr/>
            </p:nvSpPr>
            <p:spPr>
              <a:xfrm>
                <a:off x="2515229" y="3865877"/>
                <a:ext cx="85295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err="1">
                    <a:ea typeface="Calibri" charset="0"/>
                    <a:cs typeface="Times New Roman" charset="0"/>
                  </a:rPr>
                  <a:t>LRAC</a:t>
                </a:r>
                <a:r>
                  <a:rPr lang="en-US" sz="1600" b="1" baseline="-25000" dirty="0" err="1">
                    <a:ea typeface="Calibri" charset="0"/>
                    <a:cs typeface="Times New Roman" charset="0"/>
                  </a:rPr>
                  <a:t>prod</a:t>
                </a:r>
                <a:endParaRPr lang="en-US" sz="1600" dirty="0">
                  <a:ea typeface="Calibri" charset="0"/>
                  <a:cs typeface="Times New Roman" charset="0"/>
                </a:endParaRPr>
              </a:p>
            </p:txBody>
          </p:sp>
          <p:sp>
            <p:nvSpPr>
              <p:cNvPr id="13" name="Text Box 27"/>
              <p:cNvSpPr txBox="1"/>
              <p:nvPr/>
            </p:nvSpPr>
            <p:spPr>
              <a:xfrm>
                <a:off x="165032" y="5137265"/>
                <a:ext cx="97762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r>
                  <a:rPr lang="en-US" sz="1400" b="1" dirty="0">
                    <a:ea typeface="Calibri" charset="0"/>
                    <a:cs typeface="Times New Roman" charset="0"/>
                  </a:rPr>
                  <a:t>1st interval</a:t>
                </a:r>
                <a:endParaRPr lang="en-US" sz="1400" dirty="0">
                  <a:ea typeface="Calibri" charset="0"/>
                  <a:cs typeface="Times New Roman" charset="0"/>
                </a:endParaRPr>
              </a:p>
            </p:txBody>
          </p:sp>
          <p:sp>
            <p:nvSpPr>
              <p:cNvPr id="14" name="Text Box 28"/>
              <p:cNvSpPr txBox="1"/>
              <p:nvPr/>
            </p:nvSpPr>
            <p:spPr>
              <a:xfrm>
                <a:off x="1147156" y="5137265"/>
                <a:ext cx="102298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dirty="0">
                    <a:ea typeface="Calibri" charset="0"/>
                    <a:cs typeface="Times New Roman" charset="0"/>
                  </a:rPr>
                  <a:t>2nd interval</a:t>
                </a:r>
                <a:endParaRPr lang="en-US" sz="1400" dirty="0">
                  <a:ea typeface="Calibri" charset="0"/>
                  <a:cs typeface="Times New Roman" charset="0"/>
                </a:endParaRPr>
              </a:p>
            </p:txBody>
          </p:sp>
          <p:sp>
            <p:nvSpPr>
              <p:cNvPr id="15" name="Text Box 29"/>
              <p:cNvSpPr txBox="1"/>
              <p:nvPr/>
            </p:nvSpPr>
            <p:spPr>
              <a:xfrm>
                <a:off x="2053244" y="5145578"/>
                <a:ext cx="102806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3rd interval</a:t>
                </a:r>
                <a:endParaRPr lang="en-US" sz="1400">
                  <a:ea typeface="Calibri" charset="0"/>
                  <a:cs typeface="Times New Roman" charset="0"/>
                </a:endParaRPr>
              </a:p>
            </p:txBody>
          </p:sp>
          <p:grpSp>
            <p:nvGrpSpPr>
              <p:cNvPr id="16" name="Group 15"/>
              <p:cNvGrpSpPr/>
              <p:nvPr/>
            </p:nvGrpSpPr>
            <p:grpSpPr>
              <a:xfrm>
                <a:off x="0" y="0"/>
                <a:ext cx="3427095" cy="5083232"/>
                <a:chOff x="0" y="0"/>
                <a:chExt cx="3427095" cy="5083232"/>
              </a:xfrm>
            </p:grpSpPr>
            <p:sp>
              <p:nvSpPr>
                <p:cNvPr id="17" name="Freeform 16"/>
                <p:cNvSpPr/>
                <p:nvPr/>
              </p:nvSpPr>
              <p:spPr>
                <a:xfrm>
                  <a:off x="340995" y="382385"/>
                  <a:ext cx="2186247" cy="1945178"/>
                </a:xfrm>
                <a:custGeom>
                  <a:avLst/>
                  <a:gdLst>
                    <a:gd name="connsiteX0" fmla="*/ 0 w 2186247"/>
                    <a:gd name="connsiteY0" fmla="*/ 1945178 h 1945178"/>
                    <a:gd name="connsiteX1" fmla="*/ 257694 w 2186247"/>
                    <a:gd name="connsiteY1" fmla="*/ 1487978 h 1945178"/>
                    <a:gd name="connsiteX2" fmla="*/ 798022 w 2186247"/>
                    <a:gd name="connsiteY2" fmla="*/ 1296785 h 1945178"/>
                    <a:gd name="connsiteX3" fmla="*/ 1238596 w 2186247"/>
                    <a:gd name="connsiteY3" fmla="*/ 1213658 h 1945178"/>
                    <a:gd name="connsiteX4" fmla="*/ 1712422 w 2186247"/>
                    <a:gd name="connsiteY4" fmla="*/ 889462 h 1945178"/>
                    <a:gd name="connsiteX5" fmla="*/ 2086494 w 2186247"/>
                    <a:gd name="connsiteY5" fmla="*/ 415636 h 1945178"/>
                    <a:gd name="connsiteX6" fmla="*/ 2186247 w 2186247"/>
                    <a:gd name="connsiteY6" fmla="*/ 0 h 1945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6247" h="1945178">
                      <a:moveTo>
                        <a:pt x="0" y="1945178"/>
                      </a:moveTo>
                      <a:cubicBezTo>
                        <a:pt x="62345" y="1770611"/>
                        <a:pt x="124690" y="1596044"/>
                        <a:pt x="257694" y="1487978"/>
                      </a:cubicBezTo>
                      <a:cubicBezTo>
                        <a:pt x="390698" y="1379912"/>
                        <a:pt x="634538" y="1342505"/>
                        <a:pt x="798022" y="1296785"/>
                      </a:cubicBezTo>
                      <a:cubicBezTo>
                        <a:pt x="961506" y="1251065"/>
                        <a:pt x="1086196" y="1281545"/>
                        <a:pt x="1238596" y="1213658"/>
                      </a:cubicBezTo>
                      <a:cubicBezTo>
                        <a:pt x="1390996" y="1145771"/>
                        <a:pt x="1571106" y="1022466"/>
                        <a:pt x="1712422" y="889462"/>
                      </a:cubicBezTo>
                      <a:cubicBezTo>
                        <a:pt x="1853738" y="756458"/>
                        <a:pt x="2007523" y="563880"/>
                        <a:pt x="2086494" y="415636"/>
                      </a:cubicBezTo>
                      <a:cubicBezTo>
                        <a:pt x="2165465" y="267392"/>
                        <a:pt x="2186247" y="0"/>
                        <a:pt x="2186247"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18" name="Group 17"/>
                <p:cNvGrpSpPr/>
                <p:nvPr/>
              </p:nvGrpSpPr>
              <p:grpSpPr>
                <a:xfrm>
                  <a:off x="340995" y="282632"/>
                  <a:ext cx="2737485" cy="2059200"/>
                  <a:chOff x="0" y="0"/>
                  <a:chExt cx="2737485" cy="2059200"/>
                </a:xfrm>
              </p:grpSpPr>
              <p:cxnSp>
                <p:nvCxnSpPr>
                  <p:cNvPr id="24" name="Straight Connector 23"/>
                  <p:cNvCxnSpPr/>
                  <p:nvPr/>
                </p:nvCxnSpPr>
                <p:spPr>
                  <a:xfrm>
                    <a:off x="0" y="0"/>
                    <a:ext cx="0" cy="2059200"/>
                  </a:xfrm>
                  <a:prstGeom prst="line">
                    <a:avLst/>
                  </a:prstGeom>
                  <a:ln w="19050">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0" y="2057400"/>
                    <a:ext cx="2737485" cy="0"/>
                  </a:xfrm>
                  <a:prstGeom prst="line">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cxnSp>
              <p:nvCxnSpPr>
                <p:cNvPr id="19" name="Straight Connector 18"/>
                <p:cNvCxnSpPr/>
                <p:nvPr/>
              </p:nvCxnSpPr>
              <p:spPr>
                <a:xfrm>
                  <a:off x="1139017" y="282632"/>
                  <a:ext cx="0" cy="48006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053417" y="282632"/>
                  <a:ext cx="0" cy="48006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 Box 19"/>
                <p:cNvSpPr txBox="1"/>
                <p:nvPr/>
              </p:nvSpPr>
              <p:spPr>
                <a:xfrm rot="16200000">
                  <a:off x="-344805" y="1209501"/>
                  <a:ext cx="10325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a:ea typeface="Calibri" charset="0"/>
                      <a:cs typeface="Times New Roman" charset="0"/>
                    </a:rPr>
                    <a:t>TOTAL  COST</a:t>
                  </a:r>
                  <a:endParaRPr lang="en-US" sz="1400">
                    <a:ea typeface="Calibri" charset="0"/>
                    <a:cs typeface="Times New Roman" charset="0"/>
                  </a:endParaRPr>
                </a:p>
              </p:txBody>
            </p:sp>
            <p:sp>
              <p:nvSpPr>
                <p:cNvPr id="22" name="Text Box 21"/>
                <p:cNvSpPr txBox="1"/>
                <p:nvPr/>
              </p:nvSpPr>
              <p:spPr>
                <a:xfrm>
                  <a:off x="216304" y="0"/>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a:ea typeface="Calibri" charset="0"/>
                      <a:cs typeface="Times New Roman" charset="0"/>
                    </a:rPr>
                    <a:t>C</a:t>
                  </a:r>
                  <a:endParaRPr lang="en-US" sz="1600" dirty="0">
                    <a:ea typeface="Calibri" charset="0"/>
                    <a:cs typeface="Times New Roman" charset="0"/>
                  </a:endParaRPr>
                </a:p>
              </p:txBody>
            </p:sp>
            <p:sp>
              <p:nvSpPr>
                <p:cNvPr id="23" name="Text Box 23"/>
                <p:cNvSpPr txBox="1"/>
                <p:nvPr/>
              </p:nvSpPr>
              <p:spPr>
                <a:xfrm>
                  <a:off x="3084195" y="2169621"/>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a:ea typeface="Calibri" charset="0"/>
                      <a:cs typeface="Times New Roman" charset="0"/>
                    </a:rPr>
                    <a:t>q</a:t>
                  </a:r>
                  <a:endParaRPr lang="en-US" sz="1600">
                    <a:ea typeface="Calibri" charset="0"/>
                    <a:cs typeface="Times New Roman" charset="0"/>
                  </a:endParaRPr>
                </a:p>
              </p:txBody>
            </p:sp>
          </p:grpSp>
        </p:grpSp>
      </p:grpSp>
      <p:sp>
        <p:nvSpPr>
          <p:cNvPr id="28" name="TextBox 27"/>
          <p:cNvSpPr txBox="1"/>
          <p:nvPr/>
        </p:nvSpPr>
        <p:spPr>
          <a:xfrm>
            <a:off x="302655" y="17740"/>
            <a:ext cx="8841346" cy="830997"/>
          </a:xfrm>
          <a:prstGeom prst="rect">
            <a:avLst/>
          </a:prstGeom>
          <a:noFill/>
        </p:spPr>
        <p:txBody>
          <a:bodyPr wrap="square" rtlCol="0">
            <a:spAutoFit/>
          </a:bodyPr>
          <a:lstStyle/>
          <a:p>
            <a:r>
              <a:rPr lang="en-US" sz="2400" b="1" dirty="0">
                <a:solidFill>
                  <a:srgbClr val="0000FF"/>
                </a:solidFill>
              </a:rPr>
              <a:t>The General Shape of </a:t>
            </a:r>
            <a:r>
              <a:rPr lang="en-US" sz="2400" b="1" dirty="0">
                <a:solidFill>
                  <a:srgbClr val="C00000"/>
                </a:solidFill>
              </a:rPr>
              <a:t>long-run total production cost </a:t>
            </a:r>
            <a:r>
              <a:rPr lang="en-US" sz="2400" b="1" dirty="0">
                <a:solidFill>
                  <a:srgbClr val="0000FF"/>
                </a:solidFill>
              </a:rPr>
              <a:t>(</a:t>
            </a:r>
            <a:r>
              <a:rPr lang="en-US" sz="2400" b="1" dirty="0" err="1">
                <a:solidFill>
                  <a:srgbClr val="0000FF"/>
                </a:solidFill>
              </a:rPr>
              <a:t>LRTC</a:t>
            </a:r>
            <a:r>
              <a:rPr lang="en-US" sz="2400" b="1" baseline="-25000" dirty="0" err="1">
                <a:solidFill>
                  <a:srgbClr val="0000FF"/>
                </a:solidFill>
              </a:rPr>
              <a:t>prod</a:t>
            </a:r>
            <a:r>
              <a:rPr lang="en-US" sz="2400" b="1" dirty="0">
                <a:solidFill>
                  <a:srgbClr val="0000FF"/>
                </a:solidFill>
              </a:rPr>
              <a:t>) and </a:t>
            </a:r>
            <a:r>
              <a:rPr lang="en-US" sz="2400" b="1" dirty="0">
                <a:solidFill>
                  <a:srgbClr val="C00000"/>
                </a:solidFill>
              </a:rPr>
              <a:t>long-run average production costs </a:t>
            </a:r>
            <a:r>
              <a:rPr lang="en-US" sz="2400" b="1" dirty="0">
                <a:solidFill>
                  <a:srgbClr val="0000FF"/>
                </a:solidFill>
              </a:rPr>
              <a:t>(</a:t>
            </a:r>
            <a:r>
              <a:rPr lang="en-US" sz="2400" b="1" dirty="0" err="1">
                <a:solidFill>
                  <a:srgbClr val="0000FF"/>
                </a:solidFill>
              </a:rPr>
              <a:t>LRAC</a:t>
            </a:r>
            <a:r>
              <a:rPr lang="en-US" sz="2400" b="1" baseline="-25000" dirty="0" err="1">
                <a:solidFill>
                  <a:srgbClr val="0000FF"/>
                </a:solidFill>
              </a:rPr>
              <a:t>prod</a:t>
            </a:r>
            <a:r>
              <a:rPr lang="en-US" sz="2400" b="1" dirty="0">
                <a:solidFill>
                  <a:srgbClr val="0000FF"/>
                </a:solidFill>
              </a:rPr>
              <a:t>)</a:t>
            </a:r>
          </a:p>
        </p:txBody>
      </p:sp>
      <p:sp>
        <p:nvSpPr>
          <p:cNvPr id="29" name="Slide Number Placeholder 28"/>
          <p:cNvSpPr>
            <a:spLocks noGrp="1"/>
          </p:cNvSpPr>
          <p:nvPr>
            <p:ph type="sldNum" sz="quarter" idx="12"/>
          </p:nvPr>
        </p:nvSpPr>
        <p:spPr/>
        <p:txBody>
          <a:bodyPr/>
          <a:lstStyle/>
          <a:p>
            <a:fld id="{B91E65D5-FE66-C14A-8B79-70CF72E52575}" type="slidenum">
              <a:rPr lang="en-US" smtClean="0"/>
              <a:t>4</a:t>
            </a:fld>
            <a:endParaRPr lang="en-US"/>
          </a:p>
        </p:txBody>
      </p:sp>
      <p:sp>
        <p:nvSpPr>
          <p:cNvPr id="30" name="TextBox 29"/>
          <p:cNvSpPr txBox="1"/>
          <p:nvPr/>
        </p:nvSpPr>
        <p:spPr>
          <a:xfrm>
            <a:off x="4100475" y="846620"/>
            <a:ext cx="4855113" cy="5940088"/>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sz="2000" dirty="0"/>
              <a:t>Initially, with increasing return to scale (IRS) production, </a:t>
            </a:r>
            <a:r>
              <a:rPr lang="en-US" sz="2000" dirty="0" err="1"/>
              <a:t>LRTC</a:t>
            </a:r>
            <a:r>
              <a:rPr lang="en-US" sz="2000" baseline="-25000" dirty="0" err="1"/>
              <a:t>prod</a:t>
            </a:r>
            <a:r>
              <a:rPr lang="en-US" sz="2000" dirty="0"/>
              <a:t> increase digressively with respect to q</a:t>
            </a:r>
          </a:p>
          <a:p>
            <a:endParaRPr lang="en-US" sz="2000" dirty="0"/>
          </a:p>
          <a:p>
            <a:pPr marL="285750" indent="-285750">
              <a:buFont typeface="Wingdings" panose="05000000000000000000" pitchFamily="2" charset="2"/>
              <a:buChar char="v"/>
            </a:pPr>
            <a:r>
              <a:rPr lang="en-US" sz="2000" dirty="0"/>
              <a:t>Then, with constant return to scale (CRS), </a:t>
            </a:r>
            <a:r>
              <a:rPr lang="en-US" sz="2000" dirty="0" err="1"/>
              <a:t>LRTC</a:t>
            </a:r>
            <a:r>
              <a:rPr lang="en-US" sz="2000" baseline="-25000" dirty="0" err="1"/>
              <a:t>prod</a:t>
            </a:r>
            <a:r>
              <a:rPr lang="en-US" sz="2000" dirty="0"/>
              <a:t> increase proportionately with respect to q</a:t>
            </a:r>
          </a:p>
          <a:p>
            <a:endParaRPr lang="en-US" sz="2000" dirty="0"/>
          </a:p>
          <a:p>
            <a:pPr marL="285750" indent="-285750">
              <a:buFont typeface="Wingdings" panose="05000000000000000000" pitchFamily="2" charset="2"/>
              <a:buChar char="v"/>
            </a:pPr>
            <a:r>
              <a:rPr lang="en-US" sz="2000" dirty="0"/>
              <a:t>After that, with decreasing return to scale (DRS) production, </a:t>
            </a:r>
            <a:r>
              <a:rPr lang="en-US" sz="2000" dirty="0" err="1"/>
              <a:t>LRTC</a:t>
            </a:r>
            <a:r>
              <a:rPr lang="en-US" sz="2000" baseline="-25000" dirty="0" err="1"/>
              <a:t>prod</a:t>
            </a:r>
            <a:r>
              <a:rPr lang="en-US" sz="2000" dirty="0"/>
              <a:t> increase progressively with respect to q</a:t>
            </a:r>
          </a:p>
          <a:p>
            <a:endParaRPr lang="en-US" sz="2000" dirty="0"/>
          </a:p>
          <a:p>
            <a:pPr marL="285750" indent="-285750">
              <a:buFont typeface="Wingdings" panose="05000000000000000000" pitchFamily="2" charset="2"/>
              <a:buChar char="v"/>
            </a:pPr>
            <a:r>
              <a:rPr lang="en-US" sz="2000" dirty="0" err="1"/>
              <a:t>LRAC</a:t>
            </a:r>
            <a:r>
              <a:rPr lang="en-US" sz="2000" baseline="-25000" dirty="0" err="1"/>
              <a:t>prod</a:t>
            </a:r>
            <a:r>
              <a:rPr lang="en-US" sz="2000" dirty="0"/>
              <a:t> is in U-shaped form, relative flat part of </a:t>
            </a:r>
            <a:r>
              <a:rPr lang="en-US" sz="2000" dirty="0" err="1"/>
              <a:t>LRAC</a:t>
            </a:r>
            <a:r>
              <a:rPr lang="en-US" sz="2000" baseline="-25000" dirty="0" err="1"/>
              <a:t>prod</a:t>
            </a:r>
            <a:r>
              <a:rPr lang="en-US" sz="2000" dirty="0"/>
              <a:t> corresponds to the part where </a:t>
            </a:r>
            <a:r>
              <a:rPr lang="en-US" sz="2000" dirty="0" err="1"/>
              <a:t>LRTC</a:t>
            </a:r>
            <a:r>
              <a:rPr lang="en-US" sz="2000" baseline="-25000" dirty="0" err="1"/>
              <a:t>prod</a:t>
            </a:r>
            <a:r>
              <a:rPr lang="en-US" sz="2000" baseline="-25000" dirty="0"/>
              <a:t> </a:t>
            </a:r>
            <a:r>
              <a:rPr lang="en-US" sz="2000" dirty="0"/>
              <a:t>increases nearly proportion to q</a:t>
            </a:r>
          </a:p>
          <a:p>
            <a:pPr marL="285750" indent="-285750">
              <a:buFont typeface="Wingdings" panose="05000000000000000000" pitchFamily="2" charset="2"/>
              <a:buChar char="v"/>
            </a:pPr>
            <a:endParaRPr lang="en-US" sz="2000" dirty="0"/>
          </a:p>
          <a:p>
            <a:pPr marL="285750" indent="-285750">
              <a:buFont typeface="Wingdings" panose="05000000000000000000" pitchFamily="2" charset="2"/>
              <a:buChar char="v"/>
            </a:pPr>
            <a:r>
              <a:rPr lang="en-US" sz="2000" dirty="0"/>
              <a:t>There could be case that </a:t>
            </a:r>
            <a:r>
              <a:rPr lang="en-US" sz="2000" dirty="0" err="1"/>
              <a:t>LRAC</a:t>
            </a:r>
            <a:r>
              <a:rPr lang="en-US" sz="2000" baseline="-25000" dirty="0" err="1"/>
              <a:t>prod</a:t>
            </a:r>
            <a:r>
              <a:rPr lang="en-US" sz="2000" baseline="-25000" dirty="0"/>
              <a:t> </a:t>
            </a:r>
            <a:r>
              <a:rPr lang="en-US" sz="2000" dirty="0"/>
              <a:t>is closed to L-shape form</a:t>
            </a:r>
          </a:p>
        </p:txBody>
      </p:sp>
    </p:spTree>
    <p:extLst>
      <p:ext uri="{BB962C8B-B14F-4D97-AF65-F5344CB8AC3E}">
        <p14:creationId xmlns:p14="http://schemas.microsoft.com/office/powerpoint/2010/main" val="78231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Figure 3.1, P.32</a:t>
            </a:r>
          </a:p>
        </p:txBody>
      </p:sp>
      <p:grpSp>
        <p:nvGrpSpPr>
          <p:cNvPr id="4" name="Group 3"/>
          <p:cNvGrpSpPr/>
          <p:nvPr/>
        </p:nvGrpSpPr>
        <p:grpSpPr>
          <a:xfrm>
            <a:off x="302655" y="825732"/>
            <a:ext cx="3658071" cy="5693419"/>
            <a:chOff x="0" y="0"/>
            <a:chExt cx="3427095" cy="5481493"/>
          </a:xfrm>
        </p:grpSpPr>
        <p:sp>
          <p:nvSpPr>
            <p:cNvPr id="5" name="Text Box 25"/>
            <p:cNvSpPr txBox="1"/>
            <p:nvPr/>
          </p:nvSpPr>
          <p:spPr>
            <a:xfrm>
              <a:off x="2249978" y="46469"/>
              <a:ext cx="80391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err="1">
                  <a:ea typeface="Calibri" charset="0"/>
                  <a:cs typeface="Times New Roman" charset="0"/>
                </a:rPr>
                <a:t>LRTC</a:t>
              </a:r>
              <a:r>
                <a:rPr lang="en-US" sz="1600" b="1" baseline="-25000" dirty="0" err="1">
                  <a:ea typeface="Calibri" charset="0"/>
                  <a:cs typeface="Times New Roman" charset="0"/>
                </a:rPr>
                <a:t>prod</a:t>
              </a:r>
              <a:endParaRPr lang="en-US" sz="1600" dirty="0">
                <a:ea typeface="Calibri" charset="0"/>
                <a:cs typeface="Times New Roman" charset="0"/>
              </a:endParaRPr>
            </a:p>
          </p:txBody>
        </p:sp>
        <p:grpSp>
          <p:nvGrpSpPr>
            <p:cNvPr id="6" name="Group 5"/>
            <p:cNvGrpSpPr/>
            <p:nvPr/>
          </p:nvGrpSpPr>
          <p:grpSpPr>
            <a:xfrm>
              <a:off x="0" y="0"/>
              <a:ext cx="3427095" cy="5481493"/>
              <a:chOff x="0" y="0"/>
              <a:chExt cx="3427095" cy="5481493"/>
            </a:xfrm>
          </p:grpSpPr>
          <p:grpSp>
            <p:nvGrpSpPr>
              <p:cNvPr id="7" name="Group 6"/>
              <p:cNvGrpSpPr/>
              <p:nvPr/>
            </p:nvGrpSpPr>
            <p:grpSpPr>
              <a:xfrm>
                <a:off x="340822" y="3025832"/>
                <a:ext cx="2737485" cy="2059200"/>
                <a:chOff x="0" y="0"/>
                <a:chExt cx="2737485" cy="2059200"/>
              </a:xfrm>
            </p:grpSpPr>
            <p:cxnSp>
              <p:nvCxnSpPr>
                <p:cNvPr id="26" name="Straight Connector 25"/>
                <p:cNvCxnSpPr/>
                <p:nvPr/>
              </p:nvCxnSpPr>
              <p:spPr>
                <a:xfrm>
                  <a:off x="0" y="0"/>
                  <a:ext cx="0" cy="2059200"/>
                </a:xfrm>
                <a:prstGeom prst="line">
                  <a:avLst/>
                </a:prstGeom>
                <a:ln w="19050">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V="1">
                  <a:off x="0" y="2057400"/>
                  <a:ext cx="2737485" cy="0"/>
                </a:xfrm>
                <a:prstGeom prst="line">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sp>
            <p:nvSpPr>
              <p:cNvPr id="8" name="Freeform 7"/>
              <p:cNvSpPr/>
              <p:nvPr/>
            </p:nvSpPr>
            <p:spPr>
              <a:xfrm>
                <a:off x="515389" y="3366654"/>
                <a:ext cx="2057400" cy="1011147"/>
              </a:xfrm>
              <a:custGeom>
                <a:avLst/>
                <a:gdLst>
                  <a:gd name="connsiteX0" fmla="*/ 0 w 2057400"/>
                  <a:gd name="connsiteY0" fmla="*/ 0 h 1011147"/>
                  <a:gd name="connsiteX1" fmla="*/ 219075 w 2057400"/>
                  <a:gd name="connsiteY1" fmla="*/ 571500 h 1011147"/>
                  <a:gd name="connsiteX2" fmla="*/ 619125 w 2057400"/>
                  <a:gd name="connsiteY2" fmla="*/ 895350 h 1011147"/>
                  <a:gd name="connsiteX3" fmla="*/ 1028700 w 2057400"/>
                  <a:gd name="connsiteY3" fmla="*/ 1009650 h 1011147"/>
                  <a:gd name="connsiteX4" fmla="*/ 1533525 w 2057400"/>
                  <a:gd name="connsiteY4" fmla="*/ 942975 h 1011147"/>
                  <a:gd name="connsiteX5" fmla="*/ 2057400 w 2057400"/>
                  <a:gd name="connsiteY5" fmla="*/ 704850 h 101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57400" h="1011147">
                    <a:moveTo>
                      <a:pt x="0" y="0"/>
                    </a:moveTo>
                    <a:cubicBezTo>
                      <a:pt x="57944" y="211137"/>
                      <a:pt x="115888" y="422275"/>
                      <a:pt x="219075" y="571500"/>
                    </a:cubicBezTo>
                    <a:cubicBezTo>
                      <a:pt x="322262" y="720725"/>
                      <a:pt x="484188" y="822325"/>
                      <a:pt x="619125" y="895350"/>
                    </a:cubicBezTo>
                    <a:cubicBezTo>
                      <a:pt x="754063" y="968375"/>
                      <a:pt x="876300" y="1001713"/>
                      <a:pt x="1028700" y="1009650"/>
                    </a:cubicBezTo>
                    <a:cubicBezTo>
                      <a:pt x="1181100" y="1017588"/>
                      <a:pt x="1362075" y="993775"/>
                      <a:pt x="1533525" y="942975"/>
                    </a:cubicBezTo>
                    <a:cubicBezTo>
                      <a:pt x="1704975" y="892175"/>
                      <a:pt x="2057400" y="704850"/>
                      <a:pt x="2057400" y="70485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Text Box 20"/>
              <p:cNvSpPr txBox="1"/>
              <p:nvPr/>
            </p:nvSpPr>
            <p:spPr>
              <a:xfrm rot="16200000">
                <a:off x="-627611" y="3886200"/>
                <a:ext cx="1599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dirty="0">
                    <a:ea typeface="Calibri" charset="0"/>
                    <a:cs typeface="Times New Roman" charset="0"/>
                  </a:rPr>
                  <a:t>AVERAGE  COST</a:t>
                </a:r>
                <a:endParaRPr lang="en-US" sz="1400" dirty="0">
                  <a:ea typeface="Calibri" charset="0"/>
                  <a:cs typeface="Times New Roman" charset="0"/>
                </a:endParaRPr>
              </a:p>
            </p:txBody>
          </p:sp>
          <p:sp>
            <p:nvSpPr>
              <p:cNvPr id="10" name="Text Box 22"/>
              <p:cNvSpPr txBox="1"/>
              <p:nvPr/>
            </p:nvSpPr>
            <p:spPr>
              <a:xfrm>
                <a:off x="224444" y="2743200"/>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C</a:t>
                </a:r>
                <a:endParaRPr lang="en-US" sz="1200">
                  <a:ea typeface="Calibri" charset="0"/>
                  <a:cs typeface="Times New Roman" charset="0"/>
                </a:endParaRPr>
              </a:p>
            </p:txBody>
          </p:sp>
          <p:sp>
            <p:nvSpPr>
              <p:cNvPr id="11" name="Text Box 24"/>
              <p:cNvSpPr txBox="1"/>
              <p:nvPr/>
            </p:nvSpPr>
            <p:spPr>
              <a:xfrm>
                <a:off x="3084022" y="4912821"/>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q</a:t>
                </a:r>
                <a:endParaRPr lang="en-US" sz="1200">
                  <a:ea typeface="Calibri" charset="0"/>
                  <a:cs typeface="Times New Roman" charset="0"/>
                </a:endParaRPr>
              </a:p>
            </p:txBody>
          </p:sp>
          <p:sp>
            <p:nvSpPr>
              <p:cNvPr id="12" name="Text Box 26"/>
              <p:cNvSpPr txBox="1"/>
              <p:nvPr/>
            </p:nvSpPr>
            <p:spPr>
              <a:xfrm>
                <a:off x="2515229" y="3865877"/>
                <a:ext cx="85295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err="1">
                    <a:ea typeface="Calibri" charset="0"/>
                    <a:cs typeface="Times New Roman" charset="0"/>
                  </a:rPr>
                  <a:t>LRAC</a:t>
                </a:r>
                <a:r>
                  <a:rPr lang="en-US" sz="1600" b="1" baseline="-25000" dirty="0" err="1">
                    <a:ea typeface="Calibri" charset="0"/>
                    <a:cs typeface="Times New Roman" charset="0"/>
                  </a:rPr>
                  <a:t>prod</a:t>
                </a:r>
                <a:endParaRPr lang="en-US" sz="1600" dirty="0">
                  <a:ea typeface="Calibri" charset="0"/>
                  <a:cs typeface="Times New Roman" charset="0"/>
                </a:endParaRPr>
              </a:p>
            </p:txBody>
          </p:sp>
          <p:sp>
            <p:nvSpPr>
              <p:cNvPr id="13" name="Text Box 27"/>
              <p:cNvSpPr txBox="1"/>
              <p:nvPr/>
            </p:nvSpPr>
            <p:spPr>
              <a:xfrm>
                <a:off x="165032" y="5137265"/>
                <a:ext cx="97762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r"/>
                <a:r>
                  <a:rPr lang="en-US" sz="1400" b="1" dirty="0">
                    <a:ea typeface="Calibri" charset="0"/>
                    <a:cs typeface="Times New Roman" charset="0"/>
                  </a:rPr>
                  <a:t>1st interval</a:t>
                </a:r>
                <a:endParaRPr lang="en-US" sz="1400" dirty="0">
                  <a:ea typeface="Calibri" charset="0"/>
                  <a:cs typeface="Times New Roman" charset="0"/>
                </a:endParaRPr>
              </a:p>
            </p:txBody>
          </p:sp>
          <p:sp>
            <p:nvSpPr>
              <p:cNvPr id="14" name="Text Box 28"/>
              <p:cNvSpPr txBox="1"/>
              <p:nvPr/>
            </p:nvSpPr>
            <p:spPr>
              <a:xfrm>
                <a:off x="1147156" y="5137265"/>
                <a:ext cx="102298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dirty="0">
                    <a:ea typeface="Calibri" charset="0"/>
                    <a:cs typeface="Times New Roman" charset="0"/>
                  </a:rPr>
                  <a:t>2nd interval</a:t>
                </a:r>
                <a:endParaRPr lang="en-US" sz="1400" dirty="0">
                  <a:ea typeface="Calibri" charset="0"/>
                  <a:cs typeface="Times New Roman" charset="0"/>
                </a:endParaRPr>
              </a:p>
            </p:txBody>
          </p:sp>
          <p:sp>
            <p:nvSpPr>
              <p:cNvPr id="15" name="Text Box 29"/>
              <p:cNvSpPr txBox="1"/>
              <p:nvPr/>
            </p:nvSpPr>
            <p:spPr>
              <a:xfrm>
                <a:off x="2053244" y="5145578"/>
                <a:ext cx="1028065"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imes New Roman" charset="0"/>
                  </a:rPr>
                  <a:t>3rd interval</a:t>
                </a:r>
                <a:endParaRPr lang="en-US" sz="1400">
                  <a:ea typeface="Calibri" charset="0"/>
                  <a:cs typeface="Times New Roman" charset="0"/>
                </a:endParaRPr>
              </a:p>
            </p:txBody>
          </p:sp>
          <p:grpSp>
            <p:nvGrpSpPr>
              <p:cNvPr id="16" name="Group 15"/>
              <p:cNvGrpSpPr/>
              <p:nvPr/>
            </p:nvGrpSpPr>
            <p:grpSpPr>
              <a:xfrm>
                <a:off x="0" y="0"/>
                <a:ext cx="3427095" cy="5083232"/>
                <a:chOff x="0" y="0"/>
                <a:chExt cx="3427095" cy="5083232"/>
              </a:xfrm>
            </p:grpSpPr>
            <p:sp>
              <p:nvSpPr>
                <p:cNvPr id="17" name="Freeform 16"/>
                <p:cNvSpPr/>
                <p:nvPr/>
              </p:nvSpPr>
              <p:spPr>
                <a:xfrm>
                  <a:off x="340995" y="382385"/>
                  <a:ext cx="2186247" cy="1945178"/>
                </a:xfrm>
                <a:custGeom>
                  <a:avLst/>
                  <a:gdLst>
                    <a:gd name="connsiteX0" fmla="*/ 0 w 2186247"/>
                    <a:gd name="connsiteY0" fmla="*/ 1945178 h 1945178"/>
                    <a:gd name="connsiteX1" fmla="*/ 257694 w 2186247"/>
                    <a:gd name="connsiteY1" fmla="*/ 1487978 h 1945178"/>
                    <a:gd name="connsiteX2" fmla="*/ 798022 w 2186247"/>
                    <a:gd name="connsiteY2" fmla="*/ 1296785 h 1945178"/>
                    <a:gd name="connsiteX3" fmla="*/ 1238596 w 2186247"/>
                    <a:gd name="connsiteY3" fmla="*/ 1213658 h 1945178"/>
                    <a:gd name="connsiteX4" fmla="*/ 1712422 w 2186247"/>
                    <a:gd name="connsiteY4" fmla="*/ 889462 h 1945178"/>
                    <a:gd name="connsiteX5" fmla="*/ 2086494 w 2186247"/>
                    <a:gd name="connsiteY5" fmla="*/ 415636 h 1945178"/>
                    <a:gd name="connsiteX6" fmla="*/ 2186247 w 2186247"/>
                    <a:gd name="connsiteY6" fmla="*/ 0 h 1945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86247" h="1945178">
                      <a:moveTo>
                        <a:pt x="0" y="1945178"/>
                      </a:moveTo>
                      <a:cubicBezTo>
                        <a:pt x="62345" y="1770611"/>
                        <a:pt x="124690" y="1596044"/>
                        <a:pt x="257694" y="1487978"/>
                      </a:cubicBezTo>
                      <a:cubicBezTo>
                        <a:pt x="390698" y="1379912"/>
                        <a:pt x="634538" y="1342505"/>
                        <a:pt x="798022" y="1296785"/>
                      </a:cubicBezTo>
                      <a:cubicBezTo>
                        <a:pt x="961506" y="1251065"/>
                        <a:pt x="1086196" y="1281545"/>
                        <a:pt x="1238596" y="1213658"/>
                      </a:cubicBezTo>
                      <a:cubicBezTo>
                        <a:pt x="1390996" y="1145771"/>
                        <a:pt x="1571106" y="1022466"/>
                        <a:pt x="1712422" y="889462"/>
                      </a:cubicBezTo>
                      <a:cubicBezTo>
                        <a:pt x="1853738" y="756458"/>
                        <a:pt x="2007523" y="563880"/>
                        <a:pt x="2086494" y="415636"/>
                      </a:cubicBezTo>
                      <a:cubicBezTo>
                        <a:pt x="2165465" y="267392"/>
                        <a:pt x="2186247" y="0"/>
                        <a:pt x="2186247"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nvGrpSpPr>
                <p:cNvPr id="18" name="Group 17"/>
                <p:cNvGrpSpPr/>
                <p:nvPr/>
              </p:nvGrpSpPr>
              <p:grpSpPr>
                <a:xfrm>
                  <a:off x="340995" y="282632"/>
                  <a:ext cx="2737485" cy="2059200"/>
                  <a:chOff x="0" y="0"/>
                  <a:chExt cx="2737485" cy="2059200"/>
                </a:xfrm>
              </p:grpSpPr>
              <p:cxnSp>
                <p:nvCxnSpPr>
                  <p:cNvPr id="24" name="Straight Connector 23"/>
                  <p:cNvCxnSpPr/>
                  <p:nvPr/>
                </p:nvCxnSpPr>
                <p:spPr>
                  <a:xfrm>
                    <a:off x="0" y="0"/>
                    <a:ext cx="0" cy="2059200"/>
                  </a:xfrm>
                  <a:prstGeom prst="line">
                    <a:avLst/>
                  </a:prstGeom>
                  <a:ln w="19050">
                    <a:solidFill>
                      <a:schemeClr val="tx1"/>
                    </a:solidFill>
                    <a:headEnd type="triangle"/>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0" y="2057400"/>
                    <a:ext cx="2737485" cy="0"/>
                  </a:xfrm>
                  <a:prstGeom prst="line">
                    <a:avLst/>
                  </a:prstGeom>
                  <a:ln w="19050">
                    <a:solidFill>
                      <a:schemeClr val="tx1"/>
                    </a:solidFill>
                    <a:headEnd type="none"/>
                    <a:tailEnd type="triangle"/>
                  </a:ln>
                </p:spPr>
                <p:style>
                  <a:lnRef idx="1">
                    <a:schemeClr val="accent1"/>
                  </a:lnRef>
                  <a:fillRef idx="0">
                    <a:schemeClr val="accent1"/>
                  </a:fillRef>
                  <a:effectRef idx="0">
                    <a:schemeClr val="accent1"/>
                  </a:effectRef>
                  <a:fontRef idx="minor">
                    <a:schemeClr val="tx1"/>
                  </a:fontRef>
                </p:style>
              </p:cxnSp>
            </p:grpSp>
            <p:cxnSp>
              <p:nvCxnSpPr>
                <p:cNvPr id="19" name="Straight Connector 18"/>
                <p:cNvCxnSpPr/>
                <p:nvPr/>
              </p:nvCxnSpPr>
              <p:spPr>
                <a:xfrm>
                  <a:off x="1139017" y="282632"/>
                  <a:ext cx="0" cy="48006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2053417" y="282632"/>
                  <a:ext cx="0" cy="4800600"/>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1" name="Text Box 19"/>
                <p:cNvSpPr txBox="1"/>
                <p:nvPr/>
              </p:nvSpPr>
              <p:spPr>
                <a:xfrm rot="16200000">
                  <a:off x="-344805" y="1209501"/>
                  <a:ext cx="103251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1400" b="1">
                      <a:ea typeface="Calibri" charset="0"/>
                      <a:cs typeface="Times New Roman" charset="0"/>
                    </a:rPr>
                    <a:t>TOTAL  COST</a:t>
                  </a:r>
                  <a:endParaRPr lang="en-US" sz="1400">
                    <a:ea typeface="Calibri" charset="0"/>
                    <a:cs typeface="Times New Roman" charset="0"/>
                  </a:endParaRPr>
                </a:p>
              </p:txBody>
            </p:sp>
            <p:sp>
              <p:nvSpPr>
                <p:cNvPr id="22" name="Text Box 21"/>
                <p:cNvSpPr txBox="1"/>
                <p:nvPr/>
              </p:nvSpPr>
              <p:spPr>
                <a:xfrm>
                  <a:off x="216304" y="0"/>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a:ea typeface="Calibri" charset="0"/>
                      <a:cs typeface="Times New Roman" charset="0"/>
                    </a:rPr>
                    <a:t>C</a:t>
                  </a:r>
                  <a:endParaRPr lang="en-US" sz="1600" dirty="0">
                    <a:ea typeface="Calibri" charset="0"/>
                    <a:cs typeface="Times New Roman" charset="0"/>
                  </a:endParaRPr>
                </a:p>
              </p:txBody>
            </p:sp>
            <p:sp>
              <p:nvSpPr>
                <p:cNvPr id="23" name="Text Box 23"/>
                <p:cNvSpPr txBox="1"/>
                <p:nvPr/>
              </p:nvSpPr>
              <p:spPr>
                <a:xfrm>
                  <a:off x="3084195" y="2169621"/>
                  <a:ext cx="342900" cy="335915"/>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a:ea typeface="Calibri" charset="0"/>
                      <a:cs typeface="Times New Roman" charset="0"/>
                    </a:rPr>
                    <a:t>q</a:t>
                  </a:r>
                  <a:endParaRPr lang="en-US" sz="1600">
                    <a:ea typeface="Calibri" charset="0"/>
                    <a:cs typeface="Times New Roman" charset="0"/>
                  </a:endParaRPr>
                </a:p>
              </p:txBody>
            </p:sp>
          </p:grpSp>
        </p:grpSp>
      </p:grpSp>
      <p:sp>
        <p:nvSpPr>
          <p:cNvPr id="28" name="TextBox 27"/>
          <p:cNvSpPr txBox="1"/>
          <p:nvPr/>
        </p:nvSpPr>
        <p:spPr>
          <a:xfrm>
            <a:off x="302655" y="17740"/>
            <a:ext cx="8841346" cy="830997"/>
          </a:xfrm>
          <a:prstGeom prst="rect">
            <a:avLst/>
          </a:prstGeom>
          <a:noFill/>
        </p:spPr>
        <p:txBody>
          <a:bodyPr wrap="square" rtlCol="0">
            <a:spAutoFit/>
          </a:bodyPr>
          <a:lstStyle/>
          <a:p>
            <a:r>
              <a:rPr lang="en-US" sz="2400" b="1" dirty="0">
                <a:solidFill>
                  <a:srgbClr val="0000FF"/>
                </a:solidFill>
              </a:rPr>
              <a:t>The General Shape of </a:t>
            </a:r>
            <a:r>
              <a:rPr lang="en-US" sz="2400" b="1" dirty="0">
                <a:solidFill>
                  <a:srgbClr val="C00000"/>
                </a:solidFill>
              </a:rPr>
              <a:t>long-run total production cost </a:t>
            </a:r>
            <a:r>
              <a:rPr lang="en-US" sz="2400" b="1" dirty="0">
                <a:solidFill>
                  <a:srgbClr val="0000FF"/>
                </a:solidFill>
              </a:rPr>
              <a:t>(</a:t>
            </a:r>
            <a:r>
              <a:rPr lang="en-US" sz="2400" b="1" dirty="0" err="1">
                <a:solidFill>
                  <a:srgbClr val="0000FF"/>
                </a:solidFill>
              </a:rPr>
              <a:t>LRTC</a:t>
            </a:r>
            <a:r>
              <a:rPr lang="en-US" sz="2400" b="1" baseline="-25000" dirty="0" err="1">
                <a:solidFill>
                  <a:srgbClr val="0000FF"/>
                </a:solidFill>
              </a:rPr>
              <a:t>prod</a:t>
            </a:r>
            <a:r>
              <a:rPr lang="en-US" sz="2400" b="1" dirty="0">
                <a:solidFill>
                  <a:srgbClr val="0000FF"/>
                </a:solidFill>
              </a:rPr>
              <a:t>) and </a:t>
            </a:r>
            <a:r>
              <a:rPr lang="en-US" sz="2400" b="1" dirty="0">
                <a:solidFill>
                  <a:srgbClr val="C00000"/>
                </a:solidFill>
              </a:rPr>
              <a:t>long-run average production costs </a:t>
            </a:r>
            <a:r>
              <a:rPr lang="en-US" sz="2400" b="1" dirty="0">
                <a:solidFill>
                  <a:srgbClr val="0000FF"/>
                </a:solidFill>
              </a:rPr>
              <a:t>(</a:t>
            </a:r>
            <a:r>
              <a:rPr lang="en-US" sz="2400" b="1" dirty="0" err="1">
                <a:solidFill>
                  <a:srgbClr val="0000FF"/>
                </a:solidFill>
              </a:rPr>
              <a:t>LRAC</a:t>
            </a:r>
            <a:r>
              <a:rPr lang="en-US" sz="2400" b="1" baseline="-25000" dirty="0" err="1">
                <a:solidFill>
                  <a:srgbClr val="0000FF"/>
                </a:solidFill>
              </a:rPr>
              <a:t>prod</a:t>
            </a:r>
            <a:r>
              <a:rPr lang="en-US" sz="2400" b="1" dirty="0">
                <a:solidFill>
                  <a:srgbClr val="0000FF"/>
                </a:solidFill>
              </a:rPr>
              <a:t>)</a:t>
            </a:r>
          </a:p>
        </p:txBody>
      </p:sp>
      <p:sp>
        <p:nvSpPr>
          <p:cNvPr id="29" name="Slide Number Placeholder 28"/>
          <p:cNvSpPr>
            <a:spLocks noGrp="1"/>
          </p:cNvSpPr>
          <p:nvPr>
            <p:ph type="sldNum" sz="quarter" idx="12"/>
          </p:nvPr>
        </p:nvSpPr>
        <p:spPr/>
        <p:txBody>
          <a:bodyPr/>
          <a:lstStyle/>
          <a:p>
            <a:fld id="{B91E65D5-FE66-C14A-8B79-70CF72E52575}" type="slidenum">
              <a:rPr lang="en-US" smtClean="0"/>
              <a:t>5</a:t>
            </a:fld>
            <a:endParaRPr lang="en-US"/>
          </a:p>
        </p:txBody>
      </p:sp>
      <p:sp>
        <p:nvSpPr>
          <p:cNvPr id="32" name="TextBox 31"/>
          <p:cNvSpPr txBox="1"/>
          <p:nvPr/>
        </p:nvSpPr>
        <p:spPr>
          <a:xfrm>
            <a:off x="3897845" y="888527"/>
            <a:ext cx="5257155" cy="5940088"/>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sz="2000" b="1" dirty="0">
                <a:solidFill>
                  <a:srgbClr val="0000FF"/>
                </a:solidFill>
              </a:rPr>
              <a:t>Observations in the 3</a:t>
            </a:r>
            <a:r>
              <a:rPr lang="en-US" sz="2000" b="1" baseline="30000" dirty="0">
                <a:solidFill>
                  <a:srgbClr val="0000FF"/>
                </a:solidFill>
              </a:rPr>
              <a:t>rd</a:t>
            </a:r>
            <a:r>
              <a:rPr lang="en-US" sz="2000" b="1" dirty="0">
                <a:solidFill>
                  <a:srgbClr val="0000FF"/>
                </a:solidFill>
              </a:rPr>
              <a:t> output interval is less likely to occur in reality</a:t>
            </a:r>
            <a:r>
              <a:rPr lang="en-US" sz="2000" dirty="0"/>
              <a:t>. A production plant with such a large capacity would not be realistic since the same output could be produced at lower cost per unit of output by two plants</a:t>
            </a:r>
          </a:p>
          <a:p>
            <a:endParaRPr lang="en-US" sz="1000" dirty="0"/>
          </a:p>
          <a:p>
            <a:pPr marL="285750" indent="-285750">
              <a:buFont typeface="Wingdings" panose="05000000000000000000" pitchFamily="2" charset="2"/>
              <a:buChar char="v"/>
            </a:pPr>
            <a:r>
              <a:rPr lang="en-US" sz="2000" b="1" dirty="0">
                <a:solidFill>
                  <a:srgbClr val="0000FF"/>
                </a:solidFill>
              </a:rPr>
              <a:t>Observations in the 1</a:t>
            </a:r>
            <a:r>
              <a:rPr lang="en-US" sz="2000" b="1" baseline="30000" dirty="0">
                <a:solidFill>
                  <a:srgbClr val="0000FF"/>
                </a:solidFill>
              </a:rPr>
              <a:t>st</a:t>
            </a:r>
            <a:r>
              <a:rPr lang="en-US" sz="2000" b="1" dirty="0">
                <a:solidFill>
                  <a:srgbClr val="0000FF"/>
                </a:solidFill>
              </a:rPr>
              <a:t> output interval is less likely to occur in reality</a:t>
            </a:r>
            <a:r>
              <a:rPr lang="en-US" sz="2000" dirty="0"/>
              <a:t>. Low capacity plants (of storable and transportable goods) could not exist if it is possible to produce such goods for substantially lower average cost at plants with higher capacity</a:t>
            </a:r>
          </a:p>
          <a:p>
            <a:endParaRPr lang="en-US" sz="1000" dirty="0"/>
          </a:p>
          <a:p>
            <a:pPr marL="285750" indent="-285750">
              <a:buFont typeface="Wingdings" panose="05000000000000000000" pitchFamily="2" charset="2"/>
              <a:buChar char="v"/>
            </a:pPr>
            <a:r>
              <a:rPr lang="en-US" sz="2000" b="1" dirty="0">
                <a:solidFill>
                  <a:srgbClr val="0000FF"/>
                </a:solidFill>
              </a:rPr>
              <a:t>However, low capacity, relatively high cost plants are kept in operation as long as the price (or marginal revenue) &gt; current cost</a:t>
            </a:r>
          </a:p>
          <a:p>
            <a:endParaRPr lang="en-US" sz="1000" dirty="0"/>
          </a:p>
          <a:p>
            <a:pPr marL="285750" indent="-285750">
              <a:buFont typeface="Wingdings" panose="05000000000000000000" pitchFamily="2" charset="2"/>
              <a:buChar char="v"/>
            </a:pPr>
            <a:r>
              <a:rPr lang="en-US" sz="2000" b="1" dirty="0">
                <a:solidFill>
                  <a:srgbClr val="0000FF"/>
                </a:solidFill>
              </a:rPr>
              <a:t>Mainstream price theory focuses on the second output interval</a:t>
            </a:r>
            <a:r>
              <a:rPr lang="en-US" sz="2000" dirty="0"/>
              <a:t>. </a:t>
            </a:r>
          </a:p>
        </p:txBody>
      </p:sp>
    </p:spTree>
    <p:extLst>
      <p:ext uri="{BB962C8B-B14F-4D97-AF65-F5344CB8AC3E}">
        <p14:creationId xmlns:p14="http://schemas.microsoft.com/office/powerpoint/2010/main" val="2582756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32706" y="479406"/>
            <a:ext cx="7218245" cy="3130200"/>
            <a:chOff x="0" y="0"/>
            <a:chExt cx="4802736" cy="2171700"/>
          </a:xfrm>
        </p:grpSpPr>
        <p:grpSp>
          <p:nvGrpSpPr>
            <p:cNvPr id="5" name="Group 4"/>
            <p:cNvGrpSpPr/>
            <p:nvPr/>
          </p:nvGrpSpPr>
          <p:grpSpPr>
            <a:xfrm>
              <a:off x="119641" y="230737"/>
              <a:ext cx="1828800" cy="1714500"/>
              <a:chOff x="0" y="0"/>
              <a:chExt cx="1828800" cy="1714500"/>
            </a:xfrm>
          </p:grpSpPr>
          <p:cxnSp>
            <p:nvCxnSpPr>
              <p:cNvPr id="17" name="Straight Arrow Connector 16"/>
              <p:cNvCxnSpPr/>
              <p:nvPr/>
            </p:nvCxnSpPr>
            <p:spPr>
              <a:xfrm flipV="1">
                <a:off x="0" y="0"/>
                <a:ext cx="0" cy="17145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0" y="1709159"/>
                <a:ext cx="1828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6" name="Straight Connector 5"/>
            <p:cNvCxnSpPr/>
            <p:nvPr/>
          </p:nvCxnSpPr>
          <p:spPr>
            <a:xfrm flipV="1">
              <a:off x="111095" y="461473"/>
              <a:ext cx="1603565" cy="1484428"/>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2623559" y="230737"/>
              <a:ext cx="1828800" cy="1714500"/>
              <a:chOff x="0" y="0"/>
              <a:chExt cx="1828800" cy="1714500"/>
            </a:xfrm>
          </p:grpSpPr>
          <p:cxnSp>
            <p:nvCxnSpPr>
              <p:cNvPr id="15" name="Straight Arrow Connector 14"/>
              <p:cNvCxnSpPr/>
              <p:nvPr/>
            </p:nvCxnSpPr>
            <p:spPr>
              <a:xfrm flipV="1">
                <a:off x="0" y="0"/>
                <a:ext cx="0" cy="17145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0" y="1709159"/>
                <a:ext cx="18288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8" name="Text Box 44"/>
            <p:cNvSpPr txBox="1"/>
            <p:nvPr/>
          </p:nvSpPr>
          <p:spPr>
            <a:xfrm>
              <a:off x="0" y="0"/>
              <a:ext cx="228600" cy="2286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dirty="0">
                  <a:ea typeface="Calibri" charset="0"/>
                  <a:cs typeface="Times New Roman" charset="0"/>
                </a:rPr>
                <a:t>$</a:t>
              </a:r>
              <a:endParaRPr lang="en-US" sz="1400" dirty="0">
                <a:ea typeface="Calibri" charset="0"/>
                <a:cs typeface="Times New Roman" charset="0"/>
              </a:endParaRPr>
            </a:p>
          </p:txBody>
        </p:sp>
        <p:sp>
          <p:nvSpPr>
            <p:cNvPr id="9" name="Text Box 45"/>
            <p:cNvSpPr txBox="1"/>
            <p:nvPr/>
          </p:nvSpPr>
          <p:spPr>
            <a:xfrm>
              <a:off x="2521009" y="0"/>
              <a:ext cx="228600" cy="2286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a:ea typeface="Calibri" charset="0"/>
                  <a:cs typeface="Times New Roman" charset="0"/>
                </a:rPr>
                <a:t>$</a:t>
              </a:r>
              <a:endParaRPr lang="en-US" sz="1600" dirty="0">
                <a:ea typeface="Calibri" charset="0"/>
                <a:cs typeface="Times New Roman" charset="0"/>
              </a:endParaRPr>
            </a:p>
          </p:txBody>
        </p:sp>
        <p:sp>
          <p:nvSpPr>
            <p:cNvPr id="10" name="Text Box 47"/>
            <p:cNvSpPr txBox="1"/>
            <p:nvPr/>
          </p:nvSpPr>
          <p:spPr>
            <a:xfrm>
              <a:off x="1948441" y="182880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a:ea typeface="Calibri" charset="0"/>
                  <a:cs typeface="Times New Roman" charset="0"/>
                </a:rPr>
                <a:t>q</a:t>
              </a:r>
              <a:endParaRPr lang="en-US" sz="1600" dirty="0">
                <a:ea typeface="Calibri" charset="0"/>
                <a:cs typeface="Times New Roman" charset="0"/>
              </a:endParaRPr>
            </a:p>
          </p:txBody>
        </p:sp>
        <p:sp>
          <p:nvSpPr>
            <p:cNvPr id="11" name="Text Box 48"/>
            <p:cNvSpPr txBox="1"/>
            <p:nvPr/>
          </p:nvSpPr>
          <p:spPr>
            <a:xfrm>
              <a:off x="4460904" y="1828800"/>
              <a:ext cx="2286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dirty="0">
                  <a:ea typeface="Calibri" charset="0"/>
                  <a:cs typeface="Times New Roman" charset="0"/>
                </a:rPr>
                <a:t>q</a:t>
              </a:r>
              <a:endParaRPr lang="en-US" sz="1600" dirty="0">
                <a:ea typeface="Calibri" charset="0"/>
                <a:cs typeface="Times New Roman" charset="0"/>
              </a:endParaRPr>
            </a:p>
          </p:txBody>
        </p:sp>
        <p:cxnSp>
          <p:nvCxnSpPr>
            <p:cNvPr id="12" name="Straight Connector 11"/>
            <p:cNvCxnSpPr/>
            <p:nvPr/>
          </p:nvCxnSpPr>
          <p:spPr>
            <a:xfrm>
              <a:off x="2632104" y="1145137"/>
              <a:ext cx="171450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3" name="Text Box 51"/>
            <p:cNvSpPr txBox="1"/>
            <p:nvPr/>
          </p:nvSpPr>
          <p:spPr>
            <a:xfrm>
              <a:off x="1367327" y="803305"/>
              <a:ext cx="9144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endParaRPr lang="en-US" dirty="0">
                <a:ea typeface="Calibri" charset="0"/>
                <a:cs typeface="Times New Roman" charset="0"/>
              </a:endParaRPr>
            </a:p>
          </p:txBody>
        </p:sp>
        <p:sp>
          <p:nvSpPr>
            <p:cNvPr id="14" name="Text Box 52"/>
            <p:cNvSpPr txBox="1"/>
            <p:nvPr/>
          </p:nvSpPr>
          <p:spPr>
            <a:xfrm>
              <a:off x="3888336" y="794759"/>
              <a:ext cx="9144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endParaRPr lang="en-US" dirty="0">
                <a:ea typeface="Calibri" charset="0"/>
                <a:cs typeface="Times New Roman" charset="0"/>
              </a:endParaRPr>
            </a:p>
          </p:txBody>
        </p:sp>
      </p:grpSp>
      <p:sp>
        <p:nvSpPr>
          <p:cNvPr id="3" name="Slide Number Placeholder 2"/>
          <p:cNvSpPr>
            <a:spLocks noGrp="1"/>
          </p:cNvSpPr>
          <p:nvPr>
            <p:ph type="sldNum" sz="quarter" idx="12"/>
          </p:nvPr>
        </p:nvSpPr>
        <p:spPr/>
        <p:txBody>
          <a:bodyPr/>
          <a:lstStyle/>
          <a:p>
            <a:fld id="{B91E65D5-FE66-C14A-8B79-70CF72E52575}" type="slidenum">
              <a:rPr lang="en-US" smtClean="0"/>
              <a:t>6</a:t>
            </a:fld>
            <a:endParaRPr lang="en-US"/>
          </a:p>
        </p:txBody>
      </p:sp>
      <p:sp>
        <p:nvSpPr>
          <p:cNvPr id="19" name="Title 1"/>
          <p:cNvSpPr txBox="1">
            <a:spLocks/>
          </p:cNvSpPr>
          <p:nvPr/>
        </p:nvSpPr>
        <p:spPr>
          <a:xfrm>
            <a:off x="187676" y="6435289"/>
            <a:ext cx="6134686" cy="4671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a:t>
            </a:r>
            <a:r>
              <a:rPr lang="en-US" sz="1400" dirty="0" err="1"/>
              <a:t>Jansson</a:t>
            </a:r>
            <a:r>
              <a:rPr lang="en-US" sz="1400" dirty="0"/>
              <a:t> (2013), Figure 3.2, P.34</a:t>
            </a:r>
          </a:p>
        </p:txBody>
      </p:sp>
      <p:sp>
        <p:nvSpPr>
          <p:cNvPr id="21" name="TextBox 20"/>
          <p:cNvSpPr txBox="1"/>
          <p:nvPr/>
        </p:nvSpPr>
        <p:spPr>
          <a:xfrm>
            <a:off x="302655" y="17740"/>
            <a:ext cx="8841346" cy="461665"/>
          </a:xfrm>
          <a:prstGeom prst="rect">
            <a:avLst/>
          </a:prstGeom>
          <a:noFill/>
        </p:spPr>
        <p:txBody>
          <a:bodyPr wrap="square" rtlCol="0">
            <a:spAutoFit/>
          </a:bodyPr>
          <a:lstStyle/>
          <a:p>
            <a:r>
              <a:rPr lang="en-US" sz="2400" b="1" dirty="0">
                <a:solidFill>
                  <a:srgbClr val="0000FF"/>
                </a:solidFill>
              </a:rPr>
              <a:t>Two extreme cases of the shape of </a:t>
            </a:r>
            <a:r>
              <a:rPr lang="en-US" sz="2400" b="1" dirty="0" err="1">
                <a:solidFill>
                  <a:srgbClr val="0000FF"/>
                </a:solidFill>
              </a:rPr>
              <a:t>LRTC</a:t>
            </a:r>
            <a:r>
              <a:rPr lang="en-US" sz="2400" b="1" baseline="-25000" dirty="0" err="1">
                <a:solidFill>
                  <a:srgbClr val="0000FF"/>
                </a:solidFill>
              </a:rPr>
              <a:t>prod</a:t>
            </a:r>
            <a:r>
              <a:rPr lang="en-US" sz="2400" b="1" dirty="0">
                <a:solidFill>
                  <a:srgbClr val="0000FF"/>
                </a:solidFill>
              </a:rPr>
              <a:t> and output relationship</a:t>
            </a:r>
          </a:p>
        </p:txBody>
      </p:sp>
      <p:sp>
        <p:nvSpPr>
          <p:cNvPr id="23" name="Text Box 51"/>
          <p:cNvSpPr txBox="1"/>
          <p:nvPr/>
        </p:nvSpPr>
        <p:spPr>
          <a:xfrm>
            <a:off x="1066951" y="3507903"/>
            <a:ext cx="1520771" cy="383281"/>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r>
              <a:rPr lang="en-US" b="1" baseline="-25000" dirty="0">
                <a:ea typeface="Calibri" charset="0"/>
                <a:cs typeface="Times New Roman" charset="0"/>
              </a:rPr>
              <a:t> </a:t>
            </a:r>
            <a:r>
              <a:rPr lang="en-US" b="1" dirty="0">
                <a:ea typeface="Calibri" charset="0"/>
                <a:cs typeface="Times New Roman" charset="0"/>
              </a:rPr>
              <a:t> = </a:t>
            </a:r>
            <a:r>
              <a:rPr lang="en-US" b="1" dirty="0" err="1">
                <a:ea typeface="Calibri" charset="0"/>
                <a:cs typeface="Times New Roman" charset="0"/>
              </a:rPr>
              <a:t>aq</a:t>
            </a:r>
            <a:endParaRPr lang="en-US" dirty="0">
              <a:ea typeface="Calibri" charset="0"/>
              <a:cs typeface="Times New Roman" charset="0"/>
            </a:endParaRPr>
          </a:p>
        </p:txBody>
      </p:sp>
      <p:sp>
        <p:nvSpPr>
          <p:cNvPr id="24" name="Text Box 51"/>
          <p:cNvSpPr txBox="1"/>
          <p:nvPr/>
        </p:nvSpPr>
        <p:spPr>
          <a:xfrm>
            <a:off x="5336305" y="3500946"/>
            <a:ext cx="1520771" cy="383281"/>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r>
              <a:rPr lang="en-US" b="1" baseline="-25000" dirty="0">
                <a:ea typeface="Calibri" charset="0"/>
                <a:cs typeface="Times New Roman" charset="0"/>
              </a:rPr>
              <a:t> </a:t>
            </a:r>
            <a:r>
              <a:rPr lang="en-US" b="1" dirty="0">
                <a:ea typeface="Calibri" charset="0"/>
                <a:cs typeface="Times New Roman" charset="0"/>
              </a:rPr>
              <a:t> = F</a:t>
            </a:r>
            <a:endParaRPr lang="en-US" dirty="0">
              <a:ea typeface="Calibri" charset="0"/>
              <a:cs typeface="Times New Roman" charset="0"/>
            </a:endParaRPr>
          </a:p>
        </p:txBody>
      </p:sp>
      <p:sp>
        <p:nvSpPr>
          <p:cNvPr id="25" name="TextBox 24"/>
          <p:cNvSpPr txBox="1"/>
          <p:nvPr/>
        </p:nvSpPr>
        <p:spPr>
          <a:xfrm>
            <a:off x="571341" y="4077550"/>
            <a:ext cx="3646489" cy="2031325"/>
          </a:xfrm>
          <a:prstGeom prst="rect">
            <a:avLst/>
          </a:prstGeom>
          <a:solidFill>
            <a:schemeClr val="accent4">
              <a:lumMod val="20000"/>
              <a:lumOff val="80000"/>
            </a:schemeClr>
          </a:solidFill>
        </p:spPr>
        <p:txBody>
          <a:bodyPr wrap="square" rtlCol="0">
            <a:spAutoFit/>
          </a:bodyPr>
          <a:lstStyle/>
          <a:p>
            <a:pPr marL="285750" indent="-285750">
              <a:buFont typeface="Wingdings" panose="05000000000000000000" pitchFamily="2" charset="2"/>
              <a:buChar char="ü"/>
            </a:pPr>
            <a:r>
              <a:rPr lang="en-US" dirty="0"/>
              <a:t>Small-scale operations are natural</a:t>
            </a:r>
          </a:p>
          <a:p>
            <a:pPr marL="285750" indent="-285750">
              <a:buFont typeface="Wingdings" panose="05000000000000000000" pitchFamily="2" charset="2"/>
              <a:buChar char="ü"/>
            </a:pPr>
            <a:r>
              <a:rPr lang="en-US" dirty="0"/>
              <a:t>Represented by simple service such as manual car wash, shoeshine service in the street</a:t>
            </a:r>
          </a:p>
          <a:p>
            <a:pPr marL="285750" indent="-285750">
              <a:buFont typeface="Wingdings" panose="05000000000000000000" pitchFamily="2" charset="2"/>
              <a:buChar char="ü"/>
            </a:pPr>
            <a:r>
              <a:rPr lang="en-US" dirty="0"/>
              <a:t>Could Still incur small-scale-disadvantages (like higher queuing costs)</a:t>
            </a:r>
          </a:p>
        </p:txBody>
      </p:sp>
      <p:sp>
        <p:nvSpPr>
          <p:cNvPr id="26" name="TextBox 25"/>
          <p:cNvSpPr txBox="1"/>
          <p:nvPr/>
        </p:nvSpPr>
        <p:spPr>
          <a:xfrm>
            <a:off x="4475769" y="4089961"/>
            <a:ext cx="4346260" cy="2585323"/>
          </a:xfrm>
          <a:prstGeom prst="rect">
            <a:avLst/>
          </a:prstGeom>
          <a:solidFill>
            <a:schemeClr val="accent6">
              <a:lumMod val="20000"/>
              <a:lumOff val="80000"/>
            </a:schemeClr>
          </a:solidFill>
        </p:spPr>
        <p:txBody>
          <a:bodyPr wrap="square" rtlCol="0">
            <a:spAutoFit/>
          </a:bodyPr>
          <a:lstStyle/>
          <a:p>
            <a:pPr marL="285750" indent="-285750">
              <a:buFont typeface="Wingdings" panose="05000000000000000000" pitchFamily="2" charset="2"/>
              <a:buChar char="ü"/>
            </a:pPr>
            <a:r>
              <a:rPr lang="en-US" dirty="0"/>
              <a:t>Public good characteristics –&gt;</a:t>
            </a:r>
          </a:p>
          <a:p>
            <a:endParaRPr lang="en-US" dirty="0"/>
          </a:p>
          <a:p>
            <a:r>
              <a:rPr lang="en-US" dirty="0"/>
              <a:t>     ……………………………………………………………….</a:t>
            </a:r>
          </a:p>
          <a:p>
            <a:r>
              <a:rPr lang="en-US" dirty="0"/>
              <a:t> </a:t>
            </a:r>
          </a:p>
          <a:p>
            <a:pPr marL="285750" indent="-285750">
              <a:buFont typeface="Wingdings" panose="05000000000000000000" pitchFamily="2" charset="2"/>
              <a:buChar char="ü"/>
            </a:pPr>
            <a:r>
              <a:rPr lang="en-US" dirty="0"/>
              <a:t>Examples: </a:t>
            </a:r>
            <a:r>
              <a:rPr lang="en-US" b="1" dirty="0">
                <a:solidFill>
                  <a:srgbClr val="008000"/>
                </a:solidFill>
              </a:rPr>
              <a:t>____________________________________________________________________________________________________________________________________</a:t>
            </a:r>
            <a:endParaRPr lang="en-US" dirty="0"/>
          </a:p>
        </p:txBody>
      </p:sp>
      <p:sp>
        <p:nvSpPr>
          <p:cNvPr id="2" name="TextBox 1">
            <a:extLst>
              <a:ext uri="{FF2B5EF4-FFF2-40B4-BE49-F238E27FC236}">
                <a16:creationId xmlns:a16="http://schemas.microsoft.com/office/drawing/2014/main" id="{70146FDC-3173-4E78-A013-14972C67AD12}"/>
              </a:ext>
            </a:extLst>
          </p:cNvPr>
          <p:cNvSpPr txBox="1"/>
          <p:nvPr/>
        </p:nvSpPr>
        <p:spPr>
          <a:xfrm>
            <a:off x="4751832" y="4496555"/>
            <a:ext cx="4210488" cy="369332"/>
          </a:xfrm>
          <a:prstGeom prst="rect">
            <a:avLst/>
          </a:prstGeom>
          <a:noFill/>
        </p:spPr>
        <p:txBody>
          <a:bodyPr wrap="square" rtlCol="0">
            <a:spAutoFit/>
          </a:bodyPr>
          <a:lstStyle/>
          <a:p>
            <a:r>
              <a:rPr lang="en-US" b="1" dirty="0">
                <a:solidFill>
                  <a:srgbClr val="0000FF"/>
                </a:solidFill>
              </a:rPr>
              <a:t>inexhaustible (non-rival), non-excludible</a:t>
            </a:r>
          </a:p>
        </p:txBody>
      </p:sp>
    </p:spTree>
    <p:extLst>
      <p:ext uri="{BB962C8B-B14F-4D97-AF65-F5344CB8AC3E}">
        <p14:creationId xmlns:p14="http://schemas.microsoft.com/office/powerpoint/2010/main" val="284780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6">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6">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7</a:t>
            </a:fld>
            <a:endParaRPr lang="en-US"/>
          </a:p>
        </p:txBody>
      </p:sp>
      <p:sp>
        <p:nvSpPr>
          <p:cNvPr id="21" name="TextBox 20"/>
          <p:cNvSpPr txBox="1"/>
          <p:nvPr/>
        </p:nvSpPr>
        <p:spPr>
          <a:xfrm>
            <a:off x="302654" y="17740"/>
            <a:ext cx="8841346" cy="523220"/>
          </a:xfrm>
          <a:prstGeom prst="rect">
            <a:avLst/>
          </a:prstGeom>
          <a:noFill/>
        </p:spPr>
        <p:txBody>
          <a:bodyPr wrap="square" rtlCol="0">
            <a:spAutoFit/>
          </a:bodyPr>
          <a:lstStyle/>
          <a:p>
            <a:r>
              <a:rPr lang="en-US" sz="2800" b="1" dirty="0">
                <a:solidFill>
                  <a:srgbClr val="0000FF"/>
                </a:solidFill>
              </a:rPr>
              <a:t>Combination cases</a:t>
            </a:r>
          </a:p>
        </p:txBody>
      </p:sp>
      <p:sp>
        <p:nvSpPr>
          <p:cNvPr id="23" name="Text Box 51"/>
          <p:cNvSpPr txBox="1"/>
          <p:nvPr/>
        </p:nvSpPr>
        <p:spPr>
          <a:xfrm>
            <a:off x="379349" y="956376"/>
            <a:ext cx="2474738" cy="541578"/>
          </a:xfrm>
          <a:prstGeom prst="rect">
            <a:avLst/>
          </a:prstGeom>
          <a:solidFill>
            <a:schemeClr val="accent4">
              <a:lumMod val="20000"/>
              <a:lumOff val="80000"/>
            </a:schemeClr>
          </a:solid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2400" b="1" dirty="0" err="1">
                <a:ea typeface="Calibri" charset="0"/>
                <a:cs typeface="Times New Roman" charset="0"/>
              </a:rPr>
              <a:t>LRTC</a:t>
            </a:r>
            <a:r>
              <a:rPr lang="en-US" sz="2400" b="1" baseline="-25000" dirty="0" err="1">
                <a:ea typeface="Calibri" charset="0"/>
                <a:cs typeface="Times New Roman" charset="0"/>
              </a:rPr>
              <a:t>prod</a:t>
            </a:r>
            <a:r>
              <a:rPr lang="en-US" sz="2400" b="1" baseline="-25000" dirty="0">
                <a:ea typeface="Calibri" charset="0"/>
                <a:cs typeface="Times New Roman" charset="0"/>
              </a:rPr>
              <a:t> </a:t>
            </a:r>
            <a:r>
              <a:rPr lang="en-US" sz="2400" b="1" dirty="0">
                <a:ea typeface="Calibri" charset="0"/>
                <a:cs typeface="Times New Roman" charset="0"/>
              </a:rPr>
              <a:t> = F + </a:t>
            </a:r>
            <a:r>
              <a:rPr lang="en-US" sz="2400" b="1" dirty="0" err="1">
                <a:ea typeface="Calibri" charset="0"/>
                <a:cs typeface="Times New Roman" charset="0"/>
              </a:rPr>
              <a:t>aq</a:t>
            </a:r>
            <a:endParaRPr lang="en-US" sz="2400" dirty="0">
              <a:ea typeface="Calibri" charset="0"/>
              <a:cs typeface="Times New Roman" charset="0"/>
            </a:endParaRPr>
          </a:p>
        </p:txBody>
      </p:sp>
      <p:sp>
        <p:nvSpPr>
          <p:cNvPr id="24" name="Text Box 51"/>
          <p:cNvSpPr txBox="1"/>
          <p:nvPr/>
        </p:nvSpPr>
        <p:spPr>
          <a:xfrm>
            <a:off x="3482411" y="956376"/>
            <a:ext cx="5193937" cy="545900"/>
          </a:xfrm>
          <a:prstGeom prst="rect">
            <a:avLst/>
          </a:prstGeom>
          <a:solidFill>
            <a:schemeClr val="accent6">
              <a:lumMod val="20000"/>
              <a:lumOff val="80000"/>
            </a:schemeClr>
          </a:solid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2400" b="1" dirty="0" err="1">
                <a:ea typeface="Calibri" charset="0"/>
                <a:cs typeface="Times New Roman" charset="0"/>
              </a:rPr>
              <a:t>LRTC</a:t>
            </a:r>
            <a:r>
              <a:rPr lang="en-US" sz="2400" b="1" baseline="-25000" dirty="0" err="1">
                <a:ea typeface="Calibri" charset="0"/>
                <a:cs typeface="Times New Roman" charset="0"/>
              </a:rPr>
              <a:t>prod</a:t>
            </a:r>
            <a:r>
              <a:rPr lang="en-US" sz="2400" b="1" baseline="-25000" dirty="0">
                <a:ea typeface="Calibri" charset="0"/>
                <a:cs typeface="Times New Roman" charset="0"/>
              </a:rPr>
              <a:t> </a:t>
            </a:r>
            <a:r>
              <a:rPr lang="en-US" sz="2400" b="1" dirty="0">
                <a:ea typeface="Calibri" charset="0"/>
                <a:cs typeface="Times New Roman" charset="0"/>
              </a:rPr>
              <a:t> = F + </a:t>
            </a:r>
            <a:r>
              <a:rPr lang="en-US" sz="2400" b="1" dirty="0" err="1">
                <a:ea typeface="Calibri" charset="0"/>
                <a:cs typeface="Times New Roman" charset="0"/>
              </a:rPr>
              <a:t>aq</a:t>
            </a:r>
            <a:r>
              <a:rPr lang="el-GR" sz="2400" b="1" baseline="30000" dirty="0">
                <a:ea typeface="Calibri" charset="0"/>
                <a:cs typeface="Times New Roman" charset="0"/>
              </a:rPr>
              <a:t>α</a:t>
            </a:r>
            <a:r>
              <a:rPr lang="en-US" sz="2400" b="1" dirty="0">
                <a:ea typeface="Calibri" charset="0"/>
                <a:cs typeface="Times New Roman" charset="0"/>
              </a:rPr>
              <a:t> + </a:t>
            </a:r>
            <a:r>
              <a:rPr lang="en-US" sz="2400" b="1" dirty="0" err="1">
                <a:ea typeface="Calibri" charset="0"/>
                <a:cs typeface="Times New Roman" charset="0"/>
              </a:rPr>
              <a:t>kq</a:t>
            </a:r>
            <a:r>
              <a:rPr lang="en-US" sz="2400" b="1" dirty="0">
                <a:ea typeface="Calibri" charset="0"/>
                <a:cs typeface="Times New Roman" charset="0"/>
              </a:rPr>
              <a:t> </a:t>
            </a:r>
            <a:r>
              <a:rPr lang="en-US" sz="2400" dirty="0">
                <a:ea typeface="Calibri" charset="0"/>
                <a:cs typeface="Times New Roman" charset="0"/>
              </a:rPr>
              <a:t>whereas 0&lt;</a:t>
            </a:r>
            <a:r>
              <a:rPr lang="el-GR" sz="2400" dirty="0">
                <a:ea typeface="Calibri" charset="0"/>
                <a:cs typeface="Times New Roman" charset="0"/>
              </a:rPr>
              <a:t>α</a:t>
            </a:r>
            <a:r>
              <a:rPr lang="en-US" sz="2400" dirty="0">
                <a:ea typeface="Calibri" charset="0"/>
                <a:cs typeface="Times New Roman" charset="0"/>
              </a:rPr>
              <a:t>&lt;1 </a:t>
            </a:r>
          </a:p>
        </p:txBody>
      </p:sp>
      <p:sp>
        <p:nvSpPr>
          <p:cNvPr id="2" name="TextBox 1"/>
          <p:cNvSpPr txBox="1"/>
          <p:nvPr/>
        </p:nvSpPr>
        <p:spPr>
          <a:xfrm>
            <a:off x="327414" y="2690336"/>
            <a:ext cx="8489172" cy="1785104"/>
          </a:xfrm>
          <a:prstGeom prst="rect">
            <a:avLst/>
          </a:prstGeom>
          <a:solidFill>
            <a:schemeClr val="accent3">
              <a:lumMod val="20000"/>
              <a:lumOff val="80000"/>
            </a:schemeClr>
          </a:solidFill>
        </p:spPr>
        <p:txBody>
          <a:bodyPr wrap="square" rtlCol="0">
            <a:spAutoFit/>
          </a:bodyPr>
          <a:lstStyle/>
          <a:p>
            <a:pPr marL="285750" indent="-285750">
              <a:buFont typeface="Wingdings" panose="05000000000000000000" pitchFamily="2" charset="2"/>
              <a:buChar char="v"/>
            </a:pPr>
            <a:r>
              <a:rPr lang="en-US" sz="2200" b="1" dirty="0">
                <a:solidFill>
                  <a:srgbClr val="C00000"/>
                </a:solidFill>
              </a:rPr>
              <a:t>F</a:t>
            </a:r>
            <a:r>
              <a:rPr lang="en-US" sz="2200" b="1" dirty="0">
                <a:solidFill>
                  <a:srgbClr val="0000FF"/>
                </a:solidFill>
              </a:rPr>
              <a:t> or </a:t>
            </a:r>
            <a:r>
              <a:rPr lang="en-US" sz="2200" b="1" dirty="0" err="1">
                <a:solidFill>
                  <a:srgbClr val="C00000"/>
                </a:solidFill>
              </a:rPr>
              <a:t>az</a:t>
            </a:r>
            <a:r>
              <a:rPr lang="en-US" sz="2200" b="1" dirty="0">
                <a:solidFill>
                  <a:srgbClr val="0000FF"/>
                </a:solidFill>
              </a:rPr>
              <a:t> represents “public” factor of production or fixed cost </a:t>
            </a:r>
            <a:r>
              <a:rPr lang="en-US" sz="2200" b="1" dirty="0"/>
              <a:t>such as costs of R&amp;D, costs of preparing final manuscript for publishing a book</a:t>
            </a:r>
          </a:p>
          <a:p>
            <a:pPr marL="285750" indent="-285750">
              <a:buFont typeface="Wingdings" panose="05000000000000000000" pitchFamily="2" charset="2"/>
              <a:buChar char="v"/>
            </a:pPr>
            <a:r>
              <a:rPr lang="en-US" sz="2200" b="1" dirty="0" err="1">
                <a:solidFill>
                  <a:srgbClr val="C00000"/>
                </a:solidFill>
              </a:rPr>
              <a:t>aq</a:t>
            </a:r>
            <a:r>
              <a:rPr lang="en-US" sz="2200" b="1" dirty="0">
                <a:solidFill>
                  <a:srgbClr val="0000FF"/>
                </a:solidFill>
              </a:rPr>
              <a:t> represents costs that are strictly proportional to output</a:t>
            </a:r>
          </a:p>
          <a:p>
            <a:pPr marL="285750" indent="-285750">
              <a:buFont typeface="Wingdings" panose="05000000000000000000" pitchFamily="2" charset="2"/>
              <a:buChar char="v"/>
            </a:pPr>
            <a:r>
              <a:rPr lang="en-US" sz="2200" b="1" dirty="0" err="1">
                <a:solidFill>
                  <a:srgbClr val="C00000"/>
                </a:solidFill>
                <a:ea typeface="Calibri" charset="0"/>
                <a:cs typeface="Times New Roman" charset="0"/>
              </a:rPr>
              <a:t>aq</a:t>
            </a:r>
            <a:r>
              <a:rPr lang="el-GR" sz="2200" b="1" baseline="30000" dirty="0">
                <a:solidFill>
                  <a:srgbClr val="C00000"/>
                </a:solidFill>
                <a:ea typeface="Calibri" charset="0"/>
                <a:cs typeface="Times New Roman" charset="0"/>
              </a:rPr>
              <a:t>α </a:t>
            </a:r>
            <a:r>
              <a:rPr lang="en-US" sz="2200" b="1" dirty="0">
                <a:solidFill>
                  <a:srgbClr val="0000FF"/>
                </a:solidFill>
              </a:rPr>
              <a:t>represent costs that increase digressively with output</a:t>
            </a:r>
          </a:p>
        </p:txBody>
      </p:sp>
      <p:sp>
        <p:nvSpPr>
          <p:cNvPr id="8" name="Text Box 51">
            <a:extLst>
              <a:ext uri="{FF2B5EF4-FFF2-40B4-BE49-F238E27FC236}">
                <a16:creationId xmlns:a16="http://schemas.microsoft.com/office/drawing/2014/main" id="{580BE3E4-1956-44AC-89C3-D659568A5910}"/>
              </a:ext>
            </a:extLst>
          </p:cNvPr>
          <p:cNvSpPr txBox="1"/>
          <p:nvPr/>
        </p:nvSpPr>
        <p:spPr>
          <a:xfrm>
            <a:off x="379349" y="1812913"/>
            <a:ext cx="3821588" cy="541578"/>
          </a:xfrm>
          <a:prstGeom prst="rect">
            <a:avLst/>
          </a:prstGeom>
          <a:solidFill>
            <a:schemeClr val="accent4">
              <a:lumMod val="20000"/>
              <a:lumOff val="80000"/>
            </a:schemeClr>
          </a:solid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2400" b="1" dirty="0" err="1">
                <a:ea typeface="Calibri" charset="0"/>
                <a:cs typeface="Times New Roman" charset="0"/>
              </a:rPr>
              <a:t>LRTC</a:t>
            </a:r>
            <a:r>
              <a:rPr lang="en-US" sz="2400" b="1" baseline="-25000" dirty="0" err="1">
                <a:ea typeface="Calibri" charset="0"/>
                <a:cs typeface="Times New Roman" charset="0"/>
              </a:rPr>
              <a:t>prod</a:t>
            </a:r>
            <a:r>
              <a:rPr lang="en-US" sz="2400" b="1" baseline="-25000" dirty="0">
                <a:ea typeface="Calibri" charset="0"/>
                <a:cs typeface="Times New Roman" charset="0"/>
              </a:rPr>
              <a:t> </a:t>
            </a:r>
            <a:r>
              <a:rPr lang="en-US" sz="2400" b="1" dirty="0">
                <a:ea typeface="Calibri" charset="0"/>
                <a:cs typeface="Times New Roman" charset="0"/>
              </a:rPr>
              <a:t> = </a:t>
            </a:r>
            <a:r>
              <a:rPr lang="en-US" sz="2400" b="1" dirty="0" err="1">
                <a:ea typeface="Calibri" charset="0"/>
                <a:cs typeface="Times New Roman" charset="0"/>
              </a:rPr>
              <a:t>az</a:t>
            </a:r>
            <a:r>
              <a:rPr lang="en-US" sz="2400" b="1" dirty="0">
                <a:ea typeface="Calibri" charset="0"/>
                <a:cs typeface="Times New Roman" charset="0"/>
              </a:rPr>
              <a:t> + </a:t>
            </a:r>
            <a:r>
              <a:rPr lang="en-US" sz="2400" b="1" dirty="0" err="1">
                <a:ea typeface="Calibri" charset="0"/>
                <a:cs typeface="Times New Roman" charset="0"/>
              </a:rPr>
              <a:t>aq</a:t>
            </a:r>
            <a:r>
              <a:rPr lang="en-US" sz="2400" b="1" dirty="0">
                <a:ea typeface="Calibri" charset="0"/>
                <a:cs typeface="Times New Roman" charset="0"/>
              </a:rPr>
              <a:t> = a (z + q)</a:t>
            </a:r>
            <a:endParaRPr lang="en-US" sz="2400" dirty="0">
              <a:ea typeface="Calibri" charset="0"/>
              <a:cs typeface="Times New Roman" charset="0"/>
            </a:endParaRPr>
          </a:p>
        </p:txBody>
      </p:sp>
    </p:spTree>
    <p:extLst>
      <p:ext uri="{BB962C8B-B14F-4D97-AF65-F5344CB8AC3E}">
        <p14:creationId xmlns:p14="http://schemas.microsoft.com/office/powerpoint/2010/main" val="397552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6693" y="1053184"/>
            <a:ext cx="3697690" cy="656057"/>
          </a:xfrm>
          <a:solidFill>
            <a:schemeClr val="accent4">
              <a:lumMod val="20000"/>
              <a:lumOff val="80000"/>
            </a:schemeClr>
          </a:solidFill>
        </p:spPr>
        <p:txBody>
          <a:bodyPr>
            <a:noAutofit/>
          </a:bodyPr>
          <a:lstStyle/>
          <a:p>
            <a:r>
              <a:rPr lang="en-US" sz="2200" b="1" dirty="0">
                <a:solidFill>
                  <a:srgbClr val="0000FF"/>
                </a:solidFill>
              </a:rPr>
              <a:t>Total production costs</a:t>
            </a:r>
            <a:r>
              <a:rPr lang="en-US" sz="2200" b="1" dirty="0"/>
              <a:t>, </a:t>
            </a:r>
            <a:br>
              <a:rPr lang="en-US" sz="2200" b="1" dirty="0"/>
            </a:br>
            <a:r>
              <a:rPr lang="en-US" sz="2200" b="1" dirty="0">
                <a:solidFill>
                  <a:srgbClr val="C00000"/>
                </a:solidFill>
              </a:rPr>
              <a:t>given the elasticity </a:t>
            </a:r>
            <a:r>
              <a:rPr lang="el-GR" sz="2200" b="1" dirty="0">
                <a:solidFill>
                  <a:srgbClr val="C00000"/>
                </a:solidFill>
              </a:rPr>
              <a:t>α</a:t>
            </a:r>
            <a:r>
              <a:rPr lang="en-US" sz="2200" b="1" dirty="0">
                <a:solidFill>
                  <a:srgbClr val="C00000"/>
                </a:solidFill>
              </a:rPr>
              <a:t>, </a:t>
            </a:r>
            <a:r>
              <a:rPr lang="el-GR" sz="2200" b="1" dirty="0">
                <a:solidFill>
                  <a:srgbClr val="C00000"/>
                </a:solidFill>
              </a:rPr>
              <a:t>α</a:t>
            </a:r>
            <a:r>
              <a:rPr lang="en-US" sz="2200" b="1" dirty="0">
                <a:solidFill>
                  <a:srgbClr val="C00000"/>
                </a:solidFill>
              </a:rPr>
              <a:t> &lt; 1</a:t>
            </a:r>
          </a:p>
        </p:txBody>
      </p:sp>
      <p:grpSp>
        <p:nvGrpSpPr>
          <p:cNvPr id="4" name="Group 3"/>
          <p:cNvGrpSpPr/>
          <p:nvPr/>
        </p:nvGrpSpPr>
        <p:grpSpPr>
          <a:xfrm>
            <a:off x="218994" y="115746"/>
            <a:ext cx="4464273" cy="6240605"/>
            <a:chOff x="0" y="-1"/>
            <a:chExt cx="4081463" cy="5705476"/>
          </a:xfrm>
        </p:grpSpPr>
        <p:grpSp>
          <p:nvGrpSpPr>
            <p:cNvPr id="5" name="Group 4"/>
            <p:cNvGrpSpPr/>
            <p:nvPr/>
          </p:nvGrpSpPr>
          <p:grpSpPr>
            <a:xfrm>
              <a:off x="9525" y="-1"/>
              <a:ext cx="3543300" cy="2743201"/>
              <a:chOff x="0" y="-1"/>
              <a:chExt cx="3543300" cy="2743201"/>
            </a:xfrm>
          </p:grpSpPr>
          <p:grpSp>
            <p:nvGrpSpPr>
              <p:cNvPr id="21" name="Group 20"/>
              <p:cNvGrpSpPr/>
              <p:nvPr/>
            </p:nvGrpSpPr>
            <p:grpSpPr>
              <a:xfrm>
                <a:off x="0" y="0"/>
                <a:ext cx="3086100" cy="2743200"/>
                <a:chOff x="0" y="0"/>
                <a:chExt cx="3086100" cy="2743200"/>
              </a:xfrm>
            </p:grpSpPr>
            <p:cxnSp>
              <p:nvCxnSpPr>
                <p:cNvPr id="32" name="Straight Arrow Connector 31"/>
                <p:cNvCxnSpPr/>
                <p:nvPr/>
              </p:nvCxnSpPr>
              <p:spPr>
                <a:xfrm flipV="1">
                  <a:off x="114300" y="342900"/>
                  <a:ext cx="0" cy="21717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114300" y="2514600"/>
                  <a:ext cx="26289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4" name="Text Box 81"/>
                <p:cNvSpPr txBox="1"/>
                <p:nvPr/>
              </p:nvSpPr>
              <p:spPr>
                <a:xfrm>
                  <a:off x="0" y="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ahoma" charset="0"/>
                    </a:rPr>
                    <a:t>$</a:t>
                  </a:r>
                  <a:endParaRPr lang="en-US" sz="1200">
                    <a:ea typeface="Calibri" charset="0"/>
                    <a:cs typeface="Times New Roman" charset="0"/>
                  </a:endParaRPr>
                </a:p>
              </p:txBody>
            </p:sp>
            <p:sp>
              <p:nvSpPr>
                <p:cNvPr id="35" name="Text Box 82"/>
                <p:cNvSpPr txBox="1"/>
                <p:nvPr/>
              </p:nvSpPr>
              <p:spPr>
                <a:xfrm>
                  <a:off x="2743200" y="240030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ahoma" charset="0"/>
                    </a:rPr>
                    <a:t>q</a:t>
                  </a:r>
                  <a:endParaRPr lang="en-US" sz="1200">
                    <a:ea typeface="Calibri" charset="0"/>
                    <a:cs typeface="Times New Roman" charset="0"/>
                  </a:endParaRPr>
                </a:p>
              </p:txBody>
            </p:sp>
          </p:grpSp>
          <p:grpSp>
            <p:nvGrpSpPr>
              <p:cNvPr id="22" name="Group 21"/>
              <p:cNvGrpSpPr/>
              <p:nvPr/>
            </p:nvGrpSpPr>
            <p:grpSpPr>
              <a:xfrm>
                <a:off x="0" y="-1"/>
                <a:ext cx="3543300" cy="2520950"/>
                <a:chOff x="0" y="0"/>
                <a:chExt cx="3543300" cy="2521527"/>
              </a:xfrm>
            </p:grpSpPr>
            <p:sp>
              <p:nvSpPr>
                <p:cNvPr id="23" name="Freeform 22"/>
                <p:cNvSpPr/>
                <p:nvPr/>
              </p:nvSpPr>
              <p:spPr>
                <a:xfrm>
                  <a:off x="114300" y="933450"/>
                  <a:ext cx="1039090" cy="1569027"/>
                </a:xfrm>
                <a:custGeom>
                  <a:avLst/>
                  <a:gdLst>
                    <a:gd name="connsiteX0" fmla="*/ 0 w 1039090"/>
                    <a:gd name="connsiteY0" fmla="*/ 1569027 h 1569027"/>
                    <a:gd name="connsiteX1" fmla="*/ 477981 w 1039090"/>
                    <a:gd name="connsiteY1" fmla="*/ 467591 h 1569027"/>
                    <a:gd name="connsiteX2" fmla="*/ 1039090 w 1039090"/>
                    <a:gd name="connsiteY2" fmla="*/ 0 h 1569027"/>
                  </a:gdLst>
                  <a:ahLst/>
                  <a:cxnLst>
                    <a:cxn ang="0">
                      <a:pos x="connsiteX0" y="connsiteY0"/>
                    </a:cxn>
                    <a:cxn ang="0">
                      <a:pos x="connsiteX1" y="connsiteY1"/>
                    </a:cxn>
                    <a:cxn ang="0">
                      <a:pos x="connsiteX2" y="connsiteY2"/>
                    </a:cxn>
                  </a:cxnLst>
                  <a:rect l="l" t="t" r="r" b="b"/>
                  <a:pathLst>
                    <a:path w="1039090" h="1569027">
                      <a:moveTo>
                        <a:pt x="0" y="1569027"/>
                      </a:moveTo>
                      <a:cubicBezTo>
                        <a:pt x="152399" y="1149061"/>
                        <a:pt x="304799" y="729095"/>
                        <a:pt x="477981" y="467591"/>
                      </a:cubicBezTo>
                      <a:cubicBezTo>
                        <a:pt x="651163" y="206087"/>
                        <a:pt x="1039090" y="0"/>
                        <a:pt x="1039090" y="0"/>
                      </a:cubicBez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4" name="Freeform 23"/>
                <p:cNvSpPr/>
                <p:nvPr/>
              </p:nvSpPr>
              <p:spPr>
                <a:xfrm>
                  <a:off x="114300" y="1181100"/>
                  <a:ext cx="1475509" cy="1340427"/>
                </a:xfrm>
                <a:custGeom>
                  <a:avLst/>
                  <a:gdLst>
                    <a:gd name="connsiteX0" fmla="*/ 0 w 1475509"/>
                    <a:gd name="connsiteY0" fmla="*/ 1340427 h 1340427"/>
                    <a:gd name="connsiteX1" fmla="*/ 675409 w 1475509"/>
                    <a:gd name="connsiteY1" fmla="*/ 519545 h 1340427"/>
                    <a:gd name="connsiteX2" fmla="*/ 1475509 w 1475509"/>
                    <a:gd name="connsiteY2" fmla="*/ 0 h 1340427"/>
                  </a:gdLst>
                  <a:ahLst/>
                  <a:cxnLst>
                    <a:cxn ang="0">
                      <a:pos x="connsiteX0" y="connsiteY0"/>
                    </a:cxn>
                    <a:cxn ang="0">
                      <a:pos x="connsiteX1" y="connsiteY1"/>
                    </a:cxn>
                    <a:cxn ang="0">
                      <a:pos x="connsiteX2" y="connsiteY2"/>
                    </a:cxn>
                  </a:cxnLst>
                  <a:rect l="l" t="t" r="r" b="b"/>
                  <a:pathLst>
                    <a:path w="1475509" h="1340427">
                      <a:moveTo>
                        <a:pt x="0" y="1340427"/>
                      </a:moveTo>
                      <a:cubicBezTo>
                        <a:pt x="214745" y="1041688"/>
                        <a:pt x="429491" y="742949"/>
                        <a:pt x="675409" y="519545"/>
                      </a:cubicBezTo>
                      <a:cubicBezTo>
                        <a:pt x="921327" y="296140"/>
                        <a:pt x="1475509" y="0"/>
                        <a:pt x="1475509" y="0"/>
                      </a:cubicBez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5" name="Freeform 24"/>
                <p:cNvSpPr/>
                <p:nvPr/>
              </p:nvSpPr>
              <p:spPr>
                <a:xfrm>
                  <a:off x="133350" y="1476375"/>
                  <a:ext cx="2265219" cy="1028700"/>
                </a:xfrm>
                <a:custGeom>
                  <a:avLst/>
                  <a:gdLst>
                    <a:gd name="connsiteX0" fmla="*/ 0 w 2265219"/>
                    <a:gd name="connsiteY0" fmla="*/ 1028700 h 1028700"/>
                    <a:gd name="connsiteX1" fmla="*/ 1205346 w 2265219"/>
                    <a:gd name="connsiteY1" fmla="*/ 280555 h 1028700"/>
                    <a:gd name="connsiteX2" fmla="*/ 2265219 w 2265219"/>
                    <a:gd name="connsiteY2" fmla="*/ 0 h 1028700"/>
                  </a:gdLst>
                  <a:ahLst/>
                  <a:cxnLst>
                    <a:cxn ang="0">
                      <a:pos x="connsiteX0" y="connsiteY0"/>
                    </a:cxn>
                    <a:cxn ang="0">
                      <a:pos x="connsiteX1" y="connsiteY1"/>
                    </a:cxn>
                    <a:cxn ang="0">
                      <a:pos x="connsiteX2" y="connsiteY2"/>
                    </a:cxn>
                  </a:cxnLst>
                  <a:rect l="l" t="t" r="r" b="b"/>
                  <a:pathLst>
                    <a:path w="2265219" h="1028700">
                      <a:moveTo>
                        <a:pt x="0" y="1028700"/>
                      </a:moveTo>
                      <a:cubicBezTo>
                        <a:pt x="413905" y="740352"/>
                        <a:pt x="827810" y="452005"/>
                        <a:pt x="1205346" y="280555"/>
                      </a:cubicBezTo>
                      <a:cubicBezTo>
                        <a:pt x="1582882" y="109105"/>
                        <a:pt x="2066060" y="50223"/>
                        <a:pt x="2265219" y="0"/>
                      </a:cubicBez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6" name="Freeform 25"/>
                <p:cNvSpPr/>
                <p:nvPr/>
              </p:nvSpPr>
              <p:spPr>
                <a:xfrm>
                  <a:off x="114300" y="1895475"/>
                  <a:ext cx="2275609" cy="623455"/>
                </a:xfrm>
                <a:custGeom>
                  <a:avLst/>
                  <a:gdLst>
                    <a:gd name="connsiteX0" fmla="*/ 0 w 2275609"/>
                    <a:gd name="connsiteY0" fmla="*/ 623455 h 623455"/>
                    <a:gd name="connsiteX1" fmla="*/ 1309254 w 2275609"/>
                    <a:gd name="connsiteY1" fmla="*/ 145473 h 623455"/>
                    <a:gd name="connsiteX2" fmla="*/ 2275609 w 2275609"/>
                    <a:gd name="connsiteY2" fmla="*/ 0 h 623455"/>
                  </a:gdLst>
                  <a:ahLst/>
                  <a:cxnLst>
                    <a:cxn ang="0">
                      <a:pos x="connsiteX0" y="connsiteY0"/>
                    </a:cxn>
                    <a:cxn ang="0">
                      <a:pos x="connsiteX1" y="connsiteY1"/>
                    </a:cxn>
                    <a:cxn ang="0">
                      <a:pos x="connsiteX2" y="connsiteY2"/>
                    </a:cxn>
                  </a:cxnLst>
                  <a:rect l="l" t="t" r="r" b="b"/>
                  <a:pathLst>
                    <a:path w="2275609" h="623455">
                      <a:moveTo>
                        <a:pt x="0" y="623455"/>
                      </a:moveTo>
                      <a:cubicBezTo>
                        <a:pt x="464993" y="436418"/>
                        <a:pt x="929986" y="249382"/>
                        <a:pt x="1309254" y="145473"/>
                      </a:cubicBezTo>
                      <a:cubicBezTo>
                        <a:pt x="1688522" y="41564"/>
                        <a:pt x="2275609" y="0"/>
                        <a:pt x="2275609" y="0"/>
                      </a:cubicBezTo>
                    </a:path>
                  </a:pathLst>
                </a:custGeom>
                <a:noFill/>
                <a:ln w="19050"/>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7" name="Text Box 77"/>
                <p:cNvSpPr txBox="1"/>
                <p:nvPr/>
              </p:nvSpPr>
              <p:spPr>
                <a:xfrm>
                  <a:off x="1143000" y="6858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a:ea typeface="Calibri" charset="0"/>
                      <a:cs typeface="Times New Roman" charset="0"/>
                    </a:rPr>
                    <a:t>(a</a:t>
                  </a:r>
                  <a:r>
                    <a:rPr lang="en-US" sz="1600" baseline="-25000">
                      <a:ea typeface="Calibri" charset="0"/>
                      <a:cs typeface="Times New Roman" charset="0"/>
                    </a:rPr>
                    <a:t>1</a:t>
                  </a:r>
                  <a:r>
                    <a:rPr lang="en-US" sz="1600">
                      <a:ea typeface="Calibri" charset="0"/>
                      <a:cs typeface="Times New Roman" charset="0"/>
                    </a:rPr>
                    <a:t>)</a:t>
                  </a:r>
                </a:p>
              </p:txBody>
            </p:sp>
            <p:sp>
              <p:nvSpPr>
                <p:cNvPr id="28" name="Text Box 78"/>
                <p:cNvSpPr txBox="1"/>
                <p:nvPr/>
              </p:nvSpPr>
              <p:spPr>
                <a:xfrm>
                  <a:off x="1600200" y="10287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dirty="0">
                      <a:ea typeface="Calibri" charset="0"/>
                      <a:cs typeface="Times New Roman" charset="0"/>
                    </a:rPr>
                    <a:t>(a</a:t>
                  </a:r>
                  <a:r>
                    <a:rPr lang="en-US" sz="1400" baseline="-25000" dirty="0">
                      <a:ea typeface="Calibri" charset="0"/>
                      <a:cs typeface="Times New Roman" charset="0"/>
                    </a:rPr>
                    <a:t>2</a:t>
                  </a:r>
                  <a:r>
                    <a:rPr lang="en-US" sz="1400" dirty="0">
                      <a:ea typeface="Calibri" charset="0"/>
                      <a:cs typeface="Times New Roman" charset="0"/>
                    </a:rPr>
                    <a:t>)</a:t>
                  </a:r>
                  <a:endParaRPr lang="en-US" sz="1200" dirty="0">
                    <a:ea typeface="Calibri" charset="0"/>
                    <a:cs typeface="Times New Roman" charset="0"/>
                  </a:endParaRPr>
                </a:p>
              </p:txBody>
            </p:sp>
            <p:sp>
              <p:nvSpPr>
                <p:cNvPr id="29" name="Text Box 79"/>
                <p:cNvSpPr txBox="1"/>
                <p:nvPr/>
              </p:nvSpPr>
              <p:spPr>
                <a:xfrm>
                  <a:off x="2358669" y="1283815"/>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dirty="0">
                      <a:ea typeface="Calibri" charset="0"/>
                      <a:cs typeface="Times New Roman" charset="0"/>
                    </a:rPr>
                    <a:t>(a</a:t>
                  </a:r>
                  <a:r>
                    <a:rPr lang="en-US" sz="1400" baseline="-25000" dirty="0">
                      <a:ea typeface="Calibri" charset="0"/>
                      <a:cs typeface="Times New Roman" charset="0"/>
                    </a:rPr>
                    <a:t>3</a:t>
                  </a:r>
                  <a:r>
                    <a:rPr lang="en-US" sz="1400" dirty="0">
                      <a:ea typeface="Calibri" charset="0"/>
                      <a:cs typeface="Times New Roman" charset="0"/>
                    </a:rPr>
                    <a:t>)</a:t>
                  </a:r>
                  <a:endParaRPr lang="en-US" sz="1200" dirty="0">
                    <a:ea typeface="Calibri" charset="0"/>
                    <a:cs typeface="Times New Roman" charset="0"/>
                  </a:endParaRPr>
                </a:p>
              </p:txBody>
            </p:sp>
            <p:sp>
              <p:nvSpPr>
                <p:cNvPr id="30" name="Text Box 84"/>
                <p:cNvSpPr txBox="1"/>
                <p:nvPr/>
              </p:nvSpPr>
              <p:spPr>
                <a:xfrm>
                  <a:off x="0" y="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dirty="0">
                      <a:ea typeface="Calibri" charset="0"/>
                      <a:cs typeface="Tahoma" charset="0"/>
                    </a:rPr>
                    <a:t>$</a:t>
                  </a:r>
                  <a:endParaRPr lang="en-US" sz="1200" dirty="0">
                    <a:ea typeface="Calibri" charset="0"/>
                    <a:cs typeface="Times New Roman" charset="0"/>
                  </a:endParaRPr>
                </a:p>
              </p:txBody>
            </p:sp>
            <p:sp>
              <p:nvSpPr>
                <p:cNvPr id="31" name="Text Box 91"/>
                <p:cNvSpPr txBox="1"/>
                <p:nvPr/>
              </p:nvSpPr>
              <p:spPr>
                <a:xfrm>
                  <a:off x="1828800" y="342900"/>
                  <a:ext cx="1714500" cy="4572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r>
                    <a:rPr lang="en-US" b="1" dirty="0">
                      <a:ea typeface="Calibri" charset="0"/>
                      <a:cs typeface="Times New Roman" charset="0"/>
                    </a:rPr>
                    <a:t> = </a:t>
                  </a:r>
                  <a:r>
                    <a:rPr lang="en-US" b="1" dirty="0" err="1">
                      <a:ea typeface="Calibri" charset="0"/>
                      <a:cs typeface="Times New Roman" charset="0"/>
                    </a:rPr>
                    <a:t>a</a:t>
                  </a:r>
                  <a:r>
                    <a:rPr lang="en-US" b="1" baseline="-25000" dirty="0" err="1">
                      <a:ea typeface="Calibri" charset="0"/>
                      <a:cs typeface="Times New Roman" charset="0"/>
                    </a:rPr>
                    <a:t>i</a:t>
                  </a:r>
                  <a:r>
                    <a:rPr lang="en-US" b="1" dirty="0" err="1">
                      <a:ea typeface="Calibri" charset="0"/>
                      <a:cs typeface="Times New Roman" charset="0"/>
                    </a:rPr>
                    <a:t>q</a:t>
                  </a:r>
                  <a:r>
                    <a:rPr lang="en-US" b="1" baseline="30000" dirty="0">
                      <a:solidFill>
                        <a:srgbClr val="222222"/>
                      </a:solidFill>
                      <a:latin typeface="Palatino Linotype" charset="0"/>
                      <a:ea typeface="Times New Roman" charset="0"/>
                      <a:cs typeface="Times New Roman" charset="0"/>
                    </a:rPr>
                    <a:t>α</a:t>
                  </a:r>
                  <a:endParaRPr lang="en-US" baseline="30000" dirty="0">
                    <a:ea typeface="Calibri" charset="0"/>
                    <a:cs typeface="Times New Roman" charset="0"/>
                  </a:endParaRPr>
                </a:p>
                <a:p>
                  <a:r>
                    <a:rPr lang="en-US" baseline="30000" dirty="0">
                      <a:latin typeface="Times New Roman" charset="0"/>
                      <a:ea typeface="Times New Roman" charset="0"/>
                      <a:cs typeface="Times New Roman" charset="0"/>
                    </a:rPr>
                    <a:t> </a:t>
                  </a:r>
                  <a:endParaRPr lang="en-US" dirty="0">
                    <a:ea typeface="Calibri" charset="0"/>
                    <a:cs typeface="Times New Roman" charset="0"/>
                  </a:endParaRPr>
                </a:p>
                <a:p>
                  <a:r>
                    <a:rPr lang="en-US" sz="1600" b="1" baseline="30000" dirty="0">
                      <a:ea typeface="Calibri" charset="0"/>
                      <a:cs typeface="Times New Roman" charset="0"/>
                    </a:rPr>
                    <a:t> </a:t>
                  </a:r>
                  <a:endParaRPr lang="en-US" sz="1200" dirty="0">
                    <a:ea typeface="Calibri" charset="0"/>
                    <a:cs typeface="Times New Roman" charset="0"/>
                  </a:endParaRPr>
                </a:p>
              </p:txBody>
            </p:sp>
          </p:grpSp>
        </p:grpSp>
        <p:grpSp>
          <p:nvGrpSpPr>
            <p:cNvPr id="6" name="Group 5"/>
            <p:cNvGrpSpPr/>
            <p:nvPr/>
          </p:nvGrpSpPr>
          <p:grpSpPr>
            <a:xfrm>
              <a:off x="0" y="2962275"/>
              <a:ext cx="4081463" cy="2743200"/>
              <a:chOff x="0" y="0"/>
              <a:chExt cx="4081463" cy="2743200"/>
            </a:xfrm>
          </p:grpSpPr>
          <p:grpSp>
            <p:nvGrpSpPr>
              <p:cNvPr id="7" name="Group 6"/>
              <p:cNvGrpSpPr/>
              <p:nvPr/>
            </p:nvGrpSpPr>
            <p:grpSpPr>
              <a:xfrm>
                <a:off x="0" y="0"/>
                <a:ext cx="3086100" cy="2743200"/>
                <a:chOff x="0" y="0"/>
                <a:chExt cx="3086100" cy="2743200"/>
              </a:xfrm>
            </p:grpSpPr>
            <p:cxnSp>
              <p:nvCxnSpPr>
                <p:cNvPr id="17" name="Straight Arrow Connector 16"/>
                <p:cNvCxnSpPr/>
                <p:nvPr/>
              </p:nvCxnSpPr>
              <p:spPr>
                <a:xfrm flipV="1">
                  <a:off x="114300" y="342900"/>
                  <a:ext cx="0" cy="21717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114300" y="2514600"/>
                  <a:ext cx="26289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9" name="Text Box 89"/>
                <p:cNvSpPr txBox="1"/>
                <p:nvPr/>
              </p:nvSpPr>
              <p:spPr>
                <a:xfrm>
                  <a:off x="0" y="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b="1">
                      <a:ea typeface="Calibri" charset="0"/>
                      <a:cs typeface="Tahoma" charset="0"/>
                    </a:rPr>
                    <a:t>$</a:t>
                  </a:r>
                  <a:endParaRPr lang="en-US" sz="1600">
                    <a:ea typeface="Calibri" charset="0"/>
                    <a:cs typeface="Times New Roman" charset="0"/>
                  </a:endParaRPr>
                </a:p>
              </p:txBody>
            </p:sp>
            <p:sp>
              <p:nvSpPr>
                <p:cNvPr id="20" name="Text Box 90"/>
                <p:cNvSpPr txBox="1"/>
                <p:nvPr/>
              </p:nvSpPr>
              <p:spPr>
                <a:xfrm>
                  <a:off x="2743200" y="2400300"/>
                  <a:ext cx="342900"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400" b="1">
                      <a:ea typeface="Calibri" charset="0"/>
                      <a:cs typeface="Tahoma" charset="0"/>
                    </a:rPr>
                    <a:t>q</a:t>
                  </a:r>
                  <a:endParaRPr lang="en-US" sz="1200">
                    <a:ea typeface="Calibri" charset="0"/>
                    <a:cs typeface="Times New Roman" charset="0"/>
                  </a:endParaRPr>
                </a:p>
              </p:txBody>
            </p:sp>
          </p:grpSp>
          <p:cxnSp>
            <p:nvCxnSpPr>
              <p:cNvPr id="8" name="Straight Connector 7"/>
              <p:cNvCxnSpPr/>
              <p:nvPr/>
            </p:nvCxnSpPr>
            <p:spPr>
              <a:xfrm flipV="1">
                <a:off x="114300" y="342900"/>
                <a:ext cx="1828800" cy="11430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14300" y="914400"/>
                <a:ext cx="2056880" cy="91186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114300" y="1485900"/>
                <a:ext cx="2171180" cy="56642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114300" y="1943100"/>
                <a:ext cx="2285480" cy="44958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 Box 96"/>
              <p:cNvSpPr txBox="1"/>
              <p:nvPr/>
            </p:nvSpPr>
            <p:spPr>
              <a:xfrm>
                <a:off x="1943100" y="1143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dirty="0">
                    <a:ea typeface="Calibri" charset="0"/>
                    <a:cs typeface="Times New Roman" charset="0"/>
                  </a:rPr>
                  <a:t>(a</a:t>
                </a:r>
                <a:r>
                  <a:rPr lang="en-US" sz="1600" baseline="-25000" dirty="0">
                    <a:ea typeface="Calibri" charset="0"/>
                    <a:cs typeface="Times New Roman" charset="0"/>
                  </a:rPr>
                  <a:t>1</a:t>
                </a:r>
                <a:r>
                  <a:rPr lang="en-US" sz="1600" dirty="0">
                    <a:ea typeface="Calibri" charset="0"/>
                    <a:cs typeface="Times New Roman" charset="0"/>
                  </a:rPr>
                  <a:t>)</a:t>
                </a:r>
              </a:p>
            </p:txBody>
          </p:sp>
          <p:sp>
            <p:nvSpPr>
              <p:cNvPr id="13" name="Text Box 97"/>
              <p:cNvSpPr txBox="1"/>
              <p:nvPr/>
            </p:nvSpPr>
            <p:spPr>
              <a:xfrm>
                <a:off x="2171700" y="6858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a:ea typeface="Calibri" charset="0"/>
                    <a:cs typeface="Times New Roman" charset="0"/>
                  </a:rPr>
                  <a:t>(a</a:t>
                </a:r>
                <a:r>
                  <a:rPr lang="en-US" sz="1600" baseline="-25000">
                    <a:ea typeface="Calibri" charset="0"/>
                    <a:cs typeface="Times New Roman" charset="0"/>
                  </a:rPr>
                  <a:t>2</a:t>
                </a:r>
                <a:r>
                  <a:rPr lang="en-US" sz="1600">
                    <a:ea typeface="Calibri" charset="0"/>
                    <a:cs typeface="Times New Roman" charset="0"/>
                  </a:rPr>
                  <a:t>)</a:t>
                </a:r>
              </a:p>
            </p:txBody>
          </p:sp>
          <p:sp>
            <p:nvSpPr>
              <p:cNvPr id="14" name="Text Box 98"/>
              <p:cNvSpPr txBox="1"/>
              <p:nvPr/>
            </p:nvSpPr>
            <p:spPr>
              <a:xfrm>
                <a:off x="2286000" y="12573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a:ea typeface="Calibri" charset="0"/>
                    <a:cs typeface="Times New Roman" charset="0"/>
                  </a:rPr>
                  <a:t>(a</a:t>
                </a:r>
                <a:r>
                  <a:rPr lang="en-US" sz="1600" baseline="-25000">
                    <a:ea typeface="Calibri" charset="0"/>
                    <a:cs typeface="Times New Roman" charset="0"/>
                  </a:rPr>
                  <a:t>3</a:t>
                </a:r>
                <a:r>
                  <a:rPr lang="en-US" sz="1600">
                    <a:ea typeface="Calibri" charset="0"/>
                    <a:cs typeface="Times New Roman" charset="0"/>
                  </a:rPr>
                  <a:t>)</a:t>
                </a:r>
              </a:p>
            </p:txBody>
          </p:sp>
          <p:sp>
            <p:nvSpPr>
              <p:cNvPr id="15" name="Text Box 99"/>
              <p:cNvSpPr txBox="1"/>
              <p:nvPr/>
            </p:nvSpPr>
            <p:spPr>
              <a:xfrm>
                <a:off x="2400300" y="1714500"/>
                <a:ext cx="456565" cy="3429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a:ea typeface="Calibri" charset="0"/>
                    <a:cs typeface="Times New Roman" charset="0"/>
                  </a:rPr>
                  <a:t>(a</a:t>
                </a:r>
                <a:r>
                  <a:rPr lang="en-US" sz="1600" baseline="-25000">
                    <a:ea typeface="Calibri" charset="0"/>
                    <a:cs typeface="Times New Roman" charset="0"/>
                  </a:rPr>
                  <a:t>4</a:t>
                </a:r>
                <a:r>
                  <a:rPr lang="en-US" sz="1600">
                    <a:ea typeface="Calibri" charset="0"/>
                    <a:cs typeface="Times New Roman" charset="0"/>
                  </a:rPr>
                  <a:t>)</a:t>
                </a:r>
              </a:p>
            </p:txBody>
          </p:sp>
          <p:sp>
            <p:nvSpPr>
              <p:cNvPr id="16" name="Text Box 100"/>
              <p:cNvSpPr txBox="1"/>
              <p:nvPr/>
            </p:nvSpPr>
            <p:spPr>
              <a:xfrm>
                <a:off x="2298615" y="342327"/>
                <a:ext cx="1782848" cy="457200"/>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b="1" dirty="0" err="1">
                    <a:ea typeface="Calibri" charset="0"/>
                    <a:cs typeface="Times New Roman" charset="0"/>
                  </a:rPr>
                  <a:t>LRTC</a:t>
                </a:r>
                <a:r>
                  <a:rPr lang="en-US" b="1" baseline="-25000" dirty="0" err="1">
                    <a:ea typeface="Calibri" charset="0"/>
                    <a:cs typeface="Times New Roman" charset="0"/>
                  </a:rPr>
                  <a:t>prod</a:t>
                </a:r>
                <a:r>
                  <a:rPr lang="en-US" b="1" dirty="0">
                    <a:ea typeface="Calibri" charset="0"/>
                    <a:cs typeface="Times New Roman" charset="0"/>
                  </a:rPr>
                  <a:t> = </a:t>
                </a:r>
                <a:r>
                  <a:rPr lang="en-US" b="1" dirty="0" err="1">
                    <a:ea typeface="Calibri" charset="0"/>
                    <a:cs typeface="Times New Roman" charset="0"/>
                  </a:rPr>
                  <a:t>a</a:t>
                </a:r>
                <a:r>
                  <a:rPr lang="en-US" b="1" baseline="-25000" dirty="0" err="1">
                    <a:ea typeface="Calibri" charset="0"/>
                    <a:cs typeface="Times New Roman" charset="0"/>
                  </a:rPr>
                  <a:t>i</a:t>
                </a:r>
                <a:r>
                  <a:rPr lang="en-US" b="1" baseline="-25000" dirty="0">
                    <a:ea typeface="Calibri" charset="0"/>
                    <a:cs typeface="Times New Roman" charset="0"/>
                  </a:rPr>
                  <a:t> </a:t>
                </a:r>
                <a:r>
                  <a:rPr lang="en-US" b="1" dirty="0">
                    <a:ea typeface="Calibri" charset="0"/>
                    <a:cs typeface="Times New Roman" charset="0"/>
                  </a:rPr>
                  <a:t>(z + q)</a:t>
                </a:r>
                <a:endParaRPr lang="en-US" dirty="0">
                  <a:ea typeface="Calibri" charset="0"/>
                  <a:cs typeface="Times New Roman" charset="0"/>
                </a:endParaRPr>
              </a:p>
            </p:txBody>
          </p:sp>
        </p:grpSp>
      </p:grpSp>
      <p:sp>
        <p:nvSpPr>
          <p:cNvPr id="3" name="Slide Number Placeholder 2"/>
          <p:cNvSpPr>
            <a:spLocks noGrp="1"/>
          </p:cNvSpPr>
          <p:nvPr>
            <p:ph type="sldNum" sz="quarter" idx="12"/>
          </p:nvPr>
        </p:nvSpPr>
        <p:spPr/>
        <p:txBody>
          <a:bodyPr/>
          <a:lstStyle/>
          <a:p>
            <a:fld id="{B91E65D5-FE66-C14A-8B79-70CF72E52575}" type="slidenum">
              <a:rPr lang="en-US" smtClean="0"/>
              <a:t>8</a:t>
            </a:fld>
            <a:endParaRPr lang="en-US"/>
          </a:p>
        </p:txBody>
      </p:sp>
      <p:sp>
        <p:nvSpPr>
          <p:cNvPr id="36" name="Title 1"/>
          <p:cNvSpPr txBox="1">
            <a:spLocks/>
          </p:cNvSpPr>
          <p:nvPr/>
        </p:nvSpPr>
        <p:spPr>
          <a:xfrm>
            <a:off x="354432" y="6362375"/>
            <a:ext cx="4392129" cy="4671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a:t>
            </a:r>
            <a:r>
              <a:rPr lang="en-US" sz="1400" dirty="0" err="1"/>
              <a:t>Jansson</a:t>
            </a:r>
            <a:r>
              <a:rPr lang="en-US" sz="1400" dirty="0"/>
              <a:t> (2013), Figure 3.5a and Figure 3.6b, P. 45</a:t>
            </a:r>
          </a:p>
        </p:txBody>
      </p:sp>
      <p:sp>
        <p:nvSpPr>
          <p:cNvPr id="37" name="Title 1"/>
          <p:cNvSpPr txBox="1">
            <a:spLocks/>
          </p:cNvSpPr>
          <p:nvPr/>
        </p:nvSpPr>
        <p:spPr>
          <a:xfrm>
            <a:off x="4683267" y="3116238"/>
            <a:ext cx="4198513" cy="680457"/>
          </a:xfrm>
          <a:prstGeom prst="rect">
            <a:avLst/>
          </a:prstGeom>
          <a:solidFill>
            <a:schemeClr val="accent4">
              <a:lumMod val="20000"/>
              <a:lumOff val="8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200" b="1" dirty="0">
                <a:solidFill>
                  <a:srgbClr val="0000FF"/>
                </a:solidFill>
              </a:rPr>
              <a:t>Total production costs</a:t>
            </a:r>
            <a:r>
              <a:rPr lang="en-US" sz="2200" b="1" dirty="0"/>
              <a:t>, </a:t>
            </a:r>
          </a:p>
          <a:p>
            <a:r>
              <a:rPr lang="en-US" sz="2200" b="1" dirty="0">
                <a:solidFill>
                  <a:srgbClr val="C00000"/>
                </a:solidFill>
              </a:rPr>
              <a:t>given the scale-elasticity indicator </a:t>
            </a:r>
            <a:r>
              <a:rPr lang="en-US" sz="2200" b="1" i="1" dirty="0">
                <a:solidFill>
                  <a:srgbClr val="C00000"/>
                </a:solidFill>
              </a:rPr>
              <a:t>z</a:t>
            </a:r>
          </a:p>
        </p:txBody>
      </p:sp>
      <p:sp>
        <p:nvSpPr>
          <p:cNvPr id="38" name="Text Box 99"/>
          <p:cNvSpPr txBox="1"/>
          <p:nvPr/>
        </p:nvSpPr>
        <p:spPr>
          <a:xfrm>
            <a:off x="2848987" y="2073867"/>
            <a:ext cx="499387" cy="375061"/>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US" sz="1600" dirty="0">
                <a:ea typeface="Calibri" charset="0"/>
                <a:cs typeface="Times New Roman" charset="0"/>
              </a:rPr>
              <a:t>(a</a:t>
            </a:r>
            <a:r>
              <a:rPr lang="en-US" sz="1600" baseline="-25000" dirty="0">
                <a:ea typeface="Calibri" charset="0"/>
                <a:cs typeface="Times New Roman" charset="0"/>
              </a:rPr>
              <a:t>4</a:t>
            </a:r>
            <a:r>
              <a:rPr lang="en-US" sz="1600" dirty="0">
                <a:ea typeface="Calibri" charset="0"/>
                <a:cs typeface="Times New Roman" charset="0"/>
              </a:rPr>
              <a:t>)</a:t>
            </a:r>
          </a:p>
        </p:txBody>
      </p:sp>
      <p:sp>
        <p:nvSpPr>
          <p:cNvPr id="39" name="Rectangle 38">
            <a:extLst>
              <a:ext uri="{FF2B5EF4-FFF2-40B4-BE49-F238E27FC236}">
                <a16:creationId xmlns:a16="http://schemas.microsoft.com/office/drawing/2014/main" id="{16F7113D-DDFC-482D-88A2-77BEA20978FB}"/>
              </a:ext>
            </a:extLst>
          </p:cNvPr>
          <p:cNvSpPr/>
          <p:nvPr/>
        </p:nvSpPr>
        <p:spPr>
          <a:xfrm>
            <a:off x="4572000" y="3843939"/>
            <a:ext cx="4769625" cy="2964914"/>
          </a:xfrm>
          <a:prstGeom prst="rect">
            <a:avLst/>
          </a:prstGeom>
        </p:spPr>
        <p:txBody>
          <a:bodyPr wrap="square">
            <a:spAutoFit/>
          </a:bodyPr>
          <a:lstStyle/>
          <a:p>
            <a:pPr marL="285750" indent="-285750">
              <a:buFont typeface="Wingdings" panose="05000000000000000000" pitchFamily="2" charset="2"/>
              <a:buChar char="v"/>
            </a:pPr>
            <a:r>
              <a:rPr lang="en-US" dirty="0"/>
              <a:t>“</a:t>
            </a:r>
            <a:r>
              <a:rPr lang="en-US" b="1" dirty="0" err="1">
                <a:solidFill>
                  <a:srgbClr val="0000FF"/>
                </a:solidFill>
              </a:rPr>
              <a:t>az</a:t>
            </a:r>
            <a:r>
              <a:rPr lang="en-US" dirty="0"/>
              <a:t>” represent </a:t>
            </a:r>
            <a:r>
              <a:rPr lang="en-US" b="1" dirty="0">
                <a:solidFill>
                  <a:srgbClr val="C00000"/>
                </a:solidFill>
              </a:rPr>
              <a:t>fixed cost</a:t>
            </a:r>
          </a:p>
          <a:p>
            <a:endParaRPr lang="en-US" sz="400" dirty="0"/>
          </a:p>
          <a:p>
            <a:pPr marL="285750" indent="-285750">
              <a:buFont typeface="Wingdings" panose="05000000000000000000" pitchFamily="2" charset="2"/>
              <a:buChar char="v"/>
            </a:pPr>
            <a:r>
              <a:rPr lang="en-US" dirty="0"/>
              <a:t>“</a:t>
            </a:r>
            <a:r>
              <a:rPr lang="en-US" b="1" i="1" dirty="0">
                <a:solidFill>
                  <a:srgbClr val="0000FF"/>
                </a:solidFill>
              </a:rPr>
              <a:t>a</a:t>
            </a:r>
            <a:r>
              <a:rPr lang="en-US" dirty="0"/>
              <a:t>” represent </a:t>
            </a:r>
            <a:r>
              <a:rPr lang="en-US" b="1" dirty="0">
                <a:solidFill>
                  <a:srgbClr val="C00000"/>
                </a:solidFill>
              </a:rPr>
              <a:t>slope of </a:t>
            </a:r>
            <a:r>
              <a:rPr lang="en-US" b="1" dirty="0" err="1">
                <a:solidFill>
                  <a:srgbClr val="C00000"/>
                </a:solidFill>
              </a:rPr>
              <a:t>LRTC</a:t>
            </a:r>
            <a:r>
              <a:rPr lang="en-US" b="1" baseline="-25000" dirty="0" err="1">
                <a:solidFill>
                  <a:srgbClr val="C00000"/>
                </a:solidFill>
              </a:rPr>
              <a:t>prod</a:t>
            </a:r>
            <a:endParaRPr lang="en-US" b="1" baseline="-25000" dirty="0">
              <a:solidFill>
                <a:srgbClr val="C00000"/>
              </a:solidFill>
            </a:endParaRPr>
          </a:p>
          <a:p>
            <a:endParaRPr lang="en-US" sz="400" b="1" baseline="-25000" dirty="0">
              <a:solidFill>
                <a:srgbClr val="C00000"/>
              </a:solidFill>
            </a:endParaRPr>
          </a:p>
          <a:p>
            <a:pPr marL="285750" indent="-285750">
              <a:buFont typeface="Wingdings" panose="05000000000000000000" pitchFamily="2" charset="2"/>
              <a:buChar char="v"/>
            </a:pPr>
            <a:r>
              <a:rPr lang="en-US" dirty="0"/>
              <a:t>“</a:t>
            </a:r>
            <a:r>
              <a:rPr lang="en-US" b="1" i="1" dirty="0">
                <a:solidFill>
                  <a:srgbClr val="0000FF"/>
                </a:solidFill>
              </a:rPr>
              <a:t>z </a:t>
            </a:r>
            <a:r>
              <a:rPr lang="en-US" dirty="0"/>
              <a:t>and </a:t>
            </a:r>
            <a:r>
              <a:rPr lang="en-US" b="1" i="1" dirty="0">
                <a:solidFill>
                  <a:srgbClr val="0000FF"/>
                </a:solidFill>
              </a:rPr>
              <a:t>q</a:t>
            </a:r>
            <a:r>
              <a:rPr lang="en-US" dirty="0"/>
              <a:t>” indicates plant size economies</a:t>
            </a:r>
          </a:p>
          <a:p>
            <a:pPr marL="285750" indent="-285750">
              <a:buFont typeface="Wingdings" panose="05000000000000000000" pitchFamily="2" charset="2"/>
              <a:buChar char="v"/>
            </a:pPr>
            <a:r>
              <a:rPr lang="en-US" b="1" dirty="0">
                <a:solidFill>
                  <a:srgbClr val="0000FF"/>
                </a:solidFill>
              </a:rPr>
              <a:t>total cost elasticity </a:t>
            </a:r>
            <a:r>
              <a:rPr lang="en-US" dirty="0"/>
              <a:t>= e+1</a:t>
            </a:r>
          </a:p>
          <a:p>
            <a:endParaRPr lang="en-US" dirty="0"/>
          </a:p>
          <a:p>
            <a:endParaRPr lang="en-US" dirty="0"/>
          </a:p>
          <a:p>
            <a:pPr marL="285750" indent="-285750">
              <a:buFont typeface="Wingdings" panose="05000000000000000000" pitchFamily="2" charset="2"/>
              <a:buChar char="v"/>
            </a:pPr>
            <a:endParaRPr lang="en-US" b="1" dirty="0">
              <a:solidFill>
                <a:srgbClr val="0000FF"/>
              </a:solidFill>
            </a:endParaRPr>
          </a:p>
          <a:p>
            <a:pPr marL="285750" indent="-285750">
              <a:buFont typeface="Wingdings" panose="05000000000000000000" pitchFamily="2" charset="2"/>
              <a:buChar char="v"/>
            </a:pPr>
            <a:r>
              <a:rPr lang="en-US" b="1" dirty="0">
                <a:solidFill>
                  <a:srgbClr val="0000FF"/>
                </a:solidFill>
              </a:rPr>
              <a:t>Total production cost elasticity with respect to q is continuously increase from low positive values towards unity in the limit</a:t>
            </a:r>
          </a:p>
        </p:txBody>
      </p:sp>
      <mc:AlternateContent xmlns:mc="http://schemas.openxmlformats.org/markup-compatibility/2006" xmlns:a14="http://schemas.microsoft.com/office/drawing/2010/main">
        <mc:Choice Requires="a14">
          <p:sp>
            <p:nvSpPr>
              <p:cNvPr id="41" name="Rectangle 40">
                <a:extLst>
                  <a:ext uri="{FF2B5EF4-FFF2-40B4-BE49-F238E27FC236}">
                    <a16:creationId xmlns:a16="http://schemas.microsoft.com/office/drawing/2014/main" id="{3014EFA3-58C0-4A50-8440-29232A6E0A17}"/>
                  </a:ext>
                </a:extLst>
              </p:cNvPr>
              <p:cNvSpPr/>
              <p:nvPr/>
            </p:nvSpPr>
            <p:spPr>
              <a:xfrm>
                <a:off x="4913247" y="5231167"/>
                <a:ext cx="3626961" cy="70333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𝑒</m:t>
                      </m:r>
                      <m:r>
                        <a:rPr lang="en-US" i="0">
                          <a:latin typeface="Cambria Math" panose="02040503050406030204" pitchFamily="18" charset="0"/>
                        </a:rPr>
                        <m:t>=</m:t>
                      </m:r>
                      <m:f>
                        <m:fPr>
                          <m:ctrlPr>
                            <a:rPr lang="en-US" i="1">
                              <a:latin typeface="Cambria Math" panose="02040503050406030204" pitchFamily="18" charset="0"/>
                            </a:rPr>
                          </m:ctrlPr>
                        </m:fPr>
                        <m:num>
                          <m:r>
                            <a:rPr lang="en-US" i="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𝐿𝑅𝐴𝐶</m:t>
                              </m:r>
                            </m:e>
                            <m:sub>
                              <m:r>
                                <a:rPr lang="en-US" i="1">
                                  <a:latin typeface="Cambria Math" panose="02040503050406030204" pitchFamily="18" charset="0"/>
                                </a:rPr>
                                <m:t>𝑝𝑟𝑜𝑑</m:t>
                              </m:r>
                            </m:sub>
                          </m:sSub>
                        </m:num>
                        <m:den>
                          <m:r>
                            <a:rPr lang="en-US" i="0">
                              <a:latin typeface="Cambria Math" panose="02040503050406030204" pitchFamily="18" charset="0"/>
                            </a:rPr>
                            <m:t>𝜕</m:t>
                          </m:r>
                          <m:r>
                            <a:rPr lang="en-US" i="1">
                              <a:latin typeface="Cambria Math" panose="02040503050406030204" pitchFamily="18" charset="0"/>
                            </a:rPr>
                            <m:t>𝑞</m:t>
                          </m:r>
                        </m:den>
                      </m:f>
                      <m:r>
                        <a:rPr lang="en-US" i="0">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𝑞</m:t>
                          </m:r>
                        </m:num>
                        <m:den>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𝑝𝑟𝑜𝑑</m:t>
                              </m:r>
                            </m:sub>
                          </m:sSub>
                        </m:den>
                      </m:f>
                      <m:r>
                        <a:rPr lang="en-US" i="0">
                          <a:latin typeface="Cambria Math" panose="02040503050406030204" pitchFamily="18" charset="0"/>
                        </a:rPr>
                        <m:t>=</m:t>
                      </m:r>
                      <m:f>
                        <m:fPr>
                          <m:ctrlPr>
                            <a:rPr lang="en-US" i="1">
                              <a:latin typeface="Cambria Math" panose="02040503050406030204" pitchFamily="18" charset="0"/>
                            </a:rPr>
                          </m:ctrlPr>
                        </m:fPr>
                        <m:num>
                          <m:r>
                            <a:rPr lang="en-US" i="0">
                              <a:latin typeface="Cambria Math" panose="02040503050406030204" pitchFamily="18" charset="0"/>
                            </a:rPr>
                            <m:t>−</m:t>
                          </m:r>
                          <m:r>
                            <a:rPr lang="en-US" i="1">
                              <a:latin typeface="Cambria Math" panose="02040503050406030204" pitchFamily="18" charset="0"/>
                            </a:rPr>
                            <m:t>𝑧</m:t>
                          </m:r>
                        </m:num>
                        <m:den>
                          <m:r>
                            <a:rPr lang="en-US" i="1">
                              <a:latin typeface="Cambria Math" panose="02040503050406030204" pitchFamily="18" charset="0"/>
                            </a:rPr>
                            <m:t>𝑧</m:t>
                          </m:r>
                          <m:r>
                            <a:rPr lang="en-US" i="0">
                              <a:latin typeface="Cambria Math" panose="02040503050406030204" pitchFamily="18" charset="0"/>
                            </a:rPr>
                            <m:t>+</m:t>
                          </m:r>
                          <m:r>
                            <a:rPr lang="en-US" i="1">
                              <a:latin typeface="Cambria Math" panose="02040503050406030204" pitchFamily="18" charset="0"/>
                            </a:rPr>
                            <m:t>𝑞</m:t>
                          </m:r>
                        </m:den>
                      </m:f>
                    </m:oMath>
                  </m:oMathPara>
                </a14:m>
                <a:endParaRPr lang="en-US" dirty="0"/>
              </a:p>
            </p:txBody>
          </p:sp>
        </mc:Choice>
        <mc:Fallback xmlns="">
          <p:sp>
            <p:nvSpPr>
              <p:cNvPr id="41" name="Rectangle 40">
                <a:extLst>
                  <a:ext uri="{FF2B5EF4-FFF2-40B4-BE49-F238E27FC236}">
                    <a16:creationId xmlns:a16="http://schemas.microsoft.com/office/drawing/2014/main" id="{3014EFA3-58C0-4A50-8440-29232A6E0A17}"/>
                  </a:ext>
                </a:extLst>
              </p:cNvPr>
              <p:cNvSpPr>
                <a:spLocks noRot="1" noChangeAspect="1" noMove="1" noResize="1" noEditPoints="1" noAdjustHandles="1" noChangeArrowheads="1" noChangeShapeType="1" noTextEdit="1"/>
              </p:cNvSpPr>
              <p:nvPr/>
            </p:nvSpPr>
            <p:spPr>
              <a:xfrm>
                <a:off x="4913247" y="5231167"/>
                <a:ext cx="3626961" cy="703334"/>
              </a:xfrm>
              <a:prstGeom prst="rect">
                <a:avLst/>
              </a:prstGeom>
              <a:blipFill>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471456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9">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673BED2-3C5B-432C-A8FC-81130F651A4B}"/>
              </a:ext>
            </a:extLst>
          </p:cNvPr>
          <p:cNvSpPr>
            <a:spLocks noGrp="1"/>
          </p:cNvSpPr>
          <p:nvPr>
            <p:ph type="sldNum" sz="quarter" idx="12"/>
          </p:nvPr>
        </p:nvSpPr>
        <p:spPr/>
        <p:txBody>
          <a:bodyPr/>
          <a:lstStyle/>
          <a:p>
            <a:fld id="{B91E65D5-FE66-C14A-8B79-70CF72E52575}" type="slidenum">
              <a:rPr lang="en-US" smtClean="0"/>
              <a:t>9</a:t>
            </a:fld>
            <a:endParaRPr lang="en-US"/>
          </a:p>
        </p:txBody>
      </p:sp>
      <p:sp>
        <p:nvSpPr>
          <p:cNvPr id="5" name="TextBox 4">
            <a:extLst>
              <a:ext uri="{FF2B5EF4-FFF2-40B4-BE49-F238E27FC236}">
                <a16:creationId xmlns:a16="http://schemas.microsoft.com/office/drawing/2014/main" id="{CB1149A0-D067-47EF-99D7-839C0F1BF4A4}"/>
              </a:ext>
            </a:extLst>
          </p:cNvPr>
          <p:cNvSpPr txBox="1"/>
          <p:nvPr/>
        </p:nvSpPr>
        <p:spPr>
          <a:xfrm>
            <a:off x="609751" y="1235864"/>
            <a:ext cx="8534249" cy="3816429"/>
          </a:xfrm>
          <a:prstGeom prst="rect">
            <a:avLst/>
          </a:prstGeom>
          <a:noFill/>
        </p:spPr>
        <p:txBody>
          <a:bodyPr wrap="square" rtlCol="0">
            <a:spAutoFit/>
          </a:bodyPr>
          <a:lstStyle/>
          <a:p>
            <a:r>
              <a:rPr lang="en-US" sz="2400" i="1" u="sng" dirty="0"/>
              <a:t>Two main causes of small-scale disadvantages</a:t>
            </a:r>
          </a:p>
          <a:p>
            <a:endParaRPr lang="en-US" sz="800" i="1" u="sng" dirty="0"/>
          </a:p>
          <a:p>
            <a:pPr marL="342900" indent="-342900">
              <a:buFont typeface="Wingdings" panose="05000000000000000000" pitchFamily="2" charset="2"/>
              <a:buChar char="v"/>
            </a:pPr>
            <a:r>
              <a:rPr lang="en-US" sz="2400" b="1" dirty="0">
                <a:solidFill>
                  <a:srgbClr val="C00000"/>
                </a:solidFill>
              </a:rPr>
              <a:t>A relatively high F-value </a:t>
            </a:r>
          </a:p>
          <a:p>
            <a:pPr marL="800100" lvl="1" indent="-342900">
              <a:buFont typeface="Wingdings" panose="05000000000000000000" pitchFamily="2" charset="2"/>
              <a:buChar char="ü"/>
            </a:pPr>
            <a:r>
              <a:rPr lang="en-US" sz="2200" dirty="0"/>
              <a:t>Normally services produced by technical sophisticated, industrial methods such as airport service, high speed train, etc.</a:t>
            </a:r>
          </a:p>
          <a:p>
            <a:endParaRPr lang="en-US" sz="800" dirty="0"/>
          </a:p>
          <a:p>
            <a:pPr marL="342900" indent="-342900">
              <a:buFont typeface="Wingdings" panose="05000000000000000000" pitchFamily="2" charset="2"/>
              <a:buChar char="v"/>
            </a:pPr>
            <a:r>
              <a:rPr lang="en-US" sz="2400" b="1" dirty="0">
                <a:solidFill>
                  <a:srgbClr val="C00000"/>
                </a:solidFill>
              </a:rPr>
              <a:t>Services of a relatively low unit cost (low-value service) </a:t>
            </a:r>
          </a:p>
          <a:p>
            <a:pPr marL="800100" lvl="1" indent="-342900">
              <a:buFont typeface="Wingdings" panose="05000000000000000000" pitchFamily="2" charset="2"/>
              <a:buChar char="ü"/>
            </a:pPr>
            <a:r>
              <a:rPr lang="en-US" sz="2200" dirty="0"/>
              <a:t>not require sophisticated production apparatus</a:t>
            </a:r>
          </a:p>
          <a:p>
            <a:pPr marL="800100" lvl="1" indent="-342900">
              <a:buFont typeface="Wingdings" panose="05000000000000000000" pitchFamily="2" charset="2"/>
              <a:buChar char="ü"/>
            </a:pPr>
            <a:r>
              <a:rPr lang="en-US" sz="2200" dirty="0"/>
              <a:t>pre-booking system would be too cumbersome</a:t>
            </a:r>
          </a:p>
          <a:p>
            <a:pPr marL="800100" lvl="1" indent="-342900">
              <a:buFont typeface="Wingdings" panose="05000000000000000000" pitchFamily="2" charset="2"/>
              <a:buChar char="ü"/>
            </a:pPr>
            <a:r>
              <a:rPr lang="en-US" sz="2200" dirty="0">
                <a:sym typeface="Wingdings" panose="05000000000000000000" pitchFamily="2" charset="2"/>
              </a:rPr>
              <a:t>the main cause of small-scale disadvantages is non-storability</a:t>
            </a:r>
          </a:p>
          <a:p>
            <a:pPr marL="800100" lvl="1" indent="-342900">
              <a:buFont typeface="Wingdings" panose="05000000000000000000" pitchFamily="2" charset="2"/>
              <a:buChar char="ü"/>
            </a:pPr>
            <a:r>
              <a:rPr lang="en-US" sz="2200" dirty="0">
                <a:sym typeface="Wingdings" panose="05000000000000000000" pitchFamily="2" charset="2"/>
              </a:rPr>
              <a:t>So, random arrival of customers gives rise to high queuing costs unless the rate of capacity utilization is initially kept low.</a:t>
            </a:r>
            <a:endParaRPr lang="en-US" sz="2200" dirty="0"/>
          </a:p>
        </p:txBody>
      </p:sp>
      <p:sp>
        <p:nvSpPr>
          <p:cNvPr id="8" name="TextBox 7">
            <a:extLst>
              <a:ext uri="{FF2B5EF4-FFF2-40B4-BE49-F238E27FC236}">
                <a16:creationId xmlns:a16="http://schemas.microsoft.com/office/drawing/2014/main" id="{8140B121-51CC-4588-B3C1-89E1D8C70D39}"/>
              </a:ext>
            </a:extLst>
          </p:cNvPr>
          <p:cNvSpPr txBox="1"/>
          <p:nvPr/>
        </p:nvSpPr>
        <p:spPr>
          <a:xfrm>
            <a:off x="574408" y="419448"/>
            <a:ext cx="7995184" cy="461665"/>
          </a:xfrm>
          <a:prstGeom prst="rect">
            <a:avLst/>
          </a:prstGeom>
          <a:solidFill>
            <a:schemeClr val="accent6">
              <a:lumMod val="20000"/>
              <a:lumOff val="80000"/>
            </a:schemeClr>
          </a:solidFill>
        </p:spPr>
        <p:txBody>
          <a:bodyPr wrap="square" rtlCol="0">
            <a:spAutoFit/>
          </a:bodyPr>
          <a:lstStyle/>
          <a:p>
            <a:r>
              <a:rPr lang="en-US" sz="2400" b="1" dirty="0">
                <a:solidFill>
                  <a:srgbClr val="C00000"/>
                </a:solidFill>
              </a:rPr>
              <a:t>Small-scale diseconomies</a:t>
            </a:r>
          </a:p>
        </p:txBody>
      </p:sp>
    </p:spTree>
    <p:extLst>
      <p:ext uri="{BB962C8B-B14F-4D97-AF65-F5344CB8AC3E}">
        <p14:creationId xmlns:p14="http://schemas.microsoft.com/office/powerpoint/2010/main" val="892266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p:txBody>
          <a:bodyPr/>
          <a:lstStyle/>
          <a:p>
            <a:fld id="{B91E65D5-FE66-C14A-8B79-70CF72E52575}" type="slidenum">
              <a:rPr lang="en-US" smtClean="0"/>
              <a:t>10</a:t>
            </a:fld>
            <a:endParaRPr lang="en-US"/>
          </a:p>
        </p:txBody>
      </p:sp>
      <p:sp>
        <p:nvSpPr>
          <p:cNvPr id="30" name="TextBox 29"/>
          <p:cNvSpPr txBox="1"/>
          <p:nvPr/>
        </p:nvSpPr>
        <p:spPr>
          <a:xfrm>
            <a:off x="318127" y="108021"/>
            <a:ext cx="7995184" cy="461665"/>
          </a:xfrm>
          <a:prstGeom prst="rect">
            <a:avLst/>
          </a:prstGeom>
          <a:solidFill>
            <a:schemeClr val="accent6">
              <a:lumMod val="20000"/>
              <a:lumOff val="80000"/>
            </a:schemeClr>
          </a:solidFill>
        </p:spPr>
        <p:txBody>
          <a:bodyPr wrap="square" rtlCol="0">
            <a:spAutoFit/>
          </a:bodyPr>
          <a:lstStyle/>
          <a:p>
            <a:r>
              <a:rPr lang="en-US" sz="2400" b="1" dirty="0">
                <a:solidFill>
                  <a:srgbClr val="C00000"/>
                </a:solidFill>
              </a:rPr>
              <a:t>Empirical evidence of small-scale diseconomies</a:t>
            </a:r>
          </a:p>
        </p:txBody>
      </p:sp>
      <p:sp>
        <p:nvSpPr>
          <p:cNvPr id="38" name="TextBox 37"/>
          <p:cNvSpPr txBox="1"/>
          <p:nvPr/>
        </p:nvSpPr>
        <p:spPr>
          <a:xfrm>
            <a:off x="318127" y="626386"/>
            <a:ext cx="8197223" cy="430887"/>
          </a:xfrm>
          <a:prstGeom prst="rect">
            <a:avLst/>
          </a:prstGeom>
          <a:solidFill>
            <a:schemeClr val="accent6">
              <a:lumMod val="20000"/>
              <a:lumOff val="80000"/>
            </a:schemeClr>
          </a:solidFill>
        </p:spPr>
        <p:txBody>
          <a:bodyPr wrap="square" rtlCol="0">
            <a:spAutoFit/>
          </a:bodyPr>
          <a:lstStyle/>
          <a:p>
            <a:r>
              <a:rPr lang="en-US" sz="2200" b="1" dirty="0">
                <a:solidFill>
                  <a:srgbClr val="0000FF"/>
                </a:solidFill>
              </a:rPr>
              <a:t>Airport service</a:t>
            </a:r>
          </a:p>
        </p:txBody>
      </p:sp>
      <p:pic>
        <p:nvPicPr>
          <p:cNvPr id="6" name="Picture 5">
            <a:extLst>
              <a:ext uri="{FF2B5EF4-FFF2-40B4-BE49-F238E27FC236}">
                <a16:creationId xmlns:a16="http://schemas.microsoft.com/office/drawing/2014/main" id="{0D8E49D8-C25B-4D3C-8357-CEF9CD2EFB03}"/>
              </a:ext>
            </a:extLst>
          </p:cNvPr>
          <p:cNvPicPr>
            <a:picLocks noChangeAspect="1"/>
          </p:cNvPicPr>
          <p:nvPr/>
        </p:nvPicPr>
        <p:blipFill rotWithShape="1">
          <a:blip r:embed="rId3"/>
          <a:srcRect l="35824" t="44138" r="29003" b="25149"/>
          <a:stretch/>
        </p:blipFill>
        <p:spPr>
          <a:xfrm>
            <a:off x="114474" y="1362367"/>
            <a:ext cx="6649253" cy="3628842"/>
          </a:xfrm>
          <a:prstGeom prst="rect">
            <a:avLst/>
          </a:prstGeom>
          <a:scene3d>
            <a:camera prst="orthographicFront">
              <a:rot lat="0" lon="0" rev="21540000"/>
            </a:camera>
            <a:lightRig rig="threePt" dir="t"/>
          </a:scene3d>
        </p:spPr>
      </p:pic>
      <p:sp>
        <p:nvSpPr>
          <p:cNvPr id="2" name="TextBox 1"/>
          <p:cNvSpPr txBox="1"/>
          <p:nvPr/>
        </p:nvSpPr>
        <p:spPr>
          <a:xfrm>
            <a:off x="320275" y="1095147"/>
            <a:ext cx="7993036" cy="400110"/>
          </a:xfrm>
          <a:prstGeom prst="rect">
            <a:avLst/>
          </a:prstGeom>
          <a:noFill/>
        </p:spPr>
        <p:txBody>
          <a:bodyPr wrap="square" rtlCol="0">
            <a:spAutoFit/>
          </a:bodyPr>
          <a:lstStyle/>
          <a:p>
            <a:r>
              <a:rPr lang="en-US" sz="2000" b="1" dirty="0">
                <a:solidFill>
                  <a:srgbClr val="7030A0"/>
                </a:solidFill>
              </a:rPr>
              <a:t>Regional airport cost per passenger versus passenger volume</a:t>
            </a:r>
          </a:p>
        </p:txBody>
      </p:sp>
      <p:sp>
        <p:nvSpPr>
          <p:cNvPr id="33" name="Title 1"/>
          <p:cNvSpPr txBox="1">
            <a:spLocks/>
          </p:cNvSpPr>
          <p:nvPr/>
        </p:nvSpPr>
        <p:spPr>
          <a:xfrm>
            <a:off x="434127" y="4756877"/>
            <a:ext cx="3208622" cy="4671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a:t>
            </a:r>
            <a:r>
              <a:rPr lang="en-US" sz="1400" dirty="0" err="1"/>
              <a:t>Jansson</a:t>
            </a:r>
            <a:r>
              <a:rPr lang="en-US" sz="1400" dirty="0"/>
              <a:t> (2013), Figure 3.3, P. 40</a:t>
            </a:r>
          </a:p>
        </p:txBody>
      </p:sp>
      <p:sp>
        <p:nvSpPr>
          <p:cNvPr id="10" name="TextBox 9"/>
          <p:cNvSpPr txBox="1"/>
          <p:nvPr/>
        </p:nvSpPr>
        <p:spPr>
          <a:xfrm>
            <a:off x="434127" y="5206289"/>
            <a:ext cx="8561766" cy="1508105"/>
          </a:xfrm>
          <a:prstGeom prst="rect">
            <a:avLst/>
          </a:prstGeom>
          <a:solidFill>
            <a:schemeClr val="accent4">
              <a:lumMod val="20000"/>
              <a:lumOff val="80000"/>
            </a:schemeClr>
          </a:solidFill>
        </p:spPr>
        <p:txBody>
          <a:bodyPr wrap="square" rtlCol="0">
            <a:spAutoFit/>
          </a:bodyPr>
          <a:lstStyle/>
          <a:p>
            <a:r>
              <a:rPr lang="en-US" sz="2000" b="1" dirty="0">
                <a:solidFill>
                  <a:srgbClr val="0000FF"/>
                </a:solidFill>
              </a:rPr>
              <a:t>Results</a:t>
            </a:r>
          </a:p>
          <a:p>
            <a:pPr marL="285750" indent="-285750">
              <a:buFont typeface="Wingdings" panose="05000000000000000000" pitchFamily="2" charset="2"/>
              <a:buChar char="ü"/>
            </a:pPr>
            <a:r>
              <a:rPr lang="en-US" dirty="0"/>
              <a:t>From graph: </a:t>
            </a:r>
            <a:r>
              <a:rPr lang="en-US" b="1" dirty="0">
                <a:solidFill>
                  <a:srgbClr val="0000FF"/>
                </a:solidFill>
              </a:rPr>
              <a:t>airports in the range of 100,000 to 200,000 passengers per year are five times more costly per passenger than airports serving one million passengers</a:t>
            </a:r>
          </a:p>
          <a:p>
            <a:pPr marL="285750" indent="-285750">
              <a:buFont typeface="Wingdings" panose="05000000000000000000" pitchFamily="2" charset="2"/>
              <a:buChar char="ü"/>
            </a:pPr>
            <a:r>
              <a:rPr lang="en-US" dirty="0"/>
              <a:t>Corresponds to regression results: </a:t>
            </a:r>
            <a:r>
              <a:rPr lang="en-US" b="1" dirty="0">
                <a:solidFill>
                  <a:srgbClr val="0000FF"/>
                </a:solidFill>
              </a:rPr>
              <a:t>an elasticity of the average airport cost with respect of output = -0.67</a:t>
            </a:r>
          </a:p>
        </p:txBody>
      </p:sp>
      <p:sp>
        <p:nvSpPr>
          <p:cNvPr id="4" name="TextBox 3"/>
          <p:cNvSpPr txBox="1"/>
          <p:nvPr/>
        </p:nvSpPr>
        <p:spPr>
          <a:xfrm>
            <a:off x="6424498" y="1719748"/>
            <a:ext cx="2571395" cy="2585323"/>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Data sample</a:t>
            </a:r>
            <a:r>
              <a:rPr lang="en-US" dirty="0"/>
              <a:t>:</a:t>
            </a:r>
          </a:p>
          <a:p>
            <a:pPr marL="285750" indent="-285750">
              <a:buFont typeface="Wingdings" panose="05000000000000000000" pitchFamily="2" charset="2"/>
              <a:buChar char="ü"/>
            </a:pPr>
            <a:r>
              <a:rPr lang="en-US" dirty="0"/>
              <a:t>20 regional airports in Sweden</a:t>
            </a:r>
          </a:p>
          <a:p>
            <a:pPr marL="285750" indent="-285750">
              <a:buFont typeface="Wingdings" panose="05000000000000000000" pitchFamily="2" charset="2"/>
              <a:buChar char="ü"/>
            </a:pPr>
            <a:r>
              <a:rPr lang="en-US" dirty="0"/>
              <a:t>2 categories </a:t>
            </a:r>
          </a:p>
          <a:p>
            <a:pPr marL="742950" lvl="1" indent="-285750">
              <a:buFont typeface="Wingdings" panose="05000000000000000000" pitchFamily="2" charset="2"/>
              <a:buChar char="§"/>
            </a:pPr>
            <a:r>
              <a:rPr lang="en-US" dirty="0"/>
              <a:t>State-owned civilian airports</a:t>
            </a:r>
          </a:p>
          <a:p>
            <a:pPr marL="742950" lvl="1" indent="-285750">
              <a:buFont typeface="Wingdings" panose="05000000000000000000" pitchFamily="2" charset="2"/>
              <a:buChar char="§"/>
            </a:pPr>
            <a:r>
              <a:rPr lang="en-US" dirty="0"/>
              <a:t>Military and/or municipal-owned airports</a:t>
            </a:r>
          </a:p>
        </p:txBody>
      </p:sp>
    </p:spTree>
    <p:extLst>
      <p:ext uri="{BB962C8B-B14F-4D97-AF65-F5344CB8AC3E}">
        <p14:creationId xmlns:p14="http://schemas.microsoft.com/office/powerpoint/2010/main" val="2402424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p:txBody>
          <a:bodyPr/>
          <a:lstStyle/>
          <a:p>
            <a:fld id="{B91E65D5-FE66-C14A-8B79-70CF72E52575}" type="slidenum">
              <a:rPr lang="en-US" smtClean="0"/>
              <a:t>11</a:t>
            </a:fld>
            <a:endParaRPr lang="en-US"/>
          </a:p>
        </p:txBody>
      </p:sp>
      <p:sp>
        <p:nvSpPr>
          <p:cNvPr id="30" name="TextBox 29"/>
          <p:cNvSpPr txBox="1"/>
          <p:nvPr/>
        </p:nvSpPr>
        <p:spPr>
          <a:xfrm>
            <a:off x="318126" y="108021"/>
            <a:ext cx="8197223" cy="461665"/>
          </a:xfrm>
          <a:prstGeom prst="rect">
            <a:avLst/>
          </a:prstGeom>
          <a:solidFill>
            <a:schemeClr val="accent6">
              <a:lumMod val="20000"/>
              <a:lumOff val="80000"/>
            </a:schemeClr>
          </a:solidFill>
        </p:spPr>
        <p:txBody>
          <a:bodyPr wrap="square" rtlCol="0">
            <a:spAutoFit/>
          </a:bodyPr>
          <a:lstStyle/>
          <a:p>
            <a:r>
              <a:rPr lang="en-US" sz="2400" b="1" dirty="0">
                <a:solidFill>
                  <a:srgbClr val="C00000"/>
                </a:solidFill>
              </a:rPr>
              <a:t>Empirical evidence of small-scale diseconomies</a:t>
            </a:r>
          </a:p>
        </p:txBody>
      </p:sp>
      <p:sp>
        <p:nvSpPr>
          <p:cNvPr id="38" name="TextBox 37"/>
          <p:cNvSpPr txBox="1"/>
          <p:nvPr/>
        </p:nvSpPr>
        <p:spPr>
          <a:xfrm>
            <a:off x="318127" y="626386"/>
            <a:ext cx="8197223" cy="461665"/>
          </a:xfrm>
          <a:prstGeom prst="rect">
            <a:avLst/>
          </a:prstGeom>
          <a:solidFill>
            <a:schemeClr val="accent6">
              <a:lumMod val="20000"/>
              <a:lumOff val="80000"/>
            </a:schemeClr>
          </a:solidFill>
        </p:spPr>
        <p:txBody>
          <a:bodyPr wrap="square" rtlCol="0">
            <a:spAutoFit/>
          </a:bodyPr>
          <a:lstStyle/>
          <a:p>
            <a:r>
              <a:rPr lang="en-US" sz="2400" b="1" dirty="0">
                <a:solidFill>
                  <a:srgbClr val="0000FF"/>
                </a:solidFill>
              </a:rPr>
              <a:t>Airport service</a:t>
            </a:r>
          </a:p>
        </p:txBody>
      </p:sp>
      <p:sp>
        <p:nvSpPr>
          <p:cNvPr id="2" name="TextBox 1"/>
          <p:cNvSpPr txBox="1"/>
          <p:nvPr/>
        </p:nvSpPr>
        <p:spPr>
          <a:xfrm>
            <a:off x="320274" y="1095147"/>
            <a:ext cx="8430919" cy="400110"/>
          </a:xfrm>
          <a:prstGeom prst="rect">
            <a:avLst/>
          </a:prstGeom>
          <a:noFill/>
        </p:spPr>
        <p:txBody>
          <a:bodyPr wrap="square" rtlCol="0">
            <a:spAutoFit/>
          </a:bodyPr>
          <a:lstStyle/>
          <a:p>
            <a:r>
              <a:rPr lang="en-US" sz="2000" b="1" dirty="0">
                <a:solidFill>
                  <a:srgbClr val="7030A0"/>
                </a:solidFill>
              </a:rPr>
              <a:t>Results of logarithm regression of average airport cost on passenger volume </a:t>
            </a:r>
          </a:p>
        </p:txBody>
      </p:sp>
      <p:sp>
        <p:nvSpPr>
          <p:cNvPr id="33" name="Title 1"/>
          <p:cNvSpPr txBox="1">
            <a:spLocks/>
          </p:cNvSpPr>
          <p:nvPr/>
        </p:nvSpPr>
        <p:spPr>
          <a:xfrm>
            <a:off x="318127" y="3167051"/>
            <a:ext cx="3208622" cy="4671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a:t>
            </a:r>
            <a:r>
              <a:rPr lang="en-US" sz="1400" dirty="0" err="1"/>
              <a:t>Jansson</a:t>
            </a:r>
            <a:r>
              <a:rPr lang="en-US" sz="1400" dirty="0"/>
              <a:t> (2013), Table 3.2, P. 41</a:t>
            </a:r>
          </a:p>
        </p:txBody>
      </p:sp>
      <p:sp>
        <p:nvSpPr>
          <p:cNvPr id="10" name="TextBox 9"/>
          <p:cNvSpPr txBox="1"/>
          <p:nvPr/>
        </p:nvSpPr>
        <p:spPr>
          <a:xfrm>
            <a:off x="318126" y="5270297"/>
            <a:ext cx="8561766" cy="400110"/>
          </a:xfrm>
          <a:prstGeom prst="rect">
            <a:avLst/>
          </a:prstGeom>
          <a:solidFill>
            <a:schemeClr val="accent4">
              <a:lumMod val="20000"/>
              <a:lumOff val="80000"/>
            </a:schemeClr>
          </a:solidFill>
        </p:spPr>
        <p:txBody>
          <a:bodyPr wrap="square" rtlCol="0">
            <a:spAutoFit/>
          </a:bodyPr>
          <a:lstStyle/>
          <a:p>
            <a:r>
              <a:rPr lang="en-US" sz="2000" b="1" dirty="0">
                <a:solidFill>
                  <a:srgbClr val="0000FF"/>
                </a:solidFill>
              </a:rPr>
              <a:t>Results: </a:t>
            </a:r>
            <a:r>
              <a:rPr lang="en-US" b="1" dirty="0">
                <a:solidFill>
                  <a:srgbClr val="0000FF"/>
                </a:solidFill>
              </a:rPr>
              <a:t>An elasticity of the average airport cost with respect of output = -0.67</a:t>
            </a:r>
          </a:p>
        </p:txBody>
      </p:sp>
      <p:sp>
        <p:nvSpPr>
          <p:cNvPr id="4" name="TextBox 3"/>
          <p:cNvSpPr txBox="1"/>
          <p:nvPr/>
        </p:nvSpPr>
        <p:spPr>
          <a:xfrm>
            <a:off x="320274" y="3634247"/>
            <a:ext cx="8094245" cy="1477328"/>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Data sample</a:t>
            </a:r>
            <a:r>
              <a:rPr lang="en-US" dirty="0"/>
              <a:t>:</a:t>
            </a:r>
          </a:p>
          <a:p>
            <a:pPr marL="285750" indent="-285750">
              <a:buFont typeface="Wingdings" panose="05000000000000000000" pitchFamily="2" charset="2"/>
              <a:buChar char="ü"/>
            </a:pPr>
            <a:r>
              <a:rPr lang="en-US" dirty="0"/>
              <a:t>20 regional airports in Sweden</a:t>
            </a:r>
          </a:p>
          <a:p>
            <a:pPr marL="285750" indent="-285750">
              <a:buFont typeface="Wingdings" panose="05000000000000000000" pitchFamily="2" charset="2"/>
              <a:buChar char="ü"/>
            </a:pPr>
            <a:r>
              <a:rPr lang="en-US" dirty="0"/>
              <a:t>2 categories </a:t>
            </a:r>
          </a:p>
          <a:p>
            <a:pPr marL="742950" lvl="1" indent="-285750">
              <a:buFont typeface="Wingdings" panose="05000000000000000000" pitchFamily="2" charset="2"/>
              <a:buChar char="§"/>
            </a:pPr>
            <a:r>
              <a:rPr lang="en-US" dirty="0"/>
              <a:t>State-owned civilian airports</a:t>
            </a:r>
          </a:p>
          <a:p>
            <a:pPr marL="742950" lvl="1" indent="-285750">
              <a:buFont typeface="Wingdings" panose="05000000000000000000" pitchFamily="2" charset="2"/>
              <a:buChar char="§"/>
            </a:pPr>
            <a:r>
              <a:rPr lang="en-US" dirty="0"/>
              <a:t>Military and/or municipal-owned airports</a:t>
            </a:r>
          </a:p>
        </p:txBody>
      </p:sp>
      <p:graphicFrame>
        <p:nvGraphicFramePr>
          <p:cNvPr id="3" name="Table 2"/>
          <p:cNvGraphicFramePr>
            <a:graphicFrameLocks noGrp="1"/>
          </p:cNvGraphicFramePr>
          <p:nvPr>
            <p:extLst>
              <p:ext uri="{D42A27DB-BD31-4B8C-83A1-F6EECF244321}">
                <p14:modId xmlns:p14="http://schemas.microsoft.com/office/powerpoint/2010/main" val="1070528997"/>
              </p:ext>
            </p:extLst>
          </p:nvPr>
        </p:nvGraphicFramePr>
        <p:xfrm>
          <a:off x="320274" y="1582686"/>
          <a:ext cx="8128267" cy="1493520"/>
        </p:xfrm>
        <a:graphic>
          <a:graphicData uri="http://schemas.openxmlformats.org/drawingml/2006/table">
            <a:tbl>
              <a:tblPr firstRow="1" bandRow="1">
                <a:tableStyleId>{5C22544A-7EE6-4342-B048-85BDC9FD1C3A}</a:tableStyleId>
              </a:tblPr>
              <a:tblGrid>
                <a:gridCol w="3279371">
                  <a:extLst>
                    <a:ext uri="{9D8B030D-6E8A-4147-A177-3AD203B41FA5}">
                      <a16:colId xmlns:a16="http://schemas.microsoft.com/office/drawing/2014/main" val="20000"/>
                    </a:ext>
                  </a:extLst>
                </a:gridCol>
                <a:gridCol w="2669646">
                  <a:extLst>
                    <a:ext uri="{9D8B030D-6E8A-4147-A177-3AD203B41FA5}">
                      <a16:colId xmlns:a16="http://schemas.microsoft.com/office/drawing/2014/main" val="20001"/>
                    </a:ext>
                  </a:extLst>
                </a:gridCol>
                <a:gridCol w="2179250">
                  <a:extLst>
                    <a:ext uri="{9D8B030D-6E8A-4147-A177-3AD203B41FA5}">
                      <a16:colId xmlns:a16="http://schemas.microsoft.com/office/drawing/2014/main" val="20002"/>
                    </a:ext>
                  </a:extLst>
                </a:gridCol>
              </a:tblGrid>
              <a:tr h="356682">
                <a:tc>
                  <a:txBody>
                    <a:bodyPr/>
                    <a:lstStyle/>
                    <a:p>
                      <a:r>
                        <a:rPr lang="en-US" sz="2000" dirty="0"/>
                        <a:t>Explanatory variables</a:t>
                      </a:r>
                    </a:p>
                  </a:txBody>
                  <a:tcPr/>
                </a:tc>
                <a:tc>
                  <a:txBody>
                    <a:bodyPr/>
                    <a:lstStyle/>
                    <a:p>
                      <a:pPr algn="ctr"/>
                      <a:r>
                        <a:rPr lang="en-US" sz="2000" dirty="0"/>
                        <a:t>Coefficients</a:t>
                      </a:r>
                    </a:p>
                  </a:txBody>
                  <a:tcPr/>
                </a:tc>
                <a:tc>
                  <a:txBody>
                    <a:bodyPr/>
                    <a:lstStyle/>
                    <a:p>
                      <a:pPr algn="ctr"/>
                      <a:r>
                        <a:rPr lang="en-US" sz="2000" dirty="0"/>
                        <a:t>t-values</a:t>
                      </a:r>
                    </a:p>
                  </a:txBody>
                  <a:tcPr/>
                </a:tc>
                <a:extLst>
                  <a:ext uri="{0D108BD9-81ED-4DB2-BD59-A6C34878D82A}">
                    <a16:rowId xmlns:a16="http://schemas.microsoft.com/office/drawing/2014/main" val="10000"/>
                  </a:ext>
                </a:extLst>
              </a:tr>
              <a:tr h="356682">
                <a:tc>
                  <a:txBody>
                    <a:bodyPr/>
                    <a:lstStyle/>
                    <a:p>
                      <a:r>
                        <a:rPr lang="en-US" sz="1800" dirty="0"/>
                        <a:t>Constant</a:t>
                      </a:r>
                    </a:p>
                  </a:txBody>
                  <a:tcPr/>
                </a:tc>
                <a:tc>
                  <a:txBody>
                    <a:bodyPr/>
                    <a:lstStyle/>
                    <a:p>
                      <a:pPr algn="ctr"/>
                      <a:r>
                        <a:rPr lang="en-US" sz="1800" dirty="0"/>
                        <a:t>12.02</a:t>
                      </a:r>
                    </a:p>
                  </a:txBody>
                  <a:tcPr/>
                </a:tc>
                <a:tc>
                  <a:txBody>
                    <a:bodyPr/>
                    <a:lstStyle/>
                    <a:p>
                      <a:pPr algn="ctr"/>
                      <a:r>
                        <a:rPr lang="en-US" sz="1800" dirty="0"/>
                        <a:t>20.57</a:t>
                      </a:r>
                    </a:p>
                  </a:txBody>
                  <a:tcPr/>
                </a:tc>
                <a:extLst>
                  <a:ext uri="{0D108BD9-81ED-4DB2-BD59-A6C34878D82A}">
                    <a16:rowId xmlns:a16="http://schemas.microsoft.com/office/drawing/2014/main" val="10001"/>
                  </a:ext>
                </a:extLst>
              </a:tr>
              <a:tr h="356682">
                <a:tc>
                  <a:txBody>
                    <a:bodyPr/>
                    <a:lstStyle/>
                    <a:p>
                      <a:r>
                        <a:rPr lang="en-US" sz="1800" dirty="0"/>
                        <a:t>Passenger volume</a:t>
                      </a:r>
                    </a:p>
                  </a:txBody>
                  <a:tcPr/>
                </a:tc>
                <a:tc>
                  <a:txBody>
                    <a:bodyPr/>
                    <a:lstStyle/>
                    <a:p>
                      <a:pPr algn="ctr"/>
                      <a:r>
                        <a:rPr lang="en-US" sz="1800" b="1" dirty="0">
                          <a:solidFill>
                            <a:srgbClr val="C00000"/>
                          </a:solidFill>
                        </a:rPr>
                        <a:t>-0.67</a:t>
                      </a:r>
                    </a:p>
                  </a:txBody>
                  <a:tcPr/>
                </a:tc>
                <a:tc>
                  <a:txBody>
                    <a:bodyPr/>
                    <a:lstStyle/>
                    <a:p>
                      <a:pPr algn="ctr"/>
                      <a:r>
                        <a:rPr lang="en-US" sz="1800" dirty="0"/>
                        <a:t>-14.22</a:t>
                      </a:r>
                    </a:p>
                  </a:txBody>
                  <a:tcPr/>
                </a:tc>
                <a:extLst>
                  <a:ext uri="{0D108BD9-81ED-4DB2-BD59-A6C34878D82A}">
                    <a16:rowId xmlns:a16="http://schemas.microsoft.com/office/drawing/2014/main" val="10002"/>
                  </a:ext>
                </a:extLst>
              </a:tr>
              <a:tr h="356682">
                <a:tc>
                  <a:txBody>
                    <a:bodyPr/>
                    <a:lstStyle/>
                    <a:p>
                      <a:r>
                        <a:rPr lang="en-US" sz="1800" dirty="0"/>
                        <a:t>Dummy for airport category</a:t>
                      </a:r>
                    </a:p>
                  </a:txBody>
                  <a:tcPr/>
                </a:tc>
                <a:tc>
                  <a:txBody>
                    <a:bodyPr/>
                    <a:lstStyle/>
                    <a:p>
                      <a:pPr algn="ctr"/>
                      <a:r>
                        <a:rPr lang="en-US" sz="1800" dirty="0"/>
                        <a:t>0.53</a:t>
                      </a:r>
                    </a:p>
                  </a:txBody>
                  <a:tcPr/>
                </a:tc>
                <a:tc>
                  <a:txBody>
                    <a:bodyPr/>
                    <a:lstStyle/>
                    <a:p>
                      <a:pPr algn="ctr"/>
                      <a:r>
                        <a:rPr lang="en-US" sz="1800" dirty="0"/>
                        <a:t>9.25</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67426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190454-662B-41F9-8764-0B6361C37A32}"/>
              </a:ext>
            </a:extLst>
          </p:cNvPr>
          <p:cNvPicPr>
            <a:picLocks noChangeAspect="1"/>
          </p:cNvPicPr>
          <p:nvPr/>
        </p:nvPicPr>
        <p:blipFill rotWithShape="1">
          <a:blip r:embed="rId3"/>
          <a:srcRect l="32606" t="28138" r="41015" b="19818"/>
          <a:stretch/>
        </p:blipFill>
        <p:spPr>
          <a:xfrm rot="21425753">
            <a:off x="-155331" y="826928"/>
            <a:ext cx="4604846" cy="5678113"/>
          </a:xfrm>
          <a:prstGeom prst="rect">
            <a:avLst/>
          </a:prstGeom>
          <a:scene3d>
            <a:camera prst="orthographicFront">
              <a:rot lat="0" lon="0" rev="21540000"/>
            </a:camera>
            <a:lightRig rig="threePt" dir="t"/>
          </a:scene3d>
        </p:spPr>
      </p:pic>
      <p:sp>
        <p:nvSpPr>
          <p:cNvPr id="29" name="Slide Number Placeholder 28"/>
          <p:cNvSpPr>
            <a:spLocks noGrp="1"/>
          </p:cNvSpPr>
          <p:nvPr>
            <p:ph type="sldNum" sz="quarter" idx="12"/>
          </p:nvPr>
        </p:nvSpPr>
        <p:spPr/>
        <p:txBody>
          <a:bodyPr/>
          <a:lstStyle/>
          <a:p>
            <a:fld id="{B91E65D5-FE66-C14A-8B79-70CF72E52575}" type="slidenum">
              <a:rPr lang="en-US" smtClean="0"/>
              <a:t>12</a:t>
            </a:fld>
            <a:endParaRPr lang="en-US"/>
          </a:p>
        </p:txBody>
      </p:sp>
      <p:sp>
        <p:nvSpPr>
          <p:cNvPr id="30" name="TextBox 29"/>
          <p:cNvSpPr txBox="1"/>
          <p:nvPr/>
        </p:nvSpPr>
        <p:spPr>
          <a:xfrm>
            <a:off x="250512" y="574422"/>
            <a:ext cx="8297837" cy="430887"/>
          </a:xfrm>
          <a:prstGeom prst="rect">
            <a:avLst/>
          </a:prstGeom>
          <a:solidFill>
            <a:schemeClr val="accent6">
              <a:lumMod val="20000"/>
              <a:lumOff val="80000"/>
            </a:schemeClr>
          </a:solidFill>
        </p:spPr>
        <p:txBody>
          <a:bodyPr wrap="square" rtlCol="0">
            <a:spAutoFit/>
          </a:bodyPr>
          <a:lstStyle/>
          <a:p>
            <a:r>
              <a:rPr lang="en-US" sz="2200" b="1" dirty="0">
                <a:solidFill>
                  <a:srgbClr val="0000FF"/>
                </a:solidFill>
              </a:rPr>
              <a:t>Variable Elasticity Cases (LRTC elasticity with respected to q)</a:t>
            </a:r>
          </a:p>
        </p:txBody>
      </p:sp>
      <p:sp>
        <p:nvSpPr>
          <p:cNvPr id="7" name="TextBox 6"/>
          <p:cNvSpPr txBox="1"/>
          <p:nvPr/>
        </p:nvSpPr>
        <p:spPr>
          <a:xfrm>
            <a:off x="250512" y="57023"/>
            <a:ext cx="7995184" cy="430887"/>
          </a:xfrm>
          <a:prstGeom prst="rect">
            <a:avLst/>
          </a:prstGeom>
          <a:solidFill>
            <a:schemeClr val="accent6">
              <a:lumMod val="20000"/>
              <a:lumOff val="80000"/>
            </a:schemeClr>
          </a:solidFill>
        </p:spPr>
        <p:txBody>
          <a:bodyPr wrap="square" rtlCol="0">
            <a:spAutoFit/>
          </a:bodyPr>
          <a:lstStyle/>
          <a:p>
            <a:r>
              <a:rPr lang="en-US" sz="2200" b="1" dirty="0">
                <a:solidFill>
                  <a:srgbClr val="C00000"/>
                </a:solidFill>
              </a:rPr>
              <a:t>Empirical evidence of small-scale diseconomies</a:t>
            </a:r>
          </a:p>
        </p:txBody>
      </p:sp>
      <p:sp>
        <p:nvSpPr>
          <p:cNvPr id="9" name="Title 1"/>
          <p:cNvSpPr txBox="1">
            <a:spLocks/>
          </p:cNvSpPr>
          <p:nvPr/>
        </p:nvSpPr>
        <p:spPr>
          <a:xfrm>
            <a:off x="229411" y="6488944"/>
            <a:ext cx="4632363" cy="46719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a:t>
            </a:r>
            <a:r>
              <a:rPr lang="en-US" sz="1400" dirty="0" err="1"/>
              <a:t>Jansson</a:t>
            </a:r>
            <a:r>
              <a:rPr lang="en-US" sz="1400" dirty="0"/>
              <a:t> (2013), Figure 3.6, P. 47</a:t>
            </a:r>
          </a:p>
        </p:txBody>
      </p:sp>
      <p:sp>
        <p:nvSpPr>
          <p:cNvPr id="2" name="TextBox 1"/>
          <p:cNvSpPr txBox="1"/>
          <p:nvPr/>
        </p:nvSpPr>
        <p:spPr>
          <a:xfrm>
            <a:off x="3683356" y="1069940"/>
            <a:ext cx="5312535" cy="1200329"/>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Long-run total production cost and output functions for public health </a:t>
            </a:r>
            <a:r>
              <a:rPr lang="en-US" b="1" dirty="0" err="1">
                <a:solidFill>
                  <a:srgbClr val="0000FF"/>
                </a:solidFill>
              </a:rPr>
              <a:t>centres</a:t>
            </a:r>
            <a:r>
              <a:rPr lang="en-US" b="1" dirty="0">
                <a:solidFill>
                  <a:srgbClr val="0000FF"/>
                </a:solidFill>
              </a:rPr>
              <a:t> in</a:t>
            </a:r>
          </a:p>
          <a:p>
            <a:pPr marL="342900" indent="-342900">
              <a:buAutoNum type="alphaLcParenBoth"/>
            </a:pPr>
            <a:r>
              <a:rPr lang="az-Cyrl-AZ" dirty="0"/>
              <a:t>Ӧ</a:t>
            </a:r>
            <a:r>
              <a:rPr lang="en-US" dirty="0" err="1"/>
              <a:t>sterg</a:t>
            </a:r>
            <a:r>
              <a:rPr lang="az-Cyrl-AZ" dirty="0"/>
              <a:t>ӧ</a:t>
            </a:r>
            <a:r>
              <a:rPr lang="en-US" dirty="0" err="1"/>
              <a:t>tland</a:t>
            </a:r>
            <a:r>
              <a:rPr lang="en-US" dirty="0"/>
              <a:t>, a south eastern county (top chart) </a:t>
            </a:r>
          </a:p>
          <a:p>
            <a:pPr marL="342900" indent="-342900">
              <a:buAutoNum type="alphaLcParenBoth"/>
            </a:pPr>
            <a:r>
              <a:rPr lang="en-US" dirty="0"/>
              <a:t>The northernmost part of Sweden (bottom chart)</a:t>
            </a:r>
          </a:p>
        </p:txBody>
      </p:sp>
      <mc:AlternateContent xmlns:mc="http://schemas.openxmlformats.org/markup-compatibility/2006" xmlns:a14="http://schemas.microsoft.com/office/drawing/2010/main">
        <mc:Choice Requires="a14">
          <p:sp>
            <p:nvSpPr>
              <p:cNvPr id="11" name="TextBox 10"/>
              <p:cNvSpPr txBox="1"/>
              <p:nvPr/>
            </p:nvSpPr>
            <p:spPr>
              <a:xfrm>
                <a:off x="3683356" y="3321635"/>
                <a:ext cx="5312535" cy="1645515"/>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Regression results</a:t>
                </a:r>
              </a:p>
              <a:p>
                <a:r>
                  <a:rPr lang="en-US" dirty="0"/>
                  <a:t>(a) </a:t>
                </a:r>
                <a:r>
                  <a:rPr lang="en-US" i="1" dirty="0" err="1"/>
                  <a:t>TC</a:t>
                </a:r>
                <a:r>
                  <a:rPr lang="en-US" i="1" baseline="-25000" dirty="0" err="1"/>
                  <a:t>prod</a:t>
                </a:r>
                <a:r>
                  <a:rPr lang="en-US" dirty="0"/>
                  <a:t> = </a:t>
                </a:r>
                <a:r>
                  <a:rPr lang="en-US" i="1" dirty="0"/>
                  <a:t>188,511   +   42 q</a:t>
                </a:r>
                <a:r>
                  <a:rPr lang="en-US" dirty="0"/>
                  <a:t>      </a:t>
                </a:r>
                <a14:m>
                  <m:oMath xmlns:m="http://schemas.openxmlformats.org/officeDocument/2006/math">
                    <m:sSup>
                      <m:sSupPr>
                        <m:ctrlPr>
                          <a:rPr lang="en-US" i="1">
                            <a:latin typeface="Cambria Math" panose="02040503050406030204" pitchFamily="18" charset="0"/>
                          </a:rPr>
                        </m:ctrlPr>
                      </m:sSupPr>
                      <m:e>
                        <m:acc>
                          <m:accPr>
                            <m:chr m:val="̅"/>
                            <m:ctrlPr>
                              <a:rPr lang="en-US" i="1">
                                <a:latin typeface="Cambria Math" panose="02040503050406030204" pitchFamily="18" charset="0"/>
                              </a:rPr>
                            </m:ctrlPr>
                          </m:accPr>
                          <m:e>
                            <m:r>
                              <a:rPr lang="en-US" i="1">
                                <a:latin typeface="Cambria Math" panose="02040503050406030204" pitchFamily="18" charset="0"/>
                              </a:rPr>
                              <m:t>𝑅</m:t>
                            </m:r>
                          </m:e>
                        </m:acc>
                      </m:e>
                      <m:sup>
                        <m:r>
                          <a:rPr lang="en-US" i="1">
                            <a:latin typeface="Cambria Math" panose="02040503050406030204" pitchFamily="18" charset="0"/>
                          </a:rPr>
                          <m:t>2</m:t>
                        </m:r>
                      </m:sup>
                    </m:sSup>
                  </m:oMath>
                </a14:m>
                <a:r>
                  <a:rPr lang="en-US" dirty="0"/>
                  <a:t> = 0.84</a:t>
                </a:r>
              </a:p>
              <a:p>
                <a:r>
                  <a:rPr lang="en-US" sz="1600" i="1" dirty="0"/>
                  <a:t>                         (2.34)          (18.20)</a:t>
                </a:r>
              </a:p>
              <a:p>
                <a:endParaRPr lang="en-US" sz="900" i="1" dirty="0"/>
              </a:p>
              <a:p>
                <a:r>
                  <a:rPr lang="en-US" dirty="0"/>
                  <a:t>(b) </a:t>
                </a:r>
                <a:r>
                  <a:rPr lang="en-US" i="1" dirty="0" err="1"/>
                  <a:t>TC</a:t>
                </a:r>
                <a:r>
                  <a:rPr lang="en-US" i="1" baseline="-25000" dirty="0" err="1"/>
                  <a:t>prod</a:t>
                </a:r>
                <a:r>
                  <a:rPr lang="en-US" dirty="0"/>
                  <a:t> = </a:t>
                </a:r>
                <a:r>
                  <a:rPr lang="en-US" i="1" dirty="0"/>
                  <a:t>898,403   +   55 q</a:t>
                </a:r>
                <a:r>
                  <a:rPr lang="en-US" dirty="0"/>
                  <a:t>      </a:t>
                </a:r>
                <a14:m>
                  <m:oMath xmlns:m="http://schemas.openxmlformats.org/officeDocument/2006/math">
                    <m:sSup>
                      <m:sSupPr>
                        <m:ctrlPr>
                          <a:rPr lang="en-US" i="1">
                            <a:latin typeface="Cambria Math" panose="02040503050406030204" pitchFamily="18" charset="0"/>
                          </a:rPr>
                        </m:ctrlPr>
                      </m:sSupPr>
                      <m:e>
                        <m:acc>
                          <m:accPr>
                            <m:chr m:val="̅"/>
                            <m:ctrlPr>
                              <a:rPr lang="en-US" i="1">
                                <a:latin typeface="Cambria Math" panose="02040503050406030204" pitchFamily="18" charset="0"/>
                              </a:rPr>
                            </m:ctrlPr>
                          </m:accPr>
                          <m:e>
                            <m:r>
                              <a:rPr lang="en-US" i="1">
                                <a:latin typeface="Cambria Math" panose="02040503050406030204" pitchFamily="18" charset="0"/>
                              </a:rPr>
                              <m:t>𝑅</m:t>
                            </m:r>
                          </m:e>
                        </m:acc>
                      </m:e>
                      <m:sup>
                        <m:r>
                          <a:rPr lang="en-US" i="1">
                            <a:latin typeface="Cambria Math" panose="02040503050406030204" pitchFamily="18" charset="0"/>
                          </a:rPr>
                          <m:t>2</m:t>
                        </m:r>
                      </m:sup>
                    </m:sSup>
                  </m:oMath>
                </a14:m>
                <a:r>
                  <a:rPr lang="en-US" dirty="0"/>
                  <a:t> = 0.67</a:t>
                </a:r>
              </a:p>
              <a:p>
                <a:r>
                  <a:rPr lang="en-US" i="1" dirty="0"/>
                  <a:t>                      </a:t>
                </a:r>
                <a:r>
                  <a:rPr lang="en-US" sz="1600" i="1" dirty="0"/>
                  <a:t>(2.38)            (4.84)</a:t>
                </a:r>
                <a:endParaRPr lang="en-US" sz="1600" dirty="0"/>
              </a:p>
            </p:txBody>
          </p:sp>
        </mc:Choice>
        <mc:Fallback xmlns="">
          <p:sp>
            <p:nvSpPr>
              <p:cNvPr id="11" name="TextBox 10"/>
              <p:cNvSpPr txBox="1">
                <a:spLocks noRot="1" noChangeAspect="1" noMove="1" noResize="1" noEditPoints="1" noAdjustHandles="1" noChangeArrowheads="1" noChangeShapeType="1" noTextEdit="1"/>
              </p:cNvSpPr>
              <p:nvPr/>
            </p:nvSpPr>
            <p:spPr>
              <a:xfrm>
                <a:off x="3683356" y="3321635"/>
                <a:ext cx="5312535" cy="1645515"/>
              </a:xfrm>
              <a:prstGeom prst="rect">
                <a:avLst/>
              </a:prstGeom>
              <a:blipFill rotWithShape="0">
                <a:blip r:embed="rId4"/>
                <a:stretch>
                  <a:fillRect l="-917" t="-2222" b="-3333"/>
                </a:stretch>
              </a:blipFill>
            </p:spPr>
            <p:txBody>
              <a:bodyPr/>
              <a:lstStyle/>
              <a:p>
                <a:r>
                  <a:rPr lang="en-US">
                    <a:noFill/>
                  </a:rPr>
                  <a:t> </a:t>
                </a:r>
              </a:p>
            </p:txBody>
          </p:sp>
        </mc:Fallback>
      </mc:AlternateContent>
      <p:sp>
        <p:nvSpPr>
          <p:cNvPr id="12" name="TextBox 11"/>
          <p:cNvSpPr txBox="1"/>
          <p:nvPr/>
        </p:nvSpPr>
        <p:spPr>
          <a:xfrm>
            <a:off x="3683356" y="2338699"/>
            <a:ext cx="5460644" cy="923330"/>
          </a:xfrm>
          <a:prstGeom prst="rect">
            <a:avLst/>
          </a:prstGeom>
          <a:solidFill>
            <a:schemeClr val="accent4">
              <a:lumMod val="20000"/>
              <a:lumOff val="80000"/>
            </a:schemeClr>
          </a:solidFill>
        </p:spPr>
        <p:txBody>
          <a:bodyPr wrap="square" rtlCol="0">
            <a:spAutoFit/>
          </a:bodyPr>
          <a:lstStyle/>
          <a:p>
            <a:r>
              <a:rPr lang="en-US" b="1" dirty="0">
                <a:solidFill>
                  <a:srgbClr val="0000FF"/>
                </a:solidFill>
              </a:rPr>
              <a:t>Huge difference in density of demand in the two areas</a:t>
            </a:r>
          </a:p>
          <a:p>
            <a:pPr marL="342900" indent="-342900">
              <a:buAutoNum type="alphaLcParenBoth"/>
            </a:pPr>
            <a:r>
              <a:rPr lang="en-US" dirty="0"/>
              <a:t>The annual number of treatments per km</a:t>
            </a:r>
            <a:r>
              <a:rPr lang="en-US" baseline="30000" dirty="0"/>
              <a:t>2</a:t>
            </a:r>
            <a:r>
              <a:rPr lang="en-US" dirty="0"/>
              <a:t> is 70</a:t>
            </a:r>
          </a:p>
          <a:p>
            <a:pPr marL="342900" indent="-342900">
              <a:buFontTx/>
              <a:buAutoNum type="alphaLcParenBoth"/>
            </a:pPr>
            <a:r>
              <a:rPr lang="en-US" dirty="0"/>
              <a:t>The annual number of treatments per km</a:t>
            </a:r>
            <a:r>
              <a:rPr lang="en-US" baseline="30000" dirty="0"/>
              <a:t>2</a:t>
            </a:r>
            <a:r>
              <a:rPr lang="en-US" dirty="0"/>
              <a:t> is 4</a:t>
            </a:r>
          </a:p>
        </p:txBody>
      </p:sp>
      <p:sp>
        <p:nvSpPr>
          <p:cNvPr id="15" name="TextBox 14"/>
          <p:cNvSpPr txBox="1"/>
          <p:nvPr/>
        </p:nvSpPr>
        <p:spPr>
          <a:xfrm>
            <a:off x="3683356" y="5032768"/>
            <a:ext cx="5312535" cy="1754326"/>
          </a:xfrm>
          <a:prstGeom prst="rect">
            <a:avLst/>
          </a:prstGeom>
          <a:solidFill>
            <a:schemeClr val="accent4">
              <a:lumMod val="20000"/>
              <a:lumOff val="80000"/>
            </a:schemeClr>
          </a:solidFill>
        </p:spPr>
        <p:txBody>
          <a:bodyPr wrap="square" rtlCol="0">
            <a:spAutoFit/>
          </a:bodyPr>
          <a:lstStyle/>
          <a:p>
            <a:r>
              <a:rPr lang="en-US" dirty="0"/>
              <a:t>Assuming </a:t>
            </a:r>
            <a:r>
              <a:rPr lang="en-US" b="1" dirty="0">
                <a:solidFill>
                  <a:srgbClr val="0000FF"/>
                </a:solidFill>
              </a:rPr>
              <a:t>a linear long-run total cost function</a:t>
            </a:r>
            <a:r>
              <a:rPr lang="en-US" dirty="0"/>
              <a:t>, the </a:t>
            </a:r>
            <a:r>
              <a:rPr lang="en-US" b="1" dirty="0">
                <a:solidFill>
                  <a:srgbClr val="0000FF"/>
                </a:solidFill>
              </a:rPr>
              <a:t>total cost elasticity (e+1) with respect to output </a:t>
            </a:r>
            <a:r>
              <a:rPr lang="en-US" dirty="0"/>
              <a:t>is </a:t>
            </a:r>
            <a:r>
              <a:rPr lang="en-US" b="1" dirty="0">
                <a:solidFill>
                  <a:srgbClr val="0000FF"/>
                </a:solidFill>
              </a:rPr>
              <a:t>non-constant, and goes up with increases in output volume</a:t>
            </a:r>
            <a:r>
              <a:rPr lang="en-US" dirty="0"/>
              <a:t> with two following range</a:t>
            </a:r>
          </a:p>
          <a:p>
            <a:pPr marL="342900" indent="-342900">
              <a:buAutoNum type="alphaLcParenBoth"/>
            </a:pPr>
            <a:r>
              <a:rPr lang="en-US" dirty="0"/>
              <a:t>0.78 &lt; e+1 &lt; 0.94</a:t>
            </a:r>
          </a:p>
          <a:p>
            <a:pPr marL="342900" indent="-342900">
              <a:buAutoNum type="alphaLcParenBoth"/>
            </a:pPr>
            <a:r>
              <a:rPr lang="en-US" dirty="0"/>
              <a:t>0.38 &lt; e+1 &lt; 0.75</a:t>
            </a:r>
          </a:p>
        </p:txBody>
      </p:sp>
    </p:spTree>
    <p:extLst>
      <p:ext uri="{BB962C8B-B14F-4D97-AF65-F5344CB8AC3E}">
        <p14:creationId xmlns:p14="http://schemas.microsoft.com/office/powerpoint/2010/main" val="158632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
                                            <p:txEl>
                                              <p:pRg st="1" end="1"/>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lide Number Placeholder 28"/>
          <p:cNvSpPr>
            <a:spLocks noGrp="1"/>
          </p:cNvSpPr>
          <p:nvPr>
            <p:ph type="sldNum" sz="quarter" idx="12"/>
          </p:nvPr>
        </p:nvSpPr>
        <p:spPr/>
        <p:txBody>
          <a:bodyPr/>
          <a:lstStyle/>
          <a:p>
            <a:fld id="{B91E65D5-FE66-C14A-8B79-70CF72E52575}" type="slidenum">
              <a:rPr lang="en-US" smtClean="0"/>
              <a:t>13</a:t>
            </a:fld>
            <a:endParaRPr lang="en-US"/>
          </a:p>
        </p:txBody>
      </p:sp>
      <p:sp>
        <p:nvSpPr>
          <p:cNvPr id="30" name="TextBox 29"/>
          <p:cNvSpPr txBox="1"/>
          <p:nvPr/>
        </p:nvSpPr>
        <p:spPr>
          <a:xfrm>
            <a:off x="229411" y="789865"/>
            <a:ext cx="8297837" cy="430887"/>
          </a:xfrm>
          <a:prstGeom prst="rect">
            <a:avLst/>
          </a:prstGeom>
          <a:solidFill>
            <a:schemeClr val="accent6">
              <a:lumMod val="20000"/>
              <a:lumOff val="80000"/>
            </a:schemeClr>
          </a:solidFill>
        </p:spPr>
        <p:txBody>
          <a:bodyPr wrap="square" rtlCol="0">
            <a:spAutoFit/>
          </a:bodyPr>
          <a:lstStyle/>
          <a:p>
            <a:r>
              <a:rPr lang="en-US" sz="2200" b="1" dirty="0">
                <a:solidFill>
                  <a:srgbClr val="0000FF"/>
                </a:solidFill>
              </a:rPr>
              <a:t>A word of caution</a:t>
            </a:r>
          </a:p>
        </p:txBody>
      </p:sp>
      <p:sp>
        <p:nvSpPr>
          <p:cNvPr id="7" name="TextBox 6"/>
          <p:cNvSpPr txBox="1"/>
          <p:nvPr/>
        </p:nvSpPr>
        <p:spPr>
          <a:xfrm>
            <a:off x="229411" y="179372"/>
            <a:ext cx="8276736" cy="430887"/>
          </a:xfrm>
          <a:prstGeom prst="rect">
            <a:avLst/>
          </a:prstGeom>
          <a:solidFill>
            <a:schemeClr val="accent6">
              <a:lumMod val="20000"/>
              <a:lumOff val="80000"/>
            </a:schemeClr>
          </a:solidFill>
        </p:spPr>
        <p:txBody>
          <a:bodyPr wrap="square" rtlCol="0">
            <a:spAutoFit/>
          </a:bodyPr>
          <a:lstStyle/>
          <a:p>
            <a:r>
              <a:rPr lang="en-US" sz="2200" b="1" dirty="0">
                <a:solidFill>
                  <a:srgbClr val="C00000"/>
                </a:solidFill>
              </a:rPr>
              <a:t>Empirical evidence of small-scale diseconomies</a:t>
            </a:r>
          </a:p>
        </p:txBody>
      </p:sp>
      <p:sp>
        <p:nvSpPr>
          <p:cNvPr id="13" name="TextBox 12"/>
          <p:cNvSpPr txBox="1"/>
          <p:nvPr/>
        </p:nvSpPr>
        <p:spPr>
          <a:xfrm>
            <a:off x="229411" y="1400358"/>
            <a:ext cx="8360797" cy="4308872"/>
          </a:xfrm>
          <a:prstGeom prst="rect">
            <a:avLst/>
          </a:prstGeom>
          <a:solidFill>
            <a:schemeClr val="accent4">
              <a:lumMod val="20000"/>
              <a:lumOff val="80000"/>
            </a:schemeClr>
          </a:solidFill>
        </p:spPr>
        <p:txBody>
          <a:bodyPr wrap="square" rtlCol="0">
            <a:spAutoFit/>
          </a:bodyPr>
          <a:lstStyle/>
          <a:p>
            <a:pPr marL="342900" indent="-342900">
              <a:buFont typeface="Wingdings" panose="05000000000000000000" pitchFamily="2" charset="2"/>
              <a:buChar char="v"/>
            </a:pPr>
            <a:r>
              <a:rPr lang="en-US" sz="2200" b="1" dirty="0">
                <a:solidFill>
                  <a:srgbClr val="0000FF"/>
                </a:solidFill>
              </a:rPr>
              <a:t>In reality we seldom see the small scale disadvantages fully reflected in the service producer’s production function costs alone</a:t>
            </a:r>
            <a:r>
              <a:rPr lang="en-US" sz="2200" dirty="0"/>
              <a:t>.</a:t>
            </a:r>
          </a:p>
          <a:p>
            <a:endParaRPr lang="en-US" sz="1000" dirty="0"/>
          </a:p>
          <a:p>
            <a:r>
              <a:rPr lang="en-US" sz="2200" dirty="0"/>
              <a:t>     </a:t>
            </a:r>
            <a:r>
              <a:rPr lang="en-US" sz="2200" b="1" dirty="0">
                <a:solidFill>
                  <a:srgbClr val="C00000"/>
                </a:solidFill>
              </a:rPr>
              <a:t>They are to some extent passed on to the users</a:t>
            </a:r>
            <a:r>
              <a:rPr lang="en-US" sz="2200" dirty="0"/>
              <a:t>, either in the form </a:t>
            </a:r>
          </a:p>
          <a:p>
            <a:r>
              <a:rPr lang="en-US" sz="2200" dirty="0"/>
              <a:t>     of a low quality of service (e.g. longer expected queuing time, higher    </a:t>
            </a:r>
          </a:p>
          <a:p>
            <a:r>
              <a:rPr lang="en-US" sz="2200" dirty="0"/>
              <a:t>     travel costs for the users or both)</a:t>
            </a:r>
          </a:p>
          <a:p>
            <a:endParaRPr lang="en-US" sz="2200" dirty="0"/>
          </a:p>
          <a:p>
            <a:pPr marL="342900" indent="-342900">
              <a:buFont typeface="Wingdings" panose="05000000000000000000" pitchFamily="2" charset="2"/>
              <a:buChar char="v"/>
            </a:pPr>
            <a:r>
              <a:rPr lang="en-US" sz="2200" b="1" dirty="0">
                <a:solidFill>
                  <a:srgbClr val="0000FF"/>
                </a:solidFill>
              </a:rPr>
              <a:t>In modeling work based on empirical cross-section study </a:t>
            </a:r>
          </a:p>
          <a:p>
            <a:pPr marL="800100" lvl="1" indent="-342900">
              <a:buFont typeface="Wingdings" panose="05000000000000000000" pitchFamily="2" charset="2"/>
              <a:buChar char="ü"/>
            </a:pPr>
            <a:r>
              <a:rPr lang="en-US" sz="2200" dirty="0"/>
              <a:t>it is essential to take a wide view, and include both the producer and user costs in the analysis</a:t>
            </a:r>
          </a:p>
          <a:p>
            <a:pPr marL="800100" lvl="1" indent="-342900">
              <a:buFont typeface="Wingdings" panose="05000000000000000000" pitchFamily="2" charset="2"/>
              <a:buChar char="ü"/>
            </a:pPr>
            <a:r>
              <a:rPr lang="en-US" sz="2200" dirty="0"/>
              <a:t>At least make sure that the quality of service is kept constant when examining the economies of scale and similar production and distribution system concerned</a:t>
            </a:r>
          </a:p>
        </p:txBody>
      </p:sp>
    </p:spTree>
    <p:extLst>
      <p:ext uri="{BB962C8B-B14F-4D97-AF65-F5344CB8AC3E}">
        <p14:creationId xmlns:p14="http://schemas.microsoft.com/office/powerpoint/2010/main" val="3326222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85242-4F0B-4C79-B44C-4E92DB97D158}"/>
              </a:ext>
            </a:extLst>
          </p:cNvPr>
          <p:cNvSpPr>
            <a:spLocks noGrp="1"/>
          </p:cNvSpPr>
          <p:nvPr>
            <p:ph type="title"/>
          </p:nvPr>
        </p:nvSpPr>
        <p:spPr>
          <a:xfrm>
            <a:off x="628650" y="365126"/>
            <a:ext cx="7886700" cy="794439"/>
          </a:xfrm>
        </p:spPr>
        <p:txBody>
          <a:bodyPr/>
          <a:lstStyle/>
          <a:p>
            <a:r>
              <a:rPr lang="en-US" b="1" dirty="0">
                <a:solidFill>
                  <a:srgbClr val="0000FF"/>
                </a:solidFill>
              </a:rPr>
              <a:t>Discussion</a:t>
            </a:r>
          </a:p>
        </p:txBody>
      </p:sp>
      <p:sp>
        <p:nvSpPr>
          <p:cNvPr id="4" name="Slide Number Placeholder 3">
            <a:extLst>
              <a:ext uri="{FF2B5EF4-FFF2-40B4-BE49-F238E27FC236}">
                <a16:creationId xmlns:a16="http://schemas.microsoft.com/office/drawing/2014/main" id="{222A991B-C423-4AA6-98DA-9C281CF380FA}"/>
              </a:ext>
            </a:extLst>
          </p:cNvPr>
          <p:cNvSpPr>
            <a:spLocks noGrp="1"/>
          </p:cNvSpPr>
          <p:nvPr>
            <p:ph type="sldNum" sz="quarter" idx="12"/>
          </p:nvPr>
        </p:nvSpPr>
        <p:spPr/>
        <p:txBody>
          <a:bodyPr/>
          <a:lstStyle/>
          <a:p>
            <a:fld id="{B91E65D5-FE66-C14A-8B79-70CF72E52575}" type="slidenum">
              <a:rPr lang="en-US" smtClean="0"/>
              <a:t>14</a:t>
            </a:fld>
            <a:endParaRPr lang="en-US"/>
          </a:p>
        </p:txBody>
      </p:sp>
      <p:sp>
        <p:nvSpPr>
          <p:cNvPr id="5" name="Content Placeholder 2">
            <a:extLst>
              <a:ext uri="{FF2B5EF4-FFF2-40B4-BE49-F238E27FC236}">
                <a16:creationId xmlns:a16="http://schemas.microsoft.com/office/drawing/2014/main" id="{B9982DB6-762D-47E1-8CDA-392C6DAE9E25}"/>
              </a:ext>
            </a:extLst>
          </p:cNvPr>
          <p:cNvSpPr>
            <a:spLocks noGrp="1"/>
          </p:cNvSpPr>
          <p:nvPr>
            <p:ph idx="1"/>
          </p:nvPr>
        </p:nvSpPr>
        <p:spPr>
          <a:xfrm>
            <a:off x="710293" y="1646483"/>
            <a:ext cx="7886700" cy="3687990"/>
          </a:xfrm>
          <a:solidFill>
            <a:schemeClr val="accent6">
              <a:lumMod val="20000"/>
              <a:lumOff val="80000"/>
            </a:schemeClr>
          </a:solidFill>
        </p:spPr>
        <p:txBody>
          <a:bodyPr>
            <a:normAutofit/>
          </a:bodyPr>
          <a:lstStyle/>
          <a:p>
            <a:pPr marL="457200" indent="-457200">
              <a:buAutoNum type="arabicPeriod"/>
            </a:pPr>
            <a:r>
              <a:rPr lang="en-US" sz="2400" dirty="0"/>
              <a:t>Do you think there exist the situation of small-scale diseconomies in your group service industry? Explain.</a:t>
            </a:r>
          </a:p>
          <a:p>
            <a:pPr marL="457200" indent="-457200">
              <a:buAutoNum type="arabicPeriod"/>
            </a:pPr>
            <a:endParaRPr lang="en-US" sz="2400" dirty="0">
              <a:solidFill>
                <a:srgbClr val="C00000"/>
              </a:solidFill>
            </a:endParaRPr>
          </a:p>
          <a:p>
            <a:pPr marL="457200" indent="-457200">
              <a:buFont typeface="Arial" panose="020B0604020202020204" pitchFamily="34" charset="0"/>
              <a:buAutoNum type="arabicPeriod"/>
            </a:pPr>
            <a:r>
              <a:rPr lang="en-US" sz="2400" dirty="0"/>
              <a:t>Do you think how do the shape of your group service industry </a:t>
            </a:r>
            <a:r>
              <a:rPr lang="en-US" sz="2400" b="1" dirty="0" err="1">
                <a:solidFill>
                  <a:srgbClr val="0000FF"/>
                </a:solidFill>
              </a:rPr>
              <a:t>LRTC</a:t>
            </a:r>
            <a:r>
              <a:rPr lang="en-US" sz="1800" b="1" dirty="0" err="1">
                <a:solidFill>
                  <a:srgbClr val="0000FF"/>
                </a:solidFill>
              </a:rPr>
              <a:t>prod</a:t>
            </a:r>
            <a:r>
              <a:rPr lang="en-US" sz="2400" dirty="0"/>
              <a:t> and </a:t>
            </a:r>
            <a:r>
              <a:rPr lang="en-US" sz="2400" b="1" dirty="0" err="1">
                <a:solidFill>
                  <a:srgbClr val="0000FF"/>
                </a:solidFill>
              </a:rPr>
              <a:t>LRAC</a:t>
            </a:r>
            <a:r>
              <a:rPr lang="en-US" sz="1800" b="1" dirty="0" err="1">
                <a:solidFill>
                  <a:srgbClr val="0000FF"/>
                </a:solidFill>
              </a:rPr>
              <a:t>prod</a:t>
            </a:r>
            <a:r>
              <a:rPr lang="en-US" sz="2400" dirty="0"/>
              <a:t> look like? And explain why do you think they look like that.</a:t>
            </a:r>
          </a:p>
          <a:p>
            <a:pPr marL="457200" indent="-457200">
              <a:buAutoNum type="arabicPeriod"/>
            </a:pPr>
            <a:endParaRPr lang="en-US" sz="2400" dirty="0">
              <a:solidFill>
                <a:srgbClr val="C00000"/>
              </a:solidFill>
            </a:endParaRPr>
          </a:p>
        </p:txBody>
      </p:sp>
    </p:spTree>
    <p:extLst>
      <p:ext uri="{BB962C8B-B14F-4D97-AF65-F5344CB8AC3E}">
        <p14:creationId xmlns:p14="http://schemas.microsoft.com/office/powerpoint/2010/main" val="300725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361183"/>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15</a:t>
            </a:fld>
            <a:endParaRPr lang="en-US"/>
          </a:p>
        </p:txBody>
      </p:sp>
      <p:sp>
        <p:nvSpPr>
          <p:cNvPr id="30" name="TextBox 29"/>
          <p:cNvSpPr txBox="1"/>
          <p:nvPr/>
        </p:nvSpPr>
        <p:spPr>
          <a:xfrm>
            <a:off x="695460" y="1271623"/>
            <a:ext cx="7959144" cy="3139321"/>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sz="2200" dirty="0"/>
              <a:t>Distribution costs in this part focuses on “</a:t>
            </a:r>
            <a:r>
              <a:rPr lang="en-US" sz="2200" b="1" dirty="0">
                <a:solidFill>
                  <a:srgbClr val="0000FF"/>
                </a:solidFill>
              </a:rPr>
              <a:t>transport cost</a:t>
            </a:r>
            <a:r>
              <a:rPr lang="en-US" sz="2200" dirty="0"/>
              <a:t>” of “</a:t>
            </a:r>
            <a:r>
              <a:rPr lang="en-US" sz="2200" b="1" dirty="0">
                <a:solidFill>
                  <a:srgbClr val="0000FF"/>
                </a:solidFill>
              </a:rPr>
              <a:t>non-transportable services</a:t>
            </a:r>
            <a:r>
              <a:rPr lang="en-US" sz="2200" dirty="0"/>
              <a:t>” (although indeed distribution costs is much wider concept than transportable cost)</a:t>
            </a:r>
          </a:p>
          <a:p>
            <a:endParaRPr lang="en-US" sz="2200" dirty="0"/>
          </a:p>
          <a:p>
            <a:pPr marL="285750" indent="-285750">
              <a:buFont typeface="Wingdings" panose="05000000000000000000" pitchFamily="2" charset="2"/>
              <a:buChar char="v"/>
            </a:pPr>
            <a:r>
              <a:rPr lang="en-US" sz="2200" dirty="0"/>
              <a:t>What distinguishes “</a:t>
            </a:r>
            <a:r>
              <a:rPr lang="en-US" sz="2200" b="1" dirty="0">
                <a:solidFill>
                  <a:srgbClr val="0000FF"/>
                </a:solidFill>
              </a:rPr>
              <a:t>services</a:t>
            </a:r>
            <a:r>
              <a:rPr lang="en-US" sz="2200" dirty="0"/>
              <a:t>” from “</a:t>
            </a:r>
            <a:r>
              <a:rPr lang="en-US" sz="2200" b="1" dirty="0">
                <a:solidFill>
                  <a:srgbClr val="0000FF"/>
                </a:solidFill>
              </a:rPr>
              <a:t>material goods</a:t>
            </a:r>
            <a:r>
              <a:rPr lang="en-US" sz="2200" dirty="0"/>
              <a:t>” is the relative importance of the “</a:t>
            </a:r>
            <a:r>
              <a:rPr lang="en-US" sz="2200" b="1" dirty="0">
                <a:solidFill>
                  <a:srgbClr val="0000FF"/>
                </a:solidFill>
              </a:rPr>
              <a:t>cost of personal transport in order for producer and consumer to meet and carry out the simultaneous production and consumption</a:t>
            </a:r>
            <a:r>
              <a:rPr lang="en-US" sz="2200" dirty="0"/>
              <a:t>”.</a:t>
            </a:r>
          </a:p>
          <a:p>
            <a:endParaRPr lang="en-US" sz="2200" dirty="0"/>
          </a:p>
        </p:txBody>
      </p:sp>
    </p:spTree>
    <p:extLst>
      <p:ext uri="{BB962C8B-B14F-4D97-AF65-F5344CB8AC3E}">
        <p14:creationId xmlns:p14="http://schemas.microsoft.com/office/powerpoint/2010/main" val="2288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64362"/>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16</a:t>
            </a:fld>
            <a:endParaRPr lang="en-US"/>
          </a:p>
        </p:txBody>
      </p:sp>
      <p:sp>
        <p:nvSpPr>
          <p:cNvPr id="30" name="TextBox 29"/>
          <p:cNvSpPr txBox="1"/>
          <p:nvPr/>
        </p:nvSpPr>
        <p:spPr>
          <a:xfrm>
            <a:off x="28976" y="889017"/>
            <a:ext cx="9086045" cy="4832092"/>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a:t>
            </a:r>
          </a:p>
          <a:p>
            <a:endParaRPr lang="en-US" sz="2200" b="1" dirty="0">
              <a:solidFill>
                <a:srgbClr val="7030A0"/>
              </a:solidFill>
            </a:endParaRPr>
          </a:p>
          <a:p>
            <a:r>
              <a:rPr lang="en-US" sz="2200" dirty="0"/>
              <a:t>1. Consumer goes to service production plants</a:t>
            </a:r>
          </a:p>
          <a:p>
            <a:pPr marL="800100" lvl="1" indent="-342900">
              <a:buFont typeface="Wingdings" panose="05000000000000000000" pitchFamily="2" charset="2"/>
              <a:buChar char="v"/>
            </a:pPr>
            <a:r>
              <a:rPr lang="en-US" sz="2200" dirty="0"/>
              <a:t>Example: ____________________________________________</a:t>
            </a:r>
          </a:p>
          <a:p>
            <a:pPr marL="800100" lvl="1" indent="-342900">
              <a:buFont typeface="Wingdings" panose="05000000000000000000" pitchFamily="2" charset="2"/>
              <a:buChar char="v"/>
            </a:pPr>
            <a:r>
              <a:rPr lang="en-US" sz="2200" dirty="0"/>
              <a:t>Normally, consumers bear all the transport costs</a:t>
            </a:r>
          </a:p>
          <a:p>
            <a:pPr marL="800100" lvl="1" indent="-342900">
              <a:buFont typeface="Wingdings" panose="05000000000000000000" pitchFamily="2" charset="2"/>
              <a:buChar char="v"/>
            </a:pPr>
            <a:r>
              <a:rPr lang="en-US" sz="2200" dirty="0"/>
              <a:t>Two-stage travel: </a:t>
            </a:r>
          </a:p>
          <a:p>
            <a:pPr lvl="1"/>
            <a:r>
              <a:rPr lang="en-US" sz="2200" dirty="0"/>
              <a:t>      such as</a:t>
            </a:r>
            <a:r>
              <a:rPr lang="th-TH" sz="2200" dirty="0"/>
              <a:t> </a:t>
            </a:r>
            <a:r>
              <a:rPr lang="en-US" sz="2200" dirty="0"/>
              <a:t>___________________________________________________</a:t>
            </a:r>
          </a:p>
          <a:p>
            <a:endParaRPr lang="en-US" sz="2200" dirty="0"/>
          </a:p>
          <a:p>
            <a:r>
              <a:rPr lang="en-US" sz="2200" dirty="0"/>
              <a:t>2. Concerning producer services</a:t>
            </a:r>
          </a:p>
          <a:p>
            <a:pPr marL="800100" lvl="1" indent="-342900">
              <a:buFont typeface="Wingdings" panose="05000000000000000000" pitchFamily="2" charset="2"/>
              <a:buChar char="v"/>
            </a:pPr>
            <a:r>
              <a:rPr lang="en-US" sz="2200" dirty="0"/>
              <a:t>Producers goes (drives) to the consumer’s place (may bring necessary tools with them and go to consumers.</a:t>
            </a:r>
          </a:p>
          <a:p>
            <a:pPr marL="800100" lvl="1" indent="-342900">
              <a:buFont typeface="Wingdings" panose="05000000000000000000" pitchFamily="2" charset="2"/>
              <a:buChar char="v"/>
            </a:pPr>
            <a:r>
              <a:rPr lang="en-US" sz="2200" dirty="0"/>
              <a:t>Example __________________________________________________</a:t>
            </a:r>
          </a:p>
          <a:p>
            <a:pPr lvl="1"/>
            <a:r>
              <a:rPr lang="en-US" sz="2200" dirty="0"/>
              <a:t>     __________________________________________________________</a:t>
            </a:r>
          </a:p>
        </p:txBody>
      </p:sp>
    </p:spTree>
    <p:extLst>
      <p:ext uri="{BB962C8B-B14F-4D97-AF65-F5344CB8AC3E}">
        <p14:creationId xmlns:p14="http://schemas.microsoft.com/office/powerpoint/2010/main" val="263258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11" y="6519151"/>
            <a:ext cx="6134686"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64362"/>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17</a:t>
            </a:fld>
            <a:endParaRPr lang="en-US"/>
          </a:p>
        </p:txBody>
      </p:sp>
      <p:sp>
        <p:nvSpPr>
          <p:cNvPr id="30" name="TextBox 29"/>
          <p:cNvSpPr txBox="1"/>
          <p:nvPr/>
        </p:nvSpPr>
        <p:spPr>
          <a:xfrm>
            <a:off x="57955" y="906013"/>
            <a:ext cx="9086045" cy="5170646"/>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cont.</a:t>
            </a:r>
          </a:p>
          <a:p>
            <a:endParaRPr lang="en-US" sz="2200" b="1" dirty="0">
              <a:solidFill>
                <a:srgbClr val="7030A0"/>
              </a:solidFill>
            </a:endParaRPr>
          </a:p>
          <a:p>
            <a:r>
              <a:rPr lang="en-US" sz="2200" dirty="0"/>
              <a:t>3. Producers and consumers meet half way</a:t>
            </a:r>
          </a:p>
          <a:p>
            <a:pPr marL="800100" lvl="1" indent="-342900">
              <a:buFont typeface="Wingdings" panose="05000000000000000000" pitchFamily="2" charset="2"/>
              <a:buChar char="v"/>
            </a:pPr>
            <a:r>
              <a:rPr lang="en-US" sz="2200" dirty="0"/>
              <a:t>Example: __________________________________________________</a:t>
            </a:r>
          </a:p>
          <a:p>
            <a:r>
              <a:rPr lang="en-US" sz="2200" dirty="0"/>
              <a:t>             </a:t>
            </a:r>
          </a:p>
          <a:p>
            <a:r>
              <a:rPr lang="en-US" sz="2200" dirty="0"/>
              <a:t>4. Transport </a:t>
            </a:r>
          </a:p>
          <a:p>
            <a:pPr marL="800100" lvl="1" indent="-342900">
              <a:buFont typeface="Wingdings" panose="05000000000000000000" pitchFamily="2" charset="2"/>
              <a:buChar char="v"/>
            </a:pPr>
            <a:r>
              <a:rPr lang="en-US" sz="2200" dirty="0"/>
              <a:t>Transport itself is a service that is both </a:t>
            </a:r>
            <a:r>
              <a:rPr lang="en-US" sz="2200" b="1" dirty="0">
                <a:solidFill>
                  <a:srgbClr val="0000FF"/>
                </a:solidFill>
              </a:rPr>
              <a:t>non-storable</a:t>
            </a:r>
            <a:r>
              <a:rPr lang="en-US" sz="2200" dirty="0"/>
              <a:t> and </a:t>
            </a:r>
            <a:r>
              <a:rPr lang="en-US" sz="2200" b="1" dirty="0">
                <a:solidFill>
                  <a:srgbClr val="0000FF"/>
                </a:solidFill>
              </a:rPr>
              <a:t>non-transportable</a:t>
            </a:r>
            <a:r>
              <a:rPr lang="en-US" sz="2200" dirty="0"/>
              <a:t>. So bears with it </a:t>
            </a:r>
            <a:r>
              <a:rPr lang="en-US" sz="2200" b="1" dirty="0">
                <a:solidFill>
                  <a:srgbClr val="0000FF"/>
                </a:solidFill>
              </a:rPr>
              <a:t>relatively high distribution costs</a:t>
            </a:r>
          </a:p>
          <a:p>
            <a:pPr marL="800100" lvl="1" indent="-342900">
              <a:buFont typeface="Wingdings" panose="05000000000000000000" pitchFamily="2" charset="2"/>
              <a:buChar char="v"/>
            </a:pPr>
            <a:r>
              <a:rPr lang="en-US" sz="2200" b="1" dirty="0">
                <a:solidFill>
                  <a:srgbClr val="0000FF"/>
                </a:solidFill>
              </a:rPr>
              <a:t>Transport infrastructure service </a:t>
            </a:r>
            <a:r>
              <a:rPr lang="en-US" sz="2200" dirty="0"/>
              <a:t>(such as, airport, train station, motorway etc.) _____________________________________________</a:t>
            </a:r>
          </a:p>
          <a:p>
            <a:pPr marL="800100" lvl="1" indent="-342900">
              <a:buFont typeface="Wingdings" panose="05000000000000000000" pitchFamily="2" charset="2"/>
              <a:buChar char="v"/>
            </a:pPr>
            <a:r>
              <a:rPr lang="en-US" sz="2200" b="1" dirty="0">
                <a:solidFill>
                  <a:srgbClr val="0000FF"/>
                </a:solidFill>
              </a:rPr>
              <a:t>Public transport </a:t>
            </a:r>
            <a:r>
              <a:rPr lang="en-US" sz="2200" dirty="0"/>
              <a:t>(such as, bus ,train) ____________________________</a:t>
            </a:r>
            <a:endParaRPr lang="en-US" sz="2200" b="1" dirty="0"/>
          </a:p>
          <a:p>
            <a:pPr marL="800100" lvl="1" indent="-342900">
              <a:buFont typeface="Wingdings" panose="05000000000000000000" pitchFamily="2" charset="2"/>
              <a:buChar char="v"/>
            </a:pPr>
            <a:r>
              <a:rPr lang="en-US" sz="2200" b="1" dirty="0">
                <a:solidFill>
                  <a:srgbClr val="0000FF"/>
                </a:solidFill>
              </a:rPr>
              <a:t>Transport for hire </a:t>
            </a:r>
            <a:r>
              <a:rPr lang="en-US" sz="2200" dirty="0"/>
              <a:t>(such as called taxi) __________________________</a:t>
            </a:r>
          </a:p>
          <a:p>
            <a:pPr lvl="1"/>
            <a:endParaRPr lang="en-US" sz="2200" dirty="0"/>
          </a:p>
          <a:p>
            <a:endParaRPr lang="en-US" sz="2200" dirty="0"/>
          </a:p>
        </p:txBody>
      </p:sp>
    </p:spTree>
    <p:extLst>
      <p:ext uri="{BB962C8B-B14F-4D97-AF65-F5344CB8AC3E}">
        <p14:creationId xmlns:p14="http://schemas.microsoft.com/office/powerpoint/2010/main" val="2968643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28977" y="-66153"/>
            <a:ext cx="9144001" cy="523220"/>
          </a:xfrm>
          <a:prstGeom prst="rect">
            <a:avLst/>
          </a:prstGeom>
          <a:noFill/>
        </p:spPr>
        <p:txBody>
          <a:bodyPr wrap="square" rtlCol="0">
            <a:spAutoFit/>
          </a:bodyPr>
          <a:lstStyle/>
          <a:p>
            <a:pPr algn="ctr"/>
            <a:r>
              <a:rPr lang="en-US" sz="2800" b="1" dirty="0">
                <a:solidFill>
                  <a:srgbClr val="0000FF"/>
                </a:solidFill>
              </a:rPr>
              <a:t>Distribution costs of non-transportable goods</a:t>
            </a:r>
          </a:p>
        </p:txBody>
      </p:sp>
      <p:sp>
        <p:nvSpPr>
          <p:cNvPr id="29" name="Slide Number Placeholder 28"/>
          <p:cNvSpPr>
            <a:spLocks noGrp="1"/>
          </p:cNvSpPr>
          <p:nvPr>
            <p:ph type="sldNum" sz="quarter" idx="12"/>
          </p:nvPr>
        </p:nvSpPr>
        <p:spPr/>
        <p:txBody>
          <a:bodyPr/>
          <a:lstStyle/>
          <a:p>
            <a:fld id="{B91E65D5-FE66-C14A-8B79-70CF72E52575}" type="slidenum">
              <a:rPr lang="en-US" smtClean="0"/>
              <a:t>18</a:t>
            </a:fld>
            <a:endParaRPr lang="en-US"/>
          </a:p>
        </p:txBody>
      </p:sp>
      <p:sp>
        <p:nvSpPr>
          <p:cNvPr id="30" name="TextBox 29"/>
          <p:cNvSpPr txBox="1"/>
          <p:nvPr/>
        </p:nvSpPr>
        <p:spPr>
          <a:xfrm>
            <a:off x="0" y="450628"/>
            <a:ext cx="9241971" cy="6186309"/>
          </a:xfrm>
          <a:prstGeom prst="rect">
            <a:avLst/>
          </a:prstGeom>
          <a:solidFill>
            <a:srgbClr val="FFFFCC"/>
          </a:solidFill>
        </p:spPr>
        <p:txBody>
          <a:bodyPr wrap="square" rtlCol="0">
            <a:spAutoFit/>
          </a:bodyPr>
          <a:lstStyle/>
          <a:p>
            <a:r>
              <a:rPr lang="en-US" sz="2200" b="1" dirty="0">
                <a:solidFill>
                  <a:srgbClr val="7030A0"/>
                </a:solidFill>
              </a:rPr>
              <a:t>Bridging the special separation of service producers and consumers </a:t>
            </a:r>
          </a:p>
          <a:p>
            <a:r>
              <a:rPr lang="en-US" sz="2200" b="1" dirty="0">
                <a:solidFill>
                  <a:srgbClr val="7030A0"/>
                </a:solidFill>
              </a:rPr>
              <a:t>(4 categories), cont.</a:t>
            </a:r>
          </a:p>
          <a:p>
            <a:endParaRPr lang="en-US" sz="1000" b="1" dirty="0">
              <a:solidFill>
                <a:srgbClr val="7030A0"/>
              </a:solidFill>
            </a:endParaRPr>
          </a:p>
          <a:p>
            <a:r>
              <a:rPr lang="en-US" sz="2200" b="1" u="sng" dirty="0">
                <a:solidFill>
                  <a:srgbClr val="0000FF"/>
                </a:solidFill>
              </a:rPr>
              <a:t>Two borderline cases</a:t>
            </a:r>
            <a:r>
              <a:rPr lang="en-US" sz="2200" dirty="0">
                <a:solidFill>
                  <a:srgbClr val="0000FF"/>
                </a:solidFill>
              </a:rPr>
              <a:t> (not include in distribution models that follow)</a:t>
            </a:r>
            <a:endParaRPr lang="en-US" sz="2200" b="1" u="sng" dirty="0">
              <a:solidFill>
                <a:srgbClr val="0000FF"/>
              </a:solidFill>
            </a:endParaRPr>
          </a:p>
          <a:p>
            <a:endParaRPr lang="en-US" sz="800" b="1" dirty="0">
              <a:solidFill>
                <a:srgbClr val="7030A0"/>
              </a:solidFill>
            </a:endParaRPr>
          </a:p>
          <a:p>
            <a:pPr marL="342900" indent="-342900">
              <a:buFont typeface="Wingdings" panose="05000000000000000000" pitchFamily="2" charset="2"/>
              <a:buChar char="v"/>
            </a:pPr>
            <a:r>
              <a:rPr lang="en-US" sz="2200" b="1" dirty="0">
                <a:solidFill>
                  <a:srgbClr val="0000FF"/>
                </a:solidFill>
              </a:rPr>
              <a:t>Public utilities </a:t>
            </a:r>
            <a:r>
              <a:rPr lang="en-US" sz="2200" dirty="0"/>
              <a:t>(such as electricity, water supply, etc.)</a:t>
            </a:r>
          </a:p>
          <a:p>
            <a:pPr marL="800100" lvl="1" indent="-342900">
              <a:buFont typeface="Wingdings" panose="05000000000000000000" pitchFamily="2" charset="2"/>
              <a:buChar char="ü"/>
            </a:pPr>
            <a:r>
              <a:rPr lang="en-US" sz="2000" b="1" dirty="0">
                <a:solidFill>
                  <a:srgbClr val="C00000"/>
                </a:solidFill>
              </a:rPr>
              <a:t>Water</a:t>
            </a:r>
            <a:r>
              <a:rPr lang="en-US" sz="2000" dirty="0"/>
              <a:t> is </a:t>
            </a:r>
            <a:r>
              <a:rPr lang="en-US" sz="2000" b="1" dirty="0">
                <a:solidFill>
                  <a:schemeClr val="accent6">
                    <a:lumMod val="75000"/>
                  </a:schemeClr>
                </a:solidFill>
              </a:rPr>
              <a:t>material</a:t>
            </a:r>
            <a:r>
              <a:rPr lang="en-US" sz="2000" dirty="0"/>
              <a:t> enough to be </a:t>
            </a:r>
            <a:r>
              <a:rPr lang="en-US" sz="2000" b="1" dirty="0">
                <a:solidFill>
                  <a:schemeClr val="accent6">
                    <a:lumMod val="75000"/>
                  </a:schemeClr>
                </a:solidFill>
              </a:rPr>
              <a:t>storable</a:t>
            </a:r>
            <a:r>
              <a:rPr lang="en-US" sz="2000" dirty="0"/>
              <a:t> and </a:t>
            </a:r>
            <a:r>
              <a:rPr lang="en-US" sz="2000" b="1" dirty="0">
                <a:solidFill>
                  <a:schemeClr val="accent6">
                    <a:lumMod val="75000"/>
                  </a:schemeClr>
                </a:solidFill>
              </a:rPr>
              <a:t>transportable</a:t>
            </a:r>
            <a:r>
              <a:rPr lang="en-US" sz="2000" dirty="0"/>
              <a:t> (via water pipeline) and could be viewed as good</a:t>
            </a:r>
          </a:p>
          <a:p>
            <a:pPr marL="800100" lvl="1" indent="-342900">
              <a:buFont typeface="Wingdings" panose="05000000000000000000" pitchFamily="2" charset="2"/>
              <a:buChar char="ü"/>
            </a:pPr>
            <a:r>
              <a:rPr lang="en-US" sz="2000" b="1" dirty="0">
                <a:solidFill>
                  <a:srgbClr val="C00000"/>
                </a:solidFill>
              </a:rPr>
              <a:t>Electricity</a:t>
            </a:r>
            <a:r>
              <a:rPr lang="en-US" sz="2000" dirty="0"/>
              <a:t> is arguably </a:t>
            </a:r>
            <a:r>
              <a:rPr lang="en-US" sz="2000" b="1" dirty="0">
                <a:solidFill>
                  <a:schemeClr val="accent6">
                    <a:lumMod val="75000"/>
                  </a:schemeClr>
                </a:solidFill>
              </a:rPr>
              <a:t>immaterial</a:t>
            </a:r>
            <a:r>
              <a:rPr lang="en-US" sz="2000" dirty="0"/>
              <a:t> and </a:t>
            </a:r>
            <a:r>
              <a:rPr lang="en-US" sz="2000" b="1" dirty="0">
                <a:solidFill>
                  <a:schemeClr val="accent6">
                    <a:lumMod val="75000"/>
                  </a:schemeClr>
                </a:solidFill>
              </a:rPr>
              <a:t>non-storable</a:t>
            </a:r>
            <a:r>
              <a:rPr lang="en-US" sz="2000" dirty="0"/>
              <a:t>, but could be </a:t>
            </a:r>
            <a:r>
              <a:rPr lang="en-US" sz="2000" b="1" dirty="0">
                <a:solidFill>
                  <a:schemeClr val="accent6">
                    <a:lumMod val="75000"/>
                  </a:schemeClr>
                </a:solidFill>
              </a:rPr>
              <a:t>transportable </a:t>
            </a:r>
            <a:r>
              <a:rPr lang="en-US" sz="2000" dirty="0"/>
              <a:t>via electricity cable</a:t>
            </a:r>
          </a:p>
          <a:p>
            <a:pPr marL="800100" lvl="1" indent="-342900">
              <a:buFont typeface="Wingdings" panose="05000000000000000000" pitchFamily="2" charset="2"/>
              <a:buChar char="ü"/>
            </a:pPr>
            <a:r>
              <a:rPr lang="en-US" sz="2000" dirty="0"/>
              <a:t>In general </a:t>
            </a:r>
            <a:r>
              <a:rPr lang="en-US" sz="2000" b="1" dirty="0">
                <a:solidFill>
                  <a:srgbClr val="C00000"/>
                </a:solidFill>
              </a:rPr>
              <a:t>transportable costs are high</a:t>
            </a:r>
            <a:r>
              <a:rPr lang="en-US" sz="2000" dirty="0"/>
              <a:t> in relation to production costs (normally distribution systems are tailor-made in each case)</a:t>
            </a:r>
          </a:p>
          <a:p>
            <a:pPr lvl="1"/>
            <a:endParaRPr lang="en-US" sz="800" dirty="0"/>
          </a:p>
          <a:p>
            <a:pPr marL="342900" indent="-342900">
              <a:buFont typeface="Wingdings" panose="05000000000000000000" pitchFamily="2" charset="2"/>
              <a:buChar char="v"/>
            </a:pPr>
            <a:r>
              <a:rPr lang="en-US" sz="2200" b="1" dirty="0">
                <a:solidFill>
                  <a:srgbClr val="0000FF"/>
                </a:solidFill>
              </a:rPr>
              <a:t>Information and communication</a:t>
            </a:r>
          </a:p>
          <a:p>
            <a:pPr marL="800100" lvl="1" indent="-342900">
              <a:buFont typeface="Wingdings" panose="05000000000000000000" pitchFamily="2" charset="2"/>
              <a:buChar char="ü"/>
            </a:pPr>
            <a:r>
              <a:rPr lang="en-US" sz="2000" dirty="0"/>
              <a:t>In case where </a:t>
            </a:r>
            <a:r>
              <a:rPr lang="en-US" sz="2000" b="1" dirty="0">
                <a:solidFill>
                  <a:srgbClr val="C00000"/>
                </a:solidFill>
              </a:rPr>
              <a:t>information</a:t>
            </a:r>
            <a:r>
              <a:rPr lang="en-US" sz="2000" dirty="0"/>
              <a:t> can be stored on tape or disc, printed on paper or written in a letter, it becomes </a:t>
            </a:r>
            <a:r>
              <a:rPr lang="en-US" sz="2000" b="1" dirty="0">
                <a:solidFill>
                  <a:schemeClr val="accent6">
                    <a:lumMod val="75000"/>
                  </a:schemeClr>
                </a:solidFill>
              </a:rPr>
              <a:t>transportable good</a:t>
            </a:r>
            <a:r>
              <a:rPr lang="en-US" sz="2000" dirty="0"/>
              <a:t>. Such goods can give rise to service, e.g. when a reel of film is enjoyed as a movie in a cinema) </a:t>
            </a:r>
          </a:p>
          <a:p>
            <a:pPr marL="800100" lvl="1" indent="-342900">
              <a:buFont typeface="Wingdings" panose="05000000000000000000" pitchFamily="2" charset="2"/>
              <a:buChar char="ü"/>
            </a:pPr>
            <a:r>
              <a:rPr lang="en-US" sz="2000" b="1" dirty="0">
                <a:solidFill>
                  <a:srgbClr val="C00000"/>
                </a:solidFill>
              </a:rPr>
              <a:t>Communication</a:t>
            </a:r>
            <a:r>
              <a:rPr lang="en-US" sz="2000" dirty="0"/>
              <a:t> means the </a:t>
            </a:r>
            <a:r>
              <a:rPr lang="en-US" sz="2000" b="1" dirty="0">
                <a:solidFill>
                  <a:srgbClr val="C00000"/>
                </a:solidFill>
              </a:rPr>
              <a:t>transportation of information </a:t>
            </a:r>
            <a:r>
              <a:rPr lang="en-US" sz="2000" dirty="0"/>
              <a:t>(e.g. by telephone wire or by wireless distribution). A telephone conversation does not require a meeting, but simultaneity in time is necessary for the production and consumption of information (distinct from email)</a:t>
            </a:r>
          </a:p>
        </p:txBody>
      </p:sp>
    </p:spTree>
    <p:extLst>
      <p:ext uri="{BB962C8B-B14F-4D97-AF65-F5344CB8AC3E}">
        <p14:creationId xmlns:p14="http://schemas.microsoft.com/office/powerpoint/2010/main" val="295989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257578"/>
            <a:ext cx="9144001" cy="523220"/>
          </a:xfrm>
          <a:prstGeom prst="rect">
            <a:avLst/>
          </a:prstGeom>
          <a:noFill/>
        </p:spPr>
        <p:txBody>
          <a:bodyPr wrap="square" rtlCol="0">
            <a:spAutoFit/>
          </a:bodyPr>
          <a:lstStyle/>
          <a:p>
            <a:pPr algn="ctr"/>
            <a:r>
              <a:rPr lang="en-US" sz="2800" b="1" dirty="0">
                <a:solidFill>
                  <a:srgbClr val="0000FF"/>
                </a:solidFill>
              </a:rPr>
              <a:t>Generalized Travel Cost with Respect to Distance</a:t>
            </a:r>
          </a:p>
        </p:txBody>
      </p:sp>
      <p:sp>
        <p:nvSpPr>
          <p:cNvPr id="29" name="Slide Number Placeholder 28"/>
          <p:cNvSpPr>
            <a:spLocks noGrp="1"/>
          </p:cNvSpPr>
          <p:nvPr>
            <p:ph type="sldNum" sz="quarter" idx="12"/>
          </p:nvPr>
        </p:nvSpPr>
        <p:spPr/>
        <p:txBody>
          <a:bodyPr/>
          <a:lstStyle/>
          <a:p>
            <a:fld id="{B91E65D5-FE66-C14A-8B79-70CF72E52575}" type="slidenum">
              <a:rPr lang="en-US" smtClean="0"/>
              <a:t>19</a:t>
            </a:fld>
            <a:endParaRPr lang="en-US"/>
          </a:p>
        </p:txBody>
      </p:sp>
      <p:sp>
        <p:nvSpPr>
          <p:cNvPr id="30" name="TextBox 29"/>
          <p:cNvSpPr txBox="1"/>
          <p:nvPr/>
        </p:nvSpPr>
        <p:spPr>
          <a:xfrm>
            <a:off x="560231" y="1041075"/>
            <a:ext cx="8171645" cy="415498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400" dirty="0"/>
              <a:t>When it comes to </a:t>
            </a:r>
            <a:r>
              <a:rPr lang="en-US" sz="2400" b="1" dirty="0">
                <a:solidFill>
                  <a:srgbClr val="0000FF"/>
                </a:solidFill>
              </a:rPr>
              <a:t>personal transport to obtain service</a:t>
            </a:r>
            <a:r>
              <a:rPr lang="en-US" sz="2400" dirty="0"/>
              <a:t>, or </a:t>
            </a:r>
            <a:r>
              <a:rPr lang="en-US" sz="2400" b="1" dirty="0">
                <a:solidFill>
                  <a:srgbClr val="0000FF"/>
                </a:solidFill>
              </a:rPr>
              <a:t>service producer to go to the consumer’s place and provide service</a:t>
            </a:r>
            <a:r>
              <a:rPr lang="en-US" sz="2400" dirty="0"/>
              <a:t>, the </a:t>
            </a:r>
            <a:r>
              <a:rPr lang="en-US" sz="2400" b="1" dirty="0">
                <a:solidFill>
                  <a:srgbClr val="C00000"/>
                </a:solidFill>
              </a:rPr>
              <a:t>resistance of distance </a:t>
            </a:r>
            <a:r>
              <a:rPr lang="en-US" sz="2400" dirty="0"/>
              <a:t>is more pronounced than for trade of goods </a:t>
            </a:r>
          </a:p>
          <a:p>
            <a:endParaRPr lang="en-US" sz="2400" dirty="0"/>
          </a:p>
          <a:p>
            <a:r>
              <a:rPr lang="en-US" sz="2400" dirty="0"/>
              <a:t>     (one main reason for this is that non-motorized modes of </a:t>
            </a:r>
          </a:p>
          <a:p>
            <a:r>
              <a:rPr lang="en-US" sz="2400" dirty="0"/>
              <a:t>     transport, which nearly extinguished for goods transport still </a:t>
            </a:r>
          </a:p>
          <a:p>
            <a:r>
              <a:rPr lang="en-US" sz="2400" dirty="0"/>
              <a:t>     play an important role in the case of consumer services)</a:t>
            </a:r>
          </a:p>
          <a:p>
            <a:endParaRPr lang="en-US" sz="2400" dirty="0"/>
          </a:p>
          <a:p>
            <a:pPr marL="342900" indent="-342900">
              <a:buFont typeface="Wingdings" panose="05000000000000000000" pitchFamily="2" charset="2"/>
              <a:buChar char="v"/>
            </a:pPr>
            <a:r>
              <a:rPr lang="en-US" sz="2400" dirty="0"/>
              <a:t>Here explains “</a:t>
            </a:r>
            <a:r>
              <a:rPr lang="en-US" sz="2400" b="1" dirty="0">
                <a:solidFill>
                  <a:srgbClr val="C00000"/>
                </a:solidFill>
              </a:rPr>
              <a:t>Individual modes of travel</a:t>
            </a:r>
            <a:r>
              <a:rPr lang="en-US" sz="2400" dirty="0"/>
              <a:t>” and “</a:t>
            </a:r>
            <a:r>
              <a:rPr lang="en-US" sz="2400" b="1" dirty="0">
                <a:solidFill>
                  <a:srgbClr val="C00000"/>
                </a:solidFill>
              </a:rPr>
              <a:t>Public transport generalized cost</a:t>
            </a:r>
            <a:r>
              <a:rPr lang="en-US" sz="2400" dirty="0"/>
              <a:t>”</a:t>
            </a:r>
          </a:p>
        </p:txBody>
      </p:sp>
    </p:spTree>
    <p:extLst>
      <p:ext uri="{BB962C8B-B14F-4D97-AF65-F5344CB8AC3E}">
        <p14:creationId xmlns:p14="http://schemas.microsoft.com/office/powerpoint/2010/main" val="80472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1" y="170528"/>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20</a:t>
            </a:fld>
            <a:endParaRPr lang="en-US"/>
          </a:p>
        </p:txBody>
      </p:sp>
      <p:sp>
        <p:nvSpPr>
          <p:cNvPr id="30" name="TextBox 29"/>
          <p:cNvSpPr txBox="1"/>
          <p:nvPr/>
        </p:nvSpPr>
        <p:spPr>
          <a:xfrm>
            <a:off x="293215" y="841396"/>
            <a:ext cx="8645301" cy="415498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There are limits for </a:t>
            </a:r>
            <a:r>
              <a:rPr lang="en-US" sz="2200" b="1" dirty="0">
                <a:solidFill>
                  <a:srgbClr val="0000FF"/>
                </a:solidFill>
              </a:rPr>
              <a:t>walking</a:t>
            </a:r>
            <a:r>
              <a:rPr lang="en-US" sz="2200" dirty="0"/>
              <a:t> and </a:t>
            </a:r>
            <a:r>
              <a:rPr lang="en-US" sz="2200" b="1" dirty="0">
                <a:solidFill>
                  <a:srgbClr val="0000FF"/>
                </a:solidFill>
              </a:rPr>
              <a:t>cycling</a:t>
            </a:r>
            <a:r>
              <a:rPr lang="en-US" sz="2200" dirty="0"/>
              <a:t>, the limits varies widely between individuals</a:t>
            </a:r>
          </a:p>
          <a:p>
            <a:pPr marL="342900" indent="-342900">
              <a:buFont typeface="Wingdings" panose="05000000000000000000" pitchFamily="2" charset="2"/>
              <a:buChar char="v"/>
            </a:pPr>
            <a:r>
              <a:rPr lang="en-US" sz="2200" dirty="0"/>
              <a:t>The reasonable </a:t>
            </a:r>
            <a:r>
              <a:rPr lang="en-US" sz="2200" b="1" dirty="0">
                <a:solidFill>
                  <a:srgbClr val="0000FF"/>
                </a:solidFill>
              </a:rPr>
              <a:t>cycling distance </a:t>
            </a:r>
            <a:r>
              <a:rPr lang="en-US" sz="2200" dirty="0"/>
              <a:t>is longer than </a:t>
            </a:r>
            <a:r>
              <a:rPr lang="en-US" sz="2200" b="1" dirty="0">
                <a:solidFill>
                  <a:srgbClr val="0000FF"/>
                </a:solidFill>
              </a:rPr>
              <a:t>walking distance</a:t>
            </a:r>
          </a:p>
          <a:p>
            <a:pPr marL="342900" indent="-342900">
              <a:buFont typeface="Wingdings" panose="05000000000000000000" pitchFamily="2" charset="2"/>
              <a:buChar char="v"/>
            </a:pPr>
            <a:r>
              <a:rPr lang="en-US" sz="2200" dirty="0"/>
              <a:t>When heavy or bulky goods are to be carried the car is indispensable</a:t>
            </a:r>
          </a:p>
          <a:p>
            <a:pPr marL="342900" indent="-342900">
              <a:buFont typeface="Wingdings" panose="05000000000000000000" pitchFamily="2" charset="2"/>
              <a:buChar char="v"/>
            </a:pPr>
            <a:r>
              <a:rPr lang="en-US" sz="2200" dirty="0"/>
              <a:t>The </a:t>
            </a:r>
            <a:r>
              <a:rPr lang="en-US" sz="2200" b="1" dirty="0">
                <a:solidFill>
                  <a:srgbClr val="C00000"/>
                </a:solidFill>
              </a:rPr>
              <a:t>generalized cost (GC) </a:t>
            </a:r>
            <a:r>
              <a:rPr lang="en-US" sz="2200" dirty="0"/>
              <a:t>of </a:t>
            </a:r>
            <a:r>
              <a:rPr lang="en-US" sz="2200" b="1" dirty="0">
                <a:solidFill>
                  <a:srgbClr val="0000FF"/>
                </a:solidFill>
              </a:rPr>
              <a:t>travel on foot increases progressively with distance </a:t>
            </a:r>
            <a:r>
              <a:rPr lang="en-US" sz="2200" dirty="0"/>
              <a:t>(sometimes use a quadratic functional form)</a:t>
            </a:r>
          </a:p>
          <a:p>
            <a:pPr marL="342900" indent="-342900">
              <a:buFont typeface="Wingdings" panose="05000000000000000000" pitchFamily="2" charset="2"/>
              <a:buChar char="v"/>
            </a:pPr>
            <a:r>
              <a:rPr lang="en-US" sz="2200" dirty="0"/>
              <a:t>Local transport modal choice studies indicate that </a:t>
            </a:r>
            <a:r>
              <a:rPr lang="en-US" sz="2200" b="1" dirty="0">
                <a:solidFill>
                  <a:srgbClr val="0000FF"/>
                </a:solidFill>
              </a:rPr>
              <a:t>walking time on the margin</a:t>
            </a:r>
            <a:r>
              <a:rPr lang="en-US" sz="2200" dirty="0"/>
              <a:t> is valued (that is </a:t>
            </a:r>
            <a:r>
              <a:rPr lang="en-US" sz="2200" b="1" dirty="0">
                <a:solidFill>
                  <a:srgbClr val="0000FF"/>
                </a:solidFill>
              </a:rPr>
              <a:t>costs</a:t>
            </a:r>
            <a:r>
              <a:rPr lang="en-US" sz="2200" dirty="0"/>
              <a:t>) </a:t>
            </a:r>
            <a:r>
              <a:rPr lang="en-US" sz="2200" b="1" dirty="0">
                <a:solidFill>
                  <a:srgbClr val="0000FF"/>
                </a:solidFill>
              </a:rPr>
              <a:t>between 1.5 to twice as much as car driving or bus riding time cost</a:t>
            </a:r>
            <a:r>
              <a:rPr lang="en-US" sz="2200" dirty="0"/>
              <a:t>.</a:t>
            </a:r>
          </a:p>
          <a:p>
            <a:pPr marL="342900" indent="-342900">
              <a:buFont typeface="Wingdings" panose="05000000000000000000" pitchFamily="2" charset="2"/>
              <a:buChar char="v"/>
            </a:pPr>
            <a:r>
              <a:rPr lang="en-US" sz="2200" dirty="0"/>
              <a:t>Unfortunately, there is no firm empirical evidence of the exact rate of increase with distance, either of </a:t>
            </a:r>
            <a:r>
              <a:rPr lang="en-US" sz="2200" b="1" dirty="0">
                <a:solidFill>
                  <a:srgbClr val="0000FF"/>
                </a:solidFill>
              </a:rPr>
              <a:t>walking time cost </a:t>
            </a:r>
            <a:r>
              <a:rPr lang="en-US" sz="2200" dirty="0"/>
              <a:t>or of the </a:t>
            </a:r>
            <a:r>
              <a:rPr lang="en-US" sz="2200" b="1" dirty="0">
                <a:solidFill>
                  <a:srgbClr val="0000FF"/>
                </a:solidFill>
              </a:rPr>
              <a:t>cycling time cost</a:t>
            </a:r>
          </a:p>
        </p:txBody>
      </p:sp>
      <p:sp>
        <p:nvSpPr>
          <p:cNvPr id="3" name="TextBox 2">
            <a:extLst>
              <a:ext uri="{FF2B5EF4-FFF2-40B4-BE49-F238E27FC236}">
                <a16:creationId xmlns:a16="http://schemas.microsoft.com/office/drawing/2014/main" id="{F984835D-B564-4F80-B54E-E4A6A784D8DC}"/>
              </a:ext>
            </a:extLst>
          </p:cNvPr>
          <p:cNvSpPr txBox="1"/>
          <p:nvPr/>
        </p:nvSpPr>
        <p:spPr>
          <a:xfrm>
            <a:off x="376902" y="5480813"/>
            <a:ext cx="8561614" cy="646331"/>
          </a:xfrm>
          <a:prstGeom prst="rect">
            <a:avLst/>
          </a:prstGeom>
          <a:noFill/>
        </p:spPr>
        <p:txBody>
          <a:bodyPr wrap="square" rtlCol="0">
            <a:spAutoFit/>
          </a:bodyPr>
          <a:lstStyle/>
          <a:p>
            <a:r>
              <a:rPr lang="en-US" b="1" dirty="0">
                <a:solidFill>
                  <a:srgbClr val="0000FF"/>
                </a:solidFill>
              </a:rPr>
              <a:t>Note: </a:t>
            </a:r>
            <a:r>
              <a:rPr lang="en-US" b="1" u="sng" dirty="0">
                <a:solidFill>
                  <a:srgbClr val="C00000"/>
                </a:solidFill>
              </a:rPr>
              <a:t>Time cost </a:t>
            </a:r>
            <a:r>
              <a:rPr lang="en-US" b="1" dirty="0">
                <a:solidFill>
                  <a:srgbClr val="0000FF"/>
                </a:solidFill>
              </a:rPr>
              <a:t>of each travel mode is travelers’ willingness to pay for saving time under a particular circumstance for that mode of travel.</a:t>
            </a:r>
          </a:p>
        </p:txBody>
      </p:sp>
    </p:spTree>
    <p:extLst>
      <p:ext uri="{BB962C8B-B14F-4D97-AF65-F5344CB8AC3E}">
        <p14:creationId xmlns:p14="http://schemas.microsoft.com/office/powerpoint/2010/main" val="1358395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227678"/>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21</a:t>
            </a:fld>
            <a:endParaRPr lang="en-US"/>
          </a:p>
        </p:txBody>
      </p:sp>
      <p:sp>
        <p:nvSpPr>
          <p:cNvPr id="30" name="TextBox 29"/>
          <p:cNvSpPr txBox="1"/>
          <p:nvPr/>
        </p:nvSpPr>
        <p:spPr>
          <a:xfrm>
            <a:off x="349807" y="1054574"/>
            <a:ext cx="8444385" cy="3600986"/>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When it comes to </a:t>
            </a:r>
            <a:r>
              <a:rPr lang="en-US" sz="2200" b="1" dirty="0">
                <a:solidFill>
                  <a:srgbClr val="C00000"/>
                </a:solidFill>
              </a:rPr>
              <a:t>motorized mode of transport</a:t>
            </a:r>
            <a:r>
              <a:rPr lang="en-US" sz="2200" dirty="0"/>
              <a:t>, it is well known from </a:t>
            </a:r>
            <a:r>
              <a:rPr lang="en-US" sz="2200" b="1" dirty="0">
                <a:solidFill>
                  <a:srgbClr val="0000FF"/>
                </a:solidFill>
              </a:rPr>
              <a:t>travel demand</a:t>
            </a:r>
            <a:r>
              <a:rPr lang="en-US" sz="2200" dirty="0"/>
              <a:t>, and </a:t>
            </a:r>
            <a:r>
              <a:rPr lang="en-US" sz="2200" b="1" dirty="0">
                <a:solidFill>
                  <a:srgbClr val="0000FF"/>
                </a:solidFill>
              </a:rPr>
              <a:t>value of time research </a:t>
            </a:r>
            <a:r>
              <a:rPr lang="en-US" sz="2200" dirty="0"/>
              <a:t>(for example in SIKA, 2008), that the </a:t>
            </a:r>
            <a:r>
              <a:rPr lang="en-US" sz="2200" b="1" dirty="0">
                <a:solidFill>
                  <a:srgbClr val="C00000"/>
                </a:solidFill>
              </a:rPr>
              <a:t>time cost </a:t>
            </a:r>
            <a:r>
              <a:rPr lang="en-US" sz="2200" b="1" dirty="0">
                <a:solidFill>
                  <a:srgbClr val="0000FF"/>
                </a:solidFill>
              </a:rPr>
              <a:t>is about twice as high for long-distance travel compared to short-distance travel</a:t>
            </a:r>
            <a:r>
              <a:rPr lang="en-US" sz="2200" dirty="0"/>
              <a:t>. This reflects a gradually rising cost of travel time, when the journey takes more than 1 or 2 hours.</a:t>
            </a:r>
          </a:p>
          <a:p>
            <a:endParaRPr lang="en-US" sz="2200" dirty="0"/>
          </a:p>
          <a:p>
            <a:pPr marL="342900" indent="-342900">
              <a:buFont typeface="Wingdings" panose="05000000000000000000" pitchFamily="2" charset="2"/>
              <a:buChar char="v"/>
            </a:pPr>
            <a:r>
              <a:rPr lang="en-US" sz="2200" b="1" dirty="0">
                <a:solidFill>
                  <a:srgbClr val="0000FF"/>
                </a:solidFill>
              </a:rPr>
              <a:t>A linear approximation of </a:t>
            </a:r>
            <a:r>
              <a:rPr lang="en-US" sz="2200" b="1" dirty="0">
                <a:solidFill>
                  <a:srgbClr val="C00000"/>
                </a:solidFill>
              </a:rPr>
              <a:t>travel time cost function </a:t>
            </a:r>
            <a:r>
              <a:rPr lang="en-US" sz="2200" b="1" dirty="0">
                <a:solidFill>
                  <a:srgbClr val="0000FF"/>
                </a:solidFill>
              </a:rPr>
              <a:t>up to a journey time of about one hour seems justified in the case of car travel </a:t>
            </a:r>
            <a:r>
              <a:rPr lang="en-US" sz="2200" dirty="0"/>
              <a:t>(more in literature regarding travel demand and time cost)</a:t>
            </a:r>
          </a:p>
          <a:p>
            <a:endParaRPr lang="en-US" sz="800" dirty="0"/>
          </a:p>
        </p:txBody>
      </p:sp>
    </p:spTree>
    <p:extLst>
      <p:ext uri="{BB962C8B-B14F-4D97-AF65-F5344CB8AC3E}">
        <p14:creationId xmlns:p14="http://schemas.microsoft.com/office/powerpoint/2010/main" val="1349147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170528"/>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22</a:t>
            </a:fld>
            <a:endParaRPr lang="en-US"/>
          </a:p>
        </p:txBody>
      </p:sp>
      <p:sp>
        <p:nvSpPr>
          <p:cNvPr id="30" name="TextBox 29"/>
          <p:cNvSpPr txBox="1"/>
          <p:nvPr/>
        </p:nvSpPr>
        <p:spPr>
          <a:xfrm>
            <a:off x="205484" y="743424"/>
            <a:ext cx="8849616" cy="5455340"/>
          </a:xfrm>
          <a:prstGeom prst="rect">
            <a:avLst/>
          </a:prstGeom>
          <a:solidFill>
            <a:srgbClr val="FFFFCC"/>
          </a:solidFill>
        </p:spPr>
        <p:txBody>
          <a:bodyPr wrap="square" rtlCol="0">
            <a:spAutoFit/>
          </a:bodyPr>
          <a:lstStyle/>
          <a:p>
            <a:endParaRPr lang="en-US" sz="800" dirty="0"/>
          </a:p>
          <a:p>
            <a:pPr marL="342900" indent="-342900">
              <a:buFont typeface="Wingdings" panose="05000000000000000000" pitchFamily="2" charset="2"/>
              <a:buChar char="v"/>
            </a:pPr>
            <a:r>
              <a:rPr lang="en-US" sz="2200" dirty="0"/>
              <a:t>The </a:t>
            </a:r>
            <a:r>
              <a:rPr lang="en-US" sz="2200" b="1" dirty="0">
                <a:solidFill>
                  <a:srgbClr val="0000FF"/>
                </a:solidFill>
              </a:rPr>
              <a:t>distance independent part of the generalized cost of a car trip </a:t>
            </a:r>
            <a:r>
              <a:rPr lang="en-US" sz="2200" dirty="0"/>
              <a:t>include</a:t>
            </a:r>
          </a:p>
          <a:p>
            <a:endParaRPr lang="en-US" sz="1050" dirty="0"/>
          </a:p>
          <a:p>
            <a:pPr marL="800100" lvl="1" indent="-342900">
              <a:buFont typeface="Wingdings" panose="05000000000000000000" pitchFamily="2" charset="2"/>
              <a:buChar char="ü"/>
            </a:pPr>
            <a:r>
              <a:rPr lang="en-US" sz="2200" dirty="0"/>
              <a:t>______________________________________________________</a:t>
            </a:r>
          </a:p>
          <a:p>
            <a:pPr lvl="1"/>
            <a:r>
              <a:rPr lang="en-US" sz="2200" dirty="0"/>
              <a:t>     ______________________________________________________</a:t>
            </a:r>
          </a:p>
          <a:p>
            <a:pPr lvl="1"/>
            <a:r>
              <a:rPr lang="en-US" sz="2200" dirty="0"/>
              <a:t>     ______________________________________________________</a:t>
            </a:r>
          </a:p>
          <a:p>
            <a:pPr lvl="1"/>
            <a:r>
              <a:rPr lang="en-US" sz="2200" dirty="0"/>
              <a:t>     ______________________________________________________</a:t>
            </a:r>
          </a:p>
          <a:p>
            <a:pPr lvl="1"/>
            <a:r>
              <a:rPr lang="en-US" sz="2200" dirty="0"/>
              <a:t>     ______________________________________________________</a:t>
            </a:r>
          </a:p>
          <a:p>
            <a:pPr lvl="1"/>
            <a:endParaRPr lang="en-US" sz="2200" dirty="0"/>
          </a:p>
          <a:p>
            <a:pPr marL="800100" lvl="1" indent="-342900">
              <a:buFont typeface="Wingdings" panose="05000000000000000000" pitchFamily="2" charset="2"/>
              <a:buChar char="ü"/>
            </a:pPr>
            <a:r>
              <a:rPr lang="en-US" sz="2200" dirty="0"/>
              <a:t>______________________________________________________</a:t>
            </a:r>
          </a:p>
          <a:p>
            <a:pPr lvl="1"/>
            <a:r>
              <a:rPr lang="en-US" sz="2200" dirty="0"/>
              <a:t>     ______________________________________________________</a:t>
            </a:r>
          </a:p>
          <a:p>
            <a:pPr lvl="1"/>
            <a:endParaRPr lang="en-US" sz="2200" dirty="0"/>
          </a:p>
          <a:p>
            <a:pPr marL="800100" lvl="1" indent="-342900">
              <a:buFont typeface="Wingdings" panose="05000000000000000000" pitchFamily="2" charset="2"/>
              <a:buChar char="ü"/>
            </a:pPr>
            <a:r>
              <a:rPr lang="en-US" sz="2200" dirty="0"/>
              <a:t>______________________________________________________</a:t>
            </a:r>
          </a:p>
          <a:p>
            <a:pPr marL="342900" indent="-342900">
              <a:buFont typeface="Wingdings" panose="05000000000000000000" pitchFamily="2" charset="2"/>
              <a:buChar char="v"/>
            </a:pPr>
            <a:endParaRPr lang="en-US" sz="2200" dirty="0"/>
          </a:p>
          <a:p>
            <a:pPr marL="342900" indent="-342900">
              <a:buFont typeface="Wingdings" panose="05000000000000000000" pitchFamily="2" charset="2"/>
              <a:buChar char="v"/>
            </a:pPr>
            <a:endParaRPr lang="en-US" sz="2200" dirty="0"/>
          </a:p>
          <a:p>
            <a:endParaRPr lang="en-US" sz="2200" dirty="0"/>
          </a:p>
        </p:txBody>
      </p:sp>
    </p:spTree>
    <p:extLst>
      <p:ext uri="{BB962C8B-B14F-4D97-AF65-F5344CB8AC3E}">
        <p14:creationId xmlns:p14="http://schemas.microsoft.com/office/powerpoint/2010/main" val="3293411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0">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0">
                                            <p:txEl>
                                              <p:pRg st="3" end="3"/>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0">
                                            <p:txEl>
                                              <p:pRg st="4" end="4"/>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0">
                                            <p:txEl>
                                              <p:pRg st="5" end="5"/>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30">
                                            <p:txEl>
                                              <p:pRg st="6" end="6"/>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30">
                                            <p:txEl>
                                              <p:pRg st="7" end="7"/>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30">
                                            <p:txEl>
                                              <p:pRg st="9" end="9"/>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0">
                                            <p:txEl>
                                              <p:pRg st="10" end="10"/>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3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23</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71378" y="303820"/>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p:sp>
        <p:nvSpPr>
          <p:cNvPr id="12" name="TextBox 11">
            <a:extLst>
              <a:ext uri="{FF2B5EF4-FFF2-40B4-BE49-F238E27FC236}">
                <a16:creationId xmlns:a16="http://schemas.microsoft.com/office/drawing/2014/main" id="{451E332D-E6AC-4666-B971-E3B5AB43173B}"/>
              </a:ext>
            </a:extLst>
          </p:cNvPr>
          <p:cNvSpPr txBox="1"/>
          <p:nvPr/>
        </p:nvSpPr>
        <p:spPr>
          <a:xfrm>
            <a:off x="107878" y="1022146"/>
            <a:ext cx="8933380" cy="4616648"/>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a:t>
            </a:r>
            <a:r>
              <a:rPr lang="en-US" sz="2200" b="1" dirty="0">
                <a:solidFill>
                  <a:srgbClr val="0000FF"/>
                </a:solidFill>
              </a:rPr>
              <a:t>main disadvantages of car travel compared to walking or biking </a:t>
            </a:r>
            <a:r>
              <a:rPr lang="en-US" sz="2200" dirty="0"/>
              <a:t>is </a:t>
            </a:r>
          </a:p>
          <a:p>
            <a:endParaRPr lang="en-US" sz="800" dirty="0"/>
          </a:p>
          <a:p>
            <a:r>
              <a:rPr lang="en-US" sz="2200" dirty="0"/>
              <a:t>      </a:t>
            </a:r>
            <a:r>
              <a:rPr lang="en-US" sz="2000" dirty="0"/>
              <a:t>_________________________________________________________________</a:t>
            </a:r>
          </a:p>
          <a:p>
            <a:pPr marL="342900" indent="-342900">
              <a:buFont typeface="Wingdings" panose="05000000000000000000" pitchFamily="2" charset="2"/>
              <a:buChar char="v"/>
            </a:pPr>
            <a:endParaRPr lang="en-US" sz="2200" b="1" dirty="0">
              <a:solidFill>
                <a:srgbClr val="0000FF"/>
              </a:solidFill>
            </a:endParaRPr>
          </a:p>
          <a:p>
            <a:pPr marL="342900" indent="-342900">
              <a:buFont typeface="Wingdings" panose="05000000000000000000" pitchFamily="2" charset="2"/>
              <a:buChar char="v"/>
            </a:pPr>
            <a:r>
              <a:rPr lang="en-US" sz="2200" b="1" dirty="0">
                <a:solidFill>
                  <a:srgbClr val="0000FF"/>
                </a:solidFill>
              </a:rPr>
              <a:t>In the areas where parking fees are substantial</a:t>
            </a:r>
            <a:r>
              <a:rPr lang="en-US" sz="2200" dirty="0"/>
              <a:t>, the ordinate of the starting-point of the </a:t>
            </a:r>
            <a:r>
              <a:rPr lang="en-US" sz="2200" i="1" dirty="0" err="1"/>
              <a:t>GC</a:t>
            </a:r>
            <a:r>
              <a:rPr lang="en-US" sz="2200" i="1" baseline="-25000" dirty="0" err="1"/>
              <a:t>car</a:t>
            </a:r>
            <a:r>
              <a:rPr lang="en-US" sz="2200" i="1" dirty="0"/>
              <a:t> </a:t>
            </a:r>
            <a:r>
              <a:rPr lang="en-US" sz="2200" dirty="0"/>
              <a:t>in figure 4.3 would be relatively high, which could considerably extend the distance range within which walking and/or cycling have lower generalized costs than travel by car</a:t>
            </a:r>
          </a:p>
          <a:p>
            <a:endParaRPr lang="en-US" sz="2200" dirty="0"/>
          </a:p>
          <a:p>
            <a:pPr marL="342900" indent="-342900">
              <a:buFont typeface="Wingdings" panose="05000000000000000000" pitchFamily="2" charset="2"/>
              <a:buChar char="v"/>
            </a:pPr>
            <a:r>
              <a:rPr lang="en-US" sz="2200" b="1" dirty="0">
                <a:solidFill>
                  <a:srgbClr val="0000FF"/>
                </a:solidFill>
              </a:rPr>
              <a:t>Whereas walking and cycling can be assumed free of monetary costs, car use causes substantial monetary costs that can be influenced by petrol taxes and road pricing</a:t>
            </a:r>
            <a:r>
              <a:rPr lang="en-US" sz="2200" dirty="0"/>
              <a:t>. That means the slope of the </a:t>
            </a:r>
            <a:r>
              <a:rPr lang="en-US" sz="2200" i="1" dirty="0" err="1"/>
              <a:t>GC</a:t>
            </a:r>
            <a:r>
              <a:rPr lang="en-US" sz="2200" i="1" baseline="-25000" dirty="0" err="1"/>
              <a:t>car</a:t>
            </a:r>
            <a:r>
              <a:rPr lang="en-US" sz="2200" i="1" baseline="-25000" dirty="0"/>
              <a:t> </a:t>
            </a:r>
            <a:r>
              <a:rPr lang="en-US" sz="2200" dirty="0"/>
              <a:t>could be steeper. This will boost the non-motorized modes and the public transport alternatives if there is one.</a:t>
            </a:r>
          </a:p>
        </p:txBody>
      </p:sp>
      <p:sp>
        <p:nvSpPr>
          <p:cNvPr id="2" name="TextBox 1">
            <a:extLst>
              <a:ext uri="{FF2B5EF4-FFF2-40B4-BE49-F238E27FC236}">
                <a16:creationId xmlns:a16="http://schemas.microsoft.com/office/drawing/2014/main" id="{A3B804BA-0015-4C32-9FBD-3C083ABCAEEE}"/>
              </a:ext>
            </a:extLst>
          </p:cNvPr>
          <p:cNvSpPr txBox="1"/>
          <p:nvPr/>
        </p:nvSpPr>
        <p:spPr>
          <a:xfrm>
            <a:off x="1901824" y="2002421"/>
            <a:ext cx="4638675" cy="307777"/>
          </a:xfrm>
          <a:prstGeom prst="rect">
            <a:avLst/>
          </a:prstGeom>
          <a:noFill/>
        </p:spPr>
        <p:txBody>
          <a:bodyPr wrap="square" rtlCol="0">
            <a:spAutoFit/>
          </a:bodyPr>
          <a:lstStyle/>
          <a:p>
            <a:endParaRPr lang="en-US" sz="1400" dirty="0"/>
          </a:p>
        </p:txBody>
      </p:sp>
      <p:sp>
        <p:nvSpPr>
          <p:cNvPr id="4" name="TextBox 3">
            <a:extLst>
              <a:ext uri="{FF2B5EF4-FFF2-40B4-BE49-F238E27FC236}">
                <a16:creationId xmlns:a16="http://schemas.microsoft.com/office/drawing/2014/main" id="{D60CC01C-90B7-492D-9E45-0755C83A9073}"/>
              </a:ext>
            </a:extLst>
          </p:cNvPr>
          <p:cNvSpPr txBox="1"/>
          <p:nvPr/>
        </p:nvSpPr>
        <p:spPr>
          <a:xfrm>
            <a:off x="4105275" y="346075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243229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24</a:t>
            </a:fld>
            <a:endParaRPr lang="en-US"/>
          </a:p>
        </p:txBody>
      </p:sp>
      <p:cxnSp>
        <p:nvCxnSpPr>
          <p:cNvPr id="20" name="Straight Connector 19">
            <a:extLst>
              <a:ext uri="{FF2B5EF4-FFF2-40B4-BE49-F238E27FC236}">
                <a16:creationId xmlns:a16="http://schemas.microsoft.com/office/drawing/2014/main" id="{EFCA6376-70F4-4A76-84BB-434062D878F3}"/>
              </a:ext>
            </a:extLst>
          </p:cNvPr>
          <p:cNvCxnSpPr/>
          <p:nvPr/>
        </p:nvCxnSpPr>
        <p:spPr>
          <a:xfrm>
            <a:off x="1671488" y="6018144"/>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B5193F3-7234-4C25-847D-AD51A76A3BC0}"/>
              </a:ext>
            </a:extLst>
          </p:cNvPr>
          <p:cNvCxnSpPr/>
          <p:nvPr/>
        </p:nvCxnSpPr>
        <p:spPr>
          <a:xfrm>
            <a:off x="2597449" y="6057479"/>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33D8F58-5B9C-44EA-9BCD-CDA939664323}"/>
              </a:ext>
            </a:extLst>
          </p:cNvPr>
          <p:cNvCxnSpPr/>
          <p:nvPr/>
        </p:nvCxnSpPr>
        <p:spPr>
          <a:xfrm>
            <a:off x="3444140" y="6035602"/>
            <a:ext cx="0" cy="24808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946BE3-36E9-42BD-8CC6-45D2A33C407B}"/>
              </a:ext>
            </a:extLst>
          </p:cNvPr>
          <p:cNvCxnSpPr/>
          <p:nvPr/>
        </p:nvCxnSpPr>
        <p:spPr>
          <a:xfrm>
            <a:off x="4216763" y="6018143"/>
            <a:ext cx="0" cy="248083"/>
          </a:xfrm>
          <a:prstGeom prst="line">
            <a:avLst/>
          </a:prstGeom>
        </p:spPr>
        <p:style>
          <a:lnRef idx="1">
            <a:schemeClr val="accent1"/>
          </a:lnRef>
          <a:fillRef idx="0">
            <a:schemeClr val="accent1"/>
          </a:fillRef>
          <a:effectRef idx="0">
            <a:schemeClr val="accent1"/>
          </a:effectRef>
          <a:fontRef idx="minor">
            <a:schemeClr val="tx1"/>
          </a:fontRef>
        </p:style>
      </p:cxnSp>
      <p:sp>
        <p:nvSpPr>
          <p:cNvPr id="26" name="Title 25">
            <a:extLst>
              <a:ext uri="{FF2B5EF4-FFF2-40B4-BE49-F238E27FC236}">
                <a16:creationId xmlns:a16="http://schemas.microsoft.com/office/drawing/2014/main" id="{C2E303EF-3634-433C-86A2-AFD859AA8670}"/>
              </a:ext>
            </a:extLst>
          </p:cNvPr>
          <p:cNvSpPr>
            <a:spLocks noGrp="1"/>
          </p:cNvSpPr>
          <p:nvPr>
            <p:ph type="title"/>
          </p:nvPr>
        </p:nvSpPr>
        <p:spPr>
          <a:xfrm>
            <a:off x="684166" y="509366"/>
            <a:ext cx="7886700" cy="527424"/>
          </a:xfrm>
        </p:spPr>
        <p:txBody>
          <a:bodyPr>
            <a:normAutofit fontScale="90000"/>
          </a:bodyPr>
          <a:lstStyle/>
          <a:p>
            <a:r>
              <a:rPr lang="en-US" sz="2400" dirty="0"/>
              <a:t>The generalized cost structure for different modes of downtown travel under uncongested conditions</a:t>
            </a:r>
          </a:p>
        </p:txBody>
      </p:sp>
      <p:sp>
        <p:nvSpPr>
          <p:cNvPr id="27" name="Title 1">
            <a:extLst>
              <a:ext uri="{FF2B5EF4-FFF2-40B4-BE49-F238E27FC236}">
                <a16:creationId xmlns:a16="http://schemas.microsoft.com/office/drawing/2014/main" id="{CC31F60D-29A6-42D5-BE7B-C4DD1CC118DE}"/>
              </a:ext>
            </a:extLst>
          </p:cNvPr>
          <p:cNvSpPr txBox="1">
            <a:spLocks/>
          </p:cNvSpPr>
          <p:nvPr/>
        </p:nvSpPr>
        <p:spPr>
          <a:xfrm>
            <a:off x="918209" y="6481367"/>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4.3 in Jansson (2013), P.59</a:t>
            </a:r>
          </a:p>
        </p:txBody>
      </p:sp>
      <p:pic>
        <p:nvPicPr>
          <p:cNvPr id="24" name="Picture 23">
            <a:extLst>
              <a:ext uri="{FF2B5EF4-FFF2-40B4-BE49-F238E27FC236}">
                <a16:creationId xmlns:a16="http://schemas.microsoft.com/office/drawing/2014/main" id="{B1483C75-BA78-4F79-89EE-D1777AB5E59C}"/>
              </a:ext>
            </a:extLst>
          </p:cNvPr>
          <p:cNvPicPr>
            <a:picLocks noChangeAspect="1" noChangeArrowheads="1"/>
          </p:cNvPicPr>
          <p:nvPr/>
        </p:nvPicPr>
        <p:blipFill>
          <a:blip r:embed="rId2" cstate="print"/>
          <a:srcRect l="16394" t="25219" r="40248" b="9813"/>
          <a:stretch>
            <a:fillRect/>
          </a:stretch>
        </p:blipFill>
        <p:spPr bwMode="auto">
          <a:xfrm>
            <a:off x="447539" y="1148376"/>
            <a:ext cx="6302626" cy="5332991"/>
          </a:xfrm>
          <a:prstGeom prst="rect">
            <a:avLst/>
          </a:prstGeom>
          <a:noFill/>
          <a:ln w="9525">
            <a:noFill/>
            <a:miter lim="800000"/>
            <a:headEnd/>
            <a:tailEnd/>
          </a:ln>
        </p:spPr>
      </p:pic>
      <p:sp>
        <p:nvSpPr>
          <p:cNvPr id="25" name="TextBox 24">
            <a:extLst>
              <a:ext uri="{FF2B5EF4-FFF2-40B4-BE49-F238E27FC236}">
                <a16:creationId xmlns:a16="http://schemas.microsoft.com/office/drawing/2014/main" id="{6097D97E-4EAE-4136-89B8-0B90E59028A6}"/>
              </a:ext>
            </a:extLst>
          </p:cNvPr>
          <p:cNvSpPr txBox="1"/>
          <p:nvPr/>
        </p:nvSpPr>
        <p:spPr>
          <a:xfrm>
            <a:off x="0" y="43401"/>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Tree>
    <p:extLst>
      <p:ext uri="{BB962C8B-B14F-4D97-AF65-F5344CB8AC3E}">
        <p14:creationId xmlns:p14="http://schemas.microsoft.com/office/powerpoint/2010/main" val="2057024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221256"/>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25</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513707" y="909516"/>
            <a:ext cx="8085763" cy="483209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b="1" dirty="0">
                <a:solidFill>
                  <a:srgbClr val="0000FF"/>
                </a:solidFill>
              </a:rPr>
              <a:t>After the initial stage where the cost of walking is increasing progressively with distance, the all mode GC is more or less proportional to distance </a:t>
            </a:r>
            <a:r>
              <a:rPr lang="en-US" sz="2200" dirty="0"/>
              <a:t>when the different modes are represented only in their respective niche range</a:t>
            </a:r>
          </a:p>
          <a:p>
            <a:endParaRPr lang="en-US" sz="2200" dirty="0"/>
          </a:p>
          <a:p>
            <a:pPr marL="342900" indent="-342900">
              <a:buFont typeface="Wingdings" panose="05000000000000000000" pitchFamily="2" charset="2"/>
              <a:buChar char="v"/>
            </a:pPr>
            <a:r>
              <a:rPr lang="en-US" sz="2200" b="1" dirty="0">
                <a:solidFill>
                  <a:srgbClr val="0000FF"/>
                </a:solidFill>
              </a:rPr>
              <a:t>A linear approximation of all the GC-curve seems reasonable with one exception</a:t>
            </a:r>
            <a:r>
              <a:rPr lang="en-US" sz="2200" dirty="0"/>
              <a:t>: the effort of a walk with a burden is increasing progressively with distance. In that case a quadratic functional form is more adequate</a:t>
            </a:r>
          </a:p>
          <a:p>
            <a:endParaRPr lang="en-US" sz="2200" dirty="0"/>
          </a:p>
          <a:p>
            <a:pPr marL="342900" indent="-342900">
              <a:buFont typeface="Wingdings" panose="05000000000000000000" pitchFamily="2" charset="2"/>
              <a:buChar char="v"/>
            </a:pPr>
            <a:r>
              <a:rPr lang="en-US" sz="2200" dirty="0"/>
              <a:t>In the case of </a:t>
            </a:r>
            <a:r>
              <a:rPr lang="en-US" sz="2200" b="1" dirty="0">
                <a:solidFill>
                  <a:srgbClr val="0000FF"/>
                </a:solidFill>
              </a:rPr>
              <a:t>long-distance travel</a:t>
            </a:r>
            <a:r>
              <a:rPr lang="en-US" sz="2200" dirty="0"/>
              <a:t>, further consideration may include </a:t>
            </a:r>
            <a:r>
              <a:rPr lang="en-US" sz="2200" b="1" dirty="0">
                <a:solidFill>
                  <a:srgbClr val="C00000"/>
                </a:solidFill>
              </a:rPr>
              <a:t>value of time differs between different modes of travel due to comfort differences</a:t>
            </a:r>
            <a:r>
              <a:rPr lang="en-US" sz="2200" dirty="0"/>
              <a:t>. </a:t>
            </a:r>
            <a:r>
              <a:rPr lang="en-US" sz="2200" b="1" dirty="0">
                <a:solidFill>
                  <a:srgbClr val="0000FF"/>
                </a:solidFill>
              </a:rPr>
              <a:t>Time cost per hour tends to increase with total travel time</a:t>
            </a:r>
          </a:p>
        </p:txBody>
      </p:sp>
    </p:spTree>
    <p:extLst>
      <p:ext uri="{BB962C8B-B14F-4D97-AF65-F5344CB8AC3E}">
        <p14:creationId xmlns:p14="http://schemas.microsoft.com/office/powerpoint/2010/main" val="422669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157" y="6519151"/>
            <a:ext cx="2901893" cy="467196"/>
          </a:xfrm>
        </p:spPr>
        <p:txBody>
          <a:bodyPr>
            <a:normAutofit/>
          </a:bodyPr>
          <a:lstStyle/>
          <a:p>
            <a:r>
              <a:rPr lang="en-US" sz="1400" dirty="0"/>
              <a:t>Source: </a:t>
            </a:r>
            <a:r>
              <a:rPr lang="en-US" sz="1400" dirty="0" err="1"/>
              <a:t>Jansson</a:t>
            </a:r>
            <a:r>
              <a:rPr lang="en-US" sz="1400" dirty="0"/>
              <a:t> (2013), Chapter 4</a:t>
            </a:r>
          </a:p>
        </p:txBody>
      </p:sp>
      <p:sp>
        <p:nvSpPr>
          <p:cNvPr id="28" name="TextBox 27"/>
          <p:cNvSpPr txBox="1"/>
          <p:nvPr/>
        </p:nvSpPr>
        <p:spPr>
          <a:xfrm>
            <a:off x="0" y="128789"/>
            <a:ext cx="9144001" cy="461665"/>
          </a:xfrm>
          <a:prstGeom prst="rect">
            <a:avLst/>
          </a:prstGeom>
          <a:noFill/>
        </p:spPr>
        <p:txBody>
          <a:bodyPr wrap="square" rtlCol="0">
            <a:spAutoFit/>
          </a:bodyPr>
          <a:lstStyle/>
          <a:p>
            <a:pPr algn="ctr"/>
            <a:r>
              <a:rPr lang="en-US" sz="2400" b="1" dirty="0">
                <a:solidFill>
                  <a:srgbClr val="0000FF"/>
                </a:solidFill>
              </a:rPr>
              <a:t>Individual modes of travel</a:t>
            </a:r>
          </a:p>
        </p:txBody>
      </p:sp>
      <p:sp>
        <p:nvSpPr>
          <p:cNvPr id="29" name="Slide Number Placeholder 28"/>
          <p:cNvSpPr>
            <a:spLocks noGrp="1"/>
          </p:cNvSpPr>
          <p:nvPr>
            <p:ph type="sldNum" sz="quarter" idx="12"/>
          </p:nvPr>
        </p:nvSpPr>
        <p:spPr/>
        <p:txBody>
          <a:bodyPr/>
          <a:lstStyle/>
          <a:p>
            <a:fld id="{B91E65D5-FE66-C14A-8B79-70CF72E52575}" type="slidenum">
              <a:rPr lang="en-US" smtClean="0"/>
              <a:t>26</a:t>
            </a:fld>
            <a:endParaRPr lang="en-US"/>
          </a:p>
        </p:txBody>
      </p:sp>
      <p:sp>
        <p:nvSpPr>
          <p:cNvPr id="30" name="TextBox 29"/>
          <p:cNvSpPr txBox="1"/>
          <p:nvPr/>
        </p:nvSpPr>
        <p:spPr>
          <a:xfrm>
            <a:off x="176157" y="681038"/>
            <a:ext cx="8820886" cy="5170646"/>
          </a:xfrm>
          <a:prstGeom prst="rect">
            <a:avLst/>
          </a:prstGeom>
          <a:solidFill>
            <a:srgbClr val="FFFFCC"/>
          </a:solidFill>
        </p:spPr>
        <p:txBody>
          <a:bodyPr wrap="square" rtlCol="0">
            <a:spAutoFit/>
          </a:bodyPr>
          <a:lstStyle/>
          <a:p>
            <a:r>
              <a:rPr lang="en-US" sz="2200" dirty="0"/>
              <a:t>The research based on the Norwegian national travel survey RVU2001 (</a:t>
            </a:r>
            <a:r>
              <a:rPr lang="en-US" sz="2200" dirty="0" err="1"/>
              <a:t>Samferdsel</a:t>
            </a:r>
            <a:r>
              <a:rPr lang="en-US" sz="2200" dirty="0"/>
              <a:t> nr3, 2003) shows that </a:t>
            </a:r>
          </a:p>
          <a:p>
            <a:pPr marL="342900" indent="-342900">
              <a:buFont typeface="Wingdings" panose="05000000000000000000" pitchFamily="2" charset="2"/>
              <a:buChar char="v"/>
            </a:pPr>
            <a:r>
              <a:rPr lang="en-US" sz="2200" dirty="0"/>
              <a:t>For travel to/from work </a:t>
            </a:r>
            <a:r>
              <a:rPr lang="en-US" sz="2200" b="1" dirty="0">
                <a:solidFill>
                  <a:srgbClr val="C00000"/>
                </a:solidFill>
              </a:rPr>
              <a:t>walking</a:t>
            </a:r>
            <a:r>
              <a:rPr lang="en-US" sz="2200" dirty="0"/>
              <a:t> is the main mode of transport up to a </a:t>
            </a:r>
            <a:r>
              <a:rPr lang="en-US" sz="2200" b="1" dirty="0">
                <a:solidFill>
                  <a:srgbClr val="0000FF"/>
                </a:solidFill>
              </a:rPr>
              <a:t>distance of 1 km</a:t>
            </a:r>
            <a:r>
              <a:rPr lang="en-US" sz="2200" dirty="0"/>
              <a:t>, where walking and car travel are equally frequent</a:t>
            </a:r>
          </a:p>
          <a:p>
            <a:pPr marL="342900" indent="-342900">
              <a:buFont typeface="Wingdings" panose="05000000000000000000" pitchFamily="2" charset="2"/>
              <a:buChar char="v"/>
            </a:pPr>
            <a:r>
              <a:rPr lang="en-US" sz="2200" dirty="0"/>
              <a:t>For a </a:t>
            </a:r>
            <a:r>
              <a:rPr lang="en-US" sz="2200" b="1" dirty="0">
                <a:solidFill>
                  <a:srgbClr val="0000FF"/>
                </a:solidFill>
              </a:rPr>
              <a:t>distance 3 km </a:t>
            </a:r>
            <a:r>
              <a:rPr lang="en-US" sz="2200" b="1" dirty="0">
                <a:solidFill>
                  <a:srgbClr val="C00000"/>
                </a:solidFill>
              </a:rPr>
              <a:t>walking is almost down to zero</a:t>
            </a:r>
          </a:p>
          <a:p>
            <a:pPr marL="342900" indent="-342900">
              <a:buFont typeface="Wingdings" panose="05000000000000000000" pitchFamily="2" charset="2"/>
              <a:buChar char="v"/>
            </a:pPr>
            <a:r>
              <a:rPr lang="en-US" sz="2200" dirty="0"/>
              <a:t>The </a:t>
            </a:r>
            <a:r>
              <a:rPr lang="en-US" sz="2200" b="1" dirty="0">
                <a:solidFill>
                  <a:srgbClr val="0000FF"/>
                </a:solidFill>
              </a:rPr>
              <a:t>parking price and availability </a:t>
            </a:r>
            <a:r>
              <a:rPr lang="en-US" sz="2200" dirty="0"/>
              <a:t>at the place of work is quite important for the modal split.</a:t>
            </a:r>
          </a:p>
          <a:p>
            <a:pPr marL="800100" lvl="1" indent="-342900">
              <a:buFont typeface="Wingdings" panose="05000000000000000000" pitchFamily="2" charset="2"/>
              <a:buChar char="ü"/>
            </a:pPr>
            <a:r>
              <a:rPr lang="en-US" sz="2200" dirty="0"/>
              <a:t>For work trips </a:t>
            </a:r>
            <a:r>
              <a:rPr lang="en-US" sz="2200" b="1" dirty="0">
                <a:solidFill>
                  <a:srgbClr val="0000FF"/>
                </a:solidFill>
              </a:rPr>
              <a:t>up to 3 km</a:t>
            </a:r>
            <a:r>
              <a:rPr lang="en-US" sz="2200" dirty="0"/>
              <a:t>, the share of </a:t>
            </a:r>
            <a:r>
              <a:rPr lang="en-US" sz="2200" b="1" dirty="0">
                <a:solidFill>
                  <a:srgbClr val="C00000"/>
                </a:solidFill>
              </a:rPr>
              <a:t>walking</a:t>
            </a:r>
            <a:r>
              <a:rPr lang="en-US" sz="2200" dirty="0"/>
              <a:t> and </a:t>
            </a:r>
            <a:r>
              <a:rPr lang="en-US" sz="2200" b="1" dirty="0">
                <a:solidFill>
                  <a:srgbClr val="C00000"/>
                </a:solidFill>
              </a:rPr>
              <a:t>cycling</a:t>
            </a:r>
            <a:r>
              <a:rPr lang="en-US" sz="2200" dirty="0"/>
              <a:t> rises from 36% to 80% when the parking goes from “</a:t>
            </a:r>
            <a:r>
              <a:rPr lang="en-US" sz="2200" b="1" dirty="0">
                <a:solidFill>
                  <a:srgbClr val="0000FF"/>
                </a:solidFill>
              </a:rPr>
              <a:t>free, always available</a:t>
            </a:r>
            <a:r>
              <a:rPr lang="en-US" sz="2200" dirty="0"/>
              <a:t>” to “</a:t>
            </a:r>
            <a:r>
              <a:rPr lang="en-US" sz="2200" b="1" dirty="0">
                <a:solidFill>
                  <a:srgbClr val="0000FF"/>
                </a:solidFill>
              </a:rPr>
              <a:t>no parking</a:t>
            </a:r>
            <a:r>
              <a:rPr lang="en-US" sz="2200" dirty="0"/>
              <a:t>”</a:t>
            </a:r>
          </a:p>
          <a:p>
            <a:pPr marL="342900" indent="-342900">
              <a:buFont typeface="Wingdings" panose="05000000000000000000" pitchFamily="2" charset="2"/>
              <a:buChar char="v"/>
            </a:pPr>
            <a:r>
              <a:rPr lang="en-US" sz="2200" dirty="0"/>
              <a:t>Cycling is not as common in hilly Norway as in Denmark, Holland and northern Germany, as well as generally in Sweden.</a:t>
            </a:r>
          </a:p>
          <a:p>
            <a:pPr marL="342900" indent="-342900">
              <a:buFont typeface="Wingdings" panose="05000000000000000000" pitchFamily="2" charset="2"/>
              <a:buChar char="v"/>
            </a:pPr>
            <a:r>
              <a:rPr lang="en-US" sz="2200" dirty="0"/>
              <a:t>In small and medium-sized towns where travel distances are relatively short, cycling is more important than public transport in Sweden, from south to north</a:t>
            </a:r>
          </a:p>
        </p:txBody>
      </p:sp>
    </p:spTree>
    <p:extLst>
      <p:ext uri="{BB962C8B-B14F-4D97-AF65-F5344CB8AC3E}">
        <p14:creationId xmlns:p14="http://schemas.microsoft.com/office/powerpoint/2010/main" val="65278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262972"/>
            <a:ext cx="9144001" cy="461665"/>
          </a:xfrm>
          <a:prstGeom prst="rect">
            <a:avLst/>
          </a:prstGeom>
          <a:noFill/>
        </p:spPr>
        <p:txBody>
          <a:bodyPr wrap="square" rtlCol="0">
            <a:spAutoFit/>
          </a:bodyPr>
          <a:lstStyle/>
          <a:p>
            <a:pPr algn="ctr"/>
            <a:r>
              <a:rPr lang="en-US" sz="2400" b="1" dirty="0">
                <a:solidFill>
                  <a:srgbClr val="0000FF"/>
                </a:solidFill>
              </a:rPr>
              <a:t>Public transport generalized cost</a:t>
            </a:r>
          </a:p>
        </p:txBody>
      </p:sp>
      <p:sp>
        <p:nvSpPr>
          <p:cNvPr id="29" name="Slide Number Placeholder 28"/>
          <p:cNvSpPr>
            <a:spLocks noGrp="1"/>
          </p:cNvSpPr>
          <p:nvPr>
            <p:ph type="sldNum" sz="quarter" idx="12"/>
          </p:nvPr>
        </p:nvSpPr>
        <p:spPr/>
        <p:txBody>
          <a:bodyPr/>
          <a:lstStyle/>
          <a:p>
            <a:fld id="{B91E65D5-FE66-C14A-8B79-70CF72E52575}" type="slidenum">
              <a:rPr lang="en-US" smtClean="0"/>
              <a:t>27</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267128" y="827030"/>
            <a:ext cx="8609744" cy="5016758"/>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The cost structure of public transport is more complex than modes of individual transport</a:t>
            </a:r>
          </a:p>
          <a:p>
            <a:pPr marL="342900" indent="-342900">
              <a:buFont typeface="Wingdings" panose="05000000000000000000" pitchFamily="2" charset="2"/>
              <a:buChar char="v"/>
            </a:pPr>
            <a:r>
              <a:rPr lang="en-US" sz="2000" b="1" dirty="0">
                <a:solidFill>
                  <a:srgbClr val="0000FF"/>
                </a:solidFill>
              </a:rPr>
              <a:t>Public transport is an important service itself</a:t>
            </a:r>
          </a:p>
          <a:p>
            <a:pPr marL="342900" indent="-342900">
              <a:buFont typeface="Wingdings" panose="05000000000000000000" pitchFamily="2" charset="2"/>
              <a:buChar char="v"/>
            </a:pPr>
            <a:r>
              <a:rPr lang="en-US" sz="2000" dirty="0"/>
              <a:t>The necessary access and regress trips at either end constitute the distribution costs of public transport services</a:t>
            </a:r>
          </a:p>
          <a:p>
            <a:pPr marL="342900" indent="-342900">
              <a:buFont typeface="Wingdings" panose="05000000000000000000" pitchFamily="2" charset="2"/>
              <a:buChar char="v"/>
            </a:pPr>
            <a:r>
              <a:rPr lang="en-US" sz="2000" dirty="0"/>
              <a:t>The </a:t>
            </a:r>
            <a:r>
              <a:rPr lang="en-US" sz="2000" b="1" dirty="0">
                <a:solidFill>
                  <a:srgbClr val="0000FF"/>
                </a:solidFill>
              </a:rPr>
              <a:t>strong dependence of the public transport generalized costs on trip volume along a particular route</a:t>
            </a:r>
            <a:r>
              <a:rPr lang="en-US" sz="2000" dirty="0"/>
              <a:t> is a distinguishing characteristics</a:t>
            </a:r>
          </a:p>
          <a:p>
            <a:pPr marL="342900" indent="-342900">
              <a:buFont typeface="Wingdings" panose="05000000000000000000" pitchFamily="2" charset="2"/>
              <a:buChar char="v"/>
            </a:pPr>
            <a:r>
              <a:rPr lang="en-US" sz="2000" dirty="0"/>
              <a:t>Given the transport infrastructure, </a:t>
            </a:r>
            <a:r>
              <a:rPr lang="en-US" sz="2000" b="1" dirty="0">
                <a:solidFill>
                  <a:srgbClr val="0000FF"/>
                </a:solidFill>
              </a:rPr>
              <a:t>the individuals modes of transport </a:t>
            </a:r>
            <a:r>
              <a:rPr lang="en-US" sz="2000" dirty="0"/>
              <a:t>(walk, bicycle, and private car) are </a:t>
            </a:r>
            <a:r>
              <a:rPr lang="en-US" sz="2000" b="1" dirty="0">
                <a:solidFill>
                  <a:srgbClr val="7030A0"/>
                </a:solidFill>
              </a:rPr>
              <a:t>constant cost activities for low to medium rates of the infrastructure capacity utilization</a:t>
            </a:r>
            <a:r>
              <a:rPr lang="en-US" sz="2000" dirty="0"/>
              <a:t>. As the capacity limit is approached, car transport (in particular) shows accelerating increasing costs. </a:t>
            </a:r>
          </a:p>
          <a:p>
            <a:pPr marL="342900" indent="-342900">
              <a:buFont typeface="Wingdings" panose="05000000000000000000" pitchFamily="2" charset="2"/>
              <a:buChar char="v"/>
            </a:pPr>
            <a:r>
              <a:rPr lang="en-US" sz="2000" dirty="0"/>
              <a:t>The </a:t>
            </a:r>
            <a:r>
              <a:rPr lang="en-US" sz="2000" b="1" dirty="0">
                <a:solidFill>
                  <a:srgbClr val="0000FF"/>
                </a:solidFill>
              </a:rPr>
              <a:t>public transport infrastructure </a:t>
            </a:r>
            <a:r>
              <a:rPr lang="en-US" sz="2000" dirty="0"/>
              <a:t>also has capacity limit, but before this limit is approached, the </a:t>
            </a:r>
            <a:r>
              <a:rPr lang="en-US" sz="2000" b="1" dirty="0">
                <a:solidFill>
                  <a:srgbClr val="7030A0"/>
                </a:solidFill>
              </a:rPr>
              <a:t>generalized cost per trip is steadily falling </a:t>
            </a:r>
            <a:r>
              <a:rPr lang="en-US" sz="2000" dirty="0"/>
              <a:t>in the whole preceding range of infrastructure of capacity utilization due to the “</a:t>
            </a:r>
            <a:r>
              <a:rPr lang="en-US" sz="2000" b="1" dirty="0" err="1">
                <a:solidFill>
                  <a:srgbClr val="C00000"/>
                </a:solidFill>
              </a:rPr>
              <a:t>Mohring</a:t>
            </a:r>
            <a:r>
              <a:rPr lang="en-US" sz="2000" b="1" dirty="0">
                <a:solidFill>
                  <a:srgbClr val="C00000"/>
                </a:solidFill>
              </a:rPr>
              <a:t> effect</a:t>
            </a:r>
            <a:r>
              <a:rPr lang="en-US" sz="2000" dirty="0"/>
              <a:t>” and </a:t>
            </a:r>
            <a:r>
              <a:rPr lang="en-US" sz="2000" b="1" dirty="0">
                <a:solidFill>
                  <a:srgbClr val="C00000"/>
                </a:solidFill>
              </a:rPr>
              <a:t>marked economies of vehicle size </a:t>
            </a:r>
            <a:r>
              <a:rPr lang="en-US" sz="2000" dirty="0"/>
              <a:t>(see for example Nash and Matthews, 2005 and Jansson et al. 2013)</a:t>
            </a:r>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66787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262170"/>
            <a:ext cx="9144001" cy="523220"/>
          </a:xfrm>
          <a:prstGeom prst="rect">
            <a:avLst/>
          </a:prstGeom>
          <a:noFill/>
        </p:spPr>
        <p:txBody>
          <a:bodyPr wrap="square" rtlCol="0">
            <a:spAutoFit/>
          </a:bodyPr>
          <a:lstStyle/>
          <a:p>
            <a:pPr algn="ctr"/>
            <a:r>
              <a:rPr lang="en-US" sz="2800" b="1" dirty="0">
                <a:solidFill>
                  <a:srgbClr val="0000FF"/>
                </a:solidFill>
              </a:rPr>
              <a:t>Public transport generalized cost</a:t>
            </a:r>
          </a:p>
        </p:txBody>
      </p:sp>
      <p:sp>
        <p:nvSpPr>
          <p:cNvPr id="29" name="Slide Number Placeholder 28"/>
          <p:cNvSpPr>
            <a:spLocks noGrp="1"/>
          </p:cNvSpPr>
          <p:nvPr>
            <p:ph type="sldNum" sz="quarter" idx="12"/>
          </p:nvPr>
        </p:nvSpPr>
        <p:spPr/>
        <p:txBody>
          <a:bodyPr/>
          <a:lstStyle/>
          <a:p>
            <a:fld id="{B91E65D5-FE66-C14A-8B79-70CF72E52575}" type="slidenum">
              <a:rPr lang="en-US" smtClean="0"/>
              <a:t>28</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210620" y="877792"/>
            <a:ext cx="8722760" cy="5663089"/>
          </a:xfrm>
          <a:prstGeom prst="rect">
            <a:avLst/>
          </a:prstGeom>
          <a:solidFill>
            <a:srgbClr val="FFFFCC"/>
          </a:solidFill>
        </p:spPr>
        <p:txBody>
          <a:bodyPr wrap="square" rtlCol="0">
            <a:spAutoFit/>
          </a:bodyPr>
          <a:lstStyle/>
          <a:p>
            <a:r>
              <a:rPr lang="en-US" sz="2400" b="1" dirty="0">
                <a:solidFill>
                  <a:srgbClr val="0000FF"/>
                </a:solidFill>
              </a:rPr>
              <a:t>“</a:t>
            </a:r>
            <a:r>
              <a:rPr lang="en-US" sz="2400" b="1" dirty="0" err="1">
                <a:solidFill>
                  <a:srgbClr val="0000FF"/>
                </a:solidFill>
              </a:rPr>
              <a:t>Mohring</a:t>
            </a:r>
            <a:r>
              <a:rPr lang="en-US" sz="2400" b="1" dirty="0">
                <a:solidFill>
                  <a:srgbClr val="0000FF"/>
                </a:solidFill>
              </a:rPr>
              <a:t> Effect”</a:t>
            </a:r>
          </a:p>
          <a:p>
            <a:endParaRPr lang="en-US" sz="2000" dirty="0"/>
          </a:p>
          <a:p>
            <a:pPr marL="342900" indent="-342900">
              <a:buFont typeface="Wingdings" panose="05000000000000000000" pitchFamily="2" charset="2"/>
              <a:buChar char="v"/>
            </a:pPr>
            <a:r>
              <a:rPr lang="en-US" sz="2200" dirty="0" err="1"/>
              <a:t>Mohring</a:t>
            </a:r>
            <a:r>
              <a:rPr lang="en-US" sz="2200" dirty="0"/>
              <a:t> (1972) argues that urban public transport exhibits considerable </a:t>
            </a:r>
            <a:r>
              <a:rPr lang="en-US" sz="2200" b="1" dirty="0">
                <a:solidFill>
                  <a:srgbClr val="0000FF"/>
                </a:solidFill>
              </a:rPr>
              <a:t>economies of scale </a:t>
            </a:r>
            <a:r>
              <a:rPr lang="en-US" sz="2200" dirty="0"/>
              <a:t>if </a:t>
            </a:r>
            <a:r>
              <a:rPr lang="en-US" sz="2200" b="1" dirty="0">
                <a:solidFill>
                  <a:srgbClr val="C00000"/>
                </a:solidFill>
              </a:rPr>
              <a:t>users' waiting time </a:t>
            </a:r>
            <a:r>
              <a:rPr lang="en-US" sz="2200" dirty="0"/>
              <a:t>is included in the cost function. </a:t>
            </a:r>
          </a:p>
          <a:p>
            <a:endParaRPr lang="en-US" sz="1600" dirty="0"/>
          </a:p>
          <a:p>
            <a:pPr marL="342900" indent="-342900">
              <a:buFont typeface="Wingdings" panose="05000000000000000000" pitchFamily="2" charset="2"/>
              <a:buChar char="v"/>
            </a:pPr>
            <a:r>
              <a:rPr lang="en-US" sz="2200" dirty="0"/>
              <a:t>The ”</a:t>
            </a:r>
            <a:r>
              <a:rPr lang="en-US" sz="2200" b="1" dirty="0" err="1">
                <a:solidFill>
                  <a:srgbClr val="C00000"/>
                </a:solidFill>
              </a:rPr>
              <a:t>Mohring</a:t>
            </a:r>
            <a:r>
              <a:rPr lang="en-US" sz="2200" b="1" dirty="0">
                <a:solidFill>
                  <a:srgbClr val="C00000"/>
                </a:solidFill>
              </a:rPr>
              <a:t> effect”</a:t>
            </a:r>
            <a:r>
              <a:rPr lang="en-US" sz="2200" dirty="0"/>
              <a:t> is the observation that</a:t>
            </a:r>
            <a:r>
              <a:rPr lang="en-US" sz="2200" b="1" dirty="0">
                <a:solidFill>
                  <a:srgbClr val="0000FF"/>
                </a:solidFill>
              </a:rPr>
              <a:t>, if the frequency of a transit service</a:t>
            </a:r>
            <a:r>
              <a:rPr lang="en-US" sz="2200" dirty="0"/>
              <a:t> (e.g., buses per hour) </a:t>
            </a:r>
            <a:r>
              <a:rPr lang="en-US" sz="2200" b="1" dirty="0">
                <a:solidFill>
                  <a:srgbClr val="0000FF"/>
                </a:solidFill>
              </a:rPr>
              <a:t>increases with demand, then a rise in demand shortens the waiting times of passengers at stops and stations</a:t>
            </a:r>
            <a:r>
              <a:rPr lang="en-US" sz="2200" dirty="0"/>
              <a:t>.</a:t>
            </a:r>
          </a:p>
          <a:p>
            <a:endParaRPr lang="en-US" sz="1600" dirty="0"/>
          </a:p>
          <a:p>
            <a:pPr marL="342900" indent="-342900">
              <a:buFont typeface="Wingdings" panose="05000000000000000000" pitchFamily="2" charset="2"/>
              <a:buChar char="v"/>
            </a:pPr>
            <a:r>
              <a:rPr lang="en-US" sz="2200" dirty="0"/>
              <a:t>Because waiting time forms part of the costs of transportation, the </a:t>
            </a:r>
            <a:r>
              <a:rPr lang="en-US" sz="2200" dirty="0" err="1"/>
              <a:t>Mohring</a:t>
            </a:r>
            <a:r>
              <a:rPr lang="en-US" sz="2200" dirty="0"/>
              <a:t> effect implies </a:t>
            </a:r>
            <a:r>
              <a:rPr lang="en-US" sz="2200" b="1" dirty="0">
                <a:solidFill>
                  <a:srgbClr val="0000FF"/>
                </a:solidFill>
              </a:rPr>
              <a:t>increasing returns to scale </a:t>
            </a:r>
            <a:r>
              <a:rPr lang="en-US" sz="2200" dirty="0"/>
              <a:t>for scheduled urban transport services.</a:t>
            </a:r>
          </a:p>
          <a:p>
            <a:endParaRPr lang="en-US" sz="1600" dirty="0"/>
          </a:p>
          <a:p>
            <a:pPr marL="342900" indent="-342900">
              <a:buFont typeface="Wingdings" panose="05000000000000000000" pitchFamily="2" charset="2"/>
              <a:buChar char="v"/>
            </a:pPr>
            <a:r>
              <a:rPr lang="en-US" sz="2200" dirty="0"/>
              <a:t>The implication is that without </a:t>
            </a:r>
            <a:r>
              <a:rPr lang="en-US" sz="2200" dirty="0" err="1"/>
              <a:t>subsidisation</a:t>
            </a:r>
            <a:r>
              <a:rPr lang="en-US" sz="2200" dirty="0"/>
              <a:t>, frequencies will be lower than socially optimal. </a:t>
            </a:r>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3742680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1" y="105862"/>
            <a:ext cx="9144001" cy="523220"/>
          </a:xfrm>
          <a:prstGeom prst="rect">
            <a:avLst/>
          </a:prstGeom>
          <a:noFill/>
        </p:spPr>
        <p:txBody>
          <a:bodyPr wrap="square" rtlCol="0">
            <a:spAutoFit/>
          </a:bodyPr>
          <a:lstStyle/>
          <a:p>
            <a:pPr algn="ctr"/>
            <a:r>
              <a:rPr lang="en-US" sz="2800" b="1" dirty="0">
                <a:solidFill>
                  <a:srgbClr val="0000FF"/>
                </a:solidFill>
              </a:rPr>
              <a:t>Distribution cost per unit of service</a:t>
            </a:r>
          </a:p>
        </p:txBody>
      </p:sp>
      <p:sp>
        <p:nvSpPr>
          <p:cNvPr id="29" name="Slide Number Placeholder 28"/>
          <p:cNvSpPr>
            <a:spLocks noGrp="1"/>
          </p:cNvSpPr>
          <p:nvPr>
            <p:ph type="sldNum" sz="quarter" idx="12"/>
          </p:nvPr>
        </p:nvSpPr>
        <p:spPr/>
        <p:txBody>
          <a:bodyPr/>
          <a:lstStyle/>
          <a:p>
            <a:fld id="{B91E65D5-FE66-C14A-8B79-70CF72E52575}" type="slidenum">
              <a:rPr lang="en-US" smtClean="0"/>
              <a:t>29</a:t>
            </a:fld>
            <a:endParaRPr lang="en-US"/>
          </a:p>
        </p:txBody>
      </p:sp>
      <p:sp>
        <p:nvSpPr>
          <p:cNvPr id="6" name="TextBox 5">
            <a:extLst>
              <a:ext uri="{FF2B5EF4-FFF2-40B4-BE49-F238E27FC236}">
                <a16:creationId xmlns:a16="http://schemas.microsoft.com/office/drawing/2014/main" id="{5B321612-5252-4FB5-8788-F216DBC49643}"/>
              </a:ext>
            </a:extLst>
          </p:cNvPr>
          <p:cNvSpPr txBox="1"/>
          <p:nvPr/>
        </p:nvSpPr>
        <p:spPr>
          <a:xfrm>
            <a:off x="184935" y="698317"/>
            <a:ext cx="8876872" cy="5663089"/>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400" b="1" dirty="0">
                <a:solidFill>
                  <a:srgbClr val="0000FF"/>
                </a:solidFill>
              </a:rPr>
              <a:t>Important factors in Distribution cost of non-transportable goods</a:t>
            </a:r>
          </a:p>
          <a:p>
            <a:endParaRPr lang="en-US" sz="1000" b="1" dirty="0">
              <a:solidFill>
                <a:srgbClr val="0000FF"/>
              </a:solidFill>
            </a:endParaRPr>
          </a:p>
          <a:p>
            <a:pPr marL="800100" lvl="1" indent="-342900">
              <a:buFont typeface="Wingdings" panose="05000000000000000000" pitchFamily="2" charset="2"/>
              <a:buChar char="ü"/>
            </a:pPr>
            <a:r>
              <a:rPr lang="en-US" sz="2200" dirty="0"/>
              <a:t>______________________________________________________</a:t>
            </a:r>
          </a:p>
          <a:p>
            <a:pPr marL="800100" lvl="1" indent="-342900">
              <a:buFont typeface="Wingdings" panose="05000000000000000000" pitchFamily="2" charset="2"/>
              <a:buChar char="ü"/>
            </a:pPr>
            <a:r>
              <a:rPr lang="en-US" sz="2200" dirty="0"/>
              <a:t>______________________________________________________</a:t>
            </a:r>
          </a:p>
          <a:p>
            <a:pPr marL="800100" lvl="1" indent="-342900">
              <a:buFont typeface="Wingdings" panose="05000000000000000000" pitchFamily="2" charset="2"/>
              <a:buChar char="ü"/>
            </a:pPr>
            <a:r>
              <a:rPr lang="en-US" sz="2200" dirty="0"/>
              <a:t>______________________________________________________</a:t>
            </a:r>
            <a:endParaRPr lang="en-US" sz="2200" b="1" dirty="0">
              <a:solidFill>
                <a:srgbClr val="C00000"/>
              </a:solidFill>
            </a:endParaRPr>
          </a:p>
          <a:p>
            <a:pPr lvl="1"/>
            <a:endParaRPr lang="en-US" sz="1000" dirty="0"/>
          </a:p>
          <a:p>
            <a:pPr marL="342900" indent="-342900">
              <a:buFont typeface="Wingdings" panose="05000000000000000000" pitchFamily="2" charset="2"/>
              <a:buChar char="v"/>
            </a:pPr>
            <a:r>
              <a:rPr lang="en-US" sz="2400" b="1" dirty="0">
                <a:solidFill>
                  <a:srgbClr val="0000FF"/>
                </a:solidFill>
              </a:rPr>
              <a:t>Distinction between producer and consumer services matter</a:t>
            </a:r>
          </a:p>
          <a:p>
            <a:endParaRPr lang="en-US" sz="1000" b="1" dirty="0">
              <a:solidFill>
                <a:srgbClr val="0000FF"/>
              </a:solidFill>
            </a:endParaRPr>
          </a:p>
          <a:p>
            <a:pPr marL="800100" lvl="1" indent="-342900">
              <a:buFont typeface="Wingdings" panose="05000000000000000000" pitchFamily="2" charset="2"/>
              <a:buChar char="ü"/>
            </a:pPr>
            <a:r>
              <a:rPr lang="en-US" sz="2200" b="1" dirty="0">
                <a:solidFill>
                  <a:srgbClr val="C00000"/>
                </a:solidFill>
              </a:rPr>
              <a:t>Consumer service</a:t>
            </a:r>
            <a:r>
              <a:rPr lang="en-US" sz="2200" dirty="0"/>
              <a:t>: Households are customers. It is more reasonable to assume that the </a:t>
            </a:r>
            <a:r>
              <a:rPr lang="en-US" sz="2200" b="1" dirty="0">
                <a:solidFill>
                  <a:srgbClr val="7030A0"/>
                </a:solidFill>
              </a:rPr>
              <a:t>customer are evenly spread</a:t>
            </a:r>
            <a:r>
              <a:rPr lang="en-US" sz="2200" dirty="0"/>
              <a:t>, so that the total number of potential customers will increase approximately in proportion to the size of the market area</a:t>
            </a:r>
          </a:p>
          <a:p>
            <a:pPr lvl="1"/>
            <a:endParaRPr lang="en-US" sz="800" dirty="0"/>
          </a:p>
          <a:p>
            <a:pPr marL="800100" lvl="1" indent="-342900">
              <a:buFont typeface="Wingdings" panose="05000000000000000000" pitchFamily="2" charset="2"/>
              <a:buChar char="ü"/>
            </a:pPr>
            <a:r>
              <a:rPr lang="en-US" sz="2200" b="1" dirty="0">
                <a:solidFill>
                  <a:srgbClr val="C00000"/>
                </a:solidFill>
              </a:rPr>
              <a:t>Producer service</a:t>
            </a:r>
            <a:r>
              <a:rPr lang="en-US" sz="2200" dirty="0"/>
              <a:t>: Their customers are other </a:t>
            </a:r>
            <a:r>
              <a:rPr lang="en-US" sz="2200" b="1" dirty="0">
                <a:solidFill>
                  <a:srgbClr val="7030A0"/>
                </a:solidFill>
              </a:rPr>
              <a:t>firms and/or public authorities that are located in the central cities</a:t>
            </a:r>
            <a:r>
              <a:rPr lang="en-US" sz="2200" dirty="0"/>
              <a:t> to a large extent. So, producer service firms typically form clusters in the central city or in science parks because they want to be close to each other</a:t>
            </a:r>
          </a:p>
          <a:p>
            <a:pPr lvl="1"/>
            <a:endParaRPr lang="en-US" sz="1000" dirty="0"/>
          </a:p>
          <a:p>
            <a:pPr marL="342900" indent="-342900">
              <a:buFont typeface="Wingdings" panose="05000000000000000000" pitchFamily="2" charset="2"/>
              <a:buChar char="v"/>
            </a:pPr>
            <a:r>
              <a:rPr lang="en-US" sz="2400" dirty="0"/>
              <a:t>Here, producer services are left out of consideration for a moment</a:t>
            </a:r>
            <a:endParaRPr lang="en-US" sz="2200" dirty="0"/>
          </a:p>
        </p:txBody>
      </p:sp>
      <p:sp>
        <p:nvSpPr>
          <p:cNvPr id="2" name="Title 1"/>
          <p:cNvSpPr>
            <a:spLocks noGrp="1"/>
          </p:cNvSpPr>
          <p:nvPr>
            <p:ph type="title"/>
          </p:nvPr>
        </p:nvSpPr>
        <p:spPr>
          <a:xfrm>
            <a:off x="6340566" y="6459066"/>
            <a:ext cx="2901893" cy="467196"/>
          </a:xfrm>
        </p:spPr>
        <p:txBody>
          <a:bodyPr>
            <a:normAutofit/>
          </a:bodyPr>
          <a:lstStyle/>
          <a:p>
            <a:r>
              <a:rPr lang="en-US" sz="1400" dirty="0"/>
              <a:t>Source: </a:t>
            </a:r>
            <a:r>
              <a:rPr lang="en-US" sz="1400" dirty="0" err="1"/>
              <a:t>Jansson</a:t>
            </a:r>
            <a:r>
              <a:rPr lang="en-US" sz="1400" dirty="0"/>
              <a:t> (2013), Chapter 4</a:t>
            </a:r>
          </a:p>
        </p:txBody>
      </p:sp>
    </p:spTree>
    <p:extLst>
      <p:ext uri="{BB962C8B-B14F-4D97-AF65-F5344CB8AC3E}">
        <p14:creationId xmlns:p14="http://schemas.microsoft.com/office/powerpoint/2010/main" val="164848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31" y="2730077"/>
            <a:ext cx="8942737" cy="2920414"/>
          </a:xfrm>
          <a:prstGeom prst="rect">
            <a:avLst/>
          </a:prstGeom>
        </p:spPr>
      </p:pic>
      <p:sp>
        <p:nvSpPr>
          <p:cNvPr id="3" name="Slide Number Placeholder 2"/>
          <p:cNvSpPr>
            <a:spLocks noGrp="1"/>
          </p:cNvSpPr>
          <p:nvPr>
            <p:ph type="sldNum" sz="quarter" idx="12"/>
          </p:nvPr>
        </p:nvSpPr>
        <p:spPr/>
        <p:txBody>
          <a:bodyPr/>
          <a:lstStyle/>
          <a:p>
            <a:fld id="{B91E65D5-FE66-C14A-8B79-70CF72E52575}" type="slidenum">
              <a:rPr lang="en-US" smtClean="0"/>
              <a:t>30</a:t>
            </a:fld>
            <a:endParaRPr lang="en-US"/>
          </a:p>
        </p:txBody>
      </p:sp>
      <p:sp>
        <p:nvSpPr>
          <p:cNvPr id="5" name="Title 1">
            <a:extLst>
              <a:ext uri="{FF2B5EF4-FFF2-40B4-BE49-F238E27FC236}">
                <a16:creationId xmlns:a16="http://schemas.microsoft.com/office/drawing/2014/main" id="{00D56C47-557C-46B7-9F14-92CA3BF93C91}"/>
              </a:ext>
            </a:extLst>
          </p:cNvPr>
          <p:cNvSpPr txBox="1">
            <a:spLocks/>
          </p:cNvSpPr>
          <p:nvPr/>
        </p:nvSpPr>
        <p:spPr>
          <a:xfrm>
            <a:off x="298884" y="5829478"/>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4.4 in Jansson (2013), P.62</a:t>
            </a:r>
          </a:p>
        </p:txBody>
      </p:sp>
      <p:sp>
        <p:nvSpPr>
          <p:cNvPr id="8" name="TextBox 7">
            <a:extLst>
              <a:ext uri="{FF2B5EF4-FFF2-40B4-BE49-F238E27FC236}">
                <a16:creationId xmlns:a16="http://schemas.microsoft.com/office/drawing/2014/main" id="{B2BF080A-1422-4FAC-B543-B5408865E446}"/>
              </a:ext>
            </a:extLst>
          </p:cNvPr>
          <p:cNvSpPr txBox="1"/>
          <p:nvPr/>
        </p:nvSpPr>
        <p:spPr>
          <a:xfrm>
            <a:off x="210620" y="2268412"/>
            <a:ext cx="4247426" cy="461665"/>
          </a:xfrm>
          <a:prstGeom prst="rect">
            <a:avLst/>
          </a:prstGeom>
          <a:noFill/>
        </p:spPr>
        <p:txBody>
          <a:bodyPr wrap="square" rtlCol="0">
            <a:spAutoFit/>
          </a:bodyPr>
          <a:lstStyle/>
          <a:p>
            <a:r>
              <a:rPr lang="en-US" sz="2400" b="1" dirty="0">
                <a:solidFill>
                  <a:srgbClr val="0000FF"/>
                </a:solidFill>
              </a:rPr>
              <a:t>Hexagonal market area</a:t>
            </a:r>
          </a:p>
        </p:txBody>
      </p:sp>
      <p:sp>
        <p:nvSpPr>
          <p:cNvPr id="9" name="TextBox 8">
            <a:extLst>
              <a:ext uri="{FF2B5EF4-FFF2-40B4-BE49-F238E27FC236}">
                <a16:creationId xmlns:a16="http://schemas.microsoft.com/office/drawing/2014/main" id="{7A281B2A-FF91-4E13-88EC-7A3EB8DE1172}"/>
              </a:ext>
            </a:extLst>
          </p:cNvPr>
          <p:cNvSpPr txBox="1"/>
          <p:nvPr/>
        </p:nvSpPr>
        <p:spPr>
          <a:xfrm>
            <a:off x="210620" y="900533"/>
            <a:ext cx="8933380" cy="1200329"/>
          </a:xfrm>
          <a:prstGeom prst="rect">
            <a:avLst/>
          </a:prstGeom>
          <a:solidFill>
            <a:srgbClr val="FFFFCC"/>
          </a:solidFill>
        </p:spPr>
        <p:txBody>
          <a:bodyPr wrap="square" rtlCol="0">
            <a:spAutoFit/>
          </a:bodyPr>
          <a:lstStyle/>
          <a:p>
            <a:r>
              <a:rPr lang="en-US" sz="2400" b="1" dirty="0">
                <a:solidFill>
                  <a:srgbClr val="0000FF"/>
                </a:solidFill>
              </a:rPr>
              <a:t>Shape of market area: </a:t>
            </a:r>
            <a:r>
              <a:rPr lang="en-US" sz="2400" dirty="0"/>
              <a:t>it is of very little consequence for the present analysis whether circular, square or hexagonal market areas are assumed as long as the density of demand is constant over space</a:t>
            </a:r>
          </a:p>
        </p:txBody>
      </p:sp>
      <p:sp>
        <p:nvSpPr>
          <p:cNvPr id="10" name="Title 1">
            <a:extLst>
              <a:ext uri="{FF2B5EF4-FFF2-40B4-BE49-F238E27FC236}">
                <a16:creationId xmlns:a16="http://schemas.microsoft.com/office/drawing/2014/main" id="{492E2C47-00EB-4EF3-A57F-9781237DB6BD}"/>
              </a:ext>
            </a:extLst>
          </p:cNvPr>
          <p:cNvSpPr txBox="1">
            <a:spLocks/>
          </p:cNvSpPr>
          <p:nvPr/>
        </p:nvSpPr>
        <p:spPr>
          <a:xfrm>
            <a:off x="5763167" y="5535517"/>
            <a:ext cx="3081949" cy="74418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t>B is base of each triangle</a:t>
            </a:r>
          </a:p>
        </p:txBody>
      </p:sp>
      <p:sp>
        <p:nvSpPr>
          <p:cNvPr id="11" name="TextBox 10">
            <a:extLst>
              <a:ext uri="{FF2B5EF4-FFF2-40B4-BE49-F238E27FC236}">
                <a16:creationId xmlns:a16="http://schemas.microsoft.com/office/drawing/2014/main" id="{558F6C11-81C7-40FA-A320-F63B81FC537C}"/>
              </a:ext>
            </a:extLst>
          </p:cNvPr>
          <p:cNvSpPr txBox="1"/>
          <p:nvPr/>
        </p:nvSpPr>
        <p:spPr>
          <a:xfrm>
            <a:off x="-2" y="184918"/>
            <a:ext cx="9144001" cy="523220"/>
          </a:xfrm>
          <a:prstGeom prst="rect">
            <a:avLst/>
          </a:prstGeom>
          <a:noFill/>
        </p:spPr>
        <p:txBody>
          <a:bodyPr wrap="square" rtlCol="0">
            <a:spAutoFit/>
          </a:bodyPr>
          <a:lstStyle/>
          <a:p>
            <a:pPr algn="ctr"/>
            <a:r>
              <a:rPr lang="en-US" sz="2800" b="1" dirty="0">
                <a:solidFill>
                  <a:srgbClr val="0000FF"/>
                </a:solidFill>
              </a:rPr>
              <a:t>Distribution cost per unit of service</a:t>
            </a:r>
          </a:p>
        </p:txBody>
      </p:sp>
    </p:spTree>
    <p:extLst>
      <p:ext uri="{BB962C8B-B14F-4D97-AF65-F5344CB8AC3E}">
        <p14:creationId xmlns:p14="http://schemas.microsoft.com/office/powerpoint/2010/main" val="205625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7878" y="229645"/>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122753"/>
            <a:ext cx="2901893" cy="467196"/>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107879" y="746355"/>
                <a:ext cx="8933380" cy="4648260"/>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Observing that travel for service requires a return trip, so the </a:t>
                </a:r>
                <a:r>
                  <a:rPr lang="en-US" sz="2000" b="1" dirty="0">
                    <a:solidFill>
                      <a:srgbClr val="0000FF"/>
                    </a:solidFill>
                  </a:rPr>
                  <a:t>average service distribution cost</a:t>
                </a:r>
                <a:r>
                  <a:rPr lang="en-US" sz="2000" dirty="0"/>
                  <a:t> can be written as (except for the case of walking with a burden)</a:t>
                </a:r>
              </a:p>
              <a:p>
                <a:r>
                  <a:rPr lang="en-US" dirty="0"/>
                  <a:t>        </a:t>
                </a:r>
              </a:p>
              <a:p>
                <a:r>
                  <a:rPr lang="en-US"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=2</m:t>
                    </m:r>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𝑗</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𝑗</m:t>
                                </m:r>
                              </m:sub>
                            </m:sSub>
                          </m:num>
                          <m:den>
                            <m:sSub>
                              <m:sSubPr>
                                <m:ctrlPr>
                                  <a:rPr lang="en-US"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𝑗</m:t>
                                </m:r>
                              </m:sub>
                            </m:sSub>
                          </m:den>
                        </m:f>
                      </m:e>
                    </m:d>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𝑗</m:t>
                        </m:r>
                      </m:sub>
                    </m:sSub>
                    <m:r>
                      <a:rPr lang="en-US" i="1">
                        <a:latin typeface="Cambria Math" panose="02040503050406030204" pitchFamily="18" charset="0"/>
                      </a:rPr>
                      <m:t>𝑟</m:t>
                    </m:r>
                  </m:oMath>
                </a14:m>
                <a:r>
                  <a:rPr lang="en-US" dirty="0"/>
                  <a:t>           , 0.67 </a:t>
                </a:r>
                <a:r>
                  <a:rPr lang="en-US" u="sng" dirty="0"/>
                  <a:t>&lt;</a:t>
                </a:r>
                <a:r>
                  <a:rPr lang="en-US" dirty="0"/>
                  <a:t> </a:t>
                </a:r>
                <a:r>
                  <a:rPr lang="en-US" dirty="0" err="1"/>
                  <a:t>k</a:t>
                </a:r>
                <a:r>
                  <a:rPr lang="en-US" baseline="-25000" dirty="0" err="1"/>
                  <a:t>j</a:t>
                </a:r>
                <a:r>
                  <a:rPr lang="en-US" dirty="0"/>
                  <a:t> &lt; 0.77</a:t>
                </a:r>
              </a:p>
              <a:p>
                <a:endParaRPr lang="en-US" dirty="0"/>
              </a:p>
              <a:p>
                <a:endParaRPr lang="en-US" sz="1000" dirty="0"/>
              </a:p>
              <a:p>
                <a:endParaRPr lang="en-US" sz="1000" dirty="0"/>
              </a:p>
              <a:p>
                <a:pPr marL="342900" indent="-342900">
                  <a:buFont typeface="Wingdings" panose="05000000000000000000" pitchFamily="2" charset="2"/>
                  <a:buChar char="v"/>
                </a:pPr>
                <a:r>
                  <a:rPr lang="en-US" sz="2200" dirty="0"/>
                  <a:t>The </a:t>
                </a:r>
                <a:r>
                  <a:rPr lang="en-US" sz="2200" b="1" dirty="0">
                    <a:solidFill>
                      <a:srgbClr val="0000FF"/>
                    </a:solidFill>
                  </a:rPr>
                  <a:t>distribution cost as a function of market area </a:t>
                </a:r>
                <a:r>
                  <a:rPr lang="en-US" sz="2200" dirty="0"/>
                  <a:t>(</a:t>
                </a:r>
                <a:r>
                  <a:rPr lang="en-US" sz="2200" i="1" dirty="0"/>
                  <a:t>m</a:t>
                </a:r>
                <a:r>
                  <a:rPr lang="en-US" sz="2200" dirty="0"/>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r>
                  <a:rPr lang="en-US" dirty="0"/>
                  <a:t> </a:t>
                </a:r>
              </a:p>
              <a:p>
                <a:pPr marL="342900" indent="-342900">
                  <a:buFont typeface="Wingdings" panose="05000000000000000000" pitchFamily="2" charset="2"/>
                  <a:buChar char="v"/>
                </a:pPr>
                <a:r>
                  <a:rPr lang="en-US" sz="2200" dirty="0"/>
                  <a:t>Everyday commodity shopping trips by foot do not fit into the simple formula above. One way the shopper walks without a burden, while the return trip can be quite strenuous depending on the amount of groceries bought and whether or not some kind of handcart is used.</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107879" y="746355"/>
                <a:ext cx="8933380" cy="4648260"/>
              </a:xfrm>
              <a:prstGeom prst="rect">
                <a:avLst/>
              </a:prstGeom>
              <a:blipFill>
                <a:blip r:embed="rId2"/>
                <a:stretch>
                  <a:fillRect l="-751" t="-655" b="-1704"/>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B71237EE-E17A-46A3-A0A5-0F04494A1F1D}"/>
              </a:ext>
            </a:extLst>
          </p:cNvPr>
          <p:cNvSpPr/>
          <p:nvPr/>
        </p:nvSpPr>
        <p:spPr>
          <a:xfrm>
            <a:off x="5275779" y="1428934"/>
            <a:ext cx="3666835" cy="1200329"/>
          </a:xfrm>
          <a:prstGeom prst="rect">
            <a:avLst/>
          </a:prstGeom>
        </p:spPr>
        <p:txBody>
          <a:bodyPr wrap="square">
            <a:spAutoFit/>
          </a:bodyPr>
          <a:lstStyle/>
          <a:p>
            <a:r>
              <a:rPr lang="en-US" i="1" dirty="0"/>
              <a:t>j</a:t>
            </a:r>
            <a:r>
              <a:rPr lang="en-US" dirty="0"/>
              <a:t>   = different modes of transport</a:t>
            </a:r>
            <a:endParaRPr lang="en-US" i="1" dirty="0"/>
          </a:p>
          <a:p>
            <a:r>
              <a:rPr lang="en-US" i="1" dirty="0" err="1"/>
              <a:t>C</a:t>
            </a:r>
            <a:r>
              <a:rPr lang="en-US" i="1" baseline="-25000" dirty="0" err="1"/>
              <a:t>j</a:t>
            </a:r>
            <a:r>
              <a:rPr lang="en-US" dirty="0"/>
              <a:t> = vehicle cost per km</a:t>
            </a:r>
          </a:p>
          <a:p>
            <a:r>
              <a:rPr lang="en-US" i="1" dirty="0" err="1"/>
              <a:t>T</a:t>
            </a:r>
            <a:r>
              <a:rPr lang="en-US" i="1" baseline="-25000" dirty="0" err="1"/>
              <a:t>j</a:t>
            </a:r>
            <a:r>
              <a:rPr lang="en-US" dirty="0"/>
              <a:t> = Time cost</a:t>
            </a:r>
          </a:p>
          <a:p>
            <a:r>
              <a:rPr lang="en-US" i="1" dirty="0" err="1"/>
              <a:t>S</a:t>
            </a:r>
            <a:r>
              <a:rPr lang="en-US" i="1" baseline="-25000" dirty="0" err="1"/>
              <a:t>j</a:t>
            </a:r>
            <a:r>
              <a:rPr lang="en-US" dirty="0"/>
              <a:t> = speed</a:t>
            </a:r>
          </a:p>
        </p:txBody>
      </p:sp>
    </p:spTree>
    <p:extLst>
      <p:ext uri="{BB962C8B-B14F-4D97-AF65-F5344CB8AC3E}">
        <p14:creationId xmlns:p14="http://schemas.microsoft.com/office/powerpoint/2010/main" val="318311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289516"/>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162307" y="979587"/>
                <a:ext cx="8780307" cy="4789837"/>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a:t>
                </a:r>
                <a:r>
                  <a:rPr lang="en-US" sz="2200" b="1" dirty="0">
                    <a:solidFill>
                      <a:srgbClr val="0000FF"/>
                    </a:solidFill>
                  </a:rPr>
                  <a:t>distribution cost as a function of market area </a:t>
                </a:r>
                <a:r>
                  <a:rPr lang="en-US" sz="2200" b="1" dirty="0">
                    <a:solidFill>
                      <a:srgbClr val="C00000"/>
                    </a:solidFill>
                  </a:rPr>
                  <a:t>(</a:t>
                </a:r>
                <a:r>
                  <a:rPr lang="en-US" sz="2200" b="1" i="1" dirty="0">
                    <a:solidFill>
                      <a:srgbClr val="C00000"/>
                    </a:solidFill>
                  </a:rPr>
                  <a:t>m</a:t>
                </a:r>
                <a:r>
                  <a:rPr lang="en-US" sz="2200" b="1" dirty="0">
                    <a:solidFill>
                      <a:srgbClr val="C00000"/>
                    </a:solidFill>
                  </a:rPr>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b="0" i="1" smtClean="0">
                            <a:latin typeface="Cambria Math" panose="02040503050406030204" pitchFamily="18" charset="0"/>
                          </a:rPr>
                          <m:t>       </m:t>
                        </m:r>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endParaRPr lang="en-US" dirty="0"/>
              </a:p>
              <a:p>
                <a:endParaRPr lang="en-US" sz="1000" dirty="0"/>
              </a:p>
              <a:p>
                <a:pPr marL="342900" indent="-342900">
                  <a:buFont typeface="Wingdings" panose="05000000000000000000" pitchFamily="2" charset="2"/>
                  <a:buChar char="v"/>
                </a:pPr>
                <a:r>
                  <a:rPr lang="en-US" sz="2200" dirty="0"/>
                  <a:t>Write </a:t>
                </a:r>
                <a:r>
                  <a:rPr lang="en-US" sz="2200" b="1" dirty="0">
                    <a:solidFill>
                      <a:srgbClr val="0000FF"/>
                    </a:solidFill>
                  </a:rPr>
                  <a:t>distribution cost as a function of total output </a:t>
                </a:r>
                <a:r>
                  <a:rPr lang="en-US" sz="2200" b="1" dirty="0">
                    <a:solidFill>
                      <a:srgbClr val="C00000"/>
                    </a:solidFill>
                  </a:rPr>
                  <a:t>(</a:t>
                </a:r>
                <a:r>
                  <a:rPr lang="en-US" sz="2200" b="1" i="1" dirty="0">
                    <a:solidFill>
                      <a:srgbClr val="C00000"/>
                    </a:solidFill>
                  </a:rPr>
                  <a:t>q</a:t>
                </a:r>
                <a:r>
                  <a:rPr lang="en-US" sz="2200" b="1" i="1" baseline="-25000" dirty="0">
                    <a:solidFill>
                      <a:srgbClr val="C00000"/>
                    </a:solidFill>
                  </a:rPr>
                  <a:t>i</a:t>
                </a:r>
                <a:r>
                  <a:rPr lang="en-US" sz="2200" b="1" dirty="0">
                    <a:solidFill>
                      <a:srgbClr val="C00000"/>
                    </a:solidFill>
                  </a:rPr>
                  <a:t>)</a:t>
                </a:r>
              </a:p>
              <a:p>
                <a14:m>
                  <m:oMath xmlns:m="http://schemas.openxmlformats.org/officeDocument/2006/math">
                    <m:r>
                      <a:rPr lang="en-US" b="0" i="1" smtClean="0">
                        <a:latin typeface="Cambria Math" panose="02040503050406030204" pitchFamily="18" charset="0"/>
                      </a:rPr>
                      <m:t>       </m:t>
                    </m:r>
                    <m:sSub>
                      <m:sSubPr>
                        <m:ctrlPr>
                          <a:rPr lang="en-US" i="1">
                            <a:latin typeface="Cambria Math" panose="02040503050406030204" pitchFamily="18" charset="0"/>
                          </a:rPr>
                        </m:ctrlPr>
                      </m:sSubPr>
                      <m:e>
                        <m:r>
                          <a:rPr lang="en-US" b="0" i="1" smtClean="0">
                            <a:latin typeface="Cambria Math" panose="02040503050406030204" pitchFamily="18" charset="0"/>
                          </a:rPr>
                          <m:t>      </m:t>
                        </m:r>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𝑏</m:t>
                        </m:r>
                      </m:e>
                      <m:sub>
                        <m:r>
                          <a:rPr lang="en-US" i="1">
                            <a:latin typeface="Cambria Math" panose="02040503050406030204" pitchFamily="18" charset="0"/>
                          </a:rPr>
                          <m:t>𝑗</m:t>
                        </m:r>
                      </m:sub>
                    </m:sSub>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𝑞</m:t>
                                </m:r>
                              </m:num>
                              <m:den>
                                <m:r>
                                  <a:rPr lang="en-US" i="1">
                                    <a:latin typeface="Cambria Math" panose="02040503050406030204" pitchFamily="18" charset="0"/>
                                  </a:rPr>
                                  <m:t>𝑋</m:t>
                                </m:r>
                              </m:den>
                            </m:f>
                          </m:e>
                        </m:d>
                      </m:e>
                      <m:sup>
                        <m:r>
                          <a:rPr lang="en-US" i="1">
                            <a:latin typeface="Cambria Math" panose="02040503050406030204" pitchFamily="18" charset="0"/>
                          </a:rPr>
                          <m:t>𝛽</m:t>
                        </m:r>
                      </m:sup>
                    </m:sSup>
                  </m:oMath>
                </a14:m>
                <a:r>
                  <a:rPr lang="en-US" dirty="0"/>
                  <a:t>      , from  </a:t>
                </a:r>
                <a:r>
                  <a:rPr lang="en-US" i="1" dirty="0"/>
                  <a:t>q = </a:t>
                </a:r>
                <a:r>
                  <a:rPr lang="en-US" i="1" dirty="0" err="1"/>
                  <a:t>Xm</a:t>
                </a:r>
                <a:r>
                  <a:rPr lang="en-US" i="1" dirty="0"/>
                  <a:t>       </a:t>
                </a:r>
                <a:r>
                  <a:rPr lang="en-US" dirty="0"/>
                  <a:t>So  </a:t>
                </a:r>
                <a:r>
                  <a:rPr lang="en-US" i="1" dirty="0"/>
                  <a:t>m = q/X</a:t>
                </a:r>
              </a:p>
              <a:p>
                <a:r>
                  <a:rPr lang="en-US" dirty="0"/>
                  <a:t>  </a:t>
                </a:r>
              </a:p>
              <a:p>
                <a:r>
                  <a:rPr lang="en-US" dirty="0"/>
                  <a:t>             where </a:t>
                </a:r>
                <a:r>
                  <a:rPr lang="en-US" i="1" dirty="0"/>
                  <a:t>q </a:t>
                </a:r>
                <a:r>
                  <a:rPr lang="en-US" dirty="0"/>
                  <a:t>= total output, </a:t>
                </a:r>
                <a:r>
                  <a:rPr lang="en-US" i="1" dirty="0"/>
                  <a:t>X</a:t>
                </a:r>
                <a:r>
                  <a:rPr lang="en-US" dirty="0"/>
                  <a:t> = density of demand per km</a:t>
                </a:r>
                <a:r>
                  <a:rPr lang="en-US" baseline="30000" dirty="0"/>
                  <a:t>2</a:t>
                </a:r>
              </a:p>
              <a:p>
                <a:endParaRPr lang="en-US" baseline="30000" dirty="0"/>
              </a:p>
              <a:p>
                <a:endParaRPr lang="en-US" baseline="30000" dirty="0"/>
              </a:p>
              <a:p>
                <a:pPr marL="342900" indent="-342900">
                  <a:buFont typeface="Wingdings" panose="05000000000000000000" pitchFamily="2" charset="2"/>
                  <a:buChar char="v"/>
                </a:pPr>
                <a:r>
                  <a:rPr lang="en-US" sz="2200" b="1" dirty="0">
                    <a:solidFill>
                      <a:srgbClr val="0000FF"/>
                    </a:solidFill>
                  </a:rPr>
                  <a:t>The standard value of </a:t>
                </a:r>
                <a:r>
                  <a:rPr lang="el-GR" sz="2200" b="1" dirty="0">
                    <a:solidFill>
                      <a:srgbClr val="0000FF"/>
                    </a:solidFill>
                  </a:rPr>
                  <a:t>β</a:t>
                </a:r>
                <a:r>
                  <a:rPr lang="en-US" sz="2200" b="1" dirty="0">
                    <a:solidFill>
                      <a:srgbClr val="0000FF"/>
                    </a:solidFill>
                  </a:rPr>
                  <a:t> is ½, but higher value are conceivable in certain cases</a:t>
                </a:r>
              </a:p>
              <a:p>
                <a:endParaRPr lang="en-US" sz="2200" b="1" dirty="0">
                  <a:solidFill>
                    <a:srgbClr val="0000FF"/>
                  </a:solidFill>
                </a:endParaRPr>
              </a:p>
              <a:p>
                <a:pPr marL="342900" indent="-342900">
                  <a:buFont typeface="Wingdings" panose="05000000000000000000" pitchFamily="2" charset="2"/>
                  <a:buChar char="v"/>
                </a:pPr>
                <a:r>
                  <a:rPr lang="en-US" sz="2200" b="1" dirty="0">
                    <a:solidFill>
                      <a:srgbClr val="0000FF"/>
                    </a:solidFill>
                  </a:rPr>
                  <a:t>If </a:t>
                </a:r>
                <a:r>
                  <a:rPr lang="el-GR" sz="2200" b="1" dirty="0">
                    <a:solidFill>
                      <a:srgbClr val="0000FF"/>
                    </a:solidFill>
                  </a:rPr>
                  <a:t>β</a:t>
                </a:r>
                <a:r>
                  <a:rPr lang="en-US" sz="2200" b="1" dirty="0">
                    <a:solidFill>
                      <a:srgbClr val="0000FF"/>
                    </a:solidFill>
                  </a:rPr>
                  <a:t> is ½ </a:t>
                </a:r>
                <a:r>
                  <a:rPr lang="en-US" sz="2200" dirty="0"/>
                  <a:t>how dose </a:t>
                </a:r>
                <a:r>
                  <a:rPr lang="en-US" sz="2200" b="1" dirty="0">
                    <a:solidFill>
                      <a:srgbClr val="0000FF"/>
                    </a:solidFill>
                  </a:rPr>
                  <a:t>average distribution cost curve </a:t>
                </a:r>
                <a:r>
                  <a:rPr lang="en-US" sz="2200" b="1" dirty="0">
                    <a:solidFill>
                      <a:srgbClr val="C00000"/>
                    </a:solidFill>
                  </a:rPr>
                  <a:t>(</a:t>
                </a:r>
                <a:r>
                  <a:rPr lang="en-US" sz="2200" b="1" i="1" dirty="0" err="1">
                    <a:solidFill>
                      <a:srgbClr val="C00000"/>
                    </a:solidFill>
                  </a:rPr>
                  <a:t>AC</a:t>
                </a:r>
                <a:r>
                  <a:rPr lang="en-US" sz="2200" b="1" i="1" baseline="-25000" dirty="0" err="1">
                    <a:solidFill>
                      <a:srgbClr val="C00000"/>
                    </a:solidFill>
                  </a:rPr>
                  <a:t>distr</a:t>
                </a:r>
                <a:r>
                  <a:rPr lang="en-US" sz="2200" b="1" dirty="0">
                    <a:solidFill>
                      <a:srgbClr val="C00000"/>
                    </a:solidFill>
                  </a:rPr>
                  <a:t>)</a:t>
                </a:r>
                <a:r>
                  <a:rPr lang="en-US" sz="2200" b="1" i="1" dirty="0">
                    <a:solidFill>
                      <a:srgbClr val="C00000"/>
                    </a:solidFill>
                  </a:rPr>
                  <a:t> </a:t>
                </a:r>
                <a:r>
                  <a:rPr lang="en-US" sz="2200" dirty="0"/>
                  <a:t>look like when plot with </a:t>
                </a:r>
                <a:r>
                  <a:rPr lang="en-US" sz="2200" b="1" dirty="0">
                    <a:solidFill>
                      <a:srgbClr val="0000FF"/>
                    </a:solidFill>
                  </a:rPr>
                  <a:t>total output </a:t>
                </a:r>
                <a:r>
                  <a:rPr lang="en-US" sz="2200" b="1" dirty="0">
                    <a:solidFill>
                      <a:srgbClr val="C00000"/>
                    </a:solidFill>
                  </a:rPr>
                  <a:t>(</a:t>
                </a:r>
                <a:r>
                  <a:rPr lang="en-US" sz="2200" b="1" i="1" dirty="0">
                    <a:solidFill>
                      <a:srgbClr val="C00000"/>
                    </a:solidFill>
                  </a:rPr>
                  <a:t>q</a:t>
                </a:r>
                <a:r>
                  <a:rPr lang="en-US" sz="2200" b="1" dirty="0">
                    <a:solidFill>
                      <a:srgbClr val="C00000"/>
                    </a:solidFill>
                  </a:rPr>
                  <a:t>)</a:t>
                </a:r>
                <a:r>
                  <a:rPr lang="en-US" sz="2200" dirty="0"/>
                  <a:t>, given the value of </a:t>
                </a:r>
                <a:r>
                  <a:rPr lang="en-US" sz="2200" b="1" dirty="0">
                    <a:solidFill>
                      <a:srgbClr val="0000FF"/>
                    </a:solidFill>
                  </a:rPr>
                  <a:t>density of demand </a:t>
                </a:r>
                <a:r>
                  <a:rPr lang="en-US" sz="2200" b="1" dirty="0">
                    <a:solidFill>
                      <a:srgbClr val="C00000"/>
                    </a:solidFill>
                  </a:rPr>
                  <a:t>(</a:t>
                </a:r>
                <a:r>
                  <a:rPr lang="en-US" sz="2200" b="1" i="1" dirty="0">
                    <a:solidFill>
                      <a:srgbClr val="C00000"/>
                    </a:solidFill>
                  </a:rPr>
                  <a:t>X</a:t>
                </a:r>
                <a:r>
                  <a:rPr lang="en-US" sz="2200" b="1" dirty="0">
                    <a:solidFill>
                      <a:srgbClr val="C00000"/>
                    </a:solidFill>
                  </a:rPr>
                  <a:t>)</a:t>
                </a:r>
                <a:r>
                  <a:rPr lang="en-US" sz="2200" dirty="0"/>
                  <a:t>?</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162307" y="979587"/>
                <a:ext cx="8780307" cy="4789837"/>
              </a:xfrm>
              <a:prstGeom prst="rect">
                <a:avLst/>
              </a:prstGeom>
              <a:blipFill>
                <a:blip r:embed="rId2"/>
                <a:stretch>
                  <a:fillRect l="-764" t="-892" r="-1597" b="-1656"/>
                </a:stretch>
              </a:blipFill>
            </p:spPr>
            <p:txBody>
              <a:bodyPr/>
              <a:lstStyle/>
              <a:p>
                <a:r>
                  <a:rPr lang="en-US">
                    <a:noFill/>
                  </a:rPr>
                  <a:t> </a:t>
                </a:r>
              </a:p>
            </p:txBody>
          </p:sp>
        </mc:Fallback>
      </mc:AlternateContent>
    </p:spTree>
    <p:extLst>
      <p:ext uri="{BB962C8B-B14F-4D97-AF65-F5344CB8AC3E}">
        <p14:creationId xmlns:p14="http://schemas.microsoft.com/office/powerpoint/2010/main" val="2473804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60098718"/>
              </p:ext>
            </p:extLst>
          </p:nvPr>
        </p:nvGraphicFramePr>
        <p:xfrm>
          <a:off x="253093" y="916270"/>
          <a:ext cx="8558893" cy="4001818"/>
        </p:xfrm>
        <a:graphic>
          <a:graphicData uri="http://schemas.openxmlformats.org/drawingml/2006/table">
            <a:tbl>
              <a:tblPr firstRow="1" firstCol="1" bandRow="1">
                <a:tableStyleId>{35758FB7-9AC5-4552-8A53-C91805E547FA}</a:tableStyleId>
              </a:tblPr>
              <a:tblGrid>
                <a:gridCol w="1690007">
                  <a:extLst>
                    <a:ext uri="{9D8B030D-6E8A-4147-A177-3AD203B41FA5}">
                      <a16:colId xmlns:a16="http://schemas.microsoft.com/office/drawing/2014/main" val="20000"/>
                    </a:ext>
                  </a:extLst>
                </a:gridCol>
                <a:gridCol w="1224643">
                  <a:extLst>
                    <a:ext uri="{9D8B030D-6E8A-4147-A177-3AD203B41FA5}">
                      <a16:colId xmlns:a16="http://schemas.microsoft.com/office/drawing/2014/main" val="20001"/>
                    </a:ext>
                  </a:extLst>
                </a:gridCol>
                <a:gridCol w="1529443">
                  <a:extLst>
                    <a:ext uri="{9D8B030D-6E8A-4147-A177-3AD203B41FA5}">
                      <a16:colId xmlns:a16="http://schemas.microsoft.com/office/drawing/2014/main" val="20002"/>
                    </a:ext>
                  </a:extLst>
                </a:gridCol>
                <a:gridCol w="1224642">
                  <a:extLst>
                    <a:ext uri="{9D8B030D-6E8A-4147-A177-3AD203B41FA5}">
                      <a16:colId xmlns:a16="http://schemas.microsoft.com/office/drawing/2014/main" val="20003"/>
                    </a:ext>
                  </a:extLst>
                </a:gridCol>
                <a:gridCol w="1600200">
                  <a:extLst>
                    <a:ext uri="{9D8B030D-6E8A-4147-A177-3AD203B41FA5}">
                      <a16:colId xmlns:a16="http://schemas.microsoft.com/office/drawing/2014/main" val="20004"/>
                    </a:ext>
                  </a:extLst>
                </a:gridCol>
                <a:gridCol w="1289958">
                  <a:extLst>
                    <a:ext uri="{9D8B030D-6E8A-4147-A177-3AD203B41FA5}">
                      <a16:colId xmlns:a16="http://schemas.microsoft.com/office/drawing/2014/main" val="20005"/>
                    </a:ext>
                  </a:extLst>
                </a:gridCol>
              </a:tblGrid>
              <a:tr h="598829">
                <a:tc>
                  <a:txBody>
                    <a:bodyPr/>
                    <a:lstStyle/>
                    <a:p>
                      <a:pPr algn="ctr">
                        <a:spcAft>
                          <a:spcPts val="0"/>
                        </a:spcAft>
                      </a:pPr>
                      <a:r>
                        <a:rPr lang="en-US" sz="1400" dirty="0">
                          <a:effectLst/>
                        </a:rPr>
                        <a:t>MODE of travel</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Vehicle cost (C), €/km</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Value of time (T), €/h</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Speed (</a:t>
                      </a:r>
                      <a:r>
                        <a:rPr lang="en-US" sz="1400" i="1" dirty="0">
                          <a:effectLst/>
                        </a:rPr>
                        <a:t>S</a:t>
                      </a:r>
                      <a:r>
                        <a:rPr lang="en-US" sz="1400" dirty="0">
                          <a:effectLst/>
                        </a:rPr>
                        <a:t>), </a:t>
                      </a:r>
                    </a:p>
                    <a:p>
                      <a:pPr algn="ctr">
                        <a:spcAft>
                          <a:spcPts val="0"/>
                        </a:spcAft>
                      </a:pPr>
                      <a:r>
                        <a:rPr lang="en-US" sz="1400" dirty="0">
                          <a:effectLst/>
                        </a:rPr>
                        <a:t>km/h</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dirty="0">
                          <a:effectLst/>
                        </a:rPr>
                        <a:t>Geometric constant (</a:t>
                      </a:r>
                      <a:r>
                        <a:rPr lang="en-US" sz="1400" i="1" dirty="0">
                          <a:effectLst/>
                        </a:rPr>
                        <a:t>k</a:t>
                      </a:r>
                      <a:r>
                        <a:rPr lang="en-US" sz="1400" dirty="0">
                          <a:effectLst/>
                        </a:rPr>
                        <a:t>)</a:t>
                      </a:r>
                      <a:endParaRPr lang="en-US" sz="14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1400" i="1" dirty="0">
                          <a:effectLst/>
                        </a:rPr>
                        <a:t>b</a:t>
                      </a:r>
                      <a:endParaRPr lang="en-US" sz="1400" i="1"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0"/>
                  </a:ext>
                </a:extLst>
              </a:tr>
              <a:tr h="598829">
                <a:tc>
                  <a:txBody>
                    <a:bodyPr/>
                    <a:lstStyle/>
                    <a:p>
                      <a:pPr algn="ctr">
                        <a:spcAft>
                          <a:spcPts val="0"/>
                        </a:spcAft>
                      </a:pPr>
                      <a:r>
                        <a:rPr lang="en-US" sz="1600" dirty="0">
                          <a:effectLst/>
                        </a:rPr>
                        <a:t>Walking within walking distance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9</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0.72</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1.4</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1"/>
                  </a:ext>
                </a:extLst>
              </a:tr>
              <a:tr h="577763">
                <a:tc>
                  <a:txBody>
                    <a:bodyPr/>
                    <a:lstStyle/>
                    <a:p>
                      <a:pPr algn="ctr">
                        <a:spcAft>
                          <a:spcPts val="0"/>
                        </a:spcAft>
                      </a:pPr>
                      <a:r>
                        <a:rPr lang="en-US" sz="1600" dirty="0">
                          <a:effectLst/>
                        </a:rPr>
                        <a:t>Cycling within cycling distance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a:t>
                      </a:r>
                    </a:p>
                    <a:p>
                      <a:pPr algn="ctr">
                        <a:spcAft>
                          <a:spcPts val="0"/>
                        </a:spcAft>
                      </a:pPr>
                      <a:r>
                        <a:rPr lang="en-US" sz="2000" dirty="0">
                          <a:effectLst/>
                        </a:rPr>
                        <a:t> </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6</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15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0.72</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0.3</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2"/>
                  </a:ext>
                </a:extLst>
              </a:tr>
              <a:tr h="598829">
                <a:tc>
                  <a:txBody>
                    <a:bodyPr/>
                    <a:lstStyle/>
                    <a:p>
                      <a:pPr algn="ctr">
                        <a:spcAft>
                          <a:spcPts val="0"/>
                        </a:spcAft>
                      </a:pPr>
                      <a:r>
                        <a:rPr lang="en-US" sz="1600" dirty="0">
                          <a:effectLst/>
                        </a:rPr>
                        <a:t>Car driving for private purpose in urban area</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40</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0.4</a:t>
                      </a:r>
                      <a:endParaRPr lang="en-US" sz="200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3"/>
                  </a:ext>
                </a:extLst>
              </a:tr>
              <a:tr h="598829">
                <a:tc>
                  <a:txBody>
                    <a:bodyPr/>
                    <a:lstStyle/>
                    <a:p>
                      <a:pPr algn="ctr">
                        <a:spcAft>
                          <a:spcPts val="0"/>
                        </a:spcAft>
                      </a:pPr>
                      <a:r>
                        <a:rPr lang="en-US" sz="1600" dirty="0">
                          <a:effectLst/>
                        </a:rPr>
                        <a:t>Car driving on business in urban area</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20</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40</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a:t>
                      </a:r>
                      <a:endParaRPr lang="en-US" sz="2000"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4"/>
                  </a:ext>
                </a:extLst>
              </a:tr>
              <a:tr h="598829">
                <a:tc>
                  <a:txBody>
                    <a:bodyPr/>
                    <a:lstStyle/>
                    <a:p>
                      <a:pPr algn="ctr">
                        <a:spcAft>
                          <a:spcPts val="0"/>
                        </a:spcAft>
                      </a:pPr>
                      <a:r>
                        <a:rPr lang="en-US" sz="1600" dirty="0">
                          <a:effectLst/>
                        </a:rPr>
                        <a:t>Long-distance car driving for private purpose</a:t>
                      </a:r>
                      <a:endParaRPr lang="en-US" sz="1600" b="1"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0.2</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a:effectLst/>
                        </a:rPr>
                        <a:t>10</a:t>
                      </a:r>
                      <a:endParaRPr lang="en-US" sz="200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85</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0.77</a:t>
                      </a:r>
                      <a:endParaRPr lang="en-US" sz="2000" dirty="0">
                        <a:effectLst/>
                        <a:latin typeface="Calibri" charset="0"/>
                        <a:ea typeface="Calibri" charset="0"/>
                        <a:cs typeface="Times New Roman" charset="0"/>
                      </a:endParaRPr>
                    </a:p>
                  </a:txBody>
                  <a:tcPr marL="68580" marR="68580" marT="0" marB="0" anchor="ctr"/>
                </a:tc>
                <a:tc>
                  <a:txBody>
                    <a:bodyPr/>
                    <a:lstStyle/>
                    <a:p>
                      <a:pPr algn="ctr">
                        <a:spcAft>
                          <a:spcPts val="0"/>
                        </a:spcAft>
                      </a:pPr>
                      <a:r>
                        <a:rPr lang="en-US" sz="2000" dirty="0">
                          <a:effectLst/>
                        </a:rPr>
                        <a:t>0.3</a:t>
                      </a:r>
                      <a:endParaRPr lang="en-US" sz="2000" dirty="0">
                        <a:effectLst/>
                        <a:latin typeface="Calibri" charset="0"/>
                        <a:ea typeface="Calibri" charset="0"/>
                        <a:cs typeface="Times New Roman" charset="0"/>
                      </a:endParaRPr>
                    </a:p>
                  </a:txBody>
                  <a:tcPr marL="68580" marR="68580" marT="0" marB="0" anchor="ctr"/>
                </a:tc>
                <a:extLst>
                  <a:ext uri="{0D108BD9-81ED-4DB2-BD59-A6C34878D82A}">
                    <a16:rowId xmlns:a16="http://schemas.microsoft.com/office/drawing/2014/main" val="10005"/>
                  </a:ext>
                </a:extLst>
              </a:tr>
            </a:tbl>
          </a:graphicData>
        </a:graphic>
      </p:graphicFrame>
      <p:sp>
        <p:nvSpPr>
          <p:cNvPr id="3" name="Slide Number Placeholder 2"/>
          <p:cNvSpPr>
            <a:spLocks noGrp="1"/>
          </p:cNvSpPr>
          <p:nvPr>
            <p:ph type="sldNum" sz="quarter" idx="12"/>
          </p:nvPr>
        </p:nvSpPr>
        <p:spPr/>
        <p:txBody>
          <a:bodyPr/>
          <a:lstStyle/>
          <a:p>
            <a:fld id="{B91E65D5-FE66-C14A-8B79-70CF72E52575}" type="slidenum">
              <a:rPr lang="en-US" smtClean="0"/>
              <a:t>33</a:t>
            </a:fld>
            <a:endParaRPr lang="en-US"/>
          </a:p>
        </p:txBody>
      </p:sp>
      <p:sp>
        <p:nvSpPr>
          <p:cNvPr id="5" name="Title 1">
            <a:extLst>
              <a:ext uri="{FF2B5EF4-FFF2-40B4-BE49-F238E27FC236}">
                <a16:creationId xmlns:a16="http://schemas.microsoft.com/office/drawing/2014/main" id="{B5B66C75-F10C-47CB-AFA4-06AB92CF64CF}"/>
              </a:ext>
            </a:extLst>
          </p:cNvPr>
          <p:cNvSpPr txBox="1">
            <a:spLocks/>
          </p:cNvSpPr>
          <p:nvPr/>
        </p:nvSpPr>
        <p:spPr>
          <a:xfrm>
            <a:off x="127907" y="5394508"/>
            <a:ext cx="8509908" cy="42692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Table 4.1 in Jansson (2013), P.64, original data from SIKA (2008) and traffic planning rules-of-thumb </a:t>
            </a:r>
          </a:p>
        </p:txBody>
      </p:sp>
      <p:sp>
        <p:nvSpPr>
          <p:cNvPr id="7" name="Title 6">
            <a:extLst>
              <a:ext uri="{FF2B5EF4-FFF2-40B4-BE49-F238E27FC236}">
                <a16:creationId xmlns:a16="http://schemas.microsoft.com/office/drawing/2014/main" id="{A0A4A93F-CF82-405F-8267-3128C0CADD87}"/>
              </a:ext>
            </a:extLst>
          </p:cNvPr>
          <p:cNvSpPr>
            <a:spLocks noGrp="1"/>
          </p:cNvSpPr>
          <p:nvPr>
            <p:ph type="title"/>
          </p:nvPr>
        </p:nvSpPr>
        <p:spPr>
          <a:xfrm>
            <a:off x="253093" y="132675"/>
            <a:ext cx="7886700" cy="532945"/>
          </a:xfrm>
        </p:spPr>
        <p:txBody>
          <a:bodyPr>
            <a:noAutofit/>
          </a:bodyPr>
          <a:lstStyle/>
          <a:p>
            <a:r>
              <a:rPr lang="en-US" sz="2400" b="1" dirty="0">
                <a:solidFill>
                  <a:srgbClr val="0000FF"/>
                </a:solidFill>
              </a:rPr>
              <a:t>Parameter values in the distribution cost function</a:t>
            </a:r>
          </a:p>
        </p:txBody>
      </p:sp>
    </p:spTree>
    <p:extLst>
      <p:ext uri="{BB962C8B-B14F-4D97-AF65-F5344CB8AC3E}">
        <p14:creationId xmlns:p14="http://schemas.microsoft.com/office/powerpoint/2010/main" val="398142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34</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191545"/>
            <a:ext cx="7702621" cy="461665"/>
          </a:xfrm>
          <a:prstGeom prst="rect">
            <a:avLst/>
          </a:prstGeom>
          <a:noFill/>
        </p:spPr>
        <p:txBody>
          <a:bodyPr wrap="square" rtlCol="0">
            <a:spAutoFit/>
          </a:bodyPr>
          <a:lstStyle/>
          <a:p>
            <a:r>
              <a:rPr lang="en-US" sz="2400" b="1" dirty="0">
                <a:solidFill>
                  <a:srgbClr val="0000FF"/>
                </a:solidFill>
              </a:rPr>
              <a:t>Optimal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a:t>
            </a:r>
            <a:r>
              <a:rPr lang="en-US" sz="1400" dirty="0" err="1"/>
              <a:t>Jansson</a:t>
            </a:r>
            <a:r>
              <a:rPr lang="en-US" sz="1400" dirty="0"/>
              <a:t> (2013), Chapter 4</a:t>
            </a:r>
          </a:p>
        </p:txBody>
      </p:sp>
      <p:sp>
        <p:nvSpPr>
          <p:cNvPr id="12" name="TextBox 11">
            <a:extLst>
              <a:ext uri="{FF2B5EF4-FFF2-40B4-BE49-F238E27FC236}">
                <a16:creationId xmlns:a16="http://schemas.microsoft.com/office/drawing/2014/main" id="{451E332D-E6AC-4666-B971-E3B5AB43173B}"/>
              </a:ext>
            </a:extLst>
          </p:cNvPr>
          <p:cNvSpPr txBox="1"/>
          <p:nvPr/>
        </p:nvSpPr>
        <p:spPr>
          <a:xfrm>
            <a:off x="162307" y="799973"/>
            <a:ext cx="8780307" cy="4832092"/>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Earlier we learned about production and cost functions of individual service provider</a:t>
            </a:r>
          </a:p>
          <a:p>
            <a:pPr marL="800100" lvl="1" indent="-342900">
              <a:buFont typeface="Wingdings" panose="05000000000000000000" pitchFamily="2" charset="2"/>
              <a:buChar char="ü"/>
            </a:pPr>
            <a:r>
              <a:rPr lang="en-US" sz="2200" b="1" dirty="0">
                <a:solidFill>
                  <a:srgbClr val="0000FF"/>
                </a:solidFill>
              </a:rPr>
              <a:t>production cost function </a:t>
            </a:r>
            <a:r>
              <a:rPr lang="en-US" sz="2200" b="1" i="1" dirty="0">
                <a:solidFill>
                  <a:srgbClr val="C00000"/>
                </a:solidFill>
              </a:rPr>
              <a:t>f(q)</a:t>
            </a:r>
          </a:p>
          <a:p>
            <a:pPr marL="800100" lvl="1" indent="-342900">
              <a:buFont typeface="Wingdings" panose="05000000000000000000" pitchFamily="2" charset="2"/>
              <a:buChar char="ü"/>
            </a:pPr>
            <a:r>
              <a:rPr lang="en-US" sz="2200" b="1" dirty="0">
                <a:solidFill>
                  <a:srgbClr val="0000FF"/>
                </a:solidFill>
              </a:rPr>
              <a:t>distribution cost function </a:t>
            </a:r>
            <a:r>
              <a:rPr lang="en-US" sz="2200" b="1" i="1" dirty="0">
                <a:solidFill>
                  <a:srgbClr val="C00000"/>
                </a:solidFill>
              </a:rPr>
              <a:t>g(m) </a:t>
            </a:r>
          </a:p>
          <a:p>
            <a:pPr marL="342900" indent="-342900">
              <a:buFont typeface="Wingdings" panose="05000000000000000000" pitchFamily="2" charset="2"/>
              <a:buChar char="v"/>
            </a:pPr>
            <a:r>
              <a:rPr lang="en-US" sz="2200" dirty="0"/>
              <a:t>Now we try to combine these two cost functions and examine the result of </a:t>
            </a:r>
            <a:r>
              <a:rPr lang="en-US" sz="2200" b="1" dirty="0">
                <a:solidFill>
                  <a:srgbClr val="0000FF"/>
                </a:solidFill>
              </a:rPr>
              <a:t>basic trade-off </a:t>
            </a:r>
            <a:r>
              <a:rPr lang="en-US" sz="2200" dirty="0"/>
              <a:t>to determine the </a:t>
            </a:r>
            <a:r>
              <a:rPr lang="en-US" sz="2200" b="1" dirty="0">
                <a:solidFill>
                  <a:srgbClr val="0000FF"/>
                </a:solidFill>
              </a:rPr>
              <a:t>optimal market area </a:t>
            </a:r>
            <a:r>
              <a:rPr lang="en-US" sz="2200" dirty="0"/>
              <a:t>of a particular service producer.</a:t>
            </a:r>
          </a:p>
          <a:p>
            <a:pPr marL="342900" indent="-342900">
              <a:buFont typeface="Wingdings" panose="05000000000000000000" pitchFamily="2" charset="2"/>
              <a:buChar char="v"/>
            </a:pPr>
            <a:r>
              <a:rPr lang="en-US" sz="2200" b="1" i="1" dirty="0">
                <a:solidFill>
                  <a:srgbClr val="C00000"/>
                </a:solidFill>
              </a:rPr>
              <a:t>Market area </a:t>
            </a:r>
            <a:r>
              <a:rPr lang="en-US" sz="2200" dirty="0"/>
              <a:t>is the central concept of spatial economics and typically left out of consideration in mainstream economics, where instead the </a:t>
            </a:r>
            <a:r>
              <a:rPr lang="en-US" sz="2200" b="1" i="1" dirty="0">
                <a:solidFill>
                  <a:srgbClr val="C00000"/>
                </a:solidFill>
              </a:rPr>
              <a:t>market form </a:t>
            </a:r>
            <a:r>
              <a:rPr lang="en-US" sz="2200" dirty="0"/>
              <a:t>in the sense of competitive conditions in different industries is fundamental</a:t>
            </a:r>
          </a:p>
          <a:p>
            <a:pPr marL="342900" indent="-342900">
              <a:buFont typeface="Wingdings" panose="05000000000000000000" pitchFamily="2" charset="2"/>
              <a:buChar char="v"/>
            </a:pPr>
            <a:r>
              <a:rPr lang="en-US" sz="2200" dirty="0"/>
              <a:t>In this part, we focus on the concept of </a:t>
            </a:r>
            <a:r>
              <a:rPr lang="en-US" sz="2200" b="1" dirty="0">
                <a:solidFill>
                  <a:srgbClr val="0000FF"/>
                </a:solidFill>
              </a:rPr>
              <a:t>market areas</a:t>
            </a:r>
            <a:r>
              <a:rPr lang="en-US" sz="2200" dirty="0"/>
              <a:t>. It is explained why the sizes of market areas of different service providers are systematically very different.</a:t>
            </a:r>
          </a:p>
        </p:txBody>
      </p:sp>
    </p:spTree>
    <p:extLst>
      <p:ext uri="{BB962C8B-B14F-4D97-AF65-F5344CB8AC3E}">
        <p14:creationId xmlns:p14="http://schemas.microsoft.com/office/powerpoint/2010/main" val="2777231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18765" y="88131"/>
            <a:ext cx="7702621" cy="461665"/>
          </a:xfrm>
          <a:prstGeom prst="rect">
            <a:avLst/>
          </a:prstGeom>
          <a:noFill/>
        </p:spPr>
        <p:txBody>
          <a:bodyPr wrap="square" rtlCol="0">
            <a:spAutoFit/>
          </a:bodyPr>
          <a:lstStyle/>
          <a:p>
            <a:r>
              <a:rPr lang="en-US" sz="2400" b="1" dirty="0">
                <a:solidFill>
                  <a:srgbClr val="0000FF"/>
                </a:solidFill>
              </a:rPr>
              <a:t>Optimal market area </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162307" y="562825"/>
            <a:ext cx="8780307" cy="5847755"/>
          </a:xfrm>
          <a:prstGeom prst="rect">
            <a:avLst/>
          </a:prstGeom>
          <a:solidFill>
            <a:srgbClr val="FFFFCC"/>
          </a:solidFill>
        </p:spPr>
        <p:txBody>
          <a:bodyPr wrap="square" rtlCol="0">
            <a:spAutoFit/>
          </a:bodyPr>
          <a:lstStyle/>
          <a:p>
            <a:r>
              <a:rPr lang="en-US" sz="2200" b="1" u="sng" dirty="0">
                <a:solidFill>
                  <a:srgbClr val="C00000"/>
                </a:solidFill>
              </a:rPr>
              <a:t>Assumptions </a:t>
            </a:r>
            <a:r>
              <a:rPr lang="en-US" sz="2200" b="1" dirty="0">
                <a:solidFill>
                  <a:srgbClr val="C00000"/>
                </a:solidFill>
              </a:rPr>
              <a:t>(Fundamental model)</a:t>
            </a:r>
          </a:p>
          <a:p>
            <a:pPr marL="342900" indent="-342900">
              <a:buFont typeface="Wingdings" panose="05000000000000000000" pitchFamily="2" charset="2"/>
              <a:buChar char="v"/>
            </a:pPr>
            <a:r>
              <a:rPr lang="en-US" sz="2200" dirty="0"/>
              <a:t>A particular country is divided into a number of regions, such that each region can be assumed to have a reasonably </a:t>
            </a:r>
            <a:r>
              <a:rPr lang="en-US" sz="2200" b="1" dirty="0">
                <a:solidFill>
                  <a:srgbClr val="0000FF"/>
                </a:solidFill>
              </a:rPr>
              <a:t>uniform population density</a:t>
            </a:r>
          </a:p>
          <a:p>
            <a:pPr marL="342900" indent="-342900">
              <a:buFont typeface="Wingdings" panose="05000000000000000000" pitchFamily="2" charset="2"/>
              <a:buChar char="v"/>
            </a:pPr>
            <a:r>
              <a:rPr lang="en-US" sz="2200" dirty="0"/>
              <a:t>There are densely populated, mainly </a:t>
            </a:r>
            <a:r>
              <a:rPr lang="en-US" sz="2200" b="1" dirty="0">
                <a:solidFill>
                  <a:srgbClr val="0000FF"/>
                </a:solidFill>
              </a:rPr>
              <a:t>urban areas</a:t>
            </a:r>
            <a:r>
              <a:rPr lang="en-US" sz="2200" dirty="0"/>
              <a:t>, and there are more or less </a:t>
            </a:r>
            <a:r>
              <a:rPr lang="en-US" sz="2200" b="1" dirty="0">
                <a:solidFill>
                  <a:srgbClr val="0000FF"/>
                </a:solidFill>
              </a:rPr>
              <a:t>sparsely populated regions</a:t>
            </a:r>
            <a:r>
              <a:rPr lang="en-US" sz="2200" dirty="0"/>
              <a:t>.</a:t>
            </a:r>
          </a:p>
          <a:p>
            <a:pPr marL="342900" indent="-342900">
              <a:buFont typeface="Wingdings" panose="05000000000000000000" pitchFamily="2" charset="2"/>
              <a:buChar char="v"/>
            </a:pPr>
            <a:r>
              <a:rPr lang="en-US" sz="2200" dirty="0"/>
              <a:t>One region is now considered a </a:t>
            </a:r>
            <a:r>
              <a:rPr lang="en-US" sz="2200" b="1" dirty="0">
                <a:solidFill>
                  <a:srgbClr val="0000FF"/>
                </a:solidFill>
              </a:rPr>
              <a:t>possible market </a:t>
            </a:r>
            <a:r>
              <a:rPr lang="en-US" sz="2200" dirty="0"/>
              <a:t>to be supplied with a particular service.</a:t>
            </a:r>
          </a:p>
          <a:p>
            <a:pPr marL="342900" indent="-342900">
              <a:buFont typeface="Wingdings" panose="05000000000000000000" pitchFamily="2" charset="2"/>
              <a:buChar char="v"/>
            </a:pPr>
            <a:r>
              <a:rPr lang="en-US" sz="2200" dirty="0"/>
              <a:t>Start from a situation in which there is no supply at all of this service in the region concerned, and take the point of view of a producer considering the establishment of a single plant.</a:t>
            </a:r>
          </a:p>
          <a:p>
            <a:pPr marL="342900" indent="-342900">
              <a:buFont typeface="Wingdings" panose="05000000000000000000" pitchFamily="2" charset="2"/>
              <a:buChar char="v"/>
            </a:pPr>
            <a:r>
              <a:rPr lang="en-US" sz="2200" dirty="0"/>
              <a:t>Relevant questions are</a:t>
            </a:r>
          </a:p>
          <a:p>
            <a:pPr marL="800100" lvl="1" indent="-342900">
              <a:buFont typeface="Wingdings" panose="05000000000000000000" pitchFamily="2" charset="2"/>
              <a:buChar char="ü"/>
            </a:pPr>
            <a:r>
              <a:rPr lang="en-US" sz="2200" b="1" dirty="0">
                <a:solidFill>
                  <a:srgbClr val="0000FF"/>
                </a:solidFill>
              </a:rPr>
              <a:t>What production capacity should be chosen and</a:t>
            </a:r>
          </a:p>
          <a:p>
            <a:pPr marL="800100" lvl="1" indent="-342900">
              <a:buFont typeface="Wingdings" panose="05000000000000000000" pitchFamily="2" charset="2"/>
              <a:buChar char="ü"/>
            </a:pPr>
            <a:r>
              <a:rPr lang="en-US" sz="2200" b="1" dirty="0">
                <a:solidFill>
                  <a:srgbClr val="0000FF"/>
                </a:solidFill>
              </a:rPr>
              <a:t>How large market area should be covered in the distribution to minimize the sum of the average production and distribution costs</a:t>
            </a:r>
            <a:r>
              <a:rPr lang="en-US" sz="2200" dirty="0"/>
              <a:t>.</a:t>
            </a:r>
          </a:p>
          <a:p>
            <a:pPr marL="342900" indent="-342900">
              <a:buFont typeface="Wingdings" panose="05000000000000000000" pitchFamily="2" charset="2"/>
              <a:buChar char="v"/>
            </a:pPr>
            <a:r>
              <a:rPr lang="en-US" sz="2200" dirty="0"/>
              <a:t>If the whole region is to be supplied with the service concerned similar plants should be established in </a:t>
            </a:r>
            <a:r>
              <a:rPr lang="en-US" sz="2200" b="1" dirty="0">
                <a:solidFill>
                  <a:srgbClr val="0000FF"/>
                </a:solidFill>
              </a:rPr>
              <a:t>the middle of market areas </a:t>
            </a:r>
            <a:r>
              <a:rPr lang="en-US" sz="2200" dirty="0"/>
              <a:t>of the same size until the total area of the region concerned is covered</a:t>
            </a:r>
          </a:p>
        </p:txBody>
      </p:sp>
    </p:spTree>
    <p:extLst>
      <p:ext uri="{BB962C8B-B14F-4D97-AF65-F5344CB8AC3E}">
        <p14:creationId xmlns:p14="http://schemas.microsoft.com/office/powerpoint/2010/main" val="273841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729" y="367375"/>
            <a:ext cx="8904514" cy="1143000"/>
          </a:xfrm>
        </p:spPr>
        <p:txBody>
          <a:bodyPr>
            <a:normAutofit/>
          </a:bodyPr>
          <a:lstStyle/>
          <a:p>
            <a:r>
              <a:rPr lang="en-US" sz="2600" b="1" dirty="0">
                <a:solidFill>
                  <a:srgbClr val="0000FF"/>
                </a:solidFill>
              </a:rPr>
              <a:t>Slice of a service-supply system in a uniformly populated region</a:t>
            </a:r>
            <a:endParaRPr lang="th-TH" sz="2600" b="1" dirty="0">
              <a:solidFill>
                <a:srgbClr val="0000FF"/>
              </a:solidFill>
            </a:endParaRPr>
          </a:p>
        </p:txBody>
      </p:sp>
      <p:pic>
        <p:nvPicPr>
          <p:cNvPr id="1026" name="Picture 2"/>
          <p:cNvPicPr>
            <a:picLocks noChangeAspect="1" noChangeArrowheads="1"/>
          </p:cNvPicPr>
          <p:nvPr/>
        </p:nvPicPr>
        <p:blipFill>
          <a:blip r:embed="rId2" cstate="print"/>
          <a:srcRect l="21397" t="30141" r="50809" b="21625"/>
          <a:stretch>
            <a:fillRect/>
          </a:stretch>
        </p:blipFill>
        <p:spPr bwMode="auto">
          <a:xfrm>
            <a:off x="2694349" y="1805314"/>
            <a:ext cx="3600400" cy="3528392"/>
          </a:xfrm>
          <a:prstGeom prst="rect">
            <a:avLst/>
          </a:prstGeom>
          <a:noFill/>
          <a:ln w="9525">
            <a:noFill/>
            <a:miter lim="800000"/>
            <a:headEnd/>
            <a:tailEnd/>
          </a:ln>
        </p:spPr>
      </p:pic>
      <p:sp>
        <p:nvSpPr>
          <p:cNvPr id="4" name="Title 1">
            <a:extLst>
              <a:ext uri="{FF2B5EF4-FFF2-40B4-BE49-F238E27FC236}">
                <a16:creationId xmlns:a16="http://schemas.microsoft.com/office/drawing/2014/main" id="{7AA67649-64EA-4AAB-A8AC-278281F84B09}"/>
              </a:ext>
            </a:extLst>
          </p:cNvPr>
          <p:cNvSpPr txBox="1">
            <a:spLocks/>
          </p:cNvSpPr>
          <p:nvPr/>
        </p:nvSpPr>
        <p:spPr>
          <a:xfrm>
            <a:off x="2639313" y="5415182"/>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5.1 in Jansson (2013), P.68</a:t>
            </a:r>
          </a:p>
        </p:txBody>
      </p:sp>
    </p:spTree>
    <p:extLst>
      <p:ext uri="{BB962C8B-B14F-4D97-AF65-F5344CB8AC3E}">
        <p14:creationId xmlns:p14="http://schemas.microsoft.com/office/powerpoint/2010/main" val="3875589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985" y="365126"/>
            <a:ext cx="8365671" cy="630917"/>
          </a:xfrm>
        </p:spPr>
        <p:txBody>
          <a:bodyPr>
            <a:normAutofit/>
          </a:bodyPr>
          <a:lstStyle/>
          <a:p>
            <a:r>
              <a:rPr lang="en-US" sz="2400" b="1" dirty="0">
                <a:solidFill>
                  <a:srgbClr val="0000FF"/>
                </a:solidFill>
              </a:rPr>
              <a:t>The basic trade-off between the production and distribution costs</a:t>
            </a:r>
          </a:p>
        </p:txBody>
      </p:sp>
      <p:sp>
        <p:nvSpPr>
          <p:cNvPr id="3" name="Slide Number Placeholder 2"/>
          <p:cNvSpPr>
            <a:spLocks noGrp="1"/>
          </p:cNvSpPr>
          <p:nvPr>
            <p:ph type="sldNum" sz="quarter" idx="12"/>
          </p:nvPr>
        </p:nvSpPr>
        <p:spPr/>
        <p:txBody>
          <a:bodyPr/>
          <a:lstStyle/>
          <a:p>
            <a:fld id="{B91E65D5-FE66-C14A-8B79-70CF72E52575}" type="slidenum">
              <a:rPr lang="en-US" smtClean="0"/>
              <a:t>37</a:t>
            </a:fld>
            <a:endParaRPr lang="en-US"/>
          </a:p>
        </p:txBody>
      </p:sp>
      <p:sp>
        <p:nvSpPr>
          <p:cNvPr id="17" name="Title 1">
            <a:extLst>
              <a:ext uri="{FF2B5EF4-FFF2-40B4-BE49-F238E27FC236}">
                <a16:creationId xmlns:a16="http://schemas.microsoft.com/office/drawing/2014/main" id="{1300DA13-17F1-4E22-B5AF-6AFA25782A6C}"/>
              </a:ext>
            </a:extLst>
          </p:cNvPr>
          <p:cNvSpPr txBox="1">
            <a:spLocks/>
          </p:cNvSpPr>
          <p:nvPr/>
        </p:nvSpPr>
        <p:spPr>
          <a:xfrm>
            <a:off x="1605171" y="6204268"/>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5.2 in Jansson (2013), P.69</a:t>
            </a:r>
          </a:p>
        </p:txBody>
      </p:sp>
      <p:pic>
        <p:nvPicPr>
          <p:cNvPr id="18" name="Picture 2">
            <a:extLst>
              <a:ext uri="{FF2B5EF4-FFF2-40B4-BE49-F238E27FC236}">
                <a16:creationId xmlns:a16="http://schemas.microsoft.com/office/drawing/2014/main" id="{A9EB6E06-225C-41B9-AAAA-E985C23B02C6}"/>
              </a:ext>
            </a:extLst>
          </p:cNvPr>
          <p:cNvPicPr>
            <a:picLocks noChangeAspect="1" noChangeArrowheads="1"/>
          </p:cNvPicPr>
          <p:nvPr/>
        </p:nvPicPr>
        <p:blipFill>
          <a:blip r:embed="rId2" cstate="print"/>
          <a:srcRect l="28624" t="23250" r="38024" b="30485"/>
          <a:stretch>
            <a:fillRect/>
          </a:stretch>
        </p:blipFill>
        <p:spPr bwMode="auto">
          <a:xfrm>
            <a:off x="928802" y="1113659"/>
            <a:ext cx="6321084" cy="4951516"/>
          </a:xfrm>
          <a:prstGeom prst="rect">
            <a:avLst/>
          </a:prstGeom>
          <a:noFill/>
          <a:ln w="9525">
            <a:noFill/>
            <a:miter lim="800000"/>
            <a:headEnd/>
            <a:tailEnd/>
          </a:ln>
        </p:spPr>
      </p:pic>
    </p:spTree>
    <p:extLst>
      <p:ext uri="{BB962C8B-B14F-4D97-AF65-F5344CB8AC3E}">
        <p14:creationId xmlns:p14="http://schemas.microsoft.com/office/powerpoint/2010/main" val="3514583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148002"/>
            <a:ext cx="7702621" cy="461665"/>
          </a:xfrm>
          <a:prstGeom prst="rect">
            <a:avLst/>
          </a:prstGeom>
          <a:noFill/>
        </p:spPr>
        <p:txBody>
          <a:bodyPr wrap="square" rtlCol="0">
            <a:spAutoFit/>
          </a:bodyPr>
          <a:lstStyle/>
          <a:p>
            <a:r>
              <a:rPr lang="en-US" sz="2400" b="1" dirty="0">
                <a:solidFill>
                  <a:srgbClr val="0000FF"/>
                </a:solidFill>
              </a:rPr>
              <a:t>Optimal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237717" y="734659"/>
                <a:ext cx="8780307" cy="6011261"/>
              </a:xfrm>
              <a:prstGeom prst="rect">
                <a:avLst/>
              </a:prstGeom>
              <a:solidFill>
                <a:srgbClr val="FFFFCC"/>
              </a:solidFill>
            </p:spPr>
            <p:txBody>
              <a:bodyPr wrap="square" rtlCol="0">
                <a:spAutoFit/>
              </a:bodyPr>
              <a:lstStyle/>
              <a:p>
                <a:r>
                  <a:rPr lang="en-US" sz="2200" b="1" u="sng" dirty="0">
                    <a:solidFill>
                      <a:srgbClr val="C00000"/>
                    </a:solidFill>
                  </a:rPr>
                  <a:t>In figure 5.2</a:t>
                </a:r>
              </a:p>
              <a:p>
                <a:pPr marL="342900" indent="-342900">
                  <a:buFont typeface="Wingdings" panose="05000000000000000000" pitchFamily="2" charset="2"/>
                  <a:buChar char="v"/>
                </a:pPr>
                <a:r>
                  <a:rPr lang="en-US" sz="2200" dirty="0"/>
                  <a:t>The </a:t>
                </a:r>
                <a:r>
                  <a:rPr lang="en-US" sz="2200" b="1" dirty="0">
                    <a:solidFill>
                      <a:srgbClr val="0000FF"/>
                    </a:solidFill>
                  </a:rPr>
                  <a:t>average production cost </a:t>
                </a:r>
                <a:r>
                  <a:rPr lang="en-US" sz="2200" b="1" dirty="0">
                    <a:solidFill>
                      <a:srgbClr val="C00000"/>
                    </a:solidFill>
                  </a:rPr>
                  <a:t>(</a:t>
                </a:r>
                <a:r>
                  <a:rPr lang="en-US" sz="2200" b="1" i="1" dirty="0" err="1">
                    <a:solidFill>
                      <a:srgbClr val="C00000"/>
                    </a:solidFill>
                  </a:rPr>
                  <a:t>AC</a:t>
                </a:r>
                <a:r>
                  <a:rPr lang="en-US" sz="2200" b="1" i="1" baseline="-25000" dirty="0" err="1">
                    <a:solidFill>
                      <a:srgbClr val="C00000"/>
                    </a:solidFill>
                  </a:rPr>
                  <a:t>prod</a:t>
                </a:r>
                <a:r>
                  <a:rPr lang="en-US" sz="2200" b="1" dirty="0">
                    <a:solidFill>
                      <a:srgbClr val="C00000"/>
                    </a:solidFill>
                  </a:rPr>
                  <a:t>) </a:t>
                </a:r>
                <a:r>
                  <a:rPr lang="en-US" sz="2200" dirty="0"/>
                  <a:t>falls with increases in output (q)</a:t>
                </a:r>
              </a:p>
              <a:p>
                <a:pPr marL="342900" indent="-342900">
                  <a:buFont typeface="Wingdings" panose="05000000000000000000" pitchFamily="2" charset="2"/>
                  <a:buChar char="v"/>
                </a:pPr>
                <a:r>
                  <a:rPr lang="en-US" sz="2200" dirty="0"/>
                  <a:t>The </a:t>
                </a:r>
                <a:r>
                  <a:rPr lang="en-US" sz="2200" b="1" dirty="0">
                    <a:solidFill>
                      <a:srgbClr val="0000FF"/>
                    </a:solidFill>
                  </a:rPr>
                  <a:t>average distribution cost </a:t>
                </a:r>
                <a:r>
                  <a:rPr lang="en-US" sz="2200" b="1" dirty="0">
                    <a:solidFill>
                      <a:srgbClr val="C00000"/>
                    </a:solidFill>
                  </a:rPr>
                  <a:t>(</a:t>
                </a:r>
                <a:r>
                  <a:rPr lang="en-US" sz="2200" b="1" i="1" dirty="0" err="1">
                    <a:solidFill>
                      <a:srgbClr val="C00000"/>
                    </a:solidFill>
                  </a:rPr>
                  <a:t>AC</a:t>
                </a:r>
                <a:r>
                  <a:rPr lang="en-US" sz="2200" b="1" i="1" baseline="-25000" dirty="0" err="1">
                    <a:solidFill>
                      <a:srgbClr val="C00000"/>
                    </a:solidFill>
                  </a:rPr>
                  <a:t>distr</a:t>
                </a:r>
                <a:r>
                  <a:rPr lang="en-US" sz="2200" b="1" dirty="0">
                    <a:solidFill>
                      <a:srgbClr val="C00000"/>
                    </a:solidFill>
                  </a:rPr>
                  <a:t>) </a:t>
                </a:r>
                <a:r>
                  <a:rPr lang="en-US" sz="2200" dirty="0"/>
                  <a:t>increases with the size of the catchment area, that is the </a:t>
                </a:r>
                <a:r>
                  <a:rPr lang="en-US" sz="2200" b="1" dirty="0">
                    <a:solidFill>
                      <a:srgbClr val="0000FF"/>
                    </a:solidFill>
                  </a:rPr>
                  <a:t>market area size </a:t>
                </a:r>
                <a:r>
                  <a:rPr lang="en-US" sz="2200" b="1" i="1" dirty="0">
                    <a:solidFill>
                      <a:srgbClr val="C00000"/>
                    </a:solidFill>
                  </a:rPr>
                  <a:t>(m)</a:t>
                </a:r>
              </a:p>
              <a:p>
                <a:pPr marL="342900" indent="-342900">
                  <a:buFont typeface="Wingdings" panose="05000000000000000000" pitchFamily="2" charset="2"/>
                  <a:buChar char="v"/>
                </a:pPr>
                <a:r>
                  <a:rPr lang="en-US" sz="2200" dirty="0"/>
                  <a:t>The link of the production cost and distribution cost is that </a:t>
                </a:r>
              </a:p>
              <a:p>
                <a:r>
                  <a:rPr lang="en-US" sz="2200" dirty="0"/>
                  <a:t>      </a:t>
                </a:r>
                <a:r>
                  <a:rPr lang="en-US" sz="2200" b="1" i="1" dirty="0">
                    <a:solidFill>
                      <a:srgbClr val="0000FF"/>
                    </a:solidFill>
                  </a:rPr>
                  <a:t>q = </a:t>
                </a:r>
                <a:r>
                  <a:rPr lang="en-US" sz="2200" b="1" i="1" dirty="0" err="1">
                    <a:solidFill>
                      <a:srgbClr val="0000FF"/>
                    </a:solidFill>
                  </a:rPr>
                  <a:t>mX</a:t>
                </a:r>
                <a:r>
                  <a:rPr lang="en-US" sz="2200" dirty="0"/>
                  <a:t>, </a:t>
                </a:r>
              </a:p>
              <a:p>
                <a:r>
                  <a:rPr lang="en-US" sz="2200" dirty="0"/>
                  <a:t>      </a:t>
                </a:r>
                <a:r>
                  <a:rPr lang="en-US" sz="2000" dirty="0"/>
                  <a:t>where q = output of individual plant</a:t>
                </a:r>
              </a:p>
              <a:p>
                <a:r>
                  <a:rPr lang="en-US" sz="2000" dirty="0"/>
                  <a:t>                  m = market area of individual plant</a:t>
                </a:r>
              </a:p>
              <a:p>
                <a:r>
                  <a:rPr lang="en-US" sz="2000" dirty="0"/>
                  <a:t>                  X = quantity demand per km</a:t>
                </a:r>
                <a:r>
                  <a:rPr lang="en-US" sz="2000" baseline="30000" dirty="0"/>
                  <a:t>2</a:t>
                </a:r>
                <a:r>
                  <a:rPr lang="en-US" sz="2000" dirty="0"/>
                  <a:t> (density of demand)</a:t>
                </a:r>
              </a:p>
              <a:p>
                <a:endParaRPr lang="en-US" sz="1000" dirty="0"/>
              </a:p>
              <a:p>
                <a:pPr marL="342900" indent="-342900">
                  <a:buFont typeface="Wingdings" panose="05000000000000000000" pitchFamily="2" charset="2"/>
                  <a:buChar char="v"/>
                </a:pPr>
                <a:r>
                  <a:rPr lang="en-US" sz="2200" dirty="0"/>
                  <a:t>The average total cost is</a:t>
                </a:r>
              </a:p>
              <a:p>
                <a:endParaRPr lang="en-US" sz="1000" dirty="0"/>
              </a:p>
              <a:p>
                <a:r>
                  <a:rPr lang="en-US" sz="2200" dirty="0"/>
                  <a:t>      </a:t>
                </a:r>
                <a:r>
                  <a:rPr lang="en-US" sz="2200" b="1" i="1" dirty="0">
                    <a:solidFill>
                      <a:srgbClr val="0000FF"/>
                    </a:solidFill>
                  </a:rPr>
                  <a:t>AC = </a:t>
                </a:r>
                <a:r>
                  <a:rPr lang="en-US" sz="2200" b="1" i="1" dirty="0" err="1">
                    <a:solidFill>
                      <a:srgbClr val="0000FF"/>
                    </a:solidFill>
                  </a:rPr>
                  <a:t>AC</a:t>
                </a:r>
                <a:r>
                  <a:rPr lang="en-US" sz="2200" b="1" i="1" baseline="-25000" dirty="0" err="1">
                    <a:solidFill>
                      <a:srgbClr val="0000FF"/>
                    </a:solidFill>
                  </a:rPr>
                  <a:t>prod</a:t>
                </a:r>
                <a:r>
                  <a:rPr lang="en-US" sz="2200" b="1" i="1" dirty="0">
                    <a:solidFill>
                      <a:srgbClr val="0000FF"/>
                    </a:solidFill>
                  </a:rPr>
                  <a:t> + </a:t>
                </a:r>
                <a:r>
                  <a:rPr lang="en-US" sz="2200" b="1" i="1" dirty="0" err="1">
                    <a:solidFill>
                      <a:srgbClr val="0000FF"/>
                    </a:solidFill>
                  </a:rPr>
                  <a:t>AC</a:t>
                </a:r>
                <a:r>
                  <a:rPr lang="en-US" sz="2200" b="1" i="1" baseline="-25000" dirty="0" err="1">
                    <a:solidFill>
                      <a:srgbClr val="0000FF"/>
                    </a:solidFill>
                  </a:rPr>
                  <a:t>distr</a:t>
                </a:r>
                <a:r>
                  <a:rPr lang="en-US" sz="2200" b="1" i="1" dirty="0">
                    <a:solidFill>
                      <a:srgbClr val="0000FF"/>
                    </a:solidFill>
                  </a:rPr>
                  <a:t> = f(q) + g(m)</a:t>
                </a:r>
              </a:p>
              <a:p>
                <a:endParaRPr lang="en-US" sz="1000" dirty="0"/>
              </a:p>
              <a:p>
                <a:pPr marL="342900" indent="-342900">
                  <a:buFont typeface="Wingdings" panose="05000000000000000000" pitchFamily="2" charset="2"/>
                  <a:buChar char="v"/>
                </a:pPr>
                <a:r>
                  <a:rPr lang="en-US" sz="2200" dirty="0"/>
                  <a:t>Taking derivative of AC with respect to q (where q = </a:t>
                </a:r>
                <a:r>
                  <a:rPr lang="en-US" sz="2200" dirty="0" err="1"/>
                  <a:t>mX</a:t>
                </a:r>
                <a:r>
                  <a:rPr lang="en-US" sz="2200" dirty="0"/>
                  <a:t>) and set it to zero gives the following least cost function</a:t>
                </a:r>
              </a:p>
              <a:p>
                <a:r>
                  <a:rPr lang="en-US" sz="1000" dirty="0"/>
                  <a:t>      </a:t>
                </a:r>
              </a:p>
              <a:p>
                <a:r>
                  <a:rPr lang="en-US" sz="2200" dirty="0"/>
                  <a: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𝐴𝐶</m:t>
                        </m:r>
                      </m:num>
                      <m:den>
                        <m:r>
                          <a:rPr lang="en-US" i="1">
                            <a:latin typeface="Cambria Math" panose="02040503050406030204" pitchFamily="18" charset="0"/>
                          </a:rPr>
                          <m:t>𝜕</m:t>
                        </m:r>
                        <m:r>
                          <a:rPr lang="en-US" i="1">
                            <a:latin typeface="Cambria Math" panose="02040503050406030204" pitchFamily="18" charset="0"/>
                          </a:rPr>
                          <m:t>𝑞</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𝑓</m:t>
                        </m:r>
                      </m:num>
                      <m:den>
                        <m:r>
                          <a:rPr lang="en-US" i="1">
                            <a:latin typeface="Cambria Math" panose="02040503050406030204" pitchFamily="18" charset="0"/>
                          </a:rPr>
                          <m:t>𝜕</m:t>
                        </m:r>
                        <m:r>
                          <a:rPr lang="en-US" i="1">
                            <a:latin typeface="Cambria Math" panose="02040503050406030204" pitchFamily="18" charset="0"/>
                          </a:rPr>
                          <m:t>𝑞</m:t>
                        </m:r>
                      </m:den>
                    </m:f>
                    <m:r>
                      <a:rPr lang="en-US" i="1">
                        <a:latin typeface="Cambria Math" panose="02040503050406030204" pitchFamily="18" charset="0"/>
                      </a:rPr>
                      <m:t>+</m:t>
                    </m:r>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m:t>
                            </m:r>
                            <m:r>
                              <a:rPr lang="en-US" i="1">
                                <a:latin typeface="Cambria Math" panose="02040503050406030204" pitchFamily="18" charset="0"/>
                              </a:rPr>
                              <m:t>𝑔</m:t>
                            </m:r>
                          </m:num>
                          <m:den>
                            <m:r>
                              <a:rPr lang="en-US" i="1">
                                <a:latin typeface="Cambria Math" panose="02040503050406030204" pitchFamily="18" charset="0"/>
                              </a:rPr>
                              <m:t>𝜕</m:t>
                            </m:r>
                            <m:r>
                              <a:rPr lang="en-US" i="1">
                                <a:latin typeface="Cambria Math" panose="02040503050406030204" pitchFamily="18" charset="0"/>
                              </a:rPr>
                              <m:t>𝑚</m:t>
                            </m:r>
                          </m:den>
                        </m:f>
                        <m:r>
                          <a:rPr lang="en-US" i="1">
                            <a:latin typeface="Cambria Math" panose="02040503050406030204" pitchFamily="18" charset="0"/>
                          </a:rPr>
                          <m:t>∗</m:t>
                        </m:r>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𝑋</m:t>
                            </m:r>
                          </m:den>
                        </m:f>
                      </m:e>
                    </m:d>
                    <m:r>
                      <a:rPr lang="en-US" i="1">
                        <a:latin typeface="Cambria Math" panose="02040503050406030204" pitchFamily="18" charset="0"/>
                      </a:rPr>
                      <m:t>=0</m:t>
                    </m:r>
                  </m:oMath>
                </a14:m>
                <a:endParaRPr lang="en-US" sz="2200" dirty="0"/>
              </a:p>
              <a:p>
                <a:endParaRPr lang="en-US" sz="2200" dirty="0"/>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237717" y="734659"/>
                <a:ext cx="8780307" cy="6011261"/>
              </a:xfrm>
              <a:prstGeom prst="rect">
                <a:avLst/>
              </a:prstGeom>
              <a:blipFill>
                <a:blip r:embed="rId2"/>
                <a:stretch>
                  <a:fillRect l="-903" t="-710"/>
                </a:stretch>
              </a:blipFill>
            </p:spPr>
            <p:txBody>
              <a:bodyPr/>
              <a:lstStyle/>
              <a:p>
                <a:r>
                  <a:rPr lang="en-GB">
                    <a:noFill/>
                  </a:rPr>
                  <a:t> </a:t>
                </a:r>
              </a:p>
            </p:txBody>
          </p:sp>
        </mc:Fallback>
      </mc:AlternateContent>
    </p:spTree>
    <p:extLst>
      <p:ext uri="{BB962C8B-B14F-4D97-AF65-F5344CB8AC3E}">
        <p14:creationId xmlns:p14="http://schemas.microsoft.com/office/powerpoint/2010/main" val="142120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2">
                                            <p:txEl>
                                              <p:pRg st="13" end="1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2">
                                            <p:txEl>
                                              <p:pRg st="14" end="14"/>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2">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39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76402" y="113938"/>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0" y="603655"/>
            <a:ext cx="9143999" cy="572464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In a </a:t>
            </a:r>
            <a:r>
              <a:rPr lang="en-US" sz="2200" b="1" dirty="0">
                <a:solidFill>
                  <a:srgbClr val="C00000"/>
                </a:solidFill>
              </a:rPr>
              <a:t>welfare state </a:t>
            </a:r>
            <a:r>
              <a:rPr lang="en-US" sz="2200" dirty="0"/>
              <a:t>(like Sweden)</a:t>
            </a:r>
          </a:p>
          <a:p>
            <a:pPr marL="800100" lvl="1" indent="-342900">
              <a:buFont typeface="Wingdings" panose="05000000000000000000" pitchFamily="2" charset="2"/>
              <a:buChar char="ü"/>
            </a:pPr>
            <a:r>
              <a:rPr lang="en-US" sz="2000" dirty="0"/>
              <a:t>a majority of the total service consumption is </a:t>
            </a:r>
            <a:r>
              <a:rPr lang="en-US" sz="2000" b="1" dirty="0">
                <a:solidFill>
                  <a:srgbClr val="0000FF"/>
                </a:solidFill>
              </a:rPr>
              <a:t>tax-financed</a:t>
            </a:r>
          </a:p>
          <a:p>
            <a:pPr marL="800100" lvl="1" indent="-342900">
              <a:buFont typeface="Wingdings" panose="05000000000000000000" pitchFamily="2" charset="2"/>
              <a:buChar char="ü"/>
            </a:pPr>
            <a:r>
              <a:rPr lang="en-US" sz="2000" dirty="0"/>
              <a:t>These services are provided </a:t>
            </a:r>
            <a:r>
              <a:rPr lang="en-US" sz="2000" b="1" dirty="0">
                <a:solidFill>
                  <a:srgbClr val="0000FF"/>
                </a:solidFill>
              </a:rPr>
              <a:t>free of charge</a:t>
            </a:r>
          </a:p>
          <a:p>
            <a:pPr marL="800100" lvl="1" indent="-342900">
              <a:buFont typeface="Wingdings" panose="05000000000000000000" pitchFamily="2" charset="2"/>
              <a:buChar char="ü"/>
            </a:pPr>
            <a:r>
              <a:rPr lang="en-US" sz="2000" dirty="0"/>
              <a:t>Therefore, it is natural to regard </a:t>
            </a:r>
            <a:r>
              <a:rPr lang="en-US" sz="2000" b="1" dirty="0">
                <a:solidFill>
                  <a:srgbClr val="0000FF"/>
                </a:solidFill>
              </a:rPr>
              <a:t>X (density of demand or quantity demand per km</a:t>
            </a:r>
            <a:r>
              <a:rPr lang="en-US" sz="2000" b="1" baseline="30000" dirty="0">
                <a:solidFill>
                  <a:srgbClr val="0000FF"/>
                </a:solidFill>
              </a:rPr>
              <a:t>2</a:t>
            </a:r>
            <a:r>
              <a:rPr lang="en-US" sz="2000" b="1" dirty="0">
                <a:solidFill>
                  <a:srgbClr val="0000FF"/>
                </a:solidFill>
              </a:rPr>
              <a:t>)</a:t>
            </a:r>
            <a:r>
              <a:rPr lang="en-US" sz="2000" dirty="0"/>
              <a:t> as given, and just consider the number of plants in the service supply-systems that </a:t>
            </a:r>
            <a:r>
              <a:rPr lang="en-US" sz="2000" b="1" dirty="0">
                <a:solidFill>
                  <a:srgbClr val="0000FF"/>
                </a:solidFill>
              </a:rPr>
              <a:t>minimizes the total production and distribution costs of given level of demand</a:t>
            </a:r>
            <a:r>
              <a:rPr lang="en-US" sz="2000" dirty="0"/>
              <a:t>. </a:t>
            </a:r>
          </a:p>
          <a:p>
            <a:pPr marL="342900" indent="-342900">
              <a:buFont typeface="Wingdings" panose="05000000000000000000" pitchFamily="2" charset="2"/>
              <a:buChar char="v"/>
            </a:pPr>
            <a:r>
              <a:rPr lang="en-US" sz="2200" dirty="0"/>
              <a:t>It is quite interesting that the </a:t>
            </a:r>
            <a:r>
              <a:rPr lang="en-US" sz="2200" b="1" dirty="0">
                <a:solidFill>
                  <a:srgbClr val="C00000"/>
                </a:solidFill>
              </a:rPr>
              <a:t>average market area size is widely different </a:t>
            </a:r>
            <a:r>
              <a:rPr lang="en-US" sz="2200" dirty="0"/>
              <a:t>between service sub-sectors</a:t>
            </a:r>
          </a:p>
          <a:p>
            <a:pPr marL="800100" lvl="1" indent="-342900">
              <a:buFont typeface="Wingdings" panose="05000000000000000000" pitchFamily="2" charset="2"/>
              <a:buChar char="ü"/>
            </a:pPr>
            <a:r>
              <a:rPr lang="en-US" sz="2000" b="1" dirty="0">
                <a:solidFill>
                  <a:srgbClr val="0000FF"/>
                </a:solidFill>
              </a:rPr>
              <a:t>Typical neighborhood services</a:t>
            </a:r>
            <a:r>
              <a:rPr lang="en-US" sz="2000" dirty="0"/>
              <a:t>: e. g. nurseries, primary school and public health centers.</a:t>
            </a:r>
          </a:p>
          <a:p>
            <a:pPr marL="800100" lvl="1" indent="-342900">
              <a:buFont typeface="Wingdings" panose="05000000000000000000" pitchFamily="2" charset="2"/>
              <a:buChar char="ü"/>
            </a:pPr>
            <a:r>
              <a:rPr lang="en-US" sz="2000" b="1" dirty="0">
                <a:solidFill>
                  <a:srgbClr val="0000FF"/>
                </a:solidFill>
              </a:rPr>
              <a:t>City district level</a:t>
            </a:r>
            <a:r>
              <a:rPr lang="en-US" sz="2000" dirty="0"/>
              <a:t>: e.g. high school, a sports ground and a public swimming pool</a:t>
            </a:r>
          </a:p>
          <a:p>
            <a:pPr marL="800100" lvl="1" indent="-342900">
              <a:buFont typeface="Wingdings" panose="05000000000000000000" pitchFamily="2" charset="2"/>
              <a:buChar char="ü"/>
            </a:pPr>
            <a:r>
              <a:rPr lang="en-US" sz="2000" b="1" dirty="0">
                <a:solidFill>
                  <a:srgbClr val="0000FF"/>
                </a:solidFill>
              </a:rPr>
              <a:t>City level</a:t>
            </a:r>
            <a:r>
              <a:rPr lang="en-US" sz="2000" dirty="0"/>
              <a:t>: e.g. municipal library, a theatre and various local authorities rendering different services to the citizens, and some cases a university</a:t>
            </a:r>
          </a:p>
          <a:p>
            <a:pPr marL="800100" lvl="1" indent="-342900">
              <a:buFont typeface="Wingdings" panose="05000000000000000000" pitchFamily="2" charset="2"/>
              <a:buChar char="ü"/>
            </a:pPr>
            <a:r>
              <a:rPr lang="en-US" sz="2000" b="1" dirty="0">
                <a:solidFill>
                  <a:srgbClr val="0000FF"/>
                </a:solidFill>
              </a:rPr>
              <a:t>County wide market area</a:t>
            </a:r>
            <a:r>
              <a:rPr lang="en-US" sz="2000" dirty="0"/>
              <a:t>: e.g. big hospitals with a comprehensive range of facilities.</a:t>
            </a:r>
          </a:p>
          <a:p>
            <a:pPr marL="800100" lvl="1" indent="-342900">
              <a:buFont typeface="Wingdings" panose="05000000000000000000" pitchFamily="2" charset="2"/>
              <a:buChar char="ü"/>
            </a:pPr>
            <a:r>
              <a:rPr lang="en-US" sz="2000" b="1" dirty="0">
                <a:solidFill>
                  <a:srgbClr val="0000FF"/>
                </a:solidFill>
              </a:rPr>
              <a:t>National level</a:t>
            </a:r>
            <a:r>
              <a:rPr lang="en-US" sz="2000" dirty="0"/>
              <a:t>: e.g. major museums, the opera, the national theatre, the supreme court (typically located in the capital)</a:t>
            </a:r>
          </a:p>
        </p:txBody>
      </p:sp>
    </p:spTree>
    <p:extLst>
      <p:ext uri="{BB962C8B-B14F-4D97-AF65-F5344CB8AC3E}">
        <p14:creationId xmlns:p14="http://schemas.microsoft.com/office/powerpoint/2010/main" val="123827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40</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96992" y="332015"/>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268932" y="935305"/>
            <a:ext cx="8577942" cy="230832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Why </a:t>
            </a:r>
            <a:r>
              <a:rPr lang="en-US" sz="2200" b="1" dirty="0">
                <a:solidFill>
                  <a:srgbClr val="C00000"/>
                </a:solidFill>
              </a:rPr>
              <a:t>average market area size is widely different </a:t>
            </a:r>
            <a:r>
              <a:rPr lang="en-US" sz="2200" dirty="0"/>
              <a:t>between service sub-sectors?</a:t>
            </a:r>
          </a:p>
          <a:p>
            <a:pPr marL="800100" lvl="1" indent="-342900">
              <a:buFont typeface="Wingdings" panose="05000000000000000000" pitchFamily="2" charset="2"/>
              <a:buChar char="ü"/>
            </a:pPr>
            <a:r>
              <a:rPr lang="en-US" sz="2000" b="1" dirty="0">
                <a:solidFill>
                  <a:srgbClr val="0000FF"/>
                </a:solidFill>
              </a:rPr>
              <a:t>Jurisdiction</a:t>
            </a:r>
            <a:r>
              <a:rPr lang="en-US" sz="2000" dirty="0"/>
              <a:t>: the reception areas of schools, health care centers, and so on should be confined to the administrative areas of the financing body (such as different municipalities, countries, or state)</a:t>
            </a:r>
          </a:p>
          <a:p>
            <a:pPr marL="800100" lvl="1" indent="-342900">
              <a:buFont typeface="Wingdings" panose="05000000000000000000" pitchFamily="2" charset="2"/>
              <a:buChar char="ü"/>
            </a:pPr>
            <a:r>
              <a:rPr lang="en-US" sz="2000" b="1" dirty="0">
                <a:solidFill>
                  <a:srgbClr val="0000FF"/>
                </a:solidFill>
              </a:rPr>
              <a:t>Based on model of the production and distribution cost trade-off </a:t>
            </a:r>
            <a:r>
              <a:rPr lang="en-US" sz="2000" dirty="0"/>
              <a:t>(explained in the next slides)</a:t>
            </a:r>
          </a:p>
        </p:txBody>
      </p:sp>
    </p:spTree>
    <p:extLst>
      <p:ext uri="{BB962C8B-B14F-4D97-AF65-F5344CB8AC3E}">
        <p14:creationId xmlns:p14="http://schemas.microsoft.com/office/powerpoint/2010/main" val="411176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7878" y="229645"/>
            <a:ext cx="7702621" cy="461665"/>
          </a:xfrm>
          <a:prstGeom prst="rect">
            <a:avLst/>
          </a:prstGeom>
          <a:noFill/>
        </p:spPr>
        <p:txBody>
          <a:bodyPr wrap="square" rtlCol="0">
            <a:spAutoFit/>
          </a:bodyPr>
          <a:lstStyle/>
          <a:p>
            <a:r>
              <a:rPr lang="en-US" sz="2400" b="1" dirty="0">
                <a:solidFill>
                  <a:srgbClr val="0000FF"/>
                </a:solidFill>
              </a:rPr>
              <a:t>Distribution cost: Hexagonal market area</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122753"/>
            <a:ext cx="2901893" cy="467196"/>
          </a:xfrm>
        </p:spPr>
        <p:txBody>
          <a:bodyPr>
            <a:normAutofit/>
          </a:bodyPr>
          <a:lstStyle/>
          <a:p>
            <a:r>
              <a:rPr lang="en-US" sz="1400" dirty="0"/>
              <a:t>Source: </a:t>
            </a:r>
            <a:r>
              <a:rPr lang="en-US" sz="1400" dirty="0" err="1"/>
              <a:t>Jansson</a:t>
            </a:r>
            <a:r>
              <a:rPr lang="en-US" sz="1400" dirty="0"/>
              <a:t> (2013), Chapter 4</a:t>
            </a:r>
          </a:p>
        </p:txBody>
      </p:sp>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451E332D-E6AC-4666-B971-E3B5AB43173B}"/>
                  </a:ext>
                </a:extLst>
              </p:cNvPr>
              <p:cNvSpPr txBox="1"/>
              <p:nvPr/>
            </p:nvSpPr>
            <p:spPr>
              <a:xfrm>
                <a:off x="107879" y="746355"/>
                <a:ext cx="8933380" cy="4648260"/>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Observing that travel for service requires a return trip, so the </a:t>
                </a:r>
                <a:r>
                  <a:rPr lang="en-US" sz="2000" b="1" dirty="0">
                    <a:solidFill>
                      <a:srgbClr val="0000FF"/>
                    </a:solidFill>
                  </a:rPr>
                  <a:t>average service distribution cost</a:t>
                </a:r>
                <a:r>
                  <a:rPr lang="en-US" sz="2000" dirty="0"/>
                  <a:t> can be written as (except for the case of walking with a burden)</a:t>
                </a:r>
              </a:p>
              <a:p>
                <a:r>
                  <a:rPr lang="en-US" dirty="0"/>
                  <a:t>        </a:t>
                </a:r>
              </a:p>
              <a:p>
                <a:r>
                  <a:rPr lang="en-US"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=2</m:t>
                    </m:r>
                    <m:d>
                      <m:dPr>
                        <m:begChr m:val="["/>
                        <m:endChr m:val="]"/>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panose="02040503050406030204" pitchFamily="18" charset="0"/>
                              </a:rPr>
                              <m:t>𝐶</m:t>
                            </m:r>
                          </m:e>
                          <m:sub>
                            <m:r>
                              <a:rPr lang="en-US" i="1">
                                <a:latin typeface="Cambria Math" panose="02040503050406030204" pitchFamily="18" charset="0"/>
                              </a:rPr>
                              <m:t>𝑗</m:t>
                            </m:r>
                          </m:sub>
                        </m:sSub>
                        <m:r>
                          <a:rPr lang="en-US" i="1">
                            <a:latin typeface="Cambria Math" panose="02040503050406030204" pitchFamily="18" charset="0"/>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panose="02040503050406030204" pitchFamily="18" charset="0"/>
                                  </a:rPr>
                                  <m:t>𝑇</m:t>
                                </m:r>
                              </m:e>
                              <m:sub>
                                <m:r>
                                  <a:rPr lang="en-US" i="1">
                                    <a:latin typeface="Cambria Math" panose="02040503050406030204" pitchFamily="18" charset="0"/>
                                  </a:rPr>
                                  <m:t>𝑗</m:t>
                                </m:r>
                              </m:sub>
                            </m:sSub>
                          </m:num>
                          <m:den>
                            <m:sSub>
                              <m:sSubPr>
                                <m:ctrlPr>
                                  <a:rPr lang="en-US" i="1">
                                    <a:latin typeface="Cambria Math" panose="02040503050406030204" pitchFamily="18" charset="0"/>
                                  </a:rPr>
                                </m:ctrlPr>
                              </m:sSubPr>
                              <m:e>
                                <m:r>
                                  <a:rPr lang="en-US" i="1">
                                    <a:latin typeface="Cambria Math" panose="02040503050406030204" pitchFamily="18" charset="0"/>
                                  </a:rPr>
                                  <m:t>𝑆</m:t>
                                </m:r>
                              </m:e>
                              <m:sub>
                                <m:r>
                                  <a:rPr lang="en-US" i="1">
                                    <a:latin typeface="Cambria Math" panose="02040503050406030204" pitchFamily="18" charset="0"/>
                                  </a:rPr>
                                  <m:t>𝑗</m:t>
                                </m:r>
                              </m:sub>
                            </m:sSub>
                          </m:den>
                        </m:f>
                      </m:e>
                    </m:d>
                    <m:sSub>
                      <m:sSubPr>
                        <m:ctrlPr>
                          <a:rPr lang="en-US" i="1">
                            <a:latin typeface="Cambria Math" panose="02040503050406030204" pitchFamily="18" charset="0"/>
                          </a:rPr>
                        </m:ctrlPr>
                      </m:sSubPr>
                      <m:e>
                        <m:r>
                          <a:rPr lang="en-US" i="1">
                            <a:latin typeface="Cambria Math" panose="02040503050406030204" pitchFamily="18" charset="0"/>
                          </a:rPr>
                          <m:t>𝑘</m:t>
                        </m:r>
                      </m:e>
                      <m:sub>
                        <m:r>
                          <a:rPr lang="en-US" i="1">
                            <a:latin typeface="Cambria Math" panose="02040503050406030204" pitchFamily="18" charset="0"/>
                          </a:rPr>
                          <m:t>𝑗</m:t>
                        </m:r>
                      </m:sub>
                    </m:sSub>
                    <m:r>
                      <a:rPr lang="en-US" i="1">
                        <a:latin typeface="Cambria Math" panose="02040503050406030204" pitchFamily="18" charset="0"/>
                      </a:rPr>
                      <m:t>𝑟</m:t>
                    </m:r>
                  </m:oMath>
                </a14:m>
                <a:r>
                  <a:rPr lang="en-US" dirty="0"/>
                  <a:t>           , 0.67 </a:t>
                </a:r>
                <a:r>
                  <a:rPr lang="en-US" u="sng" dirty="0"/>
                  <a:t>&lt;</a:t>
                </a:r>
                <a:r>
                  <a:rPr lang="en-US" dirty="0"/>
                  <a:t> </a:t>
                </a:r>
                <a:r>
                  <a:rPr lang="en-US" dirty="0" err="1"/>
                  <a:t>k</a:t>
                </a:r>
                <a:r>
                  <a:rPr lang="en-US" baseline="-25000" dirty="0" err="1"/>
                  <a:t>j</a:t>
                </a:r>
                <a:r>
                  <a:rPr lang="en-US" dirty="0"/>
                  <a:t> &lt; 0.77</a:t>
                </a:r>
              </a:p>
              <a:p>
                <a:endParaRPr lang="en-US" dirty="0"/>
              </a:p>
              <a:p>
                <a:endParaRPr lang="en-US" sz="1000" dirty="0"/>
              </a:p>
              <a:p>
                <a:endParaRPr lang="en-US" sz="1000" dirty="0"/>
              </a:p>
              <a:p>
                <a:pPr marL="342900" indent="-342900">
                  <a:buFont typeface="Wingdings" panose="05000000000000000000" pitchFamily="2" charset="2"/>
                  <a:buChar char="v"/>
                </a:pPr>
                <a:r>
                  <a:rPr lang="en-US" sz="2200" dirty="0"/>
                  <a:t>The </a:t>
                </a:r>
                <a:r>
                  <a:rPr lang="en-US" sz="2200" b="1" dirty="0">
                    <a:solidFill>
                      <a:srgbClr val="0000FF"/>
                    </a:solidFill>
                  </a:rPr>
                  <a:t>distribution cost as a function of market area </a:t>
                </a:r>
                <a:r>
                  <a:rPr lang="en-US" sz="2200" dirty="0"/>
                  <a:t>(</a:t>
                </a:r>
                <a:r>
                  <a:rPr lang="en-US" sz="2200" i="1" dirty="0"/>
                  <a:t>m</a:t>
                </a:r>
                <a:r>
                  <a:rPr lang="en-US" sz="2200" dirty="0"/>
                  <a:t>)</a:t>
                </a:r>
              </a:p>
              <a:p>
                <a:endParaRPr lang="en-US" sz="1000" dirty="0"/>
              </a:p>
              <a:p>
                <a:r>
                  <a:rPr lang="en-US" sz="2200" i="1"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𝐴𝐶</m:t>
                        </m:r>
                      </m:e>
                      <m:sub>
                        <m:r>
                          <a:rPr lang="en-US" i="1">
                            <a:latin typeface="Cambria Math" panose="02040503050406030204" pitchFamily="18" charset="0"/>
                          </a:rPr>
                          <m:t>𝑑𝑖𝑠𝑡𝑟</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b="0" i="1" smtClean="0">
                            <a:latin typeface="Cambria Math" panose="02040503050406030204" pitchFamily="18" charset="0"/>
                          </a:rPr>
                          <m:t>𝑏</m:t>
                        </m:r>
                      </m:e>
                      <m:sub>
                        <m:r>
                          <a:rPr lang="en-US" i="1">
                            <a:latin typeface="Cambria Math" panose="02040503050406030204" pitchFamily="18" charset="0"/>
                          </a:rPr>
                          <m:t>𝑗</m:t>
                        </m:r>
                      </m:sub>
                    </m:sSub>
                    <m:rad>
                      <m:radPr>
                        <m:degHide m:val="on"/>
                        <m:ctrlPr>
                          <a:rPr lang="en-US" i="1">
                            <a:latin typeface="Cambria Math" panose="02040503050406030204" pitchFamily="18" charset="0"/>
                          </a:rPr>
                        </m:ctrlPr>
                      </m:radPr>
                      <m:deg/>
                      <m:e>
                        <m:r>
                          <a:rPr lang="en-US" i="1">
                            <a:latin typeface="Cambria Math" panose="02040503050406030204" pitchFamily="18" charset="0"/>
                          </a:rPr>
                          <m:t>𝑚</m:t>
                        </m:r>
                      </m:e>
                    </m:rad>
                    <m:r>
                      <a:rPr lang="en-US" b="0" i="0" smtClean="0">
                        <a:latin typeface="Cambria Math" panose="02040503050406030204" pitchFamily="18" charset="0"/>
                      </a:rPr>
                      <m:t>                          ,</m:t>
                    </m:r>
                    <m:r>
                      <m:rPr>
                        <m:nor/>
                      </m:rPr>
                      <a:rPr lang="en-US" b="0" i="1" smtClean="0">
                        <a:latin typeface="Cambria Math" panose="02040503050406030204" pitchFamily="18" charset="0"/>
                      </a:rPr>
                      <m:t>b</m:t>
                    </m:r>
                    <m:r>
                      <m:rPr>
                        <m:nor/>
                      </m:rPr>
                      <a:rPr lang="en-US" i="1" baseline="-25000" dirty="0"/>
                      <m:t>j</m:t>
                    </m:r>
                  </m:oMath>
                </a14:m>
                <a:r>
                  <a:rPr lang="en-US" dirty="0"/>
                  <a:t> is closed to generalized travel cost per kilometer</a:t>
                </a:r>
              </a:p>
              <a:p>
                <a:r>
                  <a:rPr lang="en-US" dirty="0"/>
                  <a:t> </a:t>
                </a:r>
              </a:p>
              <a:p>
                <a:pPr marL="342900" indent="-342900">
                  <a:buFont typeface="Wingdings" panose="05000000000000000000" pitchFamily="2" charset="2"/>
                  <a:buChar char="v"/>
                </a:pPr>
                <a:r>
                  <a:rPr lang="en-US" sz="2200" dirty="0"/>
                  <a:t>Everyday commodity shopping trips by foot do not fit into the simple formula above. One way the shopper walks without a burden, while the return trip can be quite strenuous depending on the amount of groceries bought and whether or not some kind of handcart is used.</a:t>
                </a:r>
              </a:p>
            </p:txBody>
          </p:sp>
        </mc:Choice>
        <mc:Fallback xmlns="">
          <p:sp>
            <p:nvSpPr>
              <p:cNvPr id="12" name="TextBox 11">
                <a:extLst>
                  <a:ext uri="{FF2B5EF4-FFF2-40B4-BE49-F238E27FC236}">
                    <a16:creationId xmlns:a16="http://schemas.microsoft.com/office/drawing/2014/main" id="{451E332D-E6AC-4666-B971-E3B5AB43173B}"/>
                  </a:ext>
                </a:extLst>
              </p:cNvPr>
              <p:cNvSpPr txBox="1">
                <a:spLocks noRot="1" noChangeAspect="1" noMove="1" noResize="1" noEditPoints="1" noAdjustHandles="1" noChangeArrowheads="1" noChangeShapeType="1" noTextEdit="1"/>
              </p:cNvSpPr>
              <p:nvPr/>
            </p:nvSpPr>
            <p:spPr>
              <a:xfrm>
                <a:off x="107879" y="746355"/>
                <a:ext cx="8933380" cy="4648260"/>
              </a:xfrm>
              <a:prstGeom prst="rect">
                <a:avLst/>
              </a:prstGeom>
              <a:blipFill>
                <a:blip r:embed="rId2"/>
                <a:stretch>
                  <a:fillRect l="-751" t="-655" b="-1704"/>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B71237EE-E17A-46A3-A0A5-0F04494A1F1D}"/>
              </a:ext>
            </a:extLst>
          </p:cNvPr>
          <p:cNvSpPr/>
          <p:nvPr/>
        </p:nvSpPr>
        <p:spPr>
          <a:xfrm>
            <a:off x="5275779" y="1428934"/>
            <a:ext cx="3666835" cy="1200329"/>
          </a:xfrm>
          <a:prstGeom prst="rect">
            <a:avLst/>
          </a:prstGeom>
        </p:spPr>
        <p:txBody>
          <a:bodyPr wrap="square">
            <a:spAutoFit/>
          </a:bodyPr>
          <a:lstStyle/>
          <a:p>
            <a:r>
              <a:rPr lang="en-US" i="1" dirty="0"/>
              <a:t>j</a:t>
            </a:r>
            <a:r>
              <a:rPr lang="en-US" dirty="0"/>
              <a:t>   = different modes of transport</a:t>
            </a:r>
            <a:endParaRPr lang="en-US" i="1" dirty="0"/>
          </a:p>
          <a:p>
            <a:r>
              <a:rPr lang="en-US" i="1" dirty="0" err="1"/>
              <a:t>C</a:t>
            </a:r>
            <a:r>
              <a:rPr lang="en-US" i="1" baseline="-25000" dirty="0" err="1"/>
              <a:t>j</a:t>
            </a:r>
            <a:r>
              <a:rPr lang="en-US" dirty="0"/>
              <a:t> = vehicle cost per km</a:t>
            </a:r>
          </a:p>
          <a:p>
            <a:r>
              <a:rPr lang="en-US" i="1" dirty="0" err="1"/>
              <a:t>T</a:t>
            </a:r>
            <a:r>
              <a:rPr lang="en-US" i="1" baseline="-25000" dirty="0" err="1"/>
              <a:t>j</a:t>
            </a:r>
            <a:r>
              <a:rPr lang="en-US" dirty="0"/>
              <a:t> = Time cost</a:t>
            </a:r>
          </a:p>
          <a:p>
            <a:r>
              <a:rPr lang="en-US" i="1" dirty="0" err="1"/>
              <a:t>S</a:t>
            </a:r>
            <a:r>
              <a:rPr lang="en-US" i="1" baseline="-25000" dirty="0" err="1"/>
              <a:t>j</a:t>
            </a:r>
            <a:r>
              <a:rPr lang="en-US" dirty="0"/>
              <a:t> = speed</a:t>
            </a:r>
          </a:p>
        </p:txBody>
      </p:sp>
    </p:spTree>
    <p:extLst>
      <p:ext uri="{BB962C8B-B14F-4D97-AF65-F5344CB8AC3E}">
        <p14:creationId xmlns:p14="http://schemas.microsoft.com/office/powerpoint/2010/main" val="371057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62307" y="0"/>
            <a:ext cx="8791193" cy="461665"/>
          </a:xfrm>
          <a:prstGeom prst="rect">
            <a:avLst/>
          </a:prstGeom>
          <a:noFill/>
        </p:spPr>
        <p:txBody>
          <a:bodyPr wrap="square" rtlCol="0">
            <a:spAutoFit/>
          </a:bodyPr>
          <a:lstStyle/>
          <a:p>
            <a:r>
              <a:rPr lang="en-US" sz="2400" b="1" dirty="0">
                <a:solidFill>
                  <a:srgbClr val="0000FF"/>
                </a:solidFill>
              </a:rPr>
              <a:t>Optimal market area (catchment areas for public service providers)</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601559"/>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8E7FACB1-633A-49BE-A386-CA3AED172AE7}"/>
                  </a:ext>
                </a:extLst>
              </p:cNvPr>
              <p:cNvSpPr txBox="1"/>
              <p:nvPr/>
            </p:nvSpPr>
            <p:spPr>
              <a:xfrm>
                <a:off x="162307" y="417968"/>
                <a:ext cx="8892185" cy="6254661"/>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b="1" dirty="0">
                    <a:solidFill>
                      <a:srgbClr val="0000FF"/>
                    </a:solidFill>
                  </a:rPr>
                  <a:t>Optimal market area </a:t>
                </a:r>
                <a:r>
                  <a:rPr lang="en-US" sz="2200" b="1" i="1" dirty="0">
                    <a:solidFill>
                      <a:srgbClr val="C00000"/>
                    </a:solidFill>
                  </a:rPr>
                  <a:t>(m*)</a:t>
                </a:r>
              </a:p>
              <a:p>
                <a:endParaRPr lang="en-US" sz="800" dirty="0"/>
              </a:p>
              <a:p>
                <a:pPr lvl="1"/>
                <a14:m>
                  <m:oMathPara xmlns:m="http://schemas.openxmlformats.org/officeDocument/2006/math">
                    <m:oMathParaPr>
                      <m:jc m:val="left"/>
                    </m:oMathParaPr>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m:oMathPara>
                </a14:m>
                <a:endParaRPr lang="en-US" dirty="0"/>
              </a:p>
              <a:p>
                <a:pPr lvl="1"/>
                <a:endParaRPr lang="en-US" sz="800" dirty="0"/>
              </a:p>
              <a:p>
                <a:pPr marL="342900" indent="-342900">
                  <a:buFont typeface="Wingdings" panose="05000000000000000000" pitchFamily="2" charset="2"/>
                  <a:buChar char="v"/>
                </a:pPr>
                <a:endParaRPr lang="en-US" sz="2000" dirty="0"/>
              </a:p>
              <a:p>
                <a:endParaRPr lang="en-US" sz="800" dirty="0"/>
              </a:p>
              <a:p>
                <a:pPr marL="342900" indent="-342900">
                  <a:buFont typeface="Wingdings" panose="05000000000000000000" pitchFamily="2" charset="2"/>
                  <a:buChar char="v"/>
                </a:pPr>
                <a:r>
                  <a:rPr lang="en-US" sz="2000" dirty="0"/>
                  <a:t>Among the determinants of </a:t>
                </a:r>
                <a:r>
                  <a:rPr lang="en-US" sz="2000" b="1" i="1" dirty="0">
                    <a:solidFill>
                      <a:srgbClr val="C00000"/>
                    </a:solidFill>
                  </a:rPr>
                  <a:t>m*</a:t>
                </a:r>
                <a:r>
                  <a:rPr lang="en-US" sz="2000" dirty="0"/>
                  <a:t>, the widest variation variables are </a:t>
                </a:r>
                <a:r>
                  <a:rPr lang="en-US" sz="2000" b="1" i="1" dirty="0">
                    <a:solidFill>
                      <a:srgbClr val="0000FF"/>
                    </a:solidFill>
                  </a:rPr>
                  <a:t>a</a:t>
                </a:r>
                <a:r>
                  <a:rPr lang="en-US" sz="2000" dirty="0"/>
                  <a:t> and </a:t>
                </a:r>
                <a:r>
                  <a:rPr lang="en-US" sz="2000" b="1" i="1" dirty="0">
                    <a:solidFill>
                      <a:srgbClr val="0000FF"/>
                    </a:solidFill>
                  </a:rPr>
                  <a:t>X</a:t>
                </a:r>
              </a:p>
              <a:p>
                <a:pPr marL="800100" lvl="1" indent="-342900">
                  <a:buFont typeface="Wingdings" panose="05000000000000000000" pitchFamily="2" charset="2"/>
                  <a:buChar char="ü"/>
                </a:pPr>
                <a:r>
                  <a:rPr lang="en-US" sz="2000" b="1" dirty="0">
                    <a:solidFill>
                      <a:srgbClr val="0000FF"/>
                    </a:solidFill>
                  </a:rPr>
                  <a:t>Variation in value of service</a:t>
                </a:r>
                <a:r>
                  <a:rPr lang="en-US" sz="2000" dirty="0"/>
                  <a:t> </a:t>
                </a:r>
                <a:r>
                  <a:rPr lang="en-US" sz="2000" b="1" i="1" dirty="0">
                    <a:solidFill>
                      <a:srgbClr val="C00000"/>
                    </a:solidFill>
                  </a:rPr>
                  <a:t>(a)</a:t>
                </a:r>
                <a:r>
                  <a:rPr lang="en-US" sz="2000" dirty="0"/>
                  <a:t>: High value and low value of service</a:t>
                </a:r>
              </a:p>
              <a:p>
                <a:pPr marL="800100" lvl="1" indent="-342900">
                  <a:buFont typeface="Wingdings" panose="05000000000000000000" pitchFamily="2" charset="2"/>
                  <a:buChar char="ü"/>
                </a:pPr>
                <a:r>
                  <a:rPr lang="en-US" sz="2000" b="1" dirty="0">
                    <a:solidFill>
                      <a:srgbClr val="0000FF"/>
                    </a:solidFill>
                  </a:rPr>
                  <a:t>Variation in density of demand </a:t>
                </a:r>
                <a:r>
                  <a:rPr lang="en-US" sz="2000" b="1" i="1" dirty="0">
                    <a:solidFill>
                      <a:srgbClr val="C00000"/>
                    </a:solidFill>
                  </a:rPr>
                  <a:t>(X)</a:t>
                </a:r>
                <a:r>
                  <a:rPr lang="en-US" sz="2000" dirty="0"/>
                  <a:t>: might be from</a:t>
                </a:r>
              </a:p>
              <a:p>
                <a:pPr marL="1257300" lvl="2" indent="-342900">
                  <a:buFont typeface="Wingdings" panose="05000000000000000000" pitchFamily="2" charset="2"/>
                  <a:buChar char="§"/>
                </a:pPr>
                <a:r>
                  <a:rPr lang="en-US" b="1" dirty="0">
                    <a:solidFill>
                      <a:srgbClr val="C00000"/>
                    </a:solidFill>
                  </a:rPr>
                  <a:t>Population density </a:t>
                </a:r>
                <a:r>
                  <a:rPr lang="en-US" dirty="0"/>
                  <a:t>is very different in various parts of the country</a:t>
                </a:r>
              </a:p>
              <a:p>
                <a:pPr marL="1257300" lvl="2" indent="-342900">
                  <a:buFont typeface="Wingdings" panose="05000000000000000000" pitchFamily="2" charset="2"/>
                  <a:buChar char="§"/>
                </a:pPr>
                <a:r>
                  <a:rPr lang="en-US" b="1" dirty="0">
                    <a:solidFill>
                      <a:srgbClr val="C00000"/>
                    </a:solidFill>
                  </a:rPr>
                  <a:t>The purchase frequency per household </a:t>
                </a:r>
                <a:r>
                  <a:rPr lang="en-US" dirty="0"/>
                  <a:t>differs greatly among different articles (services as well as goods): there are infrequently bought articles  and there are “everyday commodity”</a:t>
                </a:r>
              </a:p>
              <a:p>
                <a:pPr marL="342900" indent="-342900">
                  <a:buFont typeface="Wingdings" panose="05000000000000000000" pitchFamily="2" charset="2"/>
                  <a:buChar char="v"/>
                </a:pPr>
                <a:r>
                  <a:rPr lang="en-US" sz="2000" dirty="0"/>
                  <a:t>When walking is the forced mode of transport (implying high value of </a:t>
                </a:r>
                <a:r>
                  <a:rPr lang="en-US" sz="2000" b="1" i="1" dirty="0">
                    <a:solidFill>
                      <a:srgbClr val="0000FF"/>
                    </a:solidFill>
                  </a:rPr>
                  <a:t>b</a:t>
                </a:r>
                <a:r>
                  <a:rPr lang="en-US" sz="2000" dirty="0"/>
                  <a:t>), it is rational to provide service such as child care within the “neighborhood services”</a:t>
                </a:r>
              </a:p>
              <a:p>
                <a:pPr marL="342900" indent="-342900">
                  <a:buFont typeface="Wingdings" panose="05000000000000000000" pitchFamily="2" charset="2"/>
                  <a:buChar char="v"/>
                </a:pPr>
                <a:r>
                  <a:rPr lang="en-US" sz="2000" dirty="0"/>
                  <a:t>If </a:t>
                </a:r>
                <a:r>
                  <a:rPr lang="en-US" sz="2000" b="1" dirty="0">
                    <a:solidFill>
                      <a:srgbClr val="0000FF"/>
                    </a:solidFill>
                  </a:rPr>
                  <a:t>density of demand </a:t>
                </a:r>
                <a:r>
                  <a:rPr lang="en-US" sz="2000" b="1" i="1" dirty="0">
                    <a:solidFill>
                      <a:srgbClr val="C00000"/>
                    </a:solidFill>
                  </a:rPr>
                  <a:t>(X)</a:t>
                </a:r>
                <a:r>
                  <a:rPr lang="en-US" sz="2000" dirty="0"/>
                  <a:t> is high, optimal market area could be within neighbor hood (like school that children have to go every week, whereas injury or illness requiring hospital treatment will happen to the average individual only interval of several years so </a:t>
                </a:r>
                <a:r>
                  <a:rPr lang="en-US" sz="2000" b="1" i="1" dirty="0">
                    <a:solidFill>
                      <a:srgbClr val="C00000"/>
                    </a:solidFill>
                  </a:rPr>
                  <a:t>m*</a:t>
                </a:r>
                <a:r>
                  <a:rPr lang="en-US" sz="2000" dirty="0"/>
                  <a:t> might be larger than school)</a:t>
                </a:r>
              </a:p>
              <a:p>
                <a:pPr marL="342900" indent="-342900">
                  <a:buFont typeface="Wingdings" panose="05000000000000000000" pitchFamily="2" charset="2"/>
                  <a:buChar char="v"/>
                </a:pPr>
                <a:r>
                  <a:rPr lang="en-US" sz="2000" dirty="0"/>
                  <a:t>High value of </a:t>
                </a:r>
                <a:r>
                  <a:rPr lang="en-US" sz="2000" b="1" i="1" dirty="0" err="1">
                    <a:solidFill>
                      <a:srgbClr val="C00000"/>
                    </a:solidFill>
                  </a:rPr>
                  <a:t>bX</a:t>
                </a:r>
                <a:r>
                  <a:rPr lang="en-US" sz="2000" dirty="0"/>
                  <a:t> causes </a:t>
                </a:r>
                <a:r>
                  <a:rPr lang="en-US" sz="2000" b="1" i="1" dirty="0">
                    <a:solidFill>
                      <a:srgbClr val="C00000"/>
                    </a:solidFill>
                  </a:rPr>
                  <a:t>m*</a:t>
                </a:r>
                <a:r>
                  <a:rPr lang="en-US" sz="2000" dirty="0"/>
                  <a:t> to be small for each plant in the system</a:t>
                </a:r>
              </a:p>
              <a:p>
                <a:pPr marL="342900" indent="-342900">
                  <a:buFont typeface="Wingdings" panose="05000000000000000000" pitchFamily="2" charset="2"/>
                  <a:buChar char="v"/>
                </a:pPr>
                <a:r>
                  <a:rPr lang="en-US" sz="2000" dirty="0"/>
                  <a:t>High value of </a:t>
                </a:r>
                <a:r>
                  <a:rPr lang="en-US" sz="2000" b="1" i="1" dirty="0" err="1">
                    <a:solidFill>
                      <a:srgbClr val="C00000"/>
                    </a:solidFill>
                  </a:rPr>
                  <a:t>az</a:t>
                </a:r>
                <a:r>
                  <a:rPr lang="en-US" sz="2000" i="1" dirty="0"/>
                  <a:t> </a:t>
                </a:r>
                <a:r>
                  <a:rPr lang="en-US" sz="2000" dirty="0"/>
                  <a:t>causes </a:t>
                </a:r>
                <a:r>
                  <a:rPr lang="en-US" sz="2000" b="1" i="1" dirty="0">
                    <a:solidFill>
                      <a:srgbClr val="C00000"/>
                    </a:solidFill>
                  </a:rPr>
                  <a:t>m*</a:t>
                </a:r>
                <a:r>
                  <a:rPr lang="en-US" sz="2000" dirty="0"/>
                  <a:t> to be large for each plant in the system</a:t>
                </a:r>
                <a:endParaRPr lang="en-US" sz="2000" i="1" dirty="0"/>
              </a:p>
            </p:txBody>
          </p:sp>
        </mc:Choice>
        <mc:Fallback xmlns="">
          <p:sp>
            <p:nvSpPr>
              <p:cNvPr id="7" name="TextBox 6">
                <a:extLst>
                  <a:ext uri="{FF2B5EF4-FFF2-40B4-BE49-F238E27FC236}">
                    <a16:creationId xmlns:a16="http://schemas.microsoft.com/office/drawing/2014/main" id="{8E7FACB1-633A-49BE-A386-CA3AED172AE7}"/>
                  </a:ext>
                </a:extLst>
              </p:cNvPr>
              <p:cNvSpPr txBox="1">
                <a:spLocks noRot="1" noChangeAspect="1" noMove="1" noResize="1" noEditPoints="1" noAdjustHandles="1" noChangeArrowheads="1" noChangeShapeType="1" noTextEdit="1"/>
              </p:cNvSpPr>
              <p:nvPr/>
            </p:nvSpPr>
            <p:spPr>
              <a:xfrm>
                <a:off x="162307" y="417968"/>
                <a:ext cx="8892185" cy="6254661"/>
              </a:xfrm>
              <a:prstGeom prst="rect">
                <a:avLst/>
              </a:prstGeom>
              <a:blipFill>
                <a:blip r:embed="rId2"/>
                <a:stretch>
                  <a:fillRect l="-754" t="-682" r="-412" b="-682"/>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942C06F4-CB72-41F8-8648-5CBC8BB67A96}"/>
              </a:ext>
            </a:extLst>
          </p:cNvPr>
          <p:cNvSpPr txBox="1"/>
          <p:nvPr/>
        </p:nvSpPr>
        <p:spPr>
          <a:xfrm>
            <a:off x="2381248" y="842321"/>
            <a:ext cx="3426280" cy="1323439"/>
          </a:xfrm>
          <a:prstGeom prst="rect">
            <a:avLst/>
          </a:prstGeom>
          <a:noFill/>
        </p:spPr>
        <p:txBody>
          <a:bodyPr wrap="square" rtlCol="0">
            <a:spAutoFit/>
          </a:bodyPr>
          <a:lstStyle/>
          <a:p>
            <a:r>
              <a:rPr lang="en-US" sz="1600" dirty="0"/>
              <a:t>a = unit value of service</a:t>
            </a:r>
          </a:p>
          <a:p>
            <a:r>
              <a:rPr lang="en-US" sz="1600" dirty="0"/>
              <a:t>z = the plant size economies</a:t>
            </a:r>
          </a:p>
          <a:p>
            <a:r>
              <a:rPr lang="en-US" sz="1600" dirty="0"/>
              <a:t>b = mode-specific travel cost indicator</a:t>
            </a:r>
          </a:p>
          <a:p>
            <a:r>
              <a:rPr lang="en-US" sz="1600" dirty="0"/>
              <a:t>x = density of demand</a:t>
            </a:r>
          </a:p>
          <a:p>
            <a:r>
              <a:rPr lang="en-US" sz="1600" dirty="0"/>
              <a:t>m = market area</a:t>
            </a:r>
          </a:p>
        </p:txBody>
      </p:sp>
    </p:spTree>
    <p:extLst>
      <p:ext uri="{BB962C8B-B14F-4D97-AF65-F5344CB8AC3E}">
        <p14:creationId xmlns:p14="http://schemas.microsoft.com/office/powerpoint/2010/main" val="239992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258" y="166108"/>
            <a:ext cx="8229600" cy="595892"/>
          </a:xfrm>
        </p:spPr>
        <p:txBody>
          <a:bodyPr>
            <a:normAutofit fontScale="90000"/>
          </a:bodyPr>
          <a:lstStyle/>
          <a:p>
            <a:r>
              <a:rPr lang="en-US" sz="2400" b="1" dirty="0">
                <a:solidFill>
                  <a:srgbClr val="0000FF"/>
                </a:solidFill>
              </a:rPr>
              <a:t>The location of public health </a:t>
            </a:r>
            <a:r>
              <a:rPr lang="en-US" sz="2400" b="1" dirty="0" err="1">
                <a:solidFill>
                  <a:srgbClr val="0000FF"/>
                </a:solidFill>
              </a:rPr>
              <a:t>centres</a:t>
            </a:r>
            <a:r>
              <a:rPr lang="en-US" sz="2400" b="1" dirty="0">
                <a:solidFill>
                  <a:srgbClr val="0000FF"/>
                </a:solidFill>
              </a:rPr>
              <a:t> (PHCs) in different parts of Sweden.</a:t>
            </a:r>
            <a:endParaRPr lang="th-TH" sz="2400" b="1" dirty="0">
              <a:solidFill>
                <a:srgbClr val="0000FF"/>
              </a:solidFill>
            </a:endParaRPr>
          </a:p>
        </p:txBody>
      </p:sp>
      <p:pic>
        <p:nvPicPr>
          <p:cNvPr id="3074" name="Picture 2"/>
          <p:cNvPicPr>
            <a:picLocks noChangeAspect="1" noChangeArrowheads="1"/>
          </p:cNvPicPr>
          <p:nvPr/>
        </p:nvPicPr>
        <p:blipFill>
          <a:blip r:embed="rId2" cstate="print"/>
          <a:srcRect l="8591" t="26203" r="66395" b="28516"/>
          <a:stretch>
            <a:fillRect/>
          </a:stretch>
        </p:blipFill>
        <p:spPr bwMode="auto">
          <a:xfrm>
            <a:off x="91987" y="782723"/>
            <a:ext cx="4392488" cy="4490099"/>
          </a:xfrm>
          <a:prstGeom prst="rect">
            <a:avLst/>
          </a:prstGeom>
          <a:noFill/>
          <a:ln w="9525">
            <a:noFill/>
            <a:miter lim="800000"/>
            <a:headEnd/>
            <a:tailEnd/>
          </a:ln>
        </p:spPr>
      </p:pic>
      <p:sp>
        <p:nvSpPr>
          <p:cNvPr id="4" name="Title 1">
            <a:extLst>
              <a:ext uri="{FF2B5EF4-FFF2-40B4-BE49-F238E27FC236}">
                <a16:creationId xmlns:a16="http://schemas.microsoft.com/office/drawing/2014/main" id="{CB2E59B9-1277-4641-B213-5466AAB8E9D0}"/>
              </a:ext>
            </a:extLst>
          </p:cNvPr>
          <p:cNvSpPr txBox="1">
            <a:spLocks/>
          </p:cNvSpPr>
          <p:nvPr/>
        </p:nvSpPr>
        <p:spPr>
          <a:xfrm>
            <a:off x="565584" y="5988105"/>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5.3 in Jansson (2013), P.72</a:t>
            </a:r>
          </a:p>
        </p:txBody>
      </p:sp>
      <p:sp>
        <p:nvSpPr>
          <p:cNvPr id="5" name="TextBox 4">
            <a:extLst>
              <a:ext uri="{FF2B5EF4-FFF2-40B4-BE49-F238E27FC236}">
                <a16:creationId xmlns:a16="http://schemas.microsoft.com/office/drawing/2014/main" id="{5184DDA9-AAA4-46F0-ABB1-663B3EF4E199}"/>
              </a:ext>
            </a:extLst>
          </p:cNvPr>
          <p:cNvSpPr txBox="1"/>
          <p:nvPr/>
        </p:nvSpPr>
        <p:spPr>
          <a:xfrm>
            <a:off x="4484475" y="649898"/>
            <a:ext cx="4381940" cy="2308324"/>
          </a:xfrm>
          <a:prstGeom prst="rect">
            <a:avLst/>
          </a:prstGeom>
          <a:solidFill>
            <a:srgbClr val="FFFFCC"/>
          </a:solidFill>
        </p:spPr>
        <p:txBody>
          <a:bodyPr wrap="square" rtlCol="0">
            <a:spAutoFit/>
          </a:bodyPr>
          <a:lstStyle/>
          <a:p>
            <a:r>
              <a:rPr lang="en-US" dirty="0"/>
              <a:t>Supply system in the case of PHCs in three areas of different parts of Sweden</a:t>
            </a:r>
          </a:p>
          <a:p>
            <a:pPr marL="342900" indent="-342900">
              <a:buAutoNum type="arabicParenBoth"/>
            </a:pPr>
            <a:r>
              <a:rPr lang="en-US" dirty="0"/>
              <a:t>The sparsely populated, most northerly region of Sweden (county of </a:t>
            </a:r>
            <a:r>
              <a:rPr lang="en-US" dirty="0" err="1"/>
              <a:t>Norrbotten</a:t>
            </a:r>
            <a:r>
              <a:rPr lang="en-US" dirty="0"/>
              <a:t>)</a:t>
            </a:r>
          </a:p>
          <a:p>
            <a:pPr marL="342900" indent="-342900">
              <a:buAutoNum type="arabicParenBoth"/>
            </a:pPr>
            <a:r>
              <a:rPr lang="en-US" dirty="0"/>
              <a:t>The relatively densely populated county of </a:t>
            </a:r>
            <a:r>
              <a:rPr lang="en-US" dirty="0" err="1"/>
              <a:t>Östergötland</a:t>
            </a:r>
            <a:endParaRPr lang="en-US" dirty="0"/>
          </a:p>
          <a:p>
            <a:pPr marL="342900" indent="-342900">
              <a:buAutoNum type="arabicParenBoth"/>
            </a:pPr>
            <a:r>
              <a:rPr lang="en-US" dirty="0"/>
              <a:t>The built-up area of Linköping, the chief town of </a:t>
            </a:r>
            <a:r>
              <a:rPr lang="en-US" dirty="0" err="1"/>
              <a:t>Östergötland</a:t>
            </a:r>
            <a:endParaRPr lang="en-US" dirty="0"/>
          </a:p>
        </p:txBody>
      </p:sp>
      <p:sp>
        <p:nvSpPr>
          <p:cNvPr id="6" name="TextBox 5">
            <a:extLst>
              <a:ext uri="{FF2B5EF4-FFF2-40B4-BE49-F238E27FC236}">
                <a16:creationId xmlns:a16="http://schemas.microsoft.com/office/drawing/2014/main" id="{3F8DF05E-7A46-4AB4-A003-A0F2948ED947}"/>
              </a:ext>
            </a:extLst>
          </p:cNvPr>
          <p:cNvSpPr txBox="1"/>
          <p:nvPr/>
        </p:nvSpPr>
        <p:spPr>
          <a:xfrm>
            <a:off x="4305300" y="3010664"/>
            <a:ext cx="4784271" cy="2862322"/>
          </a:xfrm>
          <a:prstGeom prst="rect">
            <a:avLst/>
          </a:prstGeom>
          <a:solidFill>
            <a:srgbClr val="FFFFCC"/>
          </a:solidFill>
        </p:spPr>
        <p:txBody>
          <a:bodyPr wrap="square" rtlCol="0">
            <a:spAutoFit/>
          </a:bodyPr>
          <a:lstStyle/>
          <a:p>
            <a:pPr marL="285750" indent="-285750">
              <a:buFont typeface="Wingdings" panose="05000000000000000000" pitchFamily="2" charset="2"/>
              <a:buChar char="v"/>
            </a:pPr>
            <a:r>
              <a:rPr lang="en-US" dirty="0"/>
              <a:t>Compared to </a:t>
            </a:r>
            <a:r>
              <a:rPr lang="en-US" dirty="0" err="1"/>
              <a:t>Norrbotten</a:t>
            </a:r>
            <a:r>
              <a:rPr lang="en-US" dirty="0"/>
              <a:t>, </a:t>
            </a:r>
          </a:p>
          <a:p>
            <a:pPr marL="742950" lvl="1" indent="-285750">
              <a:buFont typeface="Wingdings" panose="05000000000000000000" pitchFamily="2" charset="2"/>
              <a:buChar char="ü"/>
            </a:pPr>
            <a:r>
              <a:rPr lang="en-US" dirty="0"/>
              <a:t>the density of demand of </a:t>
            </a:r>
            <a:r>
              <a:rPr lang="en-US" dirty="0" err="1"/>
              <a:t>Östergötland</a:t>
            </a:r>
            <a:r>
              <a:rPr lang="en-US" dirty="0"/>
              <a:t> is 17 times higher</a:t>
            </a:r>
          </a:p>
          <a:p>
            <a:pPr marL="742950" lvl="1" indent="-285750">
              <a:buFont typeface="Wingdings" panose="05000000000000000000" pitchFamily="2" charset="2"/>
              <a:buChar char="ü"/>
            </a:pPr>
            <a:r>
              <a:rPr lang="en-US" dirty="0"/>
              <a:t>the density of demand of Linköping is 747 times higher</a:t>
            </a:r>
          </a:p>
          <a:p>
            <a:pPr marL="285750" indent="-285750">
              <a:buFont typeface="Wingdings" panose="05000000000000000000" pitchFamily="2" charset="2"/>
              <a:buChar char="v"/>
            </a:pPr>
            <a:r>
              <a:rPr lang="en-US" dirty="0"/>
              <a:t>Compared to Linköping </a:t>
            </a:r>
          </a:p>
          <a:p>
            <a:pPr marL="742950" lvl="1" indent="-285750">
              <a:buFont typeface="Wingdings" panose="05000000000000000000" pitchFamily="2" charset="2"/>
              <a:buChar char="ü"/>
            </a:pPr>
            <a:r>
              <a:rPr lang="en-US" dirty="0"/>
              <a:t>the average travel distance for PHC patients in </a:t>
            </a:r>
            <a:r>
              <a:rPr lang="en-US" dirty="0" err="1"/>
              <a:t>Östergötland</a:t>
            </a:r>
            <a:r>
              <a:rPr lang="en-US" dirty="0"/>
              <a:t> is 4 times longer</a:t>
            </a:r>
          </a:p>
          <a:p>
            <a:pPr marL="742950" lvl="1" indent="-285750">
              <a:buFont typeface="Wingdings" panose="05000000000000000000" pitchFamily="2" charset="2"/>
              <a:buChar char="ü"/>
            </a:pPr>
            <a:r>
              <a:rPr lang="en-US" dirty="0"/>
              <a:t>the average travel distance for PHC patients in </a:t>
            </a:r>
            <a:r>
              <a:rPr lang="en-US" dirty="0" err="1"/>
              <a:t>Norrbotten</a:t>
            </a:r>
            <a:r>
              <a:rPr lang="en-US" dirty="0"/>
              <a:t> is 25 times longer</a:t>
            </a:r>
          </a:p>
        </p:txBody>
      </p:sp>
    </p:spTree>
    <p:extLst>
      <p:ext uri="{BB962C8B-B14F-4D97-AF65-F5344CB8AC3E}">
        <p14:creationId xmlns:p14="http://schemas.microsoft.com/office/powerpoint/2010/main" val="4043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61A54-4477-415C-B373-C4446CE84547}"/>
              </a:ext>
            </a:extLst>
          </p:cNvPr>
          <p:cNvSpPr>
            <a:spLocks noGrp="1"/>
          </p:cNvSpPr>
          <p:nvPr>
            <p:ph type="title"/>
          </p:nvPr>
        </p:nvSpPr>
        <p:spPr>
          <a:xfrm>
            <a:off x="628650" y="152353"/>
            <a:ext cx="7886700" cy="674460"/>
          </a:xfrm>
        </p:spPr>
        <p:txBody>
          <a:bodyPr>
            <a:normAutofit/>
          </a:bodyPr>
          <a:lstStyle/>
          <a:p>
            <a:r>
              <a:rPr lang="th-TH" sz="2400" b="1" dirty="0">
                <a:solidFill>
                  <a:srgbClr val="0000FF"/>
                </a:solidFill>
                <a:latin typeface="+mn-lt"/>
              </a:rPr>
              <a:t>Catchment areas of Public Health Centres.</a:t>
            </a:r>
          </a:p>
        </p:txBody>
      </p:sp>
      <p:graphicFrame>
        <p:nvGraphicFramePr>
          <p:cNvPr id="5" name="Table 4">
            <a:extLst>
              <a:ext uri="{FF2B5EF4-FFF2-40B4-BE49-F238E27FC236}">
                <a16:creationId xmlns:a16="http://schemas.microsoft.com/office/drawing/2014/main" id="{60841B51-14D8-4B81-A776-B4EB3DAA95E2}"/>
              </a:ext>
            </a:extLst>
          </p:cNvPr>
          <p:cNvGraphicFramePr>
            <a:graphicFrameLocks noGrp="1"/>
          </p:cNvGraphicFramePr>
          <p:nvPr>
            <p:extLst>
              <p:ext uri="{D42A27DB-BD31-4B8C-83A1-F6EECF244321}">
                <p14:modId xmlns:p14="http://schemas.microsoft.com/office/powerpoint/2010/main" val="2999339473"/>
              </p:ext>
            </p:extLst>
          </p:nvPr>
        </p:nvGraphicFramePr>
        <p:xfrm>
          <a:off x="628650" y="826813"/>
          <a:ext cx="7344816" cy="4118630"/>
        </p:xfrm>
        <a:graphic>
          <a:graphicData uri="http://schemas.openxmlformats.org/drawingml/2006/table">
            <a:tbl>
              <a:tblPr firstRow="1" bandRow="1">
                <a:tableStyleId>{5C22544A-7EE6-4342-B048-85BDC9FD1C3A}</a:tableStyleId>
              </a:tblPr>
              <a:tblGrid>
                <a:gridCol w="2109057">
                  <a:extLst>
                    <a:ext uri="{9D8B030D-6E8A-4147-A177-3AD203B41FA5}">
                      <a16:colId xmlns:a16="http://schemas.microsoft.com/office/drawing/2014/main" val="2284615645"/>
                    </a:ext>
                  </a:extLst>
                </a:gridCol>
                <a:gridCol w="2067407">
                  <a:extLst>
                    <a:ext uri="{9D8B030D-6E8A-4147-A177-3AD203B41FA5}">
                      <a16:colId xmlns:a16="http://schemas.microsoft.com/office/drawing/2014/main" val="2531064977"/>
                    </a:ext>
                  </a:extLst>
                </a:gridCol>
                <a:gridCol w="1584176">
                  <a:extLst>
                    <a:ext uri="{9D8B030D-6E8A-4147-A177-3AD203B41FA5}">
                      <a16:colId xmlns:a16="http://schemas.microsoft.com/office/drawing/2014/main" val="3434142226"/>
                    </a:ext>
                  </a:extLst>
                </a:gridCol>
                <a:gridCol w="1584176">
                  <a:extLst>
                    <a:ext uri="{9D8B030D-6E8A-4147-A177-3AD203B41FA5}">
                      <a16:colId xmlns:a16="http://schemas.microsoft.com/office/drawing/2014/main" val="1861621975"/>
                    </a:ext>
                  </a:extLst>
                </a:gridCol>
              </a:tblGrid>
              <a:tr h="804394">
                <a:tc rowSpan="2">
                  <a:txBody>
                    <a:bodyPr/>
                    <a:lstStyle/>
                    <a:p>
                      <a:r>
                        <a:rPr lang="th-TH" sz="2000" dirty="0">
                          <a:latin typeface="+mn-lt"/>
                        </a:rPr>
                        <a:t>District</a:t>
                      </a:r>
                    </a:p>
                    <a:p>
                      <a:endParaRPr lang="th-TH" sz="2000" dirty="0">
                        <a:latin typeface="+mn-lt"/>
                      </a:endParaRPr>
                    </a:p>
                  </a:txBody>
                  <a:tcPr/>
                </a:tc>
                <a:tc rowSpan="2">
                  <a:txBody>
                    <a:bodyPr/>
                    <a:lstStyle/>
                    <a:p>
                      <a:r>
                        <a:rPr lang="en-US" sz="2000" dirty="0">
                          <a:latin typeface="+mn-lt"/>
                        </a:rPr>
                        <a:t>Density of demand: annual number of patients/km</a:t>
                      </a:r>
                      <a:r>
                        <a:rPr lang="en-US" sz="2000" baseline="30000" dirty="0">
                          <a:latin typeface="+mn-lt"/>
                        </a:rPr>
                        <a:t>2</a:t>
                      </a:r>
                      <a:endParaRPr lang="th-TH" sz="2000" baseline="30000" dirty="0">
                        <a:latin typeface="+mn-lt"/>
                      </a:endParaRPr>
                    </a:p>
                  </a:txBody>
                  <a:tcPr/>
                </a:tc>
                <a:tc gridSpan="2">
                  <a:txBody>
                    <a:bodyPr/>
                    <a:lstStyle/>
                    <a:p>
                      <a:pPr algn="ctr"/>
                      <a:r>
                        <a:rPr lang="en-US" sz="2000" dirty="0">
                          <a:latin typeface="+mn-lt"/>
                        </a:rPr>
                        <a:t>Average catchment area, km</a:t>
                      </a:r>
                      <a:r>
                        <a:rPr lang="en-US" sz="2000" baseline="30000" dirty="0">
                          <a:latin typeface="+mn-lt"/>
                        </a:rPr>
                        <a:t>2</a:t>
                      </a:r>
                      <a:endParaRPr lang="th-TH" sz="2000" baseline="30000" dirty="0">
                        <a:latin typeface="+mn-lt"/>
                      </a:endParaRPr>
                    </a:p>
                  </a:txBody>
                  <a:tcPr/>
                </a:tc>
                <a:tc hMerge="1">
                  <a:txBody>
                    <a:bodyPr/>
                    <a:lstStyle/>
                    <a:p>
                      <a:endParaRPr lang="th-TH"/>
                    </a:p>
                  </a:txBody>
                  <a:tcPr/>
                </a:tc>
                <a:extLst>
                  <a:ext uri="{0D108BD9-81ED-4DB2-BD59-A6C34878D82A}">
                    <a16:rowId xmlns:a16="http://schemas.microsoft.com/office/drawing/2014/main" val="2853631782"/>
                  </a:ext>
                </a:extLst>
              </a:tr>
              <a:tr h="804394">
                <a:tc vMerge="1">
                  <a:txBody>
                    <a:bodyPr/>
                    <a:lstStyle/>
                    <a:p>
                      <a:endParaRPr lang="th-TH" dirty="0"/>
                    </a:p>
                  </a:txBody>
                  <a:tcPr/>
                </a:tc>
                <a:tc vMerge="1">
                  <a:txBody>
                    <a:bodyPr/>
                    <a:lstStyle/>
                    <a:p>
                      <a:endParaRPr lang="th-TH" dirty="0"/>
                    </a:p>
                  </a:txBody>
                  <a:tcPr/>
                </a:tc>
                <a:tc>
                  <a:txBody>
                    <a:bodyPr/>
                    <a:lstStyle/>
                    <a:p>
                      <a:pPr algn="ctr"/>
                      <a:r>
                        <a:rPr lang="en-US" sz="2000" dirty="0">
                          <a:latin typeface="+mn-lt"/>
                        </a:rPr>
                        <a:t>actual</a:t>
                      </a:r>
                      <a:endParaRPr lang="th-TH" sz="2000" dirty="0">
                        <a:latin typeface="+mn-lt"/>
                      </a:endParaRPr>
                    </a:p>
                  </a:txBody>
                  <a:tcPr anchor="ctr"/>
                </a:tc>
                <a:tc>
                  <a:txBody>
                    <a:bodyPr/>
                    <a:lstStyle/>
                    <a:p>
                      <a:pPr algn="ctr"/>
                      <a:r>
                        <a:rPr lang="en-US" sz="2000" dirty="0">
                          <a:latin typeface="+mn-lt"/>
                        </a:rPr>
                        <a:t>Model estimated</a:t>
                      </a:r>
                      <a:endParaRPr lang="th-TH" sz="2000" dirty="0">
                        <a:latin typeface="+mn-lt"/>
                      </a:endParaRPr>
                    </a:p>
                  </a:txBody>
                  <a:tcPr anchor="ctr"/>
                </a:tc>
                <a:extLst>
                  <a:ext uri="{0D108BD9-81ED-4DB2-BD59-A6C34878D82A}">
                    <a16:rowId xmlns:a16="http://schemas.microsoft.com/office/drawing/2014/main" val="370665806"/>
                  </a:ext>
                </a:extLst>
              </a:tr>
              <a:tr h="871542">
                <a:tc>
                  <a:txBody>
                    <a:bodyPr/>
                    <a:lstStyle/>
                    <a:p>
                      <a:pPr algn="l"/>
                      <a:r>
                        <a:rPr lang="th-TH" sz="2000" dirty="0">
                          <a:latin typeface="+mn-lt"/>
                        </a:rPr>
                        <a:t>(1) The county of Norrbotten</a:t>
                      </a:r>
                    </a:p>
                  </a:txBody>
                  <a:tcPr anchor="ctr"/>
                </a:tc>
                <a:tc>
                  <a:txBody>
                    <a:bodyPr/>
                    <a:lstStyle/>
                    <a:p>
                      <a:pPr algn="ctr"/>
                      <a:r>
                        <a:rPr lang="en-US" sz="2000" dirty="0">
                          <a:latin typeface="+mn-lt"/>
                        </a:rPr>
                        <a:t>4</a:t>
                      </a:r>
                      <a:endParaRPr lang="th-TH" sz="2000" dirty="0">
                        <a:latin typeface="+mn-lt"/>
                      </a:endParaRPr>
                    </a:p>
                  </a:txBody>
                  <a:tcPr anchor="ctr"/>
                </a:tc>
                <a:tc>
                  <a:txBody>
                    <a:bodyPr/>
                    <a:lstStyle/>
                    <a:p>
                      <a:pPr algn="ctr"/>
                      <a:r>
                        <a:rPr lang="en-US" sz="2000" dirty="0">
                          <a:latin typeface="+mn-lt"/>
                        </a:rPr>
                        <a:t>7855</a:t>
                      </a:r>
                      <a:endParaRPr lang="th-TH" sz="2000" dirty="0">
                        <a:latin typeface="+mn-lt"/>
                      </a:endParaRPr>
                    </a:p>
                  </a:txBody>
                  <a:tcPr anchor="ctr"/>
                </a:tc>
                <a:tc>
                  <a:txBody>
                    <a:bodyPr/>
                    <a:lstStyle/>
                    <a:p>
                      <a:pPr algn="ctr"/>
                      <a:r>
                        <a:rPr lang="en-US" sz="2000" dirty="0">
                          <a:latin typeface="+mn-lt"/>
                        </a:rPr>
                        <a:t>9503</a:t>
                      </a:r>
                      <a:endParaRPr lang="th-TH" sz="2000" dirty="0">
                        <a:latin typeface="+mn-lt"/>
                      </a:endParaRPr>
                    </a:p>
                  </a:txBody>
                  <a:tcPr anchor="ctr"/>
                </a:tc>
                <a:extLst>
                  <a:ext uri="{0D108BD9-81ED-4DB2-BD59-A6C34878D82A}">
                    <a16:rowId xmlns:a16="http://schemas.microsoft.com/office/drawing/2014/main" val="2102204448"/>
                  </a:ext>
                </a:extLst>
              </a:tr>
              <a:tr h="827314">
                <a:tc>
                  <a:txBody>
                    <a:bodyPr/>
                    <a:lstStyle/>
                    <a:p>
                      <a:pPr algn="l"/>
                      <a:r>
                        <a:rPr lang="en-US" sz="2000" dirty="0">
                          <a:latin typeface="+mn-lt"/>
                        </a:rPr>
                        <a:t>(2) The county of </a:t>
                      </a:r>
                      <a:r>
                        <a:rPr lang="en-US" sz="2000" dirty="0" err="1">
                          <a:latin typeface="+mn-lt"/>
                        </a:rPr>
                        <a:t>Östergötland</a:t>
                      </a:r>
                      <a:endParaRPr lang="th-TH" sz="2000" dirty="0">
                        <a:latin typeface="+mn-lt"/>
                      </a:endParaRPr>
                    </a:p>
                  </a:txBody>
                  <a:tcPr anchor="ctr"/>
                </a:tc>
                <a:tc>
                  <a:txBody>
                    <a:bodyPr/>
                    <a:lstStyle/>
                    <a:p>
                      <a:pPr algn="ctr"/>
                      <a:r>
                        <a:rPr lang="en-US" sz="2000" dirty="0">
                          <a:latin typeface="+mn-lt"/>
                        </a:rPr>
                        <a:t>67</a:t>
                      </a:r>
                      <a:endParaRPr lang="th-TH" sz="2000" dirty="0">
                        <a:latin typeface="+mn-lt"/>
                      </a:endParaRPr>
                    </a:p>
                  </a:txBody>
                  <a:tcPr anchor="ctr"/>
                </a:tc>
                <a:tc>
                  <a:txBody>
                    <a:bodyPr/>
                    <a:lstStyle/>
                    <a:p>
                      <a:pPr algn="ctr"/>
                      <a:r>
                        <a:rPr lang="en-US" sz="2000" dirty="0">
                          <a:latin typeface="+mn-lt"/>
                        </a:rPr>
                        <a:t>485</a:t>
                      </a:r>
                      <a:endParaRPr lang="th-TH" sz="2000" dirty="0">
                        <a:latin typeface="+mn-lt"/>
                      </a:endParaRPr>
                    </a:p>
                  </a:txBody>
                  <a:tcPr anchor="ctr"/>
                </a:tc>
                <a:tc>
                  <a:txBody>
                    <a:bodyPr/>
                    <a:lstStyle/>
                    <a:p>
                      <a:pPr algn="ctr"/>
                      <a:r>
                        <a:rPr lang="en-US" sz="2000" dirty="0">
                          <a:latin typeface="+mn-lt"/>
                        </a:rPr>
                        <a:t>499</a:t>
                      </a:r>
                      <a:endParaRPr lang="th-TH" sz="2000" dirty="0">
                        <a:latin typeface="+mn-lt"/>
                      </a:endParaRPr>
                    </a:p>
                  </a:txBody>
                  <a:tcPr anchor="ctr"/>
                </a:tc>
                <a:extLst>
                  <a:ext uri="{0D108BD9-81ED-4DB2-BD59-A6C34878D82A}">
                    <a16:rowId xmlns:a16="http://schemas.microsoft.com/office/drawing/2014/main" val="3068952837"/>
                  </a:ext>
                </a:extLst>
              </a:tr>
              <a:tr h="810986">
                <a:tc>
                  <a:txBody>
                    <a:bodyPr/>
                    <a:lstStyle/>
                    <a:p>
                      <a:pPr algn="l"/>
                      <a:r>
                        <a:rPr lang="en-US" sz="2000" dirty="0">
                          <a:latin typeface="+mn-lt"/>
                        </a:rPr>
                        <a:t>(3) The town of Linköping</a:t>
                      </a:r>
                      <a:endParaRPr lang="th-TH" sz="2000" dirty="0">
                        <a:latin typeface="+mn-lt"/>
                      </a:endParaRPr>
                    </a:p>
                  </a:txBody>
                  <a:tcPr anchor="ctr"/>
                </a:tc>
                <a:tc>
                  <a:txBody>
                    <a:bodyPr/>
                    <a:lstStyle/>
                    <a:p>
                      <a:pPr algn="ctr"/>
                      <a:r>
                        <a:rPr lang="en-US" sz="2000" dirty="0">
                          <a:latin typeface="+mn-lt"/>
                        </a:rPr>
                        <a:t>2986</a:t>
                      </a:r>
                      <a:endParaRPr lang="th-TH" sz="2000" dirty="0">
                        <a:latin typeface="+mn-lt"/>
                      </a:endParaRPr>
                    </a:p>
                  </a:txBody>
                  <a:tcPr anchor="ctr"/>
                </a:tc>
                <a:tc>
                  <a:txBody>
                    <a:bodyPr/>
                    <a:lstStyle/>
                    <a:p>
                      <a:pPr algn="ctr"/>
                      <a:r>
                        <a:rPr lang="en-US" sz="2000" dirty="0">
                          <a:latin typeface="+mn-lt"/>
                        </a:rPr>
                        <a:t>13</a:t>
                      </a:r>
                      <a:endParaRPr lang="th-TH" sz="2000" dirty="0">
                        <a:latin typeface="+mn-lt"/>
                      </a:endParaRPr>
                    </a:p>
                  </a:txBody>
                  <a:tcPr anchor="ctr"/>
                </a:tc>
                <a:tc>
                  <a:txBody>
                    <a:bodyPr/>
                    <a:lstStyle/>
                    <a:p>
                      <a:pPr algn="ctr"/>
                      <a:r>
                        <a:rPr lang="en-US" sz="2000" dirty="0">
                          <a:latin typeface="+mn-lt"/>
                        </a:rPr>
                        <a:t>17</a:t>
                      </a:r>
                      <a:endParaRPr lang="th-TH" sz="2000" dirty="0">
                        <a:latin typeface="+mn-lt"/>
                      </a:endParaRPr>
                    </a:p>
                  </a:txBody>
                  <a:tcPr anchor="ctr"/>
                </a:tc>
                <a:extLst>
                  <a:ext uri="{0D108BD9-81ED-4DB2-BD59-A6C34878D82A}">
                    <a16:rowId xmlns:a16="http://schemas.microsoft.com/office/drawing/2014/main" val="4148117269"/>
                  </a:ext>
                </a:extLst>
              </a:tr>
            </a:tbl>
          </a:graphicData>
        </a:graphic>
      </p:graphicFrame>
      <p:sp>
        <p:nvSpPr>
          <p:cNvPr id="7" name="Title 1">
            <a:extLst>
              <a:ext uri="{FF2B5EF4-FFF2-40B4-BE49-F238E27FC236}">
                <a16:creationId xmlns:a16="http://schemas.microsoft.com/office/drawing/2014/main" id="{11E3263B-0345-4F1D-92E7-C47A155FD446}"/>
              </a:ext>
            </a:extLst>
          </p:cNvPr>
          <p:cNvSpPr txBox="1">
            <a:spLocks/>
          </p:cNvSpPr>
          <p:nvPr/>
        </p:nvSpPr>
        <p:spPr>
          <a:xfrm>
            <a:off x="565584" y="6312046"/>
            <a:ext cx="6025716" cy="426925"/>
          </a:xfrm>
          <a:prstGeom prst="rect">
            <a:avLst/>
          </a:prstGeom>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Table 5.1 in Jansson (2013), P.73, original source from Wall (2001)</a:t>
            </a:r>
          </a:p>
        </p:txBody>
      </p:sp>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5019C826-12AA-4F84-A56D-45D3044DD59C}"/>
                  </a:ext>
                </a:extLst>
              </p:cNvPr>
              <p:cNvSpPr/>
              <p:nvPr/>
            </p:nvSpPr>
            <p:spPr>
              <a:xfrm>
                <a:off x="669463" y="5172535"/>
                <a:ext cx="4773393" cy="635110"/>
              </a:xfrm>
              <a:prstGeom prst="rect">
                <a:avLst/>
              </a:prstGeom>
            </p:spPr>
            <p:txBody>
              <a:bodyPr wrap="square">
                <a:spAutoFit/>
              </a:bodyPr>
              <a:lstStyle/>
              <a:p>
                <a14:m>
                  <m:oMath xmlns:m="http://schemas.openxmlformats.org/officeDocument/2006/math">
                    <m:sSup>
                      <m:sSupPr>
                        <m:ctrlPr>
                          <a:rPr lang="en-US" i="1" smtClean="0">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r>
                  <a:rPr lang="en-US" dirty="0"/>
                  <a:t> can be applied in this case</a:t>
                </a:r>
              </a:p>
            </p:txBody>
          </p:sp>
        </mc:Choice>
        <mc:Fallback xmlns="">
          <p:sp>
            <p:nvSpPr>
              <p:cNvPr id="3" name="Rectangle 2">
                <a:extLst>
                  <a:ext uri="{FF2B5EF4-FFF2-40B4-BE49-F238E27FC236}">
                    <a16:creationId xmlns:a16="http://schemas.microsoft.com/office/drawing/2014/main" id="{5019C826-12AA-4F84-A56D-45D3044DD59C}"/>
                  </a:ext>
                </a:extLst>
              </p:cNvPr>
              <p:cNvSpPr>
                <a:spLocks noRot="1" noChangeAspect="1" noMove="1" noResize="1" noEditPoints="1" noAdjustHandles="1" noChangeArrowheads="1" noChangeShapeType="1" noTextEdit="1"/>
              </p:cNvSpPr>
              <p:nvPr/>
            </p:nvSpPr>
            <p:spPr>
              <a:xfrm>
                <a:off x="669463" y="5172535"/>
                <a:ext cx="4773393" cy="635110"/>
              </a:xfrm>
              <a:prstGeom prst="rect">
                <a:avLst/>
              </a:prstGeom>
              <a:blipFill>
                <a:blip r:embed="rId2"/>
                <a:stretch>
                  <a:fillRect b="-4808"/>
                </a:stretch>
              </a:blipFill>
            </p:spPr>
            <p:txBody>
              <a:bodyPr/>
              <a:lstStyle/>
              <a:p>
                <a:r>
                  <a:rPr lang="en-US">
                    <a:noFill/>
                  </a:rPr>
                  <a:t> </a:t>
                </a:r>
              </a:p>
            </p:txBody>
          </p:sp>
        </mc:Fallback>
      </mc:AlternateContent>
    </p:spTree>
    <p:extLst>
      <p:ext uri="{BB962C8B-B14F-4D97-AF65-F5344CB8AC3E}">
        <p14:creationId xmlns:p14="http://schemas.microsoft.com/office/powerpoint/2010/main" val="64835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265513"/>
            <a:ext cx="7702621" cy="461665"/>
          </a:xfrm>
          <a:prstGeom prst="rect">
            <a:avLst/>
          </a:prstGeom>
          <a:noFill/>
        </p:spPr>
        <p:txBody>
          <a:bodyPr wrap="square" rtlCol="0">
            <a:spAutoFit/>
          </a:bodyPr>
          <a:lstStyle/>
          <a:p>
            <a:r>
              <a:rPr lang="en-US" sz="2400" b="1" dirty="0">
                <a:solidFill>
                  <a:srgbClr val="0000FF"/>
                </a:solidFill>
              </a:rPr>
              <a:t>Market areas of private service provider</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487259"/>
            <a:ext cx="2901893" cy="370741"/>
          </a:xfrm>
        </p:spPr>
        <p:txBody>
          <a:bodyPr>
            <a:normAutofit/>
          </a:bodyPr>
          <a:lstStyle/>
          <a:p>
            <a:r>
              <a:rPr lang="en-US" sz="1400" dirty="0"/>
              <a:t>Source: Jansson (2013), Chapter 5</a:t>
            </a:r>
          </a:p>
        </p:txBody>
      </p:sp>
      <p:sp>
        <p:nvSpPr>
          <p:cNvPr id="12" name="TextBox 11">
            <a:extLst>
              <a:ext uri="{FF2B5EF4-FFF2-40B4-BE49-F238E27FC236}">
                <a16:creationId xmlns:a16="http://schemas.microsoft.com/office/drawing/2014/main" id="{451E332D-E6AC-4666-B971-E3B5AB43173B}"/>
              </a:ext>
            </a:extLst>
          </p:cNvPr>
          <p:cNvSpPr txBox="1"/>
          <p:nvPr/>
        </p:nvSpPr>
        <p:spPr>
          <a:xfrm>
            <a:off x="237717" y="971040"/>
            <a:ext cx="8513419" cy="2462213"/>
          </a:xfrm>
          <a:prstGeom prst="rect">
            <a:avLst/>
          </a:prstGeom>
          <a:solidFill>
            <a:srgbClr val="FFFFCC"/>
          </a:solidFill>
        </p:spPr>
        <p:txBody>
          <a:bodyPr wrap="square" rtlCol="0">
            <a:spAutoFit/>
          </a:bodyPr>
          <a:lstStyle/>
          <a:p>
            <a:r>
              <a:rPr lang="en-US" sz="2200" dirty="0"/>
              <a:t>Optimal market areas could be found based on three approaches</a:t>
            </a:r>
          </a:p>
          <a:p>
            <a:endParaRPr lang="en-US" sz="2200" dirty="0"/>
          </a:p>
          <a:p>
            <a:pPr marL="800100" lvl="1" indent="-342900">
              <a:buFont typeface="Wingdings" panose="05000000000000000000" pitchFamily="2" charset="2"/>
              <a:buChar char="v"/>
            </a:pPr>
            <a:r>
              <a:rPr lang="en-US" sz="2200" dirty="0"/>
              <a:t>Supply system cost-minimization</a:t>
            </a:r>
          </a:p>
          <a:p>
            <a:pPr lvl="1"/>
            <a:endParaRPr lang="en-US" sz="2200" dirty="0"/>
          </a:p>
          <a:p>
            <a:pPr marL="800100" lvl="1" indent="-342900">
              <a:buFont typeface="Wingdings" panose="05000000000000000000" pitchFamily="2" charset="2"/>
              <a:buChar char="v"/>
            </a:pPr>
            <a:r>
              <a:rPr lang="en-US" sz="2200" dirty="0" err="1"/>
              <a:t>Chamberlinian</a:t>
            </a:r>
            <a:r>
              <a:rPr lang="en-US" sz="2200" dirty="0"/>
              <a:t> monopolistic competition</a:t>
            </a:r>
          </a:p>
          <a:p>
            <a:pPr lvl="1"/>
            <a:endParaRPr lang="en-US" sz="2200" dirty="0"/>
          </a:p>
          <a:p>
            <a:pPr marL="800100" lvl="1" indent="-342900">
              <a:buFont typeface="Wingdings" panose="05000000000000000000" pitchFamily="2" charset="2"/>
              <a:buChar char="v"/>
            </a:pPr>
            <a:r>
              <a:rPr lang="en-US" sz="2200" dirty="0"/>
              <a:t>Clustering</a:t>
            </a:r>
          </a:p>
        </p:txBody>
      </p:sp>
    </p:spTree>
    <p:extLst>
      <p:ext uri="{BB962C8B-B14F-4D97-AF65-F5344CB8AC3E}">
        <p14:creationId xmlns:p14="http://schemas.microsoft.com/office/powerpoint/2010/main" val="64889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440871" y="213818"/>
            <a:ext cx="7702621" cy="461665"/>
          </a:xfrm>
          <a:prstGeom prst="rect">
            <a:avLst/>
          </a:prstGeom>
          <a:noFill/>
        </p:spPr>
        <p:txBody>
          <a:bodyPr wrap="square" rtlCol="0">
            <a:spAutoFit/>
          </a:bodyPr>
          <a:lstStyle/>
          <a:p>
            <a:r>
              <a:rPr lang="en-US" sz="2400" b="1" dirty="0" err="1">
                <a:solidFill>
                  <a:srgbClr val="0000FF"/>
                </a:solidFill>
              </a:rPr>
              <a:t>Chamberlinian</a:t>
            </a:r>
            <a:r>
              <a:rPr lang="en-US" sz="2400" b="1" dirty="0">
                <a:solidFill>
                  <a:srgbClr val="0000FF"/>
                </a:solidFill>
              </a:rPr>
              <a:t> Monopolistic Competition Model</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6" y="6487259"/>
            <a:ext cx="5577389" cy="370741"/>
          </a:xfrm>
        </p:spPr>
        <p:txBody>
          <a:bodyPr>
            <a:normAutofit fontScale="90000"/>
          </a:bodyPr>
          <a:lstStyle/>
          <a:p>
            <a:r>
              <a:rPr lang="en-US" sz="1400" dirty="0"/>
              <a:t>Source: </a:t>
            </a:r>
            <a:r>
              <a:rPr lang="en-US" sz="1600" u="sng" dirty="0">
                <a:hlinkClick r:id="rId2"/>
              </a:rPr>
              <a:t>http://papers.ssrn.com/sol3/papers.cfm?abstract_id=730523</a:t>
            </a:r>
            <a:endParaRPr lang="en-US" sz="1600" dirty="0"/>
          </a:p>
        </p:txBody>
      </p:sp>
      <p:sp>
        <p:nvSpPr>
          <p:cNvPr id="2" name="Rectangle 1">
            <a:extLst>
              <a:ext uri="{FF2B5EF4-FFF2-40B4-BE49-F238E27FC236}">
                <a16:creationId xmlns:a16="http://schemas.microsoft.com/office/drawing/2014/main" id="{65D29767-D554-4A2F-B02A-C19D2AC5AF81}"/>
              </a:ext>
            </a:extLst>
          </p:cNvPr>
          <p:cNvSpPr/>
          <p:nvPr/>
        </p:nvSpPr>
        <p:spPr>
          <a:xfrm>
            <a:off x="440871" y="912945"/>
            <a:ext cx="7935686" cy="4062651"/>
          </a:xfrm>
          <a:prstGeom prst="rect">
            <a:avLst/>
          </a:prstGeom>
          <a:solidFill>
            <a:srgbClr val="FFFFCC"/>
          </a:solidFill>
        </p:spPr>
        <p:txBody>
          <a:bodyPr wrap="square">
            <a:spAutoFit/>
          </a:bodyPr>
          <a:lstStyle/>
          <a:p>
            <a:pPr marL="285750" indent="-285750">
              <a:buFont typeface="Wingdings" panose="05000000000000000000" pitchFamily="2" charset="2"/>
              <a:buChar char="v"/>
            </a:pPr>
            <a:r>
              <a:rPr lang="en-US" sz="2000" b="1" dirty="0">
                <a:solidFill>
                  <a:srgbClr val="C00000"/>
                </a:solidFill>
              </a:rPr>
              <a:t>Every one of the firms have some monopoly power, but entry drives monopoly profits to zero</a:t>
            </a:r>
            <a:r>
              <a:rPr lang="en-US" sz="2000" dirty="0"/>
              <a:t>.</a:t>
            </a:r>
          </a:p>
          <a:p>
            <a:endParaRPr lang="en-US" sz="2000" dirty="0"/>
          </a:p>
          <a:p>
            <a:pPr marL="285750" indent="-285750">
              <a:buFont typeface="Wingdings" panose="05000000000000000000" pitchFamily="2" charset="2"/>
              <a:buChar char="v"/>
            </a:pPr>
            <a:r>
              <a:rPr lang="en-US" sz="2000" dirty="0"/>
              <a:t>The concept gets its name from </a:t>
            </a:r>
            <a:r>
              <a:rPr lang="en-US" sz="2000" b="1" dirty="0">
                <a:solidFill>
                  <a:srgbClr val="0000FF"/>
                </a:solidFill>
              </a:rPr>
              <a:t>Edward Chamberlin</a:t>
            </a:r>
          </a:p>
          <a:p>
            <a:endParaRPr lang="en-US" sz="1600" b="1" dirty="0">
              <a:solidFill>
                <a:srgbClr val="0000FF"/>
              </a:solidFill>
            </a:endParaRPr>
          </a:p>
          <a:p>
            <a:pPr marL="285750" indent="-285750">
              <a:buFont typeface="Wingdings" panose="05000000000000000000" pitchFamily="2" charset="2"/>
              <a:buChar char="v"/>
            </a:pPr>
            <a:r>
              <a:rPr lang="en-US" sz="2000" dirty="0"/>
              <a:t>Example </a:t>
            </a:r>
            <a:r>
              <a:rPr lang="en-US" sz="2000" dirty="0" err="1"/>
              <a:t>Chamberlinian</a:t>
            </a:r>
            <a:r>
              <a:rPr lang="en-US" sz="2000" dirty="0"/>
              <a:t> monopolistic competition: </a:t>
            </a:r>
            <a:r>
              <a:rPr lang="en-US" sz="2000" b="1" dirty="0">
                <a:solidFill>
                  <a:srgbClr val="0000FF"/>
                </a:solidFill>
              </a:rPr>
              <a:t>Book market</a:t>
            </a:r>
          </a:p>
          <a:p>
            <a:endParaRPr lang="en-US" sz="1600" b="1" dirty="0">
              <a:solidFill>
                <a:srgbClr val="0000FF"/>
              </a:solidFill>
            </a:endParaRPr>
          </a:p>
          <a:p>
            <a:pPr marL="742950" lvl="1" indent="-285750">
              <a:buFont typeface="Wingdings" panose="05000000000000000000" pitchFamily="2" charset="2"/>
              <a:buChar char="ü"/>
            </a:pPr>
            <a:r>
              <a:rPr lang="en-US" dirty="0"/>
              <a:t>A publisher has a factual monopoly over certain titles via intellectual property rights.</a:t>
            </a:r>
          </a:p>
          <a:p>
            <a:pPr lvl="1"/>
            <a:endParaRPr lang="en-US" sz="1000" dirty="0"/>
          </a:p>
          <a:p>
            <a:pPr marL="742950" lvl="1" indent="-285750">
              <a:buFont typeface="Wingdings" panose="05000000000000000000" pitchFamily="2" charset="2"/>
              <a:buChar char="ü"/>
            </a:pPr>
            <a:r>
              <a:rPr lang="en-US" dirty="0"/>
              <a:t>However, this doesn't lead to high monopoly profits on any particular titles as close substitutes still remain. A best-seller cookbook for Asian cuisine still competes with other cookbooks about Asian cuisine as well as the whole cookbook genre</a:t>
            </a:r>
          </a:p>
        </p:txBody>
      </p:sp>
    </p:spTree>
    <p:extLst>
      <p:ext uri="{BB962C8B-B14F-4D97-AF65-F5344CB8AC3E}">
        <p14:creationId xmlns:p14="http://schemas.microsoft.com/office/powerpoint/2010/main" val="386484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23417" y="19082"/>
            <a:ext cx="7702621" cy="430887"/>
          </a:xfrm>
          <a:prstGeom prst="rect">
            <a:avLst/>
          </a:prstGeom>
          <a:noFill/>
        </p:spPr>
        <p:txBody>
          <a:bodyPr wrap="square" rtlCol="0">
            <a:spAutoFit/>
          </a:bodyPr>
          <a:lstStyle/>
          <a:p>
            <a:r>
              <a:rPr lang="en-US" sz="2200" b="1" dirty="0" err="1">
                <a:solidFill>
                  <a:srgbClr val="0000FF"/>
                </a:solidFill>
              </a:rPr>
              <a:t>Chamberlinian</a:t>
            </a:r>
            <a:r>
              <a:rPr lang="en-US" sz="2200" b="1" dirty="0">
                <a:solidFill>
                  <a:srgbClr val="0000FF"/>
                </a:solidFill>
              </a:rPr>
              <a:t> model of the spatial industrial organization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1" y="6585090"/>
            <a:ext cx="2901893" cy="370741"/>
          </a:xfrm>
        </p:spPr>
        <p:txBody>
          <a:bodyPr>
            <a:normAutofit/>
          </a:bodyPr>
          <a:lstStyle/>
          <a:p>
            <a:r>
              <a:rPr lang="en-US" sz="1400" dirty="0"/>
              <a:t>Source: Jansson (2013), Chapter 5</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3BB532F4-BD62-4BD1-B875-B85781C4E74D}"/>
                  </a:ext>
                </a:extLst>
              </p:cNvPr>
              <p:cNvSpPr txBox="1"/>
              <p:nvPr/>
            </p:nvSpPr>
            <p:spPr>
              <a:xfrm>
                <a:off x="49620" y="398052"/>
                <a:ext cx="9144000" cy="6133089"/>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Assuming Hexagonal market areas, each firm has 6 equally close competitors</a:t>
                </a:r>
              </a:p>
              <a:p>
                <a:pPr marL="342900" indent="-342900">
                  <a:buFont typeface="Wingdings" panose="05000000000000000000" pitchFamily="2" charset="2"/>
                  <a:buChar char="v"/>
                </a:pPr>
                <a:r>
                  <a:rPr lang="en-US" sz="2000" dirty="0"/>
                  <a:t>Initial situation, given the plant location, all firms have market areas of the same size</a:t>
                </a:r>
              </a:p>
              <a:p>
                <a:pPr marL="342900" indent="-342900">
                  <a:buFont typeface="Wingdings" panose="05000000000000000000" pitchFamily="2" charset="2"/>
                  <a:buChar char="v"/>
                </a:pPr>
                <a:r>
                  <a:rPr lang="en-US" sz="2000" dirty="0"/>
                  <a:t>Assume production cost function </a:t>
                </a:r>
                <a:r>
                  <a:rPr lang="en-US" sz="2000" b="1" i="1" dirty="0" err="1">
                    <a:solidFill>
                      <a:srgbClr val="0000FF"/>
                    </a:solidFill>
                  </a:rPr>
                  <a:t>LRTC</a:t>
                </a:r>
                <a:r>
                  <a:rPr lang="en-US" sz="2000" b="1" i="1" baseline="-25000" dirty="0" err="1">
                    <a:solidFill>
                      <a:srgbClr val="0000FF"/>
                    </a:solidFill>
                  </a:rPr>
                  <a:t>prod</a:t>
                </a:r>
                <a:r>
                  <a:rPr lang="en-US" sz="2000" b="1" i="1" dirty="0">
                    <a:solidFill>
                      <a:srgbClr val="0000FF"/>
                    </a:solidFill>
                  </a:rPr>
                  <a:t> = a (z + q)</a:t>
                </a:r>
              </a:p>
              <a:p>
                <a:pPr marL="800100" lvl="1" indent="-342900">
                  <a:buFont typeface="Wingdings" panose="05000000000000000000" pitchFamily="2" charset="2"/>
                  <a:buChar char="ü"/>
                </a:pPr>
                <a:r>
                  <a:rPr lang="en-US" sz="2000" b="1" i="1" dirty="0">
                    <a:solidFill>
                      <a:srgbClr val="C00000"/>
                    </a:solidFill>
                  </a:rPr>
                  <a:t>z</a:t>
                </a:r>
                <a:r>
                  <a:rPr lang="en-US" sz="2000" dirty="0"/>
                  <a:t> </a:t>
                </a:r>
                <a:r>
                  <a:rPr lang="en-US" sz="2000" b="1" dirty="0">
                    <a:solidFill>
                      <a:srgbClr val="0000FF"/>
                    </a:solidFill>
                  </a:rPr>
                  <a:t>determines cost elasticity with respect to output</a:t>
                </a:r>
              </a:p>
              <a:p>
                <a:pPr marL="800100" lvl="1" indent="-342900">
                  <a:buFont typeface="Wingdings" panose="05000000000000000000" pitchFamily="2" charset="2"/>
                  <a:buChar char="ü"/>
                </a:pPr>
                <a:r>
                  <a:rPr lang="en-US" sz="2000" b="1" i="1" dirty="0">
                    <a:solidFill>
                      <a:srgbClr val="C00000"/>
                    </a:solidFill>
                  </a:rPr>
                  <a:t>a</a:t>
                </a:r>
                <a:r>
                  <a:rPr lang="en-US" sz="2000" b="1" dirty="0">
                    <a:solidFill>
                      <a:srgbClr val="0000FF"/>
                    </a:solidFill>
                  </a:rPr>
                  <a:t> </a:t>
                </a:r>
                <a:r>
                  <a:rPr lang="en-US" sz="2000" dirty="0"/>
                  <a:t>is</a:t>
                </a:r>
                <a:r>
                  <a:rPr lang="en-US" sz="2000" b="1" dirty="0">
                    <a:solidFill>
                      <a:srgbClr val="0000FF"/>
                    </a:solidFill>
                  </a:rPr>
                  <a:t> long-run marginal cost of production </a:t>
                </a:r>
                <a:endParaRPr lang="en-US" sz="2000" b="1" i="1" dirty="0">
                  <a:solidFill>
                    <a:srgbClr val="0000FF"/>
                  </a:solidFill>
                </a:endParaRPr>
              </a:p>
              <a:p>
                <a:pPr marL="342900" indent="-342900">
                  <a:buFont typeface="Wingdings" panose="05000000000000000000" pitchFamily="2" charset="2"/>
                  <a:buChar char="v"/>
                </a:pPr>
                <a:r>
                  <a:rPr lang="en-US" sz="2000" dirty="0"/>
                  <a:t>After specifying total output of individual firm (q) and market demand (D) and set equilibrium conditions</a:t>
                </a:r>
              </a:p>
              <a:p>
                <a:pPr marL="800100" lvl="1" indent="-342900">
                  <a:buFont typeface="Wingdings" panose="05000000000000000000" pitchFamily="2" charset="2"/>
                  <a:buChar char="ü"/>
                </a:pPr>
                <a:r>
                  <a:rPr lang="en-US" sz="2000" dirty="0"/>
                  <a:t>Individual firm profit maximization </a:t>
                </a:r>
                <a:r>
                  <a:rPr lang="en-US" sz="2000" b="1" i="1" dirty="0">
                    <a:solidFill>
                      <a:srgbClr val="0000FF"/>
                    </a:solidFill>
                  </a:rPr>
                  <a:t>MR = MC</a:t>
                </a:r>
              </a:p>
              <a:p>
                <a:pPr marL="800100" lvl="1" indent="-342900">
                  <a:buFont typeface="Wingdings" panose="05000000000000000000" pitchFamily="2" charset="2"/>
                  <a:buChar char="ü"/>
                </a:pPr>
                <a:r>
                  <a:rPr lang="en-US" sz="2000" dirty="0"/>
                  <a:t>Normal profit in the industry in long run equilibrium </a:t>
                </a:r>
                <a:r>
                  <a:rPr lang="en-US" sz="2000" b="1" i="1" dirty="0">
                    <a:solidFill>
                      <a:srgbClr val="0000FF"/>
                    </a:solidFill>
                  </a:rPr>
                  <a:t>P = </a:t>
                </a:r>
                <a:r>
                  <a:rPr lang="en-US" sz="2000" b="1" i="1" dirty="0" err="1">
                    <a:solidFill>
                      <a:srgbClr val="0000FF"/>
                    </a:solidFill>
                  </a:rPr>
                  <a:t>AC</a:t>
                </a:r>
                <a:r>
                  <a:rPr lang="en-US" sz="2000" b="1" i="1" baseline="-25000" dirty="0" err="1">
                    <a:solidFill>
                      <a:srgbClr val="0000FF"/>
                    </a:solidFill>
                  </a:rPr>
                  <a:t>prod</a:t>
                </a:r>
                <a:endParaRPr lang="en-US" sz="2000" i="1" dirty="0"/>
              </a:p>
              <a:p>
                <a:pPr marL="342900" indent="-342900">
                  <a:buFont typeface="Wingdings" panose="05000000000000000000" pitchFamily="2" charset="2"/>
                  <a:buChar char="v"/>
                </a:pPr>
                <a:r>
                  <a:rPr lang="en-US" sz="2000" dirty="0"/>
                  <a:t>So the </a:t>
                </a:r>
                <a:r>
                  <a:rPr lang="en-US" sz="2000" b="1" dirty="0">
                    <a:solidFill>
                      <a:srgbClr val="0000FF"/>
                    </a:solidFill>
                  </a:rPr>
                  <a:t>equilibrium output </a:t>
                </a:r>
                <a:r>
                  <a:rPr lang="en-US" sz="2000" b="1">
                    <a:solidFill>
                      <a:srgbClr val="0000FF"/>
                    </a:solidFill>
                  </a:rPr>
                  <a:t>of individual </a:t>
                </a:r>
                <a:r>
                  <a:rPr lang="en-US" sz="2000" b="1" dirty="0">
                    <a:solidFill>
                      <a:srgbClr val="0000FF"/>
                    </a:solidFill>
                  </a:rPr>
                  <a:t>firm </a:t>
                </a:r>
                <a:r>
                  <a:rPr lang="en-US" sz="2000" b="1" i="1" dirty="0">
                    <a:solidFill>
                      <a:srgbClr val="C00000"/>
                    </a:solidFill>
                  </a:rPr>
                  <a:t>(q’)</a:t>
                </a:r>
                <a:r>
                  <a:rPr lang="en-US" sz="2000" b="1" dirty="0">
                    <a:solidFill>
                      <a:srgbClr val="C00000"/>
                    </a:solidFill>
                  </a:rPr>
                  <a:t> </a:t>
                </a:r>
                <a:r>
                  <a:rPr lang="en-US" sz="2000" dirty="0"/>
                  <a:t>and </a:t>
                </a:r>
                <a:r>
                  <a:rPr lang="en-US" sz="2000" b="1" dirty="0">
                    <a:solidFill>
                      <a:srgbClr val="0000FF"/>
                    </a:solidFill>
                  </a:rPr>
                  <a:t>equilibrium market area </a:t>
                </a:r>
                <a:r>
                  <a:rPr lang="en-US" sz="2000" b="1" i="1" dirty="0">
                    <a:solidFill>
                      <a:srgbClr val="C00000"/>
                    </a:solidFill>
                  </a:rPr>
                  <a:t>(m’)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𝑞</m:t>
                        </m:r>
                      </m:e>
                      <m:sup>
                        <m:r>
                          <a:rPr lang="en-US" i="1">
                            <a:latin typeface="Cambria Math" panose="02040503050406030204" pitchFamily="18" charset="0"/>
                          </a:rPr>
                          <m:t>′</m:t>
                        </m:r>
                      </m:sup>
                    </m:sSup>
                    <m:r>
                      <a:rPr lang="en-US" i="1">
                        <a:latin typeface="Cambria Math" panose="02040503050406030204" pitchFamily="18" charset="0"/>
                      </a:rPr>
                      <m:t>=0.87</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sSup>
                      <m:sSupPr>
                        <m:ctrlPr>
                          <a:rPr lang="en-US" i="1">
                            <a:latin typeface="Cambria Math" panose="02040503050406030204" pitchFamily="18" charset="0"/>
                          </a:rPr>
                        </m:ctrlPr>
                      </m:sSupPr>
                      <m:e>
                        <m:r>
                          <a:rPr lang="en-US" i="1">
                            <a:latin typeface="Cambria Math" panose="02040503050406030204" pitchFamily="18" charset="0"/>
                          </a:rPr>
                          <m:t>𝑋</m:t>
                        </m:r>
                      </m:e>
                      <m:sup>
                        <m:f>
                          <m:fPr>
                            <m:ctrlPr>
                              <a:rPr lang="en-US" i="1">
                                <a:latin typeface="Cambria Math" panose="02040503050406030204" pitchFamily="18" charset="0"/>
                              </a:rPr>
                            </m:ctrlPr>
                          </m:fPr>
                          <m:num>
                            <m:r>
                              <a:rPr lang="en-US" i="1">
                                <a:latin typeface="Cambria Math" panose="02040503050406030204" pitchFamily="18" charset="0"/>
                              </a:rPr>
                              <m:t>1</m:t>
                            </m:r>
                          </m:num>
                          <m:den>
                            <m:r>
                              <a:rPr lang="en-US" i="1">
                                <a:latin typeface="Cambria Math" panose="02040503050406030204" pitchFamily="18" charset="0"/>
                              </a:rPr>
                              <m:t>3</m:t>
                            </m:r>
                          </m:den>
                        </m:f>
                      </m:sup>
                    </m:sSup>
                  </m:oMath>
                </a14:m>
                <a:r>
                  <a:rPr lang="en-US" sz="2000" b="1" i="1" dirty="0">
                    <a:solidFill>
                      <a:srgbClr val="C00000"/>
                    </a:solidFill>
                  </a:rPr>
                  <a:t>                </a:t>
                </a:r>
                <a:r>
                  <a:rPr lang="en-US" sz="2000" b="1" i="1" dirty="0"/>
                  <a:t> ,              </a:t>
                </a:r>
                <a14:m>
                  <m:oMath xmlns:m="http://schemas.openxmlformats.org/officeDocument/2006/math">
                    <m:sSup>
                      <m:sSupPr>
                        <m:ctrlPr>
                          <a:rPr lang="en-US" i="1" smtClean="0">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=0.87</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endParaRPr lang="en-US" sz="2000" b="1" i="1" dirty="0">
                  <a:solidFill>
                    <a:srgbClr val="C00000"/>
                  </a:solidFill>
                </a:endParaRPr>
              </a:p>
              <a:p>
                <a:endParaRPr lang="en-US" sz="800" b="1" i="1" dirty="0">
                  <a:solidFill>
                    <a:srgbClr val="C00000"/>
                  </a:solidFill>
                </a:endParaRPr>
              </a:p>
              <a:p>
                <a:pPr marL="342900" indent="-342900">
                  <a:buFont typeface="Wingdings" panose="05000000000000000000" pitchFamily="2" charset="2"/>
                  <a:buChar char="v"/>
                </a:pPr>
                <a:r>
                  <a:rPr lang="en-US" sz="2000" dirty="0"/>
                  <a:t>The </a:t>
                </a:r>
                <a:r>
                  <a:rPr lang="en-US" sz="2000" b="1" dirty="0">
                    <a:solidFill>
                      <a:srgbClr val="0000FF"/>
                    </a:solidFill>
                  </a:rPr>
                  <a:t>equilibrium market area </a:t>
                </a:r>
                <a:r>
                  <a:rPr lang="en-US" sz="2000" b="1" i="1" dirty="0">
                    <a:solidFill>
                      <a:srgbClr val="C00000"/>
                    </a:solidFill>
                  </a:rPr>
                  <a:t>(m’) </a:t>
                </a:r>
                <a:r>
                  <a:rPr lang="en-US" sz="2000" dirty="0"/>
                  <a:t>in this case (</a:t>
                </a:r>
                <a:r>
                  <a:rPr lang="en-US" sz="2000" dirty="0" err="1"/>
                  <a:t>Chamberlinian</a:t>
                </a:r>
                <a:r>
                  <a:rPr lang="en-US" sz="2000" dirty="0"/>
                  <a:t> model of private sector provider) is similar to </a:t>
                </a:r>
                <a:r>
                  <a:rPr lang="en-US" sz="2000" b="1" dirty="0">
                    <a:solidFill>
                      <a:srgbClr val="0000FF"/>
                    </a:solidFill>
                  </a:rPr>
                  <a:t>equilibrium market area </a:t>
                </a:r>
                <a:r>
                  <a:rPr lang="en-US" sz="2000" b="1" i="1" dirty="0">
                    <a:solidFill>
                      <a:srgbClr val="C00000"/>
                    </a:solidFill>
                  </a:rPr>
                  <a:t>(m*) </a:t>
                </a:r>
                <a:r>
                  <a:rPr lang="en-US" sz="2000" dirty="0"/>
                  <a:t>in public sector case </a:t>
                </a:r>
                <a14:m>
                  <m:oMath xmlns:m="http://schemas.openxmlformats.org/officeDocument/2006/math">
                    <m:sSup>
                      <m:sSupPr>
                        <m:ctrlPr>
                          <a:rPr lang="en-US" i="1">
                            <a:latin typeface="Cambria Math" panose="02040503050406030204" pitchFamily="18" charset="0"/>
                          </a:rPr>
                        </m:ctrlPr>
                      </m:sSupPr>
                      <m:e>
                        <m:r>
                          <a:rPr lang="en-US" i="1">
                            <a:latin typeface="Cambria Math" panose="02040503050406030204" pitchFamily="18" charset="0"/>
                          </a:rPr>
                          <m:t>𝑚</m:t>
                        </m:r>
                      </m:e>
                      <m:sup>
                        <m:r>
                          <a:rPr lang="en-US" i="1">
                            <a:latin typeface="Cambria Math" panose="02040503050406030204" pitchFamily="18" charset="0"/>
                          </a:rPr>
                          <m:t>∗</m:t>
                        </m:r>
                      </m:sup>
                    </m:sSup>
                    <m:r>
                      <a:rPr lang="en-US" i="1">
                        <a:latin typeface="Cambria Math" panose="02040503050406030204" pitchFamily="18" charset="0"/>
                      </a:rPr>
                      <m:t>=1.59</m:t>
                    </m:r>
                    <m:sSup>
                      <m:sSupPr>
                        <m:ctrlPr>
                          <a:rPr lang="en-US" i="1">
                            <a:latin typeface="Cambria Math" panose="02040503050406030204" pitchFamily="18" charset="0"/>
                          </a:rPr>
                        </m:ctrlPr>
                      </m:sSupPr>
                      <m:e>
                        <m:d>
                          <m:dPr>
                            <m:begChr m:val="["/>
                            <m:endChr m:val="]"/>
                            <m:ctrlPr>
                              <a:rPr lang="en-US" i="1">
                                <a:latin typeface="Cambria Math" panose="02040503050406030204" pitchFamily="18" charset="0"/>
                              </a:rPr>
                            </m:ctrlPr>
                          </m:dPr>
                          <m:e>
                            <m:f>
                              <m:fPr>
                                <m:ctrlPr>
                                  <a:rPr lang="en-US" i="1">
                                    <a:latin typeface="Cambria Math" panose="02040503050406030204" pitchFamily="18" charset="0"/>
                                  </a:rPr>
                                </m:ctrlPr>
                              </m:fPr>
                              <m:num>
                                <m:r>
                                  <a:rPr lang="en-US" i="1">
                                    <a:latin typeface="Cambria Math" panose="02040503050406030204" pitchFamily="18" charset="0"/>
                                  </a:rPr>
                                  <m:t>𝑎𝑧</m:t>
                                </m:r>
                              </m:num>
                              <m:den>
                                <m:r>
                                  <a:rPr lang="en-US" i="1">
                                    <a:latin typeface="Cambria Math" panose="02040503050406030204" pitchFamily="18" charset="0"/>
                                  </a:rPr>
                                  <m:t>𝑏𝑋</m:t>
                                </m:r>
                              </m:den>
                            </m:f>
                          </m:e>
                        </m:d>
                      </m:e>
                      <m:sup>
                        <m:f>
                          <m:fPr>
                            <m:ctrlPr>
                              <a:rPr lang="en-US" i="1">
                                <a:latin typeface="Cambria Math" panose="02040503050406030204" pitchFamily="18" charset="0"/>
                              </a:rPr>
                            </m:ctrlPr>
                          </m:fPr>
                          <m:num>
                            <m:r>
                              <a:rPr lang="en-US" i="1">
                                <a:latin typeface="Cambria Math" panose="02040503050406030204" pitchFamily="18" charset="0"/>
                              </a:rPr>
                              <m:t>2</m:t>
                            </m:r>
                          </m:num>
                          <m:den>
                            <m:r>
                              <a:rPr lang="en-US" i="1">
                                <a:latin typeface="Cambria Math" panose="02040503050406030204" pitchFamily="18" charset="0"/>
                              </a:rPr>
                              <m:t>3</m:t>
                            </m:r>
                          </m:den>
                        </m:f>
                      </m:sup>
                    </m:sSup>
                  </m:oMath>
                </a14:m>
                <a:r>
                  <a:rPr lang="en-US" dirty="0"/>
                  <a:t> the difference is the proportionality constant.</a:t>
                </a:r>
              </a:p>
              <a:p>
                <a:pPr marL="342900" indent="-342900">
                  <a:buFont typeface="Wingdings" panose="05000000000000000000" pitchFamily="2" charset="2"/>
                  <a:buChar char="v"/>
                </a:pPr>
                <a:r>
                  <a:rPr lang="en-US" dirty="0"/>
                  <a:t>This shows that the market area per firm in the case of supply-system consisting of independent profit maximizing single-plant firm is only half of the cost minimizing size. </a:t>
                </a:r>
              </a:p>
              <a:p>
                <a:pPr marL="342900" indent="-342900">
                  <a:buFont typeface="Wingdings" panose="05000000000000000000" pitchFamily="2" charset="2"/>
                  <a:buChar char="v"/>
                </a:pPr>
                <a:r>
                  <a:rPr lang="en-US" dirty="0"/>
                  <a:t>It implies that </a:t>
                </a:r>
                <a:r>
                  <a:rPr lang="en-US" dirty="0" err="1"/>
                  <a:t>overestablishment</a:t>
                </a:r>
                <a:r>
                  <a:rPr lang="en-US" dirty="0"/>
                  <a:t> seems to be the results of free market forces in this model</a:t>
                </a:r>
              </a:p>
            </p:txBody>
          </p:sp>
        </mc:Choice>
        <mc:Fallback xmlns="">
          <p:sp>
            <p:nvSpPr>
              <p:cNvPr id="7" name="TextBox 6">
                <a:extLst>
                  <a:ext uri="{FF2B5EF4-FFF2-40B4-BE49-F238E27FC236}">
                    <a16:creationId xmlns:a16="http://schemas.microsoft.com/office/drawing/2014/main" id="{3BB532F4-BD62-4BD1-B875-B85781C4E74D}"/>
                  </a:ext>
                </a:extLst>
              </p:cNvPr>
              <p:cNvSpPr txBox="1">
                <a:spLocks noRot="1" noChangeAspect="1" noMove="1" noResize="1" noEditPoints="1" noAdjustHandles="1" noChangeArrowheads="1" noChangeShapeType="1" noTextEdit="1"/>
              </p:cNvSpPr>
              <p:nvPr/>
            </p:nvSpPr>
            <p:spPr>
              <a:xfrm>
                <a:off x="49620" y="398052"/>
                <a:ext cx="9144000" cy="6133089"/>
              </a:xfrm>
              <a:prstGeom prst="rect">
                <a:avLst/>
              </a:prstGeom>
              <a:blipFill>
                <a:blip r:embed="rId2"/>
                <a:stretch>
                  <a:fillRect l="-600" t="-497" r="-400" b="-596"/>
                </a:stretch>
              </a:blipFill>
            </p:spPr>
            <p:txBody>
              <a:bodyPr/>
              <a:lstStyle/>
              <a:p>
                <a:r>
                  <a:rPr lang="en-US">
                    <a:noFill/>
                  </a:rPr>
                  <a:t> </a:t>
                </a:r>
              </a:p>
            </p:txBody>
          </p:sp>
        </mc:Fallback>
      </mc:AlternateContent>
    </p:spTree>
    <p:extLst>
      <p:ext uri="{BB962C8B-B14F-4D97-AF65-F5344CB8AC3E}">
        <p14:creationId xmlns:p14="http://schemas.microsoft.com/office/powerpoint/2010/main" val="1984897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48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0"/>
            <a:ext cx="7702621" cy="461665"/>
          </a:xfrm>
          <a:prstGeom prst="rect">
            <a:avLst/>
          </a:prstGeom>
          <a:noFill/>
        </p:spPr>
        <p:txBody>
          <a:bodyPr wrap="square" rtlCol="0">
            <a:spAutoFit/>
          </a:bodyPr>
          <a:lstStyle/>
          <a:p>
            <a:r>
              <a:rPr lang="en-US" sz="2400" b="1" dirty="0">
                <a:solidFill>
                  <a:srgbClr val="0000FF"/>
                </a:solidFill>
              </a:rPr>
              <a:t>The costs of clustering</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5</a:t>
            </a:r>
          </a:p>
        </p:txBody>
      </p:sp>
      <p:sp>
        <p:nvSpPr>
          <p:cNvPr id="7" name="TextBox 6">
            <a:extLst>
              <a:ext uri="{FF2B5EF4-FFF2-40B4-BE49-F238E27FC236}">
                <a16:creationId xmlns:a16="http://schemas.microsoft.com/office/drawing/2014/main" id="{3BB532F4-BD62-4BD1-B875-B85781C4E74D}"/>
              </a:ext>
            </a:extLst>
          </p:cNvPr>
          <p:cNvSpPr txBox="1"/>
          <p:nvPr/>
        </p:nvSpPr>
        <p:spPr>
          <a:xfrm>
            <a:off x="237717" y="410813"/>
            <a:ext cx="8677683" cy="6247864"/>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000" dirty="0"/>
              <a:t>The concept of “</a:t>
            </a:r>
            <a:r>
              <a:rPr lang="en-US" sz="2000" b="1" dirty="0">
                <a:solidFill>
                  <a:srgbClr val="C00000"/>
                </a:solidFill>
              </a:rPr>
              <a:t>agglomeration benefits</a:t>
            </a:r>
            <a:r>
              <a:rPr lang="en-US" sz="2000" dirty="0"/>
              <a:t>”</a:t>
            </a:r>
          </a:p>
          <a:p>
            <a:pPr marL="342900" indent="-342900">
              <a:buFont typeface="Wingdings" panose="05000000000000000000" pitchFamily="2" charset="2"/>
              <a:buChar char="v"/>
            </a:pPr>
            <a:r>
              <a:rPr lang="en-US" sz="2000" dirty="0"/>
              <a:t>The observed </a:t>
            </a:r>
            <a:r>
              <a:rPr lang="en-US" sz="2000" b="1" dirty="0">
                <a:solidFill>
                  <a:srgbClr val="0000FF"/>
                </a:solidFill>
              </a:rPr>
              <a:t>concentrations of firms/plants </a:t>
            </a:r>
            <a:r>
              <a:rPr lang="en-US" sz="2000" dirty="0"/>
              <a:t>in some new industries</a:t>
            </a:r>
          </a:p>
          <a:p>
            <a:pPr marL="342900" indent="-342900">
              <a:buFont typeface="Wingdings" panose="05000000000000000000" pitchFamily="2" charset="2"/>
              <a:buChar char="v"/>
            </a:pPr>
            <a:r>
              <a:rPr lang="en-US" sz="2000" b="1" dirty="0">
                <a:solidFill>
                  <a:srgbClr val="0000FF"/>
                </a:solidFill>
              </a:rPr>
              <a:t>Clusters are normally formed by producer service firms.</a:t>
            </a:r>
          </a:p>
          <a:p>
            <a:pPr marL="342900" indent="-342900">
              <a:buFont typeface="Wingdings" panose="05000000000000000000" pitchFamily="2" charset="2"/>
              <a:buChar char="v"/>
            </a:pPr>
            <a:r>
              <a:rPr lang="en-US" sz="2000" dirty="0"/>
              <a:t>In the case of consumer services where agglomeration benefits can be assumed to be negligible.</a:t>
            </a:r>
          </a:p>
          <a:p>
            <a:pPr marL="342900" indent="-342900">
              <a:buFont typeface="Wingdings" panose="05000000000000000000" pitchFamily="2" charset="2"/>
              <a:buChar char="v"/>
            </a:pPr>
            <a:r>
              <a:rPr lang="en-US" sz="2000" dirty="0"/>
              <a:t>The basic trade-off model, </a:t>
            </a:r>
          </a:p>
          <a:p>
            <a:pPr marL="800100" lvl="1" indent="-342900">
              <a:buFont typeface="Wingdings" panose="05000000000000000000" pitchFamily="2" charset="2"/>
              <a:buChar char="ü"/>
            </a:pPr>
            <a:r>
              <a:rPr lang="en-US" sz="2000" dirty="0"/>
              <a:t>the question is “</a:t>
            </a:r>
            <a:r>
              <a:rPr lang="en-US" sz="2000" b="1" dirty="0">
                <a:solidFill>
                  <a:srgbClr val="0000FF"/>
                </a:solidFill>
              </a:rPr>
              <a:t>if the total costs, including all of the user efforts, were substantially higher in a cluster than with an evenly dispersed pattern of plant location, the latter pattern tends to arise</a:t>
            </a:r>
            <a:r>
              <a:rPr lang="en-US" sz="2000" dirty="0"/>
              <a:t>”</a:t>
            </a:r>
          </a:p>
          <a:p>
            <a:pPr marL="800100" lvl="1" indent="-342900">
              <a:buFont typeface="Wingdings" panose="05000000000000000000" pitchFamily="2" charset="2"/>
              <a:buChar char="ü"/>
            </a:pPr>
            <a:r>
              <a:rPr lang="en-US" sz="2000" dirty="0"/>
              <a:t>A comparison of the </a:t>
            </a:r>
            <a:r>
              <a:rPr lang="en-US" sz="2000" b="1" dirty="0">
                <a:solidFill>
                  <a:srgbClr val="C00000"/>
                </a:solidFill>
              </a:rPr>
              <a:t>average total cost </a:t>
            </a:r>
            <a:r>
              <a:rPr lang="en-US" sz="2000" dirty="0"/>
              <a:t>of </a:t>
            </a:r>
            <a:r>
              <a:rPr lang="en-US" sz="2000" b="1" dirty="0">
                <a:solidFill>
                  <a:srgbClr val="C00000"/>
                </a:solidFill>
              </a:rPr>
              <a:t>an even dispersal of plants of an industry </a:t>
            </a:r>
            <a:r>
              <a:rPr lang="en-US" sz="2000" dirty="0"/>
              <a:t>and </a:t>
            </a:r>
            <a:r>
              <a:rPr lang="en-US" sz="2000" b="1" dirty="0">
                <a:solidFill>
                  <a:srgbClr val="C00000"/>
                </a:solidFill>
              </a:rPr>
              <a:t>a cluster of firms’ plant</a:t>
            </a:r>
          </a:p>
          <a:p>
            <a:pPr marL="342900" indent="-342900">
              <a:buFont typeface="Wingdings" panose="05000000000000000000" pitchFamily="2" charset="2"/>
              <a:buChar char="v"/>
            </a:pPr>
            <a:r>
              <a:rPr lang="en-US" sz="2000" dirty="0"/>
              <a:t>The simple model’s assumptions</a:t>
            </a:r>
          </a:p>
          <a:p>
            <a:pPr marL="800100" lvl="1" indent="-342900">
              <a:buFont typeface="Wingdings" panose="05000000000000000000" pitchFamily="2" charset="2"/>
              <a:buChar char="ü"/>
            </a:pPr>
            <a:r>
              <a:rPr lang="en-US" sz="2000" dirty="0"/>
              <a:t>It is assumed that </a:t>
            </a:r>
            <a:r>
              <a:rPr lang="en-US" sz="2000" b="1" dirty="0">
                <a:solidFill>
                  <a:srgbClr val="0000FF"/>
                </a:solidFill>
              </a:rPr>
              <a:t>customers are evenly spread over space</a:t>
            </a:r>
          </a:p>
          <a:p>
            <a:pPr marL="800100" lvl="1" indent="-342900">
              <a:buFont typeface="Wingdings" panose="05000000000000000000" pitchFamily="2" charset="2"/>
              <a:buChar char="ü"/>
            </a:pPr>
            <a:r>
              <a:rPr lang="en-US" sz="2000" dirty="0"/>
              <a:t>The </a:t>
            </a:r>
            <a:r>
              <a:rPr lang="en-US" sz="2000" b="1" dirty="0">
                <a:solidFill>
                  <a:srgbClr val="0000FF"/>
                </a:solidFill>
              </a:rPr>
              <a:t>transportation cost per kilometer is the same everywhere</a:t>
            </a:r>
          </a:p>
          <a:p>
            <a:pPr marL="800100" lvl="1" indent="-342900">
              <a:buFont typeface="Wingdings" panose="05000000000000000000" pitchFamily="2" charset="2"/>
              <a:buChar char="ü"/>
            </a:pPr>
            <a:r>
              <a:rPr lang="en-US" sz="2000" dirty="0"/>
              <a:t>We start from the </a:t>
            </a:r>
            <a:r>
              <a:rPr lang="en-US" sz="2000" b="1" dirty="0">
                <a:solidFill>
                  <a:srgbClr val="C00000"/>
                </a:solidFill>
              </a:rPr>
              <a:t>cost-minimizing pattern of location</a:t>
            </a:r>
            <a:r>
              <a:rPr lang="en-US" sz="2000" dirty="0"/>
              <a:t>, where each firm/plant has a market area of its own. </a:t>
            </a:r>
            <a:r>
              <a:rPr lang="en-US" sz="2000" b="1" dirty="0">
                <a:solidFill>
                  <a:srgbClr val="0000FF"/>
                </a:solidFill>
              </a:rPr>
              <a:t>Then we take 5 plants and put them in the middle of the total area covered by those five</a:t>
            </a:r>
            <a:r>
              <a:rPr lang="en-US" sz="2000" dirty="0"/>
              <a:t>.</a:t>
            </a:r>
          </a:p>
          <a:p>
            <a:pPr marL="342900" indent="-342900">
              <a:buFont typeface="Wingdings" panose="05000000000000000000" pitchFamily="2" charset="2"/>
              <a:buChar char="v"/>
            </a:pPr>
            <a:r>
              <a:rPr lang="en-US" sz="2000" dirty="0"/>
              <a:t>Sensitivity analysis shows that</a:t>
            </a:r>
          </a:p>
          <a:p>
            <a:pPr marL="800100" lvl="1" indent="-342900">
              <a:buFont typeface="Wingdings" panose="05000000000000000000" pitchFamily="2" charset="2"/>
              <a:buChar char="ü"/>
            </a:pPr>
            <a:r>
              <a:rPr lang="en-US" sz="2000" dirty="0"/>
              <a:t>The </a:t>
            </a:r>
            <a:r>
              <a:rPr lang="en-US" sz="2000" b="1" dirty="0">
                <a:solidFill>
                  <a:srgbClr val="C00000"/>
                </a:solidFill>
              </a:rPr>
              <a:t>unit value </a:t>
            </a:r>
            <a:r>
              <a:rPr lang="en-US" sz="2000" b="1" i="1" dirty="0">
                <a:solidFill>
                  <a:srgbClr val="C00000"/>
                </a:solidFill>
              </a:rPr>
              <a:t>(a)</a:t>
            </a:r>
            <a:r>
              <a:rPr lang="en-US" sz="2000" b="1" dirty="0">
                <a:solidFill>
                  <a:srgbClr val="C00000"/>
                </a:solidFill>
              </a:rPr>
              <a:t> </a:t>
            </a:r>
            <a:r>
              <a:rPr lang="en-US" sz="2000" dirty="0"/>
              <a:t>and the </a:t>
            </a:r>
            <a:r>
              <a:rPr lang="en-US" sz="2000" b="1" dirty="0">
                <a:solidFill>
                  <a:srgbClr val="C00000"/>
                </a:solidFill>
              </a:rPr>
              <a:t>demand density </a:t>
            </a:r>
            <a:r>
              <a:rPr lang="en-US" sz="2000" b="1" i="1" dirty="0">
                <a:solidFill>
                  <a:srgbClr val="C00000"/>
                </a:solidFill>
              </a:rPr>
              <a:t>(X)</a:t>
            </a:r>
            <a:r>
              <a:rPr lang="en-US" sz="2000" b="1" dirty="0">
                <a:solidFill>
                  <a:srgbClr val="C00000"/>
                </a:solidFill>
              </a:rPr>
              <a:t> </a:t>
            </a:r>
            <a:r>
              <a:rPr lang="en-US" sz="2000" dirty="0"/>
              <a:t>are the most important factors</a:t>
            </a:r>
          </a:p>
        </p:txBody>
      </p:sp>
    </p:spTree>
    <p:extLst>
      <p:ext uri="{BB962C8B-B14F-4D97-AF65-F5344CB8AC3E}">
        <p14:creationId xmlns:p14="http://schemas.microsoft.com/office/powerpoint/2010/main" val="346858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9DC59-EBE6-4385-9A5D-22B3D2F3A180}"/>
              </a:ext>
            </a:extLst>
          </p:cNvPr>
          <p:cNvSpPr>
            <a:spLocks noGrp="1"/>
          </p:cNvSpPr>
          <p:nvPr>
            <p:ph type="title"/>
          </p:nvPr>
        </p:nvSpPr>
        <p:spPr>
          <a:xfrm>
            <a:off x="421195" y="158991"/>
            <a:ext cx="8229600" cy="779377"/>
          </a:xfrm>
        </p:spPr>
        <p:txBody>
          <a:bodyPr>
            <a:normAutofit/>
          </a:bodyPr>
          <a:lstStyle/>
          <a:p>
            <a:r>
              <a:rPr lang="en-US" sz="2400" b="1" dirty="0">
                <a:solidFill>
                  <a:srgbClr val="0000FF"/>
                </a:solidFill>
              </a:rPr>
              <a:t>Relative additional cost (percentage) of a cluster of five compared to a total cost-minimizing dispersal of plants</a:t>
            </a:r>
            <a:endParaRPr lang="th-TH" sz="2400" b="1" dirty="0">
              <a:solidFill>
                <a:srgbClr val="0000FF"/>
              </a:solidFill>
            </a:endParaRPr>
          </a:p>
        </p:txBody>
      </p:sp>
      <p:graphicFrame>
        <p:nvGraphicFramePr>
          <p:cNvPr id="3" name="Table 2">
            <a:extLst>
              <a:ext uri="{FF2B5EF4-FFF2-40B4-BE49-F238E27FC236}">
                <a16:creationId xmlns:a16="http://schemas.microsoft.com/office/drawing/2014/main" id="{057F4523-0F08-4598-BC96-1EEDCD5DC66B}"/>
              </a:ext>
            </a:extLst>
          </p:cNvPr>
          <p:cNvGraphicFramePr>
            <a:graphicFrameLocks noGrp="1"/>
          </p:cNvGraphicFramePr>
          <p:nvPr>
            <p:extLst>
              <p:ext uri="{D42A27DB-BD31-4B8C-83A1-F6EECF244321}">
                <p14:modId xmlns:p14="http://schemas.microsoft.com/office/powerpoint/2010/main" val="34437550"/>
              </p:ext>
            </p:extLst>
          </p:nvPr>
        </p:nvGraphicFramePr>
        <p:xfrm>
          <a:off x="483942" y="938368"/>
          <a:ext cx="7253370" cy="3801112"/>
        </p:xfrm>
        <a:graphic>
          <a:graphicData uri="http://schemas.openxmlformats.org/drawingml/2006/table">
            <a:tbl>
              <a:tblPr firstRow="1" bandRow="1">
                <a:tableStyleId>{5C22544A-7EE6-4342-B048-85BDC9FD1C3A}</a:tableStyleId>
              </a:tblPr>
              <a:tblGrid>
                <a:gridCol w="1208895">
                  <a:extLst>
                    <a:ext uri="{9D8B030D-6E8A-4147-A177-3AD203B41FA5}">
                      <a16:colId xmlns:a16="http://schemas.microsoft.com/office/drawing/2014/main" val="1445018672"/>
                    </a:ext>
                  </a:extLst>
                </a:gridCol>
                <a:gridCol w="1208895">
                  <a:extLst>
                    <a:ext uri="{9D8B030D-6E8A-4147-A177-3AD203B41FA5}">
                      <a16:colId xmlns:a16="http://schemas.microsoft.com/office/drawing/2014/main" val="2609350301"/>
                    </a:ext>
                  </a:extLst>
                </a:gridCol>
                <a:gridCol w="1208895">
                  <a:extLst>
                    <a:ext uri="{9D8B030D-6E8A-4147-A177-3AD203B41FA5}">
                      <a16:colId xmlns:a16="http://schemas.microsoft.com/office/drawing/2014/main" val="2215741008"/>
                    </a:ext>
                  </a:extLst>
                </a:gridCol>
                <a:gridCol w="1208895">
                  <a:extLst>
                    <a:ext uri="{9D8B030D-6E8A-4147-A177-3AD203B41FA5}">
                      <a16:colId xmlns:a16="http://schemas.microsoft.com/office/drawing/2014/main" val="2713081072"/>
                    </a:ext>
                  </a:extLst>
                </a:gridCol>
                <a:gridCol w="1208895">
                  <a:extLst>
                    <a:ext uri="{9D8B030D-6E8A-4147-A177-3AD203B41FA5}">
                      <a16:colId xmlns:a16="http://schemas.microsoft.com/office/drawing/2014/main" val="364879407"/>
                    </a:ext>
                  </a:extLst>
                </a:gridCol>
                <a:gridCol w="1208895">
                  <a:extLst>
                    <a:ext uri="{9D8B030D-6E8A-4147-A177-3AD203B41FA5}">
                      <a16:colId xmlns:a16="http://schemas.microsoft.com/office/drawing/2014/main" val="2895451680"/>
                    </a:ext>
                  </a:extLst>
                </a:gridCol>
              </a:tblGrid>
              <a:tr h="543016">
                <a:tc rowSpan="2">
                  <a:txBody>
                    <a:bodyPr/>
                    <a:lstStyle/>
                    <a:p>
                      <a:pPr algn="ctr"/>
                      <a:r>
                        <a:rPr lang="en-US" sz="2000" dirty="0"/>
                        <a:t>Unit value proxy, a</a:t>
                      </a:r>
                      <a:endParaRPr lang="th-TH" sz="2000" dirty="0"/>
                    </a:p>
                  </a:txBody>
                  <a:tcPr anchor="ctr"/>
                </a:tc>
                <a:tc gridSpan="5">
                  <a:txBody>
                    <a:bodyPr/>
                    <a:lstStyle/>
                    <a:p>
                      <a:pPr algn="ctr"/>
                      <a:r>
                        <a:rPr lang="en-US" sz="2000" dirty="0"/>
                        <a:t>Demand density, X</a:t>
                      </a:r>
                      <a:endParaRPr lang="th-TH" sz="2000" dirty="0"/>
                    </a:p>
                  </a:txBody>
                  <a:tcPr anchor="ctr"/>
                </a:tc>
                <a:tc hMerge="1">
                  <a:txBody>
                    <a:bodyPr/>
                    <a:lstStyle/>
                    <a:p>
                      <a:endParaRPr lang="th-TH" dirty="0"/>
                    </a:p>
                  </a:txBody>
                  <a:tcPr/>
                </a:tc>
                <a:tc hMerge="1">
                  <a:txBody>
                    <a:bodyPr/>
                    <a:lstStyle/>
                    <a:p>
                      <a:endParaRPr lang="th-TH" dirty="0"/>
                    </a:p>
                  </a:txBody>
                  <a:tcPr/>
                </a:tc>
                <a:tc hMerge="1">
                  <a:txBody>
                    <a:bodyPr/>
                    <a:lstStyle/>
                    <a:p>
                      <a:endParaRPr lang="th-TH" dirty="0"/>
                    </a:p>
                  </a:txBody>
                  <a:tcPr/>
                </a:tc>
                <a:tc hMerge="1">
                  <a:txBody>
                    <a:bodyPr/>
                    <a:lstStyle/>
                    <a:p>
                      <a:endParaRPr lang="th-TH" dirty="0"/>
                    </a:p>
                  </a:txBody>
                  <a:tcPr/>
                </a:tc>
                <a:extLst>
                  <a:ext uri="{0D108BD9-81ED-4DB2-BD59-A6C34878D82A}">
                    <a16:rowId xmlns:a16="http://schemas.microsoft.com/office/drawing/2014/main" val="4105160527"/>
                  </a:ext>
                </a:extLst>
              </a:tr>
              <a:tr h="543016">
                <a:tc vMerge="1">
                  <a:txBody>
                    <a:bodyPr/>
                    <a:lstStyle/>
                    <a:p>
                      <a:endParaRPr lang="th-TH"/>
                    </a:p>
                  </a:txBody>
                  <a:tcPr/>
                </a:tc>
                <a:tc>
                  <a:txBody>
                    <a:bodyPr/>
                    <a:lstStyle/>
                    <a:p>
                      <a:pPr algn="ctr"/>
                      <a:r>
                        <a:rPr lang="en-US" sz="2000" dirty="0">
                          <a:solidFill>
                            <a:srgbClr val="0000FF"/>
                          </a:solidFill>
                        </a:rPr>
                        <a:t>1</a:t>
                      </a:r>
                      <a:endParaRPr lang="th-TH" sz="2000" dirty="0">
                        <a:solidFill>
                          <a:srgbClr val="0000FF"/>
                        </a:solidFill>
                      </a:endParaRPr>
                    </a:p>
                  </a:txBody>
                  <a:tcPr anchor="ctr"/>
                </a:tc>
                <a:tc>
                  <a:txBody>
                    <a:bodyPr/>
                    <a:lstStyle/>
                    <a:p>
                      <a:pPr algn="ctr"/>
                      <a:r>
                        <a:rPr lang="en-US" sz="2000" dirty="0">
                          <a:solidFill>
                            <a:srgbClr val="0000FF"/>
                          </a:solidFill>
                        </a:rPr>
                        <a:t>10</a:t>
                      </a:r>
                    </a:p>
                  </a:txBody>
                  <a:tcPr anchor="ctr"/>
                </a:tc>
                <a:tc>
                  <a:txBody>
                    <a:bodyPr/>
                    <a:lstStyle/>
                    <a:p>
                      <a:pPr algn="ctr"/>
                      <a:r>
                        <a:rPr lang="en-US" sz="2000" dirty="0">
                          <a:solidFill>
                            <a:srgbClr val="0000FF"/>
                          </a:solidFill>
                        </a:rPr>
                        <a:t>100</a:t>
                      </a:r>
                      <a:endParaRPr lang="th-TH" sz="2000" dirty="0">
                        <a:solidFill>
                          <a:srgbClr val="0000FF"/>
                        </a:solidFill>
                      </a:endParaRPr>
                    </a:p>
                  </a:txBody>
                  <a:tcPr anchor="ctr"/>
                </a:tc>
                <a:tc>
                  <a:txBody>
                    <a:bodyPr/>
                    <a:lstStyle/>
                    <a:p>
                      <a:pPr algn="ctr"/>
                      <a:r>
                        <a:rPr lang="en-US" sz="2000" dirty="0">
                          <a:solidFill>
                            <a:srgbClr val="0000FF"/>
                          </a:solidFill>
                        </a:rPr>
                        <a:t>1000</a:t>
                      </a:r>
                      <a:endParaRPr lang="th-TH" sz="2000" dirty="0">
                        <a:solidFill>
                          <a:srgbClr val="0000FF"/>
                        </a:solidFill>
                      </a:endParaRPr>
                    </a:p>
                  </a:txBody>
                  <a:tcPr anchor="ctr"/>
                </a:tc>
                <a:tc>
                  <a:txBody>
                    <a:bodyPr/>
                    <a:lstStyle/>
                    <a:p>
                      <a:pPr algn="ctr"/>
                      <a:r>
                        <a:rPr lang="en-US" sz="2000" dirty="0">
                          <a:solidFill>
                            <a:srgbClr val="0000FF"/>
                          </a:solidFill>
                        </a:rPr>
                        <a:t>10000</a:t>
                      </a:r>
                      <a:endParaRPr lang="th-TH" sz="2000" dirty="0">
                        <a:solidFill>
                          <a:srgbClr val="0000FF"/>
                        </a:solidFill>
                      </a:endParaRPr>
                    </a:p>
                  </a:txBody>
                  <a:tcPr anchor="ctr"/>
                </a:tc>
                <a:extLst>
                  <a:ext uri="{0D108BD9-81ED-4DB2-BD59-A6C34878D82A}">
                    <a16:rowId xmlns:a16="http://schemas.microsoft.com/office/drawing/2014/main" val="1512353413"/>
                  </a:ext>
                </a:extLst>
              </a:tr>
              <a:tr h="543016">
                <a:tc>
                  <a:txBody>
                    <a:bodyPr/>
                    <a:lstStyle/>
                    <a:p>
                      <a:pPr algn="ctr"/>
                      <a:r>
                        <a:rPr lang="en-US" sz="2000" dirty="0">
                          <a:solidFill>
                            <a:srgbClr val="0000FF"/>
                          </a:solidFill>
                        </a:rPr>
                        <a:t>1</a:t>
                      </a:r>
                    </a:p>
                  </a:txBody>
                  <a:tcPr anchor="ctr"/>
                </a:tc>
                <a:tc>
                  <a:txBody>
                    <a:bodyPr/>
                    <a:lstStyle/>
                    <a:p>
                      <a:pPr algn="ctr"/>
                      <a:r>
                        <a:rPr lang="en-US" sz="2000" dirty="0"/>
                        <a:t>117</a:t>
                      </a:r>
                      <a:endParaRPr lang="th-TH" sz="2000" dirty="0"/>
                    </a:p>
                  </a:txBody>
                  <a:tcPr anchor="ctr"/>
                </a:tc>
                <a:tc>
                  <a:txBody>
                    <a:bodyPr/>
                    <a:lstStyle/>
                    <a:p>
                      <a:pPr algn="ctr"/>
                      <a:r>
                        <a:rPr lang="en-US" sz="2000" dirty="0"/>
                        <a:t>110</a:t>
                      </a:r>
                      <a:endParaRPr lang="th-TH" sz="2000" dirty="0"/>
                    </a:p>
                  </a:txBody>
                  <a:tcPr anchor="ctr"/>
                </a:tc>
                <a:tc>
                  <a:txBody>
                    <a:bodyPr/>
                    <a:lstStyle/>
                    <a:p>
                      <a:pPr algn="ctr"/>
                      <a:r>
                        <a:rPr lang="en-US" sz="2000" dirty="0"/>
                        <a:t>98</a:t>
                      </a:r>
                      <a:endParaRPr lang="th-TH" sz="2000" dirty="0"/>
                    </a:p>
                  </a:txBody>
                  <a:tcPr anchor="ctr"/>
                </a:tc>
                <a:tc>
                  <a:txBody>
                    <a:bodyPr/>
                    <a:lstStyle/>
                    <a:p>
                      <a:pPr algn="ctr"/>
                      <a:r>
                        <a:rPr lang="en-US" sz="2000" dirty="0"/>
                        <a:t>80</a:t>
                      </a:r>
                      <a:endParaRPr lang="th-TH" sz="2000" dirty="0"/>
                    </a:p>
                  </a:txBody>
                  <a:tcPr anchor="ctr"/>
                </a:tc>
                <a:tc>
                  <a:txBody>
                    <a:bodyPr/>
                    <a:lstStyle/>
                    <a:p>
                      <a:pPr algn="ctr"/>
                      <a:r>
                        <a:rPr lang="en-US" sz="2000" dirty="0"/>
                        <a:t>57</a:t>
                      </a:r>
                      <a:endParaRPr lang="th-TH" sz="2000" dirty="0"/>
                    </a:p>
                  </a:txBody>
                  <a:tcPr anchor="ctr"/>
                </a:tc>
                <a:extLst>
                  <a:ext uri="{0D108BD9-81ED-4DB2-BD59-A6C34878D82A}">
                    <a16:rowId xmlns:a16="http://schemas.microsoft.com/office/drawing/2014/main" val="483634220"/>
                  </a:ext>
                </a:extLst>
              </a:tr>
              <a:tr h="543016">
                <a:tc>
                  <a:txBody>
                    <a:bodyPr/>
                    <a:lstStyle/>
                    <a:p>
                      <a:pPr algn="ctr"/>
                      <a:r>
                        <a:rPr lang="en-US" sz="2000" dirty="0">
                          <a:solidFill>
                            <a:srgbClr val="0000FF"/>
                          </a:solidFill>
                        </a:rPr>
                        <a:t>10</a:t>
                      </a:r>
                      <a:endParaRPr lang="th-TH" sz="2000" dirty="0">
                        <a:solidFill>
                          <a:srgbClr val="0000FF"/>
                        </a:solidFill>
                      </a:endParaRPr>
                    </a:p>
                  </a:txBody>
                  <a:tcPr anchor="ctr"/>
                </a:tc>
                <a:tc>
                  <a:txBody>
                    <a:bodyPr/>
                    <a:lstStyle/>
                    <a:p>
                      <a:pPr algn="ctr"/>
                      <a:r>
                        <a:rPr lang="en-US" sz="2000" dirty="0"/>
                        <a:t>98</a:t>
                      </a:r>
                      <a:endParaRPr lang="th-TH" sz="2000" dirty="0"/>
                    </a:p>
                  </a:txBody>
                  <a:tcPr anchor="ctr"/>
                </a:tc>
                <a:tc>
                  <a:txBody>
                    <a:bodyPr/>
                    <a:lstStyle/>
                    <a:p>
                      <a:pPr algn="ctr"/>
                      <a:r>
                        <a:rPr lang="en-US" sz="2000" dirty="0"/>
                        <a:t>80</a:t>
                      </a:r>
                      <a:endParaRPr lang="th-TH" sz="2000" dirty="0"/>
                    </a:p>
                  </a:txBody>
                  <a:tcPr anchor="ctr"/>
                </a:tc>
                <a:tc>
                  <a:txBody>
                    <a:bodyPr/>
                    <a:lstStyle/>
                    <a:p>
                      <a:pPr algn="ctr"/>
                      <a:r>
                        <a:rPr lang="en-US" sz="2000" dirty="0"/>
                        <a:t>57</a:t>
                      </a:r>
                      <a:endParaRPr lang="th-TH" sz="2000" dirty="0"/>
                    </a:p>
                  </a:txBody>
                  <a:tcPr anchor="ctr"/>
                </a:tc>
                <a:tc>
                  <a:txBody>
                    <a:bodyPr/>
                    <a:lstStyle/>
                    <a:p>
                      <a:pPr algn="ctr"/>
                      <a:r>
                        <a:rPr lang="en-US" sz="2000" dirty="0"/>
                        <a:t>35</a:t>
                      </a:r>
                      <a:endParaRPr lang="th-TH" sz="2000" dirty="0"/>
                    </a:p>
                  </a:txBody>
                  <a:tcPr anchor="ctr"/>
                </a:tc>
                <a:tc>
                  <a:txBody>
                    <a:bodyPr/>
                    <a:lstStyle/>
                    <a:p>
                      <a:pPr algn="ctr"/>
                      <a:r>
                        <a:rPr lang="en-US" sz="2000" dirty="0"/>
                        <a:t>19</a:t>
                      </a:r>
                      <a:endParaRPr lang="th-TH" sz="2000" dirty="0"/>
                    </a:p>
                  </a:txBody>
                  <a:tcPr anchor="ctr"/>
                </a:tc>
                <a:extLst>
                  <a:ext uri="{0D108BD9-81ED-4DB2-BD59-A6C34878D82A}">
                    <a16:rowId xmlns:a16="http://schemas.microsoft.com/office/drawing/2014/main" val="1367682590"/>
                  </a:ext>
                </a:extLst>
              </a:tr>
              <a:tr h="543016">
                <a:tc>
                  <a:txBody>
                    <a:bodyPr/>
                    <a:lstStyle/>
                    <a:p>
                      <a:pPr algn="ctr"/>
                      <a:r>
                        <a:rPr lang="en-US" sz="2000" dirty="0">
                          <a:solidFill>
                            <a:srgbClr val="0000FF"/>
                          </a:solidFill>
                        </a:rPr>
                        <a:t>100</a:t>
                      </a:r>
                      <a:endParaRPr lang="th-TH" sz="2000" dirty="0">
                        <a:solidFill>
                          <a:srgbClr val="0000FF"/>
                        </a:solidFill>
                      </a:endParaRPr>
                    </a:p>
                  </a:txBody>
                  <a:tcPr anchor="ctr"/>
                </a:tc>
                <a:tc>
                  <a:txBody>
                    <a:bodyPr/>
                    <a:lstStyle/>
                    <a:p>
                      <a:pPr algn="ctr"/>
                      <a:r>
                        <a:rPr lang="en-US" sz="2000" dirty="0"/>
                        <a:t>57</a:t>
                      </a:r>
                      <a:endParaRPr lang="th-TH" sz="2000" dirty="0"/>
                    </a:p>
                  </a:txBody>
                  <a:tcPr anchor="ctr"/>
                </a:tc>
                <a:tc>
                  <a:txBody>
                    <a:bodyPr/>
                    <a:lstStyle/>
                    <a:p>
                      <a:pPr algn="ctr"/>
                      <a:r>
                        <a:rPr lang="en-US" sz="2000" dirty="0"/>
                        <a:t>35</a:t>
                      </a:r>
                      <a:endParaRPr lang="th-TH" sz="2000" dirty="0"/>
                    </a:p>
                  </a:txBody>
                  <a:tcPr anchor="ctr"/>
                </a:tc>
                <a:tc>
                  <a:txBody>
                    <a:bodyPr/>
                    <a:lstStyle/>
                    <a:p>
                      <a:pPr algn="ctr"/>
                      <a:r>
                        <a:rPr lang="en-US" sz="2000" dirty="0"/>
                        <a:t>19</a:t>
                      </a:r>
                      <a:endParaRPr lang="th-TH" sz="2000" dirty="0"/>
                    </a:p>
                  </a:txBody>
                  <a:tcPr anchor="ctr"/>
                </a:tc>
                <a:tc>
                  <a:txBody>
                    <a:bodyPr/>
                    <a:lstStyle/>
                    <a:p>
                      <a:pPr algn="ctr"/>
                      <a:r>
                        <a:rPr lang="en-US" sz="2000" dirty="0"/>
                        <a:t>10</a:t>
                      </a:r>
                      <a:endParaRPr lang="th-TH" sz="2000" dirty="0"/>
                    </a:p>
                  </a:txBody>
                  <a:tcPr anchor="ctr"/>
                </a:tc>
                <a:tc>
                  <a:txBody>
                    <a:bodyPr/>
                    <a:lstStyle/>
                    <a:p>
                      <a:pPr algn="ctr"/>
                      <a:r>
                        <a:rPr lang="en-US" sz="2000" dirty="0"/>
                        <a:t>6</a:t>
                      </a:r>
                      <a:endParaRPr lang="th-TH" sz="2000" dirty="0"/>
                    </a:p>
                  </a:txBody>
                  <a:tcPr anchor="ctr"/>
                </a:tc>
                <a:extLst>
                  <a:ext uri="{0D108BD9-81ED-4DB2-BD59-A6C34878D82A}">
                    <a16:rowId xmlns:a16="http://schemas.microsoft.com/office/drawing/2014/main" val="1356246563"/>
                  </a:ext>
                </a:extLst>
              </a:tr>
              <a:tr h="543016">
                <a:tc>
                  <a:txBody>
                    <a:bodyPr/>
                    <a:lstStyle/>
                    <a:p>
                      <a:pPr algn="ctr"/>
                      <a:r>
                        <a:rPr lang="en-US" sz="2000" dirty="0">
                          <a:solidFill>
                            <a:srgbClr val="0000FF"/>
                          </a:solidFill>
                        </a:rPr>
                        <a:t>1000</a:t>
                      </a:r>
                      <a:endParaRPr lang="th-TH" sz="2000" dirty="0">
                        <a:solidFill>
                          <a:srgbClr val="0000FF"/>
                        </a:solidFill>
                      </a:endParaRPr>
                    </a:p>
                  </a:txBody>
                  <a:tcPr anchor="ctr"/>
                </a:tc>
                <a:tc>
                  <a:txBody>
                    <a:bodyPr/>
                    <a:lstStyle/>
                    <a:p>
                      <a:pPr algn="ctr"/>
                      <a:r>
                        <a:rPr lang="en-US" sz="2000" dirty="0"/>
                        <a:t>19</a:t>
                      </a:r>
                      <a:endParaRPr lang="th-TH" sz="2000" dirty="0"/>
                    </a:p>
                  </a:txBody>
                  <a:tcPr anchor="ctr"/>
                </a:tc>
                <a:tc>
                  <a:txBody>
                    <a:bodyPr/>
                    <a:lstStyle/>
                    <a:p>
                      <a:pPr algn="ctr"/>
                      <a:r>
                        <a:rPr lang="en-US" sz="2000" dirty="0"/>
                        <a:t>10</a:t>
                      </a:r>
                      <a:endParaRPr lang="th-TH" sz="2000" dirty="0"/>
                    </a:p>
                  </a:txBody>
                  <a:tcPr anchor="ctr"/>
                </a:tc>
                <a:tc>
                  <a:txBody>
                    <a:bodyPr/>
                    <a:lstStyle/>
                    <a:p>
                      <a:pPr algn="ctr"/>
                      <a:r>
                        <a:rPr lang="en-US" sz="2000" dirty="0"/>
                        <a:t>6</a:t>
                      </a:r>
                      <a:endParaRPr lang="th-TH" sz="2000" dirty="0"/>
                    </a:p>
                  </a:txBody>
                  <a:tcPr anchor="ctr"/>
                </a:tc>
                <a:tc>
                  <a:txBody>
                    <a:bodyPr/>
                    <a:lstStyle/>
                    <a:p>
                      <a:pPr algn="ctr"/>
                      <a:r>
                        <a:rPr lang="en-US" sz="2000" dirty="0"/>
                        <a:t>2</a:t>
                      </a:r>
                      <a:endParaRPr lang="th-TH" sz="2000" dirty="0"/>
                    </a:p>
                  </a:txBody>
                  <a:tcPr anchor="ctr"/>
                </a:tc>
                <a:tc>
                  <a:txBody>
                    <a:bodyPr/>
                    <a:lstStyle/>
                    <a:p>
                      <a:pPr algn="ctr"/>
                      <a:r>
                        <a:rPr lang="en-US" sz="2000" dirty="0"/>
                        <a:t>1</a:t>
                      </a:r>
                      <a:endParaRPr lang="th-TH" sz="2000" dirty="0"/>
                    </a:p>
                  </a:txBody>
                  <a:tcPr anchor="ctr"/>
                </a:tc>
                <a:extLst>
                  <a:ext uri="{0D108BD9-81ED-4DB2-BD59-A6C34878D82A}">
                    <a16:rowId xmlns:a16="http://schemas.microsoft.com/office/drawing/2014/main" val="810890168"/>
                  </a:ext>
                </a:extLst>
              </a:tr>
              <a:tr h="543016">
                <a:tc>
                  <a:txBody>
                    <a:bodyPr/>
                    <a:lstStyle/>
                    <a:p>
                      <a:pPr algn="ctr"/>
                      <a:r>
                        <a:rPr lang="en-US" sz="2000" dirty="0">
                          <a:solidFill>
                            <a:srgbClr val="0000FF"/>
                          </a:solidFill>
                        </a:rPr>
                        <a:t>10000</a:t>
                      </a:r>
                      <a:endParaRPr lang="th-TH" sz="2000" dirty="0">
                        <a:solidFill>
                          <a:srgbClr val="0000FF"/>
                        </a:solidFill>
                      </a:endParaRPr>
                    </a:p>
                  </a:txBody>
                  <a:tcPr anchor="ctr"/>
                </a:tc>
                <a:tc>
                  <a:txBody>
                    <a:bodyPr/>
                    <a:lstStyle/>
                    <a:p>
                      <a:pPr algn="ctr"/>
                      <a:r>
                        <a:rPr lang="en-US" sz="2000" dirty="0"/>
                        <a:t>6</a:t>
                      </a:r>
                      <a:endParaRPr lang="th-TH" sz="2000" dirty="0"/>
                    </a:p>
                  </a:txBody>
                  <a:tcPr anchor="ctr"/>
                </a:tc>
                <a:tc>
                  <a:txBody>
                    <a:bodyPr/>
                    <a:lstStyle/>
                    <a:p>
                      <a:pPr algn="ctr"/>
                      <a:r>
                        <a:rPr lang="en-US" sz="2000" dirty="0"/>
                        <a:t>2</a:t>
                      </a:r>
                      <a:endParaRPr lang="th-TH" sz="2000" dirty="0"/>
                    </a:p>
                  </a:txBody>
                  <a:tcPr anchor="ctr"/>
                </a:tc>
                <a:tc>
                  <a:txBody>
                    <a:bodyPr/>
                    <a:lstStyle/>
                    <a:p>
                      <a:pPr algn="ctr"/>
                      <a:r>
                        <a:rPr lang="en-US" sz="2000" dirty="0"/>
                        <a:t>1</a:t>
                      </a:r>
                      <a:endParaRPr lang="th-TH" sz="2000" dirty="0"/>
                    </a:p>
                  </a:txBody>
                  <a:tcPr anchor="ctr"/>
                </a:tc>
                <a:tc>
                  <a:txBody>
                    <a:bodyPr/>
                    <a:lstStyle/>
                    <a:p>
                      <a:pPr algn="ctr"/>
                      <a:r>
                        <a:rPr lang="en-US" sz="2000" dirty="0"/>
                        <a:t>0</a:t>
                      </a:r>
                      <a:endParaRPr lang="th-TH" sz="2000" dirty="0"/>
                    </a:p>
                  </a:txBody>
                  <a:tcPr anchor="ctr"/>
                </a:tc>
                <a:tc>
                  <a:txBody>
                    <a:bodyPr/>
                    <a:lstStyle/>
                    <a:p>
                      <a:pPr algn="ctr"/>
                      <a:r>
                        <a:rPr lang="en-US" sz="2000" dirty="0"/>
                        <a:t>0</a:t>
                      </a:r>
                      <a:endParaRPr lang="th-TH" sz="2000" dirty="0"/>
                    </a:p>
                  </a:txBody>
                  <a:tcPr anchor="ctr"/>
                </a:tc>
                <a:extLst>
                  <a:ext uri="{0D108BD9-81ED-4DB2-BD59-A6C34878D82A}">
                    <a16:rowId xmlns:a16="http://schemas.microsoft.com/office/drawing/2014/main" val="553055080"/>
                  </a:ext>
                </a:extLst>
              </a:tr>
            </a:tbl>
          </a:graphicData>
        </a:graphic>
      </p:graphicFrame>
      <p:sp>
        <p:nvSpPr>
          <p:cNvPr id="4" name="Title 1">
            <a:extLst>
              <a:ext uri="{FF2B5EF4-FFF2-40B4-BE49-F238E27FC236}">
                <a16:creationId xmlns:a16="http://schemas.microsoft.com/office/drawing/2014/main" id="{AC1E1DEA-772F-4253-BBC5-58A5F9E6AA00}"/>
              </a:ext>
            </a:extLst>
          </p:cNvPr>
          <p:cNvSpPr txBox="1">
            <a:spLocks/>
          </p:cNvSpPr>
          <p:nvPr/>
        </p:nvSpPr>
        <p:spPr>
          <a:xfrm>
            <a:off x="483942" y="4739480"/>
            <a:ext cx="6025716"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600" dirty="0"/>
              <a:t>Source: Table 5.2 in Jansson (2013), P.78</a:t>
            </a:r>
          </a:p>
        </p:txBody>
      </p:sp>
      <p:sp>
        <p:nvSpPr>
          <p:cNvPr id="5" name="Rectangle 4">
            <a:extLst>
              <a:ext uri="{FF2B5EF4-FFF2-40B4-BE49-F238E27FC236}">
                <a16:creationId xmlns:a16="http://schemas.microsoft.com/office/drawing/2014/main" id="{341BB096-1946-4326-8015-7678B184815F}"/>
              </a:ext>
            </a:extLst>
          </p:cNvPr>
          <p:cNvSpPr/>
          <p:nvPr/>
        </p:nvSpPr>
        <p:spPr>
          <a:xfrm>
            <a:off x="483942" y="5166405"/>
            <a:ext cx="8600187" cy="1477328"/>
          </a:xfrm>
          <a:prstGeom prst="rect">
            <a:avLst/>
          </a:prstGeom>
          <a:solidFill>
            <a:srgbClr val="FFFFCC"/>
          </a:solidFill>
        </p:spPr>
        <p:txBody>
          <a:bodyPr wrap="square">
            <a:spAutoFit/>
          </a:bodyPr>
          <a:lstStyle/>
          <a:p>
            <a:r>
              <a:rPr lang="en-US" dirty="0"/>
              <a:t>Note: </a:t>
            </a:r>
          </a:p>
          <a:p>
            <a:pPr marL="285750" indent="-285750">
              <a:buFont typeface="Wingdings" panose="05000000000000000000" pitchFamily="2" charset="2"/>
              <a:buChar char="v"/>
            </a:pPr>
            <a:r>
              <a:rPr lang="en-US" dirty="0"/>
              <a:t>The table shows the </a:t>
            </a:r>
            <a:r>
              <a:rPr lang="en-US" b="1" dirty="0">
                <a:solidFill>
                  <a:srgbClr val="C00000"/>
                </a:solidFill>
              </a:rPr>
              <a:t>relative cost additions </a:t>
            </a:r>
            <a:r>
              <a:rPr lang="en-US" dirty="0"/>
              <a:t>for a wide range of </a:t>
            </a:r>
            <a:r>
              <a:rPr lang="en-US" b="1" dirty="0">
                <a:solidFill>
                  <a:srgbClr val="C00000"/>
                </a:solidFill>
              </a:rPr>
              <a:t>unit value </a:t>
            </a:r>
            <a:r>
              <a:rPr lang="en-US" b="1" i="1" dirty="0">
                <a:solidFill>
                  <a:srgbClr val="C00000"/>
                </a:solidFill>
              </a:rPr>
              <a:t>(a)</a:t>
            </a:r>
            <a:r>
              <a:rPr lang="en-US" b="1" dirty="0">
                <a:solidFill>
                  <a:srgbClr val="C00000"/>
                </a:solidFill>
              </a:rPr>
              <a:t> </a:t>
            </a:r>
            <a:r>
              <a:rPr lang="en-US" dirty="0"/>
              <a:t>and the </a:t>
            </a:r>
            <a:r>
              <a:rPr lang="en-US" b="1" dirty="0">
                <a:solidFill>
                  <a:srgbClr val="C00000"/>
                </a:solidFill>
              </a:rPr>
              <a:t>demand density </a:t>
            </a:r>
            <a:r>
              <a:rPr lang="en-US" b="1" i="1" dirty="0">
                <a:solidFill>
                  <a:srgbClr val="C00000"/>
                </a:solidFill>
              </a:rPr>
              <a:t>(X)</a:t>
            </a:r>
          </a:p>
          <a:p>
            <a:pPr marL="285750" indent="-285750">
              <a:buFont typeface="Wingdings" panose="05000000000000000000" pitchFamily="2" charset="2"/>
              <a:buChar char="v"/>
            </a:pPr>
            <a:r>
              <a:rPr lang="en-US" dirty="0"/>
              <a:t>The calculation assume general travel by car, and </a:t>
            </a:r>
            <a:r>
              <a:rPr lang="en-US" b="1" dirty="0">
                <a:solidFill>
                  <a:srgbClr val="C00000"/>
                </a:solidFill>
              </a:rPr>
              <a:t>total cost elasticity with respect to output</a:t>
            </a:r>
            <a:r>
              <a:rPr lang="en-US" dirty="0"/>
              <a:t> or the </a:t>
            </a:r>
            <a:r>
              <a:rPr lang="en-US" b="1" dirty="0">
                <a:solidFill>
                  <a:srgbClr val="C00000"/>
                </a:solidFill>
              </a:rPr>
              <a:t>plant size economies variable </a:t>
            </a:r>
            <a:r>
              <a:rPr lang="en-US" b="1" i="1" dirty="0">
                <a:solidFill>
                  <a:srgbClr val="C00000"/>
                </a:solidFill>
              </a:rPr>
              <a:t>(z)</a:t>
            </a:r>
            <a:r>
              <a:rPr lang="en-US" b="1" dirty="0">
                <a:solidFill>
                  <a:srgbClr val="C00000"/>
                </a:solidFill>
              </a:rPr>
              <a:t> </a:t>
            </a:r>
            <a:r>
              <a:rPr lang="en-US" dirty="0"/>
              <a:t>is set as 5, value from previous research</a:t>
            </a:r>
          </a:p>
        </p:txBody>
      </p:sp>
    </p:spTree>
    <p:extLst>
      <p:ext uri="{BB962C8B-B14F-4D97-AF65-F5344CB8AC3E}">
        <p14:creationId xmlns:p14="http://schemas.microsoft.com/office/powerpoint/2010/main" val="37046610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50</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37717" y="190169"/>
            <a:ext cx="7702621" cy="461665"/>
          </a:xfrm>
          <a:prstGeom prst="rect">
            <a:avLst/>
          </a:prstGeom>
          <a:noFill/>
        </p:spPr>
        <p:txBody>
          <a:bodyPr wrap="square" rtlCol="0">
            <a:spAutoFit/>
          </a:bodyPr>
          <a:lstStyle/>
          <a:p>
            <a:r>
              <a:rPr lang="en-US" sz="2400" b="1" dirty="0">
                <a:solidFill>
                  <a:srgbClr val="0000FF"/>
                </a:solidFill>
              </a:rPr>
              <a:t>The costs of clustering</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5</a:t>
            </a:r>
          </a:p>
        </p:txBody>
      </p:sp>
      <p:sp>
        <p:nvSpPr>
          <p:cNvPr id="7" name="TextBox 6">
            <a:extLst>
              <a:ext uri="{FF2B5EF4-FFF2-40B4-BE49-F238E27FC236}">
                <a16:creationId xmlns:a16="http://schemas.microsoft.com/office/drawing/2014/main" id="{3BB532F4-BD62-4BD1-B875-B85781C4E74D}"/>
              </a:ext>
            </a:extLst>
          </p:cNvPr>
          <p:cNvSpPr txBox="1"/>
          <p:nvPr/>
        </p:nvSpPr>
        <p:spPr>
          <a:xfrm>
            <a:off x="326570" y="960033"/>
            <a:ext cx="8188779" cy="3785652"/>
          </a:xfrm>
          <a:prstGeom prst="rect">
            <a:avLst/>
          </a:prstGeom>
          <a:solidFill>
            <a:srgbClr val="FFFFCC"/>
          </a:solidFill>
        </p:spPr>
        <p:txBody>
          <a:bodyPr wrap="square" rtlCol="0">
            <a:spAutoFit/>
          </a:bodyPr>
          <a:lstStyle/>
          <a:p>
            <a:r>
              <a:rPr lang="en-US" sz="2000" dirty="0"/>
              <a:t>From Table 5.2: interesting points are</a:t>
            </a:r>
          </a:p>
          <a:p>
            <a:endParaRPr lang="en-US" sz="2000" dirty="0"/>
          </a:p>
          <a:p>
            <a:pPr marL="342900" indent="-342900">
              <a:buFont typeface="Wingdings" panose="05000000000000000000" pitchFamily="2" charset="2"/>
              <a:buChar char="v"/>
            </a:pPr>
            <a:r>
              <a:rPr lang="en-US" sz="2000" dirty="0"/>
              <a:t>It is striking how difference the figures are in the upper left and the lower right parts. </a:t>
            </a:r>
          </a:p>
          <a:p>
            <a:endParaRPr lang="en-US" sz="2000" dirty="0"/>
          </a:p>
          <a:p>
            <a:pPr marL="342900" indent="-342900">
              <a:buFont typeface="Wingdings" panose="05000000000000000000" pitchFamily="2" charset="2"/>
              <a:buChar char="v"/>
            </a:pPr>
            <a:r>
              <a:rPr lang="en-US" sz="2000" dirty="0"/>
              <a:t>It does not matter very much if a number of providers of </a:t>
            </a:r>
            <a:r>
              <a:rPr lang="en-US" sz="2000" b="1" dirty="0">
                <a:solidFill>
                  <a:srgbClr val="0000FF"/>
                </a:solidFill>
              </a:rPr>
              <a:t>very high-value service</a:t>
            </a:r>
            <a:r>
              <a:rPr lang="en-US" sz="2000" dirty="0"/>
              <a:t> </a:t>
            </a:r>
            <a:r>
              <a:rPr lang="en-US" sz="2000" b="1" dirty="0">
                <a:solidFill>
                  <a:srgbClr val="0000FF"/>
                </a:solidFill>
              </a:rPr>
              <a:t>(high value of </a:t>
            </a:r>
            <a:r>
              <a:rPr lang="en-US" sz="2000" b="1" i="1" dirty="0">
                <a:solidFill>
                  <a:srgbClr val="C00000"/>
                </a:solidFill>
              </a:rPr>
              <a:t>a</a:t>
            </a:r>
            <a:r>
              <a:rPr lang="en-US" sz="2000" b="1" dirty="0">
                <a:solidFill>
                  <a:srgbClr val="0000FF"/>
                </a:solidFill>
              </a:rPr>
              <a:t>) </a:t>
            </a:r>
            <a:r>
              <a:rPr lang="en-US" sz="2000" dirty="0"/>
              <a:t>are </a:t>
            </a:r>
            <a:r>
              <a:rPr lang="en-US" sz="2000" b="1" dirty="0">
                <a:solidFill>
                  <a:srgbClr val="C00000"/>
                </a:solidFill>
              </a:rPr>
              <a:t>located in the same street </a:t>
            </a:r>
            <a:r>
              <a:rPr lang="en-US" sz="2000" dirty="0"/>
              <a:t>in a </a:t>
            </a:r>
            <a:r>
              <a:rPr lang="en-US" sz="2000" b="1" dirty="0">
                <a:solidFill>
                  <a:srgbClr val="0000FF"/>
                </a:solidFill>
              </a:rPr>
              <a:t>densely populated town or city</a:t>
            </a:r>
            <a:r>
              <a:rPr lang="en-US" sz="2000" dirty="0"/>
              <a:t>.</a:t>
            </a:r>
          </a:p>
          <a:p>
            <a:endParaRPr lang="en-US" sz="2000" dirty="0"/>
          </a:p>
          <a:p>
            <a:pPr marL="342900" indent="-342900">
              <a:buFont typeface="Wingdings" panose="05000000000000000000" pitchFamily="2" charset="2"/>
              <a:buChar char="v"/>
            </a:pPr>
            <a:r>
              <a:rPr lang="en-US" sz="2000" dirty="0"/>
              <a:t>On the other hand, it is obvious that it would be very cost inefficient to allow a considerable number of </a:t>
            </a:r>
            <a:r>
              <a:rPr lang="en-US" sz="2000" b="1" dirty="0">
                <a:solidFill>
                  <a:srgbClr val="0000FF"/>
                </a:solidFill>
              </a:rPr>
              <a:t>low-value service providers </a:t>
            </a:r>
            <a:r>
              <a:rPr lang="en-US" sz="2000" dirty="0"/>
              <a:t>in a more </a:t>
            </a:r>
            <a:r>
              <a:rPr lang="en-US" sz="2000" b="1" dirty="0">
                <a:solidFill>
                  <a:srgbClr val="0000FF"/>
                </a:solidFill>
              </a:rPr>
              <a:t>sparsely populated</a:t>
            </a:r>
            <a:r>
              <a:rPr lang="en-US" sz="2000" dirty="0"/>
              <a:t> </a:t>
            </a:r>
            <a:r>
              <a:rPr lang="en-US" sz="2000" b="1" dirty="0">
                <a:solidFill>
                  <a:srgbClr val="0000FF"/>
                </a:solidFill>
              </a:rPr>
              <a:t>area</a:t>
            </a:r>
            <a:r>
              <a:rPr lang="en-US" sz="2000" dirty="0"/>
              <a:t> to </a:t>
            </a:r>
            <a:r>
              <a:rPr lang="en-US" sz="2000" b="1" dirty="0">
                <a:solidFill>
                  <a:srgbClr val="C00000"/>
                </a:solidFill>
              </a:rPr>
              <a:t>form a cluster</a:t>
            </a:r>
          </a:p>
        </p:txBody>
      </p:sp>
    </p:spTree>
    <p:extLst>
      <p:ext uri="{BB962C8B-B14F-4D97-AF65-F5344CB8AC3E}">
        <p14:creationId xmlns:p14="http://schemas.microsoft.com/office/powerpoint/2010/main" val="221229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84414" y="250372"/>
            <a:ext cx="8077200"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3. Supply and demand at the system level</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51</a:t>
            </a:fld>
            <a:endParaRPr lang="th-TH"/>
          </a:p>
        </p:txBody>
      </p:sp>
      <p:sp>
        <p:nvSpPr>
          <p:cNvPr id="2" name="TextBox 1"/>
          <p:cNvSpPr txBox="1"/>
          <p:nvPr/>
        </p:nvSpPr>
        <p:spPr>
          <a:xfrm>
            <a:off x="533400" y="1120462"/>
            <a:ext cx="8610600" cy="5016758"/>
          </a:xfrm>
          <a:prstGeom prst="rect">
            <a:avLst/>
          </a:prstGeom>
          <a:noFill/>
        </p:spPr>
        <p:txBody>
          <a:bodyPr wrap="square" rtlCol="0">
            <a:spAutoFit/>
          </a:bodyPr>
          <a:lstStyle/>
          <a:p>
            <a:pPr marL="285750" indent="-285750">
              <a:buFont typeface="Wingdings" panose="05000000000000000000" pitchFamily="2" charset="2"/>
              <a:buChar char="Ø"/>
            </a:pPr>
            <a:r>
              <a:rPr lang="en-US" sz="2400" dirty="0"/>
              <a:t>When we learn about </a:t>
            </a:r>
            <a:r>
              <a:rPr lang="en-US" sz="2400" b="1" dirty="0">
                <a:solidFill>
                  <a:srgbClr val="0000FF"/>
                </a:solidFill>
              </a:rPr>
              <a:t>supply of service </a:t>
            </a:r>
            <a:r>
              <a:rPr lang="en-US" sz="2400" dirty="0"/>
              <a:t>we talk about</a:t>
            </a:r>
          </a:p>
          <a:p>
            <a:pPr marL="800100" lvl="1" indent="-342900">
              <a:buFont typeface="Wingdings" panose="05000000000000000000" pitchFamily="2" charset="2"/>
              <a:buChar char="ü"/>
            </a:pPr>
            <a:r>
              <a:rPr lang="en-US" sz="2200" b="1" dirty="0">
                <a:solidFill>
                  <a:srgbClr val="0000FF"/>
                </a:solidFill>
              </a:rPr>
              <a:t>Average production cost function </a:t>
            </a:r>
            <a:r>
              <a:rPr lang="en-US" sz="2200" b="1" i="1" dirty="0">
                <a:solidFill>
                  <a:srgbClr val="C00000"/>
                </a:solidFill>
              </a:rPr>
              <a:t>f(q)   </a:t>
            </a:r>
            <a:r>
              <a:rPr lang="en-US" sz="2200" i="1" dirty="0"/>
              <a:t>,</a:t>
            </a:r>
            <a:r>
              <a:rPr lang="en-US" sz="2200" dirty="0"/>
              <a:t>q is quantity of service</a:t>
            </a:r>
          </a:p>
          <a:p>
            <a:pPr marL="800100" lvl="1" indent="-342900">
              <a:buFont typeface="Wingdings" panose="05000000000000000000" pitchFamily="2" charset="2"/>
              <a:buChar char="ü"/>
            </a:pPr>
            <a:r>
              <a:rPr lang="en-US" sz="2200" b="1" dirty="0">
                <a:solidFill>
                  <a:srgbClr val="0000FF"/>
                </a:solidFill>
              </a:rPr>
              <a:t>Average distribution costs </a:t>
            </a:r>
            <a:r>
              <a:rPr lang="en-US" sz="2200" dirty="0"/>
              <a:t>of the circle of consumers provided for by a representative service producer </a:t>
            </a:r>
            <a:r>
              <a:rPr lang="en-US" sz="2200" b="1" i="1" dirty="0">
                <a:solidFill>
                  <a:srgbClr val="C00000"/>
                </a:solidFill>
              </a:rPr>
              <a:t>g(m)</a:t>
            </a:r>
            <a:r>
              <a:rPr lang="en-US" sz="2200" b="1" i="1" dirty="0"/>
              <a:t>, </a:t>
            </a:r>
            <a:r>
              <a:rPr lang="en-US" sz="2200" b="1" i="1" dirty="0">
                <a:solidFill>
                  <a:srgbClr val="C00000"/>
                </a:solidFill>
              </a:rPr>
              <a:t>m</a:t>
            </a:r>
            <a:r>
              <a:rPr lang="en-US" sz="2200" dirty="0"/>
              <a:t> is market area of a service provider </a:t>
            </a:r>
          </a:p>
          <a:p>
            <a:pPr marL="800100" lvl="1" indent="-342900">
              <a:buFont typeface="Wingdings" panose="05000000000000000000" pitchFamily="2" charset="2"/>
              <a:buChar char="ü"/>
            </a:pPr>
            <a:r>
              <a:rPr lang="en-US" sz="2200" dirty="0"/>
              <a:t>The system analysis required for considerable trade-off between production and distribution costs, </a:t>
            </a:r>
            <a:r>
              <a:rPr lang="en-US" sz="2200" b="1" dirty="0">
                <a:solidFill>
                  <a:srgbClr val="C00000"/>
                </a:solidFill>
              </a:rPr>
              <a:t>optimal market areas </a:t>
            </a:r>
            <a:r>
              <a:rPr lang="en-US" sz="2200" dirty="0"/>
              <a:t>by assuming a </a:t>
            </a:r>
            <a:r>
              <a:rPr lang="en-US" sz="2200" b="1" dirty="0">
                <a:solidFill>
                  <a:srgbClr val="C00000"/>
                </a:solidFill>
              </a:rPr>
              <a:t>constant</a:t>
            </a:r>
            <a:r>
              <a:rPr lang="en-US" sz="2200" dirty="0"/>
              <a:t> </a:t>
            </a:r>
            <a:r>
              <a:rPr lang="en-US" sz="2200" b="1" dirty="0">
                <a:solidFill>
                  <a:srgbClr val="0000FF"/>
                </a:solidFill>
              </a:rPr>
              <a:t>density of demand </a:t>
            </a:r>
            <a:r>
              <a:rPr lang="en-US" sz="2200" b="1" i="1" dirty="0">
                <a:solidFill>
                  <a:srgbClr val="C00000"/>
                </a:solidFill>
              </a:rPr>
              <a:t>(X)</a:t>
            </a:r>
          </a:p>
          <a:p>
            <a:pPr lvl="1"/>
            <a:endParaRPr lang="en-US" sz="2200" dirty="0"/>
          </a:p>
          <a:p>
            <a:pPr marL="285750" indent="-285750">
              <a:buFont typeface="Wingdings" panose="05000000000000000000" pitchFamily="2" charset="2"/>
              <a:buChar char="Ø"/>
            </a:pPr>
            <a:r>
              <a:rPr lang="en-US" sz="2400" b="1" dirty="0">
                <a:solidFill>
                  <a:srgbClr val="0000FF"/>
                </a:solidFill>
                <a:sym typeface="Wingdings" panose="05000000000000000000" pitchFamily="2" charset="2"/>
              </a:rPr>
              <a:t>In this part we will relax the constant density of demand assumption and look at</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The system cost function</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The system demand function</a:t>
            </a:r>
          </a:p>
          <a:p>
            <a:pPr marL="800100" lvl="1" indent="-342900">
              <a:buFont typeface="Wingdings" panose="05000000000000000000" pitchFamily="2" charset="2"/>
              <a:buChar char="ü"/>
            </a:pPr>
            <a:r>
              <a:rPr lang="en-US" sz="2400" b="1" dirty="0">
                <a:solidFill>
                  <a:srgbClr val="C00000"/>
                </a:solidFill>
                <a:sym typeface="Wingdings" panose="05000000000000000000" pitchFamily="2" charset="2"/>
              </a:rPr>
              <a:t>Market equilibrium</a:t>
            </a:r>
          </a:p>
        </p:txBody>
      </p:sp>
    </p:spTree>
    <p:extLst>
      <p:ext uri="{BB962C8B-B14F-4D97-AF65-F5344CB8AC3E}">
        <p14:creationId xmlns:p14="http://schemas.microsoft.com/office/powerpoint/2010/main" val="9576672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324803" y="320798"/>
            <a:ext cx="7702621" cy="523220"/>
          </a:xfrm>
          <a:prstGeom prst="rect">
            <a:avLst/>
          </a:prstGeom>
          <a:noFill/>
        </p:spPr>
        <p:txBody>
          <a:bodyPr wrap="square" rtlCol="0">
            <a:spAutoFit/>
          </a:bodyPr>
          <a:lstStyle/>
          <a:p>
            <a:r>
              <a:rPr lang="en-US" sz="2800" b="1" dirty="0">
                <a:solidFill>
                  <a:srgbClr val="0000FF"/>
                </a:solidFill>
              </a:rPr>
              <a:t>The system cost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375557" y="1130321"/>
            <a:ext cx="8139793" cy="3139321"/>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purpose of this section is </a:t>
            </a:r>
            <a:r>
              <a:rPr lang="en-US" sz="2200" b="1" dirty="0">
                <a:solidFill>
                  <a:srgbClr val="0000FF"/>
                </a:solidFill>
              </a:rPr>
              <a:t>to derive a long-run</a:t>
            </a:r>
            <a:r>
              <a:rPr lang="en-US" sz="2200" dirty="0"/>
              <a:t> (total adjustment) </a:t>
            </a:r>
            <a:r>
              <a:rPr lang="en-US" sz="2200" b="1" dirty="0">
                <a:solidFill>
                  <a:srgbClr val="0000FF"/>
                </a:solidFill>
              </a:rPr>
              <a:t>system cost function</a:t>
            </a:r>
          </a:p>
          <a:p>
            <a:endParaRPr lang="en-US" sz="2200" dirty="0"/>
          </a:p>
          <a:p>
            <a:pPr marL="342900" indent="-342900">
              <a:buFont typeface="Wingdings" panose="05000000000000000000" pitchFamily="2" charset="2"/>
              <a:buChar char="v"/>
            </a:pPr>
            <a:r>
              <a:rPr lang="en-US" sz="2200" dirty="0"/>
              <a:t>The </a:t>
            </a:r>
            <a:r>
              <a:rPr lang="en-US" sz="2200" b="1" dirty="0">
                <a:solidFill>
                  <a:srgbClr val="0000FF"/>
                </a:solidFill>
              </a:rPr>
              <a:t>production and distribution cost trade-off </a:t>
            </a:r>
            <a:r>
              <a:rPr lang="en-US" sz="2200" dirty="0"/>
              <a:t>is the core of this derivation</a:t>
            </a:r>
          </a:p>
          <a:p>
            <a:endParaRPr lang="en-US" sz="2200" dirty="0"/>
          </a:p>
          <a:p>
            <a:pPr marL="342900" indent="-342900">
              <a:buFont typeface="Wingdings" panose="05000000000000000000" pitchFamily="2" charset="2"/>
              <a:buChar char="v"/>
            </a:pPr>
            <a:r>
              <a:rPr lang="en-US" sz="2200" dirty="0"/>
              <a:t>Now, the </a:t>
            </a:r>
            <a:r>
              <a:rPr lang="en-US" sz="2200" b="1" dirty="0">
                <a:solidFill>
                  <a:srgbClr val="0000FF"/>
                </a:solidFill>
              </a:rPr>
              <a:t>density of demand </a:t>
            </a:r>
            <a:r>
              <a:rPr lang="en-US" sz="2200" b="1" i="1" dirty="0">
                <a:solidFill>
                  <a:srgbClr val="C00000"/>
                </a:solidFill>
              </a:rPr>
              <a:t>(X)</a:t>
            </a:r>
            <a:r>
              <a:rPr lang="en-US" sz="2200" dirty="0"/>
              <a:t>, which kept constant in the previous discussion, is the central variable and determinant of the system cost</a:t>
            </a:r>
          </a:p>
        </p:txBody>
      </p:sp>
    </p:spTree>
    <p:extLst>
      <p:ext uri="{BB962C8B-B14F-4D97-AF65-F5344CB8AC3E}">
        <p14:creationId xmlns:p14="http://schemas.microsoft.com/office/powerpoint/2010/main" val="4188722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001" y="162237"/>
            <a:ext cx="8229600" cy="1143000"/>
          </a:xfrm>
        </p:spPr>
        <p:txBody>
          <a:bodyPr>
            <a:normAutofit/>
          </a:bodyPr>
          <a:lstStyle/>
          <a:p>
            <a:r>
              <a:rPr lang="en-US" sz="2200" b="1" dirty="0">
                <a:solidFill>
                  <a:srgbClr val="0000FF"/>
                </a:solidFill>
              </a:rPr>
              <a:t>The </a:t>
            </a:r>
            <a:r>
              <a:rPr lang="en-US" sz="2200" b="1" dirty="0">
                <a:solidFill>
                  <a:srgbClr val="C00000"/>
                </a:solidFill>
              </a:rPr>
              <a:t>production and distribution cost trade-off</a:t>
            </a:r>
            <a:r>
              <a:rPr lang="en-US" sz="2200" b="1" dirty="0">
                <a:solidFill>
                  <a:srgbClr val="0000FF"/>
                </a:solidFill>
              </a:rPr>
              <a:t> with respect to plant output for achieving the </a:t>
            </a:r>
            <a:r>
              <a:rPr lang="en-US" sz="2200" b="1" dirty="0">
                <a:solidFill>
                  <a:srgbClr val="C00000"/>
                </a:solidFill>
              </a:rPr>
              <a:t>minimum average total cost </a:t>
            </a:r>
            <a:r>
              <a:rPr lang="en-US" sz="2200" b="1" dirty="0">
                <a:solidFill>
                  <a:srgbClr val="0000FF"/>
                </a:solidFill>
              </a:rPr>
              <a:t>for different values of the </a:t>
            </a:r>
            <a:r>
              <a:rPr lang="en-US" sz="2200" b="1" dirty="0">
                <a:solidFill>
                  <a:srgbClr val="C00000"/>
                </a:solidFill>
              </a:rPr>
              <a:t>demand density (X</a:t>
            </a:r>
            <a:r>
              <a:rPr lang="en-US" sz="2200" b="1" baseline="-25000" dirty="0">
                <a:solidFill>
                  <a:srgbClr val="C00000"/>
                </a:solidFill>
              </a:rPr>
              <a:t>i</a:t>
            </a:r>
            <a:r>
              <a:rPr lang="en-US" sz="2200" b="1" dirty="0">
                <a:solidFill>
                  <a:srgbClr val="C00000"/>
                </a:solidFill>
              </a:rPr>
              <a:t>)</a:t>
            </a:r>
            <a:endParaRPr lang="th-TH" sz="2200" b="1" dirty="0">
              <a:solidFill>
                <a:srgbClr val="C00000"/>
              </a:solidFill>
            </a:endParaRPr>
          </a:p>
        </p:txBody>
      </p:sp>
      <p:pic>
        <p:nvPicPr>
          <p:cNvPr id="4098" name="Picture 2"/>
          <p:cNvPicPr>
            <a:picLocks noChangeAspect="1" noChangeArrowheads="1"/>
          </p:cNvPicPr>
          <p:nvPr/>
        </p:nvPicPr>
        <p:blipFill>
          <a:blip r:embed="rId2" cstate="print"/>
          <a:srcRect l="25014" t="27188" r="36630" b="9813"/>
          <a:stretch>
            <a:fillRect/>
          </a:stretch>
        </p:blipFill>
        <p:spPr bwMode="auto">
          <a:xfrm>
            <a:off x="1216326" y="1392323"/>
            <a:ext cx="4968552" cy="4608512"/>
          </a:xfrm>
          <a:prstGeom prst="rect">
            <a:avLst/>
          </a:prstGeom>
          <a:noFill/>
          <a:ln w="9525">
            <a:noFill/>
            <a:miter lim="800000"/>
            <a:headEnd/>
            <a:tailEnd/>
          </a:ln>
        </p:spPr>
      </p:pic>
      <p:sp>
        <p:nvSpPr>
          <p:cNvPr id="4" name="Title 1">
            <a:extLst>
              <a:ext uri="{FF2B5EF4-FFF2-40B4-BE49-F238E27FC236}">
                <a16:creationId xmlns:a16="http://schemas.microsoft.com/office/drawing/2014/main" id="{C68B13B9-6C3E-4ACA-B00D-8ADA32FA9E88}"/>
              </a:ext>
            </a:extLst>
          </p:cNvPr>
          <p:cNvSpPr txBox="1">
            <a:spLocks/>
          </p:cNvSpPr>
          <p:nvPr/>
        </p:nvSpPr>
        <p:spPr>
          <a:xfrm>
            <a:off x="1463657" y="6201567"/>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7.1 in Jansson (2013), P. 91</a:t>
            </a:r>
          </a:p>
        </p:txBody>
      </p:sp>
    </p:spTree>
    <p:extLst>
      <p:ext uri="{BB962C8B-B14F-4D97-AF65-F5344CB8AC3E}">
        <p14:creationId xmlns:p14="http://schemas.microsoft.com/office/powerpoint/2010/main" val="8580430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54</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83289" y="89965"/>
            <a:ext cx="7702621" cy="461665"/>
          </a:xfrm>
          <a:prstGeom prst="rect">
            <a:avLst/>
          </a:prstGeom>
          <a:noFill/>
        </p:spPr>
        <p:txBody>
          <a:bodyPr wrap="square" rtlCol="0">
            <a:spAutoFit/>
          </a:bodyPr>
          <a:lstStyle/>
          <a:p>
            <a:r>
              <a:rPr lang="en-US" sz="2400" b="1" dirty="0">
                <a:solidFill>
                  <a:srgbClr val="0000FF"/>
                </a:solidFill>
              </a:rPr>
              <a:t>The system cost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37717" y="635021"/>
            <a:ext cx="8525283" cy="5447645"/>
          </a:xfrm>
          <a:prstGeom prst="rect">
            <a:avLst/>
          </a:prstGeom>
          <a:solidFill>
            <a:srgbClr val="FFFFCC"/>
          </a:solidFill>
        </p:spPr>
        <p:txBody>
          <a:bodyPr wrap="square" rtlCol="0">
            <a:spAutoFit/>
          </a:bodyPr>
          <a:lstStyle/>
          <a:p>
            <a:r>
              <a:rPr lang="en-US" sz="2000" dirty="0"/>
              <a:t>Based on Figure 7.1 in Jansson (2013), </a:t>
            </a:r>
          </a:p>
          <a:p>
            <a:endParaRPr lang="en-US" sz="800" dirty="0"/>
          </a:p>
          <a:p>
            <a:pPr marL="342900" indent="-342900">
              <a:buFont typeface="Wingdings" panose="05000000000000000000" pitchFamily="2" charset="2"/>
              <a:buChar char="v"/>
            </a:pPr>
            <a:r>
              <a:rPr lang="en-US" sz="2000" dirty="0"/>
              <a:t>The figure shows how to move from the costs of an individual plant to the system cost level</a:t>
            </a:r>
          </a:p>
          <a:p>
            <a:pPr marL="342900" indent="-342900">
              <a:buFont typeface="Wingdings" panose="05000000000000000000" pitchFamily="2" charset="2"/>
              <a:buChar char="v"/>
            </a:pPr>
            <a:r>
              <a:rPr lang="en-US" sz="2000" dirty="0"/>
              <a:t>It is not the regional demand that matters but the </a:t>
            </a:r>
            <a:r>
              <a:rPr lang="en-US" sz="2000" b="1" dirty="0">
                <a:solidFill>
                  <a:srgbClr val="0000FF"/>
                </a:solidFill>
              </a:rPr>
              <a:t>density of demand</a:t>
            </a:r>
            <a:r>
              <a:rPr lang="en-US" sz="2000" dirty="0"/>
              <a:t> </a:t>
            </a:r>
            <a:r>
              <a:rPr lang="en-US" sz="2000" b="1" i="1" dirty="0">
                <a:solidFill>
                  <a:srgbClr val="C00000"/>
                </a:solidFill>
              </a:rPr>
              <a:t>(X)</a:t>
            </a:r>
          </a:p>
          <a:p>
            <a:pPr marL="342900" indent="-342900">
              <a:buFont typeface="Wingdings" panose="05000000000000000000" pitchFamily="2" charset="2"/>
              <a:buChar char="v"/>
            </a:pPr>
            <a:r>
              <a:rPr lang="en-US" sz="2000" dirty="0"/>
              <a:t>The figure shows a bundle of </a:t>
            </a:r>
            <a:r>
              <a:rPr lang="en-US" sz="2000" b="1" i="1" dirty="0" err="1">
                <a:solidFill>
                  <a:srgbClr val="0000FF"/>
                </a:solidFill>
              </a:rPr>
              <a:t>AC</a:t>
            </a:r>
            <a:r>
              <a:rPr lang="en-US" sz="2000" b="1" i="1" baseline="-25000" dirty="0" err="1">
                <a:solidFill>
                  <a:srgbClr val="0000FF"/>
                </a:solidFill>
              </a:rPr>
              <a:t>distr</a:t>
            </a:r>
            <a:r>
              <a:rPr lang="en-US" sz="2000" dirty="0"/>
              <a:t> curves, each associated to a particular level of the </a:t>
            </a:r>
            <a:r>
              <a:rPr lang="en-US" sz="2000" b="1" dirty="0">
                <a:solidFill>
                  <a:srgbClr val="0000FF"/>
                </a:solidFill>
              </a:rPr>
              <a:t>density of demand</a:t>
            </a:r>
            <a:r>
              <a:rPr lang="en-US" sz="2000" dirty="0"/>
              <a:t> </a:t>
            </a:r>
            <a:r>
              <a:rPr lang="en-US" sz="2000" b="1" i="1" dirty="0">
                <a:solidFill>
                  <a:srgbClr val="C00000"/>
                </a:solidFill>
              </a:rPr>
              <a:t>(X)</a:t>
            </a:r>
          </a:p>
          <a:p>
            <a:pPr marL="342900" indent="-342900">
              <a:buFont typeface="Wingdings" panose="05000000000000000000" pitchFamily="2" charset="2"/>
              <a:buChar char="v"/>
            </a:pPr>
            <a:r>
              <a:rPr lang="en-US" sz="2000" dirty="0"/>
              <a:t>The higher the value of X the lower the distribution cost per unit. So the </a:t>
            </a:r>
            <a:r>
              <a:rPr lang="en-US" sz="2000" b="1" i="1" dirty="0" err="1">
                <a:solidFill>
                  <a:srgbClr val="0000FF"/>
                </a:solidFill>
              </a:rPr>
              <a:t>AC</a:t>
            </a:r>
            <a:r>
              <a:rPr lang="en-US" sz="2000" b="1" i="1" baseline="-25000" dirty="0" err="1">
                <a:solidFill>
                  <a:srgbClr val="0000FF"/>
                </a:solidFill>
              </a:rPr>
              <a:t>distr</a:t>
            </a:r>
            <a:r>
              <a:rPr lang="en-US" sz="2000" b="1" i="1" baseline="-25000" dirty="0">
                <a:solidFill>
                  <a:srgbClr val="0000FF"/>
                </a:solidFill>
              </a:rPr>
              <a:t> </a:t>
            </a:r>
            <a:r>
              <a:rPr lang="en-US" sz="2000" dirty="0"/>
              <a:t>successively falling as X increasing (from </a:t>
            </a:r>
            <a:r>
              <a:rPr lang="en-US" sz="2000" b="1" i="1" dirty="0">
                <a:solidFill>
                  <a:srgbClr val="0000FF"/>
                </a:solidFill>
              </a:rPr>
              <a:t>X</a:t>
            </a:r>
            <a:r>
              <a:rPr lang="en-US" sz="2000" b="1" i="1" baseline="-25000" dirty="0">
                <a:solidFill>
                  <a:srgbClr val="0000FF"/>
                </a:solidFill>
              </a:rPr>
              <a:t>1</a:t>
            </a:r>
            <a:r>
              <a:rPr lang="en-US" sz="2000" dirty="0"/>
              <a:t> to </a:t>
            </a:r>
            <a:r>
              <a:rPr lang="en-US" sz="2000" b="1" i="1" dirty="0">
                <a:solidFill>
                  <a:srgbClr val="0000FF"/>
                </a:solidFill>
              </a:rPr>
              <a:t>X</a:t>
            </a:r>
            <a:r>
              <a:rPr lang="en-US" sz="2000" b="1" i="1" baseline="-25000" dirty="0">
                <a:solidFill>
                  <a:srgbClr val="0000FF"/>
                </a:solidFill>
              </a:rPr>
              <a:t>2</a:t>
            </a:r>
            <a:r>
              <a:rPr lang="en-US" sz="2000" dirty="0"/>
              <a:t>, </a:t>
            </a:r>
            <a:r>
              <a:rPr lang="en-US" sz="2000" b="1" i="1" dirty="0">
                <a:solidFill>
                  <a:srgbClr val="0000FF"/>
                </a:solidFill>
              </a:rPr>
              <a:t>X</a:t>
            </a:r>
            <a:r>
              <a:rPr lang="en-US" sz="2000" b="1" i="1" baseline="-25000" dirty="0">
                <a:solidFill>
                  <a:srgbClr val="0000FF"/>
                </a:solidFill>
              </a:rPr>
              <a:t>3</a:t>
            </a:r>
            <a:r>
              <a:rPr lang="en-US" sz="2000" dirty="0"/>
              <a:t>, </a:t>
            </a:r>
            <a:r>
              <a:rPr lang="en-US" sz="2000" b="1" i="1" dirty="0">
                <a:solidFill>
                  <a:srgbClr val="0000FF"/>
                </a:solidFill>
              </a:rPr>
              <a:t>X</a:t>
            </a:r>
            <a:r>
              <a:rPr lang="en-US" sz="2000" b="1" i="1" baseline="-25000" dirty="0">
                <a:solidFill>
                  <a:srgbClr val="0000FF"/>
                </a:solidFill>
              </a:rPr>
              <a:t>4</a:t>
            </a:r>
            <a:r>
              <a:rPr lang="en-US" sz="2000" dirty="0"/>
              <a:t>, </a:t>
            </a:r>
            <a:r>
              <a:rPr lang="en-US" sz="2000" b="1" i="1" dirty="0">
                <a:solidFill>
                  <a:srgbClr val="0000FF"/>
                </a:solidFill>
              </a:rPr>
              <a:t>X</a:t>
            </a:r>
            <a:r>
              <a:rPr lang="en-US" sz="2000" b="1" i="1" baseline="-25000" dirty="0">
                <a:solidFill>
                  <a:srgbClr val="0000FF"/>
                </a:solidFill>
              </a:rPr>
              <a:t>5</a:t>
            </a:r>
            <a:r>
              <a:rPr lang="en-US" sz="2000" dirty="0"/>
              <a:t>)</a:t>
            </a:r>
          </a:p>
          <a:p>
            <a:pPr marL="342900" indent="-342900">
              <a:buFont typeface="Wingdings" panose="05000000000000000000" pitchFamily="2" charset="2"/>
              <a:buChar char="v"/>
            </a:pPr>
            <a:r>
              <a:rPr lang="en-US" sz="2000" dirty="0"/>
              <a:t>The </a:t>
            </a:r>
            <a:r>
              <a:rPr lang="en-US" sz="2000" b="1" i="1" dirty="0" err="1">
                <a:solidFill>
                  <a:srgbClr val="0000FF"/>
                </a:solidFill>
              </a:rPr>
              <a:t>AC</a:t>
            </a:r>
            <a:r>
              <a:rPr lang="en-US" sz="2000" b="1" i="1" baseline="-25000" dirty="0" err="1">
                <a:solidFill>
                  <a:srgbClr val="0000FF"/>
                </a:solidFill>
              </a:rPr>
              <a:t>distr</a:t>
            </a:r>
            <a:r>
              <a:rPr lang="en-US" sz="2000" b="1" i="1" baseline="-25000" dirty="0">
                <a:solidFill>
                  <a:srgbClr val="0000FF"/>
                </a:solidFill>
              </a:rPr>
              <a:t> </a:t>
            </a:r>
            <a:r>
              <a:rPr lang="en-US" sz="2000" dirty="0"/>
              <a:t>have a shape that follows from assuming that the trip cost is proportional to distance</a:t>
            </a:r>
          </a:p>
          <a:p>
            <a:pPr marL="342900" indent="-342900">
              <a:buFont typeface="Wingdings" panose="05000000000000000000" pitchFamily="2" charset="2"/>
              <a:buChar char="v"/>
            </a:pPr>
            <a:r>
              <a:rPr lang="en-US" sz="2000" dirty="0"/>
              <a:t>Where the slope of a particular distribution cost curve is equal to the absolute value of the slope of </a:t>
            </a:r>
            <a:r>
              <a:rPr lang="en-US" sz="2000" b="1" i="1" dirty="0" err="1">
                <a:solidFill>
                  <a:srgbClr val="0000FF"/>
                </a:solidFill>
              </a:rPr>
              <a:t>AC</a:t>
            </a:r>
            <a:r>
              <a:rPr lang="en-US" sz="2000" b="1" i="1" baseline="-25000" dirty="0" err="1">
                <a:solidFill>
                  <a:srgbClr val="0000FF"/>
                </a:solidFill>
              </a:rPr>
              <a:t>prod</a:t>
            </a:r>
            <a:r>
              <a:rPr lang="en-US" sz="2000" dirty="0"/>
              <a:t>, the </a:t>
            </a:r>
            <a:r>
              <a:rPr lang="en-US" sz="2000" b="1" dirty="0">
                <a:solidFill>
                  <a:srgbClr val="0000FF"/>
                </a:solidFill>
              </a:rPr>
              <a:t>cost-minimizing plant output </a:t>
            </a:r>
            <a:r>
              <a:rPr lang="en-US" sz="2000" b="1" i="1" dirty="0">
                <a:solidFill>
                  <a:srgbClr val="C00000"/>
                </a:solidFill>
              </a:rPr>
              <a:t>(q*) </a:t>
            </a:r>
            <a:r>
              <a:rPr lang="en-US" sz="2000" dirty="0"/>
              <a:t>is found for that particular </a:t>
            </a:r>
            <a:r>
              <a:rPr lang="en-US" sz="2000" b="1" dirty="0">
                <a:solidFill>
                  <a:srgbClr val="0000FF"/>
                </a:solidFill>
              </a:rPr>
              <a:t>demand density</a:t>
            </a:r>
            <a:r>
              <a:rPr lang="en-US" sz="2000" dirty="0"/>
              <a:t> </a:t>
            </a:r>
            <a:r>
              <a:rPr lang="en-US" sz="2000" b="1" i="1" dirty="0">
                <a:solidFill>
                  <a:srgbClr val="C00000"/>
                </a:solidFill>
              </a:rPr>
              <a:t>(X)</a:t>
            </a:r>
          </a:p>
          <a:p>
            <a:endParaRPr lang="en-US" sz="2000" b="1" i="1" dirty="0">
              <a:solidFill>
                <a:srgbClr val="C00000"/>
              </a:solidFill>
            </a:endParaRPr>
          </a:p>
          <a:p>
            <a:r>
              <a:rPr lang="en-US" sz="2000" b="1" i="1" dirty="0">
                <a:solidFill>
                  <a:srgbClr val="C00000"/>
                </a:solidFill>
              </a:rPr>
              <a:t>      </a:t>
            </a:r>
            <a:r>
              <a:rPr lang="en-US" sz="2000" u="sng" dirty="0"/>
              <a:t>Note</a:t>
            </a:r>
            <a:r>
              <a:rPr lang="en-US" sz="2000" dirty="0"/>
              <a:t>: The last point is from when we learned about basic trade-off between    </a:t>
            </a:r>
          </a:p>
          <a:p>
            <a:r>
              <a:rPr lang="en-US" sz="2000" dirty="0"/>
              <a:t>      average production cost and average distribution cost (explanation of </a:t>
            </a:r>
          </a:p>
          <a:p>
            <a:r>
              <a:rPr lang="en-US" sz="2000" dirty="0"/>
              <a:t>      Figure 5.2 and relevant equations in Jansson (2013), chapter 5</a:t>
            </a:r>
          </a:p>
        </p:txBody>
      </p:sp>
    </p:spTree>
    <p:extLst>
      <p:ext uri="{BB962C8B-B14F-4D97-AF65-F5344CB8AC3E}">
        <p14:creationId xmlns:p14="http://schemas.microsoft.com/office/powerpoint/2010/main" val="1158895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08857" y="-330"/>
            <a:ext cx="7702621" cy="461665"/>
          </a:xfrm>
          <a:prstGeom prst="rect">
            <a:avLst/>
          </a:prstGeom>
          <a:noFill/>
        </p:spPr>
        <p:txBody>
          <a:bodyPr wrap="square" rtlCol="0">
            <a:spAutoFit/>
          </a:bodyPr>
          <a:lstStyle/>
          <a:p>
            <a:r>
              <a:rPr lang="en-US" sz="2400" b="1" dirty="0">
                <a:solidFill>
                  <a:srgbClr val="0000FF"/>
                </a:solidFill>
              </a:rPr>
              <a:t>The system cost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108857" y="382457"/>
            <a:ext cx="8931728" cy="6217087"/>
          </a:xfrm>
          <a:prstGeom prst="rect">
            <a:avLst/>
          </a:prstGeom>
          <a:solidFill>
            <a:srgbClr val="FFFFCC"/>
          </a:solidFill>
        </p:spPr>
        <p:txBody>
          <a:bodyPr wrap="square" rtlCol="0">
            <a:spAutoFit/>
          </a:bodyPr>
          <a:lstStyle/>
          <a:p>
            <a:r>
              <a:rPr lang="en-US" sz="2200" b="1" u="sng" dirty="0" err="1">
                <a:solidFill>
                  <a:srgbClr val="C00000"/>
                </a:solidFill>
              </a:rPr>
              <a:t>Generalised</a:t>
            </a:r>
            <a:r>
              <a:rPr lang="en-US" sz="2200" b="1" u="sng" dirty="0">
                <a:solidFill>
                  <a:srgbClr val="C00000"/>
                </a:solidFill>
              </a:rPr>
              <a:t> Costs</a:t>
            </a:r>
          </a:p>
          <a:p>
            <a:pPr marL="342900" indent="-342900">
              <a:buFont typeface="Wingdings" panose="05000000000000000000" pitchFamily="2" charset="2"/>
              <a:buChar char="v"/>
            </a:pPr>
            <a:r>
              <a:rPr lang="en-US" sz="2000" dirty="0"/>
              <a:t>In general, system cost is the sum of the </a:t>
            </a:r>
            <a:r>
              <a:rPr lang="en-US" sz="2000" b="1" dirty="0">
                <a:solidFill>
                  <a:srgbClr val="0000FF"/>
                </a:solidFill>
              </a:rPr>
              <a:t>producer costs </a:t>
            </a:r>
            <a:r>
              <a:rPr lang="en-US" sz="2000" dirty="0"/>
              <a:t>and </a:t>
            </a:r>
            <a:r>
              <a:rPr lang="en-US" sz="2000" b="1" dirty="0">
                <a:solidFill>
                  <a:srgbClr val="0000FF"/>
                </a:solidFill>
              </a:rPr>
              <a:t>user costs</a:t>
            </a:r>
          </a:p>
          <a:p>
            <a:pPr marL="342900" indent="-342900">
              <a:buFont typeface="Wingdings" panose="05000000000000000000" pitchFamily="2" charset="2"/>
              <a:buChar char="v"/>
            </a:pPr>
            <a:r>
              <a:rPr lang="en-US" sz="2000" dirty="0"/>
              <a:t>The users normally have to go to the place of production to get service, so far from what we learned this was called “</a:t>
            </a:r>
            <a:r>
              <a:rPr lang="en-US" sz="2000" b="1" dirty="0">
                <a:solidFill>
                  <a:srgbClr val="0000FF"/>
                </a:solidFill>
              </a:rPr>
              <a:t>distribution</a:t>
            </a:r>
            <a:r>
              <a:rPr lang="en-US" sz="2000" dirty="0"/>
              <a:t>”</a:t>
            </a:r>
          </a:p>
          <a:p>
            <a:pPr marL="342900" indent="-342900">
              <a:buFont typeface="Wingdings" panose="05000000000000000000" pitchFamily="2" charset="2"/>
              <a:buChar char="v"/>
            </a:pPr>
            <a:r>
              <a:rPr lang="en-US" sz="2000" dirty="0"/>
              <a:t>The cost to the user of taking possession of non-transportable goods consequently includes both the </a:t>
            </a:r>
            <a:r>
              <a:rPr lang="en-US" sz="2000" b="1" dirty="0">
                <a:solidFill>
                  <a:srgbClr val="0000FF"/>
                </a:solidFill>
              </a:rPr>
              <a:t>ordinary price charged by the producer at the place of production </a:t>
            </a:r>
            <a:r>
              <a:rPr lang="en-US" sz="2000" dirty="0"/>
              <a:t>and the </a:t>
            </a:r>
            <a:r>
              <a:rPr lang="en-US" sz="2000" b="1" dirty="0">
                <a:solidFill>
                  <a:srgbClr val="0000FF"/>
                </a:solidFill>
              </a:rPr>
              <a:t>distribution cost </a:t>
            </a:r>
            <a:r>
              <a:rPr lang="en-US" sz="2000" dirty="0"/>
              <a:t>borne by the user.</a:t>
            </a:r>
          </a:p>
          <a:p>
            <a:pPr marL="342900" indent="-342900">
              <a:buFont typeface="Wingdings" panose="05000000000000000000" pitchFamily="2" charset="2"/>
              <a:buChar char="v"/>
            </a:pPr>
            <a:r>
              <a:rPr lang="en-US" sz="2000" dirty="0"/>
              <a:t>A corresponding complementary addition must be added to the demand side. This is standard procedure in transport economics, where “</a:t>
            </a:r>
            <a:r>
              <a:rPr lang="en-US" sz="2000" b="1" dirty="0">
                <a:solidFill>
                  <a:srgbClr val="0000FF"/>
                </a:solidFill>
              </a:rPr>
              <a:t>generalized cost</a:t>
            </a:r>
            <a:r>
              <a:rPr lang="en-US" sz="2000" dirty="0"/>
              <a:t>” replaces price as the main argument in the demand function.</a:t>
            </a:r>
          </a:p>
          <a:p>
            <a:pPr marL="342900" indent="-342900">
              <a:buFont typeface="Wingdings" panose="05000000000000000000" pitchFamily="2" charset="2"/>
              <a:buChar char="v"/>
            </a:pPr>
            <a:r>
              <a:rPr lang="en-US" sz="2000" b="1" i="1" dirty="0" err="1">
                <a:solidFill>
                  <a:srgbClr val="0000FF"/>
                </a:solidFill>
              </a:rPr>
              <a:t>Generalised</a:t>
            </a:r>
            <a:r>
              <a:rPr lang="en-US" sz="2000" b="1" i="1" dirty="0">
                <a:solidFill>
                  <a:srgbClr val="0000FF"/>
                </a:solidFill>
              </a:rPr>
              <a:t> cost function is</a:t>
            </a:r>
          </a:p>
          <a:p>
            <a:endParaRPr lang="en-US" sz="800" b="1" i="1" dirty="0">
              <a:solidFill>
                <a:srgbClr val="0000FF"/>
              </a:solidFill>
            </a:endParaRPr>
          </a:p>
          <a:p>
            <a:r>
              <a:rPr lang="en-US" sz="2000" b="1" i="1" dirty="0">
                <a:solidFill>
                  <a:srgbClr val="0000FF"/>
                </a:solidFill>
              </a:rPr>
              <a:t>      </a:t>
            </a:r>
            <a:r>
              <a:rPr lang="en-US" sz="2000" b="1" i="1" dirty="0">
                <a:solidFill>
                  <a:srgbClr val="C00000"/>
                </a:solidFill>
              </a:rPr>
              <a:t>GC = P + </a:t>
            </a:r>
            <a:r>
              <a:rPr lang="en-US" sz="2000" b="1" i="1" dirty="0" err="1">
                <a:solidFill>
                  <a:srgbClr val="C00000"/>
                </a:solidFill>
              </a:rPr>
              <a:t>AC</a:t>
            </a:r>
            <a:r>
              <a:rPr lang="en-US" sz="2000" b="1" i="1" baseline="-25000" dirty="0" err="1">
                <a:solidFill>
                  <a:srgbClr val="C00000"/>
                </a:solidFill>
              </a:rPr>
              <a:t>distr</a:t>
            </a:r>
            <a:r>
              <a:rPr lang="en-US" sz="2000" b="1" i="1" dirty="0">
                <a:solidFill>
                  <a:srgbClr val="C00000"/>
                </a:solidFill>
              </a:rPr>
              <a:t> + c</a:t>
            </a:r>
          </a:p>
          <a:p>
            <a:endParaRPr lang="en-US" sz="800" b="1" i="1" dirty="0">
              <a:solidFill>
                <a:srgbClr val="0000FF"/>
              </a:solidFill>
            </a:endParaRPr>
          </a:p>
          <a:p>
            <a:pPr marL="342900" indent="-342900">
              <a:buFont typeface="Wingdings" panose="05000000000000000000" pitchFamily="2" charset="2"/>
              <a:buChar char="v"/>
            </a:pPr>
            <a:r>
              <a:rPr lang="en-US" sz="2000" b="1" i="1" dirty="0">
                <a:solidFill>
                  <a:srgbClr val="C00000"/>
                </a:solidFill>
              </a:rPr>
              <a:t>C </a:t>
            </a:r>
            <a:r>
              <a:rPr lang="en-US" sz="2000" dirty="0"/>
              <a:t>is </a:t>
            </a:r>
            <a:r>
              <a:rPr lang="en-US" sz="2000" b="1" dirty="0">
                <a:solidFill>
                  <a:srgbClr val="0000FF"/>
                </a:solidFill>
              </a:rPr>
              <a:t>other possible user cost item </a:t>
            </a:r>
            <a:r>
              <a:rPr lang="en-US" sz="2000" dirty="0"/>
              <a:t>that should be included in the generalized cost in supply and demand analysis of non-storable and non-transportable goods </a:t>
            </a:r>
          </a:p>
          <a:p>
            <a:pPr marL="800100" lvl="1" indent="-342900">
              <a:buFont typeface="Wingdings" panose="05000000000000000000" pitchFamily="2" charset="2"/>
              <a:buChar char="ü"/>
            </a:pPr>
            <a:r>
              <a:rPr lang="en-US" sz="2000" dirty="0"/>
              <a:t>For this kind of good, production and consumption must be done not only at the same place but also simultaneously, which means consumer must sacrifice their time in the production </a:t>
            </a:r>
            <a:r>
              <a:rPr lang="en-US" sz="2000" dirty="0">
                <a:sym typeface="Wingdings" panose="05000000000000000000" pitchFamily="2" charset="2"/>
              </a:rPr>
              <a:t> consumer time cost</a:t>
            </a:r>
          </a:p>
          <a:p>
            <a:pPr marL="800100" lvl="1" indent="-342900">
              <a:buFont typeface="Wingdings" panose="05000000000000000000" pitchFamily="2" charset="2"/>
              <a:buChar char="ü"/>
            </a:pPr>
            <a:r>
              <a:rPr lang="en-US" sz="2000" dirty="0">
                <a:sym typeface="Wingdings" panose="05000000000000000000" pitchFamily="2" charset="2"/>
              </a:rPr>
              <a:t>However, for now we ignore c by assuming that c is a constant which does not affect the basic producer and user cost trade-off</a:t>
            </a:r>
            <a:endParaRPr lang="en-US" sz="2200" dirty="0"/>
          </a:p>
        </p:txBody>
      </p:sp>
    </p:spTree>
    <p:extLst>
      <p:ext uri="{BB962C8B-B14F-4D97-AF65-F5344CB8AC3E}">
        <p14:creationId xmlns:p14="http://schemas.microsoft.com/office/powerpoint/2010/main" val="203177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424543" y="86756"/>
            <a:ext cx="7702621" cy="523220"/>
          </a:xfrm>
          <a:prstGeom prst="rect">
            <a:avLst/>
          </a:prstGeom>
          <a:noFill/>
        </p:spPr>
        <p:txBody>
          <a:bodyPr wrap="square" rtlCol="0">
            <a:spAutoFit/>
          </a:bodyPr>
          <a:lstStyle/>
          <a:p>
            <a:r>
              <a:rPr lang="en-US" sz="2800" b="1" dirty="0">
                <a:solidFill>
                  <a:srgbClr val="0000FF"/>
                </a:solidFill>
              </a:rPr>
              <a:t>The system demand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424543" y="725757"/>
            <a:ext cx="8305800" cy="5170646"/>
          </a:xfrm>
          <a:prstGeom prst="rect">
            <a:avLst/>
          </a:prstGeom>
          <a:solidFill>
            <a:srgbClr val="FFFFCC"/>
          </a:solidFill>
        </p:spPr>
        <p:txBody>
          <a:bodyPr wrap="square" rtlCol="0">
            <a:spAutoFit/>
          </a:bodyPr>
          <a:lstStyle/>
          <a:p>
            <a:pPr marL="342900" indent="-342900">
              <a:buFont typeface="Wingdings" panose="05000000000000000000" pitchFamily="2" charset="2"/>
              <a:buChar char="v"/>
            </a:pPr>
            <a:r>
              <a:rPr lang="en-US" sz="2200" dirty="0"/>
              <a:t>The </a:t>
            </a:r>
            <a:r>
              <a:rPr lang="en-US" sz="2200" b="1" dirty="0">
                <a:solidFill>
                  <a:srgbClr val="C00000"/>
                </a:solidFill>
              </a:rPr>
              <a:t>demand function </a:t>
            </a:r>
            <a:r>
              <a:rPr lang="en-US" sz="2200" dirty="0"/>
              <a:t>that matches the system supply function</a:t>
            </a:r>
            <a:r>
              <a:rPr lang="th-TH" sz="2200" dirty="0"/>
              <a:t> </a:t>
            </a:r>
            <a:r>
              <a:rPr lang="en-US" sz="2200" dirty="0"/>
              <a:t>is that the </a:t>
            </a:r>
            <a:r>
              <a:rPr lang="en-US" sz="2200" b="1" dirty="0">
                <a:solidFill>
                  <a:srgbClr val="0000FF"/>
                </a:solidFill>
              </a:rPr>
              <a:t>dependent variable </a:t>
            </a:r>
            <a:r>
              <a:rPr lang="en-US" sz="2200" dirty="0"/>
              <a:t>should be the </a:t>
            </a:r>
            <a:r>
              <a:rPr lang="en-US" sz="2200" b="1" i="1" dirty="0">
                <a:solidFill>
                  <a:srgbClr val="0000FF"/>
                </a:solidFill>
              </a:rPr>
              <a:t>density of demand </a:t>
            </a:r>
            <a:r>
              <a:rPr lang="en-US" sz="2200" b="1" i="1" dirty="0">
                <a:solidFill>
                  <a:srgbClr val="C00000"/>
                </a:solidFill>
              </a:rPr>
              <a:t>(X), </a:t>
            </a:r>
            <a:r>
              <a:rPr lang="en-US" sz="2200" b="1" i="1" dirty="0">
                <a:solidFill>
                  <a:srgbClr val="0000FF"/>
                </a:solidFill>
              </a:rPr>
              <a:t>the quantity of demand per km</a:t>
            </a:r>
            <a:r>
              <a:rPr lang="en-US" sz="2200" b="1" i="1" baseline="30000" dirty="0">
                <a:solidFill>
                  <a:srgbClr val="0000FF"/>
                </a:solidFill>
              </a:rPr>
              <a:t>2</a:t>
            </a:r>
            <a:r>
              <a:rPr lang="en-US" sz="2200" dirty="0"/>
              <a:t>. As long as it can be </a:t>
            </a:r>
            <a:r>
              <a:rPr lang="en-US" sz="2200" b="1" dirty="0">
                <a:solidFill>
                  <a:schemeClr val="accent6">
                    <a:lumMod val="75000"/>
                  </a:schemeClr>
                </a:solidFill>
              </a:rPr>
              <a:t>assumed that the uniformly populated region in question is large enough to house a fair number of plants/firms</a:t>
            </a:r>
          </a:p>
          <a:p>
            <a:r>
              <a:rPr lang="en-US" sz="2200" dirty="0"/>
              <a:t>      </a:t>
            </a:r>
          </a:p>
          <a:p>
            <a:r>
              <a:rPr lang="en-US" sz="2200" dirty="0"/>
              <a:t>      P.S. If the region concerned is </a:t>
            </a:r>
            <a:r>
              <a:rPr lang="en-US" sz="2200" b="1" dirty="0">
                <a:solidFill>
                  <a:schemeClr val="accent6">
                    <a:lumMod val="75000"/>
                  </a:schemeClr>
                </a:solidFill>
              </a:rPr>
              <a:t>a limited urban area</a:t>
            </a:r>
            <a:r>
              <a:rPr lang="en-US" sz="2200" dirty="0"/>
              <a:t>, the appropriate    </a:t>
            </a:r>
          </a:p>
          <a:p>
            <a:r>
              <a:rPr lang="en-US" sz="2200" dirty="0"/>
              <a:t>      </a:t>
            </a:r>
            <a:r>
              <a:rPr lang="en-US" sz="2200" b="1" dirty="0">
                <a:solidFill>
                  <a:srgbClr val="C00000"/>
                </a:solidFill>
              </a:rPr>
              <a:t>demand function</a:t>
            </a:r>
            <a:r>
              <a:rPr lang="en-US" sz="2200" dirty="0"/>
              <a:t> can be defined to represent the whole town, and    </a:t>
            </a:r>
          </a:p>
          <a:p>
            <a:r>
              <a:rPr lang="en-US" sz="2200" dirty="0"/>
              <a:t>      the </a:t>
            </a:r>
            <a:r>
              <a:rPr lang="en-US" sz="2200" b="1" dirty="0">
                <a:solidFill>
                  <a:srgbClr val="0000FF"/>
                </a:solidFill>
              </a:rPr>
              <a:t>dependent variable</a:t>
            </a:r>
            <a:r>
              <a:rPr lang="en-US" sz="2200" dirty="0"/>
              <a:t> </a:t>
            </a:r>
            <a:r>
              <a:rPr lang="en-US" sz="2200" b="1" dirty="0">
                <a:solidFill>
                  <a:srgbClr val="C00000"/>
                </a:solidFill>
              </a:rPr>
              <a:t>(Q)</a:t>
            </a:r>
            <a:r>
              <a:rPr lang="en-US" sz="2200" dirty="0"/>
              <a:t> stands for </a:t>
            </a:r>
            <a:r>
              <a:rPr lang="en-US" sz="2200" b="1" dirty="0">
                <a:solidFill>
                  <a:srgbClr val="0000FF"/>
                </a:solidFill>
              </a:rPr>
              <a:t>the demand of all people in   </a:t>
            </a:r>
          </a:p>
          <a:p>
            <a:r>
              <a:rPr lang="en-US" sz="2200" b="1" dirty="0">
                <a:solidFill>
                  <a:srgbClr val="0000FF"/>
                </a:solidFill>
              </a:rPr>
              <a:t>      the whole town</a:t>
            </a:r>
          </a:p>
          <a:p>
            <a:pPr marL="342900" indent="-342900">
              <a:buFont typeface="Wingdings" panose="05000000000000000000" pitchFamily="2" charset="2"/>
              <a:buChar char="v"/>
            </a:pPr>
            <a:endParaRPr lang="en-US" sz="2200" dirty="0"/>
          </a:p>
          <a:p>
            <a:pPr marL="342900" indent="-342900">
              <a:buFont typeface="Wingdings" panose="05000000000000000000" pitchFamily="2" charset="2"/>
              <a:buChar char="v"/>
            </a:pPr>
            <a:r>
              <a:rPr lang="en-US" sz="2200" dirty="0"/>
              <a:t>The idea is that the result of the </a:t>
            </a:r>
            <a:r>
              <a:rPr lang="en-US" sz="2200" b="1" dirty="0">
                <a:solidFill>
                  <a:srgbClr val="0000FF"/>
                </a:solidFill>
              </a:rPr>
              <a:t>interplay of supply and demand </a:t>
            </a:r>
            <a:r>
              <a:rPr lang="en-US" sz="2200" dirty="0"/>
              <a:t>in a particular region of uniform population density </a:t>
            </a:r>
            <a:r>
              <a:rPr lang="en-US" sz="2200" b="1" dirty="0">
                <a:solidFill>
                  <a:srgbClr val="0000FF"/>
                </a:solidFill>
              </a:rPr>
              <a:t>results in the same price charged and quantity produced at all plants in the region</a:t>
            </a:r>
            <a:r>
              <a:rPr lang="en-US" sz="2200" dirty="0"/>
              <a:t>, and the focus is on the </a:t>
            </a:r>
            <a:r>
              <a:rPr lang="en-US" sz="2200" b="1" dirty="0">
                <a:solidFill>
                  <a:srgbClr val="0000FF"/>
                </a:solidFill>
              </a:rPr>
              <a:t>demand density</a:t>
            </a:r>
          </a:p>
        </p:txBody>
      </p:sp>
    </p:spTree>
    <p:extLst>
      <p:ext uri="{BB962C8B-B14F-4D97-AF65-F5344CB8AC3E}">
        <p14:creationId xmlns:p14="http://schemas.microsoft.com/office/powerpoint/2010/main" val="82675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195943" y="97642"/>
            <a:ext cx="7702621" cy="461665"/>
          </a:xfrm>
          <a:prstGeom prst="rect">
            <a:avLst/>
          </a:prstGeom>
          <a:noFill/>
        </p:spPr>
        <p:txBody>
          <a:bodyPr wrap="square" rtlCol="0">
            <a:spAutoFit/>
          </a:bodyPr>
          <a:lstStyle/>
          <a:p>
            <a:r>
              <a:rPr lang="en-US" sz="2400" b="1" dirty="0">
                <a:solidFill>
                  <a:srgbClr val="0000FF"/>
                </a:solidFill>
              </a:rPr>
              <a:t>The system of demand function</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5191165"/>
          </a:xfrm>
          <a:prstGeom prst="rect">
            <a:avLst/>
          </a:prstGeom>
          <a:solidFill>
            <a:srgbClr val="FFFFCC"/>
          </a:solidFill>
        </p:spPr>
        <p:txBody>
          <a:bodyPr wrap="square" rtlCol="0">
            <a:spAutoFit/>
          </a:bodyPr>
          <a:lstStyle/>
          <a:p>
            <a:r>
              <a:rPr lang="en-US" sz="2200" b="1" u="sng" dirty="0">
                <a:solidFill>
                  <a:srgbClr val="C00000"/>
                </a:solidFill>
              </a:rPr>
              <a:t>A product of two factors</a:t>
            </a:r>
          </a:p>
          <a:p>
            <a:endParaRPr lang="en-US" sz="800" b="1" u="sng" dirty="0">
              <a:solidFill>
                <a:srgbClr val="C00000"/>
              </a:solidFill>
            </a:endParaRPr>
          </a:p>
          <a:p>
            <a:pPr marL="342900" indent="-342900">
              <a:buFont typeface="Wingdings" panose="05000000000000000000" pitchFamily="2" charset="2"/>
              <a:buChar char="v"/>
            </a:pPr>
            <a:r>
              <a:rPr lang="en-US" sz="2000" dirty="0"/>
              <a:t>Now we explicitly specify the market demand function at the system level as a products of two factors</a:t>
            </a:r>
          </a:p>
          <a:p>
            <a:endParaRPr lang="en-US" sz="1400" dirty="0"/>
          </a:p>
          <a:p>
            <a:r>
              <a:rPr lang="en-US" sz="2000" dirty="0"/>
              <a:t>      </a:t>
            </a:r>
            <a:r>
              <a:rPr lang="en-US" sz="2000" b="1" i="1" dirty="0">
                <a:solidFill>
                  <a:srgbClr val="0000FF"/>
                </a:solidFill>
              </a:rPr>
              <a:t>X</a:t>
            </a:r>
            <a:r>
              <a:rPr lang="en-US" sz="2000" b="1" i="1" baseline="-25000" dirty="0">
                <a:solidFill>
                  <a:srgbClr val="0000FF"/>
                </a:solidFill>
              </a:rPr>
              <a:t>i</a:t>
            </a:r>
            <a:r>
              <a:rPr lang="en-US" sz="2000" b="1" i="1" dirty="0">
                <a:solidFill>
                  <a:srgbClr val="0000FF"/>
                </a:solidFill>
              </a:rPr>
              <a:t> = h(GC) * D</a:t>
            </a:r>
            <a:r>
              <a:rPr lang="en-US" sz="2000" b="1" i="1" baseline="-25000" dirty="0">
                <a:solidFill>
                  <a:srgbClr val="0000FF"/>
                </a:solidFill>
              </a:rPr>
              <a:t>i</a:t>
            </a:r>
            <a:endParaRPr lang="en-US" sz="2000" b="1" i="1" dirty="0">
              <a:solidFill>
                <a:srgbClr val="0000FF"/>
              </a:solidFill>
            </a:endParaRPr>
          </a:p>
          <a:p>
            <a:r>
              <a:rPr lang="en-US" sz="2000" b="1" i="1" dirty="0">
                <a:solidFill>
                  <a:srgbClr val="0000FF"/>
                </a:solidFill>
              </a:rPr>
              <a:t>           </a:t>
            </a:r>
            <a:r>
              <a:rPr lang="en-US" i="1" dirty="0"/>
              <a:t>X</a:t>
            </a:r>
            <a:r>
              <a:rPr lang="en-US" i="1" baseline="-25000" dirty="0"/>
              <a:t>i</a:t>
            </a:r>
            <a:r>
              <a:rPr lang="en-US" i="1" dirty="0"/>
              <a:t>        </a:t>
            </a:r>
            <a:r>
              <a:rPr lang="en-US" dirty="0"/>
              <a:t>= demand for a particular product per km</a:t>
            </a:r>
            <a:r>
              <a:rPr lang="en-US" baseline="30000" dirty="0"/>
              <a:t>2</a:t>
            </a:r>
            <a:r>
              <a:rPr lang="en-US" dirty="0"/>
              <a:t> in region I</a:t>
            </a:r>
          </a:p>
          <a:p>
            <a:r>
              <a:rPr lang="en-US" baseline="-25000" dirty="0"/>
              <a:t>                  </a:t>
            </a:r>
            <a:r>
              <a:rPr lang="en-US" dirty="0"/>
              <a:t>h(GC) = demand of the representative consumer</a:t>
            </a:r>
          </a:p>
          <a:p>
            <a:r>
              <a:rPr lang="en-US" baseline="-25000" dirty="0"/>
              <a:t>                  </a:t>
            </a:r>
            <a:r>
              <a:rPr lang="en-US" i="1" dirty="0"/>
              <a:t>D</a:t>
            </a:r>
            <a:r>
              <a:rPr lang="en-US" i="1" baseline="-25000" dirty="0"/>
              <a:t>i</a:t>
            </a:r>
            <a:r>
              <a:rPr lang="en-US" dirty="0"/>
              <a:t>        = density of population in region </a:t>
            </a:r>
            <a:r>
              <a:rPr lang="en-US" dirty="0" err="1"/>
              <a:t>i</a:t>
            </a:r>
            <a:endParaRPr lang="en-US" baseline="-25000" dirty="0"/>
          </a:p>
          <a:p>
            <a:endParaRPr lang="en-US" sz="1400" b="1" i="1" baseline="-25000" dirty="0">
              <a:solidFill>
                <a:srgbClr val="0000FF"/>
              </a:solidFill>
            </a:endParaRPr>
          </a:p>
          <a:p>
            <a:endParaRPr lang="en-US" sz="800" dirty="0"/>
          </a:p>
          <a:p>
            <a:pPr marL="342900" indent="-342900">
              <a:buFont typeface="Wingdings" panose="05000000000000000000" pitchFamily="2" charset="2"/>
              <a:buChar char="v"/>
            </a:pPr>
            <a:r>
              <a:rPr lang="en-US" sz="2000" b="1" dirty="0">
                <a:solidFill>
                  <a:schemeClr val="accent6">
                    <a:lumMod val="75000"/>
                  </a:schemeClr>
                </a:solidFill>
              </a:rPr>
              <a:t>In a national perspective</a:t>
            </a:r>
            <a:r>
              <a:rPr lang="en-US" sz="2000" dirty="0"/>
              <a:t>, the </a:t>
            </a:r>
            <a:r>
              <a:rPr lang="en-US" sz="2000" b="1" dirty="0">
                <a:solidFill>
                  <a:srgbClr val="0000FF"/>
                </a:solidFill>
              </a:rPr>
              <a:t>demand of a representative consumer can be assumed to be the same for each particular product all over the country</a:t>
            </a:r>
            <a:r>
              <a:rPr lang="en-US" sz="2000" dirty="0"/>
              <a:t>, while </a:t>
            </a:r>
            <a:r>
              <a:rPr lang="en-US" sz="2000" b="1" dirty="0">
                <a:solidFill>
                  <a:srgbClr val="0000FF"/>
                </a:solidFill>
              </a:rPr>
              <a:t>the population density obviously displays a very wide variation</a:t>
            </a:r>
          </a:p>
          <a:p>
            <a:endParaRPr lang="en-US" sz="1400" dirty="0"/>
          </a:p>
          <a:p>
            <a:pPr marL="342900" indent="-342900">
              <a:buFont typeface="Wingdings" panose="05000000000000000000" pitchFamily="2" charset="2"/>
              <a:buChar char="v"/>
            </a:pPr>
            <a:r>
              <a:rPr lang="en-US" sz="2000" dirty="0"/>
              <a:t>For the choice of production plant capacity in the case of most transportable goods </a:t>
            </a:r>
            <a:r>
              <a:rPr lang="en-US" sz="2000" b="1" dirty="0">
                <a:solidFill>
                  <a:srgbClr val="0000FF"/>
                </a:solidFill>
              </a:rPr>
              <a:t>these extreme wide variations </a:t>
            </a:r>
            <a:r>
              <a:rPr lang="en-US" sz="2000" dirty="0"/>
              <a:t>are relatively inconsequential because of low transport costs, but certainly </a:t>
            </a:r>
            <a:r>
              <a:rPr lang="en-US" sz="2000" b="1" dirty="0">
                <a:solidFill>
                  <a:srgbClr val="0000FF"/>
                </a:solidFill>
              </a:rPr>
              <a:t>a main concern for providing non-transportable goods</a:t>
            </a:r>
          </a:p>
        </p:txBody>
      </p:sp>
    </p:spTree>
    <p:extLst>
      <p:ext uri="{BB962C8B-B14F-4D97-AF65-F5344CB8AC3E}">
        <p14:creationId xmlns:p14="http://schemas.microsoft.com/office/powerpoint/2010/main" val="37869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97642"/>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5262979"/>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Demand function and demand curve</a:t>
            </a:r>
          </a:p>
          <a:p>
            <a:endParaRPr lang="en-US" sz="1400" u="sng" dirty="0"/>
          </a:p>
          <a:p>
            <a:pPr marL="342900" indent="-342900">
              <a:buFont typeface="Wingdings" panose="05000000000000000000" pitchFamily="2" charset="2"/>
              <a:buChar char="v"/>
            </a:pPr>
            <a:r>
              <a:rPr lang="en-US" sz="2000" dirty="0"/>
              <a:t>From Demand function or density of demand (X) is from multiplying the individual demand by the population density</a:t>
            </a:r>
          </a:p>
          <a:p>
            <a:r>
              <a:rPr lang="en-US" sz="2400" b="1" i="1" dirty="0">
                <a:solidFill>
                  <a:srgbClr val="0000FF"/>
                </a:solidFill>
              </a:rPr>
              <a:t>         </a:t>
            </a:r>
            <a:r>
              <a:rPr lang="en-US" sz="2000" b="1" i="1" dirty="0">
                <a:solidFill>
                  <a:srgbClr val="0000FF"/>
                </a:solidFill>
              </a:rPr>
              <a:t>X</a:t>
            </a:r>
            <a:r>
              <a:rPr lang="en-US" sz="2000" b="1" i="1" baseline="-25000" dirty="0">
                <a:solidFill>
                  <a:srgbClr val="0000FF"/>
                </a:solidFill>
              </a:rPr>
              <a:t>i</a:t>
            </a:r>
            <a:r>
              <a:rPr lang="en-US" sz="2000" b="1" i="1" dirty="0">
                <a:solidFill>
                  <a:srgbClr val="0000FF"/>
                </a:solidFill>
              </a:rPr>
              <a:t> = h(GC) * D</a:t>
            </a:r>
            <a:r>
              <a:rPr lang="en-US" sz="2000" b="1" i="1" baseline="-25000" dirty="0">
                <a:solidFill>
                  <a:srgbClr val="0000FF"/>
                </a:solidFill>
              </a:rPr>
              <a:t>i</a:t>
            </a:r>
            <a:endParaRPr lang="en-US" sz="800" b="1" i="1" dirty="0">
              <a:solidFill>
                <a:srgbClr val="0000FF"/>
              </a:solidFill>
            </a:endParaRPr>
          </a:p>
          <a:p>
            <a:r>
              <a:rPr lang="en-US" sz="2400" b="1" i="1" baseline="-25000" dirty="0">
                <a:solidFill>
                  <a:srgbClr val="0000FF"/>
                </a:solidFill>
              </a:rPr>
              <a:t> </a:t>
            </a:r>
            <a:r>
              <a:rPr lang="en-US" sz="2400" b="1" i="1" dirty="0">
                <a:solidFill>
                  <a:srgbClr val="0000FF"/>
                </a:solidFill>
              </a:rPr>
              <a:t>               </a:t>
            </a:r>
            <a:r>
              <a:rPr lang="en-US" i="1" dirty="0"/>
              <a:t>X</a:t>
            </a:r>
            <a:r>
              <a:rPr lang="en-US" i="1" baseline="-25000" dirty="0"/>
              <a:t>i</a:t>
            </a:r>
            <a:r>
              <a:rPr lang="en-US" i="1" dirty="0"/>
              <a:t>        </a:t>
            </a:r>
            <a:r>
              <a:rPr lang="en-US" dirty="0"/>
              <a:t>= demand for a particular product per km</a:t>
            </a:r>
            <a:r>
              <a:rPr lang="en-US" baseline="30000" dirty="0"/>
              <a:t>2</a:t>
            </a:r>
            <a:r>
              <a:rPr lang="en-US" dirty="0"/>
              <a:t> in region I</a:t>
            </a:r>
          </a:p>
          <a:p>
            <a:r>
              <a:rPr lang="en-US" baseline="-25000" dirty="0"/>
              <a:t>                               </a:t>
            </a:r>
            <a:r>
              <a:rPr lang="en-US" i="1" dirty="0"/>
              <a:t>h(GC)</a:t>
            </a:r>
            <a:r>
              <a:rPr lang="en-US" dirty="0"/>
              <a:t> = demand of the representative consumer</a:t>
            </a:r>
          </a:p>
          <a:p>
            <a:r>
              <a:rPr lang="en-US" baseline="-25000" dirty="0"/>
              <a:t>                               </a:t>
            </a:r>
            <a:r>
              <a:rPr lang="en-US" i="1" dirty="0"/>
              <a:t>D</a:t>
            </a:r>
            <a:r>
              <a:rPr lang="en-US" i="1" baseline="-25000" dirty="0"/>
              <a:t>i</a:t>
            </a:r>
            <a:r>
              <a:rPr lang="en-US" dirty="0"/>
              <a:t>        = density of population in region </a:t>
            </a:r>
            <a:r>
              <a:rPr lang="en-US" dirty="0" err="1"/>
              <a:t>i</a:t>
            </a:r>
            <a:r>
              <a:rPr lang="en-US" dirty="0"/>
              <a:t> </a:t>
            </a:r>
          </a:p>
          <a:p>
            <a:endParaRPr lang="en-US" sz="800" dirty="0"/>
          </a:p>
          <a:p>
            <a:pPr marL="800100" lvl="1" indent="-342900">
              <a:buFont typeface="Wingdings" panose="05000000000000000000" pitchFamily="2" charset="2"/>
              <a:buChar char="ü"/>
            </a:pPr>
            <a:r>
              <a:rPr lang="en-US" sz="2000" dirty="0"/>
              <a:t>This means that the slope of the demand functions becomes successively  flatter the higher the population density</a:t>
            </a:r>
          </a:p>
          <a:p>
            <a:pPr marL="1257300" lvl="2" indent="-342900">
              <a:buFont typeface="Wingdings" panose="05000000000000000000" pitchFamily="2" charset="2"/>
              <a:buChar char="§"/>
            </a:pPr>
            <a:r>
              <a:rPr lang="en-US" sz="2000" dirty="0"/>
              <a:t>Non-urban regions represented by the three steep demand functions (</a:t>
            </a:r>
            <a:r>
              <a:rPr lang="en-US" sz="2000" b="1" i="1" dirty="0">
                <a:solidFill>
                  <a:srgbClr val="0000FF"/>
                </a:solidFill>
              </a:rPr>
              <a:t>X</a:t>
            </a:r>
            <a:r>
              <a:rPr lang="en-US" sz="2000" b="1" i="1" baseline="-25000" dirty="0">
                <a:solidFill>
                  <a:srgbClr val="0000FF"/>
                </a:solidFill>
              </a:rPr>
              <a:t>1</a:t>
            </a:r>
            <a:r>
              <a:rPr lang="en-US" sz="2000" dirty="0"/>
              <a:t>, </a:t>
            </a:r>
            <a:r>
              <a:rPr lang="en-US" sz="2000" b="1" i="1" dirty="0">
                <a:solidFill>
                  <a:srgbClr val="0000FF"/>
                </a:solidFill>
              </a:rPr>
              <a:t>X</a:t>
            </a:r>
            <a:r>
              <a:rPr lang="en-US" sz="2000" b="1" i="1" baseline="-25000" dirty="0">
                <a:solidFill>
                  <a:srgbClr val="0000FF"/>
                </a:solidFill>
              </a:rPr>
              <a:t>2</a:t>
            </a:r>
            <a:r>
              <a:rPr lang="en-US" sz="2000" dirty="0"/>
              <a:t>, and </a:t>
            </a:r>
            <a:r>
              <a:rPr lang="en-US" sz="2000" b="1" i="1" dirty="0">
                <a:solidFill>
                  <a:srgbClr val="0000FF"/>
                </a:solidFill>
              </a:rPr>
              <a:t>X</a:t>
            </a:r>
            <a:r>
              <a:rPr lang="en-US" sz="2000" b="1" i="1" baseline="-25000" dirty="0">
                <a:solidFill>
                  <a:srgbClr val="0000FF"/>
                </a:solidFill>
              </a:rPr>
              <a:t>3</a:t>
            </a:r>
            <a:r>
              <a:rPr lang="en-US" sz="2000" dirty="0"/>
              <a:t>)</a:t>
            </a:r>
          </a:p>
          <a:p>
            <a:pPr marL="1257300" lvl="2" indent="-342900">
              <a:buFont typeface="Wingdings" panose="05000000000000000000" pitchFamily="2" charset="2"/>
              <a:buChar char="§"/>
            </a:pPr>
            <a:r>
              <a:rPr lang="en-US" sz="2000" dirty="0"/>
              <a:t>An urban region represented by the flatter demand function (</a:t>
            </a:r>
            <a:r>
              <a:rPr lang="en-US" sz="2000" b="1" i="1" dirty="0" err="1">
                <a:solidFill>
                  <a:srgbClr val="0000FF"/>
                </a:solidFill>
              </a:rPr>
              <a:t>X</a:t>
            </a:r>
            <a:r>
              <a:rPr lang="en-US" sz="2000" b="1" i="1" baseline="-25000" dirty="0" err="1">
                <a:solidFill>
                  <a:srgbClr val="0000FF"/>
                </a:solidFill>
              </a:rPr>
              <a:t>n</a:t>
            </a:r>
            <a:r>
              <a:rPr lang="en-US" sz="2000" dirty="0"/>
              <a:t>)</a:t>
            </a:r>
          </a:p>
          <a:p>
            <a:pPr marL="800100" lvl="1" indent="-342900">
              <a:buFont typeface="Wingdings" panose="05000000000000000000" pitchFamily="2" charset="2"/>
              <a:buChar char="ü"/>
            </a:pPr>
            <a:r>
              <a:rPr lang="en-US" sz="2000" dirty="0"/>
              <a:t>It is the individual demand of representative consumer that determines the elasticity of demand function of each particular region      </a:t>
            </a:r>
          </a:p>
        </p:txBody>
      </p:sp>
    </p:spTree>
    <p:extLst>
      <p:ext uri="{BB962C8B-B14F-4D97-AF65-F5344CB8AC3E}">
        <p14:creationId xmlns:p14="http://schemas.microsoft.com/office/powerpoint/2010/main" val="2297852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11" end="1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59</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97642"/>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645903"/>
            <a:ext cx="8752114" cy="4154984"/>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Demand function and demand curve</a:t>
            </a:r>
          </a:p>
          <a:p>
            <a:endParaRPr lang="en-US" sz="1400" u="sng" dirty="0"/>
          </a:p>
          <a:p>
            <a:pPr marL="342900" indent="-342900">
              <a:buFont typeface="Wingdings" panose="05000000000000000000" pitchFamily="2" charset="2"/>
              <a:buChar char="v"/>
            </a:pPr>
            <a:r>
              <a:rPr lang="en-US" sz="2000" dirty="0"/>
              <a:t>It can be assumed that each regional demand has the same starting point at the GC-axis called “</a:t>
            </a:r>
            <a:r>
              <a:rPr lang="en-US" sz="2000" b="1" dirty="0">
                <a:solidFill>
                  <a:srgbClr val="0000FF"/>
                </a:solidFill>
              </a:rPr>
              <a:t>reservation GC</a:t>
            </a:r>
            <a:r>
              <a:rPr lang="en-US" sz="2000" dirty="0"/>
              <a:t>” such as the cost of a taxi trip of the same length if we consider demand and supply of local bus transport</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In an actual case study of a particular region, just one regional demand is applicable. </a:t>
            </a:r>
            <a:r>
              <a:rPr lang="en-US" sz="2000" b="1" dirty="0">
                <a:solidFill>
                  <a:srgbClr val="0000FF"/>
                </a:solidFill>
              </a:rPr>
              <a:t>The regional demand must not be aggregated for matching the supply curve</a:t>
            </a:r>
            <a:r>
              <a:rPr lang="en-US" sz="2000" dirty="0"/>
              <a:t> (for the study of the D&amp;S of bus transport service, it would not make sense because the demand for local bus transport in one part of town cannot be satisfied by local bus transport in another part, let alone in another town)</a:t>
            </a:r>
          </a:p>
        </p:txBody>
      </p:sp>
    </p:spTree>
    <p:extLst>
      <p:ext uri="{BB962C8B-B14F-4D97-AF65-F5344CB8AC3E}">
        <p14:creationId xmlns:p14="http://schemas.microsoft.com/office/powerpoint/2010/main" val="543969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128" y="261027"/>
            <a:ext cx="7995015" cy="925516"/>
          </a:xfrm>
        </p:spPr>
        <p:txBody>
          <a:bodyPr>
            <a:normAutofit/>
          </a:bodyPr>
          <a:lstStyle/>
          <a:p>
            <a:r>
              <a:rPr lang="en-US" sz="2400" b="1" dirty="0">
                <a:solidFill>
                  <a:srgbClr val="0000FF"/>
                </a:solidFill>
              </a:rPr>
              <a:t>Typical supply and demand constellation for non-transportable goods in regions of different population density.</a:t>
            </a:r>
            <a:endParaRPr lang="th-TH" sz="2400" b="1" dirty="0">
              <a:solidFill>
                <a:srgbClr val="0000FF"/>
              </a:solidFill>
            </a:endParaRPr>
          </a:p>
        </p:txBody>
      </p:sp>
      <p:pic>
        <p:nvPicPr>
          <p:cNvPr id="5122" name="Picture 2"/>
          <p:cNvPicPr>
            <a:picLocks noChangeAspect="1" noChangeArrowheads="1"/>
          </p:cNvPicPr>
          <p:nvPr/>
        </p:nvPicPr>
        <p:blipFill>
          <a:blip r:embed="rId2" cstate="print"/>
          <a:srcRect l="18344" t="29156" r="47474" b="14735"/>
          <a:stretch>
            <a:fillRect/>
          </a:stretch>
        </p:blipFill>
        <p:spPr bwMode="auto">
          <a:xfrm>
            <a:off x="1561863" y="1186543"/>
            <a:ext cx="5040560" cy="4672275"/>
          </a:xfrm>
          <a:prstGeom prst="rect">
            <a:avLst/>
          </a:prstGeom>
          <a:noFill/>
          <a:ln w="9525">
            <a:noFill/>
            <a:miter lim="800000"/>
            <a:headEnd/>
            <a:tailEnd/>
          </a:ln>
        </p:spPr>
      </p:pic>
      <p:sp>
        <p:nvSpPr>
          <p:cNvPr id="4" name="Title 1">
            <a:extLst>
              <a:ext uri="{FF2B5EF4-FFF2-40B4-BE49-F238E27FC236}">
                <a16:creationId xmlns:a16="http://schemas.microsoft.com/office/drawing/2014/main" id="{3ECC43B6-BA4C-442F-8833-3D9B3443AC4D}"/>
              </a:ext>
            </a:extLst>
          </p:cNvPr>
          <p:cNvSpPr txBox="1">
            <a:spLocks/>
          </p:cNvSpPr>
          <p:nvPr/>
        </p:nvSpPr>
        <p:spPr>
          <a:xfrm>
            <a:off x="1637828" y="6084885"/>
            <a:ext cx="4159162" cy="4269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800" dirty="0"/>
              <a:t>Source: Figure 7.2 in Jansson (2013), P. 99</a:t>
            </a:r>
          </a:p>
        </p:txBody>
      </p:sp>
    </p:spTree>
    <p:extLst>
      <p:ext uri="{BB962C8B-B14F-4D97-AF65-F5344CB8AC3E}">
        <p14:creationId xmlns:p14="http://schemas.microsoft.com/office/powerpoint/2010/main" val="1352406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879946"/>
            <a:ext cx="8226879" cy="3046988"/>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The system cost function and the AC-curve</a:t>
            </a:r>
          </a:p>
          <a:p>
            <a:endParaRPr lang="en-US" sz="1400" u="sng" dirty="0"/>
          </a:p>
          <a:p>
            <a:pPr marL="342900" indent="-342900">
              <a:buFont typeface="Wingdings" panose="05000000000000000000" pitchFamily="2" charset="2"/>
              <a:buChar char="v"/>
            </a:pPr>
            <a:r>
              <a:rPr lang="en-US" sz="2000" dirty="0"/>
              <a:t>The </a:t>
            </a:r>
            <a:r>
              <a:rPr lang="en-US" sz="2000" b="1" dirty="0">
                <a:solidFill>
                  <a:srgbClr val="0000FF"/>
                </a:solidFill>
              </a:rPr>
              <a:t>AC-curve is a constant-elastic average system cost function </a:t>
            </a:r>
            <a:r>
              <a:rPr lang="en-US" sz="2000" dirty="0"/>
              <a:t>(representing a local bus transport system estimated in Jansson et al. (2013). </a:t>
            </a:r>
          </a:p>
          <a:p>
            <a:endParaRPr lang="en-US" sz="800" dirty="0"/>
          </a:p>
          <a:p>
            <a:pPr marL="342900" indent="-342900">
              <a:buFont typeface="Wingdings" panose="05000000000000000000" pitchFamily="2" charset="2"/>
              <a:buChar char="v"/>
            </a:pPr>
            <a:r>
              <a:rPr lang="en-US" sz="2000" b="1" dirty="0">
                <a:solidFill>
                  <a:srgbClr val="0000FF"/>
                </a:solidFill>
              </a:rPr>
              <a:t>The system cost function can be assumed to be applicable everywhere</a:t>
            </a:r>
            <a:r>
              <a:rPr lang="en-US" sz="2000" dirty="0"/>
              <a:t>, but it is just that different sections of the function would be relevant for different regions depending on the actual </a:t>
            </a:r>
            <a:r>
              <a:rPr lang="en-US" sz="2000" b="1" i="1" dirty="0">
                <a:solidFill>
                  <a:srgbClr val="0000FF"/>
                </a:solidFill>
              </a:rPr>
              <a:t>density of demand </a:t>
            </a:r>
            <a:r>
              <a:rPr lang="en-US" sz="2000" b="1" i="1" dirty="0">
                <a:solidFill>
                  <a:srgbClr val="C00000"/>
                </a:solidFill>
              </a:rPr>
              <a:t>(X)</a:t>
            </a:r>
          </a:p>
        </p:txBody>
      </p:sp>
    </p:spTree>
    <p:extLst>
      <p:ext uri="{BB962C8B-B14F-4D97-AF65-F5344CB8AC3E}">
        <p14:creationId xmlns:p14="http://schemas.microsoft.com/office/powerpoint/2010/main" val="932199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62</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727546"/>
            <a:ext cx="8226879" cy="3847207"/>
          </a:xfrm>
          <a:prstGeom prst="rect">
            <a:avLst/>
          </a:prstGeom>
          <a:solidFill>
            <a:srgbClr val="FFFFCC"/>
          </a:solidFill>
        </p:spPr>
        <p:txBody>
          <a:bodyPr wrap="square" rtlCol="0">
            <a:spAutoFit/>
          </a:bodyPr>
          <a:lstStyle/>
          <a:p>
            <a:r>
              <a:rPr lang="en-US" sz="2000" dirty="0"/>
              <a:t>Based on Figure 7.2 in Jansson (2013)</a:t>
            </a:r>
          </a:p>
          <a:p>
            <a:endParaRPr lang="en-US" sz="1000" u="sng" dirty="0"/>
          </a:p>
          <a:p>
            <a:r>
              <a:rPr lang="en-US" sz="2000" b="1" u="sng" dirty="0">
                <a:solidFill>
                  <a:srgbClr val="C00000"/>
                </a:solidFill>
              </a:rPr>
              <a:t>Market equilibrium</a:t>
            </a:r>
          </a:p>
          <a:p>
            <a:endParaRPr lang="en-US" sz="1400" u="sng" dirty="0"/>
          </a:p>
          <a:p>
            <a:pPr marL="342900" indent="-342900">
              <a:buFont typeface="Wingdings" panose="05000000000000000000" pitchFamily="2" charset="2"/>
              <a:buChar char="v"/>
            </a:pPr>
            <a:r>
              <a:rPr lang="en-US" sz="2000" b="1" dirty="0">
                <a:solidFill>
                  <a:srgbClr val="0000FF"/>
                </a:solidFill>
              </a:rPr>
              <a:t>Market equilibrium </a:t>
            </a:r>
            <a:r>
              <a:rPr lang="en-US" sz="2000" dirty="0"/>
              <a:t>could be obtained </a:t>
            </a:r>
            <a:r>
              <a:rPr lang="en-US" sz="2000" b="1" dirty="0">
                <a:solidFill>
                  <a:srgbClr val="0000FF"/>
                </a:solidFill>
              </a:rPr>
              <a:t>where a regional demand curve and the supply curve intersect or at least tangent to each other</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In Figure 7.2, </a:t>
            </a:r>
            <a:r>
              <a:rPr lang="en-US" sz="2000" b="1" dirty="0">
                <a:solidFill>
                  <a:srgbClr val="0000FF"/>
                </a:solidFill>
              </a:rPr>
              <a:t>it is only one demand curve in the bunch of regional demands that the requirement for equilibrium is met</a:t>
            </a:r>
          </a:p>
          <a:p>
            <a:pPr marL="342900" indent="-342900">
              <a:buFont typeface="Wingdings" panose="05000000000000000000" pitchFamily="2" charset="2"/>
              <a:buChar char="v"/>
            </a:pPr>
            <a:endParaRPr lang="en-US" sz="2000" dirty="0"/>
          </a:p>
          <a:p>
            <a:pPr marL="342900" indent="-342900">
              <a:buFont typeface="Wingdings" panose="05000000000000000000" pitchFamily="2" charset="2"/>
              <a:buChar char="v"/>
            </a:pPr>
            <a:r>
              <a:rPr lang="en-US" sz="2000" dirty="0"/>
              <a:t>This means to suggest that </a:t>
            </a:r>
            <a:r>
              <a:rPr lang="en-US" sz="2000" b="1" dirty="0">
                <a:solidFill>
                  <a:srgbClr val="0000FF"/>
                </a:solidFill>
              </a:rPr>
              <a:t>many regions in the sparsely populated parts of Sweden lack local bus transport altogether. Only the urban demand curve gives rise to a viable market.</a:t>
            </a:r>
          </a:p>
        </p:txBody>
      </p:sp>
    </p:spTree>
    <p:extLst>
      <p:ext uri="{BB962C8B-B14F-4D97-AF65-F5344CB8AC3E}">
        <p14:creationId xmlns:p14="http://schemas.microsoft.com/office/powerpoint/2010/main" val="186751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63</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78320"/>
            <a:ext cx="7610093" cy="461665"/>
          </a:xfrm>
          <a:prstGeom prst="rect">
            <a:avLst/>
          </a:prstGeom>
          <a:noFill/>
        </p:spPr>
        <p:txBody>
          <a:bodyPr wrap="square" rtlCol="0">
            <a:spAutoFit/>
          </a:bodyPr>
          <a:lstStyle/>
          <a:p>
            <a:r>
              <a:rPr lang="en-US" sz="2400" b="1" dirty="0">
                <a:solidFill>
                  <a:srgbClr val="0000FF"/>
                </a:solidFill>
              </a:rPr>
              <a:t>Market equilibrium</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Jansson (2013), Chapter 7</a:t>
            </a:r>
          </a:p>
        </p:txBody>
      </p:sp>
      <p:sp>
        <p:nvSpPr>
          <p:cNvPr id="7" name="TextBox 6">
            <a:extLst>
              <a:ext uri="{FF2B5EF4-FFF2-40B4-BE49-F238E27FC236}">
                <a16:creationId xmlns:a16="http://schemas.microsoft.com/office/drawing/2014/main" id="{3BB532F4-BD62-4BD1-B875-B85781C4E74D}"/>
              </a:ext>
            </a:extLst>
          </p:cNvPr>
          <p:cNvSpPr txBox="1"/>
          <p:nvPr/>
        </p:nvSpPr>
        <p:spPr>
          <a:xfrm>
            <a:off x="288471" y="595610"/>
            <a:ext cx="8692243" cy="5847755"/>
          </a:xfrm>
          <a:prstGeom prst="rect">
            <a:avLst/>
          </a:prstGeom>
          <a:solidFill>
            <a:srgbClr val="FFFFCC"/>
          </a:solidFill>
        </p:spPr>
        <p:txBody>
          <a:bodyPr wrap="square" rtlCol="0">
            <a:spAutoFit/>
          </a:bodyPr>
          <a:lstStyle/>
          <a:p>
            <a:r>
              <a:rPr lang="en-US" sz="2000" b="1" u="sng" dirty="0">
                <a:solidFill>
                  <a:srgbClr val="C00000"/>
                </a:solidFill>
              </a:rPr>
              <a:t>The crucial difference</a:t>
            </a:r>
          </a:p>
          <a:p>
            <a:endParaRPr lang="en-US" sz="1000" u="sng" dirty="0"/>
          </a:p>
          <a:p>
            <a:r>
              <a:rPr lang="en-US" sz="2000" dirty="0"/>
              <a:t>The difference between graph for non-transportable goods (Figure 7.2) and the structure of supply and demand of easily transportable goods</a:t>
            </a:r>
          </a:p>
          <a:p>
            <a:pPr marL="342900" indent="-342900">
              <a:buFont typeface="Wingdings" panose="05000000000000000000" pitchFamily="2" charset="2"/>
              <a:buChar char="v"/>
            </a:pPr>
            <a:r>
              <a:rPr lang="en-US" sz="2000" b="1" dirty="0">
                <a:solidFill>
                  <a:srgbClr val="C00000"/>
                </a:solidFill>
              </a:rPr>
              <a:t>The easily transportable good case, </a:t>
            </a:r>
          </a:p>
          <a:p>
            <a:pPr marL="800100" lvl="1" indent="-342900">
              <a:buFont typeface="Wingdings" panose="05000000000000000000" pitchFamily="2" charset="2"/>
              <a:buChar char="ü"/>
            </a:pPr>
            <a:r>
              <a:rPr lang="en-US" sz="2000" dirty="0"/>
              <a:t>The quantity along the horizontal axis does not represent density of demand (X) but the </a:t>
            </a:r>
            <a:r>
              <a:rPr lang="en-US" sz="2000" b="1" dirty="0">
                <a:solidFill>
                  <a:srgbClr val="0000FF"/>
                </a:solidFill>
              </a:rPr>
              <a:t>total demand facing the whole industry concerned </a:t>
            </a:r>
            <a:r>
              <a:rPr lang="en-US" sz="2000" b="1" i="1" dirty="0">
                <a:solidFill>
                  <a:srgbClr val="C00000"/>
                </a:solidFill>
              </a:rPr>
              <a:t>(Q)</a:t>
            </a:r>
            <a:r>
              <a:rPr lang="en-US" sz="2000" dirty="0"/>
              <a:t> which is a function of </a:t>
            </a:r>
            <a:r>
              <a:rPr lang="en-US" sz="2000" b="1" i="1" dirty="0">
                <a:solidFill>
                  <a:srgbClr val="C00000"/>
                </a:solidFill>
              </a:rPr>
              <a:t>P</a:t>
            </a:r>
            <a:r>
              <a:rPr lang="en-US" sz="2000" dirty="0"/>
              <a:t> since </a:t>
            </a:r>
            <a:r>
              <a:rPr lang="en-US" sz="2000" b="1" dirty="0">
                <a:solidFill>
                  <a:srgbClr val="0000FF"/>
                </a:solidFill>
              </a:rPr>
              <a:t>the distribution cost</a:t>
            </a:r>
            <a:r>
              <a:rPr lang="en-US" sz="2000" dirty="0"/>
              <a:t>, including the cost of transport to wholesalers and retailers, </a:t>
            </a:r>
            <a:r>
              <a:rPr lang="en-US" sz="2000" b="1" dirty="0">
                <a:solidFill>
                  <a:srgbClr val="0000FF"/>
                </a:solidFill>
              </a:rPr>
              <a:t>is internalized in the producer’s total costs</a:t>
            </a:r>
            <a:r>
              <a:rPr lang="en-US" sz="2000" dirty="0"/>
              <a:t>.</a:t>
            </a:r>
          </a:p>
          <a:p>
            <a:pPr marL="800100" lvl="1" indent="-342900">
              <a:buFont typeface="Wingdings" panose="05000000000000000000" pitchFamily="2" charset="2"/>
              <a:buChar char="ü"/>
            </a:pPr>
            <a:r>
              <a:rPr lang="en-US" sz="2000" b="1" dirty="0">
                <a:solidFill>
                  <a:srgbClr val="0000FF"/>
                </a:solidFill>
              </a:rPr>
              <a:t>The industry demand is the aggregate of all the regional demand functions</a:t>
            </a:r>
          </a:p>
          <a:p>
            <a:pPr marL="800100" lvl="1" indent="-342900">
              <a:buFont typeface="Wingdings" panose="05000000000000000000" pitchFamily="2" charset="2"/>
              <a:buChar char="ü"/>
            </a:pPr>
            <a:r>
              <a:rPr lang="en-US" sz="2000" dirty="0"/>
              <a:t>The long-run </a:t>
            </a:r>
            <a:r>
              <a:rPr lang="en-US" sz="2000" b="1" dirty="0">
                <a:solidFill>
                  <a:srgbClr val="C00000"/>
                </a:solidFill>
              </a:rPr>
              <a:t>AC curve </a:t>
            </a:r>
            <a:r>
              <a:rPr lang="en-US" sz="2000" b="1" dirty="0">
                <a:solidFill>
                  <a:srgbClr val="0000FF"/>
                </a:solidFill>
              </a:rPr>
              <a:t>can be assumed to be horizontal </a:t>
            </a:r>
            <a:r>
              <a:rPr lang="en-US" sz="2000" dirty="0"/>
              <a:t>(constant) because it represents the plane section of a U-shaped curve of one or more producers operating at the minimum cost level</a:t>
            </a:r>
          </a:p>
          <a:p>
            <a:pPr marL="342900" indent="-342900">
              <a:buFont typeface="Wingdings" panose="05000000000000000000" pitchFamily="2" charset="2"/>
              <a:buChar char="v"/>
            </a:pPr>
            <a:r>
              <a:rPr lang="en-US" sz="2000" b="1" dirty="0">
                <a:solidFill>
                  <a:srgbClr val="C00000"/>
                </a:solidFill>
              </a:rPr>
              <a:t>The non-transportable case (in Figure 7.2)</a:t>
            </a:r>
          </a:p>
          <a:p>
            <a:pPr marL="800100" lvl="1" indent="-342900">
              <a:buFont typeface="Wingdings" panose="05000000000000000000" pitchFamily="2" charset="2"/>
              <a:buChar char="ü"/>
            </a:pPr>
            <a:r>
              <a:rPr lang="en-US" sz="2000" dirty="0"/>
              <a:t>The quantity along the horizonal axis is the </a:t>
            </a:r>
            <a:r>
              <a:rPr lang="en-US" sz="2000" b="1" dirty="0">
                <a:solidFill>
                  <a:srgbClr val="0000FF"/>
                </a:solidFill>
              </a:rPr>
              <a:t>density of demand </a:t>
            </a:r>
            <a:r>
              <a:rPr lang="en-US" sz="2000" b="1" i="1" dirty="0">
                <a:solidFill>
                  <a:srgbClr val="C00000"/>
                </a:solidFill>
              </a:rPr>
              <a:t>(X)</a:t>
            </a:r>
          </a:p>
          <a:p>
            <a:pPr marL="800100" lvl="1" indent="-342900">
              <a:buFont typeface="Wingdings" panose="05000000000000000000" pitchFamily="2" charset="2"/>
              <a:buChar char="ü"/>
            </a:pPr>
            <a:r>
              <a:rPr lang="en-US" sz="2000" dirty="0"/>
              <a:t>The regional demand is expressed as demand densities which cannot be added. Each local market must be dealt with one by one</a:t>
            </a:r>
          </a:p>
        </p:txBody>
      </p:sp>
    </p:spTree>
    <p:extLst>
      <p:ext uri="{BB962C8B-B14F-4D97-AF65-F5344CB8AC3E}">
        <p14:creationId xmlns:p14="http://schemas.microsoft.com/office/powerpoint/2010/main" val="59008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สี่เหลี่ยมมุมมน 3"/>
          <p:cNvSpPr>
            <a:spLocks noChangeArrowheads="1"/>
          </p:cNvSpPr>
          <p:nvPr/>
        </p:nvSpPr>
        <p:spPr bwMode="auto">
          <a:xfrm>
            <a:off x="484414" y="250372"/>
            <a:ext cx="8077200" cy="685800"/>
          </a:xfrm>
          <a:prstGeom prst="roundRect">
            <a:avLst>
              <a:gd name="adj" fmla="val 16667"/>
            </a:avLst>
          </a:prstGeom>
          <a:solidFill>
            <a:schemeClr val="accent1">
              <a:lumMod val="75000"/>
            </a:schemeClr>
          </a:solidFill>
          <a:ln>
            <a:headEnd/>
            <a:tailEnd/>
          </a:ln>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lang="en-US" sz="3200" b="1" dirty="0"/>
              <a:t>2. Demand for services</a:t>
            </a:r>
            <a:endParaRPr lang="th-TH" sz="3200" b="1" dirty="0"/>
          </a:p>
        </p:txBody>
      </p:sp>
      <p:sp>
        <p:nvSpPr>
          <p:cNvPr id="10254" name="ตัวยึดหมายเลขภาพนิ่ง 21"/>
          <p:cNvSpPr>
            <a:spLocks noGrp="1"/>
          </p:cNvSpPr>
          <p:nvPr>
            <p:ph type="sldNum" sz="quarter" idx="12"/>
          </p:nvPr>
        </p:nvSpPr>
        <p:spPr bwMode="auto">
          <a:noFill/>
          <a:ln>
            <a:miter lim="800000"/>
            <a:headEnd/>
            <a:tailEnd/>
          </a:ln>
        </p:spPr>
        <p:txBody>
          <a:bodyPr/>
          <a:lstStyle/>
          <a:p>
            <a:fld id="{1FBBE6AA-D96E-4B35-AF87-EFF6EAD3E017}" type="slidenum">
              <a:rPr lang="th-TH"/>
              <a:pPr/>
              <a:t>64</a:t>
            </a:fld>
            <a:endParaRPr lang="th-TH"/>
          </a:p>
        </p:txBody>
      </p:sp>
      <p:sp>
        <p:nvSpPr>
          <p:cNvPr id="2" name="TextBox 1"/>
          <p:cNvSpPr txBox="1"/>
          <p:nvPr/>
        </p:nvSpPr>
        <p:spPr>
          <a:xfrm>
            <a:off x="533400" y="1120462"/>
            <a:ext cx="8610600" cy="461665"/>
          </a:xfrm>
          <a:prstGeom prst="rect">
            <a:avLst/>
          </a:prstGeom>
          <a:noFill/>
        </p:spPr>
        <p:txBody>
          <a:bodyPr wrap="square" rtlCol="0">
            <a:spAutoFit/>
          </a:bodyPr>
          <a:lstStyle/>
          <a:p>
            <a:endParaRPr lang="en-US" sz="2400" b="1" dirty="0">
              <a:solidFill>
                <a:srgbClr val="C00000"/>
              </a:solidFill>
              <a:sym typeface="Wingdings" panose="05000000000000000000" pitchFamily="2" charset="2"/>
            </a:endParaRPr>
          </a:p>
        </p:txBody>
      </p:sp>
      <p:sp>
        <p:nvSpPr>
          <p:cNvPr id="5" name="TextBox 4">
            <a:extLst>
              <a:ext uri="{FF2B5EF4-FFF2-40B4-BE49-F238E27FC236}">
                <a16:creationId xmlns:a16="http://schemas.microsoft.com/office/drawing/2014/main" id="{8FCCAA67-97BF-4225-8D3F-133583C0F37B}"/>
              </a:ext>
            </a:extLst>
          </p:cNvPr>
          <p:cNvSpPr txBox="1"/>
          <p:nvPr/>
        </p:nvSpPr>
        <p:spPr>
          <a:xfrm>
            <a:off x="571501" y="1230027"/>
            <a:ext cx="8028214" cy="2739211"/>
          </a:xfrm>
          <a:prstGeom prst="rect">
            <a:avLst/>
          </a:prstGeom>
          <a:solidFill>
            <a:srgbClr val="FFFFCC"/>
          </a:solidFill>
        </p:spPr>
        <p:txBody>
          <a:bodyPr wrap="square" rtlCol="0">
            <a:spAutoFit/>
          </a:bodyPr>
          <a:lstStyle/>
          <a:p>
            <a:r>
              <a:rPr lang="en-US" sz="2400" b="1" dirty="0">
                <a:solidFill>
                  <a:srgbClr val="0000FF"/>
                </a:solidFill>
              </a:rPr>
              <a:t>Motive analysis of demand</a:t>
            </a:r>
          </a:p>
          <a:p>
            <a:endParaRPr lang="en-US" sz="2400" dirty="0"/>
          </a:p>
          <a:p>
            <a:pPr marL="342900" indent="-342900">
              <a:buFont typeface="Wingdings" panose="05000000000000000000" pitchFamily="2" charset="2"/>
              <a:buChar char="v"/>
            </a:pPr>
            <a:r>
              <a:rPr lang="en-US" sz="2400" dirty="0"/>
              <a:t>Demand for service consumption and its income elasticity</a:t>
            </a:r>
          </a:p>
          <a:p>
            <a:pPr marL="342900" indent="-342900">
              <a:buFont typeface="Wingdings" panose="05000000000000000000" pitchFamily="2" charset="2"/>
              <a:buChar char="v"/>
            </a:pPr>
            <a:endParaRPr lang="en-US" sz="2400" dirty="0"/>
          </a:p>
          <a:p>
            <a:pPr marL="342900" indent="-342900">
              <a:buFont typeface="Wingdings" panose="05000000000000000000" pitchFamily="2" charset="2"/>
              <a:buChar char="v"/>
            </a:pPr>
            <a:r>
              <a:rPr lang="en-US" sz="2400" dirty="0"/>
              <a:t>Intermediate demand for service</a:t>
            </a:r>
          </a:p>
          <a:p>
            <a:endParaRPr lang="en-US" sz="2400" dirty="0"/>
          </a:p>
          <a:p>
            <a:pPr lvl="1"/>
            <a:endParaRPr lang="en-US" sz="800" dirty="0"/>
          </a:p>
          <a:p>
            <a:pPr lvl="1"/>
            <a:r>
              <a:rPr lang="en-US" sz="2000" dirty="0">
                <a:solidFill>
                  <a:srgbClr val="C00000"/>
                </a:solidFill>
              </a:rPr>
              <a:t>Reading: Zhou (2016) chapter 4</a:t>
            </a:r>
          </a:p>
        </p:txBody>
      </p:sp>
    </p:spTree>
    <p:extLst>
      <p:ext uri="{BB962C8B-B14F-4D97-AF65-F5344CB8AC3E}">
        <p14:creationId xmlns:p14="http://schemas.microsoft.com/office/powerpoint/2010/main" val="51808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65</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11" name="Title 1">
            <a:extLst>
              <a:ext uri="{FF2B5EF4-FFF2-40B4-BE49-F238E27FC236}">
                <a16:creationId xmlns:a16="http://schemas.microsoft.com/office/drawing/2014/main" id="{A3A15A74-9211-435A-A75D-E1E1EC2F95F9}"/>
              </a:ext>
            </a:extLst>
          </p:cNvPr>
          <p:cNvSpPr>
            <a:spLocks noGrp="1"/>
          </p:cNvSpPr>
          <p:nvPr>
            <p:ph type="title"/>
          </p:nvPr>
        </p:nvSpPr>
        <p:spPr>
          <a:xfrm>
            <a:off x="237717" y="6554615"/>
            <a:ext cx="2901893" cy="370741"/>
          </a:xfrm>
        </p:spPr>
        <p:txBody>
          <a:bodyPr>
            <a:normAutofit/>
          </a:bodyPr>
          <a:lstStyle/>
          <a:p>
            <a:r>
              <a:rPr lang="en-US" sz="1400" dirty="0"/>
              <a:t>Source: Zhou (2016), Chapter 4</a:t>
            </a:r>
          </a:p>
        </p:txBody>
      </p:sp>
      <p:sp>
        <p:nvSpPr>
          <p:cNvPr id="7" name="TextBox 6">
            <a:extLst>
              <a:ext uri="{FF2B5EF4-FFF2-40B4-BE49-F238E27FC236}">
                <a16:creationId xmlns:a16="http://schemas.microsoft.com/office/drawing/2014/main" id="{3BB532F4-BD62-4BD1-B875-B85781C4E74D}"/>
              </a:ext>
            </a:extLst>
          </p:cNvPr>
          <p:cNvSpPr txBox="1"/>
          <p:nvPr/>
        </p:nvSpPr>
        <p:spPr>
          <a:xfrm>
            <a:off x="332014" y="673118"/>
            <a:ext cx="8605158" cy="5847755"/>
          </a:xfrm>
          <a:prstGeom prst="rect">
            <a:avLst/>
          </a:prstGeom>
          <a:solidFill>
            <a:srgbClr val="FFFFCC"/>
          </a:solidFill>
        </p:spPr>
        <p:txBody>
          <a:bodyPr wrap="square" rtlCol="0">
            <a:spAutoFit/>
          </a:bodyPr>
          <a:lstStyle/>
          <a:p>
            <a:r>
              <a:rPr lang="en-US" sz="2200" b="1" u="sng" dirty="0">
                <a:solidFill>
                  <a:srgbClr val="C00000"/>
                </a:solidFill>
              </a:rPr>
              <a:t>Factors that might affect demand for service consumption (macro level)</a:t>
            </a:r>
          </a:p>
          <a:p>
            <a:endParaRPr lang="en-US" sz="1000" b="1" dirty="0">
              <a:solidFill>
                <a:srgbClr val="0000FF"/>
              </a:solidFill>
            </a:endParaRPr>
          </a:p>
          <a:p>
            <a:r>
              <a:rPr lang="en-US" sz="2200" dirty="0"/>
              <a:t>For example</a:t>
            </a: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a:p>
            <a:endParaRPr lang="en-US" sz="1000" b="1" dirty="0">
              <a:solidFill>
                <a:srgbClr val="0000FF"/>
              </a:solidFill>
            </a:endParaRPr>
          </a:p>
        </p:txBody>
      </p:sp>
    </p:spTree>
    <p:extLst>
      <p:ext uri="{BB962C8B-B14F-4D97-AF65-F5344CB8AC3E}">
        <p14:creationId xmlns:p14="http://schemas.microsoft.com/office/powerpoint/2010/main" val="102782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66</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141185"/>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7" name="TextBox 6">
            <a:extLst>
              <a:ext uri="{FF2B5EF4-FFF2-40B4-BE49-F238E27FC236}">
                <a16:creationId xmlns:a16="http://schemas.microsoft.com/office/drawing/2014/main" id="{3BB532F4-BD62-4BD1-B875-B85781C4E74D}"/>
              </a:ext>
            </a:extLst>
          </p:cNvPr>
          <p:cNvSpPr txBox="1"/>
          <p:nvPr/>
        </p:nvSpPr>
        <p:spPr>
          <a:xfrm>
            <a:off x="332014" y="673118"/>
            <a:ext cx="8605158" cy="5509200"/>
          </a:xfrm>
          <a:prstGeom prst="rect">
            <a:avLst/>
          </a:prstGeom>
          <a:solidFill>
            <a:srgbClr val="FFFFCC"/>
          </a:solidFill>
        </p:spPr>
        <p:txBody>
          <a:bodyPr wrap="square" rtlCol="0">
            <a:spAutoFit/>
          </a:bodyPr>
          <a:lstStyle/>
          <a:p>
            <a:r>
              <a:rPr lang="en-US" sz="2200" b="1" u="sng" dirty="0">
                <a:solidFill>
                  <a:srgbClr val="C00000"/>
                </a:solidFill>
              </a:rPr>
              <a:t>Income elasticity of demand</a:t>
            </a:r>
          </a:p>
          <a:p>
            <a:endParaRPr lang="en-US" sz="1000" b="1" dirty="0">
              <a:solidFill>
                <a:srgbClr val="0000FF"/>
              </a:solidFill>
            </a:endParaRPr>
          </a:p>
          <a:p>
            <a:pPr marL="342900" indent="-342900">
              <a:buFont typeface="Wingdings" panose="05000000000000000000" pitchFamily="2" charset="2"/>
              <a:buChar char="v"/>
            </a:pPr>
            <a:r>
              <a:rPr lang="en-US" sz="2000" dirty="0"/>
              <a:t>Lower income groups have ________elasticity of demand for basic necessities</a:t>
            </a:r>
          </a:p>
          <a:p>
            <a:pPr marL="342900" indent="-342900">
              <a:buFont typeface="Wingdings" panose="05000000000000000000" pitchFamily="2" charset="2"/>
              <a:buChar char="v"/>
            </a:pPr>
            <a:r>
              <a:rPr lang="en-US" sz="2000" dirty="0"/>
              <a:t>Higher income groups would consider durable consumer goods and services.</a:t>
            </a:r>
          </a:p>
          <a:p>
            <a:pPr marL="342900" indent="-342900">
              <a:buFont typeface="Wingdings" panose="05000000000000000000" pitchFamily="2" charset="2"/>
              <a:buChar char="v"/>
            </a:pPr>
            <a:r>
              <a:rPr lang="en-US" sz="2000" dirty="0"/>
              <a:t>According </a:t>
            </a:r>
            <a:r>
              <a:rPr lang="en-US" sz="2000" b="1" dirty="0">
                <a:solidFill>
                  <a:srgbClr val="0000FF"/>
                </a:solidFill>
              </a:rPr>
              <a:t>Maslow’s hierarchy of needs </a:t>
            </a:r>
            <a:r>
              <a:rPr lang="en-US" sz="2000" dirty="0"/>
              <a:t>and </a:t>
            </a:r>
            <a:r>
              <a:rPr lang="en-US" sz="2000" b="1" dirty="0">
                <a:solidFill>
                  <a:srgbClr val="0000FF"/>
                </a:solidFill>
              </a:rPr>
              <a:t>Engel’s law</a:t>
            </a:r>
            <a:r>
              <a:rPr lang="en-US" sz="2000" dirty="0"/>
              <a:t>, </a:t>
            </a:r>
          </a:p>
          <a:p>
            <a:pPr marL="800100" lvl="1" indent="-342900">
              <a:buFont typeface="Wingdings" panose="05000000000000000000" pitchFamily="2" charset="2"/>
              <a:buChar char="ü"/>
            </a:pPr>
            <a:r>
              <a:rPr lang="en-US" sz="2000" dirty="0"/>
              <a:t>When income level is relatively low, most of consumer spending goes to food, clothing, shelter and other basic needs.</a:t>
            </a:r>
          </a:p>
          <a:p>
            <a:pPr marL="800100" lvl="1" indent="-342900">
              <a:buFont typeface="Wingdings" panose="05000000000000000000" pitchFamily="2" charset="2"/>
              <a:buChar char="ü"/>
            </a:pPr>
            <a:r>
              <a:rPr lang="en-US" sz="2000" dirty="0"/>
              <a:t>As income level rises, people spend more in meeting needs for security, social interaction, earning respect, self-realization, etc. These needs are mostly based on services. </a:t>
            </a:r>
          </a:p>
          <a:p>
            <a:pPr marL="800100" lvl="1" indent="-342900">
              <a:buFont typeface="Wingdings" panose="05000000000000000000" pitchFamily="2" charset="2"/>
              <a:buChar char="ü"/>
            </a:pPr>
            <a:r>
              <a:rPr lang="en-US" sz="2000" dirty="0"/>
              <a:t>So </a:t>
            </a:r>
            <a:r>
              <a:rPr lang="en-US" sz="2000" b="1" dirty="0">
                <a:solidFill>
                  <a:srgbClr val="0000FF"/>
                </a:solidFill>
              </a:rPr>
              <a:t>it is possible that the proportion of service in consumer spending will increase as income rises</a:t>
            </a:r>
            <a:endParaRPr lang="en-US" sz="2000" dirty="0"/>
          </a:p>
          <a:p>
            <a:pPr marL="342900" indent="-342900">
              <a:buFont typeface="Wingdings" panose="05000000000000000000" pitchFamily="2" charset="2"/>
              <a:buChar char="v"/>
            </a:pPr>
            <a:r>
              <a:rPr lang="en-US" sz="2000" dirty="0"/>
              <a:t>Note: </a:t>
            </a:r>
            <a:r>
              <a:rPr lang="en-US" sz="2000" b="1" dirty="0">
                <a:solidFill>
                  <a:srgbClr val="0000FF"/>
                </a:solidFill>
              </a:rPr>
              <a:t>Maslow’s hierarchy of needs</a:t>
            </a:r>
            <a:r>
              <a:rPr lang="en-US" sz="2000" dirty="0"/>
              <a:t>:</a:t>
            </a:r>
          </a:p>
          <a:p>
            <a:pPr marL="742950" lvl="1" indent="-285750">
              <a:buFont typeface="Wingdings" panose="05000000000000000000" pitchFamily="2" charset="2"/>
              <a:buChar char="ü"/>
            </a:pPr>
            <a:r>
              <a:rPr lang="en-US" sz="2000" dirty="0"/>
              <a:t>Maslow categorized people’s needs into “</a:t>
            </a:r>
            <a:r>
              <a:rPr lang="en-US" sz="2000" b="1" dirty="0">
                <a:solidFill>
                  <a:srgbClr val="C00000"/>
                </a:solidFill>
              </a:rPr>
              <a:t>physiological</a:t>
            </a:r>
            <a:r>
              <a:rPr lang="en-US" sz="2000" dirty="0"/>
              <a:t>”, “</a:t>
            </a:r>
            <a:r>
              <a:rPr lang="en-US" sz="2000" b="1" dirty="0">
                <a:solidFill>
                  <a:srgbClr val="C00000"/>
                </a:solidFill>
              </a:rPr>
              <a:t>safety</a:t>
            </a:r>
            <a:r>
              <a:rPr lang="en-US" sz="2000" dirty="0"/>
              <a:t>”, “</a:t>
            </a:r>
            <a:r>
              <a:rPr lang="en-US" sz="2000" b="1" dirty="0">
                <a:solidFill>
                  <a:srgbClr val="C00000"/>
                </a:solidFill>
              </a:rPr>
              <a:t>belongingness</a:t>
            </a:r>
            <a:r>
              <a:rPr lang="en-US" sz="2000" dirty="0"/>
              <a:t>” and “</a:t>
            </a:r>
            <a:r>
              <a:rPr lang="en-US" sz="2000" b="1" dirty="0">
                <a:solidFill>
                  <a:srgbClr val="C00000"/>
                </a:solidFill>
              </a:rPr>
              <a:t>love</a:t>
            </a:r>
            <a:r>
              <a:rPr lang="en-US" sz="2000" dirty="0"/>
              <a:t>”, “</a:t>
            </a:r>
            <a:r>
              <a:rPr lang="en-US" sz="2000" b="1" dirty="0">
                <a:solidFill>
                  <a:srgbClr val="C00000"/>
                </a:solidFill>
              </a:rPr>
              <a:t>esteem</a:t>
            </a:r>
            <a:r>
              <a:rPr lang="en-US" sz="2000" dirty="0"/>
              <a:t>” and “</a:t>
            </a:r>
            <a:r>
              <a:rPr lang="en-US" sz="2000" b="1" dirty="0">
                <a:solidFill>
                  <a:srgbClr val="C00000"/>
                </a:solidFill>
              </a:rPr>
              <a:t>self-actualization</a:t>
            </a:r>
            <a:r>
              <a:rPr lang="en-US" sz="2000" dirty="0"/>
              <a:t>” ascending like hierarchy, a developmental process from lower to higher levels.</a:t>
            </a:r>
          </a:p>
          <a:p>
            <a:pPr marL="742950" lvl="1" indent="-285750">
              <a:buFont typeface="Wingdings" panose="05000000000000000000" pitchFamily="2" charset="2"/>
              <a:buChar char="ü"/>
            </a:pPr>
            <a:r>
              <a:rPr lang="en-US" sz="2000" dirty="0"/>
              <a:t>Maslow distinguishes the different </a:t>
            </a:r>
            <a:r>
              <a:rPr lang="en-US" sz="2000" b="1" dirty="0">
                <a:solidFill>
                  <a:srgbClr val="0000FF"/>
                </a:solidFill>
              </a:rPr>
              <a:t>layers of demand</a:t>
            </a:r>
            <a:r>
              <a:rPr lang="en-US" sz="2000" dirty="0"/>
              <a:t>, but not distinguish between </a:t>
            </a:r>
            <a:r>
              <a:rPr lang="en-US" sz="2000" b="1" dirty="0">
                <a:solidFill>
                  <a:srgbClr val="0000FF"/>
                </a:solidFill>
              </a:rPr>
              <a:t>product demand </a:t>
            </a:r>
            <a:r>
              <a:rPr lang="en-US" sz="2000" dirty="0"/>
              <a:t>and </a:t>
            </a:r>
            <a:r>
              <a:rPr lang="en-US" sz="2000" b="1" dirty="0">
                <a:solidFill>
                  <a:srgbClr val="0000FF"/>
                </a:solidFill>
              </a:rPr>
              <a:t>service demand</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288471" y="6483858"/>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Tree>
    <p:extLst>
      <p:ext uri="{BB962C8B-B14F-4D97-AF65-F5344CB8AC3E}">
        <p14:creationId xmlns:p14="http://schemas.microsoft.com/office/powerpoint/2010/main" val="1523255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67</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228271"/>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7" name="TextBox 6">
            <a:extLst>
              <a:ext uri="{FF2B5EF4-FFF2-40B4-BE49-F238E27FC236}">
                <a16:creationId xmlns:a16="http://schemas.microsoft.com/office/drawing/2014/main" id="{3BB532F4-BD62-4BD1-B875-B85781C4E74D}"/>
              </a:ext>
            </a:extLst>
          </p:cNvPr>
          <p:cNvSpPr txBox="1"/>
          <p:nvPr/>
        </p:nvSpPr>
        <p:spPr>
          <a:xfrm>
            <a:off x="380999" y="825518"/>
            <a:ext cx="8556173" cy="3200876"/>
          </a:xfrm>
          <a:prstGeom prst="rect">
            <a:avLst/>
          </a:prstGeom>
          <a:solidFill>
            <a:srgbClr val="FFFFCC"/>
          </a:solidFill>
        </p:spPr>
        <p:txBody>
          <a:bodyPr wrap="square" rtlCol="0">
            <a:spAutoFit/>
          </a:bodyPr>
          <a:lstStyle/>
          <a:p>
            <a:r>
              <a:rPr lang="en-US" sz="2200" b="1" u="sng" dirty="0">
                <a:solidFill>
                  <a:srgbClr val="C00000"/>
                </a:solidFill>
              </a:rPr>
              <a:t>Income elasticity of demand</a:t>
            </a:r>
          </a:p>
          <a:p>
            <a:endParaRPr lang="en-US" sz="1000" b="1" dirty="0">
              <a:solidFill>
                <a:srgbClr val="0000FF"/>
              </a:solidFill>
            </a:endParaRPr>
          </a:p>
          <a:p>
            <a:pPr marL="342900" indent="-342900">
              <a:buFont typeface="Wingdings" panose="05000000000000000000" pitchFamily="2" charset="2"/>
              <a:buChar char="v"/>
            </a:pPr>
            <a:r>
              <a:rPr lang="en-US" sz="2000" dirty="0"/>
              <a:t>Note: </a:t>
            </a:r>
            <a:r>
              <a:rPr lang="en-US" sz="2000" b="1" dirty="0">
                <a:solidFill>
                  <a:srgbClr val="0000FF"/>
                </a:solidFill>
              </a:rPr>
              <a:t>Engel’s law</a:t>
            </a:r>
          </a:p>
          <a:p>
            <a:pPr marL="800100" lvl="1" indent="-342900">
              <a:buFont typeface="Wingdings" panose="05000000000000000000" pitchFamily="2" charset="2"/>
              <a:buChar char="ü"/>
            </a:pPr>
            <a:r>
              <a:rPr lang="en-US" sz="2000" dirty="0"/>
              <a:t>an observation in economics stating that </a:t>
            </a:r>
            <a:r>
              <a:rPr lang="en-US" sz="2000" b="1" dirty="0">
                <a:solidFill>
                  <a:srgbClr val="C00000"/>
                </a:solidFill>
              </a:rPr>
              <a:t>as income rises, the proportion of income spent on food falls, even if absolute expenditure on food rises</a:t>
            </a:r>
            <a:r>
              <a:rPr lang="en-US" sz="2000" dirty="0"/>
              <a:t>. In other words, the income elasticity of demand of food is between 0 and 1.</a:t>
            </a:r>
          </a:p>
          <a:p>
            <a:pPr marL="742950" lvl="1" indent="-285750">
              <a:buFont typeface="Wingdings" panose="05000000000000000000" pitchFamily="2" charset="2"/>
              <a:buChar char="ü"/>
            </a:pPr>
            <a:r>
              <a:rPr lang="en-US" sz="2000" dirty="0"/>
              <a:t>The law was named after the statistician </a:t>
            </a:r>
            <a:r>
              <a:rPr lang="en-US" sz="2000" b="1" dirty="0">
                <a:solidFill>
                  <a:srgbClr val="0000FF"/>
                </a:solidFill>
              </a:rPr>
              <a:t>Ernst Engels </a:t>
            </a:r>
            <a:r>
              <a:rPr lang="en-US" sz="2000" dirty="0"/>
              <a:t>(1821–1896).</a:t>
            </a:r>
          </a:p>
          <a:p>
            <a:pPr lvl="1"/>
            <a:endParaRPr lang="en-US" sz="1000" b="1" dirty="0">
              <a:solidFill>
                <a:srgbClr val="0000FF"/>
              </a:solidFill>
            </a:endParaRPr>
          </a:p>
          <a:p>
            <a:pPr marL="342900" indent="-342900">
              <a:buFont typeface="Wingdings" panose="05000000000000000000" pitchFamily="2" charset="2"/>
              <a:buChar char="v"/>
            </a:pPr>
            <a:r>
              <a:rPr lang="en-US" sz="2000" dirty="0"/>
              <a:t>Like product, </a:t>
            </a:r>
            <a:r>
              <a:rPr lang="en-US" sz="2000" b="1" dirty="0">
                <a:solidFill>
                  <a:srgbClr val="0000FF"/>
                </a:solidFill>
              </a:rPr>
              <a:t>service consumption of the same kind may have different layers of demand. </a:t>
            </a:r>
            <a:r>
              <a:rPr lang="en-US" sz="2000" dirty="0"/>
              <a:t>Example??</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288471" y="6483858"/>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Tree>
    <p:extLst>
      <p:ext uri="{BB962C8B-B14F-4D97-AF65-F5344CB8AC3E}">
        <p14:creationId xmlns:p14="http://schemas.microsoft.com/office/powerpoint/2010/main" val="50306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68</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88471" y="41522"/>
            <a:ext cx="7610093" cy="461665"/>
          </a:xfrm>
          <a:prstGeom prst="rect">
            <a:avLst/>
          </a:prstGeom>
          <a:noFill/>
        </p:spPr>
        <p:txBody>
          <a:bodyPr wrap="square" rtlCol="0">
            <a:spAutoFit/>
          </a:bodyPr>
          <a:lstStyle/>
          <a:p>
            <a:r>
              <a:rPr lang="en-US" sz="2400" b="1" dirty="0">
                <a:solidFill>
                  <a:srgbClr val="0000FF"/>
                </a:solidFill>
              </a:rPr>
              <a:t>Demand for service consumption and its income elasticity</a:t>
            </a:r>
          </a:p>
        </p:txBody>
      </p:sp>
      <p:sp>
        <p:nvSpPr>
          <p:cNvPr id="7" name="TextBox 6">
            <a:extLst>
              <a:ext uri="{FF2B5EF4-FFF2-40B4-BE49-F238E27FC236}">
                <a16:creationId xmlns:a16="http://schemas.microsoft.com/office/drawing/2014/main" id="{3BB532F4-BD62-4BD1-B875-B85781C4E74D}"/>
              </a:ext>
            </a:extLst>
          </p:cNvPr>
          <p:cNvSpPr txBox="1"/>
          <p:nvPr/>
        </p:nvSpPr>
        <p:spPr>
          <a:xfrm>
            <a:off x="223157" y="476141"/>
            <a:ext cx="8746672" cy="6032421"/>
          </a:xfrm>
          <a:prstGeom prst="rect">
            <a:avLst/>
          </a:prstGeom>
          <a:solidFill>
            <a:srgbClr val="FFFFCC"/>
          </a:solidFill>
        </p:spPr>
        <p:txBody>
          <a:bodyPr wrap="square" rtlCol="0">
            <a:spAutoFit/>
          </a:bodyPr>
          <a:lstStyle/>
          <a:p>
            <a:r>
              <a:rPr lang="en-US" sz="2200" b="1" u="sng" dirty="0">
                <a:solidFill>
                  <a:srgbClr val="C00000"/>
                </a:solidFill>
              </a:rPr>
              <a:t>Income elasticity of demand for service</a:t>
            </a:r>
          </a:p>
          <a:p>
            <a:endParaRPr lang="en-US" sz="1000" b="1" dirty="0">
              <a:solidFill>
                <a:srgbClr val="0000FF"/>
              </a:solidFill>
            </a:endParaRPr>
          </a:p>
          <a:p>
            <a:pPr marL="342900" indent="-342900">
              <a:buFont typeface="Wingdings" panose="05000000000000000000" pitchFamily="2" charset="2"/>
              <a:buChar char="v"/>
            </a:pPr>
            <a:r>
              <a:rPr lang="en-US" sz="2000" dirty="0"/>
              <a:t>To analyze income elasticity of demand for service, </a:t>
            </a:r>
            <a:r>
              <a:rPr lang="en-US" sz="2000" b="1" dirty="0">
                <a:solidFill>
                  <a:srgbClr val="C00000"/>
                </a:solidFill>
              </a:rPr>
              <a:t>Zhou (2016) </a:t>
            </a:r>
            <a:r>
              <a:rPr lang="en-US" sz="2000" dirty="0"/>
              <a:t>modified the categorization of people’s needs to “</a:t>
            </a:r>
            <a:r>
              <a:rPr lang="en-US" sz="2000" b="1" dirty="0">
                <a:solidFill>
                  <a:srgbClr val="C00000"/>
                </a:solidFill>
              </a:rPr>
              <a:t>basic necessity</a:t>
            </a:r>
            <a:r>
              <a:rPr lang="en-US" sz="2000" dirty="0"/>
              <a:t>”, “</a:t>
            </a:r>
            <a:r>
              <a:rPr lang="en-US" sz="2000" b="1" dirty="0">
                <a:solidFill>
                  <a:srgbClr val="C00000"/>
                </a:solidFill>
              </a:rPr>
              <a:t>improvement</a:t>
            </a:r>
            <a:r>
              <a:rPr lang="en-US" sz="2000" dirty="0"/>
              <a:t>”, “</a:t>
            </a:r>
            <a:r>
              <a:rPr lang="en-US" sz="2000" b="1" dirty="0">
                <a:solidFill>
                  <a:srgbClr val="C00000"/>
                </a:solidFill>
              </a:rPr>
              <a:t>well-off</a:t>
            </a:r>
            <a:r>
              <a:rPr lang="en-US" sz="2000" dirty="0"/>
              <a:t>”, “</a:t>
            </a:r>
            <a:r>
              <a:rPr lang="en-US" sz="2000" b="1" dirty="0">
                <a:solidFill>
                  <a:srgbClr val="C00000"/>
                </a:solidFill>
              </a:rPr>
              <a:t>affluent</a:t>
            </a:r>
            <a:r>
              <a:rPr lang="en-US" sz="2000" dirty="0"/>
              <a:t>” and “</a:t>
            </a:r>
            <a:r>
              <a:rPr lang="en-US" sz="2000" b="1" dirty="0">
                <a:solidFill>
                  <a:srgbClr val="C00000"/>
                </a:solidFill>
              </a:rPr>
              <a:t>advanced</a:t>
            </a:r>
            <a:r>
              <a:rPr lang="en-US" sz="2000" dirty="0"/>
              <a:t>” from low to high; at the same time, further differentiating product-based material needs and service-based non-material needs.</a:t>
            </a:r>
          </a:p>
          <a:p>
            <a:pPr marL="342900" indent="-342900">
              <a:buFont typeface="Wingdings" panose="05000000000000000000" pitchFamily="2" charset="2"/>
              <a:buChar char="v"/>
            </a:pPr>
            <a:r>
              <a:rPr lang="en-US" sz="2000" dirty="0"/>
              <a:t>Zhou (2016</a:t>
            </a:r>
            <a:r>
              <a:rPr lang="en-US" sz="2000"/>
              <a:t>) makes </a:t>
            </a:r>
            <a:r>
              <a:rPr lang="en-US" sz="2000" dirty="0"/>
              <a:t>4 </a:t>
            </a:r>
            <a:r>
              <a:rPr lang="en-US" sz="2000"/>
              <a:t>assumptions </a:t>
            </a:r>
            <a:endParaRPr lang="en-US" sz="2000" dirty="0"/>
          </a:p>
          <a:p>
            <a:pPr marL="742950" lvl="1" indent="-285750">
              <a:buFont typeface="Wingdings" panose="05000000000000000000" pitchFamily="2" charset="2"/>
              <a:buChar char="ü"/>
            </a:pPr>
            <a:r>
              <a:rPr lang="en-US" b="1" dirty="0">
                <a:solidFill>
                  <a:srgbClr val="C00000"/>
                </a:solidFill>
              </a:rPr>
              <a:t>Hypothesis 1</a:t>
            </a:r>
            <a:r>
              <a:rPr lang="en-US" dirty="0"/>
              <a:t>: </a:t>
            </a:r>
            <a:r>
              <a:rPr lang="en-US" b="1" dirty="0">
                <a:solidFill>
                  <a:srgbClr val="0000FF"/>
                </a:solidFill>
              </a:rPr>
              <a:t>When product and service are in parallel levels of needs, their income elasticity will be basically the same; when the two are in different levels of needs, there will be visible differences in their income elasticity</a:t>
            </a:r>
            <a:r>
              <a:rPr lang="en-US" dirty="0"/>
              <a:t>.</a:t>
            </a:r>
          </a:p>
          <a:p>
            <a:pPr marL="742950" lvl="1" indent="-285750">
              <a:buFont typeface="Wingdings" panose="05000000000000000000" pitchFamily="2" charset="2"/>
              <a:buChar char="ü"/>
            </a:pPr>
            <a:r>
              <a:rPr lang="en-US" b="1" dirty="0">
                <a:solidFill>
                  <a:srgbClr val="C00000"/>
                </a:solidFill>
              </a:rPr>
              <a:t>Hypothesis 2</a:t>
            </a:r>
            <a:r>
              <a:rPr lang="en-US" dirty="0"/>
              <a:t>:  For both product and service, their primary needs have relatively low income elasticity while their secondary needs have relatively high income elasticity; so </a:t>
            </a:r>
            <a:r>
              <a:rPr lang="en-US" b="1" dirty="0">
                <a:solidFill>
                  <a:srgbClr val="0000FF"/>
                </a:solidFill>
              </a:rPr>
              <a:t>the higher the level of needs is, the higher the income elasticity is</a:t>
            </a:r>
            <a:r>
              <a:rPr lang="en-US" dirty="0"/>
              <a:t>.</a:t>
            </a:r>
          </a:p>
          <a:p>
            <a:pPr marL="742950" lvl="1" indent="-285750">
              <a:buFont typeface="Wingdings" panose="05000000000000000000" pitchFamily="2" charset="2"/>
              <a:buChar char="ü"/>
            </a:pPr>
            <a:r>
              <a:rPr lang="en-US" b="1" dirty="0">
                <a:solidFill>
                  <a:srgbClr val="C00000"/>
                </a:solidFill>
              </a:rPr>
              <a:t>Hypothesis 3</a:t>
            </a:r>
            <a:r>
              <a:rPr lang="en-US" dirty="0"/>
              <a:t>: </a:t>
            </a:r>
            <a:r>
              <a:rPr lang="en-US" b="1" dirty="0">
                <a:solidFill>
                  <a:srgbClr val="0000FF"/>
                </a:solidFill>
              </a:rPr>
              <a:t>On any level of needs, product and service, in terms of types and sizes of demand, each has its own specific composition</a:t>
            </a:r>
            <a:r>
              <a:rPr lang="en-US" dirty="0"/>
              <a:t>; corresponding to different level of needs, product and service, in terms of types and sizes of demand, are different.</a:t>
            </a:r>
          </a:p>
          <a:p>
            <a:pPr marL="742950" lvl="1" indent="-285750">
              <a:buFont typeface="Wingdings" panose="05000000000000000000" pitchFamily="2" charset="2"/>
              <a:buChar char="ü"/>
            </a:pPr>
            <a:r>
              <a:rPr lang="en-US" b="1" dirty="0">
                <a:solidFill>
                  <a:srgbClr val="C00000"/>
                </a:solidFill>
              </a:rPr>
              <a:t>Hypothesis 4</a:t>
            </a:r>
            <a:r>
              <a:rPr lang="en-US" dirty="0"/>
              <a:t>: </a:t>
            </a:r>
            <a:r>
              <a:rPr lang="en-US" b="1" dirty="0">
                <a:solidFill>
                  <a:srgbClr val="0000FF"/>
                </a:solidFill>
              </a:rPr>
              <a:t>In the composition of types and sizes of demand, the ratio of service demand increases geometrically as the level of needs advances</a:t>
            </a:r>
            <a:r>
              <a:rPr lang="en-US" dirty="0"/>
              <a:t>; the ratio of product demand decreases geometrically as the level of needs reduces.</a:t>
            </a:r>
            <a:endParaRPr lang="en-US" sz="2000" dirty="0"/>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Tree>
    <p:extLst>
      <p:ext uri="{BB962C8B-B14F-4D97-AF65-F5344CB8AC3E}">
        <p14:creationId xmlns:p14="http://schemas.microsoft.com/office/powerpoint/2010/main" val="43062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C3ADE3-F244-47F0-BA5E-0AFC1D14ACA7}"/>
              </a:ext>
            </a:extLst>
          </p:cNvPr>
          <p:cNvSpPr>
            <a:spLocks noGrp="1"/>
          </p:cNvSpPr>
          <p:nvPr>
            <p:ph type="sldNum" sz="quarter" idx="12"/>
          </p:nvPr>
        </p:nvSpPr>
        <p:spPr/>
        <p:txBody>
          <a:bodyPr/>
          <a:lstStyle/>
          <a:p>
            <a:fld id="{B91E65D5-FE66-C14A-8B79-70CF72E52575}" type="slidenum">
              <a:rPr lang="en-US" smtClean="0"/>
              <a:t>69</a:t>
            </a:fld>
            <a:endParaRPr lang="en-US"/>
          </a:p>
        </p:txBody>
      </p:sp>
      <p:pic>
        <p:nvPicPr>
          <p:cNvPr id="5" name="Picture 4">
            <a:extLst>
              <a:ext uri="{FF2B5EF4-FFF2-40B4-BE49-F238E27FC236}">
                <a16:creationId xmlns:a16="http://schemas.microsoft.com/office/drawing/2014/main" id="{212700CA-C7EB-49A1-9C7F-D50CCDFF88EF}"/>
              </a:ext>
            </a:extLst>
          </p:cNvPr>
          <p:cNvPicPr>
            <a:picLocks noChangeAspect="1"/>
          </p:cNvPicPr>
          <p:nvPr/>
        </p:nvPicPr>
        <p:blipFill>
          <a:blip r:embed="rId2"/>
          <a:stretch>
            <a:fillRect/>
          </a:stretch>
        </p:blipFill>
        <p:spPr>
          <a:xfrm>
            <a:off x="1160219" y="452050"/>
            <a:ext cx="6792406" cy="2224083"/>
          </a:xfrm>
          <a:prstGeom prst="rect">
            <a:avLst/>
          </a:prstGeom>
        </p:spPr>
      </p:pic>
      <p:sp>
        <p:nvSpPr>
          <p:cNvPr id="7" name="TextBox 6">
            <a:extLst>
              <a:ext uri="{FF2B5EF4-FFF2-40B4-BE49-F238E27FC236}">
                <a16:creationId xmlns:a16="http://schemas.microsoft.com/office/drawing/2014/main" id="{EA631AD0-154A-493A-8E04-B7A974C6F1ED}"/>
              </a:ext>
            </a:extLst>
          </p:cNvPr>
          <p:cNvSpPr txBox="1"/>
          <p:nvPr/>
        </p:nvSpPr>
        <p:spPr>
          <a:xfrm>
            <a:off x="332016" y="81014"/>
            <a:ext cx="8991600" cy="430887"/>
          </a:xfrm>
          <a:prstGeom prst="rect">
            <a:avLst/>
          </a:prstGeom>
          <a:noFill/>
        </p:spPr>
        <p:txBody>
          <a:bodyPr wrap="square" rtlCol="0">
            <a:spAutoFit/>
          </a:bodyPr>
          <a:lstStyle/>
          <a:p>
            <a:r>
              <a:rPr lang="en-US" sz="2200" b="1" dirty="0">
                <a:solidFill>
                  <a:srgbClr val="0000FF"/>
                </a:solidFill>
              </a:rPr>
              <a:t>The hierarchy and structure of needs for product and service consumption </a:t>
            </a:r>
          </a:p>
        </p:txBody>
      </p:sp>
      <p:sp>
        <p:nvSpPr>
          <p:cNvPr id="8" name="Title 1">
            <a:extLst>
              <a:ext uri="{FF2B5EF4-FFF2-40B4-BE49-F238E27FC236}">
                <a16:creationId xmlns:a16="http://schemas.microsoft.com/office/drawing/2014/main" id="{CDAAC786-00CC-410A-8488-D8E62EAFBDBC}"/>
              </a:ext>
            </a:extLst>
          </p:cNvPr>
          <p:cNvSpPr txBox="1">
            <a:spLocks/>
          </p:cNvSpPr>
          <p:nvPr/>
        </p:nvSpPr>
        <p:spPr>
          <a:xfrm>
            <a:off x="1175938" y="2614843"/>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Figure 4.1 in Zhou (2016)</a:t>
            </a:r>
          </a:p>
        </p:txBody>
      </p:sp>
      <p:sp>
        <p:nvSpPr>
          <p:cNvPr id="9" name="Rectangle 8">
            <a:extLst>
              <a:ext uri="{FF2B5EF4-FFF2-40B4-BE49-F238E27FC236}">
                <a16:creationId xmlns:a16="http://schemas.microsoft.com/office/drawing/2014/main" id="{B31224B5-014D-4123-B802-8781E5ED3960}"/>
              </a:ext>
            </a:extLst>
          </p:cNvPr>
          <p:cNvSpPr/>
          <p:nvPr/>
        </p:nvSpPr>
        <p:spPr>
          <a:xfrm>
            <a:off x="201386" y="2985584"/>
            <a:ext cx="8730343" cy="2308324"/>
          </a:xfrm>
          <a:prstGeom prst="rect">
            <a:avLst/>
          </a:prstGeom>
          <a:solidFill>
            <a:srgbClr val="FFFFCC"/>
          </a:solidFill>
        </p:spPr>
        <p:txBody>
          <a:bodyPr wrap="square">
            <a:spAutoFit/>
          </a:bodyPr>
          <a:lstStyle/>
          <a:p>
            <a:r>
              <a:rPr lang="en-US" dirty="0"/>
              <a:t>According to </a:t>
            </a:r>
            <a:r>
              <a:rPr lang="en-US" b="1" dirty="0">
                <a:solidFill>
                  <a:srgbClr val="C00000"/>
                </a:solidFill>
              </a:rPr>
              <a:t>Zhou (2016)</a:t>
            </a:r>
            <a:r>
              <a:rPr lang="en-US" dirty="0"/>
              <a:t>, </a:t>
            </a:r>
            <a:endParaRPr lang="en-US" sz="800" dirty="0"/>
          </a:p>
          <a:p>
            <a:pPr marL="285750" indent="-285750">
              <a:buFont typeface="Wingdings" panose="05000000000000000000" pitchFamily="2" charset="2"/>
              <a:buChar char="v"/>
            </a:pPr>
            <a:r>
              <a:rPr lang="en-US" dirty="0"/>
              <a:t>As the level of needs advances, types and sizes of </a:t>
            </a:r>
            <a:r>
              <a:rPr lang="en-US" b="1" dirty="0">
                <a:solidFill>
                  <a:srgbClr val="C00000"/>
                </a:solidFill>
              </a:rPr>
              <a:t>product demand </a:t>
            </a:r>
            <a:r>
              <a:rPr lang="en-US" dirty="0"/>
              <a:t>tend to decrease demonstrating a </a:t>
            </a:r>
            <a:r>
              <a:rPr lang="en-US" b="1" dirty="0">
                <a:solidFill>
                  <a:srgbClr val="0000FF"/>
                </a:solidFill>
              </a:rPr>
              <a:t>pyramidal structure</a:t>
            </a:r>
            <a:r>
              <a:rPr lang="en-US" dirty="0"/>
              <a:t>, while those of </a:t>
            </a:r>
            <a:r>
              <a:rPr lang="en-US" b="1" dirty="0">
                <a:solidFill>
                  <a:srgbClr val="C00000"/>
                </a:solidFill>
              </a:rPr>
              <a:t>service demand </a:t>
            </a:r>
            <a:r>
              <a:rPr lang="en-US" dirty="0"/>
              <a:t>tend to increase demonstrating an </a:t>
            </a:r>
            <a:r>
              <a:rPr lang="en-US" b="1" dirty="0">
                <a:solidFill>
                  <a:srgbClr val="0000FF"/>
                </a:solidFill>
              </a:rPr>
              <a:t>inverted pyramidal structure</a:t>
            </a:r>
            <a:r>
              <a:rPr lang="en-US" dirty="0"/>
              <a:t>.</a:t>
            </a:r>
          </a:p>
          <a:p>
            <a:pPr marL="285750" indent="-285750">
              <a:buFont typeface="Wingdings" panose="05000000000000000000" pitchFamily="2" charset="2"/>
              <a:buChar char="v"/>
            </a:pPr>
            <a:r>
              <a:rPr lang="en-US" b="1" dirty="0">
                <a:solidFill>
                  <a:srgbClr val="0000FF"/>
                </a:solidFill>
              </a:rPr>
              <a:t>The higher the level of needs, the higher the income elasticity.</a:t>
            </a:r>
          </a:p>
          <a:p>
            <a:pPr marL="285750" indent="-285750">
              <a:buFont typeface="Wingdings" panose="05000000000000000000" pitchFamily="2" charset="2"/>
              <a:buChar char="v"/>
            </a:pPr>
            <a:r>
              <a:rPr lang="en-US" b="1" dirty="0">
                <a:solidFill>
                  <a:srgbClr val="0000FF"/>
                </a:solidFill>
              </a:rPr>
              <a:t>As the level of needs goes up</a:t>
            </a:r>
            <a:r>
              <a:rPr lang="en-US" dirty="0"/>
              <a:t>, </a:t>
            </a:r>
            <a:r>
              <a:rPr lang="en-US" b="1" dirty="0">
                <a:solidFill>
                  <a:srgbClr val="0000FF"/>
                </a:solidFill>
              </a:rPr>
              <a:t>the service demand ratio </a:t>
            </a:r>
            <a:r>
              <a:rPr lang="en-US" dirty="0"/>
              <a:t>on the basis of the gradual increase of income elasticity </a:t>
            </a:r>
            <a:r>
              <a:rPr lang="en-US" b="1" dirty="0">
                <a:solidFill>
                  <a:srgbClr val="0000FF"/>
                </a:solidFill>
              </a:rPr>
              <a:t>will increase geometrically </a:t>
            </a:r>
            <a:r>
              <a:rPr lang="en-US" dirty="0"/>
              <a:t>and </a:t>
            </a:r>
            <a:r>
              <a:rPr lang="en-US" b="1" dirty="0">
                <a:solidFill>
                  <a:srgbClr val="0000FF"/>
                </a:solidFill>
              </a:rPr>
              <a:t>will gradually play a dominant role in consumption demand.</a:t>
            </a:r>
          </a:p>
        </p:txBody>
      </p:sp>
      <p:sp>
        <p:nvSpPr>
          <p:cNvPr id="10" name="Rectangle 9">
            <a:extLst>
              <a:ext uri="{FF2B5EF4-FFF2-40B4-BE49-F238E27FC236}">
                <a16:creationId xmlns:a16="http://schemas.microsoft.com/office/drawing/2014/main" id="{78F44989-F85C-438F-98BA-4924C9EACB5F}"/>
              </a:ext>
            </a:extLst>
          </p:cNvPr>
          <p:cNvSpPr/>
          <p:nvPr/>
        </p:nvSpPr>
        <p:spPr>
          <a:xfrm>
            <a:off x="201386" y="5375310"/>
            <a:ext cx="8797158" cy="1477328"/>
          </a:xfrm>
          <a:prstGeom prst="rect">
            <a:avLst/>
          </a:prstGeom>
          <a:solidFill>
            <a:srgbClr val="EFDDEF"/>
          </a:solidFill>
        </p:spPr>
        <p:txBody>
          <a:bodyPr wrap="square">
            <a:spAutoFit/>
          </a:bodyPr>
          <a:lstStyle/>
          <a:p>
            <a:r>
              <a:rPr lang="en-US" b="1" u="sng" dirty="0">
                <a:solidFill>
                  <a:srgbClr val="C00000"/>
                </a:solidFill>
              </a:rPr>
              <a:t>Conclusion</a:t>
            </a:r>
            <a:r>
              <a:rPr lang="en-US" dirty="0"/>
              <a:t>: </a:t>
            </a:r>
            <a:r>
              <a:rPr lang="en-US" b="1" dirty="0">
                <a:solidFill>
                  <a:srgbClr val="0000FF"/>
                </a:solidFill>
              </a:rPr>
              <a:t>As the income level increases and the level of needs goes up, types and sizes of service demand continuously extend and have higher income elasticity, which means that people’s consumption demand leans towards service and service with higher income elasticity, causing the proportion of service industry to rise and promoting economic development</a:t>
            </a:r>
            <a:r>
              <a:rPr lang="en-US" dirty="0"/>
              <a:t>.</a:t>
            </a:r>
          </a:p>
        </p:txBody>
      </p:sp>
    </p:spTree>
    <p:extLst>
      <p:ext uri="{BB962C8B-B14F-4D97-AF65-F5344CB8AC3E}">
        <p14:creationId xmlns:p14="http://schemas.microsoft.com/office/powerpoint/2010/main" val="219898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70</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23157" y="241055"/>
            <a:ext cx="7610093" cy="461665"/>
          </a:xfrm>
          <a:prstGeom prst="rect">
            <a:avLst/>
          </a:prstGeom>
          <a:noFill/>
        </p:spPr>
        <p:txBody>
          <a:bodyPr wrap="square" rtlCol="0">
            <a:spAutoFit/>
          </a:bodyPr>
          <a:lstStyle/>
          <a:p>
            <a:r>
              <a:rPr lang="en-US" sz="2400" b="1" dirty="0">
                <a:solidFill>
                  <a:srgbClr val="0000FF"/>
                </a:solidFill>
              </a:rPr>
              <a:t>Intermediate demand for service</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
        <p:nvSpPr>
          <p:cNvPr id="6" name="Rectangle 5">
            <a:extLst>
              <a:ext uri="{FF2B5EF4-FFF2-40B4-BE49-F238E27FC236}">
                <a16:creationId xmlns:a16="http://schemas.microsoft.com/office/drawing/2014/main" id="{FF03A318-D96A-4449-9301-8C71692B4692}"/>
              </a:ext>
            </a:extLst>
          </p:cNvPr>
          <p:cNvSpPr/>
          <p:nvPr/>
        </p:nvSpPr>
        <p:spPr>
          <a:xfrm>
            <a:off x="223157" y="886986"/>
            <a:ext cx="8512629" cy="5016758"/>
          </a:xfrm>
          <a:prstGeom prst="rect">
            <a:avLst/>
          </a:prstGeom>
          <a:solidFill>
            <a:srgbClr val="FFFFCC"/>
          </a:solidFill>
        </p:spPr>
        <p:txBody>
          <a:bodyPr wrap="square">
            <a:spAutoFit/>
          </a:bodyPr>
          <a:lstStyle/>
          <a:p>
            <a:pPr marL="285750" indent="-285750">
              <a:buFont typeface="Wingdings" panose="05000000000000000000" pitchFamily="2" charset="2"/>
              <a:buChar char="v"/>
            </a:pPr>
            <a:r>
              <a:rPr lang="en-US" sz="2000" b="1" dirty="0">
                <a:solidFill>
                  <a:srgbClr val="0000FF"/>
                </a:solidFill>
              </a:rPr>
              <a:t>Final demand for service always plays a dominant role in the aggregate demand for service</a:t>
            </a:r>
            <a:r>
              <a:rPr lang="en-US" sz="2000" dirty="0"/>
              <a:t> and an important role in promoting the development of the service </a:t>
            </a:r>
          </a:p>
          <a:p>
            <a:pPr marL="285750" indent="-285750">
              <a:buFont typeface="Wingdings" panose="05000000000000000000" pitchFamily="2" charset="2"/>
              <a:buChar char="v"/>
            </a:pPr>
            <a:r>
              <a:rPr lang="en-US" sz="2000" b="1" dirty="0">
                <a:solidFill>
                  <a:srgbClr val="0000FF"/>
                </a:solidFill>
              </a:rPr>
              <a:t>However, the growth of income-based final demand for service, especially consumer demand is comparatively steady</a:t>
            </a:r>
            <a:r>
              <a:rPr lang="en-US" sz="2000" dirty="0"/>
              <a:t>, approximately at a uniform speed, despite some fluctuations when certain spending spree rises. </a:t>
            </a:r>
          </a:p>
          <a:p>
            <a:pPr marL="285750" indent="-285750">
              <a:buFont typeface="Wingdings" panose="05000000000000000000" pitchFamily="2" charset="2"/>
              <a:buChar char="v"/>
            </a:pPr>
            <a:r>
              <a:rPr lang="en-US" sz="2000" dirty="0"/>
              <a:t>In the circumstances of insignificant changes in consumptive demand structure, </a:t>
            </a:r>
            <a:r>
              <a:rPr lang="en-US" sz="2000" b="1" dirty="0">
                <a:solidFill>
                  <a:srgbClr val="0000FF"/>
                </a:solidFill>
              </a:rPr>
              <a:t>the accelerated development of the service industry is mainly promoted by rapid increase of intermediate demand for service</a:t>
            </a:r>
            <a:r>
              <a:rPr lang="en-US" sz="2000" dirty="0"/>
              <a:t>.</a:t>
            </a:r>
          </a:p>
          <a:p>
            <a:pPr marL="285750" indent="-285750">
              <a:buFont typeface="Wingdings" panose="05000000000000000000" pitchFamily="2" charset="2"/>
              <a:buChar char="v"/>
            </a:pPr>
            <a:r>
              <a:rPr lang="en-US" sz="2000" dirty="0"/>
              <a:t>As production systems, production factors and production links change, service activities penetrate into every part of the production links and complement with commodities in the industrial process, which makes </a:t>
            </a:r>
            <a:r>
              <a:rPr lang="en-US" sz="2000" b="1" dirty="0">
                <a:solidFill>
                  <a:srgbClr val="0000FF"/>
                </a:solidFill>
              </a:rPr>
              <a:t>the intermediate demand for service the most dynamic and the fastest-growing demand</a:t>
            </a:r>
            <a:r>
              <a:rPr lang="en-US" sz="2000" dirty="0"/>
              <a:t> </a:t>
            </a:r>
            <a:r>
              <a:rPr lang="en-US" sz="2000" b="1" dirty="0">
                <a:solidFill>
                  <a:srgbClr val="0000FF"/>
                </a:solidFill>
              </a:rPr>
              <a:t>and renders service output a crucial factor in the economic development and operation </a:t>
            </a:r>
            <a:r>
              <a:rPr lang="en-US" sz="2000" dirty="0"/>
              <a:t>and gives it a gradually prominent status in the service economy.</a:t>
            </a:r>
            <a:endParaRPr lang="en-US" sz="2000" b="1" dirty="0">
              <a:solidFill>
                <a:srgbClr val="0000FF"/>
              </a:solidFill>
            </a:endParaRPr>
          </a:p>
        </p:txBody>
      </p:sp>
    </p:spTree>
    <p:extLst>
      <p:ext uri="{BB962C8B-B14F-4D97-AF65-F5344CB8AC3E}">
        <p14:creationId xmlns:p14="http://schemas.microsoft.com/office/powerpoint/2010/main" val="12359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B91E65D5-FE66-C14A-8B79-70CF72E52575}" type="slidenum">
              <a:rPr lang="en-US" smtClean="0"/>
              <a:t>71</a:t>
            </a:fld>
            <a:endParaRPr lang="en-US"/>
          </a:p>
        </p:txBody>
      </p:sp>
      <p:sp>
        <p:nvSpPr>
          <p:cNvPr id="8" name="TextBox 7">
            <a:extLst>
              <a:ext uri="{FF2B5EF4-FFF2-40B4-BE49-F238E27FC236}">
                <a16:creationId xmlns:a16="http://schemas.microsoft.com/office/drawing/2014/main" id="{B2BF080A-1422-4FAC-B543-B5408865E446}"/>
              </a:ext>
            </a:extLst>
          </p:cNvPr>
          <p:cNvSpPr txBox="1"/>
          <p:nvPr/>
        </p:nvSpPr>
        <p:spPr>
          <a:xfrm>
            <a:off x="223157" y="-2530"/>
            <a:ext cx="7610093" cy="461665"/>
          </a:xfrm>
          <a:prstGeom prst="rect">
            <a:avLst/>
          </a:prstGeom>
          <a:noFill/>
        </p:spPr>
        <p:txBody>
          <a:bodyPr wrap="square" rtlCol="0">
            <a:spAutoFit/>
          </a:bodyPr>
          <a:lstStyle/>
          <a:p>
            <a:r>
              <a:rPr lang="en-US" sz="2400" b="1" dirty="0">
                <a:solidFill>
                  <a:srgbClr val="0000FF"/>
                </a:solidFill>
              </a:rPr>
              <a:t>Intermediate demand for service</a:t>
            </a:r>
          </a:p>
        </p:txBody>
      </p:sp>
      <p:sp>
        <p:nvSpPr>
          <p:cNvPr id="9" name="Title 1">
            <a:extLst>
              <a:ext uri="{FF2B5EF4-FFF2-40B4-BE49-F238E27FC236}">
                <a16:creationId xmlns:a16="http://schemas.microsoft.com/office/drawing/2014/main" id="{0BA5779A-98C7-41D4-9A3B-3B973DF1FE6D}"/>
              </a:ext>
            </a:extLst>
          </p:cNvPr>
          <p:cNvSpPr txBox="1">
            <a:spLocks/>
          </p:cNvSpPr>
          <p:nvPr/>
        </p:nvSpPr>
        <p:spPr>
          <a:xfrm>
            <a:off x="364671" y="6509977"/>
            <a:ext cx="2901893" cy="3707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1400" dirty="0"/>
              <a:t>Source: Zhou (2016), Chapter 4</a:t>
            </a:r>
          </a:p>
        </p:txBody>
      </p:sp>
      <p:sp>
        <p:nvSpPr>
          <p:cNvPr id="6" name="Rectangle 5">
            <a:extLst>
              <a:ext uri="{FF2B5EF4-FFF2-40B4-BE49-F238E27FC236}">
                <a16:creationId xmlns:a16="http://schemas.microsoft.com/office/drawing/2014/main" id="{FF03A318-D96A-4449-9301-8C71692B4692}"/>
              </a:ext>
            </a:extLst>
          </p:cNvPr>
          <p:cNvSpPr/>
          <p:nvPr/>
        </p:nvSpPr>
        <p:spPr>
          <a:xfrm>
            <a:off x="223157" y="417947"/>
            <a:ext cx="8741229" cy="6155531"/>
          </a:xfrm>
          <a:prstGeom prst="rect">
            <a:avLst/>
          </a:prstGeom>
          <a:solidFill>
            <a:srgbClr val="FFFFCC"/>
          </a:solidFill>
        </p:spPr>
        <p:txBody>
          <a:bodyPr wrap="square">
            <a:spAutoFit/>
          </a:bodyPr>
          <a:lstStyle/>
          <a:p>
            <a:r>
              <a:rPr lang="en-US" sz="2000" b="1" u="sng" dirty="0">
                <a:solidFill>
                  <a:srgbClr val="C00000"/>
                </a:solidFill>
              </a:rPr>
              <a:t>Factors that might affect intermediate demand for service (macro level)</a:t>
            </a:r>
          </a:p>
          <a:p>
            <a:endParaRPr lang="en-US" sz="800" b="1" u="sng" dirty="0">
              <a:solidFill>
                <a:srgbClr val="C00000"/>
              </a:solidFill>
            </a:endParaRPr>
          </a:p>
          <a:p>
            <a:pPr marL="342900" indent="-342900">
              <a:buFont typeface="Wingdings" panose="05000000000000000000" pitchFamily="2" charset="2"/>
              <a:buChar char="v"/>
            </a:pPr>
            <a:r>
              <a:rPr lang="en-US" sz="2000" b="1" dirty="0">
                <a:solidFill>
                  <a:srgbClr val="0000FF"/>
                </a:solidFill>
              </a:rPr>
              <a:t>Specialization of social production</a:t>
            </a:r>
            <a:r>
              <a:rPr lang="th-TH" sz="2000" b="1" dirty="0">
                <a:solidFill>
                  <a:srgbClr val="0000FF"/>
                </a:solidFill>
              </a:rPr>
              <a:t> </a:t>
            </a:r>
            <a:r>
              <a:rPr lang="en-US" sz="2000" b="1" dirty="0">
                <a:solidFill>
                  <a:srgbClr val="0000FF"/>
                </a:solidFill>
              </a:rPr>
              <a:t>and technological advancement: in both manufacturing and service sectors</a:t>
            </a:r>
          </a:p>
          <a:p>
            <a:endParaRPr lang="en-US" sz="1000" b="1" dirty="0">
              <a:solidFill>
                <a:srgbClr val="0000FF"/>
              </a:solidFill>
            </a:endParaRPr>
          </a:p>
          <a:p>
            <a:pPr marL="742950" lvl="1" indent="-285750">
              <a:buFont typeface="Wingdings" panose="05000000000000000000" pitchFamily="2" charset="2"/>
              <a:buChar char="ü"/>
            </a:pPr>
            <a:r>
              <a:rPr lang="en-US" dirty="0"/>
              <a:t>In </a:t>
            </a:r>
            <a:r>
              <a:rPr lang="en-US" b="1" dirty="0">
                <a:solidFill>
                  <a:srgbClr val="C00000"/>
                </a:solidFill>
              </a:rPr>
              <a:t>manufacturing</a:t>
            </a:r>
            <a:r>
              <a:rPr lang="en-US" dirty="0"/>
              <a:t>, due to the development of the complexity and diversity of material production and the specialized division of labor in production, some service functions separate themselves from manufacturing to form independent producer services.</a:t>
            </a:r>
          </a:p>
          <a:p>
            <a:pPr marL="742950" lvl="1" indent="-285750">
              <a:buFont typeface="Wingdings" panose="05000000000000000000" pitchFamily="2" charset="2"/>
              <a:buChar char="ü"/>
            </a:pPr>
            <a:r>
              <a:rPr lang="en-US" dirty="0"/>
              <a:t>As the sizes of the </a:t>
            </a:r>
            <a:r>
              <a:rPr lang="en-US" b="1" dirty="0">
                <a:solidFill>
                  <a:srgbClr val="C00000"/>
                </a:solidFill>
              </a:rPr>
              <a:t>service industry </a:t>
            </a:r>
            <a:r>
              <a:rPr lang="en-US" dirty="0"/>
              <a:t>grows, the intermediate demand for service between sectors within the service industry will increase, developing a powerful reproductive capacity in the service economy.</a:t>
            </a:r>
            <a:endParaRPr lang="en-US" sz="800" b="1" dirty="0">
              <a:solidFill>
                <a:srgbClr val="0000FF"/>
              </a:solidFill>
            </a:endParaRPr>
          </a:p>
          <a:p>
            <a:endParaRPr lang="en-US" sz="800" b="1" dirty="0">
              <a:solidFill>
                <a:srgbClr val="0000FF"/>
              </a:solidFill>
            </a:endParaRPr>
          </a:p>
          <a:p>
            <a:pPr marL="342900" indent="-342900">
              <a:buFont typeface="Wingdings" panose="05000000000000000000" pitchFamily="2" charset="2"/>
              <a:buChar char="v"/>
            </a:pPr>
            <a:r>
              <a:rPr lang="en-US" sz="2000" b="1" dirty="0">
                <a:solidFill>
                  <a:srgbClr val="0000FF"/>
                </a:solidFill>
              </a:rPr>
              <a:t>Level of economic development (income)?:</a:t>
            </a:r>
          </a:p>
          <a:p>
            <a:pPr marL="742950" lvl="1" indent="-285750">
              <a:buFont typeface="Wingdings" panose="05000000000000000000" pitchFamily="2" charset="2"/>
              <a:buChar char="ü"/>
            </a:pPr>
            <a:r>
              <a:rPr lang="en-US" dirty="0"/>
              <a:t>In</a:t>
            </a:r>
            <a:r>
              <a:rPr lang="en-US" b="1" dirty="0">
                <a:solidFill>
                  <a:srgbClr val="C00000"/>
                </a:solidFill>
              </a:rPr>
              <a:t> the agricultural era</a:t>
            </a:r>
            <a:r>
              <a:rPr lang="en-US" dirty="0"/>
              <a:t>, the specialization of social production was low. When </a:t>
            </a:r>
            <a:r>
              <a:rPr lang="en-US" b="1" dirty="0">
                <a:solidFill>
                  <a:srgbClr val="C00000"/>
                </a:solidFill>
              </a:rPr>
              <a:t>the industrial era</a:t>
            </a:r>
            <a:r>
              <a:rPr lang="en-US" dirty="0"/>
              <a:t> came, with the development of roundabout production, the specialization of social production gradually enhanced and even suggested an accelerated feature. According to this logic, </a:t>
            </a:r>
            <a:r>
              <a:rPr lang="en-US" b="1" dirty="0">
                <a:solidFill>
                  <a:srgbClr val="0000FF"/>
                </a:solidFill>
              </a:rPr>
              <a:t>the intermediate demand for service derived from the specialization of social production is ultimately determined by the level of economic development (income level)</a:t>
            </a:r>
            <a:r>
              <a:rPr lang="en-US" dirty="0"/>
              <a:t>.</a:t>
            </a:r>
          </a:p>
          <a:p>
            <a:pPr marL="742950" lvl="1" indent="-285750">
              <a:buFont typeface="Wingdings" panose="05000000000000000000" pitchFamily="2" charset="2"/>
              <a:buChar char="ü"/>
            </a:pPr>
            <a:r>
              <a:rPr lang="en-US" dirty="0"/>
              <a:t>However, </a:t>
            </a:r>
            <a:r>
              <a:rPr lang="en-US" b="1" dirty="0">
                <a:solidFill>
                  <a:srgbClr val="C00000"/>
                </a:solidFill>
              </a:rPr>
              <a:t>it may not be appropriate to directly use the theory of income elasticity of demand to explain the growth of intermediate demand for service and the development of producer service.</a:t>
            </a:r>
          </a:p>
        </p:txBody>
      </p:sp>
    </p:spTree>
    <p:extLst>
      <p:ext uri="{BB962C8B-B14F-4D97-AF65-F5344CB8AC3E}">
        <p14:creationId xmlns:p14="http://schemas.microsoft.com/office/powerpoint/2010/main" val="334620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D55D8-F77C-4EE6-8C7F-81F62BA02635}"/>
              </a:ext>
            </a:extLst>
          </p:cNvPr>
          <p:cNvSpPr>
            <a:spLocks noGrp="1"/>
          </p:cNvSpPr>
          <p:nvPr>
            <p:ph type="title"/>
          </p:nvPr>
        </p:nvSpPr>
        <p:spPr>
          <a:xfrm>
            <a:off x="628650" y="514578"/>
            <a:ext cx="7886700" cy="527502"/>
          </a:xfrm>
        </p:spPr>
        <p:txBody>
          <a:bodyPr>
            <a:normAutofit fontScale="90000"/>
          </a:bodyPr>
          <a:lstStyle/>
          <a:p>
            <a:r>
              <a:rPr lang="en-US" sz="3600" b="1" dirty="0">
                <a:solidFill>
                  <a:srgbClr val="0000FF"/>
                </a:solidFill>
              </a:rPr>
              <a:t>Discussion</a:t>
            </a:r>
          </a:p>
        </p:txBody>
      </p:sp>
      <p:sp>
        <p:nvSpPr>
          <p:cNvPr id="3" name="Content Placeholder 2">
            <a:extLst>
              <a:ext uri="{FF2B5EF4-FFF2-40B4-BE49-F238E27FC236}">
                <a16:creationId xmlns:a16="http://schemas.microsoft.com/office/drawing/2014/main" id="{9687AD81-E041-48E3-BDA8-6EBDD6E0DC90}"/>
              </a:ext>
            </a:extLst>
          </p:cNvPr>
          <p:cNvSpPr>
            <a:spLocks noGrp="1"/>
          </p:cNvSpPr>
          <p:nvPr>
            <p:ph idx="1"/>
          </p:nvPr>
        </p:nvSpPr>
        <p:spPr>
          <a:xfrm>
            <a:off x="710293" y="1499053"/>
            <a:ext cx="7886700" cy="3687990"/>
          </a:xfrm>
          <a:solidFill>
            <a:schemeClr val="accent6">
              <a:lumMod val="20000"/>
              <a:lumOff val="80000"/>
            </a:schemeClr>
          </a:solidFill>
        </p:spPr>
        <p:txBody>
          <a:bodyPr>
            <a:normAutofit/>
          </a:bodyPr>
          <a:lstStyle/>
          <a:p>
            <a:pPr marL="514350" indent="-514350">
              <a:buFont typeface="+mj-lt"/>
              <a:buAutoNum type="arabicPeriod"/>
            </a:pPr>
            <a:r>
              <a:rPr lang="en-US" sz="2200" dirty="0"/>
              <a:t>Do you think your group service industry is </a:t>
            </a:r>
            <a:r>
              <a:rPr lang="en-US" sz="2200" dirty="0">
                <a:solidFill>
                  <a:srgbClr val="C00000"/>
                </a:solidFill>
              </a:rPr>
              <a:t>“</a:t>
            </a:r>
            <a:r>
              <a:rPr lang="en-US" sz="2200" b="1" dirty="0">
                <a:solidFill>
                  <a:srgbClr val="C00000"/>
                </a:solidFill>
              </a:rPr>
              <a:t>consumer service</a:t>
            </a:r>
            <a:r>
              <a:rPr lang="en-US" sz="2200" dirty="0">
                <a:solidFill>
                  <a:srgbClr val="C00000"/>
                </a:solidFill>
              </a:rPr>
              <a:t>”</a:t>
            </a:r>
            <a:r>
              <a:rPr lang="en-US" sz="2200" dirty="0"/>
              <a:t> or </a:t>
            </a:r>
            <a:r>
              <a:rPr lang="en-US" sz="2200" dirty="0">
                <a:solidFill>
                  <a:srgbClr val="C00000"/>
                </a:solidFill>
              </a:rPr>
              <a:t>“</a:t>
            </a:r>
            <a:r>
              <a:rPr lang="en-US" sz="2200" b="1" dirty="0">
                <a:solidFill>
                  <a:srgbClr val="C00000"/>
                </a:solidFill>
              </a:rPr>
              <a:t>producer service</a:t>
            </a:r>
            <a:r>
              <a:rPr lang="en-US" sz="2200" dirty="0">
                <a:solidFill>
                  <a:srgbClr val="C00000"/>
                </a:solidFill>
              </a:rPr>
              <a:t>” </a:t>
            </a:r>
            <a:r>
              <a:rPr lang="en-US" sz="2200" dirty="0"/>
              <a:t>(In other words, it is related to “</a:t>
            </a:r>
            <a:r>
              <a:rPr lang="en-US" sz="2200" b="1" dirty="0">
                <a:solidFill>
                  <a:srgbClr val="C00000"/>
                </a:solidFill>
              </a:rPr>
              <a:t>final demand for service” </a:t>
            </a:r>
            <a:r>
              <a:rPr lang="en-US" sz="2200" dirty="0"/>
              <a:t>or “</a:t>
            </a:r>
            <a:r>
              <a:rPr lang="en-US" sz="2200" b="1" dirty="0">
                <a:solidFill>
                  <a:srgbClr val="C00000"/>
                </a:solidFill>
              </a:rPr>
              <a:t>intermediate demand for service”</a:t>
            </a:r>
            <a:r>
              <a:rPr lang="en-US" sz="2200" dirty="0"/>
              <a:t>)</a:t>
            </a:r>
            <a:endParaRPr lang="en-US" sz="1000" dirty="0"/>
          </a:p>
          <a:p>
            <a:pPr marL="514350" indent="-514350">
              <a:buFont typeface="+mj-lt"/>
              <a:buAutoNum type="arabicPeriod"/>
            </a:pPr>
            <a:r>
              <a:rPr lang="en-US" sz="2200" dirty="0"/>
              <a:t>What could be </a:t>
            </a:r>
            <a:r>
              <a:rPr lang="en-US" sz="2200" b="1" dirty="0">
                <a:solidFill>
                  <a:srgbClr val="0000FF"/>
                </a:solidFill>
              </a:rPr>
              <a:t>factors affect demand of your group service industry</a:t>
            </a:r>
          </a:p>
          <a:p>
            <a:pPr marL="514350" indent="-514350">
              <a:buFont typeface="+mj-lt"/>
              <a:buAutoNum type="arabicPeriod"/>
            </a:pPr>
            <a:r>
              <a:rPr lang="en-US" sz="2200" dirty="0"/>
              <a:t>How can you apply the concept of </a:t>
            </a:r>
            <a:r>
              <a:rPr lang="en-US" sz="2200" b="1" dirty="0">
                <a:solidFill>
                  <a:srgbClr val="C00000"/>
                </a:solidFill>
              </a:rPr>
              <a:t>“hierarchy of needs of product and service consumption”</a:t>
            </a:r>
            <a:r>
              <a:rPr lang="en-US" sz="2200" dirty="0"/>
              <a:t> to your group service industry.</a:t>
            </a:r>
          </a:p>
          <a:p>
            <a:pPr marL="514350" indent="-514350">
              <a:buFont typeface="+mj-lt"/>
              <a:buAutoNum type="arabicPeriod"/>
            </a:pPr>
            <a:r>
              <a:rPr lang="en-US" sz="2200" dirty="0"/>
              <a:t>Do you think your group service industry has </a:t>
            </a:r>
            <a:r>
              <a:rPr lang="en-US" sz="2200" b="1" dirty="0">
                <a:solidFill>
                  <a:srgbClr val="0000FF"/>
                </a:solidFill>
              </a:rPr>
              <a:t>high or low income elasticity of demand.</a:t>
            </a:r>
            <a:endParaRPr lang="en-US" sz="2400" dirty="0"/>
          </a:p>
        </p:txBody>
      </p:sp>
      <p:sp>
        <p:nvSpPr>
          <p:cNvPr id="4" name="Slide Number Placeholder 3">
            <a:extLst>
              <a:ext uri="{FF2B5EF4-FFF2-40B4-BE49-F238E27FC236}">
                <a16:creationId xmlns:a16="http://schemas.microsoft.com/office/drawing/2014/main" id="{0E087EC5-898D-419C-9A17-D872577EE842}"/>
              </a:ext>
            </a:extLst>
          </p:cNvPr>
          <p:cNvSpPr>
            <a:spLocks noGrp="1"/>
          </p:cNvSpPr>
          <p:nvPr>
            <p:ph type="sldNum" sz="quarter" idx="12"/>
          </p:nvPr>
        </p:nvSpPr>
        <p:spPr/>
        <p:txBody>
          <a:bodyPr/>
          <a:lstStyle/>
          <a:p>
            <a:fld id="{B91E65D5-FE66-C14A-8B79-70CF72E52575}" type="slidenum">
              <a:rPr lang="en-US" smtClean="0"/>
              <a:t>72</a:t>
            </a:fld>
            <a:endParaRPr lang="en-US"/>
          </a:p>
        </p:txBody>
      </p:sp>
    </p:spTree>
    <p:extLst>
      <p:ext uri="{BB962C8B-B14F-4D97-AF65-F5344CB8AC3E}">
        <p14:creationId xmlns:p14="http://schemas.microsoft.com/office/powerpoint/2010/main" val="201470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57637</TotalTime>
  <Words>8673</Words>
  <Application>Microsoft Office PowerPoint</Application>
  <PresentationFormat>On-screen Show (4:3)</PresentationFormat>
  <Paragraphs>987</Paragraphs>
  <Slides>72</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72</vt:i4>
      </vt:variant>
    </vt:vector>
  </HeadingPairs>
  <TitlesOfParts>
    <vt:vector size="83" baseType="lpstr">
      <vt:lpstr>Angsana New</vt:lpstr>
      <vt:lpstr>Arial</vt:lpstr>
      <vt:lpstr>Calibri</vt:lpstr>
      <vt:lpstr>Calibri Light</vt:lpstr>
      <vt:lpstr>Cambria Math</vt:lpstr>
      <vt:lpstr>Cordia New</vt:lpstr>
      <vt:lpstr>Palatino Linotype</vt:lpstr>
      <vt:lpstr>Tahoma</vt:lpstr>
      <vt:lpstr>Times New Roman</vt:lpstr>
      <vt:lpstr>Wingdings</vt:lpstr>
      <vt:lpstr>Office Theme</vt:lpstr>
      <vt:lpstr>PowerPoint Presentation</vt:lpstr>
      <vt:lpstr>PowerPoint Presentation</vt:lpstr>
      <vt:lpstr>PowerPoint Presentation</vt:lpstr>
      <vt:lpstr>Source: Jansson (2013), Figure 3.1, P.32</vt:lpstr>
      <vt:lpstr>Source: Jansson (2013), Figure 3.1, P.32</vt:lpstr>
      <vt:lpstr>PowerPoint Presentation</vt:lpstr>
      <vt:lpstr>PowerPoint Presentation</vt:lpstr>
      <vt:lpstr>Total production costs,  given the elasticity α, α &lt; 1</vt:lpstr>
      <vt:lpstr>PowerPoint Presentation</vt:lpstr>
      <vt:lpstr>PowerPoint Presentation</vt:lpstr>
      <vt:lpstr>PowerPoint Presentation</vt:lpstr>
      <vt:lpstr>PowerPoint Presentation</vt:lpstr>
      <vt:lpstr>PowerPoint Presentation</vt:lpstr>
      <vt:lpstr>Discussion</vt:lpstr>
      <vt:lpstr>Source: Jansson (2013), Chapter 4</vt:lpstr>
      <vt:lpstr>Source: Jansson (2013), Chapter 4</vt:lpstr>
      <vt:lpstr>Source: Jansson (2013), Chapter 4</vt:lpstr>
      <vt:lpstr>Source: Jansson (2013), Chapter 4</vt:lpstr>
      <vt:lpstr>Source: Jansson (2013), Chapter 4</vt:lpstr>
      <vt:lpstr>Source: Jansson (2013), Chapter 4</vt:lpstr>
      <vt:lpstr>Source: Jansson (2013), Chapter 4</vt:lpstr>
      <vt:lpstr>Source: Jansson (2013), Chapter 4</vt:lpstr>
      <vt:lpstr>Source: Jansson (2013), Chapter 4</vt:lpstr>
      <vt:lpstr>The generalized cost structure for different modes of downtown travel under uncongested conditions</vt:lpstr>
      <vt:lpstr>Source: Jansson (2013), Chapter 4</vt:lpstr>
      <vt:lpstr>Source: Jansson (2013), Chapter 4</vt:lpstr>
      <vt:lpstr>Source: Jansson (2013), Chapter 4</vt:lpstr>
      <vt:lpstr>Source: Jansson (2013), Chapter 4</vt:lpstr>
      <vt:lpstr>Source: Jansson (2013), Chapter 4</vt:lpstr>
      <vt:lpstr>PowerPoint Presentation</vt:lpstr>
      <vt:lpstr>Source: Jansson (2013), Chapter 4</vt:lpstr>
      <vt:lpstr>Source: Jansson (2013), Chapter 4</vt:lpstr>
      <vt:lpstr>Parameter values in the distribution cost function</vt:lpstr>
      <vt:lpstr>Source: Jansson (2013), Chapter 4</vt:lpstr>
      <vt:lpstr>Source: Jansson (2013), Chapter 5</vt:lpstr>
      <vt:lpstr>Slice of a service-supply system in a uniformly populated region</vt:lpstr>
      <vt:lpstr>The basic trade-off between the production and distribution costs</vt:lpstr>
      <vt:lpstr>Source: Jansson (2013), Chapter 5</vt:lpstr>
      <vt:lpstr>Source: Jansson (2013), Chapter 5</vt:lpstr>
      <vt:lpstr>Source: Jansson (2013), Chapter 5</vt:lpstr>
      <vt:lpstr>Source: Jansson (2013), Chapter 4</vt:lpstr>
      <vt:lpstr>Source: Jansson (2013), Chapter 5</vt:lpstr>
      <vt:lpstr>The location of public health centres (PHCs) in different parts of Sweden.</vt:lpstr>
      <vt:lpstr>Catchment areas of Public Health Centres.</vt:lpstr>
      <vt:lpstr>Source: Jansson (2013), Chapter 5</vt:lpstr>
      <vt:lpstr>Source: http://papers.ssrn.com/sol3/papers.cfm?abstract_id=730523</vt:lpstr>
      <vt:lpstr>Source: Jansson (2013), Chapter 5</vt:lpstr>
      <vt:lpstr>Source: Jansson (2013), Chapter 5</vt:lpstr>
      <vt:lpstr>Relative additional cost (percentage) of a cluster of five compared to a total cost-minimizing dispersal of plants</vt:lpstr>
      <vt:lpstr>Source: Jansson (2013), Chapter 5</vt:lpstr>
      <vt:lpstr>PowerPoint Presentation</vt:lpstr>
      <vt:lpstr>Source: Jansson (2013), Chapter 7</vt:lpstr>
      <vt:lpstr>The production and distribution cost trade-off with respect to plant output for achieving the minimum average total cost for different values of the demand density (Xi)</vt:lpstr>
      <vt:lpstr>Source: Jansson (2013), Chapter 7</vt:lpstr>
      <vt:lpstr>Source: Jansson (2013), Chapter 7</vt:lpstr>
      <vt:lpstr>Source: Jansson (2013), Chapter 7</vt:lpstr>
      <vt:lpstr>Source: Jansson (2013), Chapter 7</vt:lpstr>
      <vt:lpstr>Source: Jansson (2013), Chapter 7</vt:lpstr>
      <vt:lpstr>Source: Jansson (2013), Chapter 7</vt:lpstr>
      <vt:lpstr>Typical supply and demand constellation for non-transportable goods in regions of different population density.</vt:lpstr>
      <vt:lpstr>Source: Jansson (2013), Chapter 7</vt:lpstr>
      <vt:lpstr>Source: Jansson (2013), Chapter 7</vt:lpstr>
      <vt:lpstr>Source: Jansson (2013), Chapter 7</vt:lpstr>
      <vt:lpstr>PowerPoint Presentation</vt:lpstr>
      <vt:lpstr>Source: Zhou (2016), Chapter 4</vt:lpstr>
      <vt:lpstr>PowerPoint Presentation</vt:lpstr>
      <vt:lpstr>PowerPoint Presentation</vt:lpstr>
      <vt:lpstr>PowerPoint Presentation</vt:lpstr>
      <vt:lpstr>PowerPoint Presentation</vt:lpstr>
      <vt:lpstr>PowerPoint Presentation</vt:lpstr>
      <vt:lpstr>PowerPoint Presentation</vt:lpstr>
      <vt:lpstr>Discussion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Nessara  Sukpanich</cp:lastModifiedBy>
  <cp:revision>426</cp:revision>
  <cp:lastPrinted>2017-11-01T05:06:28Z</cp:lastPrinted>
  <dcterms:created xsi:type="dcterms:W3CDTF">2017-08-24T04:51:12Z</dcterms:created>
  <dcterms:modified xsi:type="dcterms:W3CDTF">2019-09-23T19:47:31Z</dcterms:modified>
</cp:coreProperties>
</file>