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85" r:id="rId1"/>
  </p:sldMasterIdLst>
  <p:notesMasterIdLst>
    <p:notesMasterId r:id="rId34"/>
  </p:notesMasterIdLst>
  <p:sldIdLst>
    <p:sldId id="312" r:id="rId2"/>
    <p:sldId id="258" r:id="rId3"/>
    <p:sldId id="259" r:id="rId4"/>
    <p:sldId id="263" r:id="rId5"/>
    <p:sldId id="264" r:id="rId6"/>
    <p:sldId id="265" r:id="rId7"/>
    <p:sldId id="267" r:id="rId8"/>
    <p:sldId id="268" r:id="rId9"/>
    <p:sldId id="269" r:id="rId10"/>
    <p:sldId id="271" r:id="rId11"/>
    <p:sldId id="272" r:id="rId12"/>
    <p:sldId id="273" r:id="rId13"/>
    <p:sldId id="295" r:id="rId14"/>
    <p:sldId id="276" r:id="rId15"/>
    <p:sldId id="277" r:id="rId16"/>
    <p:sldId id="300" r:id="rId17"/>
    <p:sldId id="280" r:id="rId18"/>
    <p:sldId id="281" r:id="rId19"/>
    <p:sldId id="282" r:id="rId20"/>
    <p:sldId id="301" r:id="rId21"/>
    <p:sldId id="284" r:id="rId22"/>
    <p:sldId id="285" r:id="rId23"/>
    <p:sldId id="286" r:id="rId24"/>
    <p:sldId id="287" r:id="rId25"/>
    <p:sldId id="288" r:id="rId26"/>
    <p:sldId id="302" r:id="rId27"/>
    <p:sldId id="314" r:id="rId28"/>
    <p:sldId id="290" r:id="rId29"/>
    <p:sldId id="297" r:id="rId30"/>
    <p:sldId id="303" r:id="rId31"/>
    <p:sldId id="291" r:id="rId32"/>
    <p:sldId id="313" r:id="rId33"/>
  </p:sldIdLst>
  <p:sldSz cx="12192000" cy="6858000"/>
  <p:notesSz cx="6858000" cy="9144000"/>
  <p:custDataLst>
    <p:tags r:id="rId35"/>
  </p:custData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805" autoAdjust="0"/>
    <p:restoredTop sz="94646" autoAdjust="0"/>
  </p:normalViewPr>
  <p:slideViewPr>
    <p:cSldViewPr>
      <p:cViewPr varScale="1">
        <p:scale>
          <a:sx n="108" d="100"/>
          <a:sy n="108" d="100"/>
        </p:scale>
        <p:origin x="1184" y="19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gs" Target="tags/tag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IN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E6481A0-70DF-49F5-B698-591118ACB2CB}" type="datetimeFigureOut">
              <a:rPr lang="en-IN"/>
              <a:pPr>
                <a:defRPr/>
              </a:pPr>
              <a:t>01/11/18</a:t>
            </a:fld>
            <a:endParaRPr lang="en-IN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IN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IN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IN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0737E478-2EA1-4DDD-88DA-B0870BF8D00F}" type="slidenum">
              <a:rPr lang="en-IN" altLang="en-US"/>
              <a:pPr>
                <a:defRPr/>
              </a:pPr>
              <a:t>‹#›</a:t>
            </a:fld>
            <a:endParaRPr lang="en-IN" altLang="en-US" dirty="0"/>
          </a:p>
        </p:txBody>
      </p:sp>
    </p:spTree>
    <p:extLst>
      <p:ext uri="{BB962C8B-B14F-4D97-AF65-F5344CB8AC3E}">
        <p14:creationId xmlns:p14="http://schemas.microsoft.com/office/powerpoint/2010/main" val="222496524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Types of love based on Sternberg’s Theory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737E478-2EA1-4DDD-88DA-B0870BF8D00F}" type="slidenum">
              <a:rPr lang="en-IN" altLang="en-US" smtClean="0"/>
              <a:pPr>
                <a:defRPr/>
              </a:pPr>
              <a:t>25</a:t>
            </a:fld>
            <a:endParaRPr lang="en-IN" altLang="en-US" dirty="0"/>
          </a:p>
        </p:txBody>
      </p:sp>
    </p:spTree>
    <p:extLst>
      <p:ext uri="{BB962C8B-B14F-4D97-AF65-F5344CB8AC3E}">
        <p14:creationId xmlns:p14="http://schemas.microsoft.com/office/powerpoint/2010/main" val="12366977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  <a:prstGeom prst="rect">
            <a:avLst/>
          </a:prstGeo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158984" y="1792224"/>
            <a:ext cx="990599" cy="304799"/>
          </a:xfrm>
        </p:spPr>
        <p:txBody>
          <a:bodyPr/>
          <a:lstStyle>
            <a:lvl1pPr algn="l">
              <a:defRPr b="0">
                <a:solidFill>
                  <a:schemeClr val="bg1"/>
                </a:solidFill>
              </a:defRPr>
            </a:lvl1pPr>
          </a:lstStyle>
          <a:p>
            <a:fld id="{564CF2E0-CCC4-4E1E-9902-C3C36AB3FDA4}" type="datetimeFigureOut">
              <a:rPr lang="en-US" smtClean="0"/>
              <a:t>11/1/18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1976" y="3227832"/>
            <a:ext cx="3867912" cy="310896"/>
          </a:xfrm>
        </p:spPr>
        <p:txBody>
          <a:bodyPr/>
          <a:lstStyle>
            <a:lvl1pPr>
              <a:defRPr sz="1000" b="0">
                <a:solidFill>
                  <a:schemeClr val="bg1"/>
                </a:solidFill>
              </a:defRPr>
            </a:lvl1pPr>
          </a:lstStyle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>
                <a:latin typeface="+mj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3934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9"/>
            <a:ext cx="8825659" cy="706964"/>
          </a:xfrm>
          <a:prstGeom prst="rect">
            <a:avLst/>
          </a:prstGeom>
        </p:spPr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F459045-4D56-452F-A340-E9F206E07ABB}" type="datetime1">
              <a:rPr lang="en-US" smtClean="0"/>
              <a:pPr>
                <a:defRPr/>
              </a:pPr>
              <a:t>11/1/18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 b="1"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34">
            <a:extLst>
              <a:ext uri="{FF2B5EF4-FFF2-40B4-BE49-F238E27FC236}">
                <a16:creationId xmlns:a16="http://schemas.microsoft.com/office/drawing/2014/main" id="{A0769450-5EB8-0842-9C05-DEF489B3EB58}"/>
              </a:ext>
            </a:extLst>
          </p:cNvPr>
          <p:cNvSpPr txBox="1">
            <a:spLocks noChangeArrowheads="1"/>
          </p:cNvSpPr>
          <p:nvPr userDrawn="1"/>
        </p:nvSpPr>
        <p:spPr>
          <a:xfrm>
            <a:off x="11351837" y="6536432"/>
            <a:ext cx="764480" cy="312274"/>
          </a:xfrm>
          <a:prstGeom prst="rect">
            <a:avLst/>
          </a:prstGeom>
          <a:noFill/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200" b="0" dirty="0">
                <a:solidFill>
                  <a:schemeClr val="tx1"/>
                </a:solidFill>
                <a:latin typeface="+mn-lt"/>
              </a:rPr>
              <a:t>14-</a:t>
            </a:r>
            <a:fld id="{0564C1D0-B9F6-4C4E-802A-90E17433BB59}" type="slidenum">
              <a:rPr lang="en-US" altLang="en-US" sz="1200" b="0" smtClean="0">
                <a:solidFill>
                  <a:schemeClr val="tx1"/>
                </a:solidFill>
                <a:latin typeface="+mn-lt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‹#›</a:t>
            </a:fld>
            <a:endParaRPr lang="en-US" altLang="en-US" sz="1200" b="0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76834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Rectangle 8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9192"/>
            <a:ext cx="4343400" cy="2286000"/>
          </a:xfrm>
          <a:prstGeom prst="rect">
            <a:avLst/>
          </a:prstGeom>
        </p:spPr>
        <p:txBody>
          <a:bodyPr anchor="ctr" anchorCtr="0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4576" y="2679192"/>
            <a:ext cx="3758184" cy="2286000"/>
          </a:xfrm>
        </p:spPr>
        <p:txBody>
          <a:bodyPr anchor="ctr" anchorCtr="0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6831181-87DD-4AED-B0A8-58FE53F0A27F}" type="datetime1">
              <a:rPr lang="en-US" smtClean="0"/>
              <a:pPr>
                <a:defRPr/>
              </a:pPr>
              <a:t>11/1/18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 b="1"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37700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69264"/>
            <a:ext cx="8825659" cy="70408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8032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76" y="2603500"/>
            <a:ext cx="4828032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4813483-433A-4329-9A12-97E0CBB14BEA}" type="datetime1">
              <a:rPr lang="en-US" smtClean="0"/>
              <a:pPr>
                <a:defRPr/>
              </a:pPr>
              <a:t>11/1/18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06214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69264"/>
            <a:ext cx="8825659" cy="70408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6040"/>
            <a:ext cx="48280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98448"/>
            <a:ext cx="4828032" cy="2843784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76" y="2606040"/>
            <a:ext cx="48280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1" y="3187921"/>
            <a:ext cx="4825160" cy="285431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E1E6707-BB60-420A-AAFF-66162144CC17}" type="datetime1">
              <a:rPr lang="en-US" smtClean="0"/>
              <a:pPr>
                <a:defRPr/>
              </a:pPr>
              <a:t>11/1/18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38291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2144" y="969264"/>
            <a:ext cx="8825659" cy="70408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F1D68F1-AFFA-4227-8532-73BFB7A5B2E6}" type="datetime1">
              <a:rPr lang="en-US" smtClean="0"/>
              <a:pPr>
                <a:defRPr/>
              </a:pPr>
              <a:t>11/1/18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2060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0A745FE-7C5E-4783-AB90-F28559B92475}" type="datetime1">
              <a:rPr lang="en-US" smtClean="0"/>
              <a:pPr>
                <a:defRPr/>
              </a:pPr>
              <a:t>11/1/18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6" name="Rectangle 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06089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298448"/>
            <a:ext cx="2793159" cy="1597152"/>
          </a:xfrm>
          <a:prstGeom prst="rect">
            <a:avLst/>
          </a:prstGeo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79008" y="1447800"/>
            <a:ext cx="5195997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3" y="3129280"/>
            <a:ext cx="2793159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336A556-5A1A-42C0-9627-3F93437D4B67}" type="datetime1">
              <a:rPr lang="en-US" smtClean="0"/>
              <a:pPr>
                <a:defRPr/>
              </a:pPr>
              <a:t>11/1/18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54513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59" cy="173566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85FEC41-C4A0-4254-A30A-47F9355DDB9A}" type="datetime1">
              <a:rPr lang="en-US" smtClean="0"/>
              <a:pPr>
                <a:defRPr/>
              </a:pPr>
              <a:t>11/1/18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9" name="Rectangle 34">
            <a:extLst>
              <a:ext uri="{FF2B5EF4-FFF2-40B4-BE49-F238E27FC236}">
                <a16:creationId xmlns:a16="http://schemas.microsoft.com/office/drawing/2014/main" id="{8E1C9F3F-81BC-A944-B04D-9B9C2F848987}"/>
              </a:ext>
            </a:extLst>
          </p:cNvPr>
          <p:cNvSpPr txBox="1">
            <a:spLocks noChangeArrowheads="1"/>
          </p:cNvSpPr>
          <p:nvPr userDrawn="1"/>
        </p:nvSpPr>
        <p:spPr>
          <a:xfrm>
            <a:off x="11351837" y="6536432"/>
            <a:ext cx="764480" cy="312274"/>
          </a:xfrm>
          <a:prstGeom prst="rect">
            <a:avLst/>
          </a:prstGeom>
          <a:noFill/>
        </p:spPr>
        <p:txBody>
          <a:bodyPr/>
          <a:lstStyle>
            <a:defPPr>
              <a:defRPr lang="en-US"/>
            </a:defPPr>
            <a:lvl1pPr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Constantia" pitchFamily="18" charset="0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200" b="0" dirty="0">
                <a:solidFill>
                  <a:schemeClr val="tx1"/>
                </a:solidFill>
                <a:latin typeface="+mn-lt"/>
              </a:rPr>
              <a:t>14-</a:t>
            </a:r>
            <a:fld id="{0564C1D0-B9F6-4C4E-802A-90E17433BB59}" type="slidenum">
              <a:rPr lang="en-US" altLang="en-US" sz="1200" b="0" smtClean="0">
                <a:solidFill>
                  <a:schemeClr val="tx1"/>
                </a:solidFill>
                <a:latin typeface="+mn-lt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‹#›</a:t>
            </a:fld>
            <a:endParaRPr lang="en-US" altLang="en-US" sz="1200" b="0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668804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7" y="4969927"/>
            <a:ext cx="8825657" cy="56673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7" y="553666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0EFEE-2756-4A20-BF2A-63F0A94F99AC}" type="datetime4">
              <a:rPr lang="en-US" smtClean="0"/>
              <a:pPr/>
              <a:t>November 1, 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35094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0704"/>
            <a:ext cx="8833104" cy="1371600"/>
          </a:xfrm>
          <a:prstGeom prst="rect">
            <a:avLst/>
          </a:prstGeom>
        </p:spPr>
        <p:txBody>
          <a:bodyPr anchor="ctr" anchorCtr="0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2144" y="3547872"/>
            <a:ext cx="8825659" cy="2478024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0EFEE-2756-4A20-BF2A-63F0A94F99AC}" type="datetime4">
              <a:rPr lang="en-US" smtClean="0"/>
              <a:pPr/>
              <a:t>November 1, 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62284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6" name="Rectangle 1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2" name="TextBox 11"/>
          <p:cNvSpPr txBox="1"/>
          <p:nvPr/>
        </p:nvSpPr>
        <p:spPr bwMode="gray">
          <a:xfrm>
            <a:off x="898295" y="596767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>
                <a:solidFill>
                  <a:schemeClr val="tx2">
                    <a:lumMod val="40000"/>
                    <a:lumOff val="60000"/>
                  </a:schemeClr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 bwMode="gray">
          <a:xfrm>
            <a:off x="9715063" y="2629300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>
                <a:solidFill>
                  <a:schemeClr val="tx2">
                    <a:lumMod val="40000"/>
                    <a:lumOff val="60000"/>
                  </a:schemeClr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980517"/>
            <a:ext cx="8460983" cy="2698249"/>
          </a:xfrm>
          <a:prstGeom prst="rect">
            <a:avLst/>
          </a:prstGeom>
        </p:spPr>
        <p:txBody>
          <a:bodyPr anchor="ctr" anchorCtr="0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 bwMode="gray">
          <a:xfrm>
            <a:off x="1945945" y="3679987"/>
            <a:ext cx="7725772" cy="342174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400" cap="small" dirty="0">
                <a:solidFill>
                  <a:schemeClr val="tx2">
                    <a:lumMod val="40000"/>
                    <a:lumOff val="60000"/>
                  </a:schemeClr>
                </a:solidFill>
                <a:latin typeface="+mn-lt"/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8"/>
            <a:ext cx="8825659" cy="997858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0EFEE-2756-4A20-BF2A-63F0A94F99AC}" type="datetime4">
              <a:rPr lang="en-US" smtClean="0"/>
              <a:pPr/>
              <a:t>November 1, 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3" name="Rectangle 2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24297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3525"/>
            <a:ext cx="8865623" cy="1819656"/>
          </a:xfrm>
          <a:prstGeom prst="rect">
            <a:avLst/>
          </a:prstGeo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9200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0EFEE-2756-4A20-BF2A-63F0A94F99AC}" type="datetime4">
              <a:rPr lang="en-US" smtClean="0"/>
              <a:pPr/>
              <a:t>November 1, 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80432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3129168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79764"/>
            <a:ext cx="3129168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5380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4"/>
            <a:ext cx="3145380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0" y="2595032"/>
            <a:ext cx="3161029" cy="58473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79764"/>
            <a:ext cx="3161029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4991" y="2603500"/>
            <a:ext cx="32564" cy="3423554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5824" y="2603500"/>
            <a:ext cx="0" cy="3423554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0EFEE-2756-4A20-BF2A-63F0A94F99AC}" type="datetime4">
              <a:rPr lang="en-US" smtClean="0"/>
              <a:pPr/>
              <a:t>November 1, 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82230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 anchor="ctr" anchorCtr="0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5"/>
            <a:ext cx="3050438" cy="57626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10916"/>
            <a:ext cx="2691242" cy="1584094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7"/>
            <a:ext cx="3050438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2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09108"/>
            <a:ext cx="3050438" cy="91257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3" y="4532842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3" y="5109107"/>
            <a:ext cx="3050438" cy="91794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4245" y="2603500"/>
            <a:ext cx="1" cy="3461811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807352" y="2603500"/>
            <a:ext cx="0" cy="3461811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0EFEE-2756-4A20-BF2A-63F0A94F99AC}" type="datetime4">
              <a:rPr lang="en-US" smtClean="0"/>
              <a:pPr/>
              <a:t>November 1, 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58469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595033"/>
            <a:ext cx="8825659" cy="3424768"/>
          </a:xfrm>
        </p:spPr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84A1965-34DC-4919-8320-A78EB719E0C1}" type="datetime1">
              <a:rPr lang="en-US" smtClean="0"/>
              <a:pPr>
                <a:defRPr/>
              </a:pPr>
              <a:t>11/1/18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475748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Rectangle 12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76756" y="1278466"/>
            <a:ext cx="1441567" cy="4748591"/>
          </a:xfrm>
          <a:prstGeom prst="rect">
            <a:avLst/>
          </a:prstGeo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5"/>
            <a:ext cx="6256025" cy="474859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0FDCFFA-DB43-4CA6-A9A2-8BBEEBAA6122}" type="datetime1">
              <a:rPr lang="en-US" smtClean="0"/>
              <a:pPr>
                <a:defRPr/>
              </a:pPr>
              <a:t>11/1/18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 dirty="0"/>
          </a:p>
        </p:txBody>
      </p:sp>
      <p:sp>
        <p:nvSpPr>
          <p:cNvPr id="20" name="Rectangle 1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20458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7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30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2760" y="6391656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17D0EFEE-2756-4A20-BF2A-63F0A94F99AC}" type="datetime4">
              <a:rPr lang="en-US" smtClean="0"/>
              <a:pPr/>
              <a:t>November 1, 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7784" y="6391656"/>
            <a:ext cx="3867912" cy="310896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9" name="Rectangle 2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03582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86" r:id="rId1"/>
    <p:sldLayoutId id="2147484087" r:id="rId2"/>
    <p:sldLayoutId id="2147484088" r:id="rId3"/>
    <p:sldLayoutId id="2147484089" r:id="rId4"/>
    <p:sldLayoutId id="2147484090" r:id="rId5"/>
    <p:sldLayoutId id="2147484091" r:id="rId6"/>
    <p:sldLayoutId id="2147484092" r:id="rId7"/>
    <p:sldLayoutId id="2147484093" r:id="rId8"/>
    <p:sldLayoutId id="2147484094" r:id="rId9"/>
    <p:sldLayoutId id="2147484095" r:id="rId10"/>
    <p:sldLayoutId id="2147484096" r:id="rId11"/>
    <p:sldLayoutId id="2147484097" r:id="rId12"/>
    <p:sldLayoutId id="2147484098" r:id="rId13"/>
    <p:sldLayoutId id="2147484099" r:id="rId14"/>
    <p:sldLayoutId id="2147484100" r:id="rId15"/>
    <p:sldLayoutId id="2147484101" r:id="rId16"/>
    <p:sldLayoutId id="2147484102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8521F6-FF53-454E-B879-EE8491A629A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PY200/PY211 General Psychology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8F87969-EA84-9346-A31D-78E6C9299C3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Social psychology </a:t>
            </a:r>
          </a:p>
        </p:txBody>
      </p:sp>
    </p:spTree>
    <p:extLst>
      <p:ext uri="{BB962C8B-B14F-4D97-AF65-F5344CB8AC3E}">
        <p14:creationId xmlns:p14="http://schemas.microsoft.com/office/powerpoint/2010/main" val="10800003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IN" altLang="en-US" sz="4400" dirty="0"/>
              <a:t>Social Psychology</a:t>
            </a:r>
          </a:p>
        </p:txBody>
      </p:sp>
      <p:sp>
        <p:nvSpPr>
          <p:cNvPr id="1638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Scientific study of how people’s thoughts, feelings, and actions are affected by others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300" dirty="0"/>
              <a:t>Attitudes and Social Cognition</a:t>
            </a:r>
          </a:p>
        </p:txBody>
      </p:sp>
      <p:sp>
        <p:nvSpPr>
          <p:cNvPr id="1741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How do people form impressions of what others are like and of the causes of their behavior?</a:t>
            </a:r>
          </a:p>
          <a:p>
            <a:pPr eaLnBrk="1" hangingPunct="1"/>
            <a:r>
              <a:rPr lang="en-US" altLang="en-US" dirty="0"/>
              <a:t>What are the biases that influence the ways in which people view others’ behavior?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 dirty="0"/>
              <a:t>Social Cognition: Understanding Others </a:t>
            </a:r>
            <a:r>
              <a:rPr lang="en-US" altLang="en-US" sz="2000" dirty="0"/>
              <a:t>(1)</a:t>
            </a:r>
          </a:p>
        </p:txBody>
      </p:sp>
      <p:sp>
        <p:nvSpPr>
          <p:cNvPr id="2355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cognitive processes by which people understand and make sense of others and themselves</a:t>
            </a:r>
          </a:p>
          <a:p>
            <a:pPr eaLnBrk="1" hangingPunct="1"/>
            <a:r>
              <a:rPr lang="en-US" altLang="en-US" b="1" dirty="0"/>
              <a:t>Schemas</a:t>
            </a:r>
            <a:r>
              <a:rPr lang="en-US" altLang="en-US" dirty="0"/>
              <a:t>: Sets of cognitions about people and social experiences</a:t>
            </a:r>
          </a:p>
          <a:p>
            <a:pPr lvl="1" eaLnBrk="1" hangingPunct="1"/>
            <a:r>
              <a:rPr lang="en-US" altLang="en-US" dirty="0"/>
              <a:t>Organize information stored in memory</a:t>
            </a:r>
          </a:p>
          <a:p>
            <a:pPr lvl="1" eaLnBrk="1" hangingPunct="1"/>
            <a:r>
              <a:rPr lang="en-US" altLang="en-US" dirty="0"/>
              <a:t>Provide a framework to recognize, categorize, and recall information relating to social stimuli</a:t>
            </a:r>
          </a:p>
          <a:p>
            <a:pPr lvl="1" eaLnBrk="1" hangingPunct="1"/>
            <a:r>
              <a:rPr lang="en-US" altLang="en-US" dirty="0"/>
              <a:t>Help predict what others are like based on relatively little information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 dirty="0"/>
              <a:t>Social Cognition: Understanding Others </a:t>
            </a:r>
            <a:r>
              <a:rPr lang="en-US" altLang="en-US" sz="2000" dirty="0"/>
              <a:t>(2)</a:t>
            </a:r>
          </a:p>
        </p:txBody>
      </p:sp>
      <p:sp>
        <p:nvSpPr>
          <p:cNvPr id="24580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dirty="0"/>
              <a:t>Forming impressions of others</a:t>
            </a:r>
          </a:p>
          <a:p>
            <a:pPr lvl="1" eaLnBrk="1" hangingPunct="1"/>
            <a:r>
              <a:rPr lang="en-US" altLang="en-US" dirty="0"/>
              <a:t>Impression formation - Process by which an individual organizes information about another person to form an overall impression of that person </a:t>
            </a:r>
          </a:p>
          <a:p>
            <a:pPr lvl="2" eaLnBrk="1" hangingPunct="1"/>
            <a:r>
              <a:rPr lang="en-US" altLang="en-US" sz="1600" b="1" dirty="0"/>
              <a:t>Central traits</a:t>
            </a:r>
            <a:r>
              <a:rPr lang="en-US" altLang="en-US" sz="1600" dirty="0"/>
              <a:t>: Major traits considered in forming impressions of others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 dirty="0"/>
              <a:t>Social Cognition: Understanding Others </a:t>
            </a:r>
            <a:r>
              <a:rPr lang="en-US" altLang="en-US" sz="2000" dirty="0"/>
              <a:t>(3)</a:t>
            </a:r>
          </a:p>
        </p:txBody>
      </p:sp>
      <p:sp>
        <p:nvSpPr>
          <p:cNvPr id="25604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dirty="0"/>
              <a:t>Attribution processes: Understanding the causes of behavior</a:t>
            </a:r>
          </a:p>
          <a:p>
            <a:pPr lvl="1" eaLnBrk="1" hangingPunct="1"/>
            <a:r>
              <a:rPr lang="en-US" altLang="en-US" b="1" dirty="0"/>
              <a:t>Attribution theory</a:t>
            </a:r>
            <a:r>
              <a:rPr lang="en-US" altLang="en-US" dirty="0"/>
              <a:t>: Considers how we decide, on the basis of samples of a person’s behavior, what the specific causes of that behavior are</a:t>
            </a:r>
          </a:p>
          <a:p>
            <a:pPr lvl="2" eaLnBrk="1" hangingPunct="1"/>
            <a:r>
              <a:rPr lang="en-US" altLang="en-US" sz="1600" dirty="0"/>
              <a:t>Focuses on why is someone acting in a particular way - Asks the “why” question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 dirty="0"/>
              <a:t>Social Cognition: Understanding Others </a:t>
            </a:r>
            <a:r>
              <a:rPr lang="en-US" altLang="en-US" sz="2000" dirty="0"/>
              <a:t>(4)</a:t>
            </a:r>
          </a:p>
        </p:txBody>
      </p:sp>
      <p:sp>
        <p:nvSpPr>
          <p:cNvPr id="2662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b="1" dirty="0"/>
              <a:t>Situational causes of behavior</a:t>
            </a:r>
            <a:r>
              <a:rPr lang="en-US" altLang="en-US" dirty="0"/>
              <a:t>: Causes of behavior that are external to a person</a:t>
            </a:r>
          </a:p>
          <a:p>
            <a:r>
              <a:rPr lang="en-US" altLang="en-US" b="1" dirty="0"/>
              <a:t>Dispositional causes of behavior</a:t>
            </a:r>
            <a:r>
              <a:rPr lang="en-US" altLang="en-US" dirty="0"/>
              <a:t>: Causes of behavior brought about by a person’s traits or personality characteristics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dirty="0"/>
              <a:t>Attribution Biases: To Err is Human</a:t>
            </a:r>
            <a:r>
              <a:rPr lang="en-US" sz="2200" dirty="0"/>
              <a:t> (1)</a:t>
            </a:r>
          </a:p>
        </p:txBody>
      </p:sp>
      <p:sp>
        <p:nvSpPr>
          <p:cNvPr id="2765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b="1" dirty="0"/>
              <a:t>Halo effect</a:t>
            </a:r>
            <a:r>
              <a:rPr lang="en-US" altLang="en-US" dirty="0"/>
              <a:t>: Phenomenon in which an initial understanding that a person has positive traits is used to infer other uniformly positive characteristics </a:t>
            </a:r>
          </a:p>
          <a:p>
            <a:pPr eaLnBrk="1" hangingPunct="1"/>
            <a:r>
              <a:rPr lang="en-US" altLang="en-US" b="1" dirty="0"/>
              <a:t>Assumed-similarity bias</a:t>
            </a:r>
            <a:r>
              <a:rPr lang="en-US" altLang="en-US" dirty="0"/>
              <a:t>: Tendency to think of people as being similar to oneself even when meeting them for the first time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dirty="0"/>
              <a:t>Attribution Biases: To Err is Human</a:t>
            </a:r>
            <a:r>
              <a:rPr lang="en-US" sz="2200" dirty="0"/>
              <a:t> (2)</a:t>
            </a:r>
          </a:p>
        </p:txBody>
      </p:sp>
      <p:sp>
        <p:nvSpPr>
          <p:cNvPr id="28676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6525221" cy="3416300"/>
          </a:xfrm>
        </p:spPr>
        <p:txBody>
          <a:bodyPr/>
          <a:lstStyle/>
          <a:p>
            <a:pPr eaLnBrk="1" hangingPunct="1"/>
            <a:r>
              <a:rPr lang="en-US" altLang="en-US" b="1" dirty="0"/>
              <a:t>Self-serving bias</a:t>
            </a:r>
            <a:r>
              <a:rPr lang="en-US" altLang="en-US" dirty="0"/>
              <a:t>: Tendency to attribute success to personal factors and failure to factors outside oneself</a:t>
            </a:r>
          </a:p>
          <a:p>
            <a:pPr eaLnBrk="1" hangingPunct="1"/>
            <a:r>
              <a:rPr lang="en-US" altLang="en-US" b="1" dirty="0"/>
              <a:t>Fundamental attribution error</a:t>
            </a:r>
            <a:r>
              <a:rPr lang="en-US" altLang="en-US" dirty="0"/>
              <a:t>: Tendency to overattribute others’ behavior to dispositional causes and minimize the importance of situational causes</a:t>
            </a:r>
          </a:p>
        </p:txBody>
      </p:sp>
      <p:pic>
        <p:nvPicPr>
          <p:cNvPr id="4" name="Picture 2" descr="http://www.buzzle.com/img/articleImages/610405-582318-46.jpg">
            <a:extLst>
              <a:ext uri="{FF2B5EF4-FFF2-40B4-BE49-F238E27FC236}">
                <a16:creationId xmlns:a16="http://schemas.microsoft.com/office/drawing/2014/main" id="{9F75CF5A-D082-1A46-8903-4835EDB7F7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2224" y="2420888"/>
            <a:ext cx="3250704" cy="4000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 dirty="0"/>
              <a:t>Social Influence and Groups</a:t>
            </a:r>
          </a:p>
        </p:txBody>
      </p:sp>
      <p:sp>
        <p:nvSpPr>
          <p:cNvPr id="2970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What are the major sources and tactics of social influence?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Introduction</a:t>
            </a:r>
            <a:r>
              <a:rPr lang="en-US" altLang="en-US" sz="2000" dirty="0"/>
              <a:t> (1)</a:t>
            </a:r>
          </a:p>
        </p:txBody>
      </p:sp>
      <p:sp>
        <p:nvSpPr>
          <p:cNvPr id="3072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b="1" dirty="0"/>
              <a:t>Social influence</a:t>
            </a:r>
            <a:r>
              <a:rPr lang="en-US" altLang="en-US" dirty="0"/>
              <a:t>: Social groups and individuals exert pressure on an individual, either deliberately or unintentionally</a:t>
            </a:r>
          </a:p>
          <a:p>
            <a:pPr eaLnBrk="1" hangingPunct="1"/>
            <a:r>
              <a:rPr lang="en-US" altLang="en-US" b="1" dirty="0"/>
              <a:t>Group</a:t>
            </a:r>
            <a:r>
              <a:rPr lang="en-US" altLang="en-US" dirty="0"/>
              <a:t>: Two or more people who: </a:t>
            </a:r>
          </a:p>
          <a:p>
            <a:pPr lvl="1" eaLnBrk="1" hangingPunct="1"/>
            <a:r>
              <a:rPr lang="en-US" altLang="en-US" dirty="0"/>
              <a:t>Interact with one another</a:t>
            </a:r>
          </a:p>
          <a:p>
            <a:pPr lvl="1" eaLnBrk="1" hangingPunct="1"/>
            <a:r>
              <a:rPr lang="en-US" altLang="en-US" dirty="0"/>
              <a:t>Perceive themselves as part of a group</a:t>
            </a:r>
          </a:p>
          <a:p>
            <a:pPr lvl="1" eaLnBrk="1" hangingPunct="1"/>
            <a:r>
              <a:rPr lang="en-US" altLang="en-US" dirty="0"/>
              <a:t>Are interdependent</a:t>
            </a:r>
          </a:p>
          <a:p>
            <a:pPr lvl="1" eaLnBrk="1" hangingPunct="1"/>
            <a:r>
              <a:rPr lang="en-US" altLang="en-US" dirty="0"/>
              <a:t>Develop and hold norms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600" dirty="0"/>
              <a:t>Conformity: Following What Others Do</a:t>
            </a:r>
          </a:p>
        </p:txBody>
      </p:sp>
      <p:sp>
        <p:nvSpPr>
          <p:cNvPr id="3174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Conformity: A change in behavior or attitudes brought about by a desire to follow the beliefs or standards of other people</a:t>
            </a:r>
          </a:p>
          <a:p>
            <a:pPr lvl="1"/>
            <a:r>
              <a:rPr lang="en-US" altLang="en-US" dirty="0"/>
              <a:t>E.g. Asch study </a:t>
            </a:r>
          </a:p>
        </p:txBody>
      </p:sp>
      <p:pic>
        <p:nvPicPr>
          <p:cNvPr id="4" name="Picture 2" descr="http://celiadelaney.files.wordpress.com/2011/06/asch-conformity-experiment.png">
            <a:extLst>
              <a:ext uri="{FF2B5EF4-FFF2-40B4-BE49-F238E27FC236}">
                <a16:creationId xmlns:a16="http://schemas.microsoft.com/office/drawing/2014/main" id="{4392FE3C-8593-254A-8CC1-FCFA00B6AC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4954" y="3933056"/>
            <a:ext cx="4476572" cy="2766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9041AD2-24E2-7F44-9A7E-1B3105A9C7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2024" y="3501008"/>
            <a:ext cx="4758875" cy="2972467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Conformity Conclusions: Significant Findings Focus On</a:t>
            </a:r>
          </a:p>
        </p:txBody>
      </p:sp>
      <p:sp>
        <p:nvSpPr>
          <p:cNvPr id="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Characteristics of the group</a:t>
            </a:r>
          </a:p>
          <a:p>
            <a:pPr lvl="1"/>
            <a:r>
              <a:rPr lang="en-US" b="1" dirty="0"/>
              <a:t>Status: </a:t>
            </a:r>
            <a:r>
              <a:rPr lang="en-US" dirty="0"/>
              <a:t>Social standing of someone in a group</a:t>
            </a:r>
            <a:endParaRPr lang="en-US" b="1" dirty="0"/>
          </a:p>
          <a:p>
            <a:r>
              <a:rPr lang="en-US" dirty="0"/>
              <a:t>Situation in which the individual is responding</a:t>
            </a:r>
          </a:p>
          <a:p>
            <a:r>
              <a:rPr lang="en-US" dirty="0"/>
              <a:t>Kind of task</a:t>
            </a:r>
          </a:p>
          <a:p>
            <a:r>
              <a:rPr lang="en-US" dirty="0"/>
              <a:t>Unanimity of the group</a:t>
            </a:r>
          </a:p>
          <a:p>
            <a:pPr lvl="1"/>
            <a:r>
              <a:rPr lang="en-US" b="1" dirty="0"/>
              <a:t>Social supporter: </a:t>
            </a:r>
            <a:r>
              <a:rPr lang="en-US" dirty="0"/>
              <a:t>Group member whose dissenting views make nonconformity to the group easier</a:t>
            </a:r>
            <a:endParaRPr lang="en-US" b="1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 dirty="0"/>
              <a:t>Groupthink: Caving in to Conformity</a:t>
            </a:r>
          </a:p>
        </p:txBody>
      </p:sp>
      <p:sp>
        <p:nvSpPr>
          <p:cNvPr id="3482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Type of thinking in which group members share such a strong motivation to achieve consensus that they lose the ability to critically evaluate alternative points of view</a:t>
            </a:r>
          </a:p>
          <a:p>
            <a:pPr lvl="1" eaLnBrk="1" hangingPunct="1"/>
            <a:r>
              <a:rPr lang="en-US" altLang="en-US" dirty="0"/>
              <a:t>Entrapment: Circumstance in which commitments to a failing point of view or course of action are increased to justify investments in time and energy that have already been made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Conformity to Social Roles</a:t>
            </a:r>
          </a:p>
        </p:txBody>
      </p:sp>
      <p:sp>
        <p:nvSpPr>
          <p:cNvPr id="35844" name="Content Placeholder 2"/>
          <p:cNvSpPr>
            <a:spLocks noGrp="1"/>
          </p:cNvSpPr>
          <p:nvPr>
            <p:ph idx="1"/>
          </p:nvPr>
        </p:nvSpPr>
        <p:spPr>
          <a:xfrm>
            <a:off x="1154955" y="2603500"/>
            <a:ext cx="5805142" cy="34163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dirty="0"/>
              <a:t>Conformity influences behavior is through social roles</a:t>
            </a:r>
          </a:p>
          <a:p>
            <a:pPr lvl="1" eaLnBrk="1" hangingPunct="1"/>
            <a:r>
              <a:rPr lang="en-US" altLang="en-US" dirty="0"/>
              <a:t>Social roles: Expectations for people who occupy a given social position</a:t>
            </a:r>
          </a:p>
          <a:p>
            <a:pPr eaLnBrk="1" hangingPunct="1"/>
            <a:r>
              <a:rPr lang="en-US" altLang="en-US" dirty="0"/>
              <a:t>Experiment conducted by Philip Zimbardo and colleagues:</a:t>
            </a:r>
          </a:p>
          <a:p>
            <a:pPr lvl="1" eaLnBrk="1" hangingPunct="1"/>
            <a:r>
              <a:rPr lang="en-US" altLang="en-US" dirty="0"/>
              <a:t>Guards vs. prisoners</a:t>
            </a:r>
          </a:p>
          <a:p>
            <a:pPr lvl="2" eaLnBrk="1" hangingPunct="1"/>
            <a:r>
              <a:rPr lang="en-US" altLang="en-US" dirty="0"/>
              <a:t>Conforming to social roles can have a powerful effect on behavior</a:t>
            </a:r>
          </a:p>
          <a:p>
            <a:pPr lvl="2" eaLnBrk="1" hangingPunct="1"/>
            <a:r>
              <a:rPr lang="en-US" altLang="en-US" dirty="0"/>
              <a:t>Can induce people to change behavior in undesirable ways</a:t>
            </a:r>
          </a:p>
        </p:txBody>
      </p:sp>
      <p:pic>
        <p:nvPicPr>
          <p:cNvPr id="4" name="Picture 2" descr="http://www.trbimg.com/img-55ba43ca/turbine/ct-stanford-prison-experiment-review-20150730">
            <a:extLst>
              <a:ext uri="{FF2B5EF4-FFF2-40B4-BE49-F238E27FC236}">
                <a16:creationId xmlns:a16="http://schemas.microsoft.com/office/drawing/2014/main" id="{2F3A2795-19D7-F042-B806-FBDF153B46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2144" y="2607618"/>
            <a:ext cx="4220974" cy="2813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 dirty="0"/>
              <a:t>Obedience: Following Direct Orders</a:t>
            </a:r>
          </a:p>
        </p:txBody>
      </p:sp>
      <p:sp>
        <p:nvSpPr>
          <p:cNvPr id="37892" name="Content Placeholder 2"/>
          <p:cNvSpPr>
            <a:spLocks noGrp="1"/>
          </p:cNvSpPr>
          <p:nvPr>
            <p:ph idx="1"/>
          </p:nvPr>
        </p:nvSpPr>
        <p:spPr>
          <a:xfrm>
            <a:off x="1154955" y="2603500"/>
            <a:ext cx="6165182" cy="34163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b="1" dirty="0"/>
              <a:t>Obedience</a:t>
            </a:r>
            <a:r>
              <a:rPr lang="en-US" altLang="en-US" dirty="0"/>
              <a:t>: A change in behavior in response to the commands of others</a:t>
            </a:r>
          </a:p>
          <a:p>
            <a:pPr eaLnBrk="1" hangingPunct="1"/>
            <a:r>
              <a:rPr lang="en-US" altLang="en-US" dirty="0"/>
              <a:t>Milgram’s classic obedience study</a:t>
            </a:r>
          </a:p>
          <a:p>
            <a:pPr lvl="1" eaLnBrk="1" hangingPunct="1"/>
            <a:r>
              <a:rPr lang="en-US" altLang="en-US" dirty="0"/>
              <a:t>Teacher: administer electric shock</a:t>
            </a:r>
          </a:p>
          <a:p>
            <a:pPr lvl="1" eaLnBrk="1" hangingPunct="1"/>
            <a:r>
              <a:rPr lang="en-US" altLang="en-US" dirty="0"/>
              <a:t>Learner: (research confederate) ‘receiving’ electric shock</a:t>
            </a:r>
          </a:p>
          <a:p>
            <a:pPr lvl="1" eaLnBrk="1" hangingPunct="1"/>
            <a:r>
              <a:rPr lang="en-US" altLang="en-US" dirty="0"/>
              <a:t>65% of participants eventually used the highest setting labelled on the shock generator, in response to experimenter’s commands</a:t>
            </a:r>
          </a:p>
        </p:txBody>
      </p:sp>
      <p:pic>
        <p:nvPicPr>
          <p:cNvPr id="7" name="Picture 8" descr="http://6932024ba42556b26407-a85c761a6bd49913b8d52eb0d7ddeadd.r85.cf2.rackcdn.com/59008881-2C7B-4729-B815-7A7633F58505.jpg">
            <a:extLst>
              <a:ext uri="{FF2B5EF4-FFF2-40B4-BE49-F238E27FC236}">
                <a16:creationId xmlns:a16="http://schemas.microsoft.com/office/drawing/2014/main" id="{F34A1D83-D949-3F45-B7F0-A8DCCA9FE1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1347" y="2359947"/>
            <a:ext cx="3537637" cy="2653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http://static.twoday.net/EugeneFaust/images/schockgenerator-Skala.jpg">
            <a:extLst>
              <a:ext uri="{FF2B5EF4-FFF2-40B4-BE49-F238E27FC236}">
                <a16:creationId xmlns:a16="http://schemas.microsoft.com/office/drawing/2014/main" id="{8B1820A0-5440-B142-99F4-9838A7FBD6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1162" y="5085184"/>
            <a:ext cx="3599520" cy="1556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 dirty="0"/>
              <a:t>Prejudice and Discrimination</a:t>
            </a:r>
          </a:p>
        </p:txBody>
      </p:sp>
      <p:sp>
        <p:nvSpPr>
          <p:cNvPr id="3994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How do stereotypes, prejudice, and discrimination differ?</a:t>
            </a:r>
          </a:p>
          <a:p>
            <a:pPr eaLnBrk="1" hangingPunct="1"/>
            <a:r>
              <a:rPr lang="en-US" altLang="en-US" dirty="0"/>
              <a:t>How can we reduce prejudice and discrimination?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Introduction</a:t>
            </a:r>
            <a:r>
              <a:rPr lang="en-US" altLang="en-US" sz="2000" dirty="0"/>
              <a:t> (2)</a:t>
            </a:r>
          </a:p>
        </p:txBody>
      </p:sp>
      <p:sp>
        <p:nvSpPr>
          <p:cNvPr id="40964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b="1" dirty="0"/>
              <a:t>Stereotype</a:t>
            </a:r>
            <a:r>
              <a:rPr lang="en-US" altLang="en-US" dirty="0"/>
              <a:t>: Set of generalized beliefs and expectations about a specific group and its members</a:t>
            </a:r>
          </a:p>
          <a:p>
            <a:pPr eaLnBrk="1" hangingPunct="1"/>
            <a:r>
              <a:rPr lang="en-US" altLang="en-US" b="1" dirty="0"/>
              <a:t>Prejudice</a:t>
            </a:r>
            <a:r>
              <a:rPr lang="en-US" altLang="en-US" dirty="0"/>
              <a:t>: Negative (or positive) evaluation of a group and its members</a:t>
            </a:r>
          </a:p>
          <a:p>
            <a:pPr eaLnBrk="1" hangingPunct="1"/>
            <a:r>
              <a:rPr lang="en-US" altLang="en-US" b="1" dirty="0"/>
              <a:t>Discrimination</a:t>
            </a:r>
            <a:r>
              <a:rPr lang="en-US" altLang="en-US" dirty="0"/>
              <a:t>: Behavior directed toward individuals on the basis of their membership in a particular group</a:t>
            </a:r>
          </a:p>
          <a:p>
            <a:pPr eaLnBrk="1" hangingPunct="1"/>
            <a:endParaRPr lang="en-US" altLang="en-US" dirty="0"/>
          </a:p>
          <a:p>
            <a:pPr eaLnBrk="1" hangingPunct="1"/>
            <a:r>
              <a:rPr lang="en-US" altLang="en-US" dirty="0"/>
              <a:t>Self-fulfilling prophecy: expectations about the occurrence of a future event or behavior that act to increase the likelihood the event or behavior will occur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The Foundations of Prejudice</a:t>
            </a:r>
            <a:r>
              <a:rPr lang="en-US" altLang="en-US" sz="2000" dirty="0"/>
              <a:t> (1)</a:t>
            </a:r>
          </a:p>
        </p:txBody>
      </p:sp>
      <p:sp>
        <p:nvSpPr>
          <p:cNvPr id="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/>
              <a:t>Observational learning approaches suggests that </a:t>
            </a:r>
            <a:r>
              <a:rPr lang="en-US" dirty="0"/>
              <a:t>children’s feelings about members of various groups are shaped by</a:t>
            </a:r>
            <a:r>
              <a:rPr lang="en-US" altLang="en-US" dirty="0"/>
              <a:t>:</a:t>
            </a:r>
            <a:endParaRPr lang="en-US" dirty="0"/>
          </a:p>
          <a:p>
            <a:pPr lvl="1"/>
            <a:r>
              <a:rPr lang="en-US" dirty="0"/>
              <a:t>Stereotyping and prejudice, the behavior of parents, other adults, and peers</a:t>
            </a:r>
            <a:endParaRPr lang="en-US" altLang="en-US" dirty="0"/>
          </a:p>
          <a:p>
            <a:r>
              <a:rPr lang="en-US" altLang="en-US" dirty="0"/>
              <a:t>Mass media provides information about stereotypes for children and adults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Foundations of Prejudice</a:t>
            </a:r>
            <a:r>
              <a:rPr lang="en-US" altLang="en-US" sz="2000" dirty="0"/>
              <a:t> (2)</a:t>
            </a:r>
          </a:p>
        </p:txBody>
      </p:sp>
      <p:sp>
        <p:nvSpPr>
          <p:cNvPr id="4301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Social identity theory suggests that people tend to be ethnocentric</a:t>
            </a:r>
          </a:p>
          <a:p>
            <a:pPr lvl="1" eaLnBrk="1" hangingPunct="1"/>
            <a:r>
              <a:rPr lang="en-US" altLang="en-US" dirty="0"/>
              <a:t>Ethnocentric: Viewing the world from their own perspective and judging others in terms of their group membership</a:t>
            </a:r>
          </a:p>
          <a:p>
            <a:pPr lvl="2" eaLnBrk="1" hangingPunct="1"/>
            <a:r>
              <a:rPr lang="en-US" altLang="en-US" dirty="0" err="1"/>
              <a:t>Ingroups</a:t>
            </a:r>
            <a:r>
              <a:rPr lang="en-US" altLang="en-US" dirty="0"/>
              <a:t> and outgroups</a:t>
            </a:r>
          </a:p>
        </p:txBody>
      </p:sp>
      <p:pic>
        <p:nvPicPr>
          <p:cNvPr id="4" name="Picture 2" descr="https://lh3.googleusercontent.com/7sdOTHchb5GHy6d3J0vyFG8nQocoDjSzZ930yN5OYxcWusYUDq-MaRBWeN28g6WdzahJSAp9I0qD2GbfHZJg_4QiU8xD90SvkofWEiZ4Ze5A3b4H4CHI1XLXoWzPbltEUmVTTd4">
            <a:extLst>
              <a:ext uri="{FF2B5EF4-FFF2-40B4-BE49-F238E27FC236}">
                <a16:creationId xmlns:a16="http://schemas.microsoft.com/office/drawing/2014/main" id="{BA98515D-7FB3-D24A-94AC-38B529DE0B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640" y="4004841"/>
            <a:ext cx="6793235" cy="2853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400" dirty="0"/>
              <a:t>Measuring Prejudice and Discrimination: The Implicit Association Test</a:t>
            </a:r>
          </a:p>
        </p:txBody>
      </p:sp>
      <p:sp>
        <p:nvSpPr>
          <p:cNvPr id="4506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Measure of prejudice that permits  a more accurate assessment of people’s discrimination between members of different groups</a:t>
            </a:r>
          </a:p>
          <a:p>
            <a:pPr lvl="1" eaLnBrk="1" hangingPunct="1"/>
            <a:r>
              <a:rPr lang="en-US" altLang="en-US" dirty="0"/>
              <a:t>Criticism of the test</a:t>
            </a:r>
          </a:p>
          <a:p>
            <a:pPr lvl="2" eaLnBrk="1" hangingPunct="1"/>
            <a:r>
              <a:rPr lang="en-US" altLang="en-US" dirty="0"/>
              <a:t>Having an implicit bias does not mean that people will overtly discriminate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03B5A11-94C5-E740-891E-0E25BD1468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1237" y="4077072"/>
            <a:ext cx="4773092" cy="2533686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300" dirty="0"/>
              <a:t>Reducing the Consequences of Prejudice and Discrimination</a:t>
            </a:r>
          </a:p>
        </p:txBody>
      </p:sp>
      <p:sp>
        <p:nvSpPr>
          <p:cNvPr id="4608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Increase contact between the target of stereotyping and holder of the stereotype</a:t>
            </a:r>
          </a:p>
          <a:p>
            <a:pPr eaLnBrk="1" hangingPunct="1"/>
            <a:r>
              <a:rPr lang="en-US" altLang="en-US" dirty="0"/>
              <a:t>Make values and norms against prejudice more conspicuous</a:t>
            </a:r>
          </a:p>
          <a:p>
            <a:pPr eaLnBrk="1" hangingPunct="1"/>
            <a:r>
              <a:rPr lang="en-US" altLang="en-US" dirty="0"/>
              <a:t>Provide information about the targets of stereotyping</a:t>
            </a:r>
          </a:p>
          <a:p>
            <a:pPr eaLnBrk="1" hangingPunct="1"/>
            <a:r>
              <a:rPr lang="en-US" altLang="en-US" dirty="0"/>
              <a:t>Reducing stereotype threat</a:t>
            </a:r>
          </a:p>
          <a:p>
            <a:pPr eaLnBrk="1" hangingPunct="1"/>
            <a:r>
              <a:rPr lang="en-US" altLang="en-US" dirty="0"/>
              <a:t>Increasing the sense of social belonging of ethnic minority students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 dirty="0"/>
              <a:t>Positive &amp; Negative Social Behavior</a:t>
            </a:r>
          </a:p>
        </p:txBody>
      </p:sp>
      <p:sp>
        <p:nvSpPr>
          <p:cNvPr id="4710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Why are we attracted to certain people, and what progression do social relationships follow?</a:t>
            </a:r>
          </a:p>
          <a:p>
            <a:pPr eaLnBrk="1" hangingPunct="1"/>
            <a:r>
              <a:rPr lang="en-US" altLang="en-US" dirty="0"/>
              <a:t>What factors underlie aggression and prosocial behavior?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 dirty="0"/>
              <a:t>Interpersonal Attraction and the Development of Relationships </a:t>
            </a:r>
            <a:r>
              <a:rPr lang="en-US" altLang="en-US" sz="2000" dirty="0"/>
              <a:t>(1)</a:t>
            </a:r>
          </a:p>
        </p:txBody>
      </p:sp>
      <p:sp>
        <p:nvSpPr>
          <p:cNvPr id="48132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b="1" dirty="0"/>
              <a:t>Interpersonal attraction</a:t>
            </a:r>
            <a:r>
              <a:rPr lang="en-US" altLang="en-US" dirty="0"/>
              <a:t>: Positive feelings for others; liking and loving</a:t>
            </a:r>
          </a:p>
          <a:p>
            <a:pPr lvl="1" eaLnBrk="1" hangingPunct="1"/>
            <a:r>
              <a:rPr lang="en-US" altLang="en-US" dirty="0"/>
              <a:t>Factors that attract people to each other: </a:t>
            </a:r>
          </a:p>
          <a:p>
            <a:pPr lvl="2" eaLnBrk="1" hangingPunct="1"/>
            <a:r>
              <a:rPr lang="en-US" altLang="en-US" dirty="0"/>
              <a:t>Proximity: Tendency to like those that are near us </a:t>
            </a:r>
          </a:p>
          <a:p>
            <a:pPr lvl="2" eaLnBrk="1" hangingPunct="1"/>
            <a:r>
              <a:rPr lang="en-US" altLang="en-US" dirty="0"/>
              <a:t>Familiarity: Mere-exposure-effect: Tendency to like those we see often </a:t>
            </a:r>
          </a:p>
          <a:p>
            <a:pPr lvl="2" eaLnBrk="1" hangingPunct="1"/>
            <a:r>
              <a:rPr lang="en-US" altLang="en-US" dirty="0"/>
              <a:t>Similarity: Tendency to like those who are like us </a:t>
            </a:r>
          </a:p>
          <a:p>
            <a:pPr lvl="2" eaLnBrk="1" hangingPunct="1"/>
            <a:r>
              <a:rPr lang="en-US" altLang="en-US" dirty="0"/>
              <a:t>Reciprocity: Tendency to like those who like us</a:t>
            </a:r>
          </a:p>
          <a:p>
            <a:pPr lvl="2" eaLnBrk="1" hangingPunct="1"/>
            <a:r>
              <a:rPr lang="en-US" altLang="en-US" dirty="0"/>
              <a:t>Physical attractiveness: Tendency to like those who look attractive 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 dirty="0"/>
              <a:t>Interpersonal Attraction and the Development of Relationships </a:t>
            </a:r>
            <a:r>
              <a:rPr lang="en-US" altLang="en-US" sz="2000" dirty="0"/>
              <a:t>(2)</a:t>
            </a:r>
          </a:p>
        </p:txBody>
      </p:sp>
      <p:sp>
        <p:nvSpPr>
          <p:cNvPr id="4915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Types of love</a:t>
            </a:r>
          </a:p>
          <a:p>
            <a:pPr lvl="1" eaLnBrk="1" hangingPunct="1"/>
            <a:r>
              <a:rPr lang="en-US" altLang="en-US" b="1" dirty="0"/>
              <a:t>Passionate (romantic) love</a:t>
            </a:r>
            <a:r>
              <a:rPr lang="en-US" altLang="en-US" dirty="0"/>
              <a:t>: State of intense absorption in someone that includes intense physiological arousal, psychological interest, and caring for the needs of another</a:t>
            </a:r>
          </a:p>
          <a:p>
            <a:pPr lvl="1" eaLnBrk="1" hangingPunct="1"/>
            <a:r>
              <a:rPr lang="en-US" altLang="en-US" b="1" dirty="0"/>
              <a:t>Companionate love</a:t>
            </a:r>
            <a:r>
              <a:rPr lang="en-US" altLang="en-US" dirty="0"/>
              <a:t>: Strong affection we have for those with whom our lives are deeply involved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 dirty="0"/>
              <a:t>Interpersonal Attraction and the Development of Relationships </a:t>
            </a:r>
            <a:r>
              <a:rPr lang="en-US" altLang="en-US" sz="2000" dirty="0"/>
              <a:t>(3)</a:t>
            </a:r>
          </a:p>
        </p:txBody>
      </p:sp>
      <p:sp>
        <p:nvSpPr>
          <p:cNvPr id="50180" name="Content Placeholder 2"/>
          <p:cNvSpPr>
            <a:spLocks noGrp="1"/>
          </p:cNvSpPr>
          <p:nvPr>
            <p:ph idx="1"/>
          </p:nvPr>
        </p:nvSpPr>
        <p:spPr>
          <a:xfrm>
            <a:off x="1154955" y="2603500"/>
            <a:ext cx="4076950" cy="3416300"/>
          </a:xfrm>
        </p:spPr>
        <p:txBody>
          <a:bodyPr>
            <a:normAutofit fontScale="92500"/>
          </a:bodyPr>
          <a:lstStyle/>
          <a:p>
            <a:pPr eaLnBrk="1" hangingPunct="1"/>
            <a:r>
              <a:rPr lang="en-US" altLang="en-US" dirty="0"/>
              <a:t>Differentiation between types of love by psychologist Robert Sternberg</a:t>
            </a:r>
          </a:p>
          <a:p>
            <a:pPr lvl="1" eaLnBrk="1" hangingPunct="1"/>
            <a:r>
              <a:rPr lang="en-US" altLang="en-US" dirty="0"/>
              <a:t>Decision/commitment - Initial thoughts that one loves someone and the longer-term feelings of commitment to maintain love</a:t>
            </a:r>
          </a:p>
          <a:p>
            <a:pPr lvl="1" eaLnBrk="1" hangingPunct="1"/>
            <a:r>
              <a:rPr lang="en-US" altLang="en-US" dirty="0"/>
              <a:t>Intimacy component - Feelings of closeness and connectedness</a:t>
            </a:r>
          </a:p>
          <a:p>
            <a:pPr lvl="1" eaLnBrk="1" hangingPunct="1"/>
            <a:r>
              <a:rPr lang="en-US" altLang="en-US" dirty="0"/>
              <a:t>Passion component - Motivational drives relating to sex, physical closeness, and romance</a:t>
            </a:r>
          </a:p>
        </p:txBody>
      </p:sp>
      <p:pic>
        <p:nvPicPr>
          <p:cNvPr id="4" name="Picture Placeholder 1" descr="A pyramid, labeled at the angles and sides, forming various combinations that represent different types of love.">
            <a:extLst>
              <a:ext uri="{FF2B5EF4-FFF2-40B4-BE49-F238E27FC236}">
                <a16:creationId xmlns:a16="http://schemas.microsoft.com/office/drawing/2014/main" id="{B2EB3229-C8F9-7447-95E0-D0D03F1EAB5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79"/>
          <a:stretch/>
        </p:blipFill>
        <p:spPr>
          <a:xfrm>
            <a:off x="5375920" y="2492896"/>
            <a:ext cx="6400800" cy="4036784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 dirty="0"/>
              <a:t>Interpersonal Attraction and the Development of Relationships </a:t>
            </a:r>
            <a:r>
              <a:rPr lang="en-US" altLang="en-US" sz="2000" dirty="0"/>
              <a:t>(4)</a:t>
            </a:r>
          </a:p>
        </p:txBody>
      </p:sp>
      <p:sp>
        <p:nvSpPr>
          <p:cNvPr id="48132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 eaLnBrk="1" hangingPunct="1"/>
            <a:r>
              <a:rPr lang="en-US" altLang="en-US" dirty="0"/>
              <a:t>Cross-cultural differences in choosing a marriage partner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74BC1C8-DCD4-5544-8747-F1B1AD2840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7488" y="3140968"/>
            <a:ext cx="8928992" cy="3457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40901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sz="4000" dirty="0"/>
              <a:t>Aggression and Prosocial Behavior: Hurting and Helping Others</a:t>
            </a:r>
            <a:r>
              <a:rPr lang="en-US" sz="2200" dirty="0"/>
              <a:t> (1)</a:t>
            </a:r>
          </a:p>
        </p:txBody>
      </p:sp>
      <p:sp>
        <p:nvSpPr>
          <p:cNvPr id="52228" name="Content Placeholder 2"/>
          <p:cNvSpPr>
            <a:spLocks noGrp="1"/>
          </p:cNvSpPr>
          <p:nvPr>
            <p:ph idx="1"/>
          </p:nvPr>
        </p:nvSpPr>
        <p:spPr>
          <a:xfrm>
            <a:off x="1154955" y="2603500"/>
            <a:ext cx="5517110" cy="3416300"/>
          </a:xfrm>
        </p:spPr>
        <p:txBody>
          <a:bodyPr/>
          <a:lstStyle/>
          <a:p>
            <a:pPr eaLnBrk="1" hangingPunct="1"/>
            <a:r>
              <a:rPr lang="en-US" altLang="en-US" dirty="0"/>
              <a:t>Hurting others: Aggression</a:t>
            </a:r>
          </a:p>
          <a:p>
            <a:pPr lvl="1" eaLnBrk="1" hangingPunct="1"/>
            <a:r>
              <a:rPr lang="en-US" altLang="en-US" b="1" dirty="0"/>
              <a:t>Aggression</a:t>
            </a:r>
            <a:r>
              <a:rPr lang="en-US" altLang="en-US" dirty="0"/>
              <a:t>: Intentional injury of, or harm to, another person. The other person must want to avoid this </a:t>
            </a:r>
          </a:p>
          <a:p>
            <a:pPr eaLnBrk="1" hangingPunct="1"/>
            <a:r>
              <a:rPr lang="en-US" altLang="en-US" dirty="0"/>
              <a:t>Instinct approaches: Aggression as a release</a:t>
            </a:r>
          </a:p>
          <a:p>
            <a:pPr lvl="1" eaLnBrk="1" hangingPunct="1"/>
            <a:r>
              <a:rPr lang="en-US" altLang="en-US" b="1" dirty="0"/>
              <a:t>Catharsis</a:t>
            </a:r>
            <a:r>
              <a:rPr lang="en-US" altLang="en-US" dirty="0"/>
              <a:t>: Process of discharging built-up aggressive energy</a:t>
            </a:r>
          </a:p>
          <a:p>
            <a:pPr lvl="1" eaLnBrk="1" hangingPunct="1"/>
            <a:endParaRPr lang="en-US" alt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F0A44AF-3F71-4B46-AE85-BEADF670FA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64152" y="2348880"/>
            <a:ext cx="4272822" cy="4251928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sz="4000" dirty="0"/>
              <a:t>Aggression and Prosocial Behavior: Hurting and Helping Others</a:t>
            </a:r>
            <a:r>
              <a:rPr lang="en-US" sz="2200" dirty="0"/>
              <a:t> (2)</a:t>
            </a:r>
          </a:p>
        </p:txBody>
      </p:sp>
      <p:sp>
        <p:nvSpPr>
          <p:cNvPr id="5325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Frustration-aggression approaches: Aggression as a reaction to frustration</a:t>
            </a:r>
          </a:p>
          <a:p>
            <a:pPr lvl="1" eaLnBrk="1" hangingPunct="1"/>
            <a:r>
              <a:rPr lang="en-US" altLang="en-US" dirty="0"/>
              <a:t>Explains aggression in terms of reactions to frustration</a:t>
            </a:r>
          </a:p>
          <a:p>
            <a:pPr lvl="2" eaLnBrk="1" hangingPunct="1"/>
            <a:r>
              <a:rPr lang="en-US" altLang="en-US" dirty="0"/>
              <a:t>Frustration: Reaction to the blocking of goals</a:t>
            </a:r>
          </a:p>
          <a:p>
            <a:pPr marL="977900" lvl="3" indent="0">
              <a:buNone/>
            </a:pPr>
            <a:endParaRPr lang="en-US" altLang="en-US" dirty="0"/>
          </a:p>
          <a:p>
            <a:pPr eaLnBrk="1" hangingPunct="1"/>
            <a:endParaRPr lang="en-US" altLang="en-US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sz="4000" dirty="0"/>
              <a:t>Aggression and Prosocial Behavior: Hurting and Helping Others</a:t>
            </a:r>
            <a:r>
              <a:rPr lang="en-US" sz="2200" dirty="0"/>
              <a:t> (3)</a:t>
            </a:r>
          </a:p>
        </p:txBody>
      </p:sp>
      <p:sp>
        <p:nvSpPr>
          <p:cNvPr id="5427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Observational learning approaches: Learning to hurt others</a:t>
            </a:r>
          </a:p>
          <a:p>
            <a:pPr lvl="1" eaLnBrk="1" hangingPunct="1"/>
            <a:r>
              <a:rPr lang="en-US" altLang="en-US" dirty="0"/>
              <a:t>Emphasizes that social and environmental conditions can teach individuals to be aggressive</a:t>
            </a:r>
          </a:p>
          <a:p>
            <a:pPr lvl="1" eaLnBrk="1" hangingPunct="1"/>
            <a:r>
              <a:rPr lang="en-US" altLang="en-US" dirty="0"/>
              <a:t>Suggests that people learn to be aggressive by viewing the rewards and punishments that models provide</a:t>
            </a:r>
          </a:p>
          <a:p>
            <a:pPr lvl="2" eaLnBrk="1" hangingPunct="1"/>
            <a:r>
              <a:rPr lang="en-US" altLang="en-US" dirty="0"/>
              <a:t>Models: Individuals who provide a guide to appropriate behavior through their own behavior</a:t>
            </a:r>
          </a:p>
          <a:p>
            <a:pPr eaLnBrk="1" hangingPunct="1"/>
            <a:endParaRPr lang="en-US" altLang="en-US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sz="4000" dirty="0"/>
              <a:t>Helping Others: The Brighter Side of Human Nature</a:t>
            </a:r>
            <a:r>
              <a:rPr lang="en-US" sz="2200" dirty="0"/>
              <a:t> (1)</a:t>
            </a:r>
          </a:p>
        </p:txBody>
      </p:sp>
      <p:sp>
        <p:nvSpPr>
          <p:cNvPr id="5530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b="1" dirty="0"/>
              <a:t>Prosocial behavior</a:t>
            </a:r>
            <a:r>
              <a:rPr lang="en-US" altLang="en-US" dirty="0"/>
              <a:t>: Helping behavior</a:t>
            </a:r>
          </a:p>
          <a:p>
            <a:pPr lvl="1"/>
            <a:r>
              <a:rPr lang="en-US" altLang="en-US" dirty="0"/>
              <a:t>Bystander effect: the presence of others inhibits helping behavior (e.g. Darley &amp; </a:t>
            </a:r>
            <a:r>
              <a:rPr lang="en-US" altLang="en-US" dirty="0" err="1"/>
              <a:t>Latane</a:t>
            </a:r>
            <a:r>
              <a:rPr lang="en-US" altLang="en-US" dirty="0"/>
              <a:t>, 1968)  </a:t>
            </a:r>
          </a:p>
        </p:txBody>
      </p:sp>
      <p:pic>
        <p:nvPicPr>
          <p:cNvPr id="4" name="Picture 2" descr="http://acrwebsite.org/volumes/v09/09446t01.gif">
            <a:extLst>
              <a:ext uri="{FF2B5EF4-FFF2-40B4-BE49-F238E27FC236}">
                <a16:creationId xmlns:a16="http://schemas.microsoft.com/office/drawing/2014/main" id="{65C76281-5EDA-CB4C-92AF-A69A015730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648" y="3501008"/>
            <a:ext cx="5445284" cy="3205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sz="4000" dirty="0"/>
              <a:t>Helping Others: The Brighter Side of Human Nature</a:t>
            </a:r>
            <a:r>
              <a:rPr lang="en-US" sz="2200" dirty="0"/>
              <a:t> (2)</a:t>
            </a:r>
          </a:p>
        </p:txBody>
      </p:sp>
      <p:sp>
        <p:nvSpPr>
          <p:cNvPr id="55300" name="Content Placeholder 2"/>
          <p:cNvSpPr>
            <a:spLocks noGrp="1"/>
          </p:cNvSpPr>
          <p:nvPr>
            <p:ph idx="1"/>
          </p:nvPr>
        </p:nvSpPr>
        <p:spPr>
          <a:xfrm>
            <a:off x="1154955" y="2603500"/>
            <a:ext cx="7101286" cy="3416300"/>
          </a:xfrm>
        </p:spPr>
        <p:txBody>
          <a:bodyPr>
            <a:normAutofit/>
          </a:bodyPr>
          <a:lstStyle/>
          <a:p>
            <a:pPr lvl="1"/>
            <a:r>
              <a:rPr lang="en-US" altLang="en-US" dirty="0"/>
              <a:t>Diffusion of responsibility: the belief that responsibility for intervening is shared, or diffused, among those present </a:t>
            </a:r>
          </a:p>
          <a:p>
            <a:pPr lvl="1"/>
            <a:r>
              <a:rPr lang="en-US" altLang="en-US" dirty="0"/>
              <a:t>Pluralistic ignorance: the erroneous inference that others accept a norm, therefore causing the person to go along with it  </a:t>
            </a:r>
          </a:p>
          <a:p>
            <a:pPr lvl="1"/>
            <a:r>
              <a:rPr lang="en-US" altLang="en-US" dirty="0"/>
              <a:t>Rewards-costs analysis</a:t>
            </a:r>
          </a:p>
          <a:p>
            <a:pPr lvl="2"/>
            <a:r>
              <a:rPr lang="en-US" altLang="en-US" dirty="0"/>
              <a:t>Suggests that individuals tend to use the least costly form implementing help</a:t>
            </a:r>
          </a:p>
          <a:p>
            <a:pPr lvl="1"/>
            <a:r>
              <a:rPr lang="en-US" altLang="en-US" b="1" dirty="0"/>
              <a:t>Altruism</a:t>
            </a:r>
            <a:r>
              <a:rPr lang="en-US" altLang="en-US" dirty="0"/>
              <a:t>: Helping behavior that requires self-sacrifice</a:t>
            </a:r>
          </a:p>
          <a:p>
            <a:pPr lvl="1"/>
            <a:r>
              <a:rPr lang="en-US" altLang="en-US" dirty="0"/>
              <a:t>Altruism is based on temporary situational factors </a:t>
            </a:r>
          </a:p>
          <a:p>
            <a:pPr lvl="1"/>
            <a:endParaRPr lang="en-US" altLang="en-US" dirty="0"/>
          </a:p>
        </p:txBody>
      </p:sp>
      <p:pic>
        <p:nvPicPr>
          <p:cNvPr id="5" name="Picture Placeholder 1" descr="A chart consisting of four stacked boxes and arrows, illustrating the four basic steps of helping.">
            <a:extLst>
              <a:ext uri="{FF2B5EF4-FFF2-40B4-BE49-F238E27FC236}">
                <a16:creationId xmlns:a16="http://schemas.microsoft.com/office/drawing/2014/main" id="{FD6B22C7-94AF-9648-9336-FF17830F5DB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4"/>
          <a:stretch/>
        </p:blipFill>
        <p:spPr>
          <a:xfrm>
            <a:off x="8256241" y="2231297"/>
            <a:ext cx="3200400" cy="4626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42757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25"/>
  <p:tag name="MMPROD_UIDATA" val="&lt;database version=&quot;7.0&quot;&gt;&lt;object type=&quot;1&quot; unique_id=&quot;10001&quot;&gt;&lt;object type=&quot;8&quot; unique_id=&quot;12027&quot;&gt;&lt;/object&gt;&lt;object type=&quot;2&quot; unique_id=&quot;12028&quot;&gt;&lt;object type=&quot;3&quot; unique_id=&quot;12029&quot;&gt;&lt;property id=&quot;20148&quot; value=&quot;5&quot;/&gt;&lt;property id=&quot;20300&quot; value=&quot;Slide 1&quot;/&gt;&lt;property id=&quot;20307&quot; value=&quot;256&quot;/&gt;&lt;/object&gt;&lt;object type=&quot;3&quot; unique_id=&quot;12030&quot;&gt;&lt;property id=&quot;20148&quot; value=&quot;5&quot;/&gt;&lt;property id=&quot;20300&quot; value=&quot;Slide 2 - &amp;quot;Chapter 17&amp;#x0D;&amp;#x0A;Social Psychology&amp;quot;&quot;/&gt;&lt;property id=&quot;20307&quot; value=&quot;257&quot;/&gt;&lt;/object&gt;&lt;object type=&quot;3&quot; unique_id=&quot;12031&quot;&gt;&lt;property id=&quot;20148&quot; value=&quot;5&quot;/&gt;&lt;property id=&quot;20300&quot; value=&quot;Slide 3 - &amp;quot;Social Psychology&amp;quot;&quot;/&gt;&lt;property id=&quot;20307&quot; value=&quot;258&quot;/&gt;&lt;/object&gt;&lt;object type=&quot;3&quot; unique_id=&quot;12032&quot;&gt;&lt;property id=&quot;20148&quot; value=&quot;5&quot;/&gt;&lt;property id=&quot;20300&quot; value=&quot;Slide 4 - &amp;quot;Module 52: Attitudes and Social Cognition&amp;quot;&quot;/&gt;&lt;property id=&quot;20307&quot; value=&quot;259&quot;/&gt;&lt;/object&gt;&lt;object type=&quot;3&quot; unique_id=&quot;12033&quot;&gt;&lt;property id=&quot;20148&quot; value=&quot;5&quot;/&gt;&lt;property id=&quot;20300&quot; value=&quot;Slide 5 - &amp;quot;Persuasion: Changing Attitudes&amp;quot;&quot;/&gt;&lt;property id=&quot;20307&quot; value=&quot;260&quot;/&gt;&lt;/object&gt;&lt;object type=&quot;3&quot; unique_id=&quot;12034&quot;&gt;&lt;property id=&quot;20148&quot; value=&quot;5&quot;/&gt;&lt;property id=&quot;20300&quot; value=&quot;Slide 6 - &amp;quot;Persuasion: Changing Attitudes&amp;quot;&quot;/&gt;&lt;property id=&quot;20307&quot; value=&quot;261&quot;/&gt;&lt;/object&gt;&lt;object type=&quot;3&quot; unique_id=&quot;12035&quot;&gt;&lt;property id=&quot;20148&quot; value=&quot;5&quot;/&gt;&lt;property id=&quot;20300&quot; value=&quot;Slide 7 - &amp;quot;Figure 1 - Routes to Persuasion&amp;quot;&quot;/&gt;&lt;property id=&quot;20307&quot; value=&quot;294&quot;/&gt;&lt;/object&gt;&lt;object type=&quot;3&quot; unique_id=&quot;12036&quot;&gt;&lt;property id=&quot;20148&quot; value=&quot;5&quot;/&gt;&lt;property id=&quot;20300&quot; value=&quot;Slide 8 - &amp;quot;Persuasion: Changing Attitudes&amp;quot;&quot;/&gt;&lt;property id=&quot;20307&quot; value=&quot;262&quot;/&gt;&lt;/object&gt;&lt;object type=&quot;3&quot; unique_id=&quot;12037&quot;&gt;&lt;property id=&quot;20148&quot; value=&quot;5&quot;/&gt;&lt;property id=&quot;20300&quot; value=&quot;Slide 9 - &amp;quot;Social Cognition: Understanding Others&amp;quot;&quot;/&gt;&lt;property id=&quot;20307&quot; value=&quot;263&quot;/&gt;&lt;/object&gt;&lt;object type=&quot;3&quot; unique_id=&quot;12038&quot;&gt;&lt;property id=&quot;20148&quot; value=&quot;5&quot;/&gt;&lt;property id=&quot;20300&quot; value=&quot;Slide 10 - &amp;quot;Social Cognition: Understanding Others&amp;quot;&quot;/&gt;&lt;property id=&quot;20307&quot; value=&quot;264&quot;/&gt;&lt;/object&gt;&lt;object type=&quot;3&quot; unique_id=&quot;12039&quot;&gt;&lt;property id=&quot;20148&quot; value=&quot;5&quot;/&gt;&lt;property id=&quot;20300&quot; value=&quot;Slide 11 - &amp;quot;Social Cognition: Understanding Others&amp;quot;&quot;/&gt;&lt;property id=&quot;20307&quot; value=&quot;265&quot;/&gt;&lt;/object&gt;&lt;object type=&quot;3&quot; unique_id=&quot;12040&quot;&gt;&lt;property id=&quot;20148&quot; value=&quot;5&quot;/&gt;&lt;property id=&quot;20300&quot; value=&quot;Slide 12 - &amp;quot;Figure 4 - Determining the Cause of Behavior&amp;quot;&quot;/&gt;&lt;property id=&quot;20307&quot; value=&quot;266&quot;/&gt;&lt;/object&gt;&lt;object type=&quot;3&quot; unique_id=&quot;12041&quot;&gt;&lt;property id=&quot;20148&quot; value=&quot;5&quot;/&gt;&lt;property id=&quot;20300&quot; value=&quot;Slide 13 - &amp;quot;Social Cognition: Understanding Others&amp;quot;&quot;/&gt;&lt;property id=&quot;20307&quot; value=&quot;267&quot;/&gt;&lt;/object&gt;&lt;object type=&quot;3&quot; unique_id=&quot;12042&quot;&gt;&lt;property id=&quot;20148&quot; value=&quot;5&quot;/&gt;&lt;property id=&quot;20300&quot; value=&quot;Slide 14 - &amp;quot;Attribution Biases: To Err Is Human&amp;quot;&quot;/&gt;&lt;property id=&quot;20307&quot; value=&quot;268&quot;/&gt;&lt;/object&gt;&lt;object type=&quot;3&quot; unique_id=&quot;12043&quot;&gt;&lt;property id=&quot;20148&quot; value=&quot;5&quot;/&gt;&lt;property id=&quot;20300&quot; value=&quot;Slide 15 - &amp;quot;Attribution Biases: To Err Is Human&amp;quot;&quot;/&gt;&lt;property id=&quot;20307&quot; value=&quot;269&quot;/&gt;&lt;/object&gt;&lt;object type=&quot;3&quot; unique_id=&quot;12044&quot;&gt;&lt;property id=&quot;20148&quot; value=&quot;5&quot;/&gt;&lt;property id=&quot;20300&quot; value=&quot;Slide 16 - &amp;quot;MODULE 53: Social Influence and Groups&amp;quot;&quot;/&gt;&lt;property id=&quot;20307&quot; value=&quot;271&quot;/&gt;&lt;/object&gt;&lt;object type=&quot;3&quot; unique_id=&quot;12045&quot;&gt;&lt;property id=&quot;20148&quot; value=&quot;5&quot;/&gt;&lt;property id=&quot;20300&quot; value=&quot;Slide 17 - &amp;quot;Introduction&amp;quot;&quot;/&gt;&lt;property id=&quot;20307&quot; value=&quot;272&quot;/&gt;&lt;/object&gt;&lt;object type=&quot;3&quot; unique_id=&quot;12046&quot;&gt;&lt;property id=&quot;20148&quot; value=&quot;5&quot;/&gt;&lt;property id=&quot;20300&quot; value=&quot;Slide 18 - &amp;quot;Conformity: Following What Others Do&amp;quot;&quot;/&gt;&lt;property id=&quot;20307&quot; value=&quot;273&quot;/&gt;&lt;/object&gt;&lt;object type=&quot;3&quot; unique_id=&quot;12047&quot;&gt;&lt;property id=&quot;20148&quot; value=&quot;5&quot;/&gt;&lt;property id=&quot;20300&quot; value=&quot;Slide 19 - &amp;quot;Figure 1 - Conformity: Following What Others Do&amp;quot;&quot;/&gt;&lt;property id=&quot;20307&quot; value=&quot;274&quot;/&gt;&lt;/object&gt;&lt;object type=&quot;3&quot; unique_id=&quot;12048&quot;&gt;&lt;property id=&quot;20148&quot; value=&quot;5&quot;/&gt;&lt;property id=&quot;20300&quot; value=&quot;Slide 20 - &amp;quot;Conformity Conclusions&amp;quot;&quot;/&gt;&lt;property id=&quot;20307&quot; value=&quot;295&quot;/&gt;&lt;/object&gt;&lt;object type=&quot;3&quot; unique_id=&quot;12049&quot;&gt;&lt;property id=&quot;20148&quot; value=&quot;5&quot;/&gt;&lt;property id=&quot;20300&quot; value=&quot;Slide 21 - &amp;quot;Groupthink: Caving in to Conformity&amp;quot;&quot;/&gt;&lt;property id=&quot;20307&quot; value=&quot;276&quot;/&gt;&lt;/object&gt;&lt;object type=&quot;3&quot; unique_id=&quot;12050&quot;&gt;&lt;property id=&quot;20148&quot; value=&quot;5&quot;/&gt;&lt;property id=&quot;20300&quot; value=&quot;Slide 22 - &amp;quot;Conformity to Social Roles&amp;quot;&quot;/&gt;&lt;property id=&quot;20307&quot; value=&quot;277&quot;/&gt;&lt;/object&gt;&lt;object type=&quot;3&quot; unique_id=&quot;12051&quot;&gt;&lt;property id=&quot;20148&quot; value=&quot;5&quot;/&gt;&lt;property id=&quot;20300&quot; value=&quot;Slide 23 - &amp;quot;Compliance: Submitting to Direct Social Pressure&amp;quot;&quot;/&gt;&lt;property id=&quot;20307&quot; value=&quot;278&quot;/&gt;&lt;/object&gt;&lt;object type=&quot;3&quot; unique_id=&quot;12052&quot;&gt;&lt;property id=&quot;20148&quot; value=&quot;5&quot;/&gt;&lt;property id=&quot;20300&quot; value=&quot;Slide 24 - &amp;quot;Figure 2 - Obedience: Following Direct Orders&amp;quot;&quot;/&gt;&lt;property id=&quot;20307&quot; value=&quot;279&quot;/&gt;&lt;/object&gt;&lt;object type=&quot;3&quot; unique_id=&quot;12053&quot;&gt;&lt;property id=&quot;20148&quot; value=&quot;5&quot;/&gt;&lt;property id=&quot;20300&quot; value=&quot;Slide 25 - &amp;quot;MODULE 54: Prejudice and Discrimination&amp;quot;&quot;/&gt;&lt;property id=&quot;20307&quot; value=&quot;280&quot;/&gt;&lt;/object&gt;&lt;object type=&quot;3&quot; unique_id=&quot;12054&quot;&gt;&lt;property id=&quot;20148&quot; value=&quot;5&quot;/&gt;&lt;property id=&quot;20300&quot; value=&quot;Slide 26 - &amp;quot;Introduction&amp;quot;&quot;/&gt;&lt;property id=&quot;20307&quot; value=&quot;281&quot;/&gt;&lt;/object&gt;&lt;object type=&quot;3&quot; unique_id=&quot;12055&quot;&gt;&lt;property id=&quot;20148&quot; value=&quot;5&quot;/&gt;&lt;property id=&quot;20300&quot; value=&quot;Slide 27 - &amp;quot;The Foundations of Prejudice&amp;quot;&quot;/&gt;&lt;property id=&quot;20307&quot; value=&quot;282&quot;/&gt;&lt;/object&gt;&lt;object type=&quot;3&quot; unique_id=&quot;12056&quot;&gt;&lt;property id=&quot;20148&quot; value=&quot;5&quot;/&gt;&lt;property id=&quot;20300&quot; value=&quot;Slide 28 - &amp;quot;The Foundations of Prejudice&amp;quot;&quot;/&gt;&lt;property id=&quot;20307&quot; value=&quot;283&quot;/&gt;&lt;/object&gt;&lt;object type=&quot;3&quot; unique_id=&quot;12057&quot;&gt;&lt;property id=&quot;20148&quot; value=&quot;5&quot;/&gt;&lt;property id=&quot;20300&quot; value=&quot;Slide 29 - &amp;quot;Measuring Prejudice and Discrimination: The Implicit Personality Test&amp;quot;&quot;/&gt;&lt;property id=&quot;20307&quot; value=&quot;284&quot;/&gt;&lt;/object&gt;&lt;object type=&quot;3&quot; unique_id=&quot;12058&quot;&gt;&lt;property id=&quot;20148&quot; value=&quot;5&quot;/&gt;&lt;property id=&quot;20300&quot; value=&quot;Slide 30 - &amp;quot;Reducing Prejudice and Discrimination&amp;quot;&quot;/&gt;&lt;property id=&quot;20307&quot; value=&quot;285&quot;/&gt;&lt;/object&gt;&lt;object type=&quot;3&quot; unique_id=&quot;12059&quot;&gt;&lt;property id=&quot;20148&quot; value=&quot;5&quot;/&gt;&lt;property id=&quot;20300&quot; value=&quot;Slide 31 - &amp;quot;Reducing Prejudice and Discrimination&amp;quot;&quot;/&gt;&lt;property id=&quot;20307&quot; value=&quot;296&quot;/&gt;&lt;/object&gt;&lt;object type=&quot;3&quot; unique_id=&quot;12060&quot;&gt;&lt;property id=&quot;20148&quot; value=&quot;5&quot;/&gt;&lt;property id=&quot;20300&quot; value=&quot;Slide 32 - &amp;quot;MODULE 55: Positive &amp;amp; Negative Social Behavior&amp;quot;&quot;/&gt;&lt;property id=&quot;20307&quot; value=&quot;286&quot;/&gt;&lt;/object&gt;&lt;object type=&quot;3&quot; unique_id=&quot;12061&quot;&gt;&lt;property id=&quot;20148&quot; value=&quot;5&quot;/&gt;&lt;property id=&quot;20300&quot; value=&quot;Slide 33 - &amp;quot;Liking and Loving: Interpersonal Attraction and the Development of Relationships&amp;quot;&quot;/&gt;&lt;property id=&quot;20307&quot; value=&quot;287&quot;/&gt;&lt;/object&gt;&lt;object type=&quot;3&quot; unique_id=&quot;12062&quot;&gt;&lt;property id=&quot;20148&quot; value=&quot;5&quot;/&gt;&lt;property id=&quot;20300&quot; value=&quot;Slide 34 - &amp;quot;Liking and Loving: Interpersonal Attraction and the Development of Relationships&amp;quot;&quot;/&gt;&lt;property id=&quot;20307&quot; value=&quot;288&quot;/&gt;&lt;/object&gt;&lt;object type=&quot;3&quot; unique_id=&quot;12063&quot;&gt;&lt;property id=&quot;20148&quot; value=&quot;5&quot;/&gt;&lt;property id=&quot;20300&quot; value=&quot;Slide 35 - &amp;quot;Figure 2 - Robert Sternberg’s Three Components of Love&amp;quot;&quot;/&gt;&lt;property id=&quot;20307&quot; value=&quot;289&quot;/&gt;&lt;/object&gt;&lt;object type=&quot;3&quot; unique_id=&quot;12064&quot;&gt;&lt;property id=&quot;20148&quot; value=&quot;5&quot;/&gt;&lt;property id=&quot;20300&quot; value=&quot;Slide 36 - &amp;quot;Aggression and Prosocial Behavior: Hurting and Helping Others&amp;quot;&quot;/&gt;&lt;property id=&quot;20307&quot; value=&quot;290&quot;/&gt;&lt;/object&gt;&lt;object type=&quot;3&quot; unique_id=&quot;12065&quot;&gt;&lt;property id=&quot;20148&quot; value=&quot;5&quot;/&gt;&lt;property id=&quot;20300&quot; value=&quot;Slide 37 - &amp;quot;Aggression and Prosocial Behavior: Hurting and Helping Others&amp;quot;&quot;/&gt;&lt;property id=&quot;20307&quot; value=&quot;297&quot;/&gt;&lt;/object&gt;&lt;object type=&quot;3&quot; unique_id=&quot;12066&quot;&gt;&lt;property id=&quot;20148&quot; value=&quot;5&quot;/&gt;&lt;property id=&quot;20300&quot; value=&quot;Slide 38 - &amp;quot;Helping Others: The Brighter Side of Human Nature&amp;quot;&quot;/&gt;&lt;property id=&quot;20307&quot; value=&quot;291&quot;/&gt;&lt;/object&gt;&lt;object type=&quot;3&quot; unique_id=&quot;12067&quot;&gt;&lt;property id=&quot;20148&quot; value=&quot;5&quot;/&gt;&lt;property id=&quot;20300&quot; value=&quot;Slide 39 - &amp;quot;Figure 5 - The Basic Steps of Helping&amp;quot;&quot;/&gt;&lt;property id=&quot;20307&quot; value=&quot;298&quot;/&gt;&lt;/object&gt;&lt;object type=&quot;3&quot; unique_id=&quot;12068&quot;&gt;&lt;property id=&quot;20148&quot; value=&quot;5&quot;/&gt;&lt;property id=&quot;20300&quot; value=&quot;Slide 40 - &amp;quot;Helping Others: The Brighter Side of Human Nature&amp;quot;&quot;/&gt;&lt;property id=&quot;20307&quot; value=&quot;292&quot;/&gt;&lt;/object&gt;&lt;/object&gt;&lt;/object&gt;&lt;/database&gt;"/>
  <p:tag name="SECTOMILLISECCONVERTED" val="1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EC7F02AD-9687-440F-A9DF-FAA6F22270D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{AFDDF891-A86B-764A-B1F0-49DCA389DCDD}tf10001076</Template>
  <TotalTime>1798</TotalTime>
  <Words>1474</Words>
  <Application>Microsoft Macintosh PowerPoint</Application>
  <PresentationFormat>Widescreen</PresentationFormat>
  <Paragraphs>140</Paragraphs>
  <Slides>32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7" baseType="lpstr">
      <vt:lpstr>Arial</vt:lpstr>
      <vt:lpstr>Calibri</vt:lpstr>
      <vt:lpstr>Century Gothic</vt:lpstr>
      <vt:lpstr>Wingdings 3</vt:lpstr>
      <vt:lpstr>Ion Boardroom</vt:lpstr>
      <vt:lpstr>PY200/PY211 General Psychology </vt:lpstr>
      <vt:lpstr>Social Psychology</vt:lpstr>
      <vt:lpstr>Attitudes and Social Cognition</vt:lpstr>
      <vt:lpstr>Social Cognition: Understanding Others (1)</vt:lpstr>
      <vt:lpstr>Social Cognition: Understanding Others (2)</vt:lpstr>
      <vt:lpstr>Social Cognition: Understanding Others (3)</vt:lpstr>
      <vt:lpstr>Social Cognition: Understanding Others (4)</vt:lpstr>
      <vt:lpstr>Attribution Biases: To Err is Human (1)</vt:lpstr>
      <vt:lpstr>Attribution Biases: To Err is Human (2)</vt:lpstr>
      <vt:lpstr>Social Influence and Groups</vt:lpstr>
      <vt:lpstr>Introduction (1)</vt:lpstr>
      <vt:lpstr>Conformity: Following What Others Do</vt:lpstr>
      <vt:lpstr>Conformity Conclusions: Significant Findings Focus On</vt:lpstr>
      <vt:lpstr>Groupthink: Caving in to Conformity</vt:lpstr>
      <vt:lpstr>Conformity to Social Roles</vt:lpstr>
      <vt:lpstr>Obedience: Following Direct Orders</vt:lpstr>
      <vt:lpstr>Prejudice and Discrimination</vt:lpstr>
      <vt:lpstr>Introduction (2)</vt:lpstr>
      <vt:lpstr>The Foundations of Prejudice (1)</vt:lpstr>
      <vt:lpstr>The Foundations of Prejudice (2)</vt:lpstr>
      <vt:lpstr>Measuring Prejudice and Discrimination: The Implicit Association Test</vt:lpstr>
      <vt:lpstr>Reducing the Consequences of Prejudice and Discrimination</vt:lpstr>
      <vt:lpstr>Positive &amp; Negative Social Behavior</vt:lpstr>
      <vt:lpstr>Interpersonal Attraction and the Development of Relationships (1)</vt:lpstr>
      <vt:lpstr>Interpersonal Attraction and the Development of Relationships (2)</vt:lpstr>
      <vt:lpstr>Interpersonal Attraction and the Development of Relationships (3)</vt:lpstr>
      <vt:lpstr>Interpersonal Attraction and the Development of Relationships (4)</vt:lpstr>
      <vt:lpstr>Aggression and Prosocial Behavior: Hurting and Helping Others (1)</vt:lpstr>
      <vt:lpstr>Aggression and Prosocial Behavior: Hurting and Helping Others (2)</vt:lpstr>
      <vt:lpstr>Aggression and Prosocial Behavior: Hurting and Helping Others (3)</vt:lpstr>
      <vt:lpstr>Helping Others: The Brighter Side of Human Nature (1)</vt:lpstr>
      <vt:lpstr>Helping Others: The Brighter Side of Human Nature (2)</vt:lpstr>
    </vt:vector>
  </TitlesOfParts>
  <LinksUpToDate>false</LinksUpToDate>
  <SharedDoc>false</SharedDoc>
  <HyperlinksChanged>false</HyperlinksChanged>
  <AppVersion>16.0011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Jagruti Gadekar</dc:creator>
  <cp:lastModifiedBy>Trawin Chaleeraktrakoon</cp:lastModifiedBy>
  <cp:revision>237</cp:revision>
  <dcterms:created xsi:type="dcterms:W3CDTF">2012-08-07T11:12:58Z</dcterms:created>
  <dcterms:modified xsi:type="dcterms:W3CDTF">2018-11-01T05:19:28Z</dcterms:modified>
</cp:coreProperties>
</file>