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1" r:id="rId6"/>
    <p:sldId id="262" r:id="rId7"/>
    <p:sldId id="264" r:id="rId8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CFC19-5B09-41A7-A246-0F9A38543573}" type="datetimeFigureOut">
              <a:rPr lang="th-TH" smtClean="0"/>
              <a:t>19/02/57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1624C65-1595-4FCA-A6A2-0B5EE3AE52A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CFC19-5B09-41A7-A246-0F9A38543573}" type="datetimeFigureOut">
              <a:rPr lang="th-TH" smtClean="0"/>
              <a:t>19/02/57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24C65-1595-4FCA-A6A2-0B5EE3AE52A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CFC19-5B09-41A7-A246-0F9A38543573}" type="datetimeFigureOut">
              <a:rPr lang="th-TH" smtClean="0"/>
              <a:t>19/02/57</a:t>
            </a:fld>
            <a:endParaRPr lang="th-TH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1624C65-1595-4FCA-A6A2-0B5EE3AE52AA}" type="slidenum">
              <a:rPr lang="th-TH" smtClean="0"/>
              <a:t>‹#›</a:t>
            </a:fld>
            <a:endParaRPr lang="th-TH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CFC19-5B09-41A7-A246-0F9A38543573}" type="datetimeFigureOut">
              <a:rPr lang="th-TH" smtClean="0"/>
              <a:t>19/02/57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24C65-1595-4FCA-A6A2-0B5EE3AE52A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CFC19-5B09-41A7-A246-0F9A38543573}" type="datetimeFigureOut">
              <a:rPr lang="th-TH" smtClean="0"/>
              <a:t>19/02/57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24C65-1595-4FCA-A6A2-0B5EE3AE52A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CFC19-5B09-41A7-A246-0F9A38543573}" type="datetimeFigureOut">
              <a:rPr lang="th-TH" smtClean="0"/>
              <a:t>19/02/57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24C65-1595-4FCA-A6A2-0B5EE3AE52A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CFC19-5B09-41A7-A246-0F9A38543573}" type="datetimeFigureOut">
              <a:rPr lang="th-TH" smtClean="0"/>
              <a:t>19/02/57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24C65-1595-4FCA-A6A2-0B5EE3AE52A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CFC19-5B09-41A7-A246-0F9A38543573}" type="datetimeFigureOut">
              <a:rPr lang="th-TH" smtClean="0"/>
              <a:t>19/02/57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24C65-1595-4FCA-A6A2-0B5EE3AE52AA}" type="slidenum">
              <a:rPr lang="th-TH" smtClean="0"/>
              <a:t>‹#›</a:t>
            </a:fld>
            <a:endParaRPr lang="th-TH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CFC19-5B09-41A7-A246-0F9A38543573}" type="datetimeFigureOut">
              <a:rPr lang="th-TH" smtClean="0"/>
              <a:t>19/02/57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1624C65-1595-4FCA-A6A2-0B5EE3AE52AA}" type="slidenum">
              <a:rPr lang="th-TH" smtClean="0"/>
              <a:t>‹#›</a:t>
            </a:fld>
            <a:endParaRPr lang="th-TH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CFC19-5B09-41A7-A246-0F9A38543573}" type="datetimeFigureOut">
              <a:rPr lang="th-TH" smtClean="0"/>
              <a:t>19/02/57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24C65-1595-4FCA-A6A2-0B5EE3AE52A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CFC19-5B09-41A7-A246-0F9A38543573}" type="datetimeFigureOut">
              <a:rPr lang="th-TH" smtClean="0"/>
              <a:t>19/02/57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24C65-1595-4FCA-A6A2-0B5EE3AE52A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E4ACFC19-5B09-41A7-A246-0F9A38543573}" type="datetimeFigureOut">
              <a:rPr lang="th-TH" smtClean="0"/>
              <a:t>19/02/57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F1624C65-1595-4FCA-A6A2-0B5EE3AE52AA}" type="slidenum">
              <a:rPr lang="th-TH" smtClean="0"/>
              <a:t>‹#›</a:t>
            </a:fld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sz="5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</a:t>
            </a:r>
            <a:r>
              <a:rPr lang="en-US" sz="5400" dirty="0" smtClean="0">
                <a:latin typeface="Times New Roman" pitchFamily="18" charset="0"/>
                <a:cs typeface="Times New Roman" pitchFamily="18" charset="0"/>
              </a:rPr>
              <a:t>Example </a:t>
            </a:r>
            <a:r>
              <a:rPr lang="en-US" sz="5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</a:t>
            </a:r>
            <a:endParaRPr lang="th-TH" sz="5400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7254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435280" cy="1371600"/>
          </a:xfrm>
        </p:spPr>
        <p:txBody>
          <a:bodyPr>
            <a:noAutofit/>
          </a:bodyPr>
          <a:lstStyle/>
          <a:p>
            <a:pPr algn="ctr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Consumption-Income Relationship in the United States, 1960-2005</a:t>
            </a:r>
            <a:endParaRPr lang="th-TH" sz="2800" dirty="0">
              <a:latin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0" dirty="0" smtClean="0">
                <a:latin typeface="Times New Roman" pitchFamily="18" charset="0"/>
              </a:rPr>
              <a:t>Y= personal consumption expenditure (PCE)</a:t>
            </a:r>
          </a:p>
          <a:p>
            <a:pPr marL="0" indent="0">
              <a:buNone/>
            </a:pPr>
            <a:endParaRPr lang="en-US" sz="2800" b="0" dirty="0">
              <a:latin typeface="Times New Roman" pitchFamily="18" charset="0"/>
            </a:endParaRPr>
          </a:p>
          <a:p>
            <a:pPr marL="0" indent="0">
              <a:buNone/>
            </a:pPr>
            <a:r>
              <a:rPr lang="en-US" sz="2800" b="0" dirty="0" smtClean="0">
                <a:latin typeface="Times New Roman" pitchFamily="18" charset="0"/>
              </a:rPr>
              <a:t>X= GDP</a:t>
            </a:r>
          </a:p>
          <a:p>
            <a:pPr marL="0" indent="0">
              <a:buNone/>
            </a:pPr>
            <a:endParaRPr lang="en-US" sz="2800" b="0" dirty="0">
              <a:latin typeface="Times New Roman" pitchFamily="18" charset="0"/>
            </a:endParaRPr>
          </a:p>
          <a:p>
            <a:pPr marL="0" indent="0">
              <a:buNone/>
            </a:pPr>
            <a:r>
              <a:rPr lang="en-US" sz="2800" b="0" dirty="0" smtClean="0">
                <a:latin typeface="Times New Roman" pitchFamily="18" charset="0"/>
              </a:rPr>
              <a:t>Both measured in 2000 billions of dollars </a:t>
            </a:r>
            <a:endParaRPr lang="th-TH" sz="2800" b="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413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9552" y="692696"/>
                <a:ext cx="7620000" cy="4373563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th-TH" sz="2800" i="1" smtClean="0">
                              <a:latin typeface="Cambria Math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th-TH" sz="280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sz="2800" b="0" i="1" smtClean="0">
                                  <a:latin typeface="Cambria Math"/>
                                </a:rPr>
                                <m:t>𝑌</m:t>
                              </m:r>
                            </m:e>
                          </m:acc>
                        </m:e>
                        <m:sub>
                          <m:r>
                            <a:rPr lang="en-US" sz="2800" b="0" i="1" smtClean="0">
                              <a:latin typeface="Cambria Math"/>
                            </a:rPr>
                            <m:t>𝑡</m:t>
                          </m:r>
                        </m:sub>
                      </m:sSub>
                      <m:r>
                        <a:rPr lang="en-US" sz="2800" b="0" i="0" smtClean="0">
                          <a:latin typeface="Cambria Math"/>
                        </a:rPr>
                        <m:t>=−299.5913+0.7218</m:t>
                      </m:r>
                      <m:sSub>
                        <m:sSub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𝑋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/>
                            </a:rPr>
                            <m:t>𝑡</m:t>
                          </m:r>
                        </m:sub>
                      </m:sSub>
                    </m:oMath>
                  </m:oMathPara>
                </a14:m>
                <a:endParaRPr lang="en-US" sz="2800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</a:rPr>
                      <m:t>𝑣𝑎𝑟</m:t>
                    </m:r>
                    <m:d>
                      <m:d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0" i="1" smtClean="0">
                                <a:latin typeface="Cambria Math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US" sz="2800" b="0" i="1" smtClean="0">
                                    <a:latin typeface="Cambria Math"/>
                                  </a:rPr>
                                </m:ctrlPr>
                              </m:accPr>
                              <m:e>
                                <m:r>
                                  <a:rPr lang="en-US" sz="2800" b="0" i="1" smtClean="0">
                                    <a:latin typeface="Cambria Math"/>
                                    <a:ea typeface="Cambria Math"/>
                                  </a:rPr>
                                  <m:t>𝛽</m:t>
                                </m:r>
                              </m:e>
                            </m:acc>
                          </m:e>
                          <m:sub>
                            <m:r>
                              <a:rPr lang="en-US" sz="2800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US" sz="2800" b="0" i="1" smtClean="0">
                        <a:latin typeface="Cambria Math"/>
                      </a:rPr>
                      <m:t>=827.4195</m:t>
                    </m:r>
                  </m:oMath>
                </a14:m>
                <a:r>
                  <a:rPr lang="en-US" sz="2800" i="1" dirty="0" smtClean="0">
                    <a:latin typeface="Times New Roman" pitchFamily="18" charset="0"/>
                    <a:cs typeface="Times New Roman" pitchFamily="18" charset="0"/>
                  </a:rPr>
                  <a:t> 	</a:t>
                </a:r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se</a:t>
                </a:r>
                <a:r>
                  <a:rPr lang="en-US" sz="2800" b="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0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0" smtClean="0">
                                <a:latin typeface="Cambria Math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US" sz="2800" b="0" smtClean="0">
                                    <a:latin typeface="Cambria Math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n-US" sz="2800" b="0" i="0" smtClean="0">
                                    <a:latin typeface="Cambria Math"/>
                                    <a:ea typeface="Cambria Math"/>
                                  </a:rPr>
                                  <m:t>β</m:t>
                                </m:r>
                              </m:e>
                            </m:acc>
                          </m:e>
                          <m:sub>
                            <m:r>
                              <a:rPr lang="en-US" sz="2800" b="0" i="0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US" sz="2800" b="0" i="0" smtClean="0">
                        <a:latin typeface="Cambria Math"/>
                      </a:rPr>
                      <m:t>=</m:t>
                    </m:r>
                  </m:oMath>
                </a14:m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28.7649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</a:rPr>
                      <m:t>𝑣𝑎𝑟</m:t>
                    </m:r>
                    <m:d>
                      <m:d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0" i="1" smtClean="0">
                                <a:latin typeface="Cambria Math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US" sz="2800" b="0" i="1" smtClean="0">
                                    <a:latin typeface="Cambria Math"/>
                                  </a:rPr>
                                </m:ctrlPr>
                              </m:accPr>
                              <m:e>
                                <m:r>
                                  <a:rPr lang="en-US" sz="2800" b="0" i="1" smtClean="0">
                                    <a:latin typeface="Cambria Math"/>
                                    <a:ea typeface="Cambria Math"/>
                                  </a:rPr>
                                  <m:t>𝛽</m:t>
                                </m:r>
                              </m:e>
                            </m:acc>
                          </m:e>
                          <m:sub>
                            <m:r>
                              <a:rPr lang="en-US" sz="2800" b="0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en-US" sz="2800" b="0" i="1" smtClean="0">
                        <a:latin typeface="Cambria Math"/>
                      </a:rPr>
                      <m:t>=</m:t>
                    </m:r>
                    <m:r>
                      <a:rPr lang="en-US" sz="2800" b="0" i="1" smtClean="0">
                        <a:latin typeface="Cambria Math"/>
                      </a:rPr>
                      <m:t>0.0000195</m:t>
                    </m:r>
                  </m:oMath>
                </a14:m>
                <a:r>
                  <a:rPr lang="en-US" sz="2800" i="1" dirty="0" smtClean="0">
                    <a:latin typeface="Times New Roman" pitchFamily="18" charset="0"/>
                    <a:cs typeface="Times New Roman" pitchFamily="18" charset="0"/>
                  </a:rPr>
                  <a:t> 	</a:t>
                </a:r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se</a:t>
                </a:r>
                <a:r>
                  <a:rPr lang="en-US" sz="2800" b="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0" i="1" smtClean="0">
                                <a:latin typeface="Cambria Math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US" sz="2800" b="0" i="1" smtClean="0">
                                    <a:latin typeface="Cambria Math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n-US" sz="2800" b="0" i="0" smtClean="0">
                                    <a:latin typeface="Cambria Math"/>
                                    <a:ea typeface="Cambria Math"/>
                                  </a:rPr>
                                  <m:t>β</m:t>
                                </m:r>
                              </m:e>
                            </m:acc>
                          </m:e>
                          <m:sub>
                            <m:r>
                              <a:rPr lang="en-US" sz="2800" b="0" i="0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en-US" sz="2800" b="0" i="0" smtClean="0">
                        <a:latin typeface="Cambria Math"/>
                      </a:rPr>
                      <m:t>=</m:t>
                    </m:r>
                  </m:oMath>
                </a14:m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0.004423</a:t>
                </a:r>
                <a:endParaRPr lang="en-US" sz="28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 algn="ctr">
                  <a:buNone/>
                </a:pPr>
                <a:endParaRPr lang="th-TH" sz="2800" i="1" dirty="0" smtClean="0">
                  <a:latin typeface="Times New Roman" pitchFamily="18" charset="0"/>
                </a:endParaRP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th-TH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/>
                          </a:rPr>
                          <m:t>𝑟</m:t>
                        </m:r>
                      </m:e>
                      <m:sup>
                        <m:r>
                          <a:rPr lang="en-US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/>
                      </a:rPr>
                      <m:t>=0.9983</m:t>
                    </m:r>
                  </m:oMath>
                </a14:m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/>
                          </a:rPr>
                        </m:ctrlPr>
                      </m:sSupPr>
                      <m:e>
                        <m:acc>
                          <m:accPr>
                            <m:chr m:val="̂"/>
                            <m:ctrlPr>
                              <a:rPr lang="en-US" sz="2800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sz="2800" i="1" smtClean="0"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</m:acc>
                      </m:e>
                      <m:sup>
                        <m:r>
                          <a:rPr lang="en-US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=73.56689</a:t>
                </a:r>
              </a:p>
              <a:p>
                <a:pPr marL="0" indent="0">
                  <a:buNone/>
                </a:pPr>
                <a:endParaRPr lang="en-US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552" y="692696"/>
                <a:ext cx="7620000" cy="4373563"/>
              </a:xfrm>
              <a:blipFill rotWithShape="1">
                <a:blip r:embed="rId2"/>
                <a:stretch>
                  <a:fillRect l="-1680" t="-1116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43122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404664"/>
                <a:ext cx="7620000" cy="5721499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en-US" sz="2800" b="0" dirty="0" smtClean="0">
                    <a:latin typeface="Times New Roman" pitchFamily="18" charset="0"/>
                    <a:cs typeface="Times New Roman" pitchFamily="18" charset="0"/>
                  </a:rPr>
                  <a:t>The MPC is about 0.72 suggesting that if (real income) goes up by a dollar, the average personal consumption expenditure goes up by about 72 cents. </a:t>
                </a:r>
              </a:p>
              <a:p>
                <a:endParaRPr lang="en-US" sz="2800" b="0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en-US" sz="2800" b="0" dirty="0" smtClean="0">
                    <a:latin typeface="Times New Roman" pitchFamily="18" charset="0"/>
                    <a:cs typeface="Times New Roman" pitchFamily="18" charset="0"/>
                  </a:rPr>
                  <a:t>If the value of GDP were zero, the average level of personal consumption expenditure would be a negative value of about 299 billion dollars.</a:t>
                </a:r>
              </a:p>
              <a:p>
                <a:endParaRPr lang="en-US" sz="2800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en-US" sz="2800" b="0" dirty="0" smtClean="0">
                    <a:latin typeface="Times New Roman" pitchFamily="18" charset="0"/>
                    <a:cs typeface="Times New Roman" pitchFamily="18" charset="0"/>
                  </a:rPr>
                  <a:t>The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th-TH" sz="2800" b="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>
                            <a:latin typeface="Cambria Math"/>
                          </a:rPr>
                          <m:t>𝑟</m:t>
                        </m:r>
                      </m:e>
                      <m:sup>
                        <m:r>
                          <a:rPr lang="en-US" sz="2800" b="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b="0" dirty="0">
                    <a:latin typeface="Times New Roman" pitchFamily="18" charset="0"/>
                    <a:cs typeface="Times New Roman" pitchFamily="18" charset="0"/>
                  </a:rPr>
                  <a:t> value of 0.9983 means approximately 99 percent of the variation in personal consumption expenditure is explained by variation in the GDP. </a:t>
                </a:r>
                <a:endParaRPr lang="th-TH" sz="2800" b="0" dirty="0">
                  <a:latin typeface="Times New Roman" pitchFamily="18" charset="0"/>
                </a:endParaRPr>
              </a:p>
              <a:p>
                <a:endParaRPr lang="en-US" sz="2800" b="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th-TH" sz="2800" b="0" dirty="0" smtClean="0">
                  <a:latin typeface="Times New Roman" pitchFamily="18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404664"/>
                <a:ext cx="7620000" cy="5721499"/>
              </a:xfrm>
              <a:blipFill rotWithShape="1">
                <a:blip r:embed="rId2"/>
                <a:stretch>
                  <a:fillRect l="-1600" t="-1810" r="-160" b="-15548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15052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859216" cy="13716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Food Expenditure in India</a:t>
            </a:r>
            <a:endParaRPr lang="th-TH" sz="2800" dirty="0">
              <a:latin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th-TH" sz="2800" b="0" i="1" smtClean="0">
                              <a:latin typeface="Cambria Math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th-TH" sz="2800" b="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sz="2800" b="0" i="1" smtClean="0">
                                  <a:latin typeface="Cambria Math"/>
                                </a:rPr>
                                <m:t>𝐹𝑜𝑜𝑑𝐸𝑥𝑝</m:t>
                              </m:r>
                            </m:e>
                          </m:acc>
                        </m:e>
                        <m:sub>
                          <m:r>
                            <a:rPr lang="en-US" sz="2800" b="0" i="1" smtClean="0">
                              <a:latin typeface="Cambria Math"/>
                            </a:rPr>
                            <m:t>𝑖</m:t>
                          </m:r>
                        </m:sub>
                      </m:sSub>
                      <m:r>
                        <a:rPr lang="en-US" sz="2800" b="0" i="1" smtClean="0">
                          <a:latin typeface="Cambria Math"/>
                        </a:rPr>
                        <m:t>=</m:t>
                      </m:r>
                      <m:r>
                        <a:rPr lang="en-US" sz="2800" b="0" i="0" smtClean="0">
                          <a:latin typeface="Cambria Math"/>
                        </a:rPr>
                        <m:t>94.2087+0.</m:t>
                      </m:r>
                      <m:r>
                        <a:rPr lang="en-US" sz="2800" b="0" i="1" smtClean="0">
                          <a:latin typeface="Cambria Math"/>
                        </a:rPr>
                        <m:t>4368</m:t>
                      </m:r>
                      <m:sSub>
                        <m:sSub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𝑇𝑜𝑡𝑎𝑙𝐸𝑥𝑝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n-US" sz="2800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</a:rPr>
                      <m:t>𝑣𝑎𝑟</m:t>
                    </m:r>
                    <m:d>
                      <m:d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0" i="1" smtClean="0">
                                <a:latin typeface="Cambria Math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US" sz="2800" b="0" i="1" smtClean="0">
                                    <a:latin typeface="Cambria Math"/>
                                  </a:rPr>
                                </m:ctrlPr>
                              </m:accPr>
                              <m:e>
                                <m:r>
                                  <a:rPr lang="en-US" sz="2800" b="0" i="1" smtClean="0">
                                    <a:latin typeface="Cambria Math"/>
                                    <a:ea typeface="Cambria Math"/>
                                  </a:rPr>
                                  <m:t>𝛽</m:t>
                                </m:r>
                              </m:e>
                            </m:acc>
                          </m:e>
                          <m:sub>
                            <m:r>
                              <a:rPr lang="en-US" sz="2800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US" sz="2800" b="0" i="1" smtClean="0">
                        <a:latin typeface="Cambria Math"/>
                      </a:rPr>
                      <m:t>=2560.9401</m:t>
                    </m:r>
                  </m:oMath>
                </a14:m>
                <a:r>
                  <a:rPr lang="en-US" sz="2800" b="0" i="1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en-US" sz="2800" b="0" dirty="0" smtClean="0">
                    <a:latin typeface="Times New Roman" pitchFamily="18" charset="0"/>
                    <a:cs typeface="Times New Roman" pitchFamily="18" charset="0"/>
                  </a:rPr>
                  <a:t>se</a:t>
                </a:r>
                <a:r>
                  <a:rPr lang="en-US" sz="2800" b="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0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0" smtClean="0">
                                <a:latin typeface="Cambria Math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US" sz="2800" b="0" smtClean="0">
                                    <a:latin typeface="Cambria Math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n-US" sz="2800" b="0" i="0" smtClean="0">
                                    <a:latin typeface="Cambria Math"/>
                                    <a:ea typeface="Cambria Math"/>
                                  </a:rPr>
                                  <m:t>β</m:t>
                                </m:r>
                              </m:e>
                            </m:acc>
                          </m:e>
                          <m:sub>
                            <m:r>
                              <a:rPr lang="en-US" sz="2800" b="0" i="0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US" sz="2800" b="0" i="0" smtClean="0">
                        <a:latin typeface="Cambria Math"/>
                      </a:rPr>
                      <m:t>=</m:t>
                    </m:r>
                  </m:oMath>
                </a14:m>
                <a:r>
                  <a:rPr lang="en-US" sz="2800" b="0" dirty="0" smtClean="0">
                    <a:latin typeface="Times New Roman" pitchFamily="18" charset="0"/>
                    <a:cs typeface="Times New Roman" pitchFamily="18" charset="0"/>
                  </a:rPr>
                  <a:t>50.8563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</a:rPr>
                      <m:t>𝑣𝑎𝑟</m:t>
                    </m:r>
                    <m:d>
                      <m:d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0" i="1" smtClean="0">
                                <a:latin typeface="Cambria Math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US" sz="2800" b="0" i="1" smtClean="0">
                                    <a:latin typeface="Cambria Math"/>
                                  </a:rPr>
                                </m:ctrlPr>
                              </m:accPr>
                              <m:e>
                                <m:r>
                                  <a:rPr lang="en-US" sz="2800" b="0" i="1" smtClean="0">
                                    <a:latin typeface="Cambria Math"/>
                                    <a:ea typeface="Cambria Math"/>
                                  </a:rPr>
                                  <m:t>𝛽</m:t>
                                </m:r>
                              </m:e>
                            </m:acc>
                          </m:e>
                          <m:sub>
                            <m:r>
                              <a:rPr lang="en-US" sz="2800" b="0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en-US" sz="2800" b="0" i="1" smtClean="0">
                        <a:latin typeface="Cambria Math"/>
                      </a:rPr>
                      <m:t>=</m:t>
                    </m:r>
                    <m:r>
                      <a:rPr lang="en-US" sz="2800" b="0" i="1" smtClean="0">
                        <a:latin typeface="Cambria Math"/>
                      </a:rPr>
                      <m:t>0.0061</m:t>
                    </m:r>
                  </m:oMath>
                </a14:m>
                <a:r>
                  <a:rPr lang="en-US" sz="2800" b="0" i="1" dirty="0" smtClean="0">
                    <a:latin typeface="Times New Roman" pitchFamily="18" charset="0"/>
                    <a:cs typeface="Times New Roman" pitchFamily="18" charset="0"/>
                  </a:rPr>
                  <a:t> 	</a:t>
                </a:r>
                <a:r>
                  <a:rPr lang="en-US" sz="2800" b="0" dirty="0" smtClean="0">
                    <a:latin typeface="Times New Roman" pitchFamily="18" charset="0"/>
                    <a:cs typeface="Times New Roman" pitchFamily="18" charset="0"/>
                  </a:rPr>
                  <a:t>se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0" i="1" smtClean="0">
                                <a:latin typeface="Cambria Math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US" sz="2800" b="0" i="1" smtClean="0">
                                    <a:latin typeface="Cambria Math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n-US" sz="2800" b="0" i="0" smtClean="0">
                                    <a:latin typeface="Cambria Math"/>
                                    <a:ea typeface="Cambria Math"/>
                                  </a:rPr>
                                  <m:t>β</m:t>
                                </m:r>
                              </m:e>
                            </m:acc>
                          </m:e>
                          <m:sub>
                            <m:r>
                              <a:rPr lang="en-US" sz="2800" b="0" i="0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en-US" sz="2800" b="0" i="0" smtClean="0">
                        <a:latin typeface="Cambria Math"/>
                      </a:rPr>
                      <m:t>=</m:t>
                    </m:r>
                  </m:oMath>
                </a14:m>
                <a:r>
                  <a:rPr lang="en-US" sz="2800" b="0" dirty="0" smtClean="0">
                    <a:latin typeface="Times New Roman" pitchFamily="18" charset="0"/>
                    <a:cs typeface="Times New Roman" pitchFamily="18" charset="0"/>
                  </a:rPr>
                  <a:t>0.0783</a:t>
                </a:r>
                <a:endParaRPr lang="en-US" sz="2800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 algn="ctr">
                  <a:buNone/>
                </a:pPr>
                <a:endParaRPr lang="th-TH" sz="2800" b="0" i="1" dirty="0" smtClean="0">
                  <a:latin typeface="Times New Roman" pitchFamily="18" charset="0"/>
                </a:endParaRP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th-TH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/>
                          </a:rPr>
                          <m:t>𝑟</m:t>
                        </m:r>
                      </m:e>
                      <m:sup>
                        <m:r>
                          <a:rPr lang="en-US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/>
                      </a:rPr>
                      <m:t>=0.3698</m:t>
                    </m:r>
                  </m:oMath>
                </a14:m>
                <a:r>
                  <a:rPr lang="en-US" sz="2800" b="0" dirty="0" smtClean="0">
                    <a:latin typeface="Times New Roman" pitchFamily="18" charset="0"/>
                    <a:cs typeface="Times New Roman" pitchFamily="18" charset="0"/>
                  </a:rPr>
                  <a:t>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sSupPr>
                      <m:e>
                        <m:acc>
                          <m:accPr>
                            <m:chr m:val="̂"/>
                            <m:ctrlPr>
                              <a:rPr lang="en-US" sz="2800" b="0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sz="2800" b="0" i="1" smtClean="0"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</m:acc>
                      </m:e>
                      <m:sup>
                        <m:r>
                          <a:rPr lang="en-US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b="0" dirty="0" smtClean="0">
                    <a:latin typeface="Times New Roman" pitchFamily="18" charset="0"/>
                    <a:cs typeface="Times New Roman" pitchFamily="18" charset="0"/>
                  </a:rPr>
                  <a:t>=4469.6913</a:t>
                </a:r>
              </a:p>
              <a:p>
                <a:pPr marL="0" indent="0">
                  <a:buNone/>
                </a:pPr>
                <a:endParaRPr lang="en-US" sz="2800" b="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4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00" t="-837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67544" y="5301208"/>
            <a:ext cx="84249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itchFamily="18" charset="0"/>
              </a:rPr>
              <a:t>Both </a:t>
            </a:r>
            <a:r>
              <a:rPr lang="en-US" dirty="0" smtClean="0">
                <a:latin typeface="Times New Roman" pitchFamily="18" charset="0"/>
              </a:rPr>
              <a:t>figures in rupees</a:t>
            </a:r>
            <a:endParaRPr lang="th-TH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8343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r>
                  <a:rPr lang="en-US" sz="2800" b="0" dirty="0" smtClean="0">
                    <a:latin typeface="Times New Roman" pitchFamily="18" charset="0"/>
                    <a:cs typeface="Times New Roman" pitchFamily="18" charset="0"/>
                  </a:rPr>
                  <a:t>If total expenditure increases by 1 rupee, on average, expenditure on food goes up by about 0.44 rupee. </a:t>
                </a:r>
                <a:endParaRPr lang="en-US" sz="2800" b="0" dirty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en-US" sz="2800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en-US" sz="2800" b="0" dirty="0" smtClean="0">
                    <a:latin typeface="Times New Roman" pitchFamily="18" charset="0"/>
                    <a:cs typeface="Times New Roman" pitchFamily="18" charset="0"/>
                  </a:rPr>
                  <a:t>If total expenditure were zero, the average expenditure on food would be about 94 rupees</a:t>
                </a:r>
              </a:p>
              <a:p>
                <a:endParaRPr lang="en-US" sz="2800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en-US" sz="2800" b="0" dirty="0" smtClean="0">
                    <a:latin typeface="Times New Roman" pitchFamily="18" charset="0"/>
                    <a:cs typeface="Times New Roman" pitchFamily="18" charset="0"/>
                  </a:rPr>
                  <a:t>The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th-TH" sz="2800" b="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>
                            <a:latin typeface="Cambria Math"/>
                          </a:rPr>
                          <m:t>𝑟</m:t>
                        </m:r>
                      </m:e>
                      <m:sup>
                        <m:r>
                          <a:rPr lang="en-US" sz="2800" b="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b="0" dirty="0">
                    <a:latin typeface="Times New Roman" pitchFamily="18" charset="0"/>
                    <a:cs typeface="Times New Roman" pitchFamily="18" charset="0"/>
                  </a:rPr>
                  <a:t> value of </a:t>
                </a:r>
                <a:r>
                  <a:rPr lang="en-US" sz="2800" b="0" dirty="0" smtClean="0">
                    <a:latin typeface="Times New Roman" pitchFamily="18" charset="0"/>
                    <a:cs typeface="Times New Roman" pitchFamily="18" charset="0"/>
                  </a:rPr>
                  <a:t>0.37 means only 37 </a:t>
                </a:r>
                <a:r>
                  <a:rPr lang="en-US" sz="2800" b="0" dirty="0">
                    <a:latin typeface="Times New Roman" pitchFamily="18" charset="0"/>
                    <a:cs typeface="Times New Roman" pitchFamily="18" charset="0"/>
                  </a:rPr>
                  <a:t>percent of the variation in </a:t>
                </a:r>
                <a:r>
                  <a:rPr lang="en-US" sz="2800" b="0" dirty="0" smtClean="0">
                    <a:latin typeface="Times New Roman" pitchFamily="18" charset="0"/>
                    <a:cs typeface="Times New Roman" pitchFamily="18" charset="0"/>
                  </a:rPr>
                  <a:t>food </a:t>
                </a:r>
                <a:r>
                  <a:rPr lang="en-US" sz="2800" b="0" dirty="0">
                    <a:latin typeface="Times New Roman" pitchFamily="18" charset="0"/>
                    <a:cs typeface="Times New Roman" pitchFamily="18" charset="0"/>
                  </a:rPr>
                  <a:t>expenditure is explained </a:t>
                </a:r>
                <a:r>
                  <a:rPr lang="en-US" sz="2800" b="0" dirty="0" smtClean="0">
                    <a:latin typeface="Times New Roman" pitchFamily="18" charset="0"/>
                    <a:cs typeface="Times New Roman" pitchFamily="18" charset="0"/>
                  </a:rPr>
                  <a:t>by the total expenditure. </a:t>
                </a:r>
                <a:endParaRPr lang="th-TH" sz="2800" b="0" dirty="0">
                  <a:latin typeface="Times New Roman" pitchFamily="18" charset="0"/>
                </a:endParaRPr>
              </a:p>
              <a:p>
                <a:endParaRPr lang="en-US" sz="2800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en-US" sz="2800" b="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th-TH" sz="2800" b="0" dirty="0" smtClean="0">
                  <a:latin typeface="Times New Roman" pitchFamily="18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360" t="-1255" b="-39191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40141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Source</a:t>
            </a:r>
          </a:p>
        </p:txBody>
      </p:sp>
      <p:sp>
        <p:nvSpPr>
          <p:cNvPr id="5734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2800" b="0" dirty="0" smtClean="0">
                <a:latin typeface="Times New Roman" pitchFamily="18" charset="0"/>
                <a:cs typeface="Times New Roman" pitchFamily="18" charset="0"/>
              </a:rPr>
              <a:t>Gujarati</a:t>
            </a:r>
            <a:r>
              <a:rPr lang="en-US" sz="2800" b="0" dirty="0" smtClean="0">
                <a:latin typeface="Times New Roman" pitchFamily="18" charset="0"/>
                <a:cs typeface="Times New Roman" pitchFamily="18" charset="0"/>
              </a:rPr>
              <a:t>, D.N. (2009) Basic Econometrics. 5th ed. Singapore, McGraw-Hill.</a:t>
            </a:r>
          </a:p>
        </p:txBody>
      </p:sp>
      <p:sp>
        <p:nvSpPr>
          <p:cNvPr id="57346" name="Footer Placeholder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sz="1200" smtClean="0"/>
              <a:t>ee325 (Ajarn Kaewkwan Tangtipongkul)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2534284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22</TotalTime>
  <Words>249</Words>
  <Application>Microsoft Office PowerPoint</Application>
  <PresentationFormat>On-screen Show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Essential</vt:lpstr>
      <vt:lpstr>Example </vt:lpstr>
      <vt:lpstr>Consumption-Income Relationship in the United States, 1960-2005</vt:lpstr>
      <vt:lpstr>PowerPoint Presentation</vt:lpstr>
      <vt:lpstr>PowerPoint Presentation</vt:lpstr>
      <vt:lpstr>Food Expenditure in India</vt:lpstr>
      <vt:lpstr>PowerPoint Presentation</vt:lpstr>
      <vt:lpstr>Source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Example</dc:title>
  <dc:creator>Sony</dc:creator>
  <cp:lastModifiedBy>Sony</cp:lastModifiedBy>
  <cp:revision>5</cp:revision>
  <dcterms:created xsi:type="dcterms:W3CDTF">2014-02-19T13:19:00Z</dcterms:created>
  <dcterms:modified xsi:type="dcterms:W3CDTF">2014-02-19T13:41:01Z</dcterms:modified>
</cp:coreProperties>
</file>