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46"/>
  </p:notesMasterIdLst>
  <p:sldIdLst>
    <p:sldId id="256" r:id="rId2"/>
    <p:sldId id="321" r:id="rId3"/>
    <p:sldId id="322" r:id="rId4"/>
    <p:sldId id="323" r:id="rId5"/>
    <p:sldId id="324" r:id="rId6"/>
    <p:sldId id="325" r:id="rId7"/>
    <p:sldId id="326" r:id="rId8"/>
    <p:sldId id="327" r:id="rId9"/>
    <p:sldId id="328" r:id="rId10"/>
    <p:sldId id="329" r:id="rId11"/>
    <p:sldId id="330" r:id="rId12"/>
    <p:sldId id="331" r:id="rId13"/>
    <p:sldId id="332" r:id="rId14"/>
    <p:sldId id="333" r:id="rId15"/>
    <p:sldId id="334" r:id="rId16"/>
    <p:sldId id="335" r:id="rId17"/>
    <p:sldId id="336" r:id="rId18"/>
    <p:sldId id="337" r:id="rId19"/>
    <p:sldId id="338" r:id="rId20"/>
    <p:sldId id="339" r:id="rId21"/>
    <p:sldId id="340" r:id="rId22"/>
    <p:sldId id="341" r:id="rId23"/>
    <p:sldId id="342" r:id="rId24"/>
    <p:sldId id="343" r:id="rId25"/>
    <p:sldId id="344" r:id="rId26"/>
    <p:sldId id="345" r:id="rId27"/>
    <p:sldId id="346" r:id="rId28"/>
    <p:sldId id="347" r:id="rId29"/>
    <p:sldId id="348" r:id="rId30"/>
    <p:sldId id="349" r:id="rId31"/>
    <p:sldId id="350" r:id="rId32"/>
    <p:sldId id="351" r:id="rId33"/>
    <p:sldId id="352" r:id="rId34"/>
    <p:sldId id="353" r:id="rId35"/>
    <p:sldId id="354" r:id="rId36"/>
    <p:sldId id="355" r:id="rId37"/>
    <p:sldId id="356" r:id="rId38"/>
    <p:sldId id="357" r:id="rId39"/>
    <p:sldId id="358" r:id="rId40"/>
    <p:sldId id="359" r:id="rId41"/>
    <p:sldId id="360" r:id="rId42"/>
    <p:sldId id="361" r:id="rId43"/>
    <p:sldId id="362" r:id="rId44"/>
    <p:sldId id="320" r:id="rId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8" d="100"/>
          <a:sy n="88" d="100"/>
        </p:scale>
        <p:origin x="-1464"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1/19/2014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AFD40DE-EED9-4683-ABA5-90BDC7AE24B6}" type="datetime1">
              <a:rPr lang="en-US" smtClean="0"/>
              <a:t>1/19/2014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705D276-3774-4756-969C-6385FEFC9C5E}" type="datetime1">
              <a:rPr lang="en-US" smtClean="0"/>
              <a:t>1/19/2014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16294E8-2C6E-4C58-B6AB-246DC642EA98}" type="datetime1">
              <a:rPr lang="en-US" smtClean="0"/>
              <a:t>1/19/2014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555265B-F812-4449-8548-A2213FDF56F3}" type="datetime1">
              <a:rPr lang="en-US" smtClean="0"/>
              <a:t>1/19/2014</a:t>
            </a:fld>
            <a:endParaRPr lang="en-US"/>
          </a:p>
        </p:txBody>
      </p:sp>
      <p:sp>
        <p:nvSpPr>
          <p:cNvPr id="6" name="Footer Placeholder 5"/>
          <p:cNvSpPr>
            <a:spLocks noGrp="1"/>
          </p:cNvSpPr>
          <p:nvPr>
            <p:ph type="ftr" sz="quarter" idx="11"/>
          </p:nvPr>
        </p:nvSpPr>
        <p:spPr/>
        <p:txBody>
          <a:bodyPr/>
          <a:lstStyle/>
          <a:p>
            <a:r>
              <a:rPr lang="en-US" smtClean="0"/>
              <a:t>FN 221: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2DFD204-2B7A-483D-B657-57469F0BBDE0}" type="datetime1">
              <a:rPr lang="en-US" smtClean="0"/>
              <a:t>1/19/2014</a:t>
            </a:fld>
            <a:endParaRPr lang="en-US"/>
          </a:p>
        </p:txBody>
      </p:sp>
      <p:sp>
        <p:nvSpPr>
          <p:cNvPr id="8" name="Footer Placeholder 7"/>
          <p:cNvSpPr>
            <a:spLocks noGrp="1"/>
          </p:cNvSpPr>
          <p:nvPr>
            <p:ph type="ftr" sz="quarter" idx="11"/>
          </p:nvPr>
        </p:nvSpPr>
        <p:spPr/>
        <p:txBody>
          <a:bodyPr/>
          <a:lstStyle/>
          <a:p>
            <a:r>
              <a:rPr lang="en-US" smtClean="0"/>
              <a:t>FN 221: Personal Finance</a:t>
            </a:r>
            <a:endParaRPr lang="en-US"/>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9D208B-137B-443C-A20D-838854832AB9}" type="datetime1">
              <a:rPr lang="en-US" smtClean="0"/>
              <a:t>1/19/2014</a:t>
            </a:fld>
            <a:endParaRPr lang="en-US"/>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2F7DB0-DB2F-442E-AA42-1BB0767278C2}" type="datetime1">
              <a:rPr lang="en-US" smtClean="0"/>
              <a:t>1/19/2014</a:t>
            </a:fld>
            <a:endParaRPr lang="en-US"/>
          </a:p>
        </p:txBody>
      </p:sp>
      <p:sp>
        <p:nvSpPr>
          <p:cNvPr id="3" name="Footer Placeholder 2"/>
          <p:cNvSpPr>
            <a:spLocks noGrp="1"/>
          </p:cNvSpPr>
          <p:nvPr>
            <p:ph type="ftr" sz="quarter" idx="11"/>
          </p:nvPr>
        </p:nvSpPr>
        <p:spPr/>
        <p:txBody>
          <a:bodyPr/>
          <a:lstStyle/>
          <a:p>
            <a:r>
              <a:rPr lang="en-US" smtClean="0"/>
              <a:t>FN 221: Personal Finance</a:t>
            </a:r>
            <a:endParaRPr lang="en-US"/>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4996CD-54AB-4F83-AED8-89485AD42955}" type="datetime1">
              <a:rPr lang="en-US" smtClean="0"/>
              <a:t>1/19/2014</a:t>
            </a:fld>
            <a:endParaRPr lang="en-US"/>
          </a:p>
        </p:txBody>
      </p:sp>
      <p:sp>
        <p:nvSpPr>
          <p:cNvPr id="6" name="Footer Placeholder 5"/>
          <p:cNvSpPr>
            <a:spLocks noGrp="1"/>
          </p:cNvSpPr>
          <p:nvPr>
            <p:ph type="ftr" sz="quarter" idx="11"/>
          </p:nvPr>
        </p:nvSpPr>
        <p:spPr/>
        <p:txBody>
          <a:bodyPr/>
          <a:lstStyle/>
          <a:p>
            <a:r>
              <a:rPr lang="en-US" smtClean="0"/>
              <a:t>FN 221: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F2794A1A-7544-4223-A0DD-EC35F61DA804}" type="datetime1">
              <a:rPr lang="en-US" smtClean="0"/>
              <a:t>1/19/2014</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smtClean="0"/>
              <a:t>FN 221: Personal Finance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7291BC-123B-4922-85EB-31C714991D3D}" type="datetime1">
              <a:rPr lang="en-US" smtClean="0"/>
              <a:t>1/19/2014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9A44139-9C22-419F-BF24-206E0C8FD7B9}" type="datetime1">
              <a:rPr lang="en-US" smtClean="0"/>
              <a:t>1/19/2014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smtClean="0"/>
              <a:t>FN 221: Personal Finance</a:t>
            </a:r>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F03B78E8-BBB8-4BC9-9C46-F58589C9C7AA}" type="datetime1">
              <a:rPr lang="en-US" smtClean="0"/>
              <a:t>1/19/2014</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FN 221: Personal Finance</a:t>
            </a:r>
            <a:endParaRPr lang="en-US" dirty="0"/>
          </a:p>
        </p:txBody>
      </p:sp>
      <p:sp>
        <p:nvSpPr>
          <p:cNvPr id="3" name="Subtitle 2"/>
          <p:cNvSpPr>
            <a:spLocks noGrp="1"/>
          </p:cNvSpPr>
          <p:nvPr>
            <p:ph type="subTitle" idx="1"/>
          </p:nvPr>
        </p:nvSpPr>
        <p:spPr/>
        <p:txBody>
          <a:bodyPr/>
          <a:lstStyle/>
          <a:p>
            <a:r>
              <a:rPr lang="en-US" dirty="0" smtClean="0"/>
              <a:t>Thanachote </a:t>
            </a:r>
            <a:r>
              <a:rPr lang="en-US" dirty="0" err="1" smtClean="0"/>
              <a:t>Rungsitivat</a:t>
            </a:r>
            <a:r>
              <a:rPr lang="en-US" dirty="0" smtClean="0"/>
              <a:t>, CFA, FRM</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Consumer Credit</a:t>
            </a:r>
            <a:endParaRPr lang="en-US" dirty="0"/>
          </a:p>
        </p:txBody>
      </p:sp>
      <p:sp>
        <p:nvSpPr>
          <p:cNvPr id="3" name="Content Placeholder 2"/>
          <p:cNvSpPr>
            <a:spLocks noGrp="1"/>
          </p:cNvSpPr>
          <p:nvPr>
            <p:ph idx="1"/>
          </p:nvPr>
        </p:nvSpPr>
        <p:spPr/>
        <p:txBody>
          <a:bodyPr/>
          <a:lstStyle/>
          <a:p>
            <a:pPr marL="114300" indent="0">
              <a:buNone/>
            </a:pPr>
            <a:r>
              <a:rPr lang="en-US" dirty="0" smtClean="0"/>
              <a:t>Credit is an arrangement to receive cash, goods, or services now and pay for them in the future</a:t>
            </a:r>
          </a:p>
          <a:p>
            <a:pPr marL="114300" indent="0">
              <a:buNone/>
            </a:pPr>
            <a:endParaRPr lang="en-US" dirty="0"/>
          </a:p>
          <a:p>
            <a:pPr marL="114300" indent="0">
              <a:buNone/>
            </a:pPr>
            <a:r>
              <a:rPr lang="en-US" dirty="0" smtClean="0"/>
              <a:t>Consumer credit refers to the use of credit for personal needs (except a home mortgage) by individuals and families, in contrast to credit used for business purposes</a:t>
            </a:r>
          </a:p>
          <a:p>
            <a:pPr marL="114300" indent="0">
              <a:buNone/>
            </a:pPr>
            <a:endParaRPr lang="en-US" dirty="0"/>
          </a:p>
          <a:p>
            <a:pPr marL="114300" indent="0">
              <a:buNone/>
            </a:pPr>
            <a:r>
              <a:rPr lang="en-US" dirty="0" smtClean="0"/>
              <a:t>In January, you pay a bill for electricity that you used in December.</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a:t>
            </a:fld>
            <a:endParaRPr lang="en-US"/>
          </a:p>
        </p:txBody>
      </p:sp>
    </p:spTree>
    <p:extLst>
      <p:ext uri="{BB962C8B-B14F-4D97-AF65-F5344CB8AC3E}">
        <p14:creationId xmlns:p14="http://schemas.microsoft.com/office/powerpoint/2010/main" val="13649014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Choices</a:t>
            </a:r>
            <a:endParaRPr lang="th-TH" dirty="0"/>
          </a:p>
        </p:txBody>
      </p:sp>
      <p:sp>
        <p:nvSpPr>
          <p:cNvPr id="3" name="Content Placeholder 2"/>
          <p:cNvSpPr>
            <a:spLocks noGrp="1"/>
          </p:cNvSpPr>
          <p:nvPr>
            <p:ph idx="1"/>
          </p:nvPr>
        </p:nvSpPr>
        <p:spPr/>
        <p:txBody>
          <a:bodyPr/>
          <a:lstStyle/>
          <a:p>
            <a:r>
              <a:rPr lang="en-US" dirty="0" smtClean="0"/>
              <a:t>Draw on savings</a:t>
            </a:r>
          </a:p>
          <a:p>
            <a:r>
              <a:rPr lang="en-US" dirty="0" smtClean="0"/>
              <a:t>Use Present earnings</a:t>
            </a:r>
          </a:p>
          <a:p>
            <a:r>
              <a:rPr lang="en-US" dirty="0" smtClean="0"/>
              <a:t>Borrow against expected future income</a:t>
            </a:r>
          </a:p>
          <a:p>
            <a:endParaRPr lang="en-US" dirty="0"/>
          </a:p>
          <a:p>
            <a:r>
              <a:rPr lang="en-US" dirty="0" smtClean="0"/>
              <a:t>Each of these alternatives has trade-offs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a:t>
            </a:fld>
            <a:endParaRPr lang="en-US"/>
          </a:p>
        </p:txBody>
      </p:sp>
    </p:spTree>
    <p:extLst>
      <p:ext uri="{BB962C8B-B14F-4D97-AF65-F5344CB8AC3E}">
        <p14:creationId xmlns:p14="http://schemas.microsoft.com/office/powerpoint/2010/main" val="38909199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Uses and Misuses of Credit</a:t>
            </a:r>
            <a:endParaRPr lang="th-TH" dirty="0"/>
          </a:p>
        </p:txBody>
      </p:sp>
      <p:sp>
        <p:nvSpPr>
          <p:cNvPr id="3" name="Content Placeholder 2"/>
          <p:cNvSpPr>
            <a:spLocks noGrp="1"/>
          </p:cNvSpPr>
          <p:nvPr>
            <p:ph idx="1"/>
          </p:nvPr>
        </p:nvSpPr>
        <p:spPr/>
        <p:txBody>
          <a:bodyPr>
            <a:normAutofit fontScale="92500" lnSpcReduction="10000"/>
          </a:bodyPr>
          <a:lstStyle/>
          <a:p>
            <a:r>
              <a:rPr lang="en-US" dirty="0" smtClean="0"/>
              <a:t>Using credit to purchase goods and services may allow consumers to be more efficient or more productive or to lead more satisfying lives</a:t>
            </a:r>
          </a:p>
          <a:p>
            <a:pPr lvl="1"/>
            <a:r>
              <a:rPr lang="en-US" dirty="0" smtClean="0"/>
              <a:t>Medical emergency may leave a person strapped for funds.</a:t>
            </a:r>
          </a:p>
          <a:p>
            <a:pPr lvl="1"/>
            <a:r>
              <a:rPr lang="en-US" dirty="0" smtClean="0"/>
              <a:t>It may be possible to buy an item now for less money than it will cost later.</a:t>
            </a:r>
          </a:p>
          <a:p>
            <a:pPr lvl="1"/>
            <a:r>
              <a:rPr lang="en-US" dirty="0" smtClean="0"/>
              <a:t>But it probably is not reasonable to borrow for everyday living expenses or finance a Mercedes Benz when </a:t>
            </a:r>
            <a:r>
              <a:rPr lang="en-US" dirty="0"/>
              <a:t>a</a:t>
            </a:r>
            <a:r>
              <a:rPr lang="en-US" dirty="0" smtClean="0"/>
              <a:t>n Eco-car is all your budget allows.</a:t>
            </a:r>
          </a:p>
          <a:p>
            <a:pPr lvl="1"/>
            <a:endParaRPr lang="en-US" dirty="0"/>
          </a:p>
          <a:p>
            <a:r>
              <a:rPr lang="en-US" dirty="0" smtClean="0"/>
              <a:t>Using credit increases the amount of money a person can spend to purchase goods and services now. But the trade-offs is that it decreases the amount of money that will be available to spend in the future. However, many people expect their incomes to increase an therefore expect to be able to make payments on past credit purchases and still make new purchases.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38255826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 you should consider</a:t>
            </a:r>
            <a:endParaRPr lang="th-TH" dirty="0"/>
          </a:p>
        </p:txBody>
      </p:sp>
      <p:sp>
        <p:nvSpPr>
          <p:cNvPr id="3" name="Content Placeholder 2"/>
          <p:cNvSpPr>
            <a:spLocks noGrp="1"/>
          </p:cNvSpPr>
          <p:nvPr>
            <p:ph idx="1"/>
          </p:nvPr>
        </p:nvSpPr>
        <p:spPr/>
        <p:txBody>
          <a:bodyPr/>
          <a:lstStyle/>
          <a:p>
            <a:r>
              <a:rPr lang="en-US" dirty="0" smtClean="0"/>
              <a:t>Do I have the cash I need for the down payment?</a:t>
            </a:r>
          </a:p>
          <a:p>
            <a:r>
              <a:rPr lang="en-US" dirty="0" smtClean="0"/>
              <a:t>Do I want to use my savings for this purchase?</a:t>
            </a:r>
          </a:p>
          <a:p>
            <a:r>
              <a:rPr lang="en-US" dirty="0" smtClean="0"/>
              <a:t>Does the purchase fit my budget?</a:t>
            </a:r>
          </a:p>
          <a:p>
            <a:r>
              <a:rPr lang="en-US" dirty="0" smtClean="0"/>
              <a:t>Could I use the credit I need for this purchase in some better way?</a:t>
            </a:r>
          </a:p>
          <a:p>
            <a:r>
              <a:rPr lang="en-US" dirty="0" smtClean="0"/>
              <a:t>Could I postpone the purchase?</a:t>
            </a:r>
          </a:p>
          <a:p>
            <a:r>
              <a:rPr lang="en-US" dirty="0" smtClean="0"/>
              <a:t>What are the opportunity costs of postponing the purchase (a possible increase in price?)</a:t>
            </a:r>
          </a:p>
          <a:p>
            <a:r>
              <a:rPr lang="en-US" dirty="0" smtClean="0"/>
              <a:t>What are the dollar costs and the psychological costs of using credit (interest, other finance charges, being in debt, etc.)</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a:t>
            </a:fld>
            <a:endParaRPr lang="en-US"/>
          </a:p>
        </p:txBody>
      </p:sp>
    </p:spTree>
    <p:extLst>
      <p:ext uri="{BB962C8B-B14F-4D97-AF65-F5344CB8AC3E}">
        <p14:creationId xmlns:p14="http://schemas.microsoft.com/office/powerpoint/2010/main" val="41376098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Economy</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a:t>
            </a:fld>
            <a:endParaRPr lang="en-US"/>
          </a:p>
        </p:txBody>
      </p:sp>
      <p:pic>
        <p:nvPicPr>
          <p:cNvPr id="15366" name="Picture 6" descr="http://www.nationmultimedia.com/new/2013/10/31/business/images/30218322-01_bi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524000"/>
            <a:ext cx="6000750" cy="4267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93389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Thailand</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a:t>
            </a:fld>
            <a:endParaRPr lang="en-US"/>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828800"/>
            <a:ext cx="7720869"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67562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Advantages of Credit</a:t>
            </a:r>
            <a:endParaRPr lang="th-TH" dirty="0"/>
          </a:p>
        </p:txBody>
      </p:sp>
      <p:sp>
        <p:nvSpPr>
          <p:cNvPr id="3" name="Content Placeholder 2"/>
          <p:cNvSpPr>
            <a:spLocks noGrp="1"/>
          </p:cNvSpPr>
          <p:nvPr>
            <p:ph idx="1"/>
          </p:nvPr>
        </p:nvSpPr>
        <p:spPr/>
        <p:txBody>
          <a:bodyPr/>
          <a:lstStyle/>
          <a:p>
            <a:r>
              <a:rPr lang="en-US" dirty="0" smtClean="0"/>
              <a:t>Consumer credit enables people to enjoy goods and services now</a:t>
            </a:r>
          </a:p>
          <a:p>
            <a:r>
              <a:rPr lang="en-US" dirty="0" smtClean="0"/>
              <a:t>Credit card permit the purchase of goods even when funds are low.</a:t>
            </a:r>
          </a:p>
          <a:p>
            <a:r>
              <a:rPr lang="en-US" dirty="0" smtClean="0"/>
              <a:t>Credit is more than a substitute for cash – many of the services it provides are taken for granted. Every time you turn on water tap, flick the light switch, use mobile phone – you are using credit.</a:t>
            </a:r>
          </a:p>
          <a:p>
            <a:r>
              <a:rPr lang="en-US" dirty="0" smtClean="0"/>
              <a:t>It is safer to use credit – having credit card while travel rather than large sum of cash.</a:t>
            </a:r>
          </a:p>
          <a:p>
            <a:r>
              <a:rPr lang="en-US" dirty="0" smtClean="0"/>
              <a:t>The use of credit cards can provide up to 45 days of float.</a:t>
            </a:r>
          </a:p>
          <a:p>
            <a:r>
              <a:rPr lang="en-US" dirty="0" smtClean="0"/>
              <a:t>Benefits of credit card such as emergency services, fitness, discounts, etc.</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8</a:t>
            </a:fld>
            <a:endParaRPr lang="en-US"/>
          </a:p>
        </p:txBody>
      </p:sp>
    </p:spTree>
    <p:extLst>
      <p:ext uri="{BB962C8B-B14F-4D97-AF65-F5344CB8AC3E}">
        <p14:creationId xmlns:p14="http://schemas.microsoft.com/office/powerpoint/2010/main" val="33995715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Disadvantages of Credit</a:t>
            </a:r>
            <a:endParaRPr lang="th-TH" dirty="0"/>
          </a:p>
        </p:txBody>
      </p:sp>
      <p:sp>
        <p:nvSpPr>
          <p:cNvPr id="3" name="Content Placeholder 2"/>
          <p:cNvSpPr>
            <a:spLocks noGrp="1"/>
          </p:cNvSpPr>
          <p:nvPr>
            <p:ph idx="1"/>
          </p:nvPr>
        </p:nvSpPr>
        <p:spPr/>
        <p:txBody>
          <a:bodyPr/>
          <a:lstStyle/>
          <a:p>
            <a:r>
              <a:rPr lang="en-US" dirty="0" smtClean="0"/>
              <a:t>Temptation to overspend.</a:t>
            </a:r>
          </a:p>
          <a:p>
            <a:r>
              <a:rPr lang="en-US" dirty="0" smtClean="0"/>
              <a:t>Failure to repay may result in loss of income, valuable property, reputation</a:t>
            </a:r>
          </a:p>
          <a:p>
            <a:r>
              <a:rPr lang="en-US" dirty="0" smtClean="0"/>
              <a:t>Slower progress toward financial goals</a:t>
            </a:r>
          </a:p>
          <a:p>
            <a:r>
              <a:rPr lang="en-US" dirty="0" smtClean="0"/>
              <a:t>It does not increase total purchasing power.</a:t>
            </a:r>
          </a:p>
          <a:p>
            <a:r>
              <a:rPr lang="en-US" dirty="0" smtClean="0"/>
              <a:t>There is interest to it. Paying for purchases over a period of time is more costly than paying for them with cash. Be careful with compounding effect of interest on interest.</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9</a:t>
            </a:fld>
            <a:endParaRPr lang="en-US"/>
          </a:p>
        </p:txBody>
      </p:sp>
    </p:spTree>
    <p:extLst>
      <p:ext uri="{BB962C8B-B14F-4D97-AF65-F5344CB8AC3E}">
        <p14:creationId xmlns:p14="http://schemas.microsoft.com/office/powerpoint/2010/main" val="11741717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Credit</a:t>
            </a:r>
            <a:endParaRPr lang="th-TH" dirty="0"/>
          </a:p>
        </p:txBody>
      </p:sp>
      <p:sp>
        <p:nvSpPr>
          <p:cNvPr id="3" name="Content Placeholder 2"/>
          <p:cNvSpPr>
            <a:spLocks noGrp="1"/>
          </p:cNvSpPr>
          <p:nvPr>
            <p:ph idx="1"/>
          </p:nvPr>
        </p:nvSpPr>
        <p:spPr/>
        <p:txBody>
          <a:bodyPr>
            <a:normAutofit fontScale="92500" lnSpcReduction="10000"/>
          </a:bodyPr>
          <a:lstStyle/>
          <a:p>
            <a:r>
              <a:rPr lang="en-US" dirty="0" smtClean="0"/>
              <a:t>Closed-End Credit</a:t>
            </a:r>
          </a:p>
          <a:p>
            <a:pPr lvl="1"/>
            <a:r>
              <a:rPr lang="en-US" dirty="0" smtClean="0"/>
              <a:t>Used for specific purpose and involves a specified amount (</a:t>
            </a:r>
            <a:r>
              <a:rPr lang="en-US" dirty="0" err="1" smtClean="0"/>
              <a:t>eg</a:t>
            </a:r>
            <a:r>
              <a:rPr lang="en-US" dirty="0" smtClean="0"/>
              <a:t>. Mortgage loans, Automobile loans, Installment loans)</a:t>
            </a:r>
          </a:p>
          <a:p>
            <a:pPr lvl="1"/>
            <a:r>
              <a:rPr lang="en-US" dirty="0" smtClean="0"/>
              <a:t>It usually involve a written agreement for each credit purchase. A down payment or trade-in may be required, with the balance to be repaid in equal monthly payments over a period of time. Generally, the seller holds title to the merchandise until the payments have been completed.</a:t>
            </a:r>
          </a:p>
          <a:p>
            <a:pPr lvl="1"/>
            <a:r>
              <a:rPr lang="en-US" dirty="0" smtClean="0"/>
              <a:t>Most common types of closed-end credit:</a:t>
            </a:r>
          </a:p>
          <a:p>
            <a:pPr lvl="2"/>
            <a:r>
              <a:rPr lang="en-US" dirty="0" smtClean="0"/>
              <a:t>Installment sales credit – make down payment and usually sign a contract to repay the balance plus interest and service charge in equal installments over a specific period</a:t>
            </a:r>
          </a:p>
          <a:p>
            <a:pPr lvl="2"/>
            <a:r>
              <a:rPr lang="en-US" dirty="0" smtClean="0"/>
              <a:t>Installment cash credit – direct loan of money for personal purposes – home improvements or vacation expenses. No down payment and make payments in specified amounts over a set period.</a:t>
            </a:r>
          </a:p>
          <a:p>
            <a:pPr lvl="2"/>
            <a:r>
              <a:rPr lang="en-US" dirty="0" smtClean="0"/>
              <a:t>Single lump-sum credit – a loan that must be repaid in total on a specific day.</a:t>
            </a:r>
          </a:p>
          <a:p>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10</a:t>
            </a:fld>
            <a:endParaRPr lang="en-US"/>
          </a:p>
        </p:txBody>
      </p:sp>
    </p:spTree>
    <p:extLst>
      <p:ext uri="{BB962C8B-B14F-4D97-AF65-F5344CB8AC3E}">
        <p14:creationId xmlns:p14="http://schemas.microsoft.com/office/powerpoint/2010/main" val="23227611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Credit</a:t>
            </a:r>
            <a:endParaRPr lang="th-TH" dirty="0"/>
          </a:p>
        </p:txBody>
      </p:sp>
      <p:sp>
        <p:nvSpPr>
          <p:cNvPr id="3" name="Content Placeholder 2"/>
          <p:cNvSpPr>
            <a:spLocks noGrp="1"/>
          </p:cNvSpPr>
          <p:nvPr>
            <p:ph idx="1"/>
          </p:nvPr>
        </p:nvSpPr>
        <p:spPr/>
        <p:txBody>
          <a:bodyPr>
            <a:normAutofit lnSpcReduction="10000"/>
          </a:bodyPr>
          <a:lstStyle/>
          <a:p>
            <a:r>
              <a:rPr lang="en-US" dirty="0" smtClean="0"/>
              <a:t>Open-End Credit</a:t>
            </a:r>
          </a:p>
          <a:p>
            <a:pPr lvl="1"/>
            <a:r>
              <a:rPr lang="en-US" dirty="0" smtClean="0"/>
              <a:t>Normally used to make small purchases at different store. Examples are credit card and overdraft lines.</a:t>
            </a:r>
          </a:p>
          <a:p>
            <a:pPr lvl="1"/>
            <a:r>
              <a:rPr lang="en-US" dirty="0" smtClean="0"/>
              <a:t>You can use open-end credit to make any purchases you wish if you do not exceed your line of credit – the maximum amount of credit the lender has made available to you.</a:t>
            </a:r>
          </a:p>
          <a:p>
            <a:pPr lvl="1"/>
            <a:r>
              <a:rPr lang="en-US" dirty="0" smtClean="0"/>
              <a:t>You may have to pay interest or other finance charges for the use/having of such credit.</a:t>
            </a:r>
          </a:p>
          <a:p>
            <a:pPr lvl="2"/>
            <a:r>
              <a:rPr lang="en-US" dirty="0" smtClean="0"/>
              <a:t>Credit card</a:t>
            </a:r>
          </a:p>
          <a:p>
            <a:pPr lvl="2"/>
            <a:r>
              <a:rPr lang="en-US" dirty="0" smtClean="0"/>
              <a:t>Smart Cards</a:t>
            </a:r>
          </a:p>
          <a:p>
            <a:pPr lvl="2"/>
            <a:r>
              <a:rPr lang="en-US" dirty="0" smtClean="0"/>
              <a:t>Debit Cards</a:t>
            </a:r>
          </a:p>
          <a:p>
            <a:pPr lvl="2"/>
            <a:r>
              <a:rPr lang="en-US" dirty="0" smtClean="0"/>
              <a:t>Gift Cards</a:t>
            </a:r>
          </a:p>
          <a:p>
            <a:pPr lvl="2"/>
            <a:r>
              <a:rPr lang="en-US" dirty="0" smtClean="0"/>
              <a:t>Travel/ Oil Card</a:t>
            </a:r>
          </a:p>
          <a:p>
            <a:pPr lvl="2"/>
            <a:r>
              <a:rPr lang="en-US" dirty="0" smtClean="0"/>
              <a:t>Home Equity Loans</a:t>
            </a:r>
          </a:p>
          <a:p>
            <a:pPr lvl="2"/>
            <a:r>
              <a:rPr lang="en-US" dirty="0" smtClean="0"/>
              <a:t>Car for Cash</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11</a:t>
            </a:fld>
            <a:endParaRPr lang="en-US"/>
          </a:p>
        </p:txBody>
      </p:sp>
    </p:spTree>
    <p:extLst>
      <p:ext uri="{BB962C8B-B14F-4D97-AF65-F5344CB8AC3E}">
        <p14:creationId xmlns:p14="http://schemas.microsoft.com/office/powerpoint/2010/main" val="35527854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Measuring Your Credit Capacity</a:t>
            </a:r>
            <a:endParaRPr lang="th-TH" dirty="0"/>
          </a:p>
        </p:txBody>
      </p:sp>
      <p:sp>
        <p:nvSpPr>
          <p:cNvPr id="3" name="Content Placeholder 2"/>
          <p:cNvSpPr>
            <a:spLocks noGrp="1"/>
          </p:cNvSpPr>
          <p:nvPr>
            <p:ph idx="1"/>
          </p:nvPr>
        </p:nvSpPr>
        <p:spPr/>
        <p:txBody>
          <a:bodyPr/>
          <a:lstStyle/>
          <a:p>
            <a:r>
              <a:rPr lang="en-US" dirty="0" smtClean="0"/>
              <a:t>You first need to make your budget</a:t>
            </a:r>
          </a:p>
          <a:p>
            <a:pPr lvl="1"/>
            <a:r>
              <a:rPr lang="en-US" dirty="0" smtClean="0"/>
              <a:t>Should include also the basic necessities such as rent, food, clothing</a:t>
            </a:r>
          </a:p>
          <a:p>
            <a:pPr lvl="1"/>
            <a:r>
              <a:rPr lang="en-US" dirty="0" smtClean="0"/>
              <a:t>Also spare some amount for other durable goods, such as new phones, </a:t>
            </a:r>
            <a:r>
              <a:rPr lang="en-US" dirty="0" err="1" smtClean="0"/>
              <a:t>etc</a:t>
            </a:r>
            <a:r>
              <a:rPr lang="en-US" dirty="0" smtClean="0"/>
              <a:t> if needed or maintenance of those goods.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12</a:t>
            </a:fld>
            <a:endParaRPr lang="en-US"/>
          </a:p>
        </p:txBody>
      </p:sp>
    </p:spTree>
    <p:extLst>
      <p:ext uri="{BB962C8B-B14F-4D97-AF65-F5344CB8AC3E}">
        <p14:creationId xmlns:p14="http://schemas.microsoft.com/office/powerpoint/2010/main" val="29677009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Can you Afford a Loan?</a:t>
            </a:r>
            <a:endParaRPr lang="th-TH" dirty="0"/>
          </a:p>
        </p:txBody>
      </p:sp>
      <p:sp>
        <p:nvSpPr>
          <p:cNvPr id="3" name="Content Placeholder 2"/>
          <p:cNvSpPr>
            <a:spLocks noGrp="1"/>
          </p:cNvSpPr>
          <p:nvPr>
            <p:ph idx="1"/>
          </p:nvPr>
        </p:nvSpPr>
        <p:spPr/>
        <p:txBody>
          <a:bodyPr/>
          <a:lstStyle/>
          <a:p>
            <a:r>
              <a:rPr lang="en-US" dirty="0" smtClean="0"/>
              <a:t>Ask yourself</a:t>
            </a:r>
          </a:p>
          <a:p>
            <a:pPr lvl="1"/>
            <a:r>
              <a:rPr lang="en-US" dirty="0" smtClean="0"/>
              <a:t>Whether you can meet all of your essential expenses and still afford the monthly loan payments (including interest)</a:t>
            </a:r>
          </a:p>
          <a:p>
            <a:pPr lvl="1"/>
            <a:r>
              <a:rPr lang="en-US" dirty="0" smtClean="0"/>
              <a:t>What you plan to give up to make the monthly loan payment? Are you prepared to make this trade-off?</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13</a:t>
            </a:fld>
            <a:endParaRPr lang="en-US"/>
          </a:p>
        </p:txBody>
      </p:sp>
    </p:spTree>
    <p:extLst>
      <p:ext uri="{BB962C8B-B14F-4D97-AF65-F5344CB8AC3E}">
        <p14:creationId xmlns:p14="http://schemas.microsoft.com/office/powerpoint/2010/main" val="38625239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General Rules of Credit Capacity</a:t>
            </a:r>
            <a:endParaRPr lang="th-TH"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US" dirty="0" smtClean="0"/>
                  <a:t>Debt Payments to Income Ratio:</a:t>
                </a:r>
              </a:p>
              <a:p>
                <a:pPr marL="411480" lvl="1" indent="0">
                  <a:buNone/>
                </a:pPr>
                <a:r>
                  <a:rPr lang="en-US" b="0" dirty="0" smtClean="0"/>
                  <a:t>			</a:t>
                </a:r>
                <a14:m>
                  <m:oMath xmlns:m="http://schemas.openxmlformats.org/officeDocument/2006/math">
                    <m:f>
                      <m:fPr>
                        <m:ctrlPr>
                          <a:rPr lang="en-US" b="0" i="1" smtClean="0">
                            <a:latin typeface="Cambria Math"/>
                          </a:rPr>
                        </m:ctrlPr>
                      </m:fPr>
                      <m:num>
                        <m:r>
                          <a:rPr lang="en-US" b="0" i="1" smtClean="0">
                            <a:latin typeface="Cambria Math"/>
                          </a:rPr>
                          <m:t>𝑚𝑜𝑛𝑡h𝑙𝑦</m:t>
                        </m:r>
                        <m:r>
                          <a:rPr lang="en-US" b="0" i="1" smtClean="0">
                            <a:latin typeface="Cambria Math"/>
                          </a:rPr>
                          <m:t> </m:t>
                        </m:r>
                        <m:r>
                          <a:rPr lang="en-US" b="0" i="1" smtClean="0">
                            <a:latin typeface="Cambria Math"/>
                          </a:rPr>
                          <m:t>𝑑𝑒𝑏𝑡</m:t>
                        </m:r>
                        <m:r>
                          <a:rPr lang="en-US" b="0" i="1" smtClean="0">
                            <a:latin typeface="Cambria Math"/>
                          </a:rPr>
                          <m:t> </m:t>
                        </m:r>
                        <m:r>
                          <a:rPr lang="en-US" b="0" i="1" smtClean="0">
                            <a:latin typeface="Cambria Math"/>
                          </a:rPr>
                          <m:t>𝑝𝑎𝑦𝑚𝑒𝑛𝑡𝑠</m:t>
                        </m:r>
                      </m:num>
                      <m:den>
                        <m:r>
                          <a:rPr lang="en-US" b="0" i="1" smtClean="0">
                            <a:latin typeface="Cambria Math"/>
                          </a:rPr>
                          <m:t>𝑚𝑜𝑛𝑡h𝑙𝑦</m:t>
                        </m:r>
                        <m:r>
                          <a:rPr lang="en-US" b="0" i="1" smtClean="0">
                            <a:latin typeface="Cambria Math"/>
                          </a:rPr>
                          <m:t> </m:t>
                        </m:r>
                        <m:r>
                          <a:rPr lang="en-US" b="0" i="1" smtClean="0">
                            <a:latin typeface="Cambria Math"/>
                          </a:rPr>
                          <m:t>𝑖𝑛𝑐𝑜𝑚𝑒</m:t>
                        </m:r>
                      </m:den>
                    </m:f>
                  </m:oMath>
                </a14:m>
                <a:r>
                  <a:rPr lang="en-US" dirty="0" smtClean="0"/>
                  <a:t> </a:t>
                </a:r>
              </a:p>
              <a:p>
                <a:pPr lvl="1"/>
                <a:r>
                  <a:rPr lang="en-US" dirty="0" smtClean="0"/>
                  <a:t>Recommendation: should not exceed 20%</a:t>
                </a:r>
              </a:p>
              <a:p>
                <a:r>
                  <a:rPr lang="en-US" dirty="0" smtClean="0"/>
                  <a:t>Debt to Equity Ratio</a:t>
                </a:r>
              </a:p>
              <a:p>
                <a:pPr marL="114300" lvl="1" indent="0">
                  <a:buClr>
                    <a:schemeClr val="accent1"/>
                  </a:buClr>
                  <a:buNone/>
                </a:pPr>
                <a:r>
                  <a:rPr lang="en-US" dirty="0" smtClean="0"/>
                  <a:t>		</a:t>
                </a:r>
                <a:r>
                  <a:rPr lang="en-US" dirty="0"/>
                  <a:t>	</a:t>
                </a:r>
                <a14:m>
                  <m:oMath xmlns:m="http://schemas.openxmlformats.org/officeDocument/2006/math">
                    <m:f>
                      <m:fPr>
                        <m:ctrlPr>
                          <a:rPr lang="en-US" i="1">
                            <a:latin typeface="Cambria Math"/>
                          </a:rPr>
                        </m:ctrlPr>
                      </m:fPr>
                      <m:num>
                        <m:r>
                          <a:rPr lang="en-US" b="0" i="1" smtClean="0">
                            <a:latin typeface="Cambria Math"/>
                          </a:rPr>
                          <m:t>𝐿𝑖𝑎𝑏𝑖𝑙𝑖𝑡𝑖𝑒𝑠</m:t>
                        </m:r>
                      </m:num>
                      <m:den>
                        <m:r>
                          <a:rPr lang="en-US" b="0" i="1" smtClean="0">
                            <a:latin typeface="Cambria Math"/>
                          </a:rPr>
                          <m:t>𝑁𝑒𝑡</m:t>
                        </m:r>
                        <m:r>
                          <a:rPr lang="en-US" b="0" i="1" smtClean="0">
                            <a:latin typeface="Cambria Math"/>
                          </a:rPr>
                          <m:t> </m:t>
                        </m:r>
                        <m:r>
                          <a:rPr lang="en-US" b="0" i="1" smtClean="0">
                            <a:latin typeface="Cambria Math"/>
                          </a:rPr>
                          <m:t>𝑊𝑜𝑟𝑡h</m:t>
                        </m:r>
                      </m:den>
                    </m:f>
                  </m:oMath>
                </a14:m>
                <a:r>
                  <a:rPr lang="en-US" dirty="0"/>
                  <a:t> </a:t>
                </a:r>
              </a:p>
              <a:p>
                <a:pPr marL="708660" lvl="2">
                  <a:buClr>
                    <a:schemeClr val="accent1"/>
                  </a:buClr>
                </a:pPr>
                <a:r>
                  <a:rPr lang="en-US" dirty="0"/>
                  <a:t>Recommendation: </a:t>
                </a:r>
                <a:r>
                  <a:rPr lang="en-US" dirty="0" smtClean="0"/>
                  <a:t>try not to go above 0.50</a:t>
                </a:r>
                <a:endParaRPr lang="en-US" dirty="0"/>
              </a:p>
              <a:p>
                <a:endParaRPr lang="th-TH"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t="-762"/>
                </a:stretch>
              </a:blipFill>
            </p:spPr>
            <p:txBody>
              <a:bodyPr/>
              <a:lstStyle/>
              <a:p>
                <a:r>
                  <a:rPr lang="th-TH">
                    <a:noFill/>
                  </a:rPr>
                  <a:t> </a:t>
                </a:r>
              </a:p>
            </p:txBody>
          </p:sp>
        </mc:Fallback>
      </mc:AlternateContent>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14</a:t>
            </a:fld>
            <a:endParaRPr lang="en-US"/>
          </a:p>
        </p:txBody>
      </p:sp>
    </p:spTree>
    <p:extLst>
      <p:ext uri="{BB962C8B-B14F-4D97-AF65-F5344CB8AC3E}">
        <p14:creationId xmlns:p14="http://schemas.microsoft.com/office/powerpoint/2010/main" val="22662332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Cosigning a Loan</a:t>
            </a:r>
            <a:endParaRPr lang="th-TH" dirty="0"/>
          </a:p>
        </p:txBody>
      </p:sp>
      <p:sp>
        <p:nvSpPr>
          <p:cNvPr id="3" name="Content Placeholder 2"/>
          <p:cNvSpPr>
            <a:spLocks noGrp="1"/>
          </p:cNvSpPr>
          <p:nvPr>
            <p:ph idx="1"/>
          </p:nvPr>
        </p:nvSpPr>
        <p:spPr/>
        <p:txBody>
          <a:bodyPr/>
          <a:lstStyle/>
          <a:p>
            <a:r>
              <a:rPr lang="en-US" dirty="0" smtClean="0"/>
              <a:t>Think before you give an answer if someone asks you to cosign a loan</a:t>
            </a:r>
          </a:p>
          <a:p>
            <a:endParaRPr lang="en-US" dirty="0"/>
          </a:p>
          <a:p>
            <a:r>
              <a:rPr lang="en-US" dirty="0"/>
              <a:t>You are being asked to guarantee this debt. Think carefully before you do. If the </a:t>
            </a:r>
            <a:r>
              <a:rPr lang="en-US" dirty="0" smtClean="0"/>
              <a:t>borrower doesn’t </a:t>
            </a:r>
            <a:r>
              <a:rPr lang="en-US" dirty="0"/>
              <a:t>pay the debt, you will have to. Be sure you can afford to pay if you have to, and </a:t>
            </a:r>
            <a:r>
              <a:rPr lang="en-US" dirty="0" smtClean="0"/>
              <a:t>that you </a:t>
            </a:r>
            <a:r>
              <a:rPr lang="en-US" dirty="0"/>
              <a:t>want to accept this responsibility.</a:t>
            </a:r>
          </a:p>
          <a:p>
            <a:r>
              <a:rPr lang="en-US" dirty="0"/>
              <a:t>You may have to pay up to the full amount of the debt if the borrower does not pay. </a:t>
            </a:r>
            <a:r>
              <a:rPr lang="en-US" dirty="0" smtClean="0"/>
              <a:t>You may </a:t>
            </a:r>
            <a:r>
              <a:rPr lang="en-US" dirty="0"/>
              <a:t>also have to pay late fees or collection costs, which increase this amount.</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15</a:t>
            </a:fld>
            <a:endParaRPr lang="en-US"/>
          </a:p>
        </p:txBody>
      </p:sp>
    </p:spTree>
    <p:extLst>
      <p:ext uri="{BB962C8B-B14F-4D97-AF65-F5344CB8AC3E}">
        <p14:creationId xmlns:p14="http://schemas.microsoft.com/office/powerpoint/2010/main" val="23363575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Building and Maintaining your Credit Rating</a:t>
            </a:r>
            <a:endParaRPr lang="th-TH" dirty="0"/>
          </a:p>
        </p:txBody>
      </p:sp>
      <p:sp>
        <p:nvSpPr>
          <p:cNvPr id="3" name="Content Placeholder 2"/>
          <p:cNvSpPr>
            <a:spLocks noGrp="1"/>
          </p:cNvSpPr>
          <p:nvPr>
            <p:ph idx="1"/>
          </p:nvPr>
        </p:nvSpPr>
        <p:spPr/>
        <p:txBody>
          <a:bodyPr>
            <a:normAutofit/>
          </a:bodyPr>
          <a:lstStyle/>
          <a:p>
            <a:r>
              <a:rPr lang="en-US" dirty="0" smtClean="0"/>
              <a:t>National Credit Bureau</a:t>
            </a:r>
          </a:p>
          <a:p>
            <a:pPr lvl="1"/>
            <a:r>
              <a:rPr lang="en-US" dirty="0" smtClean="0"/>
              <a:t>The </a:t>
            </a:r>
            <a:r>
              <a:rPr lang="en-US" dirty="0"/>
              <a:t>concept to establish a credit data center started in 1961.  The Thai Banker’s Association discussed with Bank of Thailand that there should be a center to exchange the data of the clients of commercial banks to reduce the risk of giving a loan and prevent the damages that may happen to commercial banks.  Bank of Thailand was asked to be the center to gather all the data.  Then Bank of Thailand has started the central credit registration since 1964.  After that, it had continuously been developed until 1995, the government by the Ministry of Finance, Bank of Thailand, and the Securities and Exchange Commission, Thailand, made up a plan of financial system development together.  It was about establishing the credit data center on the proportion of financial organizations that support the financial system development.  </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16</a:t>
            </a:fld>
            <a:endParaRPr lang="en-US"/>
          </a:p>
        </p:txBody>
      </p:sp>
    </p:spTree>
    <p:extLst>
      <p:ext uri="{BB962C8B-B14F-4D97-AF65-F5344CB8AC3E}">
        <p14:creationId xmlns:p14="http://schemas.microsoft.com/office/powerpoint/2010/main" val="9735890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National Credit Bureau	</a:t>
            </a:r>
            <a:endParaRPr lang="th-TH" dirty="0"/>
          </a:p>
        </p:txBody>
      </p:sp>
      <p:sp>
        <p:nvSpPr>
          <p:cNvPr id="3" name="Content Placeholder 2"/>
          <p:cNvSpPr>
            <a:spLocks noGrp="1"/>
          </p:cNvSpPr>
          <p:nvPr>
            <p:ph idx="1"/>
          </p:nvPr>
        </p:nvSpPr>
        <p:spPr/>
        <p:txBody>
          <a:bodyPr/>
          <a:lstStyle/>
          <a:p>
            <a:r>
              <a:rPr lang="en-US" dirty="0"/>
              <a:t>The establishment of the credit data center was divided into 2 sections including a section set up by the Government Housing Bank that established Thai Credit Bureau Co., Ltd. and Bank of Thailand together with the Thai Banker’s Association established </a:t>
            </a:r>
            <a:r>
              <a:rPr lang="en-US" dirty="0" smtClean="0"/>
              <a:t>Central Information Services </a:t>
            </a:r>
            <a:r>
              <a:rPr lang="en-US" dirty="0" err="1" smtClean="0"/>
              <a:t>Co</a:t>
            </a:r>
            <a:r>
              <a:rPr lang="en-US" dirty="0" err="1"/>
              <a:t>.,Ltd</a:t>
            </a:r>
            <a:r>
              <a:rPr lang="en-US" dirty="0"/>
              <a:t>.  Both companies were established with the same objective including being the center to gather clients’ data to help reduce the risk and increase the efficiency of giving loans and to prevent bad debt or non-performing loan problems in the economic system.</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17</a:t>
            </a:fld>
            <a:endParaRPr lang="en-US"/>
          </a:p>
        </p:txBody>
      </p:sp>
    </p:spTree>
    <p:extLst>
      <p:ext uri="{BB962C8B-B14F-4D97-AF65-F5344CB8AC3E}">
        <p14:creationId xmlns:p14="http://schemas.microsoft.com/office/powerpoint/2010/main" val="39150819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National Credit Bureau</a:t>
            </a:r>
            <a:endParaRPr lang="th-TH" dirty="0"/>
          </a:p>
        </p:txBody>
      </p:sp>
      <p:sp>
        <p:nvSpPr>
          <p:cNvPr id="3" name="Content Placeholder 2"/>
          <p:cNvSpPr>
            <a:spLocks noGrp="1"/>
          </p:cNvSpPr>
          <p:nvPr>
            <p:ph idx="1"/>
          </p:nvPr>
        </p:nvSpPr>
        <p:spPr/>
        <p:txBody>
          <a:bodyPr>
            <a:normAutofit fontScale="92500" lnSpcReduction="20000"/>
          </a:bodyPr>
          <a:lstStyle/>
          <a:p>
            <a:r>
              <a:rPr lang="en-US" dirty="0"/>
              <a:t>In 2005 Central Credit Information Services Co., Ltd. merged the business with another credit data company, Thai Credit Bureau Co., Ltd. Central Credit Information Services Co., Ltd. had bought all the shares of Thai Credit Bureau Co., Ltd. and increased the capital to 250 million baht.  The company name was changed to </a:t>
            </a:r>
            <a:r>
              <a:rPr lang="en-US" b="1" dirty="0"/>
              <a:t>National Credit Bureau Co., Ltd</a:t>
            </a:r>
            <a:r>
              <a:rPr lang="en-US" dirty="0"/>
              <a:t>. on May 19, 2005, of which shareholders include the shareholders of Thai Credit Bureau Co., Ltd. and banks as well as government financial institutes.  The portion of the shareholders after the merger consists of Thai commercial banks hold the same portion of the shares totaling 24.5%, Business Online PCL. and </a:t>
            </a:r>
            <a:r>
              <a:rPr lang="en-US" dirty="0" err="1"/>
              <a:t>TransUnion</a:t>
            </a:r>
            <a:r>
              <a:rPr lang="en-US" dirty="0"/>
              <a:t> Inc. hold the same portion of 12.25% totaling 24.50%.  The total of shares held by the shareholders of the former Central Credit Information Services Co., Ltd. are of 49%.  The shareholders of Thailand Credit Data Co., Ltd. hold the portion of 30% including Government Housing Bank 15% and PCC Capital Co., Ltd.15%.  The rest of another 21% are held by government financial institutes including Government Savings Bank, </a:t>
            </a:r>
            <a:r>
              <a:rPr lang="en-US" dirty="0" err="1"/>
              <a:t>Dhipaya</a:t>
            </a:r>
            <a:r>
              <a:rPr lang="en-US" dirty="0"/>
              <a:t> Insurance PCL., and Small and Medium Enterprise Development Bank of Thailand hold the share portions of 9%, 6% and 6% respectively.</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18</a:t>
            </a:fld>
            <a:endParaRPr lang="en-US"/>
          </a:p>
        </p:txBody>
      </p:sp>
    </p:spTree>
    <p:extLst>
      <p:ext uri="{BB962C8B-B14F-4D97-AF65-F5344CB8AC3E}">
        <p14:creationId xmlns:p14="http://schemas.microsoft.com/office/powerpoint/2010/main" val="34246124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National Credit Bureau</a:t>
            </a:r>
            <a:endParaRPr lang="th-TH" dirty="0"/>
          </a:p>
        </p:txBody>
      </p:sp>
      <p:sp>
        <p:nvSpPr>
          <p:cNvPr id="3" name="Content Placeholder 2"/>
          <p:cNvSpPr>
            <a:spLocks noGrp="1"/>
          </p:cNvSpPr>
          <p:nvPr>
            <p:ph idx="1"/>
          </p:nvPr>
        </p:nvSpPr>
        <p:spPr/>
        <p:txBody>
          <a:bodyPr/>
          <a:lstStyle/>
          <a:p>
            <a:r>
              <a:rPr lang="en-US" dirty="0" smtClean="0"/>
              <a:t>There are two reports: Consumer Credit report and Commercial Credit Report</a:t>
            </a:r>
          </a:p>
          <a:p>
            <a:r>
              <a:rPr lang="en-US" dirty="0" smtClean="0"/>
              <a:t>Who provide such information?</a:t>
            </a:r>
          </a:p>
          <a:p>
            <a:pPr lvl="1"/>
            <a:r>
              <a:rPr lang="en-US" dirty="0" smtClean="0"/>
              <a:t>Banks and Specialized Financial Institutions</a:t>
            </a:r>
          </a:p>
          <a:p>
            <a:r>
              <a:rPr lang="en-US" dirty="0" smtClean="0"/>
              <a:t>What do they provide?</a:t>
            </a:r>
          </a:p>
          <a:p>
            <a:pPr lvl="1"/>
            <a:r>
              <a:rPr lang="en-US" dirty="0" smtClean="0"/>
              <a:t>Credit Limit that they provide and if you make repayments on time</a:t>
            </a:r>
          </a:p>
          <a:p>
            <a:endParaRPr lang="en-US" dirty="0"/>
          </a:p>
          <a:p>
            <a:r>
              <a:rPr lang="en-US" dirty="0" smtClean="0"/>
              <a:t>You are asked to get it (or the bank can get it for you) whenever you apply for credit from the bank</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19</a:t>
            </a:fld>
            <a:endParaRPr lang="en-US"/>
          </a:p>
        </p:txBody>
      </p:sp>
    </p:spTree>
    <p:extLst>
      <p:ext uri="{BB962C8B-B14F-4D97-AF65-F5344CB8AC3E}">
        <p14:creationId xmlns:p14="http://schemas.microsoft.com/office/powerpoint/2010/main" val="13024888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NCB Report</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20</a:t>
            </a:fld>
            <a:endParaRPr lang="en-US"/>
          </a:p>
        </p:txBody>
      </p:sp>
      <p:pic>
        <p:nvPicPr>
          <p:cNvPr id="16386" name="Picture 2" descr="https://www.ncb.co.th/images/Report/0.jpg"/>
          <p:cNvPicPr>
            <a:picLocks noChangeAspect="1" noChangeArrowheads="1"/>
          </p:cNvPicPr>
          <p:nvPr/>
        </p:nvPicPr>
        <p:blipFill rotWithShape="1">
          <a:blip r:embed="rId2">
            <a:extLst>
              <a:ext uri="{28A0092B-C50C-407E-A947-70E740481C1C}">
                <a14:useLocalDpi xmlns:a14="http://schemas.microsoft.com/office/drawing/2010/main" val="0"/>
              </a:ext>
            </a:extLst>
          </a:blip>
          <a:srcRect t="30176"/>
          <a:stretch/>
        </p:blipFill>
        <p:spPr bwMode="auto">
          <a:xfrm>
            <a:off x="838200" y="1219200"/>
            <a:ext cx="6275294" cy="53205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94126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NCB Report</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21</a:t>
            </a:fld>
            <a:endParaRPr lang="en-US"/>
          </a:p>
        </p:txBody>
      </p:sp>
      <p:pic>
        <p:nvPicPr>
          <p:cNvPr id="18434" name="Picture 2" descr="https://www.ncb.co.th/images/Report/1.jpg"/>
          <p:cNvPicPr>
            <a:picLocks noChangeAspect="1" noChangeArrowheads="1"/>
          </p:cNvPicPr>
          <p:nvPr/>
        </p:nvPicPr>
        <p:blipFill rotWithShape="1">
          <a:blip r:embed="rId2">
            <a:extLst>
              <a:ext uri="{28A0092B-C50C-407E-A947-70E740481C1C}">
                <a14:useLocalDpi xmlns:a14="http://schemas.microsoft.com/office/drawing/2010/main" val="0"/>
              </a:ext>
            </a:extLst>
          </a:blip>
          <a:srcRect t="30199"/>
          <a:stretch/>
        </p:blipFill>
        <p:spPr bwMode="auto">
          <a:xfrm>
            <a:off x="685800" y="1371600"/>
            <a:ext cx="6629400" cy="49211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18196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NCB Report</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22</a:t>
            </a:fld>
            <a:endParaRPr lang="en-US"/>
          </a:p>
        </p:txBody>
      </p:sp>
      <p:pic>
        <p:nvPicPr>
          <p:cNvPr id="19458" name="Picture 2" descr="https://www.ncb.co.th/images/Report/2.jpg"/>
          <p:cNvPicPr>
            <a:picLocks noChangeAspect="1" noChangeArrowheads="1"/>
          </p:cNvPicPr>
          <p:nvPr/>
        </p:nvPicPr>
        <p:blipFill rotWithShape="1">
          <a:blip r:embed="rId2">
            <a:extLst>
              <a:ext uri="{28A0092B-C50C-407E-A947-70E740481C1C}">
                <a14:useLocalDpi xmlns:a14="http://schemas.microsoft.com/office/drawing/2010/main" val="0"/>
              </a:ext>
            </a:extLst>
          </a:blip>
          <a:srcRect t="32484"/>
          <a:stretch/>
        </p:blipFill>
        <p:spPr bwMode="auto">
          <a:xfrm>
            <a:off x="152400" y="1066800"/>
            <a:ext cx="7848600" cy="5635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56183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NCB Report</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23</a:t>
            </a:fld>
            <a:endParaRPr lang="en-US"/>
          </a:p>
        </p:txBody>
      </p:sp>
      <p:pic>
        <p:nvPicPr>
          <p:cNvPr id="20482" name="Picture 2" descr="https://www.ncb.co.th/images/Report/3.jpg"/>
          <p:cNvPicPr>
            <a:picLocks noChangeAspect="1" noChangeArrowheads="1"/>
          </p:cNvPicPr>
          <p:nvPr/>
        </p:nvPicPr>
        <p:blipFill rotWithShape="1">
          <a:blip r:embed="rId2">
            <a:extLst>
              <a:ext uri="{28A0092B-C50C-407E-A947-70E740481C1C}">
                <a14:useLocalDpi xmlns:a14="http://schemas.microsoft.com/office/drawing/2010/main" val="0"/>
              </a:ext>
            </a:extLst>
          </a:blip>
          <a:srcRect t="25154"/>
          <a:stretch/>
        </p:blipFill>
        <p:spPr bwMode="auto">
          <a:xfrm>
            <a:off x="685800" y="1093303"/>
            <a:ext cx="7010400" cy="55801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25979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NCB Report</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24</a:t>
            </a:fld>
            <a:endParaRPr lang="en-US"/>
          </a:p>
        </p:txBody>
      </p:sp>
      <p:pic>
        <p:nvPicPr>
          <p:cNvPr id="21506" name="Picture 2" descr="https://www.ncb.co.th/images/Report/4.jpg"/>
          <p:cNvPicPr>
            <a:picLocks noChangeAspect="1" noChangeArrowheads="1"/>
          </p:cNvPicPr>
          <p:nvPr/>
        </p:nvPicPr>
        <p:blipFill rotWithShape="1">
          <a:blip r:embed="rId2">
            <a:extLst>
              <a:ext uri="{28A0092B-C50C-407E-A947-70E740481C1C}">
                <a14:useLocalDpi xmlns:a14="http://schemas.microsoft.com/office/drawing/2010/main" val="0"/>
              </a:ext>
            </a:extLst>
          </a:blip>
          <a:srcRect t="24451" b="4522"/>
          <a:stretch/>
        </p:blipFill>
        <p:spPr bwMode="auto">
          <a:xfrm>
            <a:off x="389965" y="1159648"/>
            <a:ext cx="7543800" cy="5698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07857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NCB Report</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25</a:t>
            </a:fld>
            <a:endParaRPr lang="en-US"/>
          </a:p>
        </p:txBody>
      </p:sp>
      <p:pic>
        <p:nvPicPr>
          <p:cNvPr id="22530" name="Picture 2" descr="https://www.ncb.co.th/images/Report/5.jpg"/>
          <p:cNvPicPr>
            <a:picLocks noChangeAspect="1" noChangeArrowheads="1"/>
          </p:cNvPicPr>
          <p:nvPr/>
        </p:nvPicPr>
        <p:blipFill rotWithShape="1">
          <a:blip r:embed="rId2">
            <a:extLst>
              <a:ext uri="{28A0092B-C50C-407E-A947-70E740481C1C}">
                <a14:useLocalDpi xmlns:a14="http://schemas.microsoft.com/office/drawing/2010/main" val="0"/>
              </a:ext>
            </a:extLst>
          </a:blip>
          <a:srcRect t="25858" b="4608"/>
          <a:stretch/>
        </p:blipFill>
        <p:spPr bwMode="auto">
          <a:xfrm>
            <a:off x="381000" y="1143000"/>
            <a:ext cx="7543800" cy="5578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03173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Creditors Look for</a:t>
            </a:r>
            <a:endParaRPr lang="th-TH" dirty="0"/>
          </a:p>
        </p:txBody>
      </p:sp>
      <p:sp>
        <p:nvSpPr>
          <p:cNvPr id="3" name="Content Placeholder 2"/>
          <p:cNvSpPr>
            <a:spLocks noGrp="1"/>
          </p:cNvSpPr>
          <p:nvPr>
            <p:ph idx="1"/>
          </p:nvPr>
        </p:nvSpPr>
        <p:spPr/>
        <p:txBody>
          <a:bodyPr/>
          <a:lstStyle/>
          <a:p>
            <a:r>
              <a:rPr lang="en-US" dirty="0" smtClean="0"/>
              <a:t>Credit Rating (also using NCB Report as a guide)</a:t>
            </a:r>
          </a:p>
          <a:p>
            <a:r>
              <a:rPr lang="en-US" dirty="0" smtClean="0"/>
              <a:t>Five Cs</a:t>
            </a:r>
          </a:p>
          <a:p>
            <a:pPr lvl="1"/>
            <a:r>
              <a:rPr lang="en-US" dirty="0" smtClean="0"/>
              <a:t>Character </a:t>
            </a:r>
          </a:p>
          <a:p>
            <a:pPr lvl="2"/>
            <a:r>
              <a:rPr lang="en-US" dirty="0" smtClean="0"/>
              <a:t>Borrower’s attitude toward credit obligations.</a:t>
            </a:r>
          </a:p>
          <a:p>
            <a:pPr lvl="1"/>
            <a:r>
              <a:rPr lang="en-US" dirty="0" smtClean="0"/>
              <a:t>Capacity</a:t>
            </a:r>
          </a:p>
          <a:p>
            <a:pPr lvl="2"/>
            <a:r>
              <a:rPr lang="en-US" dirty="0" smtClean="0"/>
              <a:t>Financial ability to meet the obligations (salary, statements, etc.)</a:t>
            </a:r>
          </a:p>
          <a:p>
            <a:pPr lvl="1"/>
            <a:r>
              <a:rPr lang="en-US" dirty="0" smtClean="0"/>
              <a:t>Capital</a:t>
            </a:r>
          </a:p>
          <a:p>
            <a:pPr lvl="2"/>
            <a:r>
              <a:rPr lang="en-US" dirty="0" smtClean="0"/>
              <a:t>Assets or Net worth</a:t>
            </a:r>
          </a:p>
          <a:p>
            <a:pPr lvl="1"/>
            <a:r>
              <a:rPr lang="en-US" dirty="0" smtClean="0"/>
              <a:t>Collateral</a:t>
            </a:r>
          </a:p>
          <a:p>
            <a:pPr lvl="2"/>
            <a:r>
              <a:rPr lang="en-US" dirty="0" smtClean="0"/>
              <a:t>Asset that you pledge to a financial institution to obtain a loan.</a:t>
            </a:r>
          </a:p>
          <a:p>
            <a:pPr lvl="1"/>
            <a:r>
              <a:rPr lang="en-US" dirty="0" smtClean="0"/>
              <a:t>Conditions</a:t>
            </a:r>
          </a:p>
          <a:p>
            <a:pPr lvl="2"/>
            <a:r>
              <a:rPr lang="en-US" dirty="0" smtClean="0"/>
              <a:t>General economic conditions that can affect your ability to repay a loan. (job security, etc.)</a:t>
            </a:r>
          </a:p>
          <a:p>
            <a:pPr lvl="1"/>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37701626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situation</a:t>
            </a:r>
            <a:endParaRPr lang="en-US" dirty="0"/>
          </a:p>
        </p:txBody>
      </p:sp>
      <p:sp>
        <p:nvSpPr>
          <p:cNvPr id="3" name="Content Placeholder 2"/>
          <p:cNvSpPr>
            <a:spLocks noGrp="1"/>
          </p:cNvSpPr>
          <p:nvPr>
            <p:ph idx="1"/>
          </p:nvPr>
        </p:nvSpPr>
        <p:spPr/>
        <p:txBody>
          <a:bodyPr>
            <a:normAutofit lnSpcReduction="10000"/>
          </a:bodyPr>
          <a:lstStyle/>
          <a:p>
            <a:r>
              <a:rPr lang="en-US" dirty="0" err="1" smtClean="0"/>
              <a:t>Jil</a:t>
            </a:r>
            <a:r>
              <a:rPr lang="en-US" dirty="0" smtClean="0"/>
              <a:t> brown is a little nervous about getting a credit card while she is still in college. She knows there re many people who have misused credit cards at her university. However, she decides to carefully weigh the advantages and disadvantages of having a credit card.</a:t>
            </a:r>
          </a:p>
          <a:p>
            <a:endParaRPr lang="en-US" dirty="0"/>
          </a:p>
          <a:p>
            <a:endParaRPr lang="en-US" dirty="0" smtClean="0"/>
          </a:p>
          <a:p>
            <a:endParaRPr lang="en-US" dirty="0"/>
          </a:p>
          <a:p>
            <a:endParaRPr lang="en-US" dirty="0" smtClean="0"/>
          </a:p>
          <a:p>
            <a:endParaRPr lang="en-US" dirty="0"/>
          </a:p>
          <a:p>
            <a:r>
              <a:rPr lang="en-US" dirty="0" smtClean="0"/>
              <a:t>Notes: Jill brown is appropriately nervous about getting a credit card. If you do manage your credit wisely, your debt can quickly get out of control and cause added stress which can have adverse consequences on your financial health.</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27</a:t>
            </a:fld>
            <a:endParaRPr lang="en-US"/>
          </a:p>
        </p:txBody>
      </p:sp>
    </p:spTree>
    <p:extLst>
      <p:ext uri="{BB962C8B-B14F-4D97-AF65-F5344CB8AC3E}">
        <p14:creationId xmlns:p14="http://schemas.microsoft.com/office/powerpoint/2010/main" val="3146245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Advantages of credit</a:t>
            </a:r>
            <a:endParaRPr lang="en-US" dirty="0"/>
          </a:p>
        </p:txBody>
      </p:sp>
      <p:sp>
        <p:nvSpPr>
          <p:cNvPr id="3" name="Content Placeholder 2"/>
          <p:cNvSpPr>
            <a:spLocks noGrp="1"/>
          </p:cNvSpPr>
          <p:nvPr>
            <p:ph idx="1"/>
          </p:nvPr>
        </p:nvSpPr>
        <p:spPr/>
        <p:txBody>
          <a:bodyPr/>
          <a:lstStyle/>
          <a:p>
            <a:r>
              <a:rPr lang="en-US" dirty="0" smtClean="0"/>
              <a:t>Advantages </a:t>
            </a:r>
          </a:p>
          <a:p>
            <a:pPr lvl="1"/>
            <a:r>
              <a:rPr lang="en-US" dirty="0" smtClean="0"/>
              <a:t>it enables </a:t>
            </a:r>
            <a:r>
              <a:rPr lang="en-US" dirty="0"/>
              <a:t>J</a:t>
            </a:r>
            <a:r>
              <a:rPr lang="en-US" dirty="0" smtClean="0"/>
              <a:t>ill to enjoy goods and services now</a:t>
            </a:r>
          </a:p>
          <a:p>
            <a:pPr lvl="1"/>
            <a:r>
              <a:rPr lang="en-US" dirty="0" smtClean="0"/>
              <a:t>She may receive advance sale notices or other extras</a:t>
            </a:r>
          </a:p>
          <a:p>
            <a:pPr lvl="1"/>
            <a:r>
              <a:rPr lang="en-US" dirty="0" smtClean="0"/>
              <a:t>It may be easier for her to return merchandise</a:t>
            </a:r>
          </a:p>
          <a:p>
            <a:pPr lvl="1"/>
            <a:r>
              <a:rPr lang="en-US" dirty="0" smtClean="0"/>
              <a:t>It enables her to have shopping convenience and efficiency</a:t>
            </a:r>
          </a:p>
          <a:p>
            <a:pPr lvl="1"/>
            <a:r>
              <a:rPr lang="en-US" dirty="0" smtClean="0"/>
              <a:t>It is safer to use than carrying large amount of cash</a:t>
            </a:r>
          </a:p>
          <a:p>
            <a:pPr lvl="1"/>
            <a:r>
              <a:rPr lang="en-US" dirty="0" smtClean="0"/>
              <a:t>It provides a record of expenses</a:t>
            </a:r>
          </a:p>
          <a:p>
            <a:pPr lvl="1"/>
            <a:r>
              <a:rPr lang="en-US" dirty="0" smtClean="0"/>
              <a:t>Allows up to a 50 day float</a:t>
            </a:r>
            <a:endParaRPr lang="en-US" dirty="0"/>
          </a:p>
          <a:p>
            <a:pPr marL="411480" lvl="1" indent="0">
              <a:buNone/>
            </a:pP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28</a:t>
            </a:fld>
            <a:endParaRPr lang="en-US"/>
          </a:p>
        </p:txBody>
      </p:sp>
    </p:spTree>
    <p:extLst>
      <p:ext uri="{BB962C8B-B14F-4D97-AF65-F5344CB8AC3E}">
        <p14:creationId xmlns:p14="http://schemas.microsoft.com/office/powerpoint/2010/main" val="34586181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t>
            </a:r>
            <a:r>
              <a:rPr lang="en-US" dirty="0" smtClean="0"/>
              <a:t>isadvantages of credit</a:t>
            </a:r>
            <a:endParaRPr lang="en-US" dirty="0"/>
          </a:p>
        </p:txBody>
      </p:sp>
      <p:sp>
        <p:nvSpPr>
          <p:cNvPr id="3" name="Content Placeholder 2"/>
          <p:cNvSpPr>
            <a:spLocks noGrp="1"/>
          </p:cNvSpPr>
          <p:nvPr>
            <p:ph idx="1"/>
          </p:nvPr>
        </p:nvSpPr>
        <p:spPr/>
        <p:txBody>
          <a:bodyPr/>
          <a:lstStyle/>
          <a:p>
            <a:r>
              <a:rPr lang="en-US" dirty="0" smtClean="0"/>
              <a:t>Disadvantages </a:t>
            </a:r>
          </a:p>
          <a:p>
            <a:pPr lvl="1"/>
            <a:r>
              <a:rPr lang="en-US" dirty="0" smtClean="0"/>
              <a:t>The temptation to overspend</a:t>
            </a:r>
          </a:p>
          <a:p>
            <a:pPr lvl="1"/>
            <a:r>
              <a:rPr lang="en-US" dirty="0" smtClean="0"/>
              <a:t>Failure to pay can lead to loss of income, valuable property and Jill’s good reputation</a:t>
            </a:r>
          </a:p>
          <a:p>
            <a:pPr lvl="1"/>
            <a:r>
              <a:rPr lang="en-US" dirty="0" smtClean="0"/>
              <a:t>It can lead to long term financial problems</a:t>
            </a:r>
          </a:p>
          <a:p>
            <a:pPr lvl="1"/>
            <a:r>
              <a:rPr lang="en-US" dirty="0" smtClean="0"/>
              <a:t>It can damage family relation ships</a:t>
            </a:r>
          </a:p>
          <a:p>
            <a:pPr lvl="1"/>
            <a:r>
              <a:rPr lang="en-US" dirty="0" smtClean="0"/>
              <a:t>Does not increase total purchasing power</a:t>
            </a:r>
          </a:p>
          <a:p>
            <a:pPr lvl="1"/>
            <a:r>
              <a:rPr lang="en-US" dirty="0" smtClean="0"/>
              <a:t>Credit costs money</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29</a:t>
            </a:fld>
            <a:endParaRPr lang="en-US"/>
          </a:p>
        </p:txBody>
      </p:sp>
    </p:spTree>
    <p:extLst>
      <p:ext uri="{BB962C8B-B14F-4D97-AF65-F5344CB8AC3E}">
        <p14:creationId xmlns:p14="http://schemas.microsoft.com/office/powerpoint/2010/main" val="1408972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 of Credit</a:t>
            </a:r>
            <a:endParaRPr lang="en-US" dirty="0"/>
          </a:p>
        </p:txBody>
      </p:sp>
      <p:sp>
        <p:nvSpPr>
          <p:cNvPr id="3" name="Content Placeholder 2"/>
          <p:cNvSpPr>
            <a:spLocks noGrp="1"/>
          </p:cNvSpPr>
          <p:nvPr>
            <p:ph idx="1"/>
          </p:nvPr>
        </p:nvSpPr>
        <p:spPr/>
        <p:txBody>
          <a:bodyPr/>
          <a:lstStyle/>
          <a:p>
            <a:r>
              <a:rPr lang="en-US" dirty="0" smtClean="0"/>
              <a:t>Closed - End Credit</a:t>
            </a:r>
          </a:p>
          <a:p>
            <a:pPr lvl="1"/>
            <a:r>
              <a:rPr lang="en-US" dirty="0" smtClean="0"/>
              <a:t>Installment Sales Credit</a:t>
            </a:r>
          </a:p>
          <a:p>
            <a:pPr lvl="1"/>
            <a:r>
              <a:rPr lang="en-US" dirty="0" smtClean="0"/>
              <a:t>Installment Cash Credit</a:t>
            </a:r>
          </a:p>
          <a:p>
            <a:pPr lvl="1"/>
            <a:r>
              <a:rPr lang="en-US" dirty="0" smtClean="0"/>
              <a:t>Single Lump – Sum Credit</a:t>
            </a:r>
          </a:p>
          <a:p>
            <a:r>
              <a:rPr lang="en-US" dirty="0" smtClean="0"/>
              <a:t>Open - End Credit</a:t>
            </a:r>
          </a:p>
          <a:p>
            <a:pPr lvl="1"/>
            <a:r>
              <a:rPr lang="en-US" dirty="0" smtClean="0"/>
              <a:t>Revolving Credit</a:t>
            </a:r>
          </a:p>
          <a:p>
            <a:pPr lvl="1"/>
            <a:r>
              <a:rPr lang="en-US" dirty="0" smtClean="0"/>
              <a:t>Incidental Credit</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30</a:t>
            </a:fld>
            <a:endParaRPr lang="en-US"/>
          </a:p>
        </p:txBody>
      </p:sp>
    </p:spTree>
    <p:extLst>
      <p:ext uri="{BB962C8B-B14F-4D97-AF65-F5344CB8AC3E}">
        <p14:creationId xmlns:p14="http://schemas.microsoft.com/office/powerpoint/2010/main" val="15248470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Installment Sales Credit</a:t>
            </a:r>
            <a:endParaRPr lang="en-US" dirty="0"/>
          </a:p>
        </p:txBody>
      </p:sp>
      <p:sp>
        <p:nvSpPr>
          <p:cNvPr id="3" name="Content Placeholder 2"/>
          <p:cNvSpPr>
            <a:spLocks noGrp="1"/>
          </p:cNvSpPr>
          <p:nvPr>
            <p:ph idx="1"/>
          </p:nvPr>
        </p:nvSpPr>
        <p:spPr/>
        <p:txBody>
          <a:bodyPr/>
          <a:lstStyle/>
          <a:p>
            <a:r>
              <a:rPr lang="en-US" dirty="0" smtClean="0"/>
              <a:t>Jill purchases a used car and secures a loan from a bank where she makes </a:t>
            </a:r>
            <a:r>
              <a:rPr lang="en-US" dirty="0"/>
              <a:t>p</a:t>
            </a:r>
            <a:r>
              <a:rPr lang="en-US" dirty="0" smtClean="0"/>
              <a:t>ayments of $450 per month over the next 36 months. Her payments include interest on the loan and partial payment of the principal on the loan.</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9258563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Installment Cash Credit </a:t>
            </a:r>
            <a:endParaRPr lang="en-US" dirty="0"/>
          </a:p>
        </p:txBody>
      </p:sp>
      <p:sp>
        <p:nvSpPr>
          <p:cNvPr id="3" name="Content Placeholder 2"/>
          <p:cNvSpPr>
            <a:spLocks noGrp="1"/>
          </p:cNvSpPr>
          <p:nvPr>
            <p:ph idx="1"/>
          </p:nvPr>
        </p:nvSpPr>
        <p:spPr/>
        <p:txBody>
          <a:bodyPr/>
          <a:lstStyle/>
          <a:p>
            <a:r>
              <a:rPr lang="en-US" dirty="0" smtClean="0"/>
              <a:t>Jill gets a $5,000 loan in cash from her bank. She plans on using the money for a summer vacation to Aruba. She will repay this loan in monthly payments of $430 over the next year.</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32</a:t>
            </a:fld>
            <a:endParaRPr lang="en-US"/>
          </a:p>
        </p:txBody>
      </p:sp>
    </p:spTree>
    <p:extLst>
      <p:ext uri="{BB962C8B-B14F-4D97-AF65-F5344CB8AC3E}">
        <p14:creationId xmlns:p14="http://schemas.microsoft.com/office/powerpoint/2010/main" val="30864817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Single Lump –Sum Credit</a:t>
            </a:r>
            <a:endParaRPr lang="en-US" dirty="0"/>
          </a:p>
        </p:txBody>
      </p:sp>
      <p:sp>
        <p:nvSpPr>
          <p:cNvPr id="3" name="Content Placeholder 2"/>
          <p:cNvSpPr>
            <a:spLocks noGrp="1"/>
          </p:cNvSpPr>
          <p:nvPr>
            <p:ph idx="1"/>
          </p:nvPr>
        </p:nvSpPr>
        <p:spPr/>
        <p:txBody>
          <a:bodyPr/>
          <a:lstStyle/>
          <a:p>
            <a:r>
              <a:rPr lang="en-US" dirty="0" smtClean="0"/>
              <a:t>Jill’s mom purchases a new dinning room table and six chairs from a large furniture retailer. The cost of the furniture is $1,050. However, she decides to get a loan from he retailer that allows her to make one payment of $1,100 at the end of 90 days.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33</a:t>
            </a:fld>
            <a:endParaRPr lang="en-US"/>
          </a:p>
        </p:txBody>
      </p:sp>
    </p:spTree>
    <p:extLst>
      <p:ext uri="{BB962C8B-B14F-4D97-AF65-F5344CB8AC3E}">
        <p14:creationId xmlns:p14="http://schemas.microsoft.com/office/powerpoint/2010/main" val="5275309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Revolving Credit</a:t>
            </a:r>
            <a:endParaRPr lang="en-US" dirty="0"/>
          </a:p>
        </p:txBody>
      </p:sp>
      <p:sp>
        <p:nvSpPr>
          <p:cNvPr id="3" name="Content Placeholder 2"/>
          <p:cNvSpPr>
            <a:spLocks noGrp="1"/>
          </p:cNvSpPr>
          <p:nvPr>
            <p:ph idx="1"/>
          </p:nvPr>
        </p:nvSpPr>
        <p:spPr/>
        <p:txBody>
          <a:bodyPr/>
          <a:lstStyle/>
          <a:p>
            <a:r>
              <a:rPr lang="en-US" dirty="0" smtClean="0"/>
              <a:t>Jill’s brother, James, has a credit card with  a line of credit of $10,000. Most months he uses it to charge about $500 in goods and services. He must make a minimum payment within 30 days of receiving the bill of $20. If he does not pay the entire balance, the he is charged interest at a rate of 19.5% compounded monthly.</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11777406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Incidental Credit</a:t>
            </a:r>
            <a:endParaRPr lang="en-US" dirty="0"/>
          </a:p>
        </p:txBody>
      </p:sp>
      <p:sp>
        <p:nvSpPr>
          <p:cNvPr id="3" name="Content Placeholder 2"/>
          <p:cNvSpPr>
            <a:spLocks noGrp="1"/>
          </p:cNvSpPr>
          <p:nvPr>
            <p:ph idx="1"/>
          </p:nvPr>
        </p:nvSpPr>
        <p:spPr/>
        <p:txBody>
          <a:bodyPr/>
          <a:lstStyle/>
          <a:p>
            <a:r>
              <a:rPr lang="en-US" dirty="0" smtClean="0"/>
              <a:t>James has a puppy named Brownie which requires frequent treatments at the vet’s office during the first year of his life. As a courtesy to James, his vet bills him once a month rather than making him pay for each visit separately.</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25634355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Jill’s Cobranded Credit Card</a:t>
            </a:r>
            <a:endParaRPr lang="en-US" dirty="0"/>
          </a:p>
        </p:txBody>
      </p:sp>
      <p:sp>
        <p:nvSpPr>
          <p:cNvPr id="3" name="Content Placeholder 2"/>
          <p:cNvSpPr>
            <a:spLocks noGrp="1"/>
          </p:cNvSpPr>
          <p:nvPr>
            <p:ph idx="1"/>
          </p:nvPr>
        </p:nvSpPr>
        <p:spPr/>
        <p:txBody>
          <a:bodyPr/>
          <a:lstStyle/>
          <a:p>
            <a:r>
              <a:rPr lang="en-US" dirty="0" smtClean="0"/>
              <a:t>Jill lovers to read and has applied for a Waldenbooks Visa card. She knows that she will get one $5 gift certificate to Waldenbooks for every $500 she puts on her credit card. She believes she sill be able to </a:t>
            </a:r>
            <a:r>
              <a:rPr lang="en-US" dirty="0" smtClean="0"/>
              <a:t>buy </a:t>
            </a:r>
            <a:r>
              <a:rPr lang="en-US" dirty="0" smtClean="0"/>
              <a:t>at least 5 free books a year with this credit card.</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2402525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Can Jill Afford a loan?</a:t>
            </a:r>
            <a:endParaRPr lang="en-US" dirty="0"/>
          </a:p>
        </p:txBody>
      </p:sp>
      <p:sp>
        <p:nvSpPr>
          <p:cNvPr id="3" name="Content Placeholder 2"/>
          <p:cNvSpPr>
            <a:spLocks noGrp="1"/>
          </p:cNvSpPr>
          <p:nvPr>
            <p:ph idx="1"/>
          </p:nvPr>
        </p:nvSpPr>
        <p:spPr/>
        <p:txBody>
          <a:bodyPr>
            <a:normAutofit/>
          </a:bodyPr>
          <a:lstStyle/>
          <a:p>
            <a:r>
              <a:rPr lang="en-US" dirty="0" smtClean="0"/>
              <a:t>Jill is thinking of taking out another small loan in order to purchase the new Apple iPad. She knows from her friend enrolled in the personal finance course that she needs to keep the following ratios in mind when applying for the loan.</a:t>
            </a:r>
          </a:p>
          <a:p>
            <a:endParaRPr lang="en-US" dirty="0"/>
          </a:p>
          <a:p>
            <a:r>
              <a:rPr lang="en-US" dirty="0" smtClean="0"/>
              <a:t>Debt Payment to Income ratio:</a:t>
            </a:r>
          </a:p>
          <a:p>
            <a:r>
              <a:rPr lang="en-US" dirty="0" smtClean="0"/>
              <a:t>Monthly debt payment (excluding house payment)/net monthly income</a:t>
            </a:r>
            <a:endParaRPr lang="en-US" dirty="0"/>
          </a:p>
          <a:p>
            <a:r>
              <a:rPr lang="en-US" dirty="0" smtClean="0"/>
              <a:t>Debt to Equity ratio : total liabilities / net worth</a:t>
            </a:r>
          </a:p>
          <a:p>
            <a:endParaRPr lang="en-US" dirty="0"/>
          </a:p>
          <a:p>
            <a:r>
              <a:rPr lang="en-US" dirty="0" smtClean="0"/>
              <a:t>In Jill’s case, case her debt to income ratio is 30%, and her debt to equity ratio is 8.</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37</a:t>
            </a:fld>
            <a:endParaRPr lang="en-US"/>
          </a:p>
        </p:txBody>
      </p:sp>
    </p:spTree>
    <p:extLst>
      <p:ext uri="{BB962C8B-B14F-4D97-AF65-F5344CB8AC3E}">
        <p14:creationId xmlns:p14="http://schemas.microsoft.com/office/powerpoint/2010/main" val="11011597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James Apples for a Loan</a:t>
            </a:r>
            <a:endParaRPr lang="en-US" dirty="0"/>
          </a:p>
        </p:txBody>
      </p:sp>
      <p:sp>
        <p:nvSpPr>
          <p:cNvPr id="3" name="Content Placeholder 2"/>
          <p:cNvSpPr>
            <a:spLocks noGrp="1"/>
          </p:cNvSpPr>
          <p:nvPr>
            <p:ph idx="1"/>
          </p:nvPr>
        </p:nvSpPr>
        <p:spPr/>
        <p:txBody>
          <a:bodyPr/>
          <a:lstStyle/>
          <a:p>
            <a:r>
              <a:rPr lang="en-US" dirty="0" smtClean="0"/>
              <a:t>Character : his attitude towards credit obligations</a:t>
            </a:r>
          </a:p>
          <a:p>
            <a:r>
              <a:rPr lang="en-US" dirty="0" smtClean="0"/>
              <a:t>Capacity   : his financial ability to meet credit obligations</a:t>
            </a:r>
          </a:p>
          <a:p>
            <a:r>
              <a:rPr lang="en-US" dirty="0" smtClean="0"/>
              <a:t>Capital      : his assets and net worth</a:t>
            </a:r>
          </a:p>
          <a:p>
            <a:r>
              <a:rPr lang="en-US" dirty="0" smtClean="0"/>
              <a:t>Collateral : A valuable asset pledged to ensure loan payments</a:t>
            </a:r>
          </a:p>
          <a:p>
            <a:r>
              <a:rPr lang="en-US" dirty="0" smtClean="0"/>
              <a:t>Conditions : General economic conditions that affect his ability to repay a loan</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38</a:t>
            </a:fld>
            <a:endParaRPr lang="en-US"/>
          </a:p>
        </p:txBody>
      </p:sp>
    </p:spTree>
    <p:extLst>
      <p:ext uri="{BB962C8B-B14F-4D97-AF65-F5344CB8AC3E}">
        <p14:creationId xmlns:p14="http://schemas.microsoft.com/office/powerpoint/2010/main" val="30527881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a:t>
            </a:r>
            <a:br>
              <a:rPr lang="en-US" dirty="0" smtClean="0"/>
            </a:br>
            <a:r>
              <a:rPr lang="en-US" dirty="0" smtClean="0"/>
              <a:t>( Will you repay the loan?)</a:t>
            </a:r>
            <a:endParaRPr lang="en-US" dirty="0"/>
          </a:p>
        </p:txBody>
      </p:sp>
      <p:sp>
        <p:nvSpPr>
          <p:cNvPr id="3" name="Content Placeholder 2"/>
          <p:cNvSpPr>
            <a:spLocks noGrp="1"/>
          </p:cNvSpPr>
          <p:nvPr>
            <p:ph idx="1"/>
          </p:nvPr>
        </p:nvSpPr>
        <p:spPr/>
        <p:txBody>
          <a:bodyPr/>
          <a:lstStyle/>
          <a:p>
            <a:r>
              <a:rPr lang="en-US" dirty="0" smtClean="0"/>
              <a:t>Does James pay his bills on time?</a:t>
            </a:r>
          </a:p>
          <a:p>
            <a:r>
              <a:rPr lang="en-US" dirty="0" smtClean="0"/>
              <a:t>Has he used credit before?</a:t>
            </a:r>
          </a:p>
          <a:p>
            <a:r>
              <a:rPr lang="en-US" dirty="0" smtClean="0"/>
              <a:t>Has he ever filed for bankruptcy?</a:t>
            </a:r>
          </a:p>
          <a:p>
            <a:r>
              <a:rPr lang="en-US" dirty="0" smtClean="0"/>
              <a:t>Does he live within his means?</a:t>
            </a:r>
          </a:p>
          <a:p>
            <a:r>
              <a:rPr lang="en-US" dirty="0" smtClean="0"/>
              <a:t>Does he own his own home?</a:t>
            </a:r>
          </a:p>
          <a:p>
            <a:r>
              <a:rPr lang="en-US" dirty="0" smtClean="0"/>
              <a:t>How long has he lived at his current address?</a:t>
            </a:r>
          </a:p>
          <a:p>
            <a:r>
              <a:rPr lang="en-US" dirty="0" smtClean="0"/>
              <a:t>How long has he been employed by his present employer?</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7041872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Capacity</a:t>
            </a:r>
            <a:br>
              <a:rPr lang="en-US" dirty="0" smtClean="0"/>
            </a:br>
            <a:r>
              <a:rPr lang="en-US" dirty="0" smtClean="0"/>
              <a:t>(Can you repay the loan?)</a:t>
            </a:r>
            <a:endParaRPr lang="en-US" dirty="0"/>
          </a:p>
        </p:txBody>
      </p:sp>
      <p:sp>
        <p:nvSpPr>
          <p:cNvPr id="3" name="Content Placeholder 2"/>
          <p:cNvSpPr>
            <a:spLocks noGrp="1"/>
          </p:cNvSpPr>
          <p:nvPr>
            <p:ph idx="1"/>
          </p:nvPr>
        </p:nvSpPr>
        <p:spPr/>
        <p:txBody>
          <a:bodyPr/>
          <a:lstStyle/>
          <a:p>
            <a:r>
              <a:rPr lang="en-US" dirty="0" smtClean="0"/>
              <a:t>What is </a:t>
            </a:r>
            <a:r>
              <a:rPr lang="en-US" dirty="0" err="1" smtClean="0"/>
              <a:t>Jame’s</a:t>
            </a:r>
            <a:r>
              <a:rPr lang="en-US" dirty="0" smtClean="0"/>
              <a:t> job and what is his salary?</a:t>
            </a:r>
          </a:p>
          <a:p>
            <a:r>
              <a:rPr lang="en-US" dirty="0" smtClean="0"/>
              <a:t>How reliable is that income?</a:t>
            </a:r>
          </a:p>
          <a:p>
            <a:r>
              <a:rPr lang="en-US" dirty="0" smtClean="0"/>
              <a:t>Does he have any other sources of income?</a:t>
            </a:r>
          </a:p>
          <a:p>
            <a:r>
              <a:rPr lang="en-US" dirty="0" smtClean="0"/>
              <a:t>How many dependents does he have?</a:t>
            </a:r>
          </a:p>
          <a:p>
            <a:r>
              <a:rPr lang="en-US" dirty="0" smtClean="0"/>
              <a:t>What are the other claims on his income?</a:t>
            </a:r>
          </a:p>
          <a:p>
            <a:r>
              <a:rPr lang="en-US" dirty="0" smtClean="0"/>
              <a:t>What are his current debts?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2032967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Capital</a:t>
            </a:r>
            <a:br>
              <a:rPr lang="en-US" dirty="0" smtClean="0"/>
            </a:br>
            <a:r>
              <a:rPr lang="en-US" sz="3600" dirty="0" smtClean="0"/>
              <a:t>(What are your assets and net worth?)</a:t>
            </a:r>
            <a:endParaRPr lang="en-US" sz="3600" dirty="0"/>
          </a:p>
        </p:txBody>
      </p:sp>
      <p:sp>
        <p:nvSpPr>
          <p:cNvPr id="3" name="Content Placeholder 2"/>
          <p:cNvSpPr>
            <a:spLocks noGrp="1"/>
          </p:cNvSpPr>
          <p:nvPr>
            <p:ph idx="1"/>
          </p:nvPr>
        </p:nvSpPr>
        <p:spPr/>
        <p:txBody>
          <a:bodyPr/>
          <a:lstStyle/>
          <a:p>
            <a:r>
              <a:rPr lang="en-US" dirty="0" smtClean="0"/>
              <a:t>James needs to list the value of all of his assets</a:t>
            </a:r>
          </a:p>
          <a:p>
            <a:r>
              <a:rPr lang="en-US" dirty="0" smtClean="0"/>
              <a:t>James needs to list the value of all of his liabilities</a:t>
            </a:r>
          </a:p>
          <a:p>
            <a:r>
              <a:rPr lang="en-US" dirty="0" smtClean="0"/>
              <a:t>James can then calculate his net worth</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349520725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Collateral</a:t>
            </a:r>
            <a:br>
              <a:rPr lang="en-US" dirty="0" smtClean="0"/>
            </a:br>
            <a:r>
              <a:rPr lang="en-US" sz="3600" dirty="0" smtClean="0"/>
              <a:t>(What if you don’t repay the loan?)</a:t>
            </a:r>
            <a:endParaRPr lang="en-US" sz="3600" dirty="0"/>
          </a:p>
        </p:txBody>
      </p:sp>
      <p:sp>
        <p:nvSpPr>
          <p:cNvPr id="3" name="Content Placeholder 2"/>
          <p:cNvSpPr>
            <a:spLocks noGrp="1"/>
          </p:cNvSpPr>
          <p:nvPr>
            <p:ph idx="1"/>
          </p:nvPr>
        </p:nvSpPr>
        <p:spPr/>
        <p:txBody>
          <a:bodyPr/>
          <a:lstStyle/>
          <a:p>
            <a:r>
              <a:rPr lang="en-US" dirty="0" smtClean="0"/>
              <a:t>What assets can James use to secure the loan?</a:t>
            </a:r>
          </a:p>
          <a:p>
            <a:r>
              <a:rPr lang="en-US" dirty="0" smtClean="0"/>
              <a:t>Do the assets used to secure the loan have any warranties/guarantees?</a:t>
            </a:r>
          </a:p>
          <a:p>
            <a:r>
              <a:rPr lang="en-US" dirty="0" smtClean="0"/>
              <a:t>Do the assets used to secure the loan have sufficient insurance?</a:t>
            </a:r>
          </a:p>
          <a:p>
            <a:r>
              <a:rPr lang="en-US" dirty="0" smtClean="0"/>
              <a:t>What is the age of the assets used to secure the loan?</a:t>
            </a:r>
          </a:p>
          <a:p>
            <a:r>
              <a:rPr lang="en-US" dirty="0" smtClean="0"/>
              <a:t>Are there any claims to the title of the assets used to secure the loan?</a:t>
            </a:r>
          </a:p>
          <a:p>
            <a:r>
              <a:rPr lang="en-US" dirty="0" smtClean="0"/>
              <a:t>What sources does he have besides income (savings, stocks, bonds, insurance, etc.)?</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2818533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Conditions</a:t>
            </a:r>
            <a:br>
              <a:rPr lang="en-US" dirty="0" smtClean="0"/>
            </a:br>
            <a:r>
              <a:rPr lang="en-US" sz="2800" dirty="0" smtClean="0"/>
              <a:t>(What general economic conditions can affect your repayment of the loan)?</a:t>
            </a:r>
            <a:endParaRPr lang="en-US" dirty="0"/>
          </a:p>
        </p:txBody>
      </p:sp>
      <p:sp>
        <p:nvSpPr>
          <p:cNvPr id="3" name="Content Placeholder 2"/>
          <p:cNvSpPr>
            <a:spLocks noGrp="1"/>
          </p:cNvSpPr>
          <p:nvPr>
            <p:ph idx="1"/>
          </p:nvPr>
        </p:nvSpPr>
        <p:spPr/>
        <p:txBody>
          <a:bodyPr/>
          <a:lstStyle/>
          <a:p>
            <a:r>
              <a:rPr lang="en-US" dirty="0" smtClean="0"/>
              <a:t>How secure is </a:t>
            </a:r>
            <a:r>
              <a:rPr lang="en-US" dirty="0" err="1" smtClean="0"/>
              <a:t>Jame’s</a:t>
            </a:r>
            <a:r>
              <a:rPr lang="en-US" dirty="0" smtClean="0"/>
              <a:t> job?</a:t>
            </a:r>
          </a:p>
          <a:p>
            <a:r>
              <a:rPr lang="en-US" dirty="0" smtClean="0"/>
              <a:t>How secure is the company that James works for?</a:t>
            </a:r>
          </a:p>
          <a:p>
            <a:r>
              <a:rPr lang="en-US" dirty="0" smtClean="0"/>
              <a:t>What is the condition of the industry that James is employed in?</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43</a:t>
            </a:fld>
            <a:endParaRPr lang="en-US"/>
          </a:p>
        </p:txBody>
      </p:sp>
    </p:spTree>
    <p:extLst>
      <p:ext uri="{BB962C8B-B14F-4D97-AF65-F5344CB8AC3E}">
        <p14:creationId xmlns:p14="http://schemas.microsoft.com/office/powerpoint/2010/main" val="311288076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3" name="Content Placeholder 2"/>
          <p:cNvSpPr>
            <a:spLocks noGrp="1"/>
          </p:cNvSpPr>
          <p:nvPr>
            <p:ph idx="1"/>
          </p:nvPr>
        </p:nvSpPr>
        <p:spPr/>
        <p:txBody>
          <a:bodyPr/>
          <a:lstStyle/>
          <a:p>
            <a:pPr marL="114300" lvl="0" indent="0">
              <a:buNone/>
            </a:pP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44</a:t>
            </a:fld>
            <a:endParaRPr lang="en-US"/>
          </a:p>
        </p:txBody>
      </p:sp>
    </p:spTree>
    <p:extLst>
      <p:ext uri="{BB962C8B-B14F-4D97-AF65-F5344CB8AC3E}">
        <p14:creationId xmlns:p14="http://schemas.microsoft.com/office/powerpoint/2010/main" val="23654944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8603</TotalTime>
  <Words>2550</Words>
  <Application>Microsoft Office PowerPoint</Application>
  <PresentationFormat>On-screen Show (4:3)</PresentationFormat>
  <Paragraphs>296</Paragraphs>
  <Slides>44</Slides>
  <Notes>0</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Adjacency</vt:lpstr>
      <vt:lpstr>FN 221: Personal Finance</vt:lpstr>
      <vt:lpstr>Consumer Credit</vt:lpstr>
      <vt:lpstr>Choices</vt:lpstr>
      <vt:lpstr>Uses and Misuses of Credit</vt:lpstr>
      <vt:lpstr>Questions you should consider</vt:lpstr>
      <vt:lpstr>Economy</vt:lpstr>
      <vt:lpstr>Thailand</vt:lpstr>
      <vt:lpstr>Advantages of Credit</vt:lpstr>
      <vt:lpstr>Disadvantages of Credit</vt:lpstr>
      <vt:lpstr>Types of Credit</vt:lpstr>
      <vt:lpstr>Types of Credit</vt:lpstr>
      <vt:lpstr>Measuring Your Credit Capacity</vt:lpstr>
      <vt:lpstr>Can you Afford a Loan?</vt:lpstr>
      <vt:lpstr>General Rules of Credit Capacity</vt:lpstr>
      <vt:lpstr>Cosigning a Loan</vt:lpstr>
      <vt:lpstr>Building and Maintaining your Credit Rating</vt:lpstr>
      <vt:lpstr>National Credit Bureau </vt:lpstr>
      <vt:lpstr>National Credit Bureau</vt:lpstr>
      <vt:lpstr>National Credit Bureau</vt:lpstr>
      <vt:lpstr>NCB Report</vt:lpstr>
      <vt:lpstr>NCB Report</vt:lpstr>
      <vt:lpstr>NCB Report</vt:lpstr>
      <vt:lpstr>NCB Report</vt:lpstr>
      <vt:lpstr>NCB Report</vt:lpstr>
      <vt:lpstr>NCB Report</vt:lpstr>
      <vt:lpstr>What Creditors Look for</vt:lpstr>
      <vt:lpstr>The situation</vt:lpstr>
      <vt:lpstr>Advantages of credit</vt:lpstr>
      <vt:lpstr>Disadvantages of credit</vt:lpstr>
      <vt:lpstr>Type of Credit</vt:lpstr>
      <vt:lpstr>Installment Sales Credit</vt:lpstr>
      <vt:lpstr>Installment Cash Credit </vt:lpstr>
      <vt:lpstr>Single Lump –Sum Credit</vt:lpstr>
      <vt:lpstr>Revolving Credit</vt:lpstr>
      <vt:lpstr>Incidental Credit</vt:lpstr>
      <vt:lpstr>Jill’s Cobranded Credit Card</vt:lpstr>
      <vt:lpstr>Can Jill Afford a loan?</vt:lpstr>
      <vt:lpstr>James Apples for a Loan</vt:lpstr>
      <vt:lpstr>Character ( Will you repay the loan?)</vt:lpstr>
      <vt:lpstr>Capacity (Can you repay the loan?)</vt:lpstr>
      <vt:lpstr>Capital (What are your assets and net worth?)</vt:lpstr>
      <vt:lpstr>Collateral (What if you don’t repay the loan?)</vt:lpstr>
      <vt:lpstr>Conditions (What general economic conditions can affect your repayment of the loan)?</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dc:creator>
  <cp:lastModifiedBy>5302042436</cp:lastModifiedBy>
  <cp:revision>101</cp:revision>
  <dcterms:created xsi:type="dcterms:W3CDTF">2013-11-23T06:38:33Z</dcterms:created>
  <dcterms:modified xsi:type="dcterms:W3CDTF">2014-01-19T06:14:38Z</dcterms:modified>
</cp:coreProperties>
</file>