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81" r:id="rId2"/>
    <p:sldId id="278" r:id="rId3"/>
    <p:sldId id="257" r:id="rId4"/>
    <p:sldId id="258" r:id="rId5"/>
    <p:sldId id="279" r:id="rId6"/>
    <p:sldId id="276" r:id="rId7"/>
    <p:sldId id="259" r:id="rId8"/>
    <p:sldId id="261" r:id="rId9"/>
    <p:sldId id="260" r:id="rId10"/>
    <p:sldId id="262" r:id="rId11"/>
    <p:sldId id="283" r:id="rId12"/>
    <p:sldId id="263" r:id="rId13"/>
    <p:sldId id="277" r:id="rId14"/>
    <p:sldId id="264" r:id="rId15"/>
    <p:sldId id="282" r:id="rId16"/>
    <p:sldId id="265" r:id="rId17"/>
    <p:sldId id="266" r:id="rId18"/>
    <p:sldId id="284" r:id="rId19"/>
    <p:sldId id="285" r:id="rId20"/>
    <p:sldId id="286" r:id="rId21"/>
    <p:sldId id="287" r:id="rId22"/>
    <p:sldId id="288" r:id="rId23"/>
    <p:sldId id="280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69030C31-71BA-804A-B3C7-4957DAE6596A}">
          <p14:sldIdLst>
            <p14:sldId id="281"/>
            <p14:sldId id="278"/>
            <p14:sldId id="257"/>
            <p14:sldId id="258"/>
            <p14:sldId id="279"/>
            <p14:sldId id="276"/>
            <p14:sldId id="259"/>
            <p14:sldId id="261"/>
            <p14:sldId id="260"/>
            <p14:sldId id="262"/>
            <p14:sldId id="283"/>
            <p14:sldId id="263"/>
            <p14:sldId id="277"/>
            <p14:sldId id="264"/>
            <p14:sldId id="282"/>
            <p14:sldId id="265"/>
            <p14:sldId id="266"/>
            <p14:sldId id="284"/>
            <p14:sldId id="285"/>
            <p14:sldId id="286"/>
            <p14:sldId id="287"/>
            <p14:sldId id="288"/>
            <p14:sldId id="280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11" d="100"/>
          <a:sy n="111" d="100"/>
        </p:scale>
        <p:origin x="-2104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printerSettings" Target="printerSettings/printerSettings1.bin"/><Relationship Id="rId26" Type="http://schemas.openxmlformats.org/officeDocument/2006/relationships/presProps" Target="presProps.xml"/><Relationship Id="rId27" Type="http://schemas.openxmlformats.org/officeDocument/2006/relationships/viewProps" Target="viewProps.xml"/><Relationship Id="rId28" Type="http://schemas.openxmlformats.org/officeDocument/2006/relationships/theme" Target="theme/theme1.xml"/><Relationship Id="rId29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Workbook1" TargetMode="External"/><Relationship Id="rId2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dirty="0"/>
              <a:t>Cash </a:t>
            </a:r>
            <a:r>
              <a:rPr lang="en-US" dirty="0" smtClean="0"/>
              <a:t>flow on an investment</a:t>
            </a:r>
            <a:endParaRPr lang="en-US" dirty="0"/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0688438077184796"/>
          <c:y val="0.104580639976741"/>
          <c:w val="0.918810513269175"/>
          <c:h val="0.86560470388953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Sheet1!$E$8</c:f>
              <c:strCache>
                <c:ptCount val="1"/>
                <c:pt idx="0">
                  <c:v>Cash flow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rgbClr val="C0504D"/>
              </a:solidFill>
            </c:spPr>
          </c:dPt>
          <c:dPt>
            <c:idx val="1"/>
            <c:invertIfNegative val="0"/>
            <c:bubble3D val="0"/>
            <c:spPr>
              <a:solidFill>
                <a:srgbClr val="C0504D"/>
              </a:solidFill>
            </c:spPr>
          </c:dPt>
          <c:dPt>
            <c:idx val="2"/>
            <c:invertIfNegative val="0"/>
            <c:bubble3D val="0"/>
            <c:spPr>
              <a:solidFill>
                <a:srgbClr val="C0504D"/>
              </a:solidFill>
            </c:spPr>
          </c:dPt>
          <c:dPt>
            <c:idx val="3"/>
            <c:invertIfNegative val="0"/>
            <c:bubble3D val="0"/>
            <c:spPr>
              <a:solidFill>
                <a:schemeClr val="accent5"/>
              </a:solidFill>
            </c:spPr>
          </c:dPt>
          <c:dPt>
            <c:idx val="4"/>
            <c:invertIfNegative val="0"/>
            <c:bubble3D val="0"/>
            <c:spPr>
              <a:solidFill>
                <a:schemeClr val="accent5"/>
              </a:solidFill>
            </c:spPr>
          </c:dPt>
          <c:dPt>
            <c:idx val="5"/>
            <c:invertIfNegative val="0"/>
            <c:bubble3D val="0"/>
            <c:spPr>
              <a:solidFill>
                <a:srgbClr val="4BACC6"/>
              </a:solidFill>
            </c:spPr>
          </c:dPt>
          <c:dPt>
            <c:idx val="6"/>
            <c:invertIfNegative val="0"/>
            <c:bubble3D val="0"/>
            <c:spPr>
              <a:solidFill>
                <a:srgbClr val="4BACC6"/>
              </a:solidFill>
            </c:spPr>
          </c:dPt>
          <c:dPt>
            <c:idx val="7"/>
            <c:invertIfNegative val="0"/>
            <c:bubble3D val="0"/>
            <c:spPr>
              <a:solidFill>
                <a:srgbClr val="4BACC6"/>
              </a:solidFill>
            </c:spPr>
          </c:dPt>
          <c:dPt>
            <c:idx val="8"/>
            <c:invertIfNegative val="0"/>
            <c:bubble3D val="0"/>
            <c:spPr>
              <a:solidFill>
                <a:srgbClr val="4BACC6"/>
              </a:solidFill>
            </c:spPr>
          </c:dPt>
          <c:dPt>
            <c:idx val="9"/>
            <c:invertIfNegative val="0"/>
            <c:bubble3D val="0"/>
            <c:spPr>
              <a:solidFill>
                <a:srgbClr val="4BACC6"/>
              </a:solidFill>
            </c:spPr>
          </c:dPt>
          <c:dPt>
            <c:idx val="10"/>
            <c:invertIfNegative val="0"/>
            <c:bubble3D val="0"/>
            <c:spPr>
              <a:solidFill>
                <a:srgbClr val="4BACC6"/>
              </a:solidFill>
            </c:spPr>
          </c:dPt>
          <c:dPt>
            <c:idx val="11"/>
            <c:invertIfNegative val="0"/>
            <c:bubble3D val="0"/>
            <c:spPr>
              <a:solidFill>
                <a:srgbClr val="4BACC6"/>
              </a:solidFill>
            </c:spPr>
          </c:dPt>
          <c:cat>
            <c:numRef>
              <c:f>Sheet1!$D$9:$D$20</c:f>
              <c:numCache>
                <c:formatCode>General</c:formatCode>
                <c:ptCount val="12"/>
                <c:pt idx="0">
                  <c:v>0.0</c:v>
                </c:pt>
                <c:pt idx="1">
                  <c:v>1.0</c:v>
                </c:pt>
                <c:pt idx="2">
                  <c:v>2.0</c:v>
                </c:pt>
                <c:pt idx="3">
                  <c:v>3.0</c:v>
                </c:pt>
                <c:pt idx="4">
                  <c:v>4.0</c:v>
                </c:pt>
                <c:pt idx="5">
                  <c:v>5.0</c:v>
                </c:pt>
                <c:pt idx="6">
                  <c:v>6.0</c:v>
                </c:pt>
                <c:pt idx="7">
                  <c:v>7.0</c:v>
                </c:pt>
                <c:pt idx="8">
                  <c:v>8.0</c:v>
                </c:pt>
                <c:pt idx="9">
                  <c:v>9.0</c:v>
                </c:pt>
                <c:pt idx="10">
                  <c:v>10.0</c:v>
                </c:pt>
                <c:pt idx="11">
                  <c:v>11.0</c:v>
                </c:pt>
              </c:numCache>
            </c:numRef>
          </c:cat>
          <c:val>
            <c:numRef>
              <c:f>Sheet1!$E$9:$E$20</c:f>
              <c:numCache>
                <c:formatCode>General</c:formatCode>
                <c:ptCount val="12"/>
                <c:pt idx="0">
                  <c:v>-1000.0</c:v>
                </c:pt>
                <c:pt idx="1">
                  <c:v>-1500.0</c:v>
                </c:pt>
                <c:pt idx="2">
                  <c:v>-300.0</c:v>
                </c:pt>
                <c:pt idx="3">
                  <c:v>400.0</c:v>
                </c:pt>
                <c:pt idx="4">
                  <c:v>500.0</c:v>
                </c:pt>
                <c:pt idx="5">
                  <c:v>800.0</c:v>
                </c:pt>
                <c:pt idx="6">
                  <c:v>800.0</c:v>
                </c:pt>
                <c:pt idx="7">
                  <c:v>800.0</c:v>
                </c:pt>
                <c:pt idx="8">
                  <c:v>800.0</c:v>
                </c:pt>
                <c:pt idx="9">
                  <c:v>800.0</c:v>
                </c:pt>
                <c:pt idx="10">
                  <c:v>800.0</c:v>
                </c:pt>
                <c:pt idx="11">
                  <c:v>1400.0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2145753192"/>
        <c:axId val="-2145749144"/>
      </c:barChart>
      <c:catAx>
        <c:axId val="-214575319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-2145749144"/>
        <c:crosses val="autoZero"/>
        <c:auto val="1"/>
        <c:lblAlgn val="ctr"/>
        <c:lblOffset val="100"/>
        <c:noMultiLvlLbl val="0"/>
      </c:catAx>
      <c:valAx>
        <c:axId val="-214574914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-2145753192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0.08937</cdr:x>
      <cdr:y>0.23473</cdr:y>
    </cdr:from>
    <cdr:to>
      <cdr:x>0.20048</cdr:x>
      <cdr:y>0.39986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35496" y="1299819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600" dirty="0" smtClean="0"/>
            <a:t>Investment period</a:t>
          </a:r>
        </a:p>
        <a:p xmlns:a="http://schemas.openxmlformats.org/drawingml/2006/main">
          <a:endParaRPr lang="en-US" sz="1100" dirty="0"/>
        </a:p>
      </cdr:txBody>
    </cdr:sp>
  </cdr:relSizeAnchor>
  <cdr:relSizeAnchor xmlns:cdr="http://schemas.openxmlformats.org/drawingml/2006/chartDrawing">
    <cdr:from>
      <cdr:x>0.47182</cdr:x>
      <cdr:y>0.23473</cdr:y>
    </cdr:from>
    <cdr:to>
      <cdr:x>0.57488</cdr:x>
      <cdr:y>0.41382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3882887" y="1299818"/>
          <a:ext cx="848138" cy="99170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600" dirty="0" smtClean="0"/>
            <a:t>Production period</a:t>
          </a:r>
          <a:endParaRPr lang="en-US" sz="1600" dirty="0"/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9/26/18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5881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9/26/18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7340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9/26/18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41980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9/26/18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42895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9/26/18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29555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9/26/18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1853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9/26/18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3032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9/26/18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97195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9/26/18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86024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9/26/18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90057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9/26/18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02172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A4CE1F-EA69-9F44-BB69-A5FAE3172C0B}" type="datetimeFigureOut">
              <a:rPr lang="en-US" smtClean="0"/>
              <a:t>9/26/18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5551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emf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Lecture </a:t>
            </a:r>
            <a:r>
              <a:rPr lang="en-US" sz="2800" dirty="0"/>
              <a:t>7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4000" dirty="0" smtClean="0"/>
              <a:t>Investment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073940"/>
            <a:ext cx="6400800" cy="1752600"/>
          </a:xfrm>
        </p:spPr>
        <p:txBody>
          <a:bodyPr>
            <a:normAutofit fontScale="55000" lnSpcReduction="20000"/>
          </a:bodyPr>
          <a:lstStyle/>
          <a:p>
            <a:r>
              <a:rPr lang="en-US" dirty="0" smtClean="0">
                <a:latin typeface="+mj-lt"/>
              </a:rPr>
              <a:t>EE 482 Public Policy and Industrialization</a:t>
            </a:r>
          </a:p>
          <a:p>
            <a:r>
              <a:rPr lang="en-US" dirty="0" smtClean="0">
                <a:latin typeface="+mj-lt"/>
              </a:rPr>
              <a:t>Paul Vandenberg</a:t>
            </a:r>
          </a:p>
          <a:p>
            <a:r>
              <a:rPr lang="en-US" dirty="0" smtClean="0">
                <a:latin typeface="+mj-lt"/>
              </a:rPr>
              <a:t>Semester 1/2018</a:t>
            </a:r>
          </a:p>
          <a:p>
            <a:r>
              <a:rPr lang="en-US" dirty="0" smtClean="0">
                <a:latin typeface="+mj-lt"/>
              </a:rPr>
              <a:t>Bachelor of Economics, International Program</a:t>
            </a:r>
          </a:p>
          <a:p>
            <a:r>
              <a:rPr lang="en-US" dirty="0" smtClean="0">
                <a:latin typeface="+mj-lt"/>
              </a:rPr>
              <a:t>Faculty of Economics</a:t>
            </a:r>
          </a:p>
          <a:p>
            <a:r>
              <a:rPr lang="en-US" dirty="0" smtClean="0">
                <a:latin typeface="+mj-lt"/>
              </a:rPr>
              <a:t>Thammasat University</a:t>
            </a:r>
            <a:endParaRPr lang="en-US" dirty="0">
              <a:latin typeface="+mj-lt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662057"/>
            <a:ext cx="1369392" cy="13147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8695" y="662057"/>
            <a:ext cx="1169505" cy="1314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7235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Macro effect of investment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Two effects</a:t>
            </a:r>
            <a:endParaRPr lang="en-US" dirty="0"/>
          </a:p>
          <a:p>
            <a:pPr lvl="1"/>
            <a:r>
              <a:rPr lang="en-US" dirty="0" smtClean="0"/>
              <a:t>Short-term demand increase</a:t>
            </a:r>
          </a:p>
          <a:p>
            <a:pPr lvl="2"/>
            <a:r>
              <a:rPr lang="en-US" dirty="0" smtClean="0"/>
              <a:t>Building the factory, office, store, or barn</a:t>
            </a:r>
          </a:p>
          <a:p>
            <a:pPr lvl="2"/>
            <a:r>
              <a:rPr lang="en-US" dirty="0" smtClean="0"/>
              <a:t>Demand for construction supplies, fixtures, etc</a:t>
            </a:r>
            <a:r>
              <a:rPr lang="en-US" dirty="0" smtClean="0"/>
              <a:t>.</a:t>
            </a:r>
          </a:p>
          <a:p>
            <a:pPr lvl="2"/>
            <a:r>
              <a:rPr lang="en-US" dirty="0"/>
              <a:t>Buying machines, tractors: </a:t>
            </a:r>
            <a:r>
              <a:rPr lang="en-US" dirty="0" smtClean="0"/>
              <a:t>need </a:t>
            </a:r>
            <a:r>
              <a:rPr lang="en-US" dirty="0"/>
              <a:t>to be </a:t>
            </a:r>
            <a:r>
              <a:rPr lang="en-US" dirty="0" smtClean="0"/>
              <a:t>supplied</a:t>
            </a:r>
            <a:endParaRPr lang="en-US" dirty="0" smtClean="0"/>
          </a:p>
          <a:p>
            <a:pPr lvl="2"/>
            <a:r>
              <a:rPr lang="en-US" dirty="0" smtClean="0"/>
              <a:t>Labour in design and construction:</a:t>
            </a:r>
          </a:p>
          <a:p>
            <a:pPr lvl="3"/>
            <a:r>
              <a:rPr lang="en-US" dirty="0" smtClean="0"/>
              <a:t>Bricklayer, architect, electrician, civil engineer </a:t>
            </a:r>
          </a:p>
          <a:p>
            <a:pPr lvl="1"/>
            <a:r>
              <a:rPr lang="en-US" dirty="0" smtClean="0"/>
              <a:t>Increase </a:t>
            </a:r>
            <a:r>
              <a:rPr lang="en-US" dirty="0" smtClean="0"/>
              <a:t>in productive capacity</a:t>
            </a:r>
          </a:p>
          <a:p>
            <a:pPr lvl="2"/>
            <a:r>
              <a:rPr lang="en-US" dirty="0" smtClean="0"/>
              <a:t>Output of the farm, factory, office, store</a:t>
            </a:r>
          </a:p>
          <a:p>
            <a:pPr lvl="2"/>
            <a:r>
              <a:rPr lang="en-US" dirty="0"/>
              <a:t>W</a:t>
            </a:r>
            <a:r>
              <a:rPr lang="en-US" dirty="0" smtClean="0"/>
              <a:t>hen the factory starts operating</a:t>
            </a:r>
          </a:p>
        </p:txBody>
      </p:sp>
    </p:spTree>
    <p:extLst>
      <p:ext uri="{BB962C8B-B14F-4D97-AF65-F5344CB8AC3E}">
        <p14:creationId xmlns:p14="http://schemas.microsoft.com/office/powerpoint/2010/main" val="9094755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Growth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Importance of investment, K</a:t>
            </a:r>
          </a:p>
          <a:p>
            <a:pPr lvl="1"/>
            <a:r>
              <a:rPr lang="en-US" dirty="0"/>
              <a:t>D</a:t>
            </a:r>
            <a:r>
              <a:rPr lang="en-US" dirty="0" smtClean="0"/>
              <a:t>iscussed in growth theory</a:t>
            </a:r>
          </a:p>
          <a:p>
            <a:pPr lvl="1"/>
            <a:r>
              <a:rPr lang="en-US" dirty="0" smtClean="0"/>
              <a:t>Increased </a:t>
            </a:r>
            <a:r>
              <a:rPr lang="en-US" dirty="0" smtClean="0"/>
              <a:t>capacity to produce</a:t>
            </a:r>
          </a:p>
          <a:p>
            <a:pPr lvl="1"/>
            <a:r>
              <a:rPr lang="en-US" dirty="0" smtClean="0"/>
              <a:t>Economy grows when it produces more</a:t>
            </a:r>
          </a:p>
          <a:p>
            <a:r>
              <a:rPr lang="en-US" dirty="0" smtClean="0"/>
              <a:t>Who invests?</a:t>
            </a:r>
          </a:p>
          <a:p>
            <a:pPr lvl="1"/>
            <a:r>
              <a:rPr lang="en-US" dirty="0" smtClean="0"/>
              <a:t>Private </a:t>
            </a:r>
            <a:r>
              <a:rPr lang="en-US" dirty="0" smtClean="0"/>
              <a:t>sector</a:t>
            </a:r>
          </a:p>
          <a:p>
            <a:pPr lvl="2"/>
            <a:r>
              <a:rPr lang="en-US" dirty="0" smtClean="0"/>
              <a:t> Firms</a:t>
            </a:r>
            <a:r>
              <a:rPr lang="en-US" dirty="0" smtClean="0"/>
              <a:t>, farms, </a:t>
            </a:r>
            <a:r>
              <a:rPr lang="en-US" dirty="0" smtClean="0"/>
              <a:t>individuals</a:t>
            </a:r>
            <a:endParaRPr lang="en-US" dirty="0" smtClean="0"/>
          </a:p>
          <a:p>
            <a:pPr lvl="1"/>
            <a:r>
              <a:rPr lang="en-US" dirty="0" smtClean="0"/>
              <a:t>Government</a:t>
            </a:r>
          </a:p>
          <a:p>
            <a:pPr lvl="1"/>
            <a:r>
              <a:rPr lang="en-US" dirty="0" smtClean="0"/>
              <a:t>Foreigners (FDI)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04477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Investment decision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Private investment</a:t>
            </a:r>
          </a:p>
          <a:p>
            <a:pPr lvl="1"/>
            <a:r>
              <a:rPr lang="en-US" dirty="0" smtClean="0"/>
              <a:t>Investing is a cost</a:t>
            </a:r>
          </a:p>
          <a:p>
            <a:pPr lvl="1"/>
            <a:r>
              <a:rPr lang="en-US" dirty="0" smtClean="0"/>
              <a:t>Need to build the factory, buy the tractor, etc.</a:t>
            </a:r>
          </a:p>
          <a:p>
            <a:pPr lvl="1"/>
            <a:r>
              <a:rPr lang="en-US" dirty="0" smtClean="0"/>
              <a:t>Can we pay off that cost?</a:t>
            </a:r>
          </a:p>
          <a:p>
            <a:pPr lvl="1"/>
            <a:r>
              <a:rPr lang="en-US" dirty="0" smtClean="0"/>
              <a:t>And earn a profit?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Public investment</a:t>
            </a:r>
          </a:p>
          <a:p>
            <a:pPr lvl="1"/>
            <a:r>
              <a:rPr lang="en-US" dirty="0" smtClean="0"/>
              <a:t>Building roads, schools, hospital, irrigation system</a:t>
            </a:r>
          </a:p>
          <a:p>
            <a:pPr lvl="1"/>
            <a:r>
              <a:rPr lang="en-US" dirty="0" smtClean="0"/>
              <a:t>Part of costs </a:t>
            </a:r>
            <a:r>
              <a:rPr lang="en-US" dirty="0" smtClean="0"/>
              <a:t>may be recovered </a:t>
            </a:r>
            <a:r>
              <a:rPr lang="en-US" dirty="0" smtClean="0"/>
              <a:t>by user fees</a:t>
            </a:r>
          </a:p>
          <a:p>
            <a:pPr lvl="1"/>
            <a:r>
              <a:rPr lang="en-US" dirty="0" smtClean="0"/>
              <a:t>But a lot is not: i.e. public road, public irrigation system</a:t>
            </a:r>
          </a:p>
          <a:p>
            <a:pPr lvl="1"/>
            <a:r>
              <a:rPr lang="en-US" dirty="0"/>
              <a:t>I</a:t>
            </a:r>
            <a:r>
              <a:rPr lang="en-US" dirty="0" smtClean="0"/>
              <a:t>nstead, it may benefit the economy</a:t>
            </a:r>
          </a:p>
          <a:p>
            <a:pPr lvl="1"/>
            <a:r>
              <a:rPr lang="en-US" dirty="0" smtClean="0"/>
              <a:t>Need to calculate </a:t>
            </a:r>
            <a:r>
              <a:rPr lang="en-US" dirty="0" smtClean="0"/>
              <a:t>the ‘benefits’ instead of the profits?</a:t>
            </a:r>
          </a:p>
        </p:txBody>
      </p:sp>
    </p:spTree>
    <p:extLst>
      <p:ext uri="{BB962C8B-B14F-4D97-AF65-F5344CB8AC3E}">
        <p14:creationId xmlns:p14="http://schemas.microsoft.com/office/powerpoint/2010/main" val="42891588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Calculation</a:t>
            </a:r>
            <a:br>
              <a:rPr lang="en-US" dirty="0" smtClean="0"/>
            </a:br>
            <a:r>
              <a:rPr lang="en-US" sz="3100" dirty="0" smtClean="0"/>
              <a:t>(both use net present value)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Financial internal rate of return (FIRR)</a:t>
            </a:r>
          </a:p>
          <a:p>
            <a:pPr lvl="1"/>
            <a:r>
              <a:rPr lang="en-US" dirty="0" smtClean="0"/>
              <a:t>Also called commercial rate of return</a:t>
            </a:r>
          </a:p>
          <a:p>
            <a:pPr lvl="1"/>
            <a:r>
              <a:rPr lang="en-US" dirty="0" smtClean="0"/>
              <a:t>Used on private sector investments</a:t>
            </a:r>
          </a:p>
          <a:p>
            <a:pPr lvl="1"/>
            <a:r>
              <a:rPr lang="en-US" dirty="0" smtClean="0"/>
              <a:t>Financial revenues vs. costs</a:t>
            </a:r>
          </a:p>
          <a:p>
            <a:pPr lvl="1"/>
            <a:endParaRPr lang="en-US" dirty="0"/>
          </a:p>
          <a:p>
            <a:r>
              <a:rPr lang="en-US" dirty="0" smtClean="0"/>
              <a:t>Economic internal rate of return (EIRR)</a:t>
            </a:r>
          </a:p>
          <a:p>
            <a:pPr lvl="1"/>
            <a:r>
              <a:rPr lang="en-US" dirty="0" smtClean="0"/>
              <a:t>Used on public projects</a:t>
            </a:r>
            <a:endParaRPr lang="en-US" dirty="0"/>
          </a:p>
          <a:p>
            <a:pPr lvl="1"/>
            <a:r>
              <a:rPr lang="en-US" dirty="0" smtClean="0"/>
              <a:t>Economic benefits vs. costs</a:t>
            </a:r>
          </a:p>
          <a:p>
            <a:pPr lvl="1"/>
            <a:r>
              <a:rPr lang="en-US" dirty="0" smtClean="0"/>
              <a:t>What are the benefits to the economy?</a:t>
            </a:r>
          </a:p>
          <a:p>
            <a:pPr lvl="1"/>
            <a:r>
              <a:rPr lang="en-US" dirty="0" smtClean="0"/>
              <a:t>More complex calculation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46272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Private Investment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19311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Returns on private investment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FIRR</a:t>
            </a:r>
          </a:p>
          <a:p>
            <a:pPr marL="457200" lvl="1" indent="0">
              <a:buNone/>
            </a:pPr>
            <a:r>
              <a:rPr lang="en-US" dirty="0" smtClean="0"/>
              <a:t>Return = Net Revenues </a:t>
            </a:r>
            <a:r>
              <a:rPr lang="en-US" dirty="0" smtClean="0"/>
              <a:t>– </a:t>
            </a:r>
            <a:r>
              <a:rPr lang="en-US" dirty="0" smtClean="0"/>
              <a:t>investment cost</a:t>
            </a:r>
            <a:endParaRPr lang="en-US" dirty="0"/>
          </a:p>
          <a:p>
            <a:r>
              <a:rPr lang="en-US" dirty="0" smtClean="0"/>
              <a:t>Revenues </a:t>
            </a:r>
            <a:r>
              <a:rPr lang="en-US" dirty="0" smtClean="0"/>
              <a:t>and costs occur at different times</a:t>
            </a:r>
            <a:r>
              <a:rPr lang="en-US" dirty="0" smtClean="0"/>
              <a:t> </a:t>
            </a:r>
            <a:endParaRPr lang="en-US" dirty="0" smtClean="0"/>
          </a:p>
          <a:p>
            <a:pPr lvl="1"/>
            <a:r>
              <a:rPr lang="en-US" dirty="0" smtClean="0"/>
              <a:t>Cost are recent</a:t>
            </a:r>
          </a:p>
          <a:p>
            <a:pPr lvl="2"/>
            <a:r>
              <a:rPr lang="en-US" dirty="0" smtClean="0"/>
              <a:t>Buy </a:t>
            </a:r>
            <a:r>
              <a:rPr lang="en-US" dirty="0" smtClean="0"/>
              <a:t>land, build factory, purchase machinery</a:t>
            </a:r>
          </a:p>
          <a:p>
            <a:pPr lvl="1"/>
            <a:r>
              <a:rPr lang="en-US" dirty="0" smtClean="0"/>
              <a:t>Revenues in </a:t>
            </a:r>
            <a:r>
              <a:rPr lang="en-US" dirty="0" smtClean="0"/>
              <a:t>future</a:t>
            </a:r>
            <a:endParaRPr lang="en-US" dirty="0" smtClean="0"/>
          </a:p>
          <a:p>
            <a:pPr lvl="2"/>
            <a:r>
              <a:rPr lang="en-US" dirty="0" smtClean="0"/>
              <a:t>After the investment is up and </a:t>
            </a:r>
            <a:r>
              <a:rPr lang="en-US" dirty="0" smtClean="0"/>
              <a:t>running</a:t>
            </a:r>
          </a:p>
          <a:p>
            <a:pPr lvl="2"/>
            <a:r>
              <a:rPr lang="en-US" dirty="0" smtClean="0"/>
              <a:t>Sell the product</a:t>
            </a:r>
            <a:endParaRPr lang="en-US" dirty="0" smtClean="0"/>
          </a:p>
          <a:p>
            <a:r>
              <a:rPr lang="en-US" dirty="0" smtClean="0"/>
              <a:t>Money is more valuable </a:t>
            </a:r>
            <a:r>
              <a:rPr lang="en-US" dirty="0" smtClean="0"/>
              <a:t>closer to the </a:t>
            </a:r>
            <a:r>
              <a:rPr lang="en-US" dirty="0" smtClean="0"/>
              <a:t>present</a:t>
            </a:r>
            <a:endParaRPr lang="en-US" dirty="0" smtClean="0"/>
          </a:p>
          <a:p>
            <a:pPr lvl="1"/>
            <a:r>
              <a:rPr lang="en-US" dirty="0" smtClean="0"/>
              <a:t>Therefore need to </a:t>
            </a:r>
            <a:r>
              <a:rPr lang="en-US" u="sng" dirty="0" smtClean="0"/>
              <a:t>discount </a:t>
            </a:r>
            <a:r>
              <a:rPr lang="en-US" dirty="0" smtClean="0"/>
              <a:t>the values of later years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8497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28387925"/>
              </p:ext>
            </p:extLst>
          </p:nvPr>
        </p:nvGraphicFramePr>
        <p:xfrm>
          <a:off x="457200" y="588617"/>
          <a:ext cx="8229600" cy="55375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5725316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NPV and discounting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Calculate the net present </a:t>
            </a:r>
            <a:r>
              <a:rPr lang="en-US" dirty="0" smtClean="0"/>
              <a:t>value (NPV)</a:t>
            </a:r>
          </a:p>
          <a:p>
            <a:pPr lvl="1"/>
            <a:r>
              <a:rPr lang="en-US" dirty="0" smtClean="0"/>
              <a:t>by </a:t>
            </a:r>
            <a:r>
              <a:rPr lang="en-US" dirty="0" smtClean="0"/>
              <a:t>discounting </a:t>
            </a:r>
            <a:r>
              <a:rPr lang="en-US" dirty="0" smtClean="0"/>
              <a:t>cost </a:t>
            </a:r>
            <a:r>
              <a:rPr lang="en-US" dirty="0" smtClean="0"/>
              <a:t>and </a:t>
            </a:r>
            <a:r>
              <a:rPr lang="en-US" dirty="0" smtClean="0"/>
              <a:t>revenues</a:t>
            </a:r>
          </a:p>
          <a:p>
            <a:r>
              <a:rPr lang="en-US" dirty="0" smtClean="0"/>
              <a:t>Discounting used because costs and revenues occur at different times</a:t>
            </a:r>
            <a:endParaRPr lang="en-US" dirty="0" smtClean="0"/>
          </a:p>
          <a:p>
            <a:r>
              <a:rPr lang="en-US" dirty="0" smtClean="0"/>
              <a:t>Rate of discount </a:t>
            </a:r>
            <a:r>
              <a:rPr lang="en-US" dirty="0" smtClean="0"/>
              <a:t>is the cost of capital</a:t>
            </a:r>
          </a:p>
          <a:p>
            <a:pPr lvl="1"/>
            <a:r>
              <a:rPr lang="en-US" dirty="0"/>
              <a:t>I</a:t>
            </a:r>
            <a:r>
              <a:rPr lang="en-US" dirty="0" smtClean="0"/>
              <a:t>nterest rate, r (private investment)</a:t>
            </a:r>
          </a:p>
          <a:p>
            <a:pPr lvl="1"/>
            <a:r>
              <a:rPr lang="en-US" dirty="0" smtClean="0"/>
              <a:t>Economic opportunity cost of capital (public I)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53916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Net present value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NPV = sum (B - C)/(1+i)</a:t>
            </a:r>
            <a:r>
              <a:rPr lang="en-US" baseline="30000" dirty="0" smtClean="0"/>
              <a:t>t</a:t>
            </a:r>
            <a:endParaRPr lang="en-US" dirty="0" smtClean="0"/>
          </a:p>
          <a:p>
            <a:pPr lvl="1"/>
            <a:r>
              <a:rPr lang="en-US" dirty="0" smtClean="0"/>
              <a:t>B = benefits (revenues)</a:t>
            </a:r>
          </a:p>
          <a:p>
            <a:pPr lvl="1"/>
            <a:r>
              <a:rPr lang="en-US" dirty="0" smtClean="0"/>
              <a:t>C = costs</a:t>
            </a:r>
          </a:p>
          <a:p>
            <a:pPr lvl="1"/>
            <a:r>
              <a:rPr lang="en-US" dirty="0" err="1" smtClean="0"/>
              <a:t>i</a:t>
            </a:r>
            <a:r>
              <a:rPr lang="en-US" dirty="0" smtClean="0"/>
              <a:t> = discount rate (cost of capital)</a:t>
            </a:r>
          </a:p>
          <a:p>
            <a:pPr lvl="1"/>
            <a:r>
              <a:rPr lang="en-US" dirty="0"/>
              <a:t>t</a:t>
            </a:r>
            <a:r>
              <a:rPr lang="en-US" dirty="0" smtClean="0"/>
              <a:t> = time (years)</a:t>
            </a:r>
          </a:p>
          <a:p>
            <a:endParaRPr lang="en-US" dirty="0"/>
          </a:p>
          <a:p>
            <a:r>
              <a:rPr lang="en-US" dirty="0" smtClean="0"/>
              <a:t>NPV &gt; 0, </a:t>
            </a:r>
            <a:r>
              <a:rPr lang="en-US" dirty="0" smtClean="0"/>
              <a:t>earning </a:t>
            </a:r>
            <a:r>
              <a:rPr lang="en-US" dirty="0" smtClean="0"/>
              <a:t>a positive return (profit)</a:t>
            </a:r>
          </a:p>
          <a:p>
            <a:r>
              <a:rPr lang="en-US" dirty="0" smtClean="0"/>
              <a:t>NPV &lt; 0, not profitable (don’t invest</a:t>
            </a:r>
            <a:r>
              <a:rPr lang="en-US" dirty="0" smtClean="0"/>
              <a:t>)</a:t>
            </a:r>
          </a:p>
          <a:p>
            <a:endParaRPr lang="en-US" dirty="0" smtClean="0"/>
          </a:p>
          <a:p>
            <a:r>
              <a:rPr lang="en-US" dirty="0" smtClean="0"/>
              <a:t>Choosing between alternative </a:t>
            </a:r>
            <a:r>
              <a:rPr lang="en-US" dirty="0" smtClean="0"/>
              <a:t>projects</a:t>
            </a:r>
            <a:endParaRPr lang="en-US" dirty="0" smtClean="0"/>
          </a:p>
          <a:p>
            <a:pPr lvl="1"/>
            <a:r>
              <a:rPr lang="en-US" dirty="0" smtClean="0"/>
              <a:t>Choose highest NPV</a:t>
            </a:r>
          </a:p>
          <a:p>
            <a:pPr lvl="1"/>
            <a:r>
              <a:rPr lang="en-US" dirty="0" smtClean="0"/>
              <a:t>NPV</a:t>
            </a:r>
            <a:r>
              <a:rPr lang="en-US" baseline="-25000" dirty="0" smtClean="0"/>
              <a:t>1</a:t>
            </a:r>
            <a:r>
              <a:rPr lang="en-US" dirty="0" smtClean="0"/>
              <a:t> &gt; NPV</a:t>
            </a:r>
            <a:r>
              <a:rPr lang="en-US" baseline="-25000" dirty="0" smtClean="0"/>
              <a:t>2</a:t>
            </a:r>
            <a:r>
              <a:rPr lang="en-US" dirty="0" smtClean="0"/>
              <a:t>, therefore choose NPV</a:t>
            </a:r>
            <a:r>
              <a:rPr lang="en-US" baseline="-25000" dirty="0" smtClean="0"/>
              <a:t>1 </a:t>
            </a:r>
            <a:r>
              <a:rPr lang="en-US" dirty="0" smtClean="0"/>
              <a:t>for investment</a:t>
            </a: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20114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1759191"/>
              </p:ext>
            </p:extLst>
          </p:nvPr>
        </p:nvGraphicFramePr>
        <p:xfrm>
          <a:off x="457200" y="444566"/>
          <a:ext cx="8229600" cy="61061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Year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Cash</a:t>
                      </a:r>
                      <a:r>
                        <a:rPr lang="en-US" baseline="0" dirty="0" smtClean="0"/>
                        <a:t> flow</a:t>
                      </a:r>
                    </a:p>
                    <a:p>
                      <a:pPr algn="ctr"/>
                      <a:r>
                        <a:rPr lang="en-US" baseline="0" dirty="0" smtClean="0"/>
                        <a:t>($)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Discount factor</a:t>
                      </a:r>
                    </a:p>
                    <a:p>
                      <a:pPr algn="ctr"/>
                      <a:r>
                        <a:rPr lang="en-US" dirty="0" smtClean="0"/>
                        <a:t>At</a:t>
                      </a:r>
                      <a:r>
                        <a:rPr lang="en-US" baseline="0" dirty="0" smtClean="0"/>
                        <a:t> 8%</a:t>
                      </a:r>
                    </a:p>
                    <a:p>
                      <a:pPr algn="ctr"/>
                      <a:r>
                        <a:rPr lang="en-US" baseline="0" dirty="0" smtClean="0"/>
                        <a:t>(1/1+i)</a:t>
                      </a:r>
                      <a:r>
                        <a:rPr lang="en-US" baseline="30000" dirty="0" smtClean="0"/>
                        <a:t>t</a:t>
                      </a:r>
                      <a:endParaRPr lang="en-US" baseline="30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Present value</a:t>
                      </a:r>
                    </a:p>
                    <a:p>
                      <a:pPr algn="ctr"/>
                      <a:r>
                        <a:rPr lang="en-US" dirty="0" smtClean="0"/>
                        <a:t>($)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-1000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-1000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-1500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.926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-1,399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-300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.857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-257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400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.794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318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500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.735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368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800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.681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544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800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.630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504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800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.583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467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800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.540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432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800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.500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400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800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.463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371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1,400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.429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600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 gridSpan="3">
                  <a:txBody>
                    <a:bodyPr/>
                    <a:lstStyle/>
                    <a:p>
                      <a:pPr algn="l"/>
                      <a:r>
                        <a:rPr lang="en-US" dirty="0" smtClean="0"/>
                        <a:t>NPV (cash flow x discount factor)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1,358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 gridSpan="3">
                  <a:txBody>
                    <a:bodyPr/>
                    <a:lstStyle/>
                    <a:p>
                      <a:pPr algn="l"/>
                      <a:r>
                        <a:rPr lang="en-US" sz="1400" dirty="0" smtClean="0"/>
                        <a:t>Source: Perkins et al. p. 354</a:t>
                      </a:r>
                      <a:endParaRPr lang="en-US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309018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Internal rate of return - IRR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NPV = sum (B - C)/(1+i)</a:t>
            </a:r>
            <a:r>
              <a:rPr lang="en-US" baseline="30000" dirty="0" smtClean="0"/>
              <a:t>t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Set NPV = 0</a:t>
            </a:r>
          </a:p>
          <a:p>
            <a:r>
              <a:rPr lang="en-US" dirty="0" smtClean="0"/>
              <a:t>Solve for </a:t>
            </a:r>
            <a:r>
              <a:rPr lang="en-US" dirty="0" err="1" smtClean="0"/>
              <a:t>i</a:t>
            </a:r>
            <a:endParaRPr lang="en-US" dirty="0" smtClean="0"/>
          </a:p>
          <a:p>
            <a:r>
              <a:rPr lang="en-US" dirty="0" smtClean="0"/>
              <a:t>IRR = </a:t>
            </a:r>
            <a:r>
              <a:rPr lang="en-US" dirty="0" err="1" smtClean="0"/>
              <a:t>i</a:t>
            </a:r>
            <a:endParaRPr lang="en-US" dirty="0" smtClean="0"/>
          </a:p>
          <a:p>
            <a:endParaRPr lang="en-US" dirty="0"/>
          </a:p>
          <a:p>
            <a:r>
              <a:rPr lang="en-US" dirty="0" err="1"/>
              <a:t>i</a:t>
            </a:r>
            <a:r>
              <a:rPr lang="en-US" dirty="0" smtClean="0"/>
              <a:t> = rate of return on the investment</a:t>
            </a:r>
          </a:p>
          <a:p>
            <a:pPr lvl="1"/>
            <a:r>
              <a:rPr lang="en-US" dirty="0" smtClean="0"/>
              <a:t>Must be above a “hurdle rate” (cost of capital)</a:t>
            </a:r>
          </a:p>
          <a:p>
            <a:r>
              <a:rPr lang="en-US" dirty="0" smtClean="0"/>
              <a:t>Decision choice: higher IRR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06315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Public investment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73213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Public </a:t>
            </a:r>
            <a:r>
              <a:rPr lang="en-US" dirty="0" smtClean="0"/>
              <a:t>investment</a:t>
            </a:r>
            <a:br>
              <a:rPr lang="en-US" dirty="0" smtClean="0"/>
            </a:br>
            <a:r>
              <a:rPr lang="en-US" sz="2700" dirty="0" smtClean="0"/>
              <a:t>(</a:t>
            </a:r>
            <a:r>
              <a:rPr lang="en-US" sz="2700" dirty="0"/>
              <a:t>i</a:t>
            </a:r>
            <a:r>
              <a:rPr lang="en-US" sz="2700" dirty="0" smtClean="0"/>
              <a:t>ncluding foreign aid lending)</a:t>
            </a:r>
            <a:endParaRPr lang="en-US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EIRR</a:t>
            </a:r>
          </a:p>
          <a:p>
            <a:pPr lvl="1"/>
            <a:r>
              <a:rPr lang="en-US" dirty="0" smtClean="0"/>
              <a:t>Economic internal rate </a:t>
            </a:r>
            <a:r>
              <a:rPr lang="en-US" dirty="0" smtClean="0"/>
              <a:t>of return</a:t>
            </a:r>
          </a:p>
          <a:p>
            <a:pPr lvl="1"/>
            <a:r>
              <a:rPr lang="en-US" dirty="0" smtClean="0"/>
              <a:t>Returns (benefits) to the economy</a:t>
            </a:r>
            <a:endParaRPr lang="en-US" dirty="0"/>
          </a:p>
          <a:p>
            <a:pPr lvl="1"/>
            <a:r>
              <a:rPr lang="en-US" dirty="0" smtClean="0"/>
              <a:t>Use NPV and IRR </a:t>
            </a:r>
            <a:r>
              <a:rPr lang="en-US" dirty="0" smtClean="0"/>
              <a:t>calculations</a:t>
            </a:r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Consider </a:t>
            </a:r>
            <a:r>
              <a:rPr lang="en-US" dirty="0" smtClean="0"/>
              <a:t>costs </a:t>
            </a:r>
            <a:r>
              <a:rPr lang="en-US" dirty="0" smtClean="0"/>
              <a:t>and </a:t>
            </a:r>
            <a:r>
              <a:rPr lang="en-US" dirty="0" smtClean="0"/>
              <a:t>economic benefits</a:t>
            </a:r>
            <a:endParaRPr lang="en-US" dirty="0" smtClean="0"/>
          </a:p>
          <a:p>
            <a:pPr lvl="2"/>
            <a:r>
              <a:rPr lang="en-US" dirty="0" smtClean="0"/>
              <a:t>To the economy</a:t>
            </a:r>
          </a:p>
          <a:p>
            <a:pPr lvl="2"/>
            <a:r>
              <a:rPr lang="en-US" dirty="0" smtClean="0"/>
              <a:t>Benefits are often not only (or not at all) revenues</a:t>
            </a:r>
          </a:p>
          <a:p>
            <a:pPr lvl="1"/>
            <a:r>
              <a:rPr lang="en-US" dirty="0" smtClean="0"/>
              <a:t>Also</a:t>
            </a:r>
          </a:p>
          <a:p>
            <a:pPr lvl="2"/>
            <a:r>
              <a:rPr lang="en-US" dirty="0" smtClean="0"/>
              <a:t>Shadow wage rate</a:t>
            </a:r>
          </a:p>
          <a:p>
            <a:pPr lvl="2"/>
            <a:r>
              <a:rPr lang="en-US" dirty="0" smtClean="0"/>
              <a:t>Shadow exchange rate</a:t>
            </a:r>
          </a:p>
          <a:p>
            <a:pPr lvl="1"/>
            <a:endParaRPr lang="en-US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13222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are the benefits?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042"/>
          </a:xfrm>
        </p:spPr>
        <p:txBody>
          <a:bodyPr>
            <a:normAutofit fontScale="62500" lnSpcReduction="20000"/>
          </a:bodyPr>
          <a:lstStyle/>
          <a:p>
            <a:r>
              <a:rPr lang="en-US" dirty="0" smtClean="0"/>
              <a:t>Time savings</a:t>
            </a:r>
          </a:p>
          <a:p>
            <a:pPr lvl="1"/>
            <a:r>
              <a:rPr lang="en-US" dirty="0" smtClean="0"/>
              <a:t>Road travel</a:t>
            </a:r>
          </a:p>
          <a:p>
            <a:pPr lvl="1"/>
            <a:r>
              <a:rPr lang="en-US" dirty="0" smtClean="0"/>
              <a:t>Fetching water</a:t>
            </a:r>
          </a:p>
          <a:p>
            <a:r>
              <a:rPr lang="en-US" dirty="0" smtClean="0"/>
              <a:t>Reduced costs</a:t>
            </a:r>
          </a:p>
          <a:p>
            <a:pPr lvl="1"/>
            <a:r>
              <a:rPr lang="en-US" dirty="0" smtClean="0"/>
              <a:t>Vehicle maintenance</a:t>
            </a:r>
          </a:p>
          <a:p>
            <a:pPr lvl="1"/>
            <a:r>
              <a:rPr lang="en-US" dirty="0" smtClean="0"/>
              <a:t>Flood damage costs</a:t>
            </a:r>
          </a:p>
          <a:p>
            <a:r>
              <a:rPr lang="en-US" dirty="0" smtClean="0"/>
              <a:t>Reduced sickness</a:t>
            </a:r>
          </a:p>
          <a:p>
            <a:pPr lvl="1"/>
            <a:r>
              <a:rPr lang="en-US" dirty="0" smtClean="0"/>
              <a:t>Less work days lost</a:t>
            </a:r>
          </a:p>
          <a:p>
            <a:pPr lvl="1"/>
            <a:r>
              <a:rPr lang="en-US" dirty="0" smtClean="0"/>
              <a:t>Reduced health care costs</a:t>
            </a:r>
          </a:p>
          <a:p>
            <a:r>
              <a:rPr lang="en-US" dirty="0" smtClean="0"/>
              <a:t>Lower user cost</a:t>
            </a:r>
          </a:p>
          <a:p>
            <a:pPr lvl="1"/>
            <a:r>
              <a:rPr lang="en-US" dirty="0"/>
              <a:t>W</a:t>
            </a:r>
            <a:r>
              <a:rPr lang="en-US" dirty="0" smtClean="0"/>
              <a:t>ater, electricity, etc.</a:t>
            </a:r>
          </a:p>
          <a:p>
            <a:r>
              <a:rPr lang="en-US" dirty="0" smtClean="0"/>
              <a:t>Increased economic activity</a:t>
            </a:r>
          </a:p>
          <a:p>
            <a:pPr lvl="1"/>
            <a:r>
              <a:rPr lang="en-US" dirty="0" smtClean="0"/>
              <a:t>More customers, more business set up</a:t>
            </a:r>
          </a:p>
          <a:p>
            <a:pPr lvl="1"/>
            <a:r>
              <a:rPr lang="en-US" dirty="0" smtClean="0"/>
              <a:t>More crops grown (irrigation projects)</a:t>
            </a:r>
          </a:p>
          <a:p>
            <a:r>
              <a:rPr lang="en-US" dirty="0" smtClean="0"/>
              <a:t>Increased productivity (wages)</a:t>
            </a:r>
          </a:p>
          <a:p>
            <a:pPr lvl="1"/>
            <a:r>
              <a:rPr lang="en-US" dirty="0" smtClean="0"/>
              <a:t>Education projects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52644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Road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Costs:  </a:t>
            </a:r>
            <a:r>
              <a:rPr lang="en-US" dirty="0" smtClean="0"/>
              <a:t>Building </a:t>
            </a:r>
            <a:r>
              <a:rPr lang="en-US" dirty="0" smtClean="0"/>
              <a:t>it </a:t>
            </a:r>
            <a:r>
              <a:rPr lang="en-US" dirty="0" smtClean="0"/>
              <a:t>(and </a:t>
            </a:r>
            <a:r>
              <a:rPr lang="en-US" dirty="0" smtClean="0"/>
              <a:t>maintaining </a:t>
            </a:r>
            <a:r>
              <a:rPr lang="en-US" dirty="0" smtClean="0"/>
              <a:t>it)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Benefits</a:t>
            </a:r>
          </a:p>
          <a:p>
            <a:pPr lvl="1"/>
            <a:r>
              <a:rPr lang="en-US" dirty="0" smtClean="0"/>
              <a:t>Revenues (but only if a toll road)</a:t>
            </a:r>
          </a:p>
          <a:p>
            <a:pPr lvl="1"/>
            <a:endParaRPr lang="en-US" dirty="0"/>
          </a:p>
          <a:p>
            <a:pPr lvl="1"/>
            <a:r>
              <a:rPr lang="en-US" dirty="0" smtClean="0"/>
              <a:t>Time savings for people (to </a:t>
            </a:r>
            <a:r>
              <a:rPr lang="en-US" dirty="0" smtClean="0"/>
              <a:t>work)</a:t>
            </a:r>
            <a:endParaRPr lang="en-US" dirty="0" smtClean="0"/>
          </a:p>
          <a:p>
            <a:pPr lvl="1"/>
            <a:r>
              <a:rPr lang="en-US" dirty="0" smtClean="0"/>
              <a:t>Movement of supplies from and goods to markets</a:t>
            </a:r>
          </a:p>
          <a:p>
            <a:pPr lvl="2"/>
            <a:r>
              <a:rPr lang="en-US" dirty="0" smtClean="0"/>
              <a:t>Think of a rural road</a:t>
            </a:r>
          </a:p>
          <a:p>
            <a:pPr lvl="1"/>
            <a:r>
              <a:rPr lang="en-US" dirty="0" smtClean="0"/>
              <a:t>Reduced repairs on vehicles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58370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Water is piped to homes, instead of people have to go to a communal </a:t>
            </a:r>
            <a:r>
              <a:rPr lang="en-US" dirty="0" smtClean="0"/>
              <a:t>pump or buy from water trucks.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Quality of water improves also.</a:t>
            </a:r>
          </a:p>
          <a:p>
            <a:endParaRPr lang="en-US" dirty="0" smtClean="0"/>
          </a:p>
          <a:p>
            <a:r>
              <a:rPr lang="en-US" dirty="0" smtClean="0"/>
              <a:t>What are the </a:t>
            </a:r>
            <a:r>
              <a:rPr lang="en-US" dirty="0" smtClean="0"/>
              <a:t>benefits </a:t>
            </a:r>
            <a:r>
              <a:rPr lang="en-US" dirty="0" smtClean="0"/>
              <a:t>to a piped water projects?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39775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</a:t>
            </a:r>
            <a:r>
              <a:rPr lang="en-US" dirty="0" smtClean="0"/>
              <a:t>hadow costs - wage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Shadow wage rate</a:t>
            </a:r>
          </a:p>
          <a:p>
            <a:pPr lvl="1"/>
            <a:r>
              <a:rPr lang="en-US" dirty="0" smtClean="0"/>
              <a:t>People working on building the project</a:t>
            </a:r>
          </a:p>
          <a:p>
            <a:pPr lvl="1"/>
            <a:r>
              <a:rPr lang="en-US" dirty="0" smtClean="0"/>
              <a:t>People working long-term on the project</a:t>
            </a:r>
          </a:p>
          <a:p>
            <a:pPr lvl="1"/>
            <a:r>
              <a:rPr lang="en-US" dirty="0" smtClean="0"/>
              <a:t>What is their cost?</a:t>
            </a:r>
          </a:p>
          <a:p>
            <a:pPr lvl="1"/>
            <a:endParaRPr lang="en-US" dirty="0"/>
          </a:p>
          <a:p>
            <a:pPr lvl="1"/>
            <a:r>
              <a:rPr lang="en-US" dirty="0" smtClean="0"/>
              <a:t>What they are paid.</a:t>
            </a:r>
          </a:p>
          <a:p>
            <a:pPr lvl="1"/>
            <a:endParaRPr lang="en-US" dirty="0"/>
          </a:p>
          <a:p>
            <a:pPr lvl="1"/>
            <a:r>
              <a:rPr lang="en-US" dirty="0" smtClean="0"/>
              <a:t>But what is their opportunity cost?</a:t>
            </a:r>
          </a:p>
          <a:p>
            <a:pPr lvl="2"/>
            <a:r>
              <a:rPr lang="en-US" dirty="0" smtClean="0"/>
              <a:t>Wage that they might have been paid</a:t>
            </a:r>
          </a:p>
          <a:p>
            <a:pPr lvl="2"/>
            <a:r>
              <a:rPr lang="en-US" dirty="0" smtClean="0"/>
              <a:t>But many un/underemployed (especially in rural areas)</a:t>
            </a:r>
          </a:p>
          <a:p>
            <a:pPr lvl="2"/>
            <a:r>
              <a:rPr lang="en-US" dirty="0" smtClean="0"/>
              <a:t>Therefore, calculate a shadow wage rate</a:t>
            </a:r>
          </a:p>
          <a:p>
            <a:pPr lvl="3"/>
            <a:r>
              <a:rPr lang="en-US" dirty="0" smtClean="0"/>
              <a:t>Often 75% of regular wage</a:t>
            </a:r>
          </a:p>
          <a:p>
            <a:pPr lvl="3"/>
            <a:endParaRPr lang="en-US" dirty="0"/>
          </a:p>
          <a:p>
            <a:pPr lvl="1"/>
            <a:r>
              <a:rPr lang="en-US" dirty="0" smtClean="0"/>
              <a:t>Calculate a lower cost to project, therefore NPV will be higher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74231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Shadow cost – Foreign exchange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Official exchange rate is distorted</a:t>
            </a:r>
          </a:p>
          <a:p>
            <a:pPr lvl="1"/>
            <a:r>
              <a:rPr lang="en-US" dirty="0" smtClean="0"/>
              <a:t>Not the free market rate</a:t>
            </a:r>
          </a:p>
          <a:p>
            <a:pPr lvl="1"/>
            <a:r>
              <a:rPr lang="en-US" dirty="0" smtClean="0"/>
              <a:t>Consider the informal, black market or ‘curb’ rate</a:t>
            </a:r>
          </a:p>
          <a:p>
            <a:pPr lvl="1"/>
            <a:endParaRPr lang="en-US" dirty="0"/>
          </a:p>
          <a:p>
            <a:pPr lvl="1"/>
            <a:r>
              <a:rPr lang="en-US" dirty="0" smtClean="0"/>
              <a:t>More local currency units per $</a:t>
            </a:r>
            <a:endParaRPr lang="en-US" dirty="0"/>
          </a:p>
          <a:p>
            <a:pPr lvl="1"/>
            <a:r>
              <a:rPr lang="en-US" dirty="0" smtClean="0"/>
              <a:t>Use that rate in IRR calculations</a:t>
            </a:r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Imports of equipment, supplies</a:t>
            </a:r>
          </a:p>
          <a:p>
            <a:pPr lvl="2"/>
            <a:r>
              <a:rPr lang="en-US" dirty="0" smtClean="0"/>
              <a:t>Increased costs in local currency terms, lower NPV</a:t>
            </a:r>
          </a:p>
          <a:p>
            <a:pPr lvl="1"/>
            <a:r>
              <a:rPr lang="en-US" dirty="0" smtClean="0"/>
              <a:t>Exports of output</a:t>
            </a:r>
          </a:p>
          <a:p>
            <a:pPr lvl="2"/>
            <a:r>
              <a:rPr lang="en-US" dirty="0" smtClean="0"/>
              <a:t>Increase revenue in local currency terms, higher NPV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093004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Private investment</a:t>
            </a:r>
            <a:br>
              <a:rPr lang="en-US" dirty="0" smtClean="0"/>
            </a:br>
            <a:r>
              <a:rPr lang="en-US" sz="3100" dirty="0" smtClean="0"/>
              <a:t>Different for </a:t>
            </a:r>
            <a:r>
              <a:rPr lang="en-US" sz="3100" smtClean="0"/>
              <a:t>developing countries?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Greater concerns with:</a:t>
            </a:r>
          </a:p>
          <a:p>
            <a:pPr lvl="1"/>
            <a:r>
              <a:rPr lang="en-US" dirty="0" smtClean="0"/>
              <a:t>Macroeconomic instability</a:t>
            </a:r>
          </a:p>
          <a:p>
            <a:pPr lvl="1"/>
            <a:r>
              <a:rPr lang="en-US" dirty="0" smtClean="0"/>
              <a:t>Political instability</a:t>
            </a:r>
          </a:p>
          <a:p>
            <a:pPr lvl="1"/>
            <a:r>
              <a:rPr lang="en-US" dirty="0" smtClean="0"/>
              <a:t>Both tend to increase risk and reduce investment</a:t>
            </a:r>
          </a:p>
          <a:p>
            <a:r>
              <a:rPr lang="en-US" dirty="0" smtClean="0"/>
              <a:t>More market failures</a:t>
            </a:r>
          </a:p>
          <a:p>
            <a:pPr lvl="1"/>
            <a:r>
              <a:rPr lang="en-US" dirty="0" smtClean="0"/>
              <a:t>Can we get the inputs supplies?</a:t>
            </a:r>
          </a:p>
          <a:p>
            <a:pPr lvl="1"/>
            <a:r>
              <a:rPr lang="en-US" dirty="0" smtClean="0"/>
              <a:t>Is there skilled labor?</a:t>
            </a:r>
          </a:p>
          <a:p>
            <a:pPr lvl="1"/>
            <a:r>
              <a:rPr lang="en-US" dirty="0" smtClean="0"/>
              <a:t>Is the transport network to move inputs and products?</a:t>
            </a:r>
          </a:p>
          <a:p>
            <a:r>
              <a:rPr lang="en-US" dirty="0" smtClean="0"/>
              <a:t>Competition</a:t>
            </a:r>
          </a:p>
          <a:p>
            <a:pPr lvl="1"/>
            <a:r>
              <a:rPr lang="en-US" dirty="0" smtClean="0"/>
              <a:t>Can we compete against established producers</a:t>
            </a:r>
          </a:p>
          <a:p>
            <a:pPr lvl="2"/>
            <a:r>
              <a:rPr lang="en-US" dirty="0" smtClean="0"/>
              <a:t>Imports, from other countries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840737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Producing new things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New products to the country</a:t>
            </a:r>
          </a:p>
          <a:p>
            <a:pPr lvl="1"/>
            <a:r>
              <a:rPr lang="en-US" dirty="0" smtClean="0"/>
              <a:t>But not new to the world</a:t>
            </a:r>
          </a:p>
          <a:p>
            <a:r>
              <a:rPr lang="en-US" dirty="0" smtClean="0"/>
              <a:t>Can it be produced competitively in our country?</a:t>
            </a:r>
          </a:p>
          <a:p>
            <a:r>
              <a:rPr lang="en-US" dirty="0" smtClean="0"/>
              <a:t>We don’t know.</a:t>
            </a:r>
          </a:p>
          <a:p>
            <a:r>
              <a:rPr lang="en-US" dirty="0" smtClean="0"/>
              <a:t>Pioneer</a:t>
            </a:r>
          </a:p>
          <a:p>
            <a:pPr lvl="1"/>
            <a:r>
              <a:rPr lang="en-US" dirty="0" smtClean="0"/>
              <a:t>Tries</a:t>
            </a:r>
          </a:p>
          <a:p>
            <a:pPr lvl="1"/>
            <a:r>
              <a:rPr lang="en-US" dirty="0" smtClean="0"/>
              <a:t>Failure: Bears the cost of failure</a:t>
            </a:r>
          </a:p>
          <a:p>
            <a:pPr lvl="1"/>
            <a:r>
              <a:rPr lang="en-US" dirty="0" smtClean="0"/>
              <a:t>Success: Other enter, compete away profits</a:t>
            </a:r>
          </a:p>
          <a:p>
            <a:pPr lvl="1"/>
            <a:r>
              <a:rPr lang="en-US" dirty="0" smtClean="0"/>
              <a:t>Therefore, pioneer investment will be undersupplied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36997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Producing new things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Industrial policy</a:t>
            </a:r>
          </a:p>
          <a:p>
            <a:endParaRPr lang="en-US" dirty="0"/>
          </a:p>
          <a:p>
            <a:pPr lvl="1"/>
            <a:r>
              <a:rPr lang="en-US" dirty="0" smtClean="0"/>
              <a:t>Help to reduce the costs of producing</a:t>
            </a:r>
          </a:p>
          <a:p>
            <a:pPr lvl="2"/>
            <a:r>
              <a:rPr lang="en-US" dirty="0" smtClean="0"/>
              <a:t>tax reduction, low cost credit, investment subsidies</a:t>
            </a:r>
          </a:p>
          <a:p>
            <a:pPr lvl="2"/>
            <a:r>
              <a:rPr lang="en-US" dirty="0" smtClean="0"/>
              <a:t>protect the market for a short time</a:t>
            </a:r>
          </a:p>
          <a:p>
            <a:pPr lvl="1"/>
            <a:r>
              <a:rPr lang="en-US" dirty="0" smtClean="0"/>
              <a:t>Government bears cost of failure</a:t>
            </a:r>
          </a:p>
          <a:p>
            <a:pPr lvl="2"/>
            <a:r>
              <a:rPr lang="en-US" dirty="0" smtClean="0"/>
              <a:t>Loan for investment, bears cost of default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033465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 you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62588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716</TotalTime>
  <Words>1130</Words>
  <Application>Microsoft Macintosh PowerPoint</Application>
  <PresentationFormat>On-screen Show (4:3)</PresentationFormat>
  <Paragraphs>264</Paragraphs>
  <Slides>23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Office Theme</vt:lpstr>
      <vt:lpstr>Lecture 7 Investment</vt:lpstr>
      <vt:lpstr>Macro effect of investment</vt:lpstr>
      <vt:lpstr>Growth</vt:lpstr>
      <vt:lpstr>Investment decision</vt:lpstr>
      <vt:lpstr>Calculation (both use net present value)</vt:lpstr>
      <vt:lpstr>Private Investment</vt:lpstr>
      <vt:lpstr>Returns on private investment</vt:lpstr>
      <vt:lpstr> </vt:lpstr>
      <vt:lpstr>NPV and discounting</vt:lpstr>
      <vt:lpstr>Net present value </vt:lpstr>
      <vt:lpstr>PowerPoint Presentation</vt:lpstr>
      <vt:lpstr>Internal rate of return - IRR</vt:lpstr>
      <vt:lpstr>Public investment</vt:lpstr>
      <vt:lpstr>Public investment (including foreign aid lending)</vt:lpstr>
      <vt:lpstr>What are the benefits?</vt:lpstr>
      <vt:lpstr>Road</vt:lpstr>
      <vt:lpstr>Take 5 minutes</vt:lpstr>
      <vt:lpstr>Shadow costs - wage</vt:lpstr>
      <vt:lpstr>Shadow cost – Foreign exchange</vt:lpstr>
      <vt:lpstr>Private investment Different for developing countries?</vt:lpstr>
      <vt:lpstr>Producing new things</vt:lpstr>
      <vt:lpstr>Producing new things</vt:lpstr>
      <vt:lpstr>Thank you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Investment and Savings</dc:title>
  <dc:creator>Akiko Vandenberg</dc:creator>
  <cp:lastModifiedBy>Akiko Vandenberg</cp:lastModifiedBy>
  <cp:revision>31</cp:revision>
  <dcterms:created xsi:type="dcterms:W3CDTF">2016-10-25T23:14:12Z</dcterms:created>
  <dcterms:modified xsi:type="dcterms:W3CDTF">2018-09-26T01:25:19Z</dcterms:modified>
</cp:coreProperties>
</file>