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28" r:id="rId1"/>
  </p:sldMasterIdLst>
  <p:notesMasterIdLst>
    <p:notesMasterId r:id="rId25"/>
  </p:notesMasterIdLst>
  <p:handoutMasterIdLst>
    <p:handoutMasterId r:id="rId26"/>
  </p:handoutMasterIdLst>
  <p:sldIdLst>
    <p:sldId id="256" r:id="rId2"/>
    <p:sldId id="257" r:id="rId3"/>
    <p:sldId id="271" r:id="rId4"/>
    <p:sldId id="261" r:id="rId5"/>
    <p:sldId id="274" r:id="rId6"/>
    <p:sldId id="263" r:id="rId7"/>
    <p:sldId id="272" r:id="rId8"/>
    <p:sldId id="273" r:id="rId9"/>
    <p:sldId id="275" r:id="rId10"/>
    <p:sldId id="276" r:id="rId11"/>
    <p:sldId id="278" r:id="rId12"/>
    <p:sldId id="279" r:id="rId13"/>
    <p:sldId id="280" r:id="rId14"/>
    <p:sldId id="281" r:id="rId15"/>
    <p:sldId id="282" r:id="rId16"/>
    <p:sldId id="283" r:id="rId17"/>
    <p:sldId id="284" r:id="rId18"/>
    <p:sldId id="264" r:id="rId19"/>
    <p:sldId id="268" r:id="rId20"/>
    <p:sldId id="270" r:id="rId21"/>
    <p:sldId id="267" r:id="rId22"/>
    <p:sldId id="285" r:id="rId23"/>
    <p:sldId id="286" r:id="rId24"/>
  </p:sldIdLst>
  <p:sldSz cx="9144000" cy="6858000" type="screen4x3"/>
  <p:notesSz cx="9928225" cy="6797675"/>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BD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5468" autoAdjust="0"/>
  </p:normalViewPr>
  <p:slideViewPr>
    <p:cSldViewPr>
      <p:cViewPr>
        <p:scale>
          <a:sx n="70" d="100"/>
          <a:sy n="70" d="100"/>
        </p:scale>
        <p:origin x="-1974" y="-27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FE05FB-CBA4-48E3-A2F1-FA539B2D5379}" type="doc">
      <dgm:prSet loTypeId="urn:microsoft.com/office/officeart/2005/8/layout/hList1" loCatId="list" qsTypeId="urn:microsoft.com/office/officeart/2005/8/quickstyle/3d3" qsCatId="3D" csTypeId="urn:microsoft.com/office/officeart/2005/8/colors/accent4_2" csCatId="accent4" phldr="1"/>
      <dgm:spPr/>
      <dgm:t>
        <a:bodyPr/>
        <a:lstStyle/>
        <a:p>
          <a:endParaRPr lang="th-TH"/>
        </a:p>
      </dgm:t>
    </dgm:pt>
    <dgm:pt modelId="{BC5505BE-F38C-412E-9E9E-651BF8FEFEC9}">
      <dgm:prSet phldrT="[Text]"/>
      <dgm:spPr/>
      <dgm:t>
        <a:bodyPr/>
        <a:lstStyle/>
        <a:p>
          <a:r>
            <a:rPr lang="en-US" dirty="0" smtClean="0"/>
            <a:t>Rational Model</a:t>
          </a:r>
          <a:endParaRPr lang="th-TH" dirty="0"/>
        </a:p>
      </dgm:t>
    </dgm:pt>
    <dgm:pt modelId="{884F29A2-F951-4170-A859-312513AC6C26}" type="parTrans" cxnId="{8ABE17DC-9870-4BC6-A986-4EE92FC0B4AE}">
      <dgm:prSet/>
      <dgm:spPr/>
      <dgm:t>
        <a:bodyPr/>
        <a:lstStyle/>
        <a:p>
          <a:endParaRPr lang="th-TH"/>
        </a:p>
      </dgm:t>
    </dgm:pt>
    <dgm:pt modelId="{263FE940-9129-4301-A28C-F353055C7FA2}" type="sibTrans" cxnId="{8ABE17DC-9870-4BC6-A986-4EE92FC0B4AE}">
      <dgm:prSet/>
      <dgm:spPr/>
      <dgm:t>
        <a:bodyPr/>
        <a:lstStyle/>
        <a:p>
          <a:endParaRPr lang="th-TH"/>
        </a:p>
      </dgm:t>
    </dgm:pt>
    <dgm:pt modelId="{1786A5AE-6CCD-4640-AC63-96CE9F312356}">
      <dgm:prSet phldrT="[Text]"/>
      <dgm:spPr/>
      <dgm:t>
        <a:bodyPr/>
        <a:lstStyle/>
        <a:p>
          <a:r>
            <a:rPr lang="en-US" dirty="0" smtClean="0"/>
            <a:t>Past consumption of some goods influences their current consumption by </a:t>
          </a:r>
          <a:r>
            <a:rPr lang="en-US" b="1" dirty="0" smtClean="0"/>
            <a:t>affecting the marginal utility of</a:t>
          </a:r>
          <a:r>
            <a:rPr lang="en-US" dirty="0" smtClean="0"/>
            <a:t> </a:t>
          </a:r>
          <a:r>
            <a:rPr lang="en-US" b="1" dirty="0" smtClean="0"/>
            <a:t>current and future consumption</a:t>
          </a:r>
          <a:r>
            <a:rPr lang="en-US" dirty="0" smtClean="0"/>
            <a:t>.</a:t>
          </a:r>
          <a:endParaRPr lang="th-TH" dirty="0"/>
        </a:p>
      </dgm:t>
    </dgm:pt>
    <dgm:pt modelId="{B4237F90-434D-4420-BBBC-80CBC64854C1}" type="parTrans" cxnId="{8752FE22-AC78-4D38-988C-B941B709412D}">
      <dgm:prSet/>
      <dgm:spPr/>
      <dgm:t>
        <a:bodyPr/>
        <a:lstStyle/>
        <a:p>
          <a:endParaRPr lang="th-TH"/>
        </a:p>
      </dgm:t>
    </dgm:pt>
    <dgm:pt modelId="{8D9C8BD2-FAD3-4405-B167-BE737BCA91D0}" type="sibTrans" cxnId="{8752FE22-AC78-4D38-988C-B941B709412D}">
      <dgm:prSet/>
      <dgm:spPr/>
      <dgm:t>
        <a:bodyPr/>
        <a:lstStyle/>
        <a:p>
          <a:endParaRPr lang="th-TH"/>
        </a:p>
      </dgm:t>
    </dgm:pt>
    <dgm:pt modelId="{10752813-615C-48B9-9091-3DEEFDA20627}">
      <dgm:prSet phldrT="[Text]"/>
      <dgm:spPr/>
      <dgm:t>
        <a:bodyPr/>
        <a:lstStyle/>
        <a:p>
          <a:r>
            <a:rPr lang="en-US" dirty="0" smtClean="0"/>
            <a:t>Cross price effects are negative and that long-run responses exceed short-run responses.</a:t>
          </a:r>
          <a:endParaRPr lang="th-TH" dirty="0"/>
        </a:p>
      </dgm:t>
    </dgm:pt>
    <dgm:pt modelId="{4B0B55D4-E022-417A-801E-9410FAB7E002}" type="parTrans" cxnId="{ABAF09BF-6F6E-4569-9707-1CF44E88E6AC}">
      <dgm:prSet/>
      <dgm:spPr/>
      <dgm:t>
        <a:bodyPr/>
        <a:lstStyle/>
        <a:p>
          <a:endParaRPr lang="th-TH"/>
        </a:p>
      </dgm:t>
    </dgm:pt>
    <dgm:pt modelId="{B04018CE-DD4D-4654-8887-F08AE57014D3}" type="sibTrans" cxnId="{ABAF09BF-6F6E-4569-9707-1CF44E88E6AC}">
      <dgm:prSet/>
      <dgm:spPr/>
      <dgm:t>
        <a:bodyPr/>
        <a:lstStyle/>
        <a:p>
          <a:endParaRPr lang="th-TH"/>
        </a:p>
      </dgm:t>
    </dgm:pt>
    <dgm:pt modelId="{1F94E2C9-6DFA-4A17-993E-8BB3A736BA01}">
      <dgm:prSet phldrT="[Text]"/>
      <dgm:spPr/>
      <dgm:t>
        <a:bodyPr/>
        <a:lstStyle/>
        <a:p>
          <a:r>
            <a:rPr lang="en-US" dirty="0" smtClean="0"/>
            <a:t>Myopic Model</a:t>
          </a:r>
          <a:endParaRPr lang="th-TH" dirty="0"/>
        </a:p>
      </dgm:t>
    </dgm:pt>
    <dgm:pt modelId="{28335B1F-66C5-4C83-9B80-26FEA4323656}" type="parTrans" cxnId="{5BF97D1E-A7D5-4B19-ABB2-0831E3FAC52F}">
      <dgm:prSet/>
      <dgm:spPr/>
      <dgm:t>
        <a:bodyPr/>
        <a:lstStyle/>
        <a:p>
          <a:endParaRPr lang="th-TH"/>
        </a:p>
      </dgm:t>
    </dgm:pt>
    <dgm:pt modelId="{AC1286A4-359A-4E41-A6A7-E8CE2724E62E}" type="sibTrans" cxnId="{5BF97D1E-A7D5-4B19-ABB2-0831E3FAC52F}">
      <dgm:prSet/>
      <dgm:spPr/>
      <dgm:t>
        <a:bodyPr/>
        <a:lstStyle/>
        <a:p>
          <a:endParaRPr lang="th-TH"/>
        </a:p>
      </dgm:t>
    </dgm:pt>
    <dgm:pt modelId="{45A8A5C4-5AED-419C-BD03-1091B73E1672}">
      <dgm:prSet phldrT="[Text]"/>
      <dgm:spPr/>
      <dgm:t>
        <a:bodyPr/>
        <a:lstStyle/>
        <a:p>
          <a:r>
            <a:rPr lang="en-US" dirty="0" smtClean="0"/>
            <a:t>Past consumption stimulate current consumption but </a:t>
          </a:r>
          <a:r>
            <a:rPr lang="en-US" b="1" dirty="0" smtClean="0"/>
            <a:t>individual ignore the future when making a consumption decision.</a:t>
          </a:r>
          <a:endParaRPr lang="th-TH" b="1" dirty="0"/>
        </a:p>
      </dgm:t>
    </dgm:pt>
    <dgm:pt modelId="{BEF648DF-97A2-45F5-A804-6644BA567B8A}" type="parTrans" cxnId="{7E538A01-57E5-4072-A6D9-79815E439814}">
      <dgm:prSet/>
      <dgm:spPr/>
      <dgm:t>
        <a:bodyPr/>
        <a:lstStyle/>
        <a:p>
          <a:endParaRPr lang="th-TH"/>
        </a:p>
      </dgm:t>
    </dgm:pt>
    <dgm:pt modelId="{C3594D86-2382-4B45-B379-0281BA3AFB09}" type="sibTrans" cxnId="{7E538A01-57E5-4072-A6D9-79815E439814}">
      <dgm:prSet/>
      <dgm:spPr/>
      <dgm:t>
        <a:bodyPr/>
        <a:lstStyle/>
        <a:p>
          <a:endParaRPr lang="th-TH"/>
        </a:p>
      </dgm:t>
    </dgm:pt>
    <dgm:pt modelId="{6E1F2E27-4F86-4A2A-A654-D6FADDE5E9E7}">
      <dgm:prSet phldrT="[Text]"/>
      <dgm:spPr/>
      <dgm:t>
        <a:bodyPr/>
        <a:lstStyle/>
        <a:p>
          <a:r>
            <a:rPr lang="en-US" dirty="0" smtClean="0"/>
            <a:t>Past price has negative effect on current consumption but the implied that there is </a:t>
          </a:r>
          <a:r>
            <a:rPr lang="en-US" b="1" dirty="0" smtClean="0"/>
            <a:t>no effect on current price consumption.</a:t>
          </a:r>
          <a:endParaRPr lang="th-TH" b="1" dirty="0"/>
        </a:p>
      </dgm:t>
    </dgm:pt>
    <dgm:pt modelId="{C10C8621-257D-49CA-96FB-17D9EB225BD0}" type="parTrans" cxnId="{A957B6BF-6158-4545-B3D6-23D9ECFC2093}">
      <dgm:prSet/>
      <dgm:spPr/>
      <dgm:t>
        <a:bodyPr/>
        <a:lstStyle/>
        <a:p>
          <a:endParaRPr lang="th-TH"/>
        </a:p>
      </dgm:t>
    </dgm:pt>
    <dgm:pt modelId="{F9828ADB-CBA6-4986-B48B-6B769F825F3E}" type="sibTrans" cxnId="{A957B6BF-6158-4545-B3D6-23D9ECFC2093}">
      <dgm:prSet/>
      <dgm:spPr/>
      <dgm:t>
        <a:bodyPr/>
        <a:lstStyle/>
        <a:p>
          <a:endParaRPr lang="th-TH"/>
        </a:p>
      </dgm:t>
    </dgm:pt>
    <dgm:pt modelId="{8A5FB6D6-C26E-4F30-BC2C-81140791243A}" type="pres">
      <dgm:prSet presAssocID="{53FE05FB-CBA4-48E3-A2F1-FA539B2D5379}" presName="Name0" presStyleCnt="0">
        <dgm:presLayoutVars>
          <dgm:dir/>
          <dgm:animLvl val="lvl"/>
          <dgm:resizeHandles val="exact"/>
        </dgm:presLayoutVars>
      </dgm:prSet>
      <dgm:spPr/>
      <dgm:t>
        <a:bodyPr/>
        <a:lstStyle/>
        <a:p>
          <a:endParaRPr lang="en-US"/>
        </a:p>
      </dgm:t>
    </dgm:pt>
    <dgm:pt modelId="{90729B83-EF1A-408E-89F4-B1208E13DCB6}" type="pres">
      <dgm:prSet presAssocID="{BC5505BE-F38C-412E-9E9E-651BF8FEFEC9}" presName="composite" presStyleCnt="0"/>
      <dgm:spPr/>
      <dgm:t>
        <a:bodyPr/>
        <a:lstStyle/>
        <a:p>
          <a:endParaRPr lang="en-US"/>
        </a:p>
      </dgm:t>
    </dgm:pt>
    <dgm:pt modelId="{FC3E9BED-0B46-4A98-8FC8-32179CCA917B}" type="pres">
      <dgm:prSet presAssocID="{BC5505BE-F38C-412E-9E9E-651BF8FEFEC9}" presName="parTx" presStyleLbl="alignNode1" presStyleIdx="0" presStyleCnt="2" custLinFactNeighborX="4237" custLinFactNeighborY="-1015">
        <dgm:presLayoutVars>
          <dgm:chMax val="0"/>
          <dgm:chPref val="0"/>
          <dgm:bulletEnabled val="1"/>
        </dgm:presLayoutVars>
      </dgm:prSet>
      <dgm:spPr/>
      <dgm:t>
        <a:bodyPr/>
        <a:lstStyle/>
        <a:p>
          <a:endParaRPr lang="th-TH"/>
        </a:p>
      </dgm:t>
    </dgm:pt>
    <dgm:pt modelId="{9E206466-44D6-48A4-AAC5-B1FBB14B5762}" type="pres">
      <dgm:prSet presAssocID="{BC5505BE-F38C-412E-9E9E-651BF8FEFEC9}" presName="desTx" presStyleLbl="alignAccFollowNode1" presStyleIdx="0" presStyleCnt="2" custLinFactNeighborX="4237">
        <dgm:presLayoutVars>
          <dgm:bulletEnabled val="1"/>
        </dgm:presLayoutVars>
      </dgm:prSet>
      <dgm:spPr/>
      <dgm:t>
        <a:bodyPr/>
        <a:lstStyle/>
        <a:p>
          <a:endParaRPr lang="th-TH"/>
        </a:p>
      </dgm:t>
    </dgm:pt>
    <dgm:pt modelId="{9874B623-BEAC-4F3F-B9AD-052E27AD8228}" type="pres">
      <dgm:prSet presAssocID="{263FE940-9129-4301-A28C-F353055C7FA2}" presName="space" presStyleCnt="0"/>
      <dgm:spPr/>
      <dgm:t>
        <a:bodyPr/>
        <a:lstStyle/>
        <a:p>
          <a:endParaRPr lang="en-US"/>
        </a:p>
      </dgm:t>
    </dgm:pt>
    <dgm:pt modelId="{EFA69487-8742-4A54-A3F5-5AAEF43AA1C5}" type="pres">
      <dgm:prSet presAssocID="{1F94E2C9-6DFA-4A17-993E-8BB3A736BA01}" presName="composite" presStyleCnt="0"/>
      <dgm:spPr/>
      <dgm:t>
        <a:bodyPr/>
        <a:lstStyle/>
        <a:p>
          <a:endParaRPr lang="en-US"/>
        </a:p>
      </dgm:t>
    </dgm:pt>
    <dgm:pt modelId="{947D73B6-0812-425D-9DD9-D6FA9F470CBF}" type="pres">
      <dgm:prSet presAssocID="{1F94E2C9-6DFA-4A17-993E-8BB3A736BA01}" presName="parTx" presStyleLbl="alignNode1" presStyleIdx="1" presStyleCnt="2" custLinFactNeighborX="-1895">
        <dgm:presLayoutVars>
          <dgm:chMax val="0"/>
          <dgm:chPref val="0"/>
          <dgm:bulletEnabled val="1"/>
        </dgm:presLayoutVars>
      </dgm:prSet>
      <dgm:spPr/>
      <dgm:t>
        <a:bodyPr/>
        <a:lstStyle/>
        <a:p>
          <a:endParaRPr lang="th-TH"/>
        </a:p>
      </dgm:t>
    </dgm:pt>
    <dgm:pt modelId="{8295BEBA-2B13-41C6-A5A8-FAF2F65C328D}" type="pres">
      <dgm:prSet presAssocID="{1F94E2C9-6DFA-4A17-993E-8BB3A736BA01}" presName="desTx" presStyleLbl="alignAccFollowNode1" presStyleIdx="1" presStyleCnt="2" custLinFactNeighborX="-1895">
        <dgm:presLayoutVars>
          <dgm:bulletEnabled val="1"/>
        </dgm:presLayoutVars>
      </dgm:prSet>
      <dgm:spPr/>
      <dgm:t>
        <a:bodyPr/>
        <a:lstStyle/>
        <a:p>
          <a:endParaRPr lang="th-TH"/>
        </a:p>
      </dgm:t>
    </dgm:pt>
  </dgm:ptLst>
  <dgm:cxnLst>
    <dgm:cxn modelId="{8ABE17DC-9870-4BC6-A986-4EE92FC0B4AE}" srcId="{53FE05FB-CBA4-48E3-A2F1-FA539B2D5379}" destId="{BC5505BE-F38C-412E-9E9E-651BF8FEFEC9}" srcOrd="0" destOrd="0" parTransId="{884F29A2-F951-4170-A859-312513AC6C26}" sibTransId="{263FE940-9129-4301-A28C-F353055C7FA2}"/>
    <dgm:cxn modelId="{5BF97D1E-A7D5-4B19-ABB2-0831E3FAC52F}" srcId="{53FE05FB-CBA4-48E3-A2F1-FA539B2D5379}" destId="{1F94E2C9-6DFA-4A17-993E-8BB3A736BA01}" srcOrd="1" destOrd="0" parTransId="{28335B1F-66C5-4C83-9B80-26FEA4323656}" sibTransId="{AC1286A4-359A-4E41-A6A7-E8CE2724E62E}"/>
    <dgm:cxn modelId="{50FEFE8C-C6BA-4532-8F88-0B7785B5F20D}" type="presOf" srcId="{53FE05FB-CBA4-48E3-A2F1-FA539B2D5379}" destId="{8A5FB6D6-C26E-4F30-BC2C-81140791243A}" srcOrd="0" destOrd="0" presId="urn:microsoft.com/office/officeart/2005/8/layout/hList1"/>
    <dgm:cxn modelId="{5C68B0D1-998D-4690-AC5D-65EFEDBA4ACB}" type="presOf" srcId="{6E1F2E27-4F86-4A2A-A654-D6FADDE5E9E7}" destId="{8295BEBA-2B13-41C6-A5A8-FAF2F65C328D}" srcOrd="0" destOrd="1" presId="urn:microsoft.com/office/officeart/2005/8/layout/hList1"/>
    <dgm:cxn modelId="{EEE2D9C8-DC3A-4EEF-BC1C-31446535C642}" type="presOf" srcId="{45A8A5C4-5AED-419C-BD03-1091B73E1672}" destId="{8295BEBA-2B13-41C6-A5A8-FAF2F65C328D}" srcOrd="0" destOrd="0" presId="urn:microsoft.com/office/officeart/2005/8/layout/hList1"/>
    <dgm:cxn modelId="{B9BB90B4-71AC-4A4B-ADD4-3611DFE0948E}" type="presOf" srcId="{1F94E2C9-6DFA-4A17-993E-8BB3A736BA01}" destId="{947D73B6-0812-425D-9DD9-D6FA9F470CBF}" srcOrd="0" destOrd="0" presId="urn:microsoft.com/office/officeart/2005/8/layout/hList1"/>
    <dgm:cxn modelId="{8752FE22-AC78-4D38-988C-B941B709412D}" srcId="{BC5505BE-F38C-412E-9E9E-651BF8FEFEC9}" destId="{1786A5AE-6CCD-4640-AC63-96CE9F312356}" srcOrd="0" destOrd="0" parTransId="{B4237F90-434D-4420-BBBC-80CBC64854C1}" sibTransId="{8D9C8BD2-FAD3-4405-B167-BE737BCA91D0}"/>
    <dgm:cxn modelId="{ABAF09BF-6F6E-4569-9707-1CF44E88E6AC}" srcId="{BC5505BE-F38C-412E-9E9E-651BF8FEFEC9}" destId="{10752813-615C-48B9-9091-3DEEFDA20627}" srcOrd="1" destOrd="0" parTransId="{4B0B55D4-E022-417A-801E-9410FAB7E002}" sibTransId="{B04018CE-DD4D-4654-8887-F08AE57014D3}"/>
    <dgm:cxn modelId="{D04B2986-37B0-4467-BF5E-2B1F895D1347}" type="presOf" srcId="{BC5505BE-F38C-412E-9E9E-651BF8FEFEC9}" destId="{FC3E9BED-0B46-4A98-8FC8-32179CCA917B}" srcOrd="0" destOrd="0" presId="urn:microsoft.com/office/officeart/2005/8/layout/hList1"/>
    <dgm:cxn modelId="{A957B6BF-6158-4545-B3D6-23D9ECFC2093}" srcId="{1F94E2C9-6DFA-4A17-993E-8BB3A736BA01}" destId="{6E1F2E27-4F86-4A2A-A654-D6FADDE5E9E7}" srcOrd="1" destOrd="0" parTransId="{C10C8621-257D-49CA-96FB-17D9EB225BD0}" sibTransId="{F9828ADB-CBA6-4986-B48B-6B769F825F3E}"/>
    <dgm:cxn modelId="{9F6CD4DD-2952-4A60-BAB1-024C2567EAB6}" type="presOf" srcId="{10752813-615C-48B9-9091-3DEEFDA20627}" destId="{9E206466-44D6-48A4-AAC5-B1FBB14B5762}" srcOrd="0" destOrd="1" presId="urn:microsoft.com/office/officeart/2005/8/layout/hList1"/>
    <dgm:cxn modelId="{7E538A01-57E5-4072-A6D9-79815E439814}" srcId="{1F94E2C9-6DFA-4A17-993E-8BB3A736BA01}" destId="{45A8A5C4-5AED-419C-BD03-1091B73E1672}" srcOrd="0" destOrd="0" parTransId="{BEF648DF-97A2-45F5-A804-6644BA567B8A}" sibTransId="{C3594D86-2382-4B45-B379-0281BA3AFB09}"/>
    <dgm:cxn modelId="{D04FF471-0323-4361-A6CE-B8BFD76803F0}" type="presOf" srcId="{1786A5AE-6CCD-4640-AC63-96CE9F312356}" destId="{9E206466-44D6-48A4-AAC5-B1FBB14B5762}" srcOrd="0" destOrd="0" presId="urn:microsoft.com/office/officeart/2005/8/layout/hList1"/>
    <dgm:cxn modelId="{D8B44D0D-517D-48E8-A9AB-655E9C3A72FE}" type="presParOf" srcId="{8A5FB6D6-C26E-4F30-BC2C-81140791243A}" destId="{90729B83-EF1A-408E-89F4-B1208E13DCB6}" srcOrd="0" destOrd="0" presId="urn:microsoft.com/office/officeart/2005/8/layout/hList1"/>
    <dgm:cxn modelId="{5F12A999-27ED-459F-BA5D-6AD76DE8F8D3}" type="presParOf" srcId="{90729B83-EF1A-408E-89F4-B1208E13DCB6}" destId="{FC3E9BED-0B46-4A98-8FC8-32179CCA917B}" srcOrd="0" destOrd="0" presId="urn:microsoft.com/office/officeart/2005/8/layout/hList1"/>
    <dgm:cxn modelId="{935BA953-F3E7-4E25-B4CC-4480BE2F1D18}" type="presParOf" srcId="{90729B83-EF1A-408E-89F4-B1208E13DCB6}" destId="{9E206466-44D6-48A4-AAC5-B1FBB14B5762}" srcOrd="1" destOrd="0" presId="urn:microsoft.com/office/officeart/2005/8/layout/hList1"/>
    <dgm:cxn modelId="{0F6766AC-932C-4FB4-BD75-C26D10C75EE0}" type="presParOf" srcId="{8A5FB6D6-C26E-4F30-BC2C-81140791243A}" destId="{9874B623-BEAC-4F3F-B9AD-052E27AD8228}" srcOrd="1" destOrd="0" presId="urn:microsoft.com/office/officeart/2005/8/layout/hList1"/>
    <dgm:cxn modelId="{1C5457B2-5DAB-44E0-9B90-0C07DA5600FD}" type="presParOf" srcId="{8A5FB6D6-C26E-4F30-BC2C-81140791243A}" destId="{EFA69487-8742-4A54-A3F5-5AAEF43AA1C5}" srcOrd="2" destOrd="0" presId="urn:microsoft.com/office/officeart/2005/8/layout/hList1"/>
    <dgm:cxn modelId="{9960DF5B-44A1-4E4E-9B09-AB18FE08E4ED}" type="presParOf" srcId="{EFA69487-8742-4A54-A3F5-5AAEF43AA1C5}" destId="{947D73B6-0812-425D-9DD9-D6FA9F470CBF}" srcOrd="0" destOrd="0" presId="urn:microsoft.com/office/officeart/2005/8/layout/hList1"/>
    <dgm:cxn modelId="{8EBB1182-7774-407A-8CB2-1B65937F6EC1}" type="presParOf" srcId="{EFA69487-8742-4A54-A3F5-5AAEF43AA1C5}" destId="{8295BEBA-2B13-41C6-A5A8-FAF2F65C328D}"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3E9BED-0B46-4A98-8FC8-32179CCA917B}">
      <dsp:nvSpPr>
        <dsp:cNvPr id="0" name=""/>
        <dsp:cNvSpPr/>
      </dsp:nvSpPr>
      <dsp:spPr>
        <a:xfrm>
          <a:off x="164198" y="152397"/>
          <a:ext cx="3874384" cy="633600"/>
        </a:xfrm>
        <a:prstGeom prst="rect">
          <a:avLst/>
        </a:prstGeom>
        <a:solidFill>
          <a:schemeClr val="accent4">
            <a:hueOff val="0"/>
            <a:satOff val="0"/>
            <a:lumOff val="0"/>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6464" tIns="89408" rIns="156464" bIns="89408" numCol="1" spcCol="1270" anchor="ctr" anchorCtr="0">
          <a:noAutofit/>
        </a:bodyPr>
        <a:lstStyle/>
        <a:p>
          <a:pPr lvl="0" algn="ctr" defTabSz="977900">
            <a:lnSpc>
              <a:spcPct val="90000"/>
            </a:lnSpc>
            <a:spcBef>
              <a:spcPct val="0"/>
            </a:spcBef>
            <a:spcAft>
              <a:spcPct val="35000"/>
            </a:spcAft>
          </a:pPr>
          <a:r>
            <a:rPr lang="en-US" sz="2200" kern="1200" dirty="0" smtClean="0"/>
            <a:t>Rational Model</a:t>
          </a:r>
          <a:endParaRPr lang="th-TH" sz="2200" kern="1200" dirty="0"/>
        </a:p>
      </dsp:txBody>
      <dsp:txXfrm>
        <a:off x="164198" y="152397"/>
        <a:ext cx="3874384" cy="633600"/>
      </dsp:txXfrm>
    </dsp:sp>
    <dsp:sp modelId="{9E206466-44D6-48A4-AAC5-B1FBB14B5762}">
      <dsp:nvSpPr>
        <dsp:cNvPr id="0" name=""/>
        <dsp:cNvSpPr/>
      </dsp:nvSpPr>
      <dsp:spPr>
        <a:xfrm>
          <a:off x="164198" y="792429"/>
          <a:ext cx="3874384" cy="3563009"/>
        </a:xfrm>
        <a:prstGeom prst="rect">
          <a:avLst/>
        </a:prstGeom>
        <a:solidFill>
          <a:schemeClr val="accent4">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17348" tIns="117348" rIns="156464" bIns="176022" numCol="1" spcCol="1270" anchor="t" anchorCtr="0">
          <a:noAutofit/>
        </a:bodyPr>
        <a:lstStyle/>
        <a:p>
          <a:pPr marL="228600" lvl="1" indent="-228600" algn="l" defTabSz="977900">
            <a:lnSpc>
              <a:spcPct val="90000"/>
            </a:lnSpc>
            <a:spcBef>
              <a:spcPct val="0"/>
            </a:spcBef>
            <a:spcAft>
              <a:spcPct val="15000"/>
            </a:spcAft>
            <a:buChar char="••"/>
          </a:pPr>
          <a:r>
            <a:rPr lang="en-US" sz="2200" kern="1200" dirty="0" smtClean="0"/>
            <a:t>Past consumption of some goods influences their current consumption by </a:t>
          </a:r>
          <a:r>
            <a:rPr lang="en-US" sz="2200" b="1" kern="1200" dirty="0" smtClean="0"/>
            <a:t>affecting the marginal utility of</a:t>
          </a:r>
          <a:r>
            <a:rPr lang="en-US" sz="2200" kern="1200" dirty="0" smtClean="0"/>
            <a:t> </a:t>
          </a:r>
          <a:r>
            <a:rPr lang="en-US" sz="2200" b="1" kern="1200" dirty="0" smtClean="0"/>
            <a:t>current and future consumption</a:t>
          </a:r>
          <a:r>
            <a:rPr lang="en-US" sz="2200" kern="1200" dirty="0" smtClean="0"/>
            <a:t>.</a:t>
          </a:r>
          <a:endParaRPr lang="th-TH" sz="2200" kern="1200" dirty="0"/>
        </a:p>
        <a:p>
          <a:pPr marL="228600" lvl="1" indent="-228600" algn="l" defTabSz="977900">
            <a:lnSpc>
              <a:spcPct val="90000"/>
            </a:lnSpc>
            <a:spcBef>
              <a:spcPct val="0"/>
            </a:spcBef>
            <a:spcAft>
              <a:spcPct val="15000"/>
            </a:spcAft>
            <a:buChar char="••"/>
          </a:pPr>
          <a:r>
            <a:rPr lang="en-US" sz="2200" kern="1200" dirty="0" smtClean="0"/>
            <a:t>Cross price effects are negative and that long-run responses exceed short-run responses.</a:t>
          </a:r>
          <a:endParaRPr lang="th-TH" sz="2200" kern="1200" dirty="0"/>
        </a:p>
      </dsp:txBody>
      <dsp:txXfrm>
        <a:off x="164198" y="792429"/>
        <a:ext cx="3874384" cy="3563009"/>
      </dsp:txXfrm>
    </dsp:sp>
    <dsp:sp modelId="{947D73B6-0812-425D-9DD9-D6FA9F470CBF}">
      <dsp:nvSpPr>
        <dsp:cNvPr id="0" name=""/>
        <dsp:cNvSpPr/>
      </dsp:nvSpPr>
      <dsp:spPr>
        <a:xfrm>
          <a:off x="4343419" y="158829"/>
          <a:ext cx="3874384" cy="633600"/>
        </a:xfrm>
        <a:prstGeom prst="rect">
          <a:avLst/>
        </a:prstGeom>
        <a:solidFill>
          <a:schemeClr val="accent4">
            <a:hueOff val="0"/>
            <a:satOff val="0"/>
            <a:lumOff val="0"/>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6464" tIns="89408" rIns="156464" bIns="89408" numCol="1" spcCol="1270" anchor="ctr" anchorCtr="0">
          <a:noAutofit/>
        </a:bodyPr>
        <a:lstStyle/>
        <a:p>
          <a:pPr lvl="0" algn="ctr" defTabSz="977900">
            <a:lnSpc>
              <a:spcPct val="90000"/>
            </a:lnSpc>
            <a:spcBef>
              <a:spcPct val="0"/>
            </a:spcBef>
            <a:spcAft>
              <a:spcPct val="35000"/>
            </a:spcAft>
          </a:pPr>
          <a:r>
            <a:rPr lang="en-US" sz="2200" kern="1200" dirty="0" smtClean="0"/>
            <a:t>Myopic Model</a:t>
          </a:r>
          <a:endParaRPr lang="th-TH" sz="2200" kern="1200" dirty="0"/>
        </a:p>
      </dsp:txBody>
      <dsp:txXfrm>
        <a:off x="4343419" y="158829"/>
        <a:ext cx="3874384" cy="633600"/>
      </dsp:txXfrm>
    </dsp:sp>
    <dsp:sp modelId="{8295BEBA-2B13-41C6-A5A8-FAF2F65C328D}">
      <dsp:nvSpPr>
        <dsp:cNvPr id="0" name=""/>
        <dsp:cNvSpPr/>
      </dsp:nvSpPr>
      <dsp:spPr>
        <a:xfrm>
          <a:off x="4343419" y="792429"/>
          <a:ext cx="3874384" cy="3563009"/>
        </a:xfrm>
        <a:prstGeom prst="rect">
          <a:avLst/>
        </a:prstGeom>
        <a:solidFill>
          <a:schemeClr val="accent4">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17348" tIns="117348" rIns="156464" bIns="176022" numCol="1" spcCol="1270" anchor="t" anchorCtr="0">
          <a:noAutofit/>
        </a:bodyPr>
        <a:lstStyle/>
        <a:p>
          <a:pPr marL="228600" lvl="1" indent="-228600" algn="l" defTabSz="977900">
            <a:lnSpc>
              <a:spcPct val="90000"/>
            </a:lnSpc>
            <a:spcBef>
              <a:spcPct val="0"/>
            </a:spcBef>
            <a:spcAft>
              <a:spcPct val="15000"/>
            </a:spcAft>
            <a:buChar char="••"/>
          </a:pPr>
          <a:r>
            <a:rPr lang="en-US" sz="2200" kern="1200" dirty="0" smtClean="0"/>
            <a:t>Past consumption stimulate current consumption but </a:t>
          </a:r>
          <a:r>
            <a:rPr lang="en-US" sz="2200" b="1" kern="1200" dirty="0" smtClean="0"/>
            <a:t>individual ignore the future when making a consumption decision.</a:t>
          </a:r>
          <a:endParaRPr lang="th-TH" sz="2200" b="1" kern="1200" dirty="0"/>
        </a:p>
        <a:p>
          <a:pPr marL="228600" lvl="1" indent="-228600" algn="l" defTabSz="977900">
            <a:lnSpc>
              <a:spcPct val="90000"/>
            </a:lnSpc>
            <a:spcBef>
              <a:spcPct val="0"/>
            </a:spcBef>
            <a:spcAft>
              <a:spcPct val="15000"/>
            </a:spcAft>
            <a:buChar char="••"/>
          </a:pPr>
          <a:r>
            <a:rPr lang="en-US" sz="2200" kern="1200" dirty="0" smtClean="0"/>
            <a:t>Past price has negative effect on current consumption but the implied that there is </a:t>
          </a:r>
          <a:r>
            <a:rPr lang="en-US" sz="2200" b="1" kern="1200" dirty="0" smtClean="0"/>
            <a:t>no effect on current price consumption.</a:t>
          </a:r>
          <a:endParaRPr lang="th-TH" sz="2200" b="1" kern="1200" dirty="0"/>
        </a:p>
      </dsp:txBody>
      <dsp:txXfrm>
        <a:off x="4343419" y="792429"/>
        <a:ext cx="3874384" cy="3563009"/>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4302231" cy="33988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623698" y="0"/>
            <a:ext cx="4302231" cy="339884"/>
          </a:xfrm>
          <a:prstGeom prst="rect">
            <a:avLst/>
          </a:prstGeom>
        </p:spPr>
        <p:txBody>
          <a:bodyPr vert="horz" lIns="91440" tIns="45720" rIns="91440" bIns="45720" rtlCol="0"/>
          <a:lstStyle>
            <a:lvl1pPr algn="r">
              <a:defRPr sz="1200"/>
            </a:lvl1pPr>
          </a:lstStyle>
          <a:p>
            <a:fld id="{96833649-212E-41F9-BE0A-18AC2A648276}" type="datetimeFigureOut">
              <a:rPr lang="en-US" smtClean="0"/>
              <a:t>11/18/2014</a:t>
            </a:fld>
            <a:endParaRPr lang="en-US"/>
          </a:p>
        </p:txBody>
      </p:sp>
      <p:sp>
        <p:nvSpPr>
          <p:cNvPr id="4" name="Footer Placeholder 3"/>
          <p:cNvSpPr>
            <a:spLocks noGrp="1"/>
          </p:cNvSpPr>
          <p:nvPr>
            <p:ph type="ftr" sz="quarter" idx="2"/>
          </p:nvPr>
        </p:nvSpPr>
        <p:spPr>
          <a:xfrm>
            <a:off x="1" y="6456612"/>
            <a:ext cx="4302231" cy="339884"/>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623698" y="6456612"/>
            <a:ext cx="4302231" cy="339884"/>
          </a:xfrm>
          <a:prstGeom prst="rect">
            <a:avLst/>
          </a:prstGeom>
        </p:spPr>
        <p:txBody>
          <a:bodyPr vert="horz" lIns="91440" tIns="45720" rIns="91440" bIns="45720" rtlCol="0" anchor="b"/>
          <a:lstStyle>
            <a:lvl1pPr algn="r">
              <a:defRPr sz="1200"/>
            </a:lvl1pPr>
          </a:lstStyle>
          <a:p>
            <a:fld id="{2CB0AC17-DD97-4A63-B351-5566F858B158}" type="slidenum">
              <a:rPr lang="en-US" smtClean="0"/>
              <a:t>‹#›</a:t>
            </a:fld>
            <a:endParaRPr lang="en-US"/>
          </a:p>
        </p:txBody>
      </p:sp>
    </p:spTree>
    <p:extLst>
      <p:ext uri="{BB962C8B-B14F-4D97-AF65-F5344CB8AC3E}">
        <p14:creationId xmlns:p14="http://schemas.microsoft.com/office/powerpoint/2010/main" val="136459365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แทนหัวกระดาษ 1"/>
          <p:cNvSpPr>
            <a:spLocks noGrp="1"/>
          </p:cNvSpPr>
          <p:nvPr>
            <p:ph type="hdr" sz="quarter"/>
          </p:nvPr>
        </p:nvSpPr>
        <p:spPr>
          <a:xfrm>
            <a:off x="1" y="0"/>
            <a:ext cx="4302231" cy="339884"/>
          </a:xfrm>
          <a:prstGeom prst="rect">
            <a:avLst/>
          </a:prstGeom>
        </p:spPr>
        <p:txBody>
          <a:bodyPr vert="horz" lIns="91440" tIns="45720" rIns="91440" bIns="45720" rtlCol="0"/>
          <a:lstStyle>
            <a:lvl1pPr algn="l">
              <a:defRPr sz="1200"/>
            </a:lvl1pPr>
          </a:lstStyle>
          <a:p>
            <a:endParaRPr lang="th-TH"/>
          </a:p>
        </p:txBody>
      </p:sp>
      <p:sp>
        <p:nvSpPr>
          <p:cNvPr id="3" name="ตัวแทนวันที่ 2"/>
          <p:cNvSpPr>
            <a:spLocks noGrp="1"/>
          </p:cNvSpPr>
          <p:nvPr>
            <p:ph type="dt" idx="1"/>
          </p:nvPr>
        </p:nvSpPr>
        <p:spPr>
          <a:xfrm>
            <a:off x="5623698" y="0"/>
            <a:ext cx="4302231" cy="339884"/>
          </a:xfrm>
          <a:prstGeom prst="rect">
            <a:avLst/>
          </a:prstGeom>
        </p:spPr>
        <p:txBody>
          <a:bodyPr vert="horz" lIns="91440" tIns="45720" rIns="91440" bIns="45720" rtlCol="0"/>
          <a:lstStyle>
            <a:lvl1pPr algn="r">
              <a:defRPr sz="1200"/>
            </a:lvl1pPr>
          </a:lstStyle>
          <a:p>
            <a:fld id="{3F3FA543-D05A-4E35-9891-FCD208BF01C3}" type="datetimeFigureOut">
              <a:rPr lang="th-TH" smtClean="0"/>
              <a:pPr/>
              <a:t>18/11/57</a:t>
            </a:fld>
            <a:endParaRPr lang="th-TH"/>
          </a:p>
        </p:txBody>
      </p:sp>
      <p:sp>
        <p:nvSpPr>
          <p:cNvPr id="4" name="ตัวแทนรูปบนภาพนิ่ง 3"/>
          <p:cNvSpPr>
            <a:spLocks noGrp="1" noRot="1" noChangeAspect="1"/>
          </p:cNvSpPr>
          <p:nvPr>
            <p:ph type="sldImg" idx="2"/>
          </p:nvPr>
        </p:nvSpPr>
        <p:spPr>
          <a:xfrm>
            <a:off x="3263900" y="509588"/>
            <a:ext cx="3400425" cy="2549525"/>
          </a:xfrm>
          <a:prstGeom prst="rect">
            <a:avLst/>
          </a:prstGeom>
          <a:noFill/>
          <a:ln w="12700">
            <a:solidFill>
              <a:prstClr val="black"/>
            </a:solidFill>
          </a:ln>
        </p:spPr>
        <p:txBody>
          <a:bodyPr vert="horz" lIns="91440" tIns="45720" rIns="91440" bIns="45720" rtlCol="0" anchor="ctr"/>
          <a:lstStyle/>
          <a:p>
            <a:endParaRPr lang="th-TH"/>
          </a:p>
        </p:txBody>
      </p:sp>
      <p:sp>
        <p:nvSpPr>
          <p:cNvPr id="5" name="ตัวแทนบันทึกย่อ 4"/>
          <p:cNvSpPr>
            <a:spLocks noGrp="1"/>
          </p:cNvSpPr>
          <p:nvPr>
            <p:ph type="body" sz="quarter" idx="3"/>
          </p:nvPr>
        </p:nvSpPr>
        <p:spPr>
          <a:xfrm>
            <a:off x="992823" y="3228896"/>
            <a:ext cx="7942580" cy="3058954"/>
          </a:xfrm>
          <a:prstGeom prst="rect">
            <a:avLst/>
          </a:prstGeom>
        </p:spPr>
        <p:txBody>
          <a:bodyPr vert="horz" lIns="91440" tIns="45720" rIns="91440" bIns="45720" rtlCol="0"/>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แทนท้ายกระดาษ 5"/>
          <p:cNvSpPr>
            <a:spLocks noGrp="1"/>
          </p:cNvSpPr>
          <p:nvPr>
            <p:ph type="ftr" sz="quarter" idx="4"/>
          </p:nvPr>
        </p:nvSpPr>
        <p:spPr>
          <a:xfrm>
            <a:off x="1" y="6456612"/>
            <a:ext cx="4302231" cy="339884"/>
          </a:xfrm>
          <a:prstGeom prst="rect">
            <a:avLst/>
          </a:prstGeom>
        </p:spPr>
        <p:txBody>
          <a:bodyPr vert="horz" lIns="91440" tIns="45720" rIns="91440" bIns="45720" rtlCol="0" anchor="b"/>
          <a:lstStyle>
            <a:lvl1pPr algn="l">
              <a:defRPr sz="1200"/>
            </a:lvl1pPr>
          </a:lstStyle>
          <a:p>
            <a:endParaRPr lang="th-TH"/>
          </a:p>
        </p:txBody>
      </p:sp>
      <p:sp>
        <p:nvSpPr>
          <p:cNvPr id="7" name="ตัวแทนหมายเลขภาพนิ่ง 6"/>
          <p:cNvSpPr>
            <a:spLocks noGrp="1"/>
          </p:cNvSpPr>
          <p:nvPr>
            <p:ph type="sldNum" sz="quarter" idx="5"/>
          </p:nvPr>
        </p:nvSpPr>
        <p:spPr>
          <a:xfrm>
            <a:off x="5623698" y="6456612"/>
            <a:ext cx="4302231" cy="339884"/>
          </a:xfrm>
          <a:prstGeom prst="rect">
            <a:avLst/>
          </a:prstGeom>
        </p:spPr>
        <p:txBody>
          <a:bodyPr vert="horz" lIns="91440" tIns="45720" rIns="91440" bIns="45720" rtlCol="0" anchor="b"/>
          <a:lstStyle>
            <a:lvl1pPr algn="r">
              <a:defRPr sz="1200"/>
            </a:lvl1pPr>
          </a:lstStyle>
          <a:p>
            <a:fld id="{869F49A4-9CC7-4804-8D49-71CFC1A37BCF}" type="slidenum">
              <a:rPr lang="th-TH" smtClean="0"/>
              <a:pPr/>
              <a:t>‹#›</a:t>
            </a:fld>
            <a:endParaRPr lang="th-TH"/>
          </a:p>
        </p:txBody>
      </p:sp>
    </p:spTree>
    <p:extLst>
      <p:ext uri="{BB962C8B-B14F-4D97-AF65-F5344CB8AC3E}">
        <p14:creationId xmlns:p14="http://schemas.microsoft.com/office/powerpoint/2010/main" val="502572033"/>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ภาพนิ่ง 1"/>
          <p:cNvSpPr>
            <a:spLocks noGrp="1" noRot="1" noChangeAspect="1"/>
          </p:cNvSpPr>
          <p:nvPr>
            <p:ph type="sldImg"/>
          </p:nvPr>
        </p:nvSpPr>
        <p:spPr/>
      </p:sp>
      <p:sp>
        <p:nvSpPr>
          <p:cNvPr id="3" name="ตัวแทนบันทึกย่อ 2"/>
          <p:cNvSpPr>
            <a:spLocks noGrp="1"/>
          </p:cNvSpPr>
          <p:nvPr>
            <p:ph type="body" idx="1"/>
          </p:nvPr>
        </p:nvSpPr>
        <p:spPr/>
        <p:txBody>
          <a:bodyPr/>
          <a:lstStyle/>
          <a:p>
            <a:r>
              <a:rPr lang="en-US" dirty="0" smtClean="0"/>
              <a:t>Equation 3b) The marginal utility of current cigarette consumption, U1, plus the discounted marginal effect on next period’s utility of today’s consumption, U2, equals the current price multiplied by the marginal utility of wealth.</a:t>
            </a:r>
          </a:p>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t>The equation shows that current consumption is independent of past and future price when Ct-1 and Ct+1 are held fixed since past prices directly affect past consumption and future prices directly affect future consumption</a:t>
            </a:r>
          </a:p>
          <a:p>
            <a:endParaRPr lang="en-US" dirty="0" smtClean="0"/>
          </a:p>
          <a:p>
            <a:endParaRPr lang="en-US" dirty="0" smtClean="0"/>
          </a:p>
        </p:txBody>
      </p:sp>
      <p:sp>
        <p:nvSpPr>
          <p:cNvPr id="4" name="ตัวแทนหมายเลขภาพนิ่ง 3"/>
          <p:cNvSpPr>
            <a:spLocks noGrp="1"/>
          </p:cNvSpPr>
          <p:nvPr>
            <p:ph type="sldNum" sz="quarter" idx="10"/>
          </p:nvPr>
        </p:nvSpPr>
        <p:spPr/>
        <p:txBody>
          <a:bodyPr/>
          <a:lstStyle/>
          <a:p>
            <a:fld id="{869F49A4-9CC7-4804-8D49-71CFC1A37BCF}" type="slidenum">
              <a:rPr lang="th-TH" smtClean="0"/>
              <a:pPr/>
              <a:t>4</a:t>
            </a:fld>
            <a:endParaRPr lang="th-TH"/>
          </a:p>
        </p:txBody>
      </p:sp>
    </p:spTree>
    <p:extLst>
      <p:ext uri="{BB962C8B-B14F-4D97-AF65-F5344CB8AC3E}">
        <p14:creationId xmlns:p14="http://schemas.microsoft.com/office/powerpoint/2010/main" val="26961791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ภาพนิ่ง 1"/>
          <p:cNvSpPr>
            <a:spLocks noGrp="1" noRot="1" noChangeAspect="1"/>
          </p:cNvSpPr>
          <p:nvPr>
            <p:ph type="sldImg"/>
          </p:nvPr>
        </p:nvSpPr>
        <p:spPr/>
      </p:sp>
      <p:sp>
        <p:nvSpPr>
          <p:cNvPr id="3" name="ตัวแทนบันทึกย่อ 2"/>
          <p:cNvSpPr>
            <a:spLocks noGrp="1"/>
          </p:cNvSpPr>
          <p:nvPr>
            <p:ph type="body" idx="1"/>
          </p:nvPr>
        </p:nvSpPr>
        <p:spPr/>
        <p:txBody>
          <a:bodyPr/>
          <a:lstStyle/>
          <a:p>
            <a:r>
              <a:rPr lang="en-US" dirty="0" smtClean="0"/>
              <a:t>Theta</a:t>
            </a:r>
            <a:r>
              <a:rPr lang="en-US" baseline="0" dirty="0" smtClean="0"/>
              <a:t> one is negative because when current price increases, current consumption will drop.</a:t>
            </a:r>
            <a:endParaRPr lang="en-US" dirty="0"/>
          </a:p>
        </p:txBody>
      </p:sp>
      <p:sp>
        <p:nvSpPr>
          <p:cNvPr id="4" name="ตัวแทนหมายเลขภาพนิ่ง 3"/>
          <p:cNvSpPr>
            <a:spLocks noGrp="1"/>
          </p:cNvSpPr>
          <p:nvPr>
            <p:ph type="sldNum" sz="quarter" idx="10"/>
          </p:nvPr>
        </p:nvSpPr>
        <p:spPr/>
        <p:txBody>
          <a:bodyPr/>
          <a:lstStyle/>
          <a:p>
            <a:fld id="{869F49A4-9CC7-4804-8D49-71CFC1A37BCF}" type="slidenum">
              <a:rPr lang="th-TH" smtClean="0"/>
              <a:pPr/>
              <a:t>5</a:t>
            </a:fld>
            <a:endParaRPr lang="th-TH"/>
          </a:p>
        </p:txBody>
      </p:sp>
    </p:spTree>
    <p:extLst>
      <p:ext uri="{BB962C8B-B14F-4D97-AF65-F5344CB8AC3E}">
        <p14:creationId xmlns:p14="http://schemas.microsoft.com/office/powerpoint/2010/main" val="16950910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869F49A4-9CC7-4804-8D49-71CFC1A37BCF}" type="slidenum">
              <a:rPr lang="th-TH" smtClean="0"/>
              <a:pPr/>
              <a:t>7</a:t>
            </a:fld>
            <a:endParaRPr lang="th-TH"/>
          </a:p>
        </p:txBody>
      </p:sp>
    </p:spTree>
    <p:extLst>
      <p:ext uri="{BB962C8B-B14F-4D97-AF65-F5344CB8AC3E}">
        <p14:creationId xmlns:p14="http://schemas.microsoft.com/office/powerpoint/2010/main" val="16226355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BUT varies among individuals and states. Thus, </a:t>
            </a:r>
            <a:r>
              <a:rPr lang="en-US" b="1" dirty="0" smtClean="0"/>
              <a:t>state dummies </a:t>
            </a:r>
            <a:r>
              <a:rPr lang="en-US" dirty="0" smtClean="0"/>
              <a:t>capture this variation.</a:t>
            </a:r>
          </a:p>
          <a:p>
            <a:r>
              <a:rPr lang="en-US" dirty="0" smtClean="0"/>
              <a:t>The coefficient of the </a:t>
            </a:r>
            <a:r>
              <a:rPr lang="en-US" b="1" dirty="0" smtClean="0"/>
              <a:t>time dummies </a:t>
            </a:r>
            <a:r>
              <a:rPr lang="en-US" dirty="0" smtClean="0"/>
              <a:t>reflect in part the effects of unanticipated growth in wealth which cause the marginal utility of wealth to change over time.</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Holding state and time dummies constant, the coefficient of real per capita income reflects forces associated with state-specific change in the marginal utility of wealth over time</a:t>
            </a:r>
          </a:p>
          <a:p>
            <a:endParaRPr lang="en-US" dirty="0" smtClean="0"/>
          </a:p>
          <a:p>
            <a:endParaRPr lang="th-TH" dirty="0"/>
          </a:p>
        </p:txBody>
      </p:sp>
      <p:sp>
        <p:nvSpPr>
          <p:cNvPr id="4" name="Slide Number Placeholder 3"/>
          <p:cNvSpPr>
            <a:spLocks noGrp="1"/>
          </p:cNvSpPr>
          <p:nvPr>
            <p:ph type="sldNum" sz="quarter" idx="10"/>
          </p:nvPr>
        </p:nvSpPr>
        <p:spPr/>
        <p:txBody>
          <a:bodyPr/>
          <a:lstStyle/>
          <a:p>
            <a:fld id="{869F49A4-9CC7-4804-8D49-71CFC1A37BCF}" type="slidenum">
              <a:rPr lang="th-TH" smtClean="0"/>
              <a:pPr/>
              <a:t>8</a:t>
            </a:fld>
            <a:endParaRPr lang="th-TH"/>
          </a:p>
        </p:txBody>
      </p:sp>
    </p:spTree>
    <p:extLst>
      <p:ext uri="{BB962C8B-B14F-4D97-AF65-F5344CB8AC3E}">
        <p14:creationId xmlns:p14="http://schemas.microsoft.com/office/powerpoint/2010/main" val="30641273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smtClean="0"/>
              <a:t>Cigarette Price (2012)</a:t>
            </a:r>
          </a:p>
          <a:p>
            <a:r>
              <a:rPr lang="en-US" dirty="0" smtClean="0"/>
              <a:t>Most popular local brand is </a:t>
            </a:r>
            <a:r>
              <a:rPr lang="en-US" dirty="0" err="1" smtClean="0"/>
              <a:t>Krongthip</a:t>
            </a:r>
            <a:r>
              <a:rPr lang="en-US" dirty="0" smtClean="0"/>
              <a:t> costs 2.16USD per pack</a:t>
            </a:r>
          </a:p>
          <a:p>
            <a:r>
              <a:rPr lang="en-US" dirty="0" smtClean="0"/>
              <a:t>Most popular foreign brand is Marlboro costs 2.66USD per pack </a:t>
            </a:r>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 Prompting the Thai Cabinet in June 2012 to approve the Ministry of Health’s National Tobacco Control Plan and also, on 21 August 2012, to </a:t>
            </a:r>
            <a:r>
              <a:rPr lang="en-US" b="1" dirty="0" smtClean="0"/>
              <a:t>increase tobacco taxes for the tenth time in 18 years</a:t>
            </a:r>
            <a:r>
              <a:rPr lang="en-US" dirty="0" smtClean="0"/>
              <a:t>, from 55% of the ex-factory price in 1992 to 87% in 2012.</a:t>
            </a:r>
          </a:p>
          <a:p>
            <a:endParaRPr lang="th-TH" dirty="0"/>
          </a:p>
        </p:txBody>
      </p:sp>
      <p:sp>
        <p:nvSpPr>
          <p:cNvPr id="4" name="Slide Number Placeholder 3"/>
          <p:cNvSpPr>
            <a:spLocks noGrp="1"/>
          </p:cNvSpPr>
          <p:nvPr>
            <p:ph type="sldNum" sz="quarter" idx="10"/>
          </p:nvPr>
        </p:nvSpPr>
        <p:spPr/>
        <p:txBody>
          <a:bodyPr/>
          <a:lstStyle/>
          <a:p>
            <a:fld id="{869F49A4-9CC7-4804-8D49-71CFC1A37BCF}" type="slidenum">
              <a:rPr lang="th-TH" smtClean="0"/>
              <a:pPr/>
              <a:t>19</a:t>
            </a:fld>
            <a:endParaRPr lang="th-TH"/>
          </a:p>
        </p:txBody>
      </p:sp>
    </p:spTree>
    <p:extLst>
      <p:ext uri="{BB962C8B-B14F-4D97-AF65-F5344CB8AC3E}">
        <p14:creationId xmlns:p14="http://schemas.microsoft.com/office/powerpoint/2010/main" val="28301930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Through a range of tobacco control measures, Thailand reduced its number of smokers by 5.7 million persons between 1991-2011. </a:t>
            </a:r>
          </a:p>
          <a:p>
            <a:r>
              <a:rPr lang="en-US" dirty="0" smtClean="0"/>
              <a:t>Despite several tax and price increases and slowly declining smoking prevalence rates, cigarette sales volumes have remained relatively constant, even as tax revenues have increased more than four-fold (from THB 15.44 billion in 1992 to THB 59.91 billion in 2012). </a:t>
            </a:r>
          </a:p>
          <a:p>
            <a:r>
              <a:rPr lang="en-US" dirty="0" smtClean="0"/>
              <a:t>However, noting that the current adult smoking prevalence had slightly increased in 2011, the government mandated another tax increase in 2012 and began a process to amend and strengthen their tobacco control legislation.</a:t>
            </a:r>
          </a:p>
          <a:p>
            <a:endParaRPr lang="th-TH" dirty="0"/>
          </a:p>
        </p:txBody>
      </p:sp>
      <p:sp>
        <p:nvSpPr>
          <p:cNvPr id="4" name="Slide Number Placeholder 3"/>
          <p:cNvSpPr>
            <a:spLocks noGrp="1"/>
          </p:cNvSpPr>
          <p:nvPr>
            <p:ph type="sldNum" sz="quarter" idx="10"/>
          </p:nvPr>
        </p:nvSpPr>
        <p:spPr/>
        <p:txBody>
          <a:bodyPr/>
          <a:lstStyle/>
          <a:p>
            <a:fld id="{869F49A4-9CC7-4804-8D49-71CFC1A37BCF}" type="slidenum">
              <a:rPr lang="th-TH" smtClean="0"/>
              <a:pPr/>
              <a:t>21</a:t>
            </a:fld>
            <a:endParaRPr lang="th-TH"/>
          </a:p>
        </p:txBody>
      </p:sp>
    </p:spTree>
    <p:extLst>
      <p:ext uri="{BB962C8B-B14F-4D97-AF65-F5344CB8AC3E}">
        <p14:creationId xmlns:p14="http://schemas.microsoft.com/office/powerpoint/2010/main" val="28396727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ounded Rectangle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en-US" smtClean="0"/>
              <a:t>Click to edit Master title style</a:t>
            </a:r>
            <a:endParaRPr kumimoji="0" lang="en-US"/>
          </a:p>
        </p:txBody>
      </p:sp>
      <p:sp>
        <p:nvSpPr>
          <p:cNvPr id="20" name="Subtitle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9" name="Date Placeholder 18"/>
          <p:cNvSpPr>
            <a:spLocks noGrp="1"/>
          </p:cNvSpPr>
          <p:nvPr>
            <p:ph type="dt" sz="half" idx="10"/>
          </p:nvPr>
        </p:nvSpPr>
        <p:spPr/>
        <p:txBody>
          <a:bodyPr/>
          <a:lstStyle>
            <a:extLst/>
          </a:lstStyle>
          <a:p>
            <a:fld id="{88F96D10-F414-425C-918C-030B1A2F23FD}" type="datetimeFigureOut">
              <a:rPr lang="th-TH" smtClean="0"/>
              <a:pPr/>
              <a:t>18/11/57</a:t>
            </a:fld>
            <a:endParaRPr lang="th-TH"/>
          </a:p>
        </p:txBody>
      </p:sp>
      <p:sp>
        <p:nvSpPr>
          <p:cNvPr id="8" name="Footer Placeholder 7"/>
          <p:cNvSpPr>
            <a:spLocks noGrp="1"/>
          </p:cNvSpPr>
          <p:nvPr>
            <p:ph type="ftr" sz="quarter" idx="11"/>
          </p:nvPr>
        </p:nvSpPr>
        <p:spPr/>
        <p:txBody>
          <a:bodyPr/>
          <a:lstStyle>
            <a:extLst/>
          </a:lstStyle>
          <a:p>
            <a:endParaRPr lang="th-TH"/>
          </a:p>
        </p:txBody>
      </p:sp>
      <p:sp>
        <p:nvSpPr>
          <p:cNvPr id="11" name="Slide Number Placeholder 10"/>
          <p:cNvSpPr>
            <a:spLocks noGrp="1"/>
          </p:cNvSpPr>
          <p:nvPr>
            <p:ph type="sldNum" sz="quarter" idx="12"/>
          </p:nvPr>
        </p:nvSpPr>
        <p:spPr/>
        <p:txBody>
          <a:bodyPr/>
          <a:lstStyle>
            <a:extLst/>
          </a:lstStyle>
          <a:p>
            <a:fld id="{76E24E7D-5C86-4866-9050-74FB79E99EDF}" type="slidenum">
              <a:rPr lang="th-TH" smtClean="0"/>
              <a:pPr/>
              <a:t>‹#›</a:t>
            </a:fld>
            <a:endParaRPr lang="th-TH"/>
          </a:p>
        </p:txBody>
      </p:sp>
    </p:spTree>
  </p:cSld>
  <p:clrMapOvr>
    <a:masterClrMapping/>
  </p:clrMapOvr>
  <p:transition>
    <p:pull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a:xfrm>
            <a:off x="502920" y="530352"/>
            <a:ext cx="8183880" cy="4187952"/>
          </a:xfrm>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8F96D10-F414-425C-918C-030B1A2F23FD}" type="datetimeFigureOut">
              <a:rPr lang="th-TH" smtClean="0"/>
              <a:pPr/>
              <a:t>18/11/57</a:t>
            </a:fld>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76E24E7D-5C86-4866-9050-74FB79E99EDF}" type="slidenum">
              <a:rPr lang="th-TH" smtClean="0"/>
              <a:pPr/>
              <a:t>‹#›</a:t>
            </a:fld>
            <a:endParaRPr lang="th-TH"/>
          </a:p>
        </p:txBody>
      </p:sp>
    </p:spTree>
  </p:cSld>
  <p:clrMapOvr>
    <a:masterClrMapping/>
  </p:clrMapOvr>
  <p:transition>
    <p:pull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unded Rectangle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88F96D10-F414-425C-918C-030B1A2F23FD}" type="datetimeFigureOut">
              <a:rPr lang="th-TH" smtClean="0"/>
              <a:pPr/>
              <a:t>18/11/57</a:t>
            </a:fld>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76E24E7D-5C86-4866-9050-74FB79E99EDF}" type="slidenum">
              <a:rPr lang="th-TH" smtClean="0"/>
              <a:pPr/>
              <a:t>‹#›</a:t>
            </a:fld>
            <a:endParaRPr lang="th-TH"/>
          </a:p>
        </p:txBody>
      </p:sp>
    </p:spTree>
  </p:cSld>
  <p:clrMapOvr>
    <a:masterClrMapping/>
  </p:clrMapOvr>
  <p:transition>
    <p:pull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88F96D10-F414-425C-918C-030B1A2F23FD}" type="datetimeFigureOut">
              <a:rPr lang="th-TH" smtClean="0"/>
              <a:pPr/>
              <a:t>18/11/57</a:t>
            </a:fld>
            <a:endParaRPr lang="th-TH"/>
          </a:p>
        </p:txBody>
      </p:sp>
      <p:sp>
        <p:nvSpPr>
          <p:cNvPr id="6" name="Footer Placeholder 5"/>
          <p:cNvSpPr>
            <a:spLocks noGrp="1"/>
          </p:cNvSpPr>
          <p:nvPr>
            <p:ph type="ftr" sz="quarter" idx="11"/>
          </p:nvPr>
        </p:nvSpPr>
        <p:spPr/>
        <p:txBody>
          <a:bodyPr/>
          <a:lstStyle>
            <a:extLst/>
          </a:lstStyle>
          <a:p>
            <a:endParaRPr lang="th-TH"/>
          </a:p>
        </p:txBody>
      </p:sp>
      <p:sp>
        <p:nvSpPr>
          <p:cNvPr id="7" name="Slide Number Placeholder 6"/>
          <p:cNvSpPr>
            <a:spLocks noGrp="1"/>
          </p:cNvSpPr>
          <p:nvPr>
            <p:ph type="sldNum" sz="quarter" idx="12"/>
          </p:nvPr>
        </p:nvSpPr>
        <p:spPr/>
        <p:txBody>
          <a:bodyPr/>
          <a:lstStyle>
            <a:extLst/>
          </a:lstStyle>
          <a:p>
            <a:fld id="{76E24E7D-5C86-4866-9050-74FB79E99EDF}" type="slidenum">
              <a:rPr lang="th-TH" smtClean="0"/>
              <a:pPr/>
              <a:t>‹#›</a:t>
            </a:fld>
            <a:endParaRPr lang="th-TH"/>
          </a:p>
        </p:txBody>
      </p:sp>
    </p:spTree>
  </p:cSld>
  <p:clrMapOvr>
    <a:masterClrMapping/>
  </p:clrMapOvr>
  <p:transition>
    <p:pull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nchor="b"/>
          <a:lstStyle>
            <a:lvl1pPr>
              <a:defRPr b="1"/>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88F96D10-F414-425C-918C-030B1A2F23FD}" type="datetimeFigureOut">
              <a:rPr lang="th-TH" smtClean="0"/>
              <a:pPr/>
              <a:t>18/11/57</a:t>
            </a:fld>
            <a:endParaRPr lang="th-TH"/>
          </a:p>
        </p:txBody>
      </p:sp>
      <p:sp>
        <p:nvSpPr>
          <p:cNvPr id="8" name="Footer Placeholder 7"/>
          <p:cNvSpPr>
            <a:spLocks noGrp="1"/>
          </p:cNvSpPr>
          <p:nvPr>
            <p:ph type="ftr" sz="quarter" idx="11"/>
          </p:nvPr>
        </p:nvSpPr>
        <p:spPr/>
        <p:txBody>
          <a:bodyPr/>
          <a:lstStyle>
            <a:extLst/>
          </a:lstStyle>
          <a:p>
            <a:endParaRPr lang="th-TH"/>
          </a:p>
        </p:txBody>
      </p:sp>
      <p:sp>
        <p:nvSpPr>
          <p:cNvPr id="9" name="Slide Number Placeholder 8"/>
          <p:cNvSpPr>
            <a:spLocks noGrp="1"/>
          </p:cNvSpPr>
          <p:nvPr>
            <p:ph type="sldNum" sz="quarter" idx="12"/>
          </p:nvPr>
        </p:nvSpPr>
        <p:spPr/>
        <p:txBody>
          <a:bodyPr/>
          <a:lstStyle>
            <a:extLst/>
          </a:lstStyle>
          <a:p>
            <a:fld id="{76E24E7D-5C86-4866-9050-74FB79E99EDF}" type="slidenum">
              <a:rPr lang="th-TH" smtClean="0"/>
              <a:pPr/>
              <a:t>‹#›</a:t>
            </a:fld>
            <a:endParaRPr lang="th-TH"/>
          </a:p>
        </p:txBody>
      </p:sp>
    </p:spTree>
  </p:cSld>
  <p:clrMapOvr>
    <a:masterClrMapping/>
  </p:clrMapOvr>
  <p:transition>
    <p:pull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88F96D10-F414-425C-918C-030B1A2F23FD}" type="datetimeFigureOut">
              <a:rPr lang="th-TH" smtClean="0"/>
              <a:pPr/>
              <a:t>18/11/57</a:t>
            </a:fld>
            <a:endParaRPr lang="th-TH"/>
          </a:p>
        </p:txBody>
      </p:sp>
      <p:sp>
        <p:nvSpPr>
          <p:cNvPr id="4" name="Footer Placeholder 3"/>
          <p:cNvSpPr>
            <a:spLocks noGrp="1"/>
          </p:cNvSpPr>
          <p:nvPr>
            <p:ph type="ftr" sz="quarter" idx="11"/>
          </p:nvPr>
        </p:nvSpPr>
        <p:spPr/>
        <p:txBody>
          <a:bodyPr/>
          <a:lstStyle>
            <a:extLst/>
          </a:lstStyle>
          <a:p>
            <a:endParaRPr lang="th-TH"/>
          </a:p>
        </p:txBody>
      </p:sp>
      <p:sp>
        <p:nvSpPr>
          <p:cNvPr id="5" name="Slide Number Placeholder 4"/>
          <p:cNvSpPr>
            <a:spLocks noGrp="1"/>
          </p:cNvSpPr>
          <p:nvPr>
            <p:ph type="sldNum" sz="quarter" idx="12"/>
          </p:nvPr>
        </p:nvSpPr>
        <p:spPr/>
        <p:txBody>
          <a:bodyPr/>
          <a:lstStyle>
            <a:extLst/>
          </a:lstStyle>
          <a:p>
            <a:fld id="{76E24E7D-5C86-4866-9050-74FB79E99EDF}" type="slidenum">
              <a:rPr lang="th-TH" smtClean="0"/>
              <a:pPr/>
              <a:t>‹#›</a:t>
            </a:fld>
            <a:endParaRPr lang="th-TH"/>
          </a:p>
        </p:txBody>
      </p:sp>
    </p:spTree>
  </p:cSld>
  <p:clrMapOvr>
    <a:masterClrMapping/>
  </p:clrMapOvr>
  <p:transition>
    <p:pull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88F96D10-F414-425C-918C-030B1A2F23FD}" type="datetimeFigureOut">
              <a:rPr lang="th-TH" smtClean="0"/>
              <a:pPr/>
              <a:t>18/11/57</a:t>
            </a:fld>
            <a:endParaRPr lang="th-TH"/>
          </a:p>
        </p:txBody>
      </p:sp>
      <p:sp>
        <p:nvSpPr>
          <p:cNvPr id="3" name="Footer Placeholder 2"/>
          <p:cNvSpPr>
            <a:spLocks noGrp="1"/>
          </p:cNvSpPr>
          <p:nvPr>
            <p:ph type="ftr" sz="quarter" idx="11"/>
          </p:nvPr>
        </p:nvSpPr>
        <p:spPr/>
        <p:txBody>
          <a:bodyPr/>
          <a:lstStyle>
            <a:extLst/>
          </a:lstStyle>
          <a:p>
            <a:endParaRPr lang="th-TH"/>
          </a:p>
        </p:txBody>
      </p:sp>
      <p:sp>
        <p:nvSpPr>
          <p:cNvPr id="4" name="Slide Number Placeholder 3"/>
          <p:cNvSpPr>
            <a:spLocks noGrp="1"/>
          </p:cNvSpPr>
          <p:nvPr>
            <p:ph type="sldNum" sz="quarter" idx="12"/>
          </p:nvPr>
        </p:nvSpPr>
        <p:spPr/>
        <p:txBody>
          <a:bodyPr/>
          <a:lstStyle>
            <a:extLst/>
          </a:lstStyle>
          <a:p>
            <a:fld id="{76E24E7D-5C86-4866-9050-74FB79E99EDF}" type="slidenum">
              <a:rPr lang="th-TH" smtClean="0"/>
              <a:pPr/>
              <a:t>‹#›</a:t>
            </a:fld>
            <a:endParaRPr lang="th-TH"/>
          </a:p>
        </p:txBody>
      </p:sp>
    </p:spTree>
  </p:cSld>
  <p:clrMapOvr>
    <a:masterClrMapping/>
  </p:clrMapOvr>
  <p:transition>
    <p:pull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88F96D10-F414-425C-918C-030B1A2F23FD}" type="datetimeFigureOut">
              <a:rPr lang="th-TH" smtClean="0"/>
              <a:pPr/>
              <a:t>18/11/57</a:t>
            </a:fld>
            <a:endParaRPr lang="th-TH"/>
          </a:p>
        </p:txBody>
      </p:sp>
      <p:sp>
        <p:nvSpPr>
          <p:cNvPr id="6" name="Footer Placeholder 5"/>
          <p:cNvSpPr>
            <a:spLocks noGrp="1"/>
          </p:cNvSpPr>
          <p:nvPr>
            <p:ph type="ftr" sz="quarter" idx="11"/>
          </p:nvPr>
        </p:nvSpPr>
        <p:spPr/>
        <p:txBody>
          <a:bodyPr/>
          <a:lstStyle>
            <a:extLst/>
          </a:lstStyle>
          <a:p>
            <a:endParaRPr lang="th-TH"/>
          </a:p>
        </p:txBody>
      </p:sp>
      <p:sp>
        <p:nvSpPr>
          <p:cNvPr id="7" name="Slide Number Placeholder 6"/>
          <p:cNvSpPr>
            <a:spLocks noGrp="1"/>
          </p:cNvSpPr>
          <p:nvPr>
            <p:ph type="sldNum" sz="quarter" idx="12"/>
          </p:nvPr>
        </p:nvSpPr>
        <p:spPr/>
        <p:txBody>
          <a:bodyPr/>
          <a:lstStyle>
            <a:extLst/>
          </a:lstStyle>
          <a:p>
            <a:fld id="{76E24E7D-5C86-4866-9050-74FB79E99EDF}" type="slidenum">
              <a:rPr lang="th-TH" smtClean="0"/>
              <a:pPr/>
              <a:t>‹#›</a:t>
            </a:fld>
            <a:endParaRPr lang="th-TH"/>
          </a:p>
        </p:txBody>
      </p:sp>
    </p:spTree>
  </p:cSld>
  <p:clrMapOvr>
    <a:masterClrMapping/>
  </p:clrMapOvr>
  <p:transition>
    <p:pull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und Single Corner Rectangle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88F96D10-F414-425C-918C-030B1A2F23FD}" type="datetimeFigureOut">
              <a:rPr lang="th-TH" smtClean="0"/>
              <a:pPr/>
              <a:t>18/11/57</a:t>
            </a:fld>
            <a:endParaRPr lang="th-TH"/>
          </a:p>
        </p:txBody>
      </p:sp>
      <p:sp>
        <p:nvSpPr>
          <p:cNvPr id="6" name="Footer Placeholder 5"/>
          <p:cNvSpPr>
            <a:spLocks noGrp="1"/>
          </p:cNvSpPr>
          <p:nvPr>
            <p:ph type="ftr" sz="quarter" idx="11"/>
          </p:nvPr>
        </p:nvSpPr>
        <p:spPr/>
        <p:txBody>
          <a:bodyPr/>
          <a:lstStyle>
            <a:extLst/>
          </a:lstStyle>
          <a:p>
            <a:endParaRPr lang="th-TH"/>
          </a:p>
        </p:txBody>
      </p:sp>
      <p:sp>
        <p:nvSpPr>
          <p:cNvPr id="7" name="Slide Number Placeholder 6"/>
          <p:cNvSpPr>
            <a:spLocks noGrp="1"/>
          </p:cNvSpPr>
          <p:nvPr>
            <p:ph type="sldNum" sz="quarter" idx="12"/>
          </p:nvPr>
        </p:nvSpPr>
        <p:spPr/>
        <p:txBody>
          <a:bodyPr/>
          <a:lstStyle>
            <a:extLst/>
          </a:lstStyle>
          <a:p>
            <a:fld id="{76E24E7D-5C86-4866-9050-74FB79E99EDF}" type="slidenum">
              <a:rPr lang="th-TH" smtClean="0"/>
              <a:pPr/>
              <a:t>‹#›</a:t>
            </a:fld>
            <a:endParaRPr lang="th-TH"/>
          </a:p>
        </p:txBody>
      </p:sp>
      <p:sp>
        <p:nvSpPr>
          <p:cNvPr id="3" name="Picture Placeholder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en-US" smtClean="0"/>
              <a:t>Click icon to add picture</a:t>
            </a:r>
            <a:endParaRPr kumimoji="0" lang="en-US"/>
          </a:p>
        </p:txBody>
      </p:sp>
    </p:spTree>
  </p:cSld>
  <p:clrMapOvr>
    <a:masterClrMapping/>
  </p:clrMapOvr>
  <p:transition>
    <p:pull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02920" y="530352"/>
            <a:ext cx="8183880" cy="4187952"/>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8F96D10-F414-425C-918C-030B1A2F23FD}" type="datetimeFigureOut">
              <a:rPr lang="th-TH" smtClean="0"/>
              <a:pPr/>
              <a:t>18/11/57</a:t>
            </a:fld>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76E24E7D-5C86-4866-9050-74FB79E99EDF}" type="slidenum">
              <a:rPr lang="th-TH" smtClean="0"/>
              <a:pPr/>
              <a:t>‹#›</a:t>
            </a:fld>
            <a:endParaRPr lang="th-TH"/>
          </a:p>
        </p:txBody>
      </p:sp>
    </p:spTree>
  </p:cSld>
  <p:clrMapOvr>
    <a:masterClrMapping/>
  </p:clrMapOvr>
  <p:transition>
    <p:pull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4"/>
            <a:ext cx="1981200" cy="5257799"/>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33400" y="533402"/>
            <a:ext cx="5943600" cy="525780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8F96D10-F414-425C-918C-030B1A2F23FD}" type="datetimeFigureOut">
              <a:rPr lang="th-TH" smtClean="0"/>
              <a:pPr/>
              <a:t>18/11/57</a:t>
            </a:fld>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76E24E7D-5C86-4866-9050-74FB79E99EDF}" type="slidenum">
              <a:rPr lang="th-TH" smtClean="0"/>
              <a:pPr/>
              <a:t>‹#›</a:t>
            </a:fld>
            <a:endParaRPr lang="th-TH"/>
          </a:p>
        </p:txBody>
      </p:sp>
    </p:spTree>
  </p:cSld>
  <p:clrMapOvr>
    <a:masterClrMapping/>
  </p:clrMapOvr>
  <p:transition>
    <p:pull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ounded Rectangle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Title Placeholder 12"/>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en-US" smtClean="0"/>
              <a:t>Click to edit Master title style</a:t>
            </a:r>
            <a:endParaRPr kumimoji="0" lang="en-US"/>
          </a:p>
        </p:txBody>
      </p:sp>
      <p:sp>
        <p:nvSpPr>
          <p:cNvPr id="4" name="Text Placeholder 3"/>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5" name="Date Placeholder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88F96D10-F414-425C-918C-030B1A2F23FD}" type="datetimeFigureOut">
              <a:rPr lang="th-TH" smtClean="0"/>
              <a:pPr/>
              <a:t>18/11/57</a:t>
            </a:fld>
            <a:endParaRPr lang="th-TH"/>
          </a:p>
        </p:txBody>
      </p:sp>
      <p:sp>
        <p:nvSpPr>
          <p:cNvPr id="18" name="Footer Placeholder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th-TH"/>
          </a:p>
        </p:txBody>
      </p:sp>
      <p:sp>
        <p:nvSpPr>
          <p:cNvPr id="5" name="Slide Number Placeholder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76E24E7D-5C86-4866-9050-74FB79E99EDF}"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4129" r:id="rId1"/>
    <p:sldLayoutId id="2147484130" r:id="rId2"/>
    <p:sldLayoutId id="2147484131" r:id="rId3"/>
    <p:sldLayoutId id="2147484132" r:id="rId4"/>
    <p:sldLayoutId id="2147484133" r:id="rId5"/>
    <p:sldLayoutId id="2147484134" r:id="rId6"/>
    <p:sldLayoutId id="2147484135" r:id="rId7"/>
    <p:sldLayoutId id="2147484136" r:id="rId8"/>
    <p:sldLayoutId id="2147484137" r:id="rId9"/>
    <p:sldLayoutId id="2147484138" r:id="rId10"/>
    <p:sldLayoutId id="2147484139" r:id="rId11"/>
  </p:sldLayoutIdLst>
  <p:transition>
    <p:pull dir="u"/>
  </p:transition>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ctrTitle"/>
          </p:nvPr>
        </p:nvSpPr>
        <p:spPr/>
        <p:txBody>
          <a:bodyPr>
            <a:normAutofit/>
          </a:bodyPr>
          <a:lstStyle/>
          <a:p>
            <a:r>
              <a:rPr lang="en-US" b="1" dirty="0" smtClean="0"/>
              <a:t> An Empirical Analysis of Cigarette Addition</a:t>
            </a:r>
            <a:endParaRPr lang="th-TH" b="1" dirty="0"/>
          </a:p>
        </p:txBody>
      </p:sp>
      <p:sp>
        <p:nvSpPr>
          <p:cNvPr id="3" name="ชื่อเรื่องรอง 2"/>
          <p:cNvSpPr>
            <a:spLocks noGrp="1"/>
          </p:cNvSpPr>
          <p:nvPr>
            <p:ph type="subTitle" idx="1"/>
          </p:nvPr>
        </p:nvSpPr>
        <p:spPr/>
        <p:txBody>
          <a:bodyPr>
            <a:normAutofit/>
          </a:bodyPr>
          <a:lstStyle/>
          <a:p>
            <a:r>
              <a:rPr lang="en-US" dirty="0" smtClean="0"/>
              <a:t>By Gary S. BECKER, MICHAEL GROSSMAN,AND KEVIN M.MURPHY</a:t>
            </a:r>
            <a:endParaRPr lang="th-TH" dirty="0"/>
          </a:p>
        </p:txBody>
      </p:sp>
    </p:spTree>
    <p:extLst>
      <p:ext uri="{BB962C8B-B14F-4D97-AF65-F5344CB8AC3E}">
        <p14:creationId xmlns:p14="http://schemas.microsoft.com/office/powerpoint/2010/main" val="2232977442"/>
      </p:ext>
    </p:extLst>
  </p:cSld>
  <p:clrMapOvr>
    <a:masterClrMapping/>
  </p:clrMapOvr>
  <p:transition>
    <p:wheel spokes="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762000" y="457200"/>
            <a:ext cx="8183880" cy="1051560"/>
          </a:xfrm>
        </p:spPr>
        <p:txBody>
          <a:bodyPr/>
          <a:lstStyle/>
          <a:p>
            <a:r>
              <a:rPr lang="en-US" b="1" dirty="0" smtClean="0"/>
              <a:t>Objective</a:t>
            </a:r>
            <a:endParaRPr lang="th-TH" b="1" dirty="0"/>
          </a:p>
        </p:txBody>
      </p:sp>
      <p:sp>
        <p:nvSpPr>
          <p:cNvPr id="5" name="ตัวแทนเนื้อหา 4"/>
          <p:cNvSpPr>
            <a:spLocks noGrp="1"/>
          </p:cNvSpPr>
          <p:nvPr>
            <p:ph idx="1"/>
          </p:nvPr>
        </p:nvSpPr>
        <p:spPr>
          <a:xfrm>
            <a:off x="533400" y="1447800"/>
            <a:ext cx="8183880" cy="4187952"/>
          </a:xfrm>
        </p:spPr>
        <p:txBody>
          <a:bodyPr>
            <a:normAutofit/>
          </a:bodyPr>
          <a:lstStyle/>
          <a:p>
            <a:r>
              <a:rPr lang="en-US" dirty="0"/>
              <a:t>To test a model of rational addiction, the paper examine whether lower past and future price for cigarettes raise current cigarette consumption. </a:t>
            </a:r>
          </a:p>
          <a:p>
            <a:r>
              <a:rPr lang="en-US" dirty="0"/>
              <a:t>To test whether the long-run elasticity of demand is almost twice as large as the short-run price elasticity.</a:t>
            </a:r>
          </a:p>
          <a:p>
            <a:pPr marL="0" indent="0">
              <a:buNone/>
            </a:pPr>
            <a:endParaRPr lang="th-TH" sz="2800" dirty="0"/>
          </a:p>
        </p:txBody>
      </p:sp>
    </p:spTree>
    <p:extLst>
      <p:ext uri="{BB962C8B-B14F-4D97-AF65-F5344CB8AC3E}">
        <p14:creationId xmlns:p14="http://schemas.microsoft.com/office/powerpoint/2010/main" val="3009207002"/>
      </p:ext>
    </p:extLst>
  </p:cSld>
  <p:clrMapOvr>
    <a:masterClrMapping/>
  </p:clrMapOvr>
  <p:transition>
    <p:cover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ox(in)">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96240"/>
            <a:ext cx="8183880" cy="1051560"/>
          </a:xfrm>
        </p:spPr>
        <p:txBody>
          <a:bodyPr>
            <a:normAutofit/>
          </a:bodyPr>
          <a:lstStyle/>
          <a:p>
            <a:r>
              <a:rPr lang="en-US" sz="4800" b="1" dirty="0" smtClean="0"/>
              <a:t>Key difference of 2 models</a:t>
            </a:r>
            <a:endParaRPr lang="th-TH" sz="4800"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093096584"/>
              </p:ext>
            </p:extLst>
          </p:nvPr>
        </p:nvGraphicFramePr>
        <p:xfrm>
          <a:off x="381000" y="1371600"/>
          <a:ext cx="8291264" cy="45142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284287"/>
      </p:ext>
    </p:extLst>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แทนเนื้อหา 2"/>
          <p:cNvSpPr>
            <a:spLocks noGrp="1"/>
          </p:cNvSpPr>
          <p:nvPr>
            <p:ph sz="half" idx="1"/>
          </p:nvPr>
        </p:nvSpPr>
        <p:spPr/>
        <p:txBody>
          <a:bodyPr>
            <a:normAutofit/>
          </a:bodyPr>
          <a:lstStyle/>
          <a:p>
            <a:pPr marL="0" indent="0">
              <a:buNone/>
            </a:pPr>
            <a:endParaRPr lang="en-US" sz="2000" dirty="0" smtClean="0"/>
          </a:p>
          <a:p>
            <a:endParaRPr lang="en-US" sz="2000" dirty="0" smtClean="0"/>
          </a:p>
          <a:p>
            <a:endParaRPr lang="en-US" sz="2000" dirty="0" smtClean="0"/>
          </a:p>
          <a:p>
            <a:endParaRPr lang="en-US" sz="2000" dirty="0" smtClean="0"/>
          </a:p>
          <a:p>
            <a:endParaRPr lang="en-US" sz="2400" dirty="0" smtClean="0"/>
          </a:p>
          <a:p>
            <a:endParaRPr lang="en-US" sz="2400" dirty="0"/>
          </a:p>
          <a:p>
            <a:endParaRPr lang="en-US" sz="2400" dirty="0" smtClean="0"/>
          </a:p>
          <a:p>
            <a:endParaRPr lang="en-US" sz="2400" dirty="0"/>
          </a:p>
          <a:p>
            <a:endParaRPr lang="en-US" dirty="0" smtClean="0"/>
          </a:p>
          <a:p>
            <a:endParaRPr lang="th-TH" dirty="0"/>
          </a:p>
        </p:txBody>
      </p:sp>
      <p:sp>
        <p:nvSpPr>
          <p:cNvPr id="9" name="ตัวแทนเนื้อหา 8"/>
          <p:cNvSpPr>
            <a:spLocks noGrp="1"/>
          </p:cNvSpPr>
          <p:nvPr>
            <p:ph sz="half" idx="2"/>
          </p:nvPr>
        </p:nvSpPr>
        <p:spPr>
          <a:xfrm>
            <a:off x="3810000" y="1295400"/>
            <a:ext cx="4754880" cy="3962400"/>
          </a:xfrm>
        </p:spPr>
        <p:txBody>
          <a:bodyPr>
            <a:normAutofit/>
          </a:bodyPr>
          <a:lstStyle/>
          <a:p>
            <a:r>
              <a:rPr lang="en-US" sz="1600" dirty="0" smtClean="0"/>
              <a:t>Equation 4)  is the basis of the empirical analysis in this paper. It determines current cigarette consumption.</a:t>
            </a:r>
          </a:p>
          <a:p>
            <a:endParaRPr lang="en-US" sz="1600" dirty="0"/>
          </a:p>
          <a:p>
            <a:r>
              <a:rPr lang="en-US" sz="1600" dirty="0" smtClean="0"/>
              <a:t>Past and future price are independent with the current consumption, holding C</a:t>
            </a:r>
            <a:r>
              <a:rPr lang="en-US" sz="1000" dirty="0" smtClean="0"/>
              <a:t>t-1 </a:t>
            </a:r>
            <a:r>
              <a:rPr lang="en-US" sz="1600" dirty="0" smtClean="0"/>
              <a:t>and C</a:t>
            </a:r>
            <a:r>
              <a:rPr lang="en-US" sz="1050" dirty="0" smtClean="0"/>
              <a:t>t+1</a:t>
            </a:r>
            <a:r>
              <a:rPr lang="en-US" sz="1600" dirty="0" smtClean="0"/>
              <a:t> constant</a:t>
            </a:r>
            <a:endParaRPr lang="en-US" sz="1000" dirty="0" smtClean="0"/>
          </a:p>
          <a:p>
            <a:pPr marL="0" indent="0">
              <a:buNone/>
            </a:pPr>
            <a:r>
              <a:rPr lang="en-US" sz="1600" dirty="0" smtClean="0"/>
              <a:t>	</a:t>
            </a:r>
            <a:endParaRPr lang="en-US" sz="1600" dirty="0"/>
          </a:p>
          <a:p>
            <a:pPr marL="0" indent="0">
              <a:buNone/>
            </a:pPr>
            <a:r>
              <a:rPr lang="en-US" sz="1600" dirty="0" smtClean="0"/>
              <a:t>	-If </a:t>
            </a:r>
            <a:r>
              <a:rPr lang="az-Cyrl-AZ" sz="1600" dirty="0" smtClean="0"/>
              <a:t>Ѳ</a:t>
            </a:r>
            <a:r>
              <a:rPr lang="en-US" sz="1000" dirty="0" smtClean="0"/>
              <a:t>1</a:t>
            </a:r>
            <a:r>
              <a:rPr lang="en-US" sz="1600" dirty="0" smtClean="0"/>
              <a:t> is negative then increase in current 	price decrease current </a:t>
            </a:r>
            <a:r>
              <a:rPr lang="en-US" sz="1600" dirty="0"/>
              <a:t> </a:t>
            </a:r>
            <a:r>
              <a:rPr lang="en-US" sz="1600" dirty="0" smtClean="0"/>
              <a:t>consumption,</a:t>
            </a:r>
          </a:p>
          <a:p>
            <a:pPr marL="0" indent="0">
              <a:buNone/>
            </a:pPr>
            <a:r>
              <a:rPr lang="en-US" sz="1600" dirty="0" smtClean="0"/>
              <a:t> 	vice versa.</a:t>
            </a:r>
          </a:p>
          <a:p>
            <a:pPr marL="0" indent="0">
              <a:buNone/>
            </a:pPr>
            <a:r>
              <a:rPr lang="en-US" sz="1600" dirty="0" smtClean="0"/>
              <a:t>	-If </a:t>
            </a:r>
            <a:r>
              <a:rPr lang="az-Cyrl-AZ" sz="1600" dirty="0" smtClean="0"/>
              <a:t>Ѳ</a:t>
            </a:r>
            <a:r>
              <a:rPr lang="en-US" sz="1600" dirty="0" smtClean="0"/>
              <a:t> is negative then greater past or 	future consumption decrease in current 	consumption, vice versa. </a:t>
            </a:r>
          </a:p>
        </p:txBody>
      </p:sp>
      <p:pic>
        <p:nvPicPr>
          <p:cNvPr id="4"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6131" t="53198" r="37286" b="21460"/>
          <a:stretch/>
        </p:blipFill>
        <p:spPr bwMode="auto">
          <a:xfrm>
            <a:off x="609600" y="1905000"/>
            <a:ext cx="2700470" cy="1157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รูปภาพ 4"/>
          <p:cNvPicPr/>
          <p:nvPr/>
        </p:nvPicPr>
        <p:blipFill rotWithShape="1">
          <a:blip r:embed="rId4"/>
          <a:srcRect l="42817" t="32432" r="9921" b="36805"/>
          <a:stretch/>
        </p:blipFill>
        <p:spPr bwMode="auto">
          <a:xfrm>
            <a:off x="609600" y="3124200"/>
            <a:ext cx="2743200" cy="1415005"/>
          </a:xfrm>
          <a:prstGeom prst="rect">
            <a:avLst/>
          </a:prstGeom>
          <a:ln>
            <a:noFill/>
          </a:ln>
          <a:extLst>
            <a:ext uri="{53640926-AAD7-44D8-BBD7-CCE9431645EC}">
              <a14:shadowObscured xmlns:a14="http://schemas.microsoft.com/office/drawing/2010/main"/>
            </a:ext>
          </a:extLst>
        </p:spPr>
      </p:pic>
      <p:sp>
        <p:nvSpPr>
          <p:cNvPr id="2" name="สี่เหลี่ยมผืนผ้า 1"/>
          <p:cNvSpPr/>
          <p:nvPr/>
        </p:nvSpPr>
        <p:spPr>
          <a:xfrm>
            <a:off x="533400" y="5410200"/>
            <a:ext cx="6019800" cy="1169551"/>
          </a:xfrm>
          <a:prstGeom prst="rect">
            <a:avLst/>
          </a:prstGeom>
        </p:spPr>
        <p:txBody>
          <a:bodyPr wrap="square">
            <a:spAutoFit/>
          </a:bodyPr>
          <a:lstStyle/>
          <a:p>
            <a:r>
              <a:rPr lang="en-US" sz="1400" dirty="0" smtClean="0"/>
              <a:t>Here, Ct</a:t>
            </a:r>
            <a:r>
              <a:rPr lang="en-US" sz="1400" dirty="0"/>
              <a:t>:       quantity of cigarette consume in period t.</a:t>
            </a:r>
          </a:p>
          <a:p>
            <a:r>
              <a:rPr lang="en-US" sz="1400" dirty="0" smtClean="0"/>
              <a:t>           Ct-1 </a:t>
            </a:r>
            <a:r>
              <a:rPr lang="en-US" sz="1400" dirty="0"/>
              <a:t>:  quantity of cigarette consume in period t-1.</a:t>
            </a:r>
          </a:p>
          <a:p>
            <a:r>
              <a:rPr lang="en-US" sz="1400" dirty="0" smtClean="0"/>
              <a:t>           </a:t>
            </a:r>
            <a:r>
              <a:rPr lang="en-US" sz="1400" dirty="0" err="1" smtClean="0"/>
              <a:t>Yt</a:t>
            </a:r>
            <a:r>
              <a:rPr lang="en-US" sz="1400" dirty="0"/>
              <a:t>:       consumption of composite commodity of period t.</a:t>
            </a:r>
          </a:p>
          <a:p>
            <a:r>
              <a:rPr lang="en-US" sz="1400" dirty="0" smtClean="0"/>
              <a:t>           et</a:t>
            </a:r>
            <a:r>
              <a:rPr lang="en-US" sz="1400" dirty="0"/>
              <a:t>:       reflects the impact of unmeasured life-cycle variable on utility </a:t>
            </a:r>
            <a:r>
              <a:rPr lang="en-US" sz="1400" dirty="0" smtClean="0"/>
              <a:t>	discounted </a:t>
            </a:r>
            <a:r>
              <a:rPr lang="en-US" sz="1400" dirty="0"/>
              <a:t>at the rate r.</a:t>
            </a:r>
          </a:p>
        </p:txBody>
      </p:sp>
      <p:sp>
        <p:nvSpPr>
          <p:cNvPr id="6" name="สี่เหลี่ยมผืนผ้า 5"/>
          <p:cNvSpPr/>
          <p:nvPr/>
        </p:nvSpPr>
        <p:spPr>
          <a:xfrm>
            <a:off x="609600" y="304800"/>
            <a:ext cx="7899176" cy="830997"/>
          </a:xfrm>
          <a:prstGeom prst="rect">
            <a:avLst/>
          </a:prstGeom>
        </p:spPr>
        <p:txBody>
          <a:bodyPr wrap="square">
            <a:spAutoFit/>
          </a:bodyPr>
          <a:lstStyle/>
          <a:p>
            <a:r>
              <a:rPr lang="en-US" sz="4800" b="1" dirty="0">
                <a:solidFill>
                  <a:schemeClr val="accent3">
                    <a:lumMod val="60000"/>
                    <a:lumOff val="40000"/>
                  </a:schemeClr>
                </a:solidFill>
                <a:effectLst>
                  <a:outerShdw blurRad="38100" dist="38100" dir="2700000" algn="tl">
                    <a:srgbClr val="000000">
                      <a:alpha val="43137"/>
                    </a:srgbClr>
                  </a:outerShdw>
                </a:effectLst>
              </a:rPr>
              <a:t>Basic model of Rational model</a:t>
            </a:r>
          </a:p>
        </p:txBody>
      </p:sp>
      <p:sp>
        <p:nvSpPr>
          <p:cNvPr id="7" name="สี่เหลี่ยมผืนผ้า 6"/>
          <p:cNvSpPr/>
          <p:nvPr/>
        </p:nvSpPr>
        <p:spPr>
          <a:xfrm>
            <a:off x="381000" y="1066800"/>
            <a:ext cx="4572000" cy="369332"/>
          </a:xfrm>
          <a:prstGeom prst="rect">
            <a:avLst/>
          </a:prstGeom>
        </p:spPr>
        <p:txBody>
          <a:bodyPr>
            <a:spAutoFit/>
          </a:bodyPr>
          <a:lstStyle/>
          <a:p>
            <a:r>
              <a:rPr lang="en-US" sz="1800" dirty="0"/>
              <a:t>Current-period utility in period t</a:t>
            </a:r>
          </a:p>
        </p:txBody>
      </p:sp>
      <p:sp>
        <p:nvSpPr>
          <p:cNvPr id="12" name="สี่เหลี่ยมผืนผ้า 11"/>
          <p:cNvSpPr/>
          <p:nvPr/>
        </p:nvSpPr>
        <p:spPr>
          <a:xfrm>
            <a:off x="609600" y="3124200"/>
            <a:ext cx="2694946" cy="612969"/>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3827" t="50736" r="23566" b="37820"/>
          <a:stretch/>
        </p:blipFill>
        <p:spPr bwMode="auto">
          <a:xfrm>
            <a:off x="1143000" y="1447800"/>
            <a:ext cx="1435657" cy="3084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4860" t="36744" r="2028" b="42794"/>
          <a:stretch/>
        </p:blipFill>
        <p:spPr bwMode="auto">
          <a:xfrm>
            <a:off x="609600" y="4648200"/>
            <a:ext cx="3048000" cy="6002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3121604"/>
      </p:ext>
    </p:extLst>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 fill="hold"/>
                                        <p:tgtEl>
                                          <p:spTgt spid="2050"/>
                                        </p:tgtEl>
                                        <p:attrNameLst>
                                          <p:attrName>ppt_x</p:attrName>
                                        </p:attrNameLst>
                                      </p:cBhvr>
                                      <p:tavLst>
                                        <p:tav tm="0">
                                          <p:val>
                                            <p:strVal val="#ppt_x"/>
                                          </p:val>
                                        </p:tav>
                                        <p:tav tm="100000">
                                          <p:val>
                                            <p:strVal val="#ppt_x"/>
                                          </p:val>
                                        </p:tav>
                                      </p:tavLst>
                                    </p:anim>
                                    <p:anim calcmode="lin" valueType="num">
                                      <p:cBhvr additive="base">
                                        <p:cTn id="8"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 presetClass="entr" presetSubtype="1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checkerboard(across)">
                                      <p:cBhvr>
                                        <p:cTn id="19" dur="500"/>
                                        <p:tgtEl>
                                          <p:spTgt spid="12"/>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2052"/>
                                        </p:tgtEl>
                                        <p:attrNameLst>
                                          <p:attrName>style.visibility</p:attrName>
                                        </p:attrNameLst>
                                      </p:cBhvr>
                                      <p:to>
                                        <p:strVal val="visible"/>
                                      </p:to>
                                    </p:set>
                                    <p:anim calcmode="lin" valueType="num">
                                      <p:cBhvr additive="base">
                                        <p:cTn id="24" dur="500" fill="hold"/>
                                        <p:tgtEl>
                                          <p:spTgt spid="2052"/>
                                        </p:tgtEl>
                                        <p:attrNameLst>
                                          <p:attrName>ppt_x</p:attrName>
                                        </p:attrNameLst>
                                      </p:cBhvr>
                                      <p:tavLst>
                                        <p:tav tm="0">
                                          <p:val>
                                            <p:strVal val="#ppt_x"/>
                                          </p:val>
                                        </p:tav>
                                        <p:tav tm="100000">
                                          <p:val>
                                            <p:strVal val="#ppt_x"/>
                                          </p:val>
                                        </p:tav>
                                      </p:tavLst>
                                    </p:anim>
                                    <p:anim calcmode="lin" valueType="num">
                                      <p:cBhvr additive="base">
                                        <p:cTn id="25" dur="500" fill="hold"/>
                                        <p:tgtEl>
                                          <p:spTgt spid="2052"/>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additive="base">
                                        <p:cTn id="30" dur="500" fill="hold"/>
                                        <p:tgtEl>
                                          <p:spTgt spid="2"/>
                                        </p:tgtEl>
                                        <p:attrNameLst>
                                          <p:attrName>ppt_x</p:attrName>
                                        </p:attrNameLst>
                                      </p:cBhvr>
                                      <p:tavLst>
                                        <p:tav tm="0">
                                          <p:val>
                                            <p:strVal val="#ppt_x"/>
                                          </p:val>
                                        </p:tav>
                                        <p:tav tm="100000">
                                          <p:val>
                                            <p:strVal val="#ppt_x"/>
                                          </p:val>
                                        </p:tav>
                                      </p:tavLst>
                                    </p:anim>
                                    <p:anim calcmode="lin" valueType="num">
                                      <p:cBhvr additive="base">
                                        <p:cTn id="31"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9">
                                            <p:txEl>
                                              <p:pRg st="0" end="0"/>
                                            </p:txEl>
                                          </p:spTgt>
                                        </p:tgtEl>
                                        <p:attrNameLst>
                                          <p:attrName>style.visibility</p:attrName>
                                        </p:attrNameLst>
                                      </p:cBhvr>
                                      <p:to>
                                        <p:strVal val="visible"/>
                                      </p:to>
                                    </p:set>
                                    <p:anim calcmode="lin" valueType="num">
                                      <p:cBhvr additive="base">
                                        <p:cTn id="36"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9">
                                            <p:txEl>
                                              <p:pRg st="2" end="2"/>
                                            </p:txEl>
                                          </p:spTgt>
                                        </p:tgtEl>
                                        <p:attrNameLst>
                                          <p:attrName>style.visibility</p:attrName>
                                        </p:attrNameLst>
                                      </p:cBhvr>
                                      <p:to>
                                        <p:strVal val="visible"/>
                                      </p:to>
                                    </p:set>
                                    <p:anim calcmode="lin" valueType="num">
                                      <p:cBhvr additive="base">
                                        <p:cTn id="42"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9">
                                            <p:txEl>
                                              <p:pRg st="3" end="3"/>
                                            </p:txEl>
                                          </p:spTgt>
                                        </p:tgtEl>
                                        <p:attrNameLst>
                                          <p:attrName>style.visibility</p:attrName>
                                        </p:attrNameLst>
                                      </p:cBhvr>
                                      <p:to>
                                        <p:strVal val="visible"/>
                                      </p:to>
                                    </p:set>
                                    <p:anim calcmode="lin" valueType="num">
                                      <p:cBhvr additive="base">
                                        <p:cTn id="48"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9">
                                            <p:txEl>
                                              <p:pRg st="4" end="4"/>
                                            </p:txEl>
                                          </p:spTgt>
                                        </p:tgtEl>
                                        <p:attrNameLst>
                                          <p:attrName>style.visibility</p:attrName>
                                        </p:attrNameLst>
                                      </p:cBhvr>
                                      <p:to>
                                        <p:strVal val="visible"/>
                                      </p:to>
                                    </p:set>
                                    <p:anim calcmode="lin" valueType="num">
                                      <p:cBhvr additive="base">
                                        <p:cTn id="54"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9">
                                            <p:txEl>
                                              <p:pRg st="5" end="5"/>
                                            </p:txEl>
                                          </p:spTgt>
                                        </p:tgtEl>
                                        <p:attrNameLst>
                                          <p:attrName>style.visibility</p:attrName>
                                        </p:attrNameLst>
                                      </p:cBhvr>
                                      <p:to>
                                        <p:strVal val="visible"/>
                                      </p:to>
                                    </p:set>
                                    <p:anim calcmode="lin" valueType="num">
                                      <p:cBhvr additive="base">
                                        <p:cTn id="60"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61"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grpId="0" nodeType="clickEffect">
                                  <p:stCondLst>
                                    <p:cond delay="0"/>
                                  </p:stCondLst>
                                  <p:childTnLst>
                                    <p:set>
                                      <p:cBhvr>
                                        <p:cTn id="65" dur="1" fill="hold">
                                          <p:stCondLst>
                                            <p:cond delay="0"/>
                                          </p:stCondLst>
                                        </p:cTn>
                                        <p:tgtEl>
                                          <p:spTgt spid="9">
                                            <p:txEl>
                                              <p:pRg st="6" end="6"/>
                                            </p:txEl>
                                          </p:spTgt>
                                        </p:tgtEl>
                                        <p:attrNameLst>
                                          <p:attrName>style.visibility</p:attrName>
                                        </p:attrNameLst>
                                      </p:cBhvr>
                                      <p:to>
                                        <p:strVal val="visible"/>
                                      </p:to>
                                    </p:set>
                                    <p:anim calcmode="lin" valueType="num">
                                      <p:cBhvr additive="base">
                                        <p:cTn id="66" dur="5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2" grpId="0"/>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457200"/>
            <a:ext cx="8183880" cy="762000"/>
          </a:xfrm>
        </p:spPr>
        <p:txBody>
          <a:bodyPr anchor="t">
            <a:noAutofit/>
          </a:bodyPr>
          <a:lstStyle/>
          <a:p>
            <a:r>
              <a:rPr lang="en-US" sz="4400" b="1" dirty="0" smtClean="0"/>
              <a:t>Basic model of Rational model</a:t>
            </a:r>
            <a:br>
              <a:rPr lang="en-US" sz="4400" b="1" dirty="0" smtClean="0"/>
            </a:br>
            <a:endParaRPr lang="en-US" sz="4400" b="1" dirty="0"/>
          </a:p>
        </p:txBody>
      </p:sp>
      <p:sp>
        <p:nvSpPr>
          <p:cNvPr id="4" name="ตัวแทนเนื้อหา 3"/>
          <p:cNvSpPr>
            <a:spLocks noGrp="1"/>
          </p:cNvSpPr>
          <p:nvPr>
            <p:ph sz="half" idx="1"/>
          </p:nvPr>
        </p:nvSpPr>
        <p:spPr>
          <a:xfrm>
            <a:off x="609600" y="1752600"/>
            <a:ext cx="3931920" cy="3051048"/>
          </a:xfrm>
        </p:spPr>
        <p:txBody>
          <a:bodyPr>
            <a:noAutofit/>
          </a:bodyPr>
          <a:lstStyle/>
          <a:p>
            <a:pPr marL="0" indent="0">
              <a:buNone/>
            </a:pPr>
            <a:r>
              <a:rPr lang="en-US" sz="2000" dirty="0" smtClean="0"/>
              <a:t>-</a:t>
            </a:r>
            <a:r>
              <a:rPr lang="en-US" sz="2000" dirty="0"/>
              <a:t> </a:t>
            </a:r>
            <a:r>
              <a:rPr lang="en-US" sz="2000" dirty="0" smtClean="0"/>
              <a:t>These and other results can be seen more formally by solving the second-order difference of current consumption with respect to a permanent reduction in price beginning in period t in (4)</a:t>
            </a:r>
          </a:p>
          <a:p>
            <a:pPr marL="0" indent="0">
              <a:buNone/>
            </a:pPr>
            <a:r>
              <a:rPr lang="en-US" sz="2000" dirty="0" smtClean="0"/>
              <a:t>The solution results in an equation in which consumption in period t depend on prices in all periods.</a:t>
            </a:r>
          </a:p>
          <a:p>
            <a:pPr marL="0" indent="0">
              <a:buNone/>
            </a:pPr>
            <a:r>
              <a:rPr lang="en-US" sz="2000" dirty="0"/>
              <a:t>	</a:t>
            </a:r>
          </a:p>
        </p:txBody>
      </p:sp>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45807"/>
          <a:stretch/>
        </p:blipFill>
        <p:spPr bwMode="auto">
          <a:xfrm>
            <a:off x="4486846" y="1538198"/>
            <a:ext cx="4145294" cy="21956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5800" y="1524000"/>
            <a:ext cx="41148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4"/>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4860" t="36744" r="1906" b="42794"/>
          <a:stretch/>
        </p:blipFill>
        <p:spPr bwMode="auto">
          <a:xfrm>
            <a:off x="4602974" y="4267200"/>
            <a:ext cx="387011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12114170"/>
      </p:ext>
    </p:extLst>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2051"/>
                                        </p:tgtEl>
                                        <p:attrNameLst>
                                          <p:attrName>style.visibility</p:attrName>
                                        </p:attrNameLst>
                                      </p:cBhvr>
                                      <p:to>
                                        <p:strVal val="visible"/>
                                      </p:to>
                                    </p:set>
                                    <p:animEffect transition="in" filter="checkerboard(across)">
                                      <p:cBhvr>
                                        <p:cTn id="25" dur="5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81000" y="457200"/>
            <a:ext cx="8229600" cy="778098"/>
          </a:xfrm>
        </p:spPr>
        <p:txBody>
          <a:bodyPr>
            <a:noAutofit/>
          </a:bodyPr>
          <a:lstStyle/>
          <a:p>
            <a:r>
              <a:rPr lang="en-US" sz="4800" b="1" dirty="0" smtClean="0"/>
              <a:t>Data and Implementation</a:t>
            </a:r>
            <a:endParaRPr lang="th-TH" sz="4800" b="1" dirty="0"/>
          </a:p>
        </p:txBody>
      </p:sp>
      <p:sp>
        <p:nvSpPr>
          <p:cNvPr id="3" name="ตัวแทนเนื้อหา 2"/>
          <p:cNvSpPr>
            <a:spLocks noGrp="1"/>
          </p:cNvSpPr>
          <p:nvPr>
            <p:ph idx="1"/>
          </p:nvPr>
        </p:nvSpPr>
        <p:spPr>
          <a:xfrm>
            <a:off x="5105400" y="1219200"/>
            <a:ext cx="3657600" cy="4886747"/>
          </a:xfrm>
        </p:spPr>
        <p:txBody>
          <a:bodyPr>
            <a:normAutofit/>
          </a:bodyPr>
          <a:lstStyle/>
          <a:p>
            <a:endParaRPr lang="en-US" sz="2000" dirty="0" smtClean="0"/>
          </a:p>
          <a:p>
            <a:r>
              <a:rPr lang="en-US" sz="2000" dirty="0" smtClean="0"/>
              <a:t>Time series data of cross section between 1955-1985</a:t>
            </a:r>
          </a:p>
          <a:p>
            <a:r>
              <a:rPr lang="en-US" sz="2000" dirty="0" smtClean="0"/>
              <a:t>Estimating cigarette demand function from variables in TABLE1 </a:t>
            </a:r>
          </a:p>
          <a:p>
            <a:r>
              <a:rPr lang="en-US" sz="2000" dirty="0" smtClean="0"/>
              <a:t>1,581 potential observations in data set ( 31 years of data in 50 states and the District of Columbia)</a:t>
            </a:r>
          </a:p>
          <a:p>
            <a:r>
              <a:rPr lang="en-US" sz="2000" dirty="0" smtClean="0"/>
              <a:t>BUT because of missing sales and price data, there are 1,517 actual number of observations </a:t>
            </a:r>
            <a:endParaRPr lang="th-TH" sz="2000" dirty="0"/>
          </a:p>
        </p:txBody>
      </p:sp>
      <p:pic>
        <p:nvPicPr>
          <p:cNvPr id="4" name="รูปภาพ 3"/>
          <p:cNvPicPr/>
          <p:nvPr/>
        </p:nvPicPr>
        <p:blipFill rotWithShape="1">
          <a:blip r:embed="rId2"/>
          <a:srcRect l="18590" t="20582" r="20913" b="14969"/>
          <a:stretch/>
        </p:blipFill>
        <p:spPr bwMode="auto">
          <a:xfrm>
            <a:off x="381000" y="1219200"/>
            <a:ext cx="4845496" cy="480208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62166605"/>
      </p:ext>
    </p:extLst>
  </p:cSld>
  <p:clrMapOvr>
    <a:masterClrMapping/>
  </p:clrMapOvr>
  <p:transition>
    <p:pull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81000"/>
            <a:ext cx="8183880" cy="1051560"/>
          </a:xfrm>
        </p:spPr>
        <p:txBody>
          <a:bodyPr>
            <a:normAutofit/>
          </a:bodyPr>
          <a:lstStyle/>
          <a:p>
            <a:r>
              <a:rPr lang="en-US" sz="4800" b="1" dirty="0" smtClean="0"/>
              <a:t>Data and Implementation</a:t>
            </a:r>
            <a:endParaRPr lang="th-TH" sz="4800" b="1" dirty="0"/>
          </a:p>
        </p:txBody>
      </p:sp>
      <p:sp>
        <p:nvSpPr>
          <p:cNvPr id="3" name="Content Placeholder 2"/>
          <p:cNvSpPr>
            <a:spLocks noGrp="1"/>
          </p:cNvSpPr>
          <p:nvPr>
            <p:ph idx="1"/>
          </p:nvPr>
        </p:nvSpPr>
        <p:spPr>
          <a:xfrm>
            <a:off x="457200" y="1524000"/>
            <a:ext cx="8229600" cy="4281339"/>
          </a:xfrm>
        </p:spPr>
        <p:txBody>
          <a:bodyPr>
            <a:normAutofit/>
          </a:bodyPr>
          <a:lstStyle/>
          <a:p>
            <a:r>
              <a:rPr lang="en-US" sz="2400" dirty="0" smtClean="0"/>
              <a:t>The diffusion of new information about health hazards of smoking may have greatly effected smoking over the period of our sample.</a:t>
            </a:r>
          </a:p>
          <a:p>
            <a:r>
              <a:rPr lang="en-US" sz="2400" dirty="0" smtClean="0"/>
              <a:t>It includes </a:t>
            </a:r>
            <a:r>
              <a:rPr lang="en-US" sz="2400" b="1" dirty="0" smtClean="0">
                <a:solidFill>
                  <a:srgbClr val="C00000"/>
                </a:solidFill>
              </a:rPr>
              <a:t>time-specific dummy variable </a:t>
            </a:r>
            <a:r>
              <a:rPr lang="en-US" sz="2400" dirty="0" smtClean="0"/>
              <a:t>which unfortunately contain response in aggregate consumption to national changes in the price of cigarettes.</a:t>
            </a:r>
          </a:p>
          <a:p>
            <a:r>
              <a:rPr lang="en-US" sz="2400" dirty="0" smtClean="0"/>
              <a:t>Normally, in each state each variable will be differed. So their estimates of price effects will be biased if the difference are correlated with tax or price differential across states.</a:t>
            </a:r>
          </a:p>
          <a:p>
            <a:r>
              <a:rPr lang="en-US" sz="2400" dirty="0" smtClean="0"/>
              <a:t>When adjacent states have significantly different tax policies, there is an incentive to smuggle cigarettes across states.</a:t>
            </a:r>
          </a:p>
        </p:txBody>
      </p:sp>
    </p:spTree>
    <p:extLst>
      <p:ext uri="{BB962C8B-B14F-4D97-AF65-F5344CB8AC3E}">
        <p14:creationId xmlns:p14="http://schemas.microsoft.com/office/powerpoint/2010/main" val="294327720"/>
      </p:ext>
    </p:extLst>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57200"/>
            <a:ext cx="8183880" cy="1051560"/>
          </a:xfrm>
        </p:spPr>
        <p:txBody>
          <a:bodyPr>
            <a:normAutofit/>
          </a:bodyPr>
          <a:lstStyle/>
          <a:p>
            <a:pPr algn="ctr"/>
            <a:r>
              <a:rPr lang="en-US" sz="4800" b="1" dirty="0" smtClean="0"/>
              <a:t>Data and Implementation</a:t>
            </a:r>
            <a:endParaRPr lang="th-TH" sz="4800" b="1" dirty="0"/>
          </a:p>
        </p:txBody>
      </p:sp>
      <p:sp>
        <p:nvSpPr>
          <p:cNvPr id="3" name="Content Placeholder 2"/>
          <p:cNvSpPr>
            <a:spLocks noGrp="1"/>
          </p:cNvSpPr>
          <p:nvPr>
            <p:ph idx="1"/>
          </p:nvPr>
        </p:nvSpPr>
        <p:spPr>
          <a:xfrm>
            <a:off x="533400" y="1600200"/>
            <a:ext cx="8183880" cy="3889248"/>
          </a:xfrm>
        </p:spPr>
        <p:txBody>
          <a:bodyPr>
            <a:noAutofit/>
          </a:bodyPr>
          <a:lstStyle/>
          <a:p>
            <a:r>
              <a:rPr lang="en-US" sz="2400" dirty="0" smtClean="0"/>
              <a:t>The marginal utility of wealth </a:t>
            </a:r>
          </a:p>
          <a:p>
            <a:pPr marL="0" indent="0">
              <a:buNone/>
            </a:pPr>
            <a:r>
              <a:rPr lang="en-US" sz="2400" dirty="0" smtClean="0"/>
              <a:t> 1. fixed over time</a:t>
            </a:r>
          </a:p>
          <a:p>
            <a:pPr marL="0" indent="0">
              <a:buNone/>
            </a:pPr>
            <a:r>
              <a:rPr lang="en-US" sz="2400" dirty="0"/>
              <a:t> </a:t>
            </a:r>
            <a:r>
              <a:rPr lang="en-US" sz="2400" dirty="0" smtClean="0"/>
              <a:t>2. varies among</a:t>
            </a:r>
          </a:p>
          <a:p>
            <a:pPr lvl="1">
              <a:buFont typeface="Courier New" panose="02070309020205020404" pitchFamily="49" charset="0"/>
              <a:buChar char="o"/>
            </a:pPr>
            <a:r>
              <a:rPr lang="en-US" dirty="0" smtClean="0"/>
              <a:t>Individuals and states -&gt; State dummy variables</a:t>
            </a:r>
          </a:p>
          <a:p>
            <a:pPr lvl="1">
              <a:buFont typeface="Courier New" panose="02070309020205020404" pitchFamily="49" charset="0"/>
              <a:buChar char="o"/>
            </a:pPr>
            <a:r>
              <a:rPr lang="en-US" dirty="0" smtClean="0"/>
              <a:t>unanticipated growth in wealth -&gt; Time dummy variables</a:t>
            </a:r>
          </a:p>
          <a:p>
            <a:r>
              <a:rPr lang="en-US" sz="2400" dirty="0" smtClean="0"/>
              <a:t>Unanticipated state-specific changes in real wealth overtime or deviation in real wealth from state and time-specific means are determined fully by deviations in real per capita income from state and time specific means</a:t>
            </a:r>
          </a:p>
        </p:txBody>
      </p:sp>
    </p:spTree>
    <p:extLst>
      <p:ext uri="{BB962C8B-B14F-4D97-AF65-F5344CB8AC3E}">
        <p14:creationId xmlns:p14="http://schemas.microsoft.com/office/powerpoint/2010/main" val="1069015602"/>
      </p:ext>
    </p:extLst>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183880" cy="1051560"/>
          </a:xfrm>
        </p:spPr>
        <p:txBody>
          <a:bodyPr>
            <a:normAutofit/>
          </a:bodyPr>
          <a:lstStyle/>
          <a:p>
            <a:pPr algn="ctr"/>
            <a:r>
              <a:rPr lang="en-US" sz="5400" dirty="0" smtClean="0"/>
              <a:t>Empirical Results</a:t>
            </a:r>
            <a:endParaRPr lang="en-US" sz="5400" dirty="0"/>
          </a:p>
        </p:txBody>
      </p:sp>
      <p:sp>
        <p:nvSpPr>
          <p:cNvPr id="3" name="Content Placeholder 2"/>
          <p:cNvSpPr>
            <a:spLocks noGrp="1"/>
          </p:cNvSpPr>
          <p:nvPr>
            <p:ph idx="1"/>
          </p:nvPr>
        </p:nvSpPr>
        <p:spPr>
          <a:xfrm>
            <a:off x="457200" y="1752600"/>
            <a:ext cx="8183880" cy="3962400"/>
          </a:xfrm>
        </p:spPr>
        <p:txBody>
          <a:bodyPr>
            <a:noAutofit/>
          </a:bodyPr>
          <a:lstStyle/>
          <a:p>
            <a:r>
              <a:rPr lang="en-US" sz="2400" dirty="0" smtClean="0"/>
              <a:t>Starting with myopic model, whether future prices are significant predictors of current consumption as it would be in the rational-addiction model.</a:t>
            </a:r>
          </a:p>
          <a:p>
            <a:r>
              <a:rPr lang="en-US" sz="2400" dirty="0" smtClean="0"/>
              <a:t>Since consumer based their current consumption decision on expected future price, the actual future price suffers from the classical errors-in-variable problem which is uncorrelated with expected future price all other variables. Under the myopic framework, the coefficient estimate is still unbiased and represents a valid test of the myopic model.</a:t>
            </a:r>
            <a:endParaRPr lang="en-US" sz="2400" dirty="0"/>
          </a:p>
        </p:txBody>
      </p:sp>
    </p:spTree>
    <p:extLst>
      <p:ext uri="{BB962C8B-B14F-4D97-AF65-F5344CB8AC3E}">
        <p14:creationId xmlns:p14="http://schemas.microsoft.com/office/powerpoint/2010/main" val="2606895470"/>
      </p:ext>
    </p:extLst>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52400"/>
            <a:ext cx="5181600" cy="450801"/>
          </a:xfrm>
        </p:spPr>
        <p:txBody>
          <a:bodyPr>
            <a:noAutofit/>
          </a:bodyPr>
          <a:lstStyle/>
          <a:p>
            <a:pPr algn="ctr"/>
            <a:r>
              <a:rPr lang="en-US" sz="4400" dirty="0" smtClean="0"/>
              <a:t>Empirical Results</a:t>
            </a:r>
            <a:endParaRPr lang="en-US" sz="4400" dirty="0"/>
          </a:p>
        </p:txBody>
      </p:sp>
      <p:pic>
        <p:nvPicPr>
          <p:cNvPr id="5" name="Picture 4" descr="Screen Shot 2557-11-06 at 9.38.51 PM.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200" y="533400"/>
            <a:ext cx="7467600" cy="4572000"/>
          </a:xfrm>
          <a:prstGeom prst="rect">
            <a:avLst/>
          </a:prstGeom>
        </p:spPr>
      </p:pic>
      <p:sp>
        <p:nvSpPr>
          <p:cNvPr id="6" name="Content Placeholder 2"/>
          <p:cNvSpPr txBox="1">
            <a:spLocks/>
          </p:cNvSpPr>
          <p:nvPr/>
        </p:nvSpPr>
        <p:spPr>
          <a:xfrm>
            <a:off x="457200" y="5181600"/>
            <a:ext cx="8229600" cy="1371600"/>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l"/>
            <a:r>
              <a:rPr lang="en-US" sz="1800" dirty="0" smtClean="0">
                <a:solidFill>
                  <a:schemeClr val="tx1"/>
                </a:solidFill>
              </a:rPr>
              <a:t>Past consumption is treated as an endogenous variable in first three column.</a:t>
            </a:r>
          </a:p>
          <a:p>
            <a:pPr algn="l"/>
            <a:r>
              <a:rPr lang="en-US" sz="1800" dirty="0" smtClean="0">
                <a:solidFill>
                  <a:schemeClr val="tx1"/>
                </a:solidFill>
              </a:rPr>
              <a:t>Column (i) Past price plus other explanatory variables.</a:t>
            </a:r>
          </a:p>
          <a:p>
            <a:pPr algn="l"/>
            <a:r>
              <a:rPr lang="en-US" sz="1800" dirty="0" smtClean="0">
                <a:solidFill>
                  <a:schemeClr val="tx1"/>
                </a:solidFill>
              </a:rPr>
              <a:t>Column(ii) add the current and one-period lag values of the state cigarette tax</a:t>
            </a:r>
          </a:p>
          <a:p>
            <a:pPr algn="l"/>
            <a:r>
              <a:rPr lang="en-US" sz="1800" dirty="0" smtClean="0">
                <a:solidFill>
                  <a:schemeClr val="tx1"/>
                </a:solidFill>
              </a:rPr>
              <a:t>Column(iii) Add lags of the price and tax variables.</a:t>
            </a:r>
            <a:endParaRPr lang="en-US" sz="1800" dirty="0">
              <a:solidFill>
                <a:schemeClr val="tx1"/>
              </a:solidFill>
            </a:endParaRPr>
          </a:p>
        </p:txBody>
      </p:sp>
    </p:spTree>
    <p:extLst>
      <p:ext uri="{BB962C8B-B14F-4D97-AF65-F5344CB8AC3E}">
        <p14:creationId xmlns:p14="http://schemas.microsoft.com/office/powerpoint/2010/main" val="660396892"/>
      </p:ext>
    </p:extLst>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260848"/>
          </a:xfrm>
        </p:spPr>
        <p:txBody>
          <a:bodyPr>
            <a:normAutofit/>
          </a:bodyPr>
          <a:lstStyle/>
          <a:p>
            <a:r>
              <a:rPr lang="en-US" dirty="0"/>
              <a:t>As we see in Table 2, current price is negatively related and income is positively related to current cigarette consumption. Past consumption is positively related to current consumption so the cigarette smoking is an addictive behavior.</a:t>
            </a:r>
          </a:p>
          <a:p>
            <a:r>
              <a:rPr lang="en-US" dirty="0"/>
              <a:t>But after adding one-period lead value of price, the result suggest that current consumption depends on future consumption.</a:t>
            </a:r>
          </a:p>
          <a:p>
            <a:r>
              <a:rPr lang="en-US" dirty="0"/>
              <a:t>Hence, it is worth trying to obtain structural estimate of rational-addiction demand functions.</a:t>
            </a:r>
          </a:p>
        </p:txBody>
      </p:sp>
    </p:spTree>
    <p:extLst>
      <p:ext uri="{BB962C8B-B14F-4D97-AF65-F5344CB8AC3E}">
        <p14:creationId xmlns:p14="http://schemas.microsoft.com/office/powerpoint/2010/main" val="1392030012"/>
      </p:ext>
    </p:extLst>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81000"/>
            <a:ext cx="8336280" cy="746760"/>
          </a:xfrm>
        </p:spPr>
        <p:txBody>
          <a:bodyPr>
            <a:noAutofit/>
          </a:bodyPr>
          <a:lstStyle/>
          <a:p>
            <a:r>
              <a:rPr lang="en-US" sz="4000" dirty="0" smtClean="0"/>
              <a:t>Strategies in </a:t>
            </a:r>
            <a:r>
              <a:rPr lang="en-US" sz="4200" dirty="0" smtClean="0"/>
              <a:t>rational</a:t>
            </a:r>
            <a:r>
              <a:rPr lang="en-US" sz="4000" dirty="0" smtClean="0"/>
              <a:t> addiction model</a:t>
            </a:r>
            <a:endParaRPr lang="en-US" sz="4000" dirty="0"/>
          </a:p>
        </p:txBody>
      </p:sp>
      <p:sp>
        <p:nvSpPr>
          <p:cNvPr id="3" name="Content Placeholder 2"/>
          <p:cNvSpPr>
            <a:spLocks noGrp="1"/>
          </p:cNvSpPr>
          <p:nvPr>
            <p:ph idx="1"/>
          </p:nvPr>
        </p:nvSpPr>
        <p:spPr>
          <a:xfrm>
            <a:off x="457200" y="1219200"/>
            <a:ext cx="8183880" cy="4648200"/>
          </a:xfrm>
        </p:spPr>
        <p:txBody>
          <a:bodyPr>
            <a:normAutofit lnSpcReduction="10000"/>
          </a:bodyPr>
          <a:lstStyle/>
          <a:p>
            <a:r>
              <a:rPr lang="en-US" dirty="0" smtClean="0"/>
              <a:t>First strategy is to use the actual future price as an instrument for future consumption, but we can’t actually forecast error in future price. </a:t>
            </a:r>
          </a:p>
          <a:p>
            <a:r>
              <a:rPr lang="en-US" dirty="0"/>
              <a:t>S</a:t>
            </a:r>
            <a:r>
              <a:rPr lang="en-US" dirty="0" smtClean="0"/>
              <a:t>econd strategy is to restrict the set of instruments to lagged values of prices and taxes.</a:t>
            </a:r>
          </a:p>
          <a:p>
            <a:pPr marL="400050" lvl="1" indent="0">
              <a:buNone/>
            </a:pPr>
            <a:r>
              <a:rPr lang="en-US" dirty="0" smtClean="0"/>
              <a:t>	1. The problem is people know the information about the future tax policy which directly affect future price before government take action.</a:t>
            </a:r>
          </a:p>
          <a:p>
            <a:pPr marL="400050" lvl="1" indent="0">
              <a:buNone/>
            </a:pPr>
            <a:r>
              <a:rPr lang="en-US" u="sng" dirty="0" smtClean="0">
                <a:solidFill>
                  <a:srgbClr val="FF0000"/>
                </a:solidFill>
              </a:rPr>
              <a:t>After adding lags of the price and tax variables</a:t>
            </a:r>
            <a:endParaRPr lang="en-US" dirty="0" smtClean="0"/>
          </a:p>
          <a:p>
            <a:pPr marL="400050" lvl="1" indent="0">
              <a:buNone/>
            </a:pPr>
            <a:r>
              <a:rPr lang="en-US" dirty="0" smtClean="0"/>
              <a:t>	2. Past price and taxes are not good predictors of the future price so it is insignificant to form cigarette demand function.</a:t>
            </a:r>
            <a:endParaRPr lang="en-US" dirty="0"/>
          </a:p>
        </p:txBody>
      </p:sp>
    </p:spTree>
    <p:extLst>
      <p:ext uri="{BB962C8B-B14F-4D97-AF65-F5344CB8AC3E}">
        <p14:creationId xmlns:p14="http://schemas.microsoft.com/office/powerpoint/2010/main" val="2411482220"/>
      </p:ext>
    </p:extLst>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Screen Shot 2557-11-06 at 10.51.57 PM.png"/>
          <p:cNvPicPr>
            <a:picLocks noChangeAspect="1"/>
          </p:cNvPicPr>
          <p:nvPr/>
        </p:nvPicPr>
        <p:blipFill>
          <a:blip r:embed="rId2" cstate="print">
            <a:extLst>
              <a:ext uri="{28A0092B-C50C-407E-A947-70E740481C1C}">
                <a14:useLocalDpi xmlns:a14="http://schemas.microsoft.com/office/drawing/2010/main" val="0"/>
              </a:ext>
            </a:extLst>
          </a:blip>
          <a:srcRect l="5263" t="2564"/>
          <a:stretch>
            <a:fillRect/>
          </a:stretch>
        </p:blipFill>
        <p:spPr>
          <a:xfrm>
            <a:off x="304800" y="395111"/>
            <a:ext cx="4267200" cy="6005689"/>
          </a:xfrm>
          <a:prstGeom prst="rect">
            <a:avLst/>
          </a:prstGeom>
        </p:spPr>
      </p:pic>
      <p:sp>
        <p:nvSpPr>
          <p:cNvPr id="16" name="Title 15"/>
          <p:cNvSpPr>
            <a:spLocks noGrp="1"/>
          </p:cNvSpPr>
          <p:nvPr>
            <p:ph type="title"/>
          </p:nvPr>
        </p:nvSpPr>
        <p:spPr>
          <a:xfrm>
            <a:off x="-228600" y="76200"/>
            <a:ext cx="1905000" cy="381000"/>
          </a:xfrm>
        </p:spPr>
        <p:txBody>
          <a:bodyPr>
            <a:noAutofit/>
          </a:bodyPr>
          <a:lstStyle/>
          <a:p>
            <a:pPr algn="ctr"/>
            <a:r>
              <a:rPr lang="en-US" sz="3000" dirty="0" smtClean="0"/>
              <a:t>Table 3</a:t>
            </a:r>
            <a:endParaRPr lang="en-US" sz="3000" dirty="0"/>
          </a:p>
        </p:txBody>
      </p:sp>
      <p:sp>
        <p:nvSpPr>
          <p:cNvPr id="17" name="Content Placeholder 16"/>
          <p:cNvSpPr>
            <a:spLocks noGrp="1"/>
          </p:cNvSpPr>
          <p:nvPr>
            <p:ph sz="half" idx="1"/>
          </p:nvPr>
        </p:nvSpPr>
        <p:spPr>
          <a:xfrm>
            <a:off x="4495800" y="381000"/>
            <a:ext cx="4191000" cy="5821363"/>
          </a:xfrm>
        </p:spPr>
        <p:txBody>
          <a:bodyPr>
            <a:normAutofit lnSpcReduction="10000"/>
          </a:bodyPr>
          <a:lstStyle/>
          <a:p>
            <a:r>
              <a:rPr lang="en-US" dirty="0" smtClean="0"/>
              <a:t>Column(</a:t>
            </a:r>
            <a:r>
              <a:rPr lang="en-US" dirty="0" err="1" smtClean="0"/>
              <a:t>i</a:t>
            </a:r>
            <a:r>
              <a:rPr lang="en-US" dirty="0" smtClean="0"/>
              <a:t>)</a:t>
            </a:r>
          </a:p>
          <a:p>
            <a:pPr lvl="1"/>
            <a:r>
              <a:rPr lang="en-US" dirty="0" smtClean="0"/>
              <a:t>Use past and future price to determine past and future consumption</a:t>
            </a:r>
          </a:p>
          <a:p>
            <a:r>
              <a:rPr lang="en-US" dirty="0" smtClean="0"/>
              <a:t>Column(ii)</a:t>
            </a:r>
            <a:endParaRPr lang="en-US" dirty="0"/>
          </a:p>
          <a:p>
            <a:pPr lvl="1"/>
            <a:r>
              <a:rPr lang="en-US" dirty="0" smtClean="0"/>
              <a:t>Add current and one-period lag values of the state cigarette</a:t>
            </a:r>
          </a:p>
          <a:p>
            <a:r>
              <a:rPr lang="en-US" dirty="0" smtClean="0"/>
              <a:t>Column(iii)</a:t>
            </a:r>
          </a:p>
          <a:p>
            <a:pPr lvl="1"/>
            <a:r>
              <a:rPr lang="en-US" dirty="0" smtClean="0"/>
              <a:t>Add one-period lead value of tax</a:t>
            </a:r>
          </a:p>
          <a:p>
            <a:r>
              <a:rPr lang="en-US" dirty="0" smtClean="0"/>
              <a:t>Column(iv)</a:t>
            </a:r>
          </a:p>
          <a:p>
            <a:r>
              <a:rPr lang="en-US" dirty="0" smtClean="0"/>
              <a:t>Add lag of price and tax variables.</a:t>
            </a:r>
          </a:p>
          <a:p>
            <a:endParaRPr lang="en-US" dirty="0" smtClean="0"/>
          </a:p>
        </p:txBody>
      </p:sp>
    </p:spTree>
    <p:extLst>
      <p:ext uri="{BB962C8B-B14F-4D97-AF65-F5344CB8AC3E}">
        <p14:creationId xmlns:p14="http://schemas.microsoft.com/office/powerpoint/2010/main" val="4148763124"/>
      </p:ext>
    </p:extLst>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7">
                                            <p:txEl>
                                              <p:pRg st="0" end="0"/>
                                            </p:txEl>
                                          </p:spTgt>
                                        </p:tgtEl>
                                        <p:attrNameLst>
                                          <p:attrName>style.visibility</p:attrName>
                                        </p:attrNameLst>
                                      </p:cBhvr>
                                      <p:to>
                                        <p:strVal val="visible"/>
                                      </p:to>
                                    </p:set>
                                    <p:anim calcmode="lin" valueType="num">
                                      <p:cBhvr additive="base">
                                        <p:cTn id="12" dur="50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17">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7">
                                            <p:txEl>
                                              <p:pRg st="1" end="1"/>
                                            </p:txEl>
                                          </p:spTgt>
                                        </p:tgtEl>
                                        <p:attrNameLst>
                                          <p:attrName>style.visibility</p:attrName>
                                        </p:attrNameLst>
                                      </p:cBhvr>
                                      <p:to>
                                        <p:strVal val="visible"/>
                                      </p:to>
                                    </p:set>
                                    <p:anim calcmode="lin" valueType="num">
                                      <p:cBhvr additive="base">
                                        <p:cTn id="16" dur="500" fill="hold"/>
                                        <p:tgtEl>
                                          <p:spTgt spid="17">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1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7">
                                            <p:txEl>
                                              <p:pRg st="2" end="2"/>
                                            </p:txEl>
                                          </p:spTgt>
                                        </p:tgtEl>
                                        <p:attrNameLst>
                                          <p:attrName>style.visibility</p:attrName>
                                        </p:attrNameLst>
                                      </p:cBhvr>
                                      <p:to>
                                        <p:strVal val="visible"/>
                                      </p:to>
                                    </p:set>
                                    <p:anim calcmode="lin" valueType="num">
                                      <p:cBhvr additive="base">
                                        <p:cTn id="22" dur="500" fill="hold"/>
                                        <p:tgtEl>
                                          <p:spTgt spid="17">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17">
                                            <p:txEl>
                                              <p:pRg st="2" end="2"/>
                                            </p:txEl>
                                          </p:spTgt>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7">
                                            <p:txEl>
                                              <p:pRg st="3" end="3"/>
                                            </p:txEl>
                                          </p:spTgt>
                                        </p:tgtEl>
                                        <p:attrNameLst>
                                          <p:attrName>style.visibility</p:attrName>
                                        </p:attrNameLst>
                                      </p:cBhvr>
                                      <p:to>
                                        <p:strVal val="visible"/>
                                      </p:to>
                                    </p:set>
                                    <p:anim calcmode="lin" valueType="num">
                                      <p:cBhvr additive="base">
                                        <p:cTn id="26" dur="500" fill="hold"/>
                                        <p:tgtEl>
                                          <p:spTgt spid="17">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1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7">
                                            <p:txEl>
                                              <p:pRg st="4" end="4"/>
                                            </p:txEl>
                                          </p:spTgt>
                                        </p:tgtEl>
                                        <p:attrNameLst>
                                          <p:attrName>style.visibility</p:attrName>
                                        </p:attrNameLst>
                                      </p:cBhvr>
                                      <p:to>
                                        <p:strVal val="visible"/>
                                      </p:to>
                                    </p:set>
                                    <p:anim calcmode="lin" valueType="num">
                                      <p:cBhvr additive="base">
                                        <p:cTn id="32" dur="500" fill="hold"/>
                                        <p:tgtEl>
                                          <p:spTgt spid="17">
                                            <p:txEl>
                                              <p:pRg st="4" end="4"/>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17">
                                            <p:txEl>
                                              <p:pRg st="4" end="4"/>
                                            </p:txEl>
                                          </p:spTgt>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7">
                                            <p:txEl>
                                              <p:pRg st="5" end="5"/>
                                            </p:txEl>
                                          </p:spTgt>
                                        </p:tgtEl>
                                        <p:attrNameLst>
                                          <p:attrName>style.visibility</p:attrName>
                                        </p:attrNameLst>
                                      </p:cBhvr>
                                      <p:to>
                                        <p:strVal val="visible"/>
                                      </p:to>
                                    </p:set>
                                    <p:anim calcmode="lin" valueType="num">
                                      <p:cBhvr additive="base">
                                        <p:cTn id="36" dur="500" fill="hold"/>
                                        <p:tgtEl>
                                          <p:spTgt spid="17">
                                            <p:txEl>
                                              <p:pRg st="5" end="5"/>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1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7">
                                            <p:txEl>
                                              <p:pRg st="6" end="6"/>
                                            </p:txEl>
                                          </p:spTgt>
                                        </p:tgtEl>
                                        <p:attrNameLst>
                                          <p:attrName>style.visibility</p:attrName>
                                        </p:attrNameLst>
                                      </p:cBhvr>
                                      <p:to>
                                        <p:strVal val="visible"/>
                                      </p:to>
                                    </p:set>
                                    <p:anim calcmode="lin" valueType="num">
                                      <p:cBhvr additive="base">
                                        <p:cTn id="42" dur="500" fill="hold"/>
                                        <p:tgtEl>
                                          <p:spTgt spid="17">
                                            <p:txEl>
                                              <p:pRg st="6" end="6"/>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17">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7">
                                            <p:txEl>
                                              <p:pRg st="7" end="7"/>
                                            </p:txEl>
                                          </p:spTgt>
                                        </p:tgtEl>
                                        <p:attrNameLst>
                                          <p:attrName>style.visibility</p:attrName>
                                        </p:attrNameLst>
                                      </p:cBhvr>
                                      <p:to>
                                        <p:strVal val="visible"/>
                                      </p:to>
                                    </p:set>
                                    <p:anim calcmode="lin" valueType="num">
                                      <p:cBhvr additive="base">
                                        <p:cTn id="48" dur="500" fill="hold"/>
                                        <p:tgtEl>
                                          <p:spTgt spid="17">
                                            <p:txEl>
                                              <p:pRg st="7" end="7"/>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17">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Horizontal Scroll 4"/>
          <p:cNvSpPr/>
          <p:nvPr/>
        </p:nvSpPr>
        <p:spPr>
          <a:xfrm>
            <a:off x="304800" y="457200"/>
            <a:ext cx="8229600" cy="5715000"/>
          </a:xfrm>
          <a:prstGeom prst="horizontalScroll">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sz="half" idx="1"/>
          </p:nvPr>
        </p:nvSpPr>
        <p:spPr>
          <a:xfrm>
            <a:off x="609600" y="1524000"/>
            <a:ext cx="7924800" cy="3871913"/>
          </a:xfrm>
        </p:spPr>
        <p:txBody>
          <a:bodyPr>
            <a:normAutofit/>
          </a:bodyPr>
          <a:lstStyle/>
          <a:p>
            <a:r>
              <a:rPr lang="en-US" sz="3200" dirty="0" smtClean="0"/>
              <a:t>According to table 3, the estimated effect of past and future consumption on current consumption are significantly positive in the 2SLS models and the estimated price effects are significantly negative in all cases which is consistent with rational addiction model but inconsistent with myopic model.</a:t>
            </a:r>
          </a:p>
          <a:p>
            <a:pPr marL="0" indent="0">
              <a:buNone/>
            </a:pPr>
            <a:endParaRPr lang="en-US" sz="3200" dirty="0" smtClean="0"/>
          </a:p>
        </p:txBody>
      </p:sp>
    </p:spTree>
    <p:extLst>
      <p:ext uri="{BB962C8B-B14F-4D97-AF65-F5344CB8AC3E}">
        <p14:creationId xmlns:p14="http://schemas.microsoft.com/office/powerpoint/2010/main" val="2598733073"/>
      </p:ext>
    </p:extLst>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 Shot 2557-11-06 at 11.20.59 PM.png"/>
          <p:cNvPicPr>
            <a:picLocks noChangeAspect="1"/>
          </p:cNvPicPr>
          <p:nvPr/>
        </p:nvPicPr>
        <p:blipFill>
          <a:blip r:embed="rId2" cstate="print">
            <a:extLst>
              <a:ext uri="{28A0092B-C50C-407E-A947-70E740481C1C}">
                <a14:useLocalDpi xmlns:a14="http://schemas.microsoft.com/office/drawing/2010/main" val="0"/>
              </a:ext>
            </a:extLst>
          </a:blip>
          <a:srcRect l="4211" t="1639" b="3279"/>
          <a:stretch>
            <a:fillRect/>
          </a:stretch>
        </p:blipFill>
        <p:spPr>
          <a:xfrm>
            <a:off x="914400" y="152400"/>
            <a:ext cx="7173310" cy="4800600"/>
          </a:xfrm>
          <a:prstGeom prst="rect">
            <a:avLst/>
          </a:prstGeom>
        </p:spPr>
      </p:pic>
      <p:sp>
        <p:nvSpPr>
          <p:cNvPr id="7" name="Content Placeholder 6"/>
          <p:cNvSpPr>
            <a:spLocks noGrp="1"/>
          </p:cNvSpPr>
          <p:nvPr>
            <p:ph sz="half" idx="1"/>
          </p:nvPr>
        </p:nvSpPr>
        <p:spPr>
          <a:xfrm>
            <a:off x="609600" y="4953000"/>
            <a:ext cx="7696200" cy="1600200"/>
          </a:xfrm>
        </p:spPr>
        <p:txBody>
          <a:bodyPr>
            <a:normAutofit lnSpcReduction="10000"/>
          </a:bodyPr>
          <a:lstStyle/>
          <a:p>
            <a:r>
              <a:rPr lang="en-US" sz="2400" dirty="0" smtClean="0"/>
              <a:t>Focusing on 2SLS models</a:t>
            </a:r>
          </a:p>
          <a:p>
            <a:r>
              <a:rPr lang="en-US" sz="2400" dirty="0" smtClean="0"/>
              <a:t>Long-run is almost twice elastic compare to short-run.</a:t>
            </a:r>
          </a:p>
          <a:p>
            <a:r>
              <a:rPr lang="en-US" sz="2400" dirty="0" smtClean="0"/>
              <a:t>Anticipated price effect is relatively larger than unanticipated price effect on consumption.</a:t>
            </a:r>
            <a:endParaRPr lang="en-US" sz="2400" dirty="0"/>
          </a:p>
          <a:p>
            <a:pPr marL="0" indent="0">
              <a:buNone/>
            </a:pPr>
            <a:endParaRPr lang="en-US" sz="2400" dirty="0"/>
          </a:p>
        </p:txBody>
      </p:sp>
    </p:spTree>
    <p:extLst>
      <p:ext uri="{BB962C8B-B14F-4D97-AF65-F5344CB8AC3E}">
        <p14:creationId xmlns:p14="http://schemas.microsoft.com/office/powerpoint/2010/main" val="4180219289"/>
      </p:ext>
    </p:extLst>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checkerboard(across)">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checkerboard(across)">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checkerboard(across)">
                                      <p:cBhvr>
                                        <p:cTn id="17"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343400" y="685800"/>
            <a:ext cx="4330824" cy="4576267"/>
          </a:xfrm>
        </p:spPr>
        <p:txBody>
          <a:bodyPr>
            <a:normAutofit fontScale="77500" lnSpcReduction="20000"/>
          </a:bodyPr>
          <a:lstStyle/>
          <a:p>
            <a:endParaRPr lang="en-US" dirty="0" smtClean="0"/>
          </a:p>
          <a:p>
            <a:r>
              <a:rPr lang="en-US" dirty="0" smtClean="0"/>
              <a:t>After we exclude one-period lead value of price and one-period lead value of the excise tax, the coefficient of current price and lagged-consumption fall dramatically while the future consumption rise dramatically. Long-run price elasticity is still relatively elastic than short-run but at the smaller magnitude.</a:t>
            </a:r>
          </a:p>
          <a:p>
            <a:endParaRPr lang="en-US" dirty="0" smtClean="0"/>
          </a:p>
          <a:p>
            <a:r>
              <a:rPr lang="en-US" dirty="0" smtClean="0"/>
              <a:t> The result are less supportive both myopic and rational addiction model comparing with the result in table 3.</a:t>
            </a: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2232" t="25081" r="14912" b="24782"/>
          <a:stretch/>
        </p:blipFill>
        <p:spPr bwMode="auto">
          <a:xfrm>
            <a:off x="395535" y="620688"/>
            <a:ext cx="4024065" cy="4941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37118898"/>
      </p:ext>
    </p:extLst>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linds(horizontal)">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 calcmode="lin" valueType="num">
                                      <p:cBhvr additive="base">
                                        <p:cTn id="18"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a:xfrm>
            <a:off x="304800" y="304800"/>
            <a:ext cx="8183880" cy="1051560"/>
          </a:xfrm>
        </p:spPr>
        <p:txBody>
          <a:bodyPr>
            <a:normAutofit/>
          </a:bodyPr>
          <a:lstStyle/>
          <a:p>
            <a:pPr algn="ctr"/>
            <a:r>
              <a:rPr lang="en-US" sz="4800" dirty="0" smtClean="0"/>
              <a:t>Comparative Result</a:t>
            </a:r>
            <a:endParaRPr lang="th-TH" sz="4800" dirty="0"/>
          </a:p>
        </p:txBody>
      </p:sp>
      <p:sp>
        <p:nvSpPr>
          <p:cNvPr id="6" name="ตัวแทนเนื้อหา 5"/>
          <p:cNvSpPr>
            <a:spLocks noGrp="1"/>
          </p:cNvSpPr>
          <p:nvPr>
            <p:ph idx="1"/>
          </p:nvPr>
        </p:nvSpPr>
        <p:spPr>
          <a:xfrm>
            <a:off x="533400" y="1676400"/>
            <a:ext cx="8183880" cy="3127248"/>
          </a:xfrm>
        </p:spPr>
        <p:txBody>
          <a:bodyPr>
            <a:noAutofit/>
          </a:bodyPr>
          <a:lstStyle/>
          <a:p>
            <a:r>
              <a:rPr lang="en-US" sz="3200" dirty="0" smtClean="0"/>
              <a:t>According to Table 3 and 5;</a:t>
            </a:r>
          </a:p>
          <a:p>
            <a:pPr lvl="1"/>
            <a:r>
              <a:rPr lang="en-US" sz="2800" dirty="0" smtClean="0"/>
              <a:t>Table 3 prefer the structural demand function in case that consumers have relevant information to forecast future cigarette price. </a:t>
            </a:r>
          </a:p>
          <a:p>
            <a:pPr lvl="1"/>
            <a:r>
              <a:rPr lang="en-US" sz="2800" dirty="0"/>
              <a:t>Table 5 prefer the one believes in structural demand function </a:t>
            </a:r>
            <a:r>
              <a:rPr lang="en-US" sz="2800" dirty="0" smtClean="0"/>
              <a:t>that has the </a:t>
            </a:r>
            <a:r>
              <a:rPr lang="en-US" sz="2800" dirty="0"/>
              <a:t>error in forecasting future cigarette price are enormous.</a:t>
            </a:r>
          </a:p>
          <a:p>
            <a:pPr lvl="1"/>
            <a:endParaRPr lang="th-TH" sz="2800" dirty="0"/>
          </a:p>
        </p:txBody>
      </p:sp>
    </p:spTree>
    <p:extLst>
      <p:ext uri="{BB962C8B-B14F-4D97-AF65-F5344CB8AC3E}">
        <p14:creationId xmlns:p14="http://schemas.microsoft.com/office/powerpoint/2010/main" val="1669145043"/>
      </p:ext>
    </p:extLst>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to="" calcmode="lin" valueType="num">
                                      <p:cBhvr>
                                        <p:cTn id="7" dur="1" fill="hold"/>
                                        <p:tgtEl>
                                          <p:spTgt spid="6">
                                            <p:txEl>
                                              <p:pRg st="0" end="0"/>
                                            </p:txEl>
                                          </p:spTgt>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 to="" calcmode="lin" valueType="num">
                                      <p:cBhvr>
                                        <p:cTn id="10" dur="1" fill="hold"/>
                                        <p:tgtEl>
                                          <p:spTgt spid="6">
                                            <p:txEl>
                                              <p:pRg st="1" end="1"/>
                                            </p:txEl>
                                          </p:spTgt>
                                        </p:tgtEl>
                                        <p:attrNameLst>
                                          <p:attrName/>
                                        </p:attrNameLst>
                                      </p:cBhvr>
                                    </p:anim>
                                  </p:childTnLst>
                                </p:cTn>
                              </p:par>
                              <p:par>
                                <p:cTn id="11" presetID="24" presetClass="entr" presetSubtype="0" fill="hold" grpId="0"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to="" calcmode="lin" valueType="num">
                                      <p:cBhvr>
                                        <p:cTn id="13" dur="1" fill="hold"/>
                                        <p:tgtEl>
                                          <p:spTgt spid="6">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648200" y="1219200"/>
            <a:ext cx="4114800" cy="5181600"/>
          </a:xfrm>
          <a:prstGeom prst="rect">
            <a:avLst/>
          </a:prstGeom>
          <a:solidFill>
            <a:srgbClr val="F5BDE6"/>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457200" y="1219200"/>
            <a:ext cx="4114800" cy="5181600"/>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ชื่อเรื่อง 1"/>
          <p:cNvSpPr>
            <a:spLocks noGrp="1"/>
          </p:cNvSpPr>
          <p:nvPr>
            <p:ph type="title"/>
          </p:nvPr>
        </p:nvSpPr>
        <p:spPr>
          <a:xfrm>
            <a:off x="457200" y="457200"/>
            <a:ext cx="8229600" cy="717848"/>
          </a:xfrm>
        </p:spPr>
        <p:txBody>
          <a:bodyP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4800"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Monopoly and addiction </a:t>
            </a:r>
            <a:endParaRPr lang="th-TH" sz="4800"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3" name="ตัวแทนเนื้อหา 2"/>
          <p:cNvSpPr>
            <a:spLocks noGrp="1"/>
          </p:cNvSpPr>
          <p:nvPr>
            <p:ph sz="half" idx="1"/>
          </p:nvPr>
        </p:nvSpPr>
        <p:spPr>
          <a:xfrm>
            <a:off x="395536" y="1371600"/>
            <a:ext cx="4100264" cy="4966320"/>
          </a:xfrm>
        </p:spPr>
        <p:txBody>
          <a:bodyPr>
            <a:noAutofit/>
          </a:bodyPr>
          <a:lstStyle/>
          <a:p>
            <a:r>
              <a:rPr lang="en-US" sz="2200" dirty="0" smtClean="0"/>
              <a:t>Cigarette companies have significant </a:t>
            </a:r>
            <a:r>
              <a:rPr lang="en-US" sz="2200" b="1" dirty="0" smtClean="0"/>
              <a:t>monopoly power</a:t>
            </a:r>
            <a:r>
              <a:rPr lang="en-US" sz="2200" dirty="0" smtClean="0"/>
              <a:t>.</a:t>
            </a:r>
          </a:p>
          <a:p>
            <a:r>
              <a:rPr lang="en-US" sz="2200" dirty="0" smtClean="0"/>
              <a:t>A monopolist </a:t>
            </a:r>
            <a:r>
              <a:rPr lang="en-US" sz="2200" dirty="0"/>
              <a:t>sets a price where marginal </a:t>
            </a:r>
            <a:r>
              <a:rPr lang="en-US" sz="2200" dirty="0" smtClean="0"/>
              <a:t>revenue is </a:t>
            </a:r>
            <a:r>
              <a:rPr lang="en-US" sz="2200" dirty="0"/>
              <a:t>below marginal </a:t>
            </a:r>
            <a:r>
              <a:rPr lang="en-US" sz="2200" dirty="0" smtClean="0"/>
              <a:t>cost</a:t>
            </a:r>
            <a:r>
              <a:rPr lang="en-US" sz="2200" dirty="0"/>
              <a:t>.</a:t>
            </a:r>
            <a:endParaRPr lang="en-US" sz="2200" dirty="0" smtClean="0"/>
          </a:p>
          <a:p>
            <a:r>
              <a:rPr lang="en-US" sz="2200" dirty="0" smtClean="0"/>
              <a:t>Setting the price low at the beginning is to encourage more consumers on the addictive goods.</a:t>
            </a:r>
          </a:p>
          <a:p>
            <a:r>
              <a:rPr lang="en-US" sz="2200" dirty="0" smtClean="0"/>
              <a:t>As </a:t>
            </a:r>
            <a:r>
              <a:rPr lang="en-US" sz="2200" dirty="0"/>
              <a:t>long as consumption is </a:t>
            </a:r>
            <a:r>
              <a:rPr lang="en-US" sz="2200" dirty="0" smtClean="0"/>
              <a:t>addictive, the future </a:t>
            </a:r>
            <a:r>
              <a:rPr lang="en-US" sz="2200" dirty="0"/>
              <a:t>prices tend to exceed future marginal costs due to the monopoly power.</a:t>
            </a:r>
          </a:p>
          <a:p>
            <a:endParaRPr lang="en-US" sz="2200" dirty="0"/>
          </a:p>
        </p:txBody>
      </p:sp>
      <p:sp>
        <p:nvSpPr>
          <p:cNvPr id="2" name="ตัวแทนเนื้อหา 1"/>
          <p:cNvSpPr>
            <a:spLocks noGrp="1"/>
          </p:cNvSpPr>
          <p:nvPr>
            <p:ph sz="half" idx="2"/>
          </p:nvPr>
        </p:nvSpPr>
        <p:spPr>
          <a:xfrm>
            <a:off x="4427984" y="1384176"/>
            <a:ext cx="4258816" cy="5213176"/>
          </a:xfrm>
        </p:spPr>
        <p:txBody>
          <a:bodyPr>
            <a:normAutofit fontScale="85000" lnSpcReduction="10000"/>
          </a:bodyPr>
          <a:lstStyle/>
          <a:p>
            <a:r>
              <a:rPr lang="en-US" dirty="0" smtClean="0"/>
              <a:t>This analysis which incorporates addiction into pricing policy may be helpful in understanding the rise in cigarette prices. </a:t>
            </a:r>
          </a:p>
          <a:p>
            <a:r>
              <a:rPr lang="en-US" dirty="0" smtClean="0"/>
              <a:t>Due to pricing policy or monopoly power, an increase in current prices would raise cigarette companies’ profits in the short run if they were pricing below the current profit-maximizing point.</a:t>
            </a:r>
          </a:p>
          <a:p>
            <a:r>
              <a:rPr lang="en-US" dirty="0" smtClean="0"/>
              <a:t>The following consequence after the raise in price , much of drop in demand for cigarette in the short period of time.</a:t>
            </a:r>
          </a:p>
          <a:p>
            <a:pPr marL="0" indent="0">
              <a:buNone/>
            </a:pPr>
            <a:r>
              <a:rPr lang="en-US" dirty="0"/>
              <a:t>	</a:t>
            </a:r>
          </a:p>
        </p:txBody>
      </p:sp>
    </p:spTree>
    <p:extLst>
      <p:ext uri="{BB962C8B-B14F-4D97-AF65-F5344CB8AC3E}">
        <p14:creationId xmlns:p14="http://schemas.microsoft.com/office/powerpoint/2010/main" val="4055556598"/>
      </p:ext>
    </p:extLst>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heckerboard(across)">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heckerboard(across)">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2">
                                            <p:txEl>
                                              <p:pRg st="0" end="0"/>
                                            </p:txEl>
                                          </p:spTgt>
                                        </p:tgtEl>
                                        <p:attrNameLst>
                                          <p:attrName>style.visibility</p:attrName>
                                        </p:attrNameLst>
                                      </p:cBhvr>
                                      <p:to>
                                        <p:strVal val="visible"/>
                                      </p:to>
                                    </p:set>
                                    <p:animEffect transition="in" filter="checkerboard(across)">
                                      <p:cBhvr>
                                        <p:cTn id="27" dur="500"/>
                                        <p:tgtEl>
                                          <p:spTgt spid="2">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2">
                                            <p:txEl>
                                              <p:pRg st="1" end="1"/>
                                            </p:txEl>
                                          </p:spTgt>
                                        </p:tgtEl>
                                        <p:attrNameLst>
                                          <p:attrName>style.visibility</p:attrName>
                                        </p:attrNameLst>
                                      </p:cBhvr>
                                      <p:to>
                                        <p:strVal val="visible"/>
                                      </p:to>
                                    </p:set>
                                    <p:animEffect transition="in" filter="checkerboard(across)">
                                      <p:cBhvr>
                                        <p:cTn id="32" dur="500"/>
                                        <p:tgtEl>
                                          <p:spTgt spid="2">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2">
                                            <p:txEl>
                                              <p:pRg st="2" end="2"/>
                                            </p:txEl>
                                          </p:spTgt>
                                        </p:tgtEl>
                                        <p:attrNameLst>
                                          <p:attrName>style.visibility</p:attrName>
                                        </p:attrNameLst>
                                      </p:cBhvr>
                                      <p:to>
                                        <p:strVal val="visible"/>
                                      </p:to>
                                    </p:set>
                                    <p:animEffect transition="in" filter="checkerboard(across)">
                                      <p:cBhvr>
                                        <p:cTn id="37" dur="500"/>
                                        <p:tgtEl>
                                          <p:spTgt spid="2">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2">
                                            <p:txEl>
                                              <p:pRg st="3" end="3"/>
                                            </p:txEl>
                                          </p:spTgt>
                                        </p:tgtEl>
                                        <p:attrNameLst>
                                          <p:attrName>style.visibility</p:attrName>
                                        </p:attrNameLst>
                                      </p:cBhvr>
                                      <p:to>
                                        <p:strVal val="visible"/>
                                      </p:to>
                                    </p:set>
                                    <p:animEffect transition="in" filter="checkerboard(across)">
                                      <p:cBhvr>
                                        <p:cTn id="4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143000"/>
            <a:ext cx="8183880" cy="320040"/>
          </a:xfrm>
        </p:spPr>
        <p:txBody>
          <a:bodyPr>
            <a:noAutofit/>
          </a:bodyPr>
          <a:lstStyle/>
          <a:p>
            <a:pPr algn="just"/>
            <a:r>
              <a:rPr lang="en-US" sz="4800" b="1" dirty="0" smtClean="0"/>
              <a:t>Case in Thailand</a:t>
            </a:r>
            <a:endParaRPr lang="en-US" sz="4800" dirty="0"/>
          </a:p>
        </p:txBody>
      </p:sp>
      <p:sp>
        <p:nvSpPr>
          <p:cNvPr id="3" name="Content Placeholder 2"/>
          <p:cNvSpPr>
            <a:spLocks noGrp="1"/>
          </p:cNvSpPr>
          <p:nvPr>
            <p:ph idx="1"/>
          </p:nvPr>
        </p:nvSpPr>
        <p:spPr>
          <a:xfrm>
            <a:off x="457200" y="1447800"/>
            <a:ext cx="8229600" cy="3925417"/>
          </a:xfrm>
        </p:spPr>
        <p:txBody>
          <a:bodyPr>
            <a:noAutofit/>
          </a:bodyPr>
          <a:lstStyle/>
          <a:p>
            <a:r>
              <a:rPr lang="en-US" sz="2200" dirty="0" smtClean="0"/>
              <a:t>The </a:t>
            </a:r>
            <a:r>
              <a:rPr lang="en-US" sz="2200" dirty="0"/>
              <a:t>Thai Global Adult Tobacco Survey (GATS) 2011 showed an overall smoking prevalence of 24%, compared to 32% in </a:t>
            </a:r>
            <a:r>
              <a:rPr lang="en-US" sz="2200" dirty="0" smtClean="0"/>
              <a:t>1991</a:t>
            </a:r>
          </a:p>
          <a:p>
            <a:endParaRPr lang="en-US" sz="2200" dirty="0" smtClean="0"/>
          </a:p>
          <a:p>
            <a:r>
              <a:rPr lang="en-US" sz="2200" dirty="0"/>
              <a:t>H</a:t>
            </a:r>
            <a:r>
              <a:rPr lang="en-US" sz="2200" dirty="0" smtClean="0"/>
              <a:t>owever</a:t>
            </a:r>
            <a:r>
              <a:rPr lang="en-US" sz="2200" dirty="0"/>
              <a:t>, there was a </a:t>
            </a:r>
            <a:r>
              <a:rPr lang="en-US" sz="2200" b="1" dirty="0"/>
              <a:t>1% increase in smoking prevalence among adult males </a:t>
            </a:r>
            <a:r>
              <a:rPr lang="en-US" sz="2200" dirty="0"/>
              <a:t>from 45.6% to 46.6% between </a:t>
            </a:r>
            <a:r>
              <a:rPr lang="en-US" sz="2200" dirty="0" smtClean="0"/>
              <a:t>2009-2011 but decrease </a:t>
            </a:r>
            <a:r>
              <a:rPr lang="en-US" sz="2200" dirty="0"/>
              <a:t>in female adult smoking prevalence from 3.1% to 2.6%. </a:t>
            </a:r>
            <a:endParaRPr lang="en-US" sz="2200" dirty="0" smtClean="0"/>
          </a:p>
          <a:p>
            <a:endParaRPr lang="en-US" sz="2200" dirty="0" smtClean="0"/>
          </a:p>
          <a:p>
            <a:r>
              <a:rPr lang="en-US" sz="2200" dirty="0" smtClean="0"/>
              <a:t>This </a:t>
            </a:r>
            <a:r>
              <a:rPr lang="en-US" sz="2200" dirty="0"/>
              <a:t>was the first time in 20 years that smoking prevalence in Thailand showed any </a:t>
            </a:r>
            <a:r>
              <a:rPr lang="en-US" sz="2200" dirty="0" smtClean="0"/>
              <a:t>increase prompting the Thai Cabinet in June 2012 to approve the Ministry of Health’s National Tobacco Control Plan to </a:t>
            </a:r>
            <a:r>
              <a:rPr lang="en-US" sz="2200" b="1" dirty="0" smtClean="0"/>
              <a:t>increase tobacco taxes for the tenth time in 18 years</a:t>
            </a:r>
            <a:r>
              <a:rPr lang="en-US" sz="2200" dirty="0"/>
              <a:t>.</a:t>
            </a:r>
            <a:endParaRPr lang="en-US" sz="2200" dirty="0" smtClean="0"/>
          </a:p>
        </p:txBody>
      </p:sp>
      <p:sp>
        <p:nvSpPr>
          <p:cNvPr id="5" name="Rectangle 4"/>
          <p:cNvSpPr/>
          <p:nvPr/>
        </p:nvSpPr>
        <p:spPr>
          <a:xfrm>
            <a:off x="4355976" y="6012577"/>
            <a:ext cx="4752528" cy="584775"/>
          </a:xfrm>
          <a:prstGeom prst="rect">
            <a:avLst/>
          </a:prstGeom>
        </p:spPr>
        <p:txBody>
          <a:bodyPr wrap="square">
            <a:spAutoFit/>
          </a:bodyPr>
          <a:lstStyle/>
          <a:p>
            <a:pPr algn="r"/>
            <a:r>
              <a:rPr lang="en-US" sz="1600" dirty="0" smtClean="0"/>
              <a:t>Source: http</a:t>
            </a:r>
            <a:r>
              <a:rPr lang="en-US" sz="1600" dirty="0"/>
              <a:t>://tobaccotax.seatca.org/country/thailand/</a:t>
            </a:r>
          </a:p>
        </p:txBody>
      </p:sp>
    </p:spTree>
    <p:extLst>
      <p:ext uri="{BB962C8B-B14F-4D97-AF65-F5344CB8AC3E}">
        <p14:creationId xmlns:p14="http://schemas.microsoft.com/office/powerpoint/2010/main" val="3255927552"/>
      </p:ext>
    </p:extLst>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dissolv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dissolv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2920" y="396240"/>
            <a:ext cx="8183880" cy="670560"/>
          </a:xfrm>
        </p:spPr>
        <p:txBody>
          <a:bodyPr>
            <a:noAutofit/>
          </a:bodyPr>
          <a:lstStyle/>
          <a:p>
            <a:r>
              <a:rPr lang="en-US" sz="4400" b="1" dirty="0" smtClean="0"/>
              <a:t>Case in </a:t>
            </a:r>
            <a:r>
              <a:rPr lang="en-US" sz="4400" b="1" dirty="0"/>
              <a:t>Thailand</a:t>
            </a:r>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533400" y="1138237"/>
            <a:ext cx="7996010" cy="40433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304800" y="5284113"/>
            <a:ext cx="8382000" cy="430887"/>
          </a:xfrm>
          <a:prstGeom prst="rect">
            <a:avLst/>
          </a:prstGeom>
        </p:spPr>
        <p:txBody>
          <a:bodyPr wrap="square">
            <a:spAutoFit/>
          </a:bodyPr>
          <a:lstStyle/>
          <a:p>
            <a:pPr algn="ctr"/>
            <a:r>
              <a:rPr lang="en-US" sz="2200" b="1" dirty="0"/>
              <a:t>Comparison between the previous and new tobacco tax rate in 2012</a:t>
            </a:r>
          </a:p>
        </p:txBody>
      </p:sp>
      <p:sp>
        <p:nvSpPr>
          <p:cNvPr id="6" name="Rectangle 5"/>
          <p:cNvSpPr/>
          <p:nvPr/>
        </p:nvSpPr>
        <p:spPr>
          <a:xfrm>
            <a:off x="4355976" y="6012577"/>
            <a:ext cx="4752528" cy="584775"/>
          </a:xfrm>
          <a:prstGeom prst="rect">
            <a:avLst/>
          </a:prstGeom>
        </p:spPr>
        <p:txBody>
          <a:bodyPr wrap="square">
            <a:spAutoFit/>
          </a:bodyPr>
          <a:lstStyle/>
          <a:p>
            <a:pPr algn="r"/>
            <a:r>
              <a:rPr lang="en-US" sz="1600" dirty="0" smtClean="0"/>
              <a:t>Source: http</a:t>
            </a:r>
            <a:r>
              <a:rPr lang="en-US" sz="1600" dirty="0"/>
              <a:t>://tobaccotax.seatca.org/country/thailand/</a:t>
            </a:r>
          </a:p>
        </p:txBody>
      </p:sp>
    </p:spTree>
    <p:extLst>
      <p:ext uri="{BB962C8B-B14F-4D97-AF65-F5344CB8AC3E}">
        <p14:creationId xmlns:p14="http://schemas.microsoft.com/office/powerpoint/2010/main" val="2282026521"/>
      </p:ext>
    </p:extLst>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dissolve">
                                      <p:cBhvr>
                                        <p:cTn id="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533400"/>
            <a:ext cx="8183880" cy="594360"/>
          </a:xfrm>
        </p:spPr>
        <p:txBody>
          <a:bodyPr>
            <a:noAutofit/>
          </a:bodyPr>
          <a:lstStyle/>
          <a:p>
            <a:r>
              <a:rPr lang="en-US" sz="4000" b="1" dirty="0" smtClean="0"/>
              <a:t>Case in Thailand</a:t>
            </a:r>
            <a:endParaRPr lang="en-US" sz="4000" dirty="0"/>
          </a:p>
        </p:txBody>
      </p:sp>
      <p:pic>
        <p:nvPicPr>
          <p:cNvPr id="102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711958" y="1219200"/>
            <a:ext cx="7746242" cy="3733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914400" y="5105400"/>
            <a:ext cx="7416824" cy="707886"/>
          </a:xfrm>
          <a:prstGeom prst="rect">
            <a:avLst/>
          </a:prstGeom>
        </p:spPr>
        <p:txBody>
          <a:bodyPr wrap="square">
            <a:spAutoFit/>
          </a:bodyPr>
          <a:lstStyle/>
          <a:p>
            <a:pPr algn="ctr"/>
            <a:r>
              <a:rPr lang="en-US" sz="2000" b="1" dirty="0"/>
              <a:t>Impact of tax increase on tobacco tax revenue and smoking prevalence, </a:t>
            </a:r>
            <a:r>
              <a:rPr lang="en-US" sz="2000" b="1" dirty="0" smtClean="0"/>
              <a:t>1991-2012</a:t>
            </a:r>
            <a:endParaRPr lang="en-US" sz="2000" dirty="0"/>
          </a:p>
        </p:txBody>
      </p:sp>
      <p:sp>
        <p:nvSpPr>
          <p:cNvPr id="5" name="Rectangle 4"/>
          <p:cNvSpPr/>
          <p:nvPr/>
        </p:nvSpPr>
        <p:spPr>
          <a:xfrm>
            <a:off x="4355976" y="6012577"/>
            <a:ext cx="4752528" cy="584775"/>
          </a:xfrm>
          <a:prstGeom prst="rect">
            <a:avLst/>
          </a:prstGeom>
        </p:spPr>
        <p:txBody>
          <a:bodyPr wrap="square">
            <a:spAutoFit/>
          </a:bodyPr>
          <a:lstStyle/>
          <a:p>
            <a:pPr algn="r"/>
            <a:r>
              <a:rPr lang="en-US" sz="1600" dirty="0" smtClean="0"/>
              <a:t>Source: http</a:t>
            </a:r>
            <a:r>
              <a:rPr lang="en-US" sz="1600" dirty="0"/>
              <a:t>://tobaccotax.seatca.org/country/thailand/</a:t>
            </a:r>
          </a:p>
        </p:txBody>
      </p:sp>
    </p:spTree>
    <p:extLst>
      <p:ext uri="{BB962C8B-B14F-4D97-AF65-F5344CB8AC3E}">
        <p14:creationId xmlns:p14="http://schemas.microsoft.com/office/powerpoint/2010/main" val="650316032"/>
      </p:ext>
    </p:extLst>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checkerboard(across)">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2920" y="2667000"/>
            <a:ext cx="8183880" cy="1051560"/>
          </a:xfrm>
        </p:spPr>
        <p:txBody>
          <a:bodyPr>
            <a:noAutofit/>
          </a:bodyPr>
          <a:lstStyle/>
          <a:p>
            <a:pPr algn="ctr"/>
            <a:r>
              <a:rPr lang="en-US" sz="6600" dirty="0" smtClean="0"/>
              <a:t>Thank you</a:t>
            </a:r>
            <a:endParaRPr lang="th-TH" sz="6600" dirty="0"/>
          </a:p>
        </p:txBody>
      </p:sp>
    </p:spTree>
    <p:extLst>
      <p:ext uri="{BB962C8B-B14F-4D97-AF65-F5344CB8AC3E}">
        <p14:creationId xmlns:p14="http://schemas.microsoft.com/office/powerpoint/2010/main" val="346826104"/>
      </p:ext>
    </p:extLst>
  </p:cSld>
  <p:clrMapOvr>
    <a:masterClrMapping/>
  </p:clrMapOvr>
  <p:transition>
    <p:pull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183880" cy="1051560"/>
          </a:xfrm>
        </p:spPr>
        <p:txBody>
          <a:bodyPr>
            <a:noAutofit/>
          </a:bodyPr>
          <a:lstStyle/>
          <a:p>
            <a:pPr algn="ctr"/>
            <a:r>
              <a:rPr lang="en-US" sz="6600" dirty="0" smtClean="0"/>
              <a:t>Members</a:t>
            </a:r>
            <a:endParaRPr lang="th-TH" sz="6600" dirty="0"/>
          </a:p>
        </p:txBody>
      </p:sp>
      <p:sp>
        <p:nvSpPr>
          <p:cNvPr id="3" name="ตัวแทนเนื้อหา 5"/>
          <p:cNvSpPr>
            <a:spLocks noGrp="1"/>
          </p:cNvSpPr>
          <p:nvPr>
            <p:ph idx="1"/>
          </p:nvPr>
        </p:nvSpPr>
        <p:spPr>
          <a:xfrm>
            <a:off x="533400" y="1676400"/>
            <a:ext cx="8183880" cy="3127248"/>
          </a:xfrm>
        </p:spPr>
        <p:txBody>
          <a:bodyPr>
            <a:noAutofit/>
          </a:bodyPr>
          <a:lstStyle/>
          <a:p>
            <a:pPr lvl="1"/>
            <a:r>
              <a:rPr lang="en-US" sz="2800" dirty="0"/>
              <a:t>5504640102 Miss ASAMARUJEE SIMAPORN </a:t>
            </a:r>
            <a:endParaRPr lang="en-US" sz="2800" dirty="0" smtClean="0"/>
          </a:p>
          <a:p>
            <a:pPr lvl="1"/>
            <a:r>
              <a:rPr lang="en-US" sz="2800" dirty="0"/>
              <a:t>5504640326 Miss </a:t>
            </a:r>
            <a:r>
              <a:rPr lang="en-US" sz="2800" dirty="0" smtClean="0"/>
              <a:t>JATUPORN JITTAPIROM</a:t>
            </a:r>
          </a:p>
          <a:p>
            <a:pPr lvl="1"/>
            <a:r>
              <a:rPr lang="en-US" sz="2800" dirty="0"/>
              <a:t>5504640912 Miss ORNPREEYA MANOVILAS </a:t>
            </a:r>
            <a:endParaRPr lang="en-US" sz="2800" dirty="0" smtClean="0"/>
          </a:p>
          <a:p>
            <a:pPr lvl="1"/>
            <a:r>
              <a:rPr lang="en-US" sz="2800" dirty="0"/>
              <a:t>5504641605 </a:t>
            </a:r>
            <a:r>
              <a:rPr lang="en-US" sz="2800" dirty="0" err="1"/>
              <a:t>Mr</a:t>
            </a:r>
            <a:r>
              <a:rPr lang="en-US" sz="2800" dirty="0"/>
              <a:t> SHUSIDTH VOLYARNGOSOL </a:t>
            </a:r>
            <a:endParaRPr lang="en-US" sz="2800" dirty="0" smtClean="0"/>
          </a:p>
          <a:p>
            <a:pPr lvl="1"/>
            <a:r>
              <a:rPr lang="en-US" sz="2800" dirty="0"/>
              <a:t>5504641977 Miss THEENIDA MAHATHANAPAT </a:t>
            </a:r>
            <a:endParaRPr lang="th-TH" sz="2800" dirty="0"/>
          </a:p>
        </p:txBody>
      </p:sp>
    </p:spTree>
    <p:extLst>
      <p:ext uri="{BB962C8B-B14F-4D97-AF65-F5344CB8AC3E}">
        <p14:creationId xmlns:p14="http://schemas.microsoft.com/office/powerpoint/2010/main" val="3272156129"/>
      </p:ext>
    </p:extLst>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 to="" calcmode="lin" valueType="num">
                                      <p:cBhvr>
                                        <p:cTn id="10" dur="1" fill="hold"/>
                                        <p:tgtEl>
                                          <p:spTgt spid="3">
                                            <p:txEl>
                                              <p:pRg st="1" end="1"/>
                                            </p:txEl>
                                          </p:spTgt>
                                        </p:tgtEl>
                                        <p:attrNameLst>
                                          <p:attrName/>
                                        </p:attrNameLst>
                                      </p:cBhvr>
                                    </p:anim>
                                  </p:childTnLst>
                                </p:cTn>
                              </p:par>
                              <p:par>
                                <p:cTn id="11" presetID="24"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to="" calcmode="lin" valueType="num">
                                      <p:cBhvr>
                                        <p:cTn id="13" dur="1" fill="hold"/>
                                        <p:tgtEl>
                                          <p:spTgt spid="3">
                                            <p:txEl>
                                              <p:pRg st="2" end="2"/>
                                            </p:txEl>
                                          </p:spTgt>
                                        </p:tgtEl>
                                        <p:attrNameLst>
                                          <p:attrName/>
                                        </p:attrNameLst>
                                      </p:cBhvr>
                                    </p:anim>
                                  </p:childTnLst>
                                </p:cTn>
                              </p:par>
                              <p:par>
                                <p:cTn id="14" presetID="24"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 to="" calcmode="lin" valueType="num">
                                      <p:cBhvr>
                                        <p:cTn id="16" dur="1" fill="hold"/>
                                        <p:tgtEl>
                                          <p:spTgt spid="3">
                                            <p:txEl>
                                              <p:pRg st="3" end="3"/>
                                            </p:txEl>
                                          </p:spTgt>
                                        </p:tgtEl>
                                        <p:attrNameLst>
                                          <p:attrName/>
                                        </p:attrNameLst>
                                      </p:cBhvr>
                                    </p:anim>
                                  </p:childTnLst>
                                </p:cTn>
                              </p:par>
                              <p:par>
                                <p:cTn id="17" presetID="24"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to="" calcmode="lin" valueType="num">
                                      <p:cBhvr>
                                        <p:cTn id="19"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spect">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2">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569</TotalTime>
  <Words>1651</Words>
  <Application>Microsoft Office PowerPoint</Application>
  <PresentationFormat>On-screen Show (4:3)</PresentationFormat>
  <Paragraphs>144</Paragraphs>
  <Slides>23</Slides>
  <Notes>6</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Aspect</vt:lpstr>
      <vt:lpstr> An Empirical Analysis of Cigarette Addition</vt:lpstr>
      <vt:lpstr>Objective</vt:lpstr>
      <vt:lpstr>Key difference of 2 models</vt:lpstr>
      <vt:lpstr>PowerPoint Presentation</vt:lpstr>
      <vt:lpstr>Basic model of Rational model </vt:lpstr>
      <vt:lpstr>Data and Implementation</vt:lpstr>
      <vt:lpstr>Data and Implementation</vt:lpstr>
      <vt:lpstr>Data and Implementation</vt:lpstr>
      <vt:lpstr>Empirical Results</vt:lpstr>
      <vt:lpstr>Empirical Results</vt:lpstr>
      <vt:lpstr>PowerPoint Presentation</vt:lpstr>
      <vt:lpstr>Strategies in rational addiction model</vt:lpstr>
      <vt:lpstr>Table 3</vt:lpstr>
      <vt:lpstr>PowerPoint Presentation</vt:lpstr>
      <vt:lpstr>PowerPoint Presentation</vt:lpstr>
      <vt:lpstr>PowerPoint Presentation</vt:lpstr>
      <vt:lpstr>Comparative Result</vt:lpstr>
      <vt:lpstr>Monopoly and addiction </vt:lpstr>
      <vt:lpstr>Case in Thailand</vt:lpstr>
      <vt:lpstr>Case in Thailand</vt:lpstr>
      <vt:lpstr>Case in Thailand</vt:lpstr>
      <vt:lpstr>Thank you</vt:lpstr>
      <vt:lpstr>Members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Empirical Analysis of Cigarette Addition</dc:title>
  <dc:creator>tulib</dc:creator>
  <cp:lastModifiedBy>user1</cp:lastModifiedBy>
  <cp:revision>62</cp:revision>
  <cp:lastPrinted>2014-11-18T03:43:28Z</cp:lastPrinted>
  <dcterms:created xsi:type="dcterms:W3CDTF">2014-11-04T02:57:18Z</dcterms:created>
  <dcterms:modified xsi:type="dcterms:W3CDTF">2014-11-18T04:20:01Z</dcterms:modified>
</cp:coreProperties>
</file>