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34" r:id="rId2"/>
    <p:sldId id="258" r:id="rId3"/>
    <p:sldId id="340" r:id="rId4"/>
    <p:sldId id="342" r:id="rId5"/>
    <p:sldId id="335" r:id="rId6"/>
    <p:sldId id="345" r:id="rId7"/>
    <p:sldId id="336" r:id="rId8"/>
    <p:sldId id="337" r:id="rId9"/>
    <p:sldId id="344" r:id="rId10"/>
    <p:sldId id="306" r:id="rId11"/>
    <p:sldId id="346" r:id="rId12"/>
    <p:sldId id="347" r:id="rId13"/>
    <p:sldId id="349" r:id="rId14"/>
    <p:sldId id="348" r:id="rId15"/>
    <p:sldId id="350" r:id="rId16"/>
    <p:sldId id="351" r:id="rId17"/>
    <p:sldId id="353" r:id="rId18"/>
    <p:sldId id="356" r:id="rId19"/>
    <p:sldId id="354" r:id="rId20"/>
    <p:sldId id="359" r:id="rId21"/>
    <p:sldId id="357" r:id="rId22"/>
    <p:sldId id="272" r:id="rId23"/>
    <p:sldId id="360" r:id="rId24"/>
    <p:sldId id="363" r:id="rId25"/>
    <p:sldId id="278" r:id="rId26"/>
    <p:sldId id="279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9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5EBF-1358-4764-B464-53DCFA24EC4B}" type="slidenum">
              <a:rPr lang="en-US" altLang="th-TH" smtClean="0"/>
              <a:pPr/>
              <a:t>22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16051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5EBF-1358-4764-B464-53DCFA24EC4B}" type="slidenum">
              <a:rPr lang="en-US" altLang="th-TH" smtClean="0"/>
              <a:pPr/>
              <a:t>23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13502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5EBF-1358-4764-B464-53DCFA24EC4B}" type="slidenum">
              <a:rPr lang="en-US" altLang="th-TH" smtClean="0"/>
              <a:pPr/>
              <a:t>24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62156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57D45CDA-EB86-47BF-8B92-DD3D8EFF6E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CF37F40-7CB0-4B8F-814D-A1FE2FBAA514}" type="slidenum">
              <a:rPr lang="en-US" altLang="th-TH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latin typeface="Calibri" panose="020F0502020204030204" pitchFamily="34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A819181A-123A-434A-A5EB-91A8849A29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E61E7D74-AA48-4F25-BEE8-5F68F8A7C1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A11489BF-88B6-46B7-B8EA-7D4589B44A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A6E7CF1-AA69-418E-A80A-E00E2484559B}" type="slidenum">
              <a:rPr lang="en-US" altLang="th-TH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>
              <a:latin typeface="Calibri" panose="020F0502020204030204" pitchFamily="34" charset="0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3A706B84-5A50-4EDE-B343-BD83CF09D3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4462DDE7-17FF-420D-A2B8-626281D9AC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79888-4042-45D6-AB3A-65DB667B9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600" b="1" dirty="0"/>
              <a:t>Demand</a:t>
            </a:r>
          </a:p>
          <a:p>
            <a:pPr marL="0" indent="0">
              <a:buNone/>
            </a:pPr>
            <a:r>
              <a:rPr lang="en-US" sz="2600" dirty="0"/>
              <a:t>	The quantity of a good that consumers are </a:t>
            </a:r>
            <a:r>
              <a:rPr lang="en-US" sz="2600" u="sng" dirty="0"/>
              <a:t>willing and able</a:t>
            </a:r>
            <a:r>
              <a:rPr lang="en-US" sz="2600" dirty="0"/>
              <a:t> to buy at a given price.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Law of Demand</a:t>
            </a:r>
          </a:p>
          <a:p>
            <a:pPr marL="0" indent="0">
              <a:buNone/>
            </a:pPr>
            <a:r>
              <a:rPr lang="en-US" sz="2600" dirty="0"/>
              <a:t>	Ceteris Paribus, as the price of a good increases, its quantity demanded falls.</a:t>
            </a:r>
            <a:endParaRPr lang="th-TH" sz="2600" dirty="0"/>
          </a:p>
        </p:txBody>
      </p:sp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79888-4042-45D6-AB3A-65DB667B9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600" b="1" dirty="0"/>
              <a:t>Price Elasticity of Demand (PED)</a:t>
            </a:r>
            <a:endParaRPr lang="en-US" sz="2600" dirty="0"/>
          </a:p>
          <a:p>
            <a:pPr marL="0" indent="0">
              <a:buNone/>
            </a:pPr>
            <a:r>
              <a:rPr lang="en-US" sz="2600" dirty="0"/>
              <a:t>	A measure of the responsiveness of the quantity demanded of a good, given a change in its price.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Usually, PED is a negative number.</a:t>
            </a:r>
          </a:p>
          <a:p>
            <a:r>
              <a:rPr lang="en-US" sz="2600" dirty="0"/>
              <a:t>|PED| &gt; 1 , the demand is price elastic.</a:t>
            </a:r>
          </a:p>
          <a:p>
            <a:r>
              <a:rPr lang="en-US" sz="2600" dirty="0"/>
              <a:t>|PED| &lt; 1 , the demand is price inelastic.</a:t>
            </a:r>
          </a:p>
          <a:p>
            <a:r>
              <a:rPr lang="en-US" sz="2600" dirty="0"/>
              <a:t>|PED| = ∞, the demand is perfectly price elastic.</a:t>
            </a:r>
          </a:p>
          <a:p>
            <a:r>
              <a:rPr lang="en-US" sz="2600" dirty="0"/>
              <a:t>|PED| = 0 , the demand is perfectly price inelastic.</a:t>
            </a:r>
          </a:p>
        </p:txBody>
      </p:sp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642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2679888-4042-45D6-AB3A-65DB667B989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sz="2600" b="1" dirty="0"/>
                  <a:t>Income Elasticity of Demand (IED)</a:t>
                </a:r>
                <a:endParaRPr lang="en-US" sz="2600" dirty="0"/>
              </a:p>
              <a:p>
                <a:pPr marL="0" indent="0">
                  <a:buNone/>
                </a:pPr>
                <a:r>
                  <a:rPr lang="en-US" sz="2600" dirty="0"/>
                  <a:t>	A measure of the responsiveness of the quantity demanded of a good, given a change in income.</a:t>
                </a:r>
              </a:p>
              <a:p>
                <a:pPr marL="0" indent="0">
                  <a:buNone/>
                </a:pPr>
                <a:endParaRPr lang="en-US" sz="2600" dirty="0"/>
              </a:p>
              <a:p>
                <a:pPr marL="0" indent="0">
                  <a:buNone/>
                </a:pPr>
                <a:r>
                  <a:rPr lang="en-US" sz="2600" b="1" dirty="0"/>
                  <a:t>Formulas for PED and IED</a:t>
                </a:r>
              </a:p>
              <a:p>
                <a:pPr marL="0" indent="0">
                  <a:buNone/>
                </a:pPr>
                <a:endParaRPr lang="en-US" sz="26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600" i="1">
                          <a:latin typeface="Cambria Math" panose="02040503050406030204" pitchFamily="18" charset="0"/>
                        </a:rPr>
                        <m:t>𝑃𝐸𝐷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%∆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%∆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den>
                      </m:f>
                      <m:r>
                        <a:rPr lang="en-US" sz="2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𝑑𝑃</m:t>
                          </m:r>
                        </m:den>
                      </m:f>
                      <m:r>
                        <a:rPr lang="en-US" sz="2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den>
                      </m:f>
                    </m:oMath>
                  </m:oMathPara>
                </a14:m>
                <a:endParaRPr lang="en-US" sz="260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sz="260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i="1">
                          <a:latin typeface="Cambria Math" panose="02040503050406030204" pitchFamily="18" charset="0"/>
                        </a:rPr>
                        <m:t>𝐼𝐸𝐷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%∆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%∆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</m:t>
                          </m:r>
                        </m:den>
                      </m:f>
                      <m:r>
                        <a:rPr lang="en-US" sz="2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𝑑𝑄</m:t>
                          </m:r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𝑑𝐼</m:t>
                          </m:r>
                        </m:den>
                      </m:f>
                      <m:r>
                        <a:rPr lang="en-US" sz="2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</m:t>
                          </m:r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den>
                      </m:f>
                    </m:oMath>
                  </m:oMathPara>
                </a14:m>
                <a:endParaRPr lang="en-US" sz="2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2679888-4042-45D6-AB3A-65DB667B989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333" t="-1213" b="-7008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139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79888-4042-45D6-AB3A-65DB667B9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600" dirty="0"/>
              <a:t>Using PED as a criterion, there are two types of goods: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Ordinary Good (PED &lt; 0)</a:t>
            </a:r>
          </a:p>
          <a:p>
            <a:r>
              <a:rPr lang="en-US" sz="2600" dirty="0"/>
              <a:t>A good that follows the law of demand</a:t>
            </a:r>
          </a:p>
          <a:p>
            <a:r>
              <a:rPr lang="en-US" sz="2600" dirty="0"/>
              <a:t>That is, P↑ &gt;&gt;&gt; Q↓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 err="1"/>
              <a:t>Giffen</a:t>
            </a:r>
            <a:r>
              <a:rPr lang="en-US" sz="2600" b="1" dirty="0"/>
              <a:t> Good and Veblen Good (PED &gt; 0)</a:t>
            </a:r>
          </a:p>
          <a:p>
            <a:r>
              <a:rPr lang="en-US" sz="2600" dirty="0"/>
              <a:t>A good that violates the law of demand</a:t>
            </a:r>
          </a:p>
          <a:p>
            <a:r>
              <a:rPr lang="en-US" sz="2600" dirty="0"/>
              <a:t>That is, P↑ &gt;&gt;&gt; Q ↑</a:t>
            </a:r>
          </a:p>
          <a:p>
            <a:pPr marL="0" indent="0">
              <a:buNone/>
            </a:pPr>
            <a:endParaRPr lang="en-US" sz="2600" dirty="0"/>
          </a:p>
        </p:txBody>
      </p:sp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347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94F27CD-E0D1-4A3B-B0C6-8AB529D869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Ordinary Good			</a:t>
            </a:r>
            <a:r>
              <a:rPr lang="en-US" dirty="0" err="1"/>
              <a:t>Giffen</a:t>
            </a:r>
            <a:r>
              <a:rPr lang="en-US" dirty="0"/>
              <a:t> Good</a:t>
            </a:r>
          </a:p>
        </p:txBody>
      </p:sp>
      <p:pic>
        <p:nvPicPr>
          <p:cNvPr id="33794" name="Picture 2" descr="Image result for giffen good">
            <a:extLst>
              <a:ext uri="{FF2B5EF4-FFF2-40B4-BE49-F238E27FC236}">
                <a16:creationId xmlns:a16="http://schemas.microsoft.com/office/drawing/2014/main" id="{82B26950-F940-4B28-A489-73D091DD7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84602"/>
            <a:ext cx="4512135" cy="281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Image result for demand curve">
            <a:extLst>
              <a:ext uri="{FF2B5EF4-FFF2-40B4-BE49-F238E27FC236}">
                <a16:creationId xmlns:a16="http://schemas.microsoft.com/office/drawing/2014/main" id="{6FC6CC33-556C-44CD-9E9D-D15F7C35F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15" y="2540793"/>
            <a:ext cx="4226595" cy="370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336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79888-4042-45D6-AB3A-65DB667B9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600" dirty="0"/>
              <a:t>Using IED as a criterion, there are two main types of goods: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Normal Good (IED &gt; 0)</a:t>
            </a:r>
          </a:p>
          <a:p>
            <a:r>
              <a:rPr lang="en-US" sz="2600" dirty="0"/>
              <a:t>A good that is consumed more when income increases</a:t>
            </a:r>
          </a:p>
          <a:p>
            <a:r>
              <a:rPr lang="en-US" sz="2600" dirty="0"/>
              <a:t>That is, I↑ &gt;&gt;&gt; Q↑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Inferior Good (IED &lt; 0)</a:t>
            </a:r>
          </a:p>
          <a:p>
            <a:r>
              <a:rPr lang="en-US" sz="2600" dirty="0"/>
              <a:t>A good that is consumed less when income increases</a:t>
            </a:r>
          </a:p>
          <a:p>
            <a:r>
              <a:rPr lang="en-US" sz="2600" dirty="0"/>
              <a:t>That is, I↑ &gt;&gt;&gt; Q↓</a:t>
            </a:r>
          </a:p>
          <a:p>
            <a:pPr marL="0" indent="0">
              <a:buNone/>
            </a:pPr>
            <a:endParaRPr lang="en-US" sz="2600" dirty="0"/>
          </a:p>
        </p:txBody>
      </p:sp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81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79888-4042-45D6-AB3A-65DB667B9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600" dirty="0"/>
              <a:t>There are two sub-types of </a:t>
            </a:r>
            <a:r>
              <a:rPr lang="en-US" sz="2600" u="sng" dirty="0"/>
              <a:t>normal goods</a:t>
            </a:r>
            <a:r>
              <a:rPr lang="en-US" sz="2600" dirty="0"/>
              <a:t> (IED &gt; 0):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Luxury Good (IED &gt; 1)</a:t>
            </a:r>
          </a:p>
          <a:p>
            <a:r>
              <a:rPr lang="en-US" sz="2600" dirty="0"/>
              <a:t>A good for which demand increases more than proportionally as income rises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Necessity Good (0 &lt; IED &lt; 1)</a:t>
            </a:r>
          </a:p>
          <a:p>
            <a:r>
              <a:rPr lang="en-US" sz="2600" dirty="0"/>
              <a:t>A good for which demand increases less than proportionally as income rises</a:t>
            </a:r>
          </a:p>
          <a:p>
            <a:pPr marL="0" indent="0">
              <a:buNone/>
            </a:pPr>
            <a:endParaRPr lang="en-US" sz="2600" dirty="0"/>
          </a:p>
        </p:txBody>
      </p:sp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318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Review of Concepts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94F27CD-E0D1-4A3B-B0C6-8AB529D869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Normal Good			Inferior Good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These lines are called “ENGEL Curves”.</a:t>
            </a:r>
          </a:p>
        </p:txBody>
      </p:sp>
      <p:pic>
        <p:nvPicPr>
          <p:cNvPr id="40962" name="Picture 2" descr="normal-luxury-good">
            <a:extLst>
              <a:ext uri="{FF2B5EF4-FFF2-40B4-BE49-F238E27FC236}">
                <a16:creationId xmlns:a16="http://schemas.microsoft.com/office/drawing/2014/main" id="{D197D5DC-AFB3-4EA5-8C9D-82CA0EB2F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77" y="2159534"/>
            <a:ext cx="4397723" cy="340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inferior-good">
            <a:extLst>
              <a:ext uri="{FF2B5EF4-FFF2-40B4-BE49-F238E27FC236}">
                <a16:creationId xmlns:a16="http://schemas.microsoft.com/office/drawing/2014/main" id="{CB841516-F291-4079-BF52-CBE8466A6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807" y="2161239"/>
            <a:ext cx="4292916" cy="340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644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Individual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132547" name="Text Box 3" descr="Newsprint">
            <a:extLst>
              <a:ext uri="{FF2B5EF4-FFF2-40B4-BE49-F238E27FC236}">
                <a16:creationId xmlns:a16="http://schemas.microsoft.com/office/drawing/2014/main" id="{A973A040-E79A-4ED3-8B0D-FE5958319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1526262"/>
            <a:ext cx="845820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We have learnt how to find the optimal choice.</a:t>
            </a:r>
          </a:p>
          <a:p>
            <a:pPr marL="342900" indent="-342900">
              <a:buFont typeface="Arial" charset="0"/>
              <a:buChar char="•"/>
              <a:defRPr/>
            </a:pPr>
            <a:endParaRPr lang="en-US" sz="2600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Given income and prices of other goods, we know how much a consumer will demand of X for a given price of X, e.g. (X1, P1) and (X2, P2).</a:t>
            </a:r>
          </a:p>
          <a:p>
            <a:pPr marL="342900" indent="-342900">
              <a:buFont typeface="Arial" charset="0"/>
              <a:buChar char="•"/>
              <a:defRPr/>
            </a:pPr>
            <a:endParaRPr lang="en-US" sz="2600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Note that (X1, P1) and (X2, P2) are essentially points on a demand curve.</a:t>
            </a:r>
          </a:p>
          <a:p>
            <a:pPr marL="342900" indent="-342900">
              <a:buFont typeface="Arial" charset="0"/>
              <a:buChar char="•"/>
              <a:defRPr/>
            </a:pPr>
            <a:endParaRPr lang="en-US" sz="2600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Finding all points by varying the price of X allows us to draw the whole demand curve.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190CB838-B86E-4056-9111-17E239B39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341E5AC-AA58-4FB7-BA32-D6C0388C6A4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F8680BA-E415-4CD7-A486-9E602E23F862}"/>
              </a:ext>
            </a:extLst>
          </p:cNvPr>
          <p:cNvGrpSpPr/>
          <p:nvPr/>
        </p:nvGrpSpPr>
        <p:grpSpPr>
          <a:xfrm>
            <a:off x="144000" y="248100"/>
            <a:ext cx="6199200" cy="6457500"/>
            <a:chOff x="144000" y="364989"/>
            <a:chExt cx="6199200" cy="64575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CAAF734-2FAC-4B99-A929-B79AC13D1C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000" y="364989"/>
              <a:ext cx="6199200" cy="343980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DC38675-8D05-4A03-86A3-ADA32F634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4000" y="3804789"/>
              <a:ext cx="6199200" cy="3017700"/>
            </a:xfrm>
            <a:prstGeom prst="rect">
              <a:avLst/>
            </a:prstGeom>
          </p:spPr>
        </p:pic>
      </p:grpSp>
      <p:sp>
        <p:nvSpPr>
          <p:cNvPr id="11" name="Text Box 33">
            <a:extLst>
              <a:ext uri="{FF2B5EF4-FFF2-40B4-BE49-F238E27FC236}">
                <a16:creationId xmlns:a16="http://schemas.microsoft.com/office/drawing/2014/main" id="{F2D07038-B98D-4ED4-9070-399B52ED6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2564" y="3957832"/>
            <a:ext cx="4275600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th-TH" sz="2400" dirty="0">
                <a:latin typeface="Calibri" panose="020F0502020204030204" pitchFamily="34" charset="0"/>
              </a:rPr>
              <a:t>The Price Consumption Curve for good X can be used to plot the quantity consumed of good X at any price of X.</a:t>
            </a:r>
          </a:p>
          <a:p>
            <a:pPr algn="just"/>
            <a:r>
              <a:rPr lang="en-US" altLang="th-TH" sz="2400" b="1" dirty="0">
                <a:latin typeface="Calibri" panose="020F0502020204030204" pitchFamily="34" charset="0"/>
              </a:rPr>
              <a:t>This new plot is the consumer’s demand curve for good X.</a:t>
            </a: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5B2DE50D-CB4D-4DD0-B08B-20F50054A2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2563" y="259197"/>
            <a:ext cx="4275600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th-TH" sz="2400" b="1" u="sng" dirty="0">
                <a:latin typeface="Calibri" panose="020F0502020204030204" pitchFamily="34" charset="0"/>
              </a:rPr>
              <a:t>Price Consumption Curve (PCC)</a:t>
            </a:r>
          </a:p>
          <a:p>
            <a:pPr algn="just"/>
            <a:r>
              <a:rPr lang="en-US" altLang="th-TH" sz="2400" dirty="0">
                <a:latin typeface="Calibri" panose="020F0502020204030204" pitchFamily="34" charset="0"/>
              </a:rPr>
              <a:t>shows the set of optimal baskets for every possible price of good x, holding all other prices and income constant.</a:t>
            </a:r>
          </a:p>
        </p:txBody>
      </p:sp>
    </p:spTree>
    <p:extLst>
      <p:ext uri="{BB962C8B-B14F-4D97-AF65-F5344CB8AC3E}">
        <p14:creationId xmlns:p14="http://schemas.microsoft.com/office/powerpoint/2010/main" val="1610118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190CB838-B86E-4056-9111-17E239B39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341E5AC-AA58-4FB7-BA32-D6C0388C6A4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F8680BA-E415-4CD7-A486-9E602E23F862}"/>
              </a:ext>
            </a:extLst>
          </p:cNvPr>
          <p:cNvGrpSpPr/>
          <p:nvPr/>
        </p:nvGrpSpPr>
        <p:grpSpPr>
          <a:xfrm>
            <a:off x="152400" y="1524203"/>
            <a:ext cx="3894600" cy="4857300"/>
            <a:chOff x="144000" y="364989"/>
            <a:chExt cx="6199200" cy="64575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CAAF734-2FAC-4B99-A929-B79AC13D1C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000" y="364989"/>
              <a:ext cx="6199200" cy="343980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DC38675-8D05-4A03-86A3-ADA32F634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4000" y="3804789"/>
              <a:ext cx="6199200" cy="3017700"/>
            </a:xfrm>
            <a:prstGeom prst="rect">
              <a:avLst/>
            </a:prstGeom>
          </p:spPr>
        </p:pic>
      </p:grpSp>
      <p:sp>
        <p:nvSpPr>
          <p:cNvPr id="8" name="AutoShape 23">
            <a:extLst>
              <a:ext uri="{FF2B5EF4-FFF2-40B4-BE49-F238E27FC236}">
                <a16:creationId xmlns:a16="http://schemas.microsoft.com/office/drawing/2014/main" id="{D36E9C8E-06E8-4DC3-A9BD-D9352906A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Individual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23C86B3A-3F71-4FFE-B3BE-F3D6AEFFB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1950" y="1524203"/>
            <a:ext cx="4762500" cy="48936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th-TH" sz="2400" b="1" dirty="0">
                <a:latin typeface="Calibri" panose="020F0502020204030204" pitchFamily="34" charset="0"/>
              </a:rPr>
              <a:t>Key Points 1</a:t>
            </a:r>
          </a:p>
          <a:p>
            <a:pPr algn="just"/>
            <a:endParaRPr lang="en-US" altLang="th-TH" sz="24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th-TH" sz="2400" dirty="0">
                <a:latin typeface="Calibri" panose="020F0502020204030204" pitchFamily="34" charset="0"/>
              </a:rPr>
              <a:t> The consumer is maximizing utility at every point on the demand curve.</a:t>
            </a:r>
          </a:p>
          <a:p>
            <a:pPr algn="just"/>
            <a:endParaRPr lang="en-US" altLang="th-TH" sz="24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th-TH" sz="2400" dirty="0">
                <a:latin typeface="Calibri" panose="020F0502020204030204" pitchFamily="34" charset="0"/>
              </a:rPr>
              <a:t> As Px falls, it causes the consumer to move down and to the right along the demand curve as utility increases in that direction.</a:t>
            </a:r>
          </a:p>
          <a:p>
            <a:pPr algn="just"/>
            <a:endParaRPr lang="en-US" altLang="th-TH" sz="24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th-TH" sz="2400" dirty="0">
                <a:latin typeface="Calibri" panose="020F0502020204030204" pitchFamily="34" charset="0"/>
              </a:rPr>
              <a:t> The </a:t>
            </a:r>
            <a:r>
              <a:rPr lang="en-US" altLang="th-TH" sz="2400" dirty="0" err="1">
                <a:latin typeface="Calibri" panose="020F0502020204030204" pitchFamily="34" charset="0"/>
              </a:rPr>
              <a:t>MRSxy</a:t>
            </a:r>
            <a:r>
              <a:rPr lang="en-US" altLang="th-TH" sz="2400" dirty="0">
                <a:latin typeface="Calibri" panose="020F0502020204030204" pitchFamily="34" charset="0"/>
              </a:rPr>
              <a:t> (= Px/</a:t>
            </a:r>
            <a:r>
              <a:rPr lang="en-US" altLang="th-TH" sz="2400" dirty="0" err="1">
                <a:latin typeface="Calibri" panose="020F0502020204030204" pitchFamily="34" charset="0"/>
              </a:rPr>
              <a:t>Py</a:t>
            </a:r>
            <a:r>
              <a:rPr lang="en-US" altLang="th-TH" sz="2400" dirty="0">
                <a:latin typeface="Calibri" panose="020F0502020204030204" pitchFamily="34" charset="0"/>
              </a:rPr>
              <a:t>) falls along the demand curve as the price of x falls (assuming an interior solution).</a:t>
            </a:r>
          </a:p>
        </p:txBody>
      </p:sp>
    </p:spTree>
    <p:extLst>
      <p:ext uri="{BB962C8B-B14F-4D97-AF65-F5344CB8AC3E}">
        <p14:creationId xmlns:p14="http://schemas.microsoft.com/office/powerpoint/2010/main" val="3174220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190CB838-B86E-4056-9111-17E239B39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341E5AC-AA58-4FB7-BA32-D6C0388C6A4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AAF734-2FAC-4B99-A929-B79AC13D1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429000"/>
            <a:ext cx="4382409" cy="2911480"/>
          </a:xfrm>
          <a:prstGeom prst="rect">
            <a:avLst/>
          </a:prstGeom>
        </p:spPr>
      </p:pic>
      <p:sp>
        <p:nvSpPr>
          <p:cNvPr id="8" name="AutoShape 23">
            <a:extLst>
              <a:ext uri="{FF2B5EF4-FFF2-40B4-BE49-F238E27FC236}">
                <a16:creationId xmlns:a16="http://schemas.microsoft.com/office/drawing/2014/main" id="{D36E9C8E-06E8-4DC3-A9BD-D9352906A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Individual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23C86B3A-3F71-4FFE-B3BE-F3D6AEFFB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272169"/>
            <a:ext cx="845820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th-TH" sz="2400" b="1" dirty="0">
                <a:latin typeface="Calibri" panose="020F0502020204030204" pitchFamily="34" charset="0"/>
              </a:rPr>
              <a:t>Key Points 1 (Explained)</a:t>
            </a:r>
          </a:p>
          <a:p>
            <a:pPr algn="just"/>
            <a:endParaRPr lang="en-US" altLang="th-TH" sz="24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th-TH" sz="2400" dirty="0">
                <a:latin typeface="Calibri" panose="020F0502020204030204" pitchFamily="34" charset="0"/>
              </a:rPr>
              <a:t> As Px falls, it causes the consumer to move down and to the right along the demand curve as utility increases in that direction.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38E9C0-E5C7-4F0E-9739-427B0E348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47198"/>
            <a:ext cx="4515424" cy="34749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B103AFE-F0B0-46C4-83A9-12E95BF80610}"/>
              </a:ext>
            </a:extLst>
          </p:cNvPr>
          <p:cNvSpPr txBox="1"/>
          <p:nvPr/>
        </p:nvSpPr>
        <p:spPr>
          <a:xfrm>
            <a:off x="1143000" y="3429000"/>
            <a:ext cx="3048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X</a:t>
            </a:r>
            <a:r>
              <a:rPr lang="en-US" sz="2000" baseline="-25000" dirty="0">
                <a:solidFill>
                  <a:srgbClr val="FF0000"/>
                </a:solidFill>
              </a:rPr>
              <a:t>A</a:t>
            </a:r>
            <a:r>
              <a:rPr lang="en-US" sz="2000" dirty="0">
                <a:solidFill>
                  <a:srgbClr val="FF0000"/>
                </a:solidFill>
              </a:rPr>
              <a:t> corresponds to U1</a:t>
            </a:r>
          </a:p>
          <a:p>
            <a:r>
              <a:rPr lang="en-US" sz="2000" dirty="0">
                <a:solidFill>
                  <a:srgbClr val="FF0000"/>
                </a:solidFill>
              </a:rPr>
              <a:t>X</a:t>
            </a:r>
            <a:r>
              <a:rPr lang="en-US" sz="2000" baseline="-25000" dirty="0">
                <a:solidFill>
                  <a:srgbClr val="FF0000"/>
                </a:solidFill>
              </a:rPr>
              <a:t>B</a:t>
            </a:r>
            <a:r>
              <a:rPr lang="en-US" sz="2000" dirty="0">
                <a:solidFill>
                  <a:srgbClr val="FF0000"/>
                </a:solidFill>
              </a:rPr>
              <a:t> corresponds to U2</a:t>
            </a:r>
          </a:p>
          <a:p>
            <a:r>
              <a:rPr lang="en-US" sz="2000" dirty="0">
                <a:solidFill>
                  <a:srgbClr val="FF0000"/>
                </a:solidFill>
              </a:rPr>
              <a:t>X</a:t>
            </a:r>
            <a:r>
              <a:rPr lang="en-US" sz="2000" baseline="-25000" dirty="0">
                <a:solidFill>
                  <a:srgbClr val="FF0000"/>
                </a:solidFill>
              </a:rPr>
              <a:t>C</a:t>
            </a:r>
            <a:r>
              <a:rPr lang="en-US" sz="2000" dirty="0">
                <a:solidFill>
                  <a:srgbClr val="FF0000"/>
                </a:solidFill>
              </a:rPr>
              <a:t> corresponds to U3</a:t>
            </a:r>
            <a:endParaRPr lang="th-TH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629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190CB838-B86E-4056-9111-17E239B39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341E5AC-AA58-4FB7-BA32-D6C0388C6A4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F8680BA-E415-4CD7-A486-9E602E23F862}"/>
              </a:ext>
            </a:extLst>
          </p:cNvPr>
          <p:cNvGrpSpPr/>
          <p:nvPr/>
        </p:nvGrpSpPr>
        <p:grpSpPr>
          <a:xfrm>
            <a:off x="152400" y="1524203"/>
            <a:ext cx="3894600" cy="4857300"/>
            <a:chOff x="144000" y="364989"/>
            <a:chExt cx="6199200" cy="64575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CAAF734-2FAC-4B99-A929-B79AC13D1C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000" y="364989"/>
              <a:ext cx="6199200" cy="343980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DC38675-8D05-4A03-86A3-ADA32F634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4000" y="3804789"/>
              <a:ext cx="6199200" cy="3017700"/>
            </a:xfrm>
            <a:prstGeom prst="rect">
              <a:avLst/>
            </a:prstGeom>
          </p:spPr>
        </p:pic>
      </p:grpSp>
      <p:sp>
        <p:nvSpPr>
          <p:cNvPr id="8" name="AutoShape 23">
            <a:extLst>
              <a:ext uri="{FF2B5EF4-FFF2-40B4-BE49-F238E27FC236}">
                <a16:creationId xmlns:a16="http://schemas.microsoft.com/office/drawing/2014/main" id="{D36E9C8E-06E8-4DC3-A9BD-D9352906A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Individual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23C86B3A-3F71-4FFE-B3BE-F3D6AEFFB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1950" y="1524203"/>
            <a:ext cx="4762500" cy="48936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th-TH" sz="2400" b="1" dirty="0">
                <a:latin typeface="Calibri" panose="020F0502020204030204" pitchFamily="34" charset="0"/>
              </a:rPr>
              <a:t>Key Points 2</a:t>
            </a:r>
          </a:p>
          <a:p>
            <a:pPr algn="just"/>
            <a:endParaRPr lang="en-US" altLang="th-TH" sz="24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th-TH" sz="2400" dirty="0">
                <a:latin typeface="Calibri" panose="020F0502020204030204" pitchFamily="34" charset="0"/>
              </a:rPr>
              <a:t> As </a:t>
            </a:r>
            <a:r>
              <a:rPr lang="en-US" altLang="th-TH" sz="2400" dirty="0" err="1">
                <a:latin typeface="Calibri" panose="020F0502020204030204" pitchFamily="34" charset="0"/>
              </a:rPr>
              <a:t>MRSxy</a:t>
            </a:r>
            <a:r>
              <a:rPr lang="en-US" altLang="th-TH" sz="2400" dirty="0">
                <a:latin typeface="Calibri" panose="020F0502020204030204" pitchFamily="34" charset="0"/>
              </a:rPr>
              <a:t> falls, this means the consumer is willing to trade smaller Y in exchange for one more unit of X.</a:t>
            </a:r>
          </a:p>
          <a:p>
            <a:pPr algn="just"/>
            <a:endParaRPr lang="en-US" altLang="th-TH" sz="24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th-TH" sz="2400" dirty="0">
                <a:latin typeface="Calibri" panose="020F0502020204030204" pitchFamily="34" charset="0"/>
              </a:rPr>
              <a:t> The demand curve also shows the “willingness to pay”, and </a:t>
            </a:r>
            <a:r>
              <a:rPr lang="en-US" altLang="th-TH" sz="2400" u="sng" dirty="0">
                <a:latin typeface="Calibri" panose="020F0502020204030204" pitchFamily="34" charset="0"/>
              </a:rPr>
              <a:t>willingness to pay for an additional unit of X falls as more X is consumed.</a:t>
            </a:r>
          </a:p>
          <a:p>
            <a:pPr algn="just"/>
            <a:endParaRPr lang="en-US" altLang="th-TH" sz="24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th-TH" sz="2400" dirty="0">
                <a:latin typeface="Calibri" panose="020F0502020204030204" pitchFamily="34" charset="0"/>
              </a:rPr>
              <a:t> When Px changes, we have a </a:t>
            </a:r>
            <a:r>
              <a:rPr lang="en-US" altLang="th-TH" sz="2400" u="sng" dirty="0">
                <a:latin typeface="Calibri" panose="020F0502020204030204" pitchFamily="34" charset="0"/>
              </a:rPr>
              <a:t>movement</a:t>
            </a:r>
            <a:r>
              <a:rPr lang="en-US" altLang="th-TH" sz="2400" dirty="0">
                <a:latin typeface="Calibri" panose="020F0502020204030204" pitchFamily="34" charset="0"/>
              </a:rPr>
              <a:t> along the demand curve.</a:t>
            </a:r>
          </a:p>
        </p:txBody>
      </p:sp>
    </p:spTree>
    <p:extLst>
      <p:ext uri="{BB962C8B-B14F-4D97-AF65-F5344CB8AC3E}">
        <p14:creationId xmlns:p14="http://schemas.microsoft.com/office/powerpoint/2010/main" val="22903149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Price Consumption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132547" name="Text Box 3" descr="Newsprint">
            <a:extLst>
              <a:ext uri="{FF2B5EF4-FFF2-40B4-BE49-F238E27FC236}">
                <a16:creationId xmlns:a16="http://schemas.microsoft.com/office/drawing/2014/main" id="{A973A040-E79A-4ED3-8B0D-FE5958319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1526262"/>
            <a:ext cx="845820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Price Consumption Curve can have different shapes.</a:t>
            </a:r>
          </a:p>
          <a:p>
            <a:pPr marL="800100" lvl="1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Upward-Sloping Curve</a:t>
            </a:r>
          </a:p>
          <a:p>
            <a:pPr marL="800100" lvl="1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Downward-Sloping Curve</a:t>
            </a:r>
          </a:p>
          <a:p>
            <a:pPr marL="800100" lvl="1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Horizontal Straight Line</a:t>
            </a:r>
          </a:p>
          <a:p>
            <a:pPr marL="800100" lvl="1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Backward-Bending Curve</a:t>
            </a:r>
          </a:p>
          <a:p>
            <a:pPr marL="800100" lvl="1" indent="-342900">
              <a:buFont typeface="Arial" charset="0"/>
              <a:buChar char="•"/>
              <a:defRPr/>
            </a:pPr>
            <a:endParaRPr lang="en-US" sz="2600" dirty="0">
              <a:latin typeface="Calibri" pitchFamily="34" charset="0"/>
            </a:endParaRP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600" b="1" dirty="0">
                <a:latin typeface="Calibri" pitchFamily="34" charset="0"/>
              </a:rPr>
              <a:t>Assuming a composite good on the Y-axis</a:t>
            </a:r>
            <a:r>
              <a:rPr lang="en-US" sz="2600" dirty="0">
                <a:latin typeface="Calibri" pitchFamily="34" charset="0"/>
              </a:rPr>
              <a:t>, these shapes tell us two things.</a:t>
            </a:r>
          </a:p>
          <a:p>
            <a:pPr marL="800100" lvl="1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PED of the good on the X-axis.</a:t>
            </a:r>
          </a:p>
          <a:p>
            <a:pPr marL="800100" lvl="1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How goods X and Y are related.</a:t>
            </a:r>
          </a:p>
        </p:txBody>
      </p:sp>
    </p:spTree>
    <p:extLst>
      <p:ext uri="{BB962C8B-B14F-4D97-AF65-F5344CB8AC3E}">
        <p14:creationId xmlns:p14="http://schemas.microsoft.com/office/powerpoint/2010/main" val="191621832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PCC and how goods X &amp; Y are related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078F74-BD61-447D-A864-01BF08B2D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057400"/>
            <a:ext cx="4572000" cy="33623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35CB5D-15ED-40BF-A2F2-EEF8285A9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2147887"/>
            <a:ext cx="2743200" cy="31813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9B6E24-6675-4906-9933-4EC5D03D0089}"/>
              </a:ext>
            </a:extLst>
          </p:cNvPr>
          <p:cNvSpPr txBox="1"/>
          <p:nvPr/>
        </p:nvSpPr>
        <p:spPr>
          <a:xfrm>
            <a:off x="2019300" y="1230610"/>
            <a:ext cx="5295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Consider the case where Px falls.</a:t>
            </a:r>
          </a:p>
          <a:p>
            <a:pPr algn="ctr"/>
            <a:r>
              <a:rPr lang="en-US" sz="2400" b="1" dirty="0">
                <a:solidFill>
                  <a:srgbClr val="FF0000"/>
                </a:solidFill>
              </a:rPr>
              <a:t>Y is a composite good with </a:t>
            </a:r>
            <a:r>
              <a:rPr lang="en-US" sz="2400" b="1" dirty="0" err="1">
                <a:solidFill>
                  <a:srgbClr val="FF0000"/>
                </a:solidFill>
              </a:rPr>
              <a:t>Py</a:t>
            </a:r>
            <a:r>
              <a:rPr lang="en-US" sz="2400" b="1" dirty="0">
                <a:solidFill>
                  <a:srgbClr val="FF0000"/>
                </a:solidFill>
              </a:rPr>
              <a:t> = 1.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D56034-269A-4792-9FA0-A4C578C551AB}"/>
              </a:ext>
            </a:extLst>
          </p:cNvPr>
          <p:cNvSpPr txBox="1"/>
          <p:nvPr/>
        </p:nvSpPr>
        <p:spPr>
          <a:xfrm>
            <a:off x="990600" y="54864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buy </a:t>
            </a:r>
            <a:r>
              <a:rPr lang="en-US" b="1" dirty="0"/>
              <a:t>MORE X but LESS Y</a:t>
            </a:r>
            <a:r>
              <a:rPr lang="en-US" dirty="0"/>
              <a:t>.</a:t>
            </a:r>
          </a:p>
          <a:p>
            <a:r>
              <a:rPr lang="en-US" dirty="0"/>
              <a:t>Thus, X and Y are substitutes</a:t>
            </a:r>
            <a:endParaRPr lang="th-TH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A66B23-1DCC-447D-86A7-FD862DFF1DE2}"/>
              </a:ext>
            </a:extLst>
          </p:cNvPr>
          <p:cNvSpPr txBox="1"/>
          <p:nvPr/>
        </p:nvSpPr>
        <p:spPr>
          <a:xfrm>
            <a:off x="5221179" y="5486400"/>
            <a:ext cx="3578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buy </a:t>
            </a:r>
            <a:r>
              <a:rPr lang="en-US" b="1" dirty="0"/>
              <a:t>MORE X and MORE Y</a:t>
            </a:r>
            <a:r>
              <a:rPr lang="en-US" dirty="0"/>
              <a:t>.</a:t>
            </a:r>
          </a:p>
          <a:p>
            <a:r>
              <a:rPr lang="en-US" dirty="0"/>
              <a:t>Thus, X and Y are complements.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4276428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PCC and how goods X &amp; Y are related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9B6E24-6675-4906-9933-4EC5D03D0089}"/>
              </a:ext>
            </a:extLst>
          </p:cNvPr>
          <p:cNvSpPr txBox="1"/>
          <p:nvPr/>
        </p:nvSpPr>
        <p:spPr>
          <a:xfrm>
            <a:off x="2019300" y="1230610"/>
            <a:ext cx="5295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Consider the case where Px falls.</a:t>
            </a:r>
          </a:p>
          <a:p>
            <a:pPr algn="ctr"/>
            <a:r>
              <a:rPr lang="en-US" sz="2400" b="1" dirty="0">
                <a:solidFill>
                  <a:srgbClr val="FF0000"/>
                </a:solidFill>
              </a:rPr>
              <a:t>Y is a composite good with </a:t>
            </a:r>
            <a:r>
              <a:rPr lang="en-US" sz="2400" b="1" dirty="0" err="1">
                <a:solidFill>
                  <a:srgbClr val="FF0000"/>
                </a:solidFill>
              </a:rPr>
              <a:t>Py</a:t>
            </a:r>
            <a:r>
              <a:rPr lang="en-US" sz="2400" b="1" dirty="0">
                <a:solidFill>
                  <a:srgbClr val="FF0000"/>
                </a:solidFill>
              </a:rPr>
              <a:t> = 1.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D56034-269A-4792-9FA0-A4C578C551AB}"/>
              </a:ext>
            </a:extLst>
          </p:cNvPr>
          <p:cNvSpPr txBox="1"/>
          <p:nvPr/>
        </p:nvSpPr>
        <p:spPr>
          <a:xfrm>
            <a:off x="629389" y="5506005"/>
            <a:ext cx="3465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buy </a:t>
            </a:r>
            <a:r>
              <a:rPr lang="en-US" b="1" dirty="0"/>
              <a:t>LESS X when Px falls.</a:t>
            </a:r>
          </a:p>
          <a:p>
            <a:r>
              <a:rPr lang="en-US" b="1" dirty="0"/>
              <a:t>Thus, X is a </a:t>
            </a:r>
            <a:r>
              <a:rPr lang="en-US" b="1" dirty="0" err="1"/>
              <a:t>Giffen</a:t>
            </a:r>
            <a:r>
              <a:rPr lang="en-US" b="1" dirty="0"/>
              <a:t> good.</a:t>
            </a:r>
            <a:endParaRPr lang="th-TH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A66B23-1DCC-447D-86A7-FD862DFF1DE2}"/>
              </a:ext>
            </a:extLst>
          </p:cNvPr>
          <p:cNvSpPr txBox="1"/>
          <p:nvPr/>
        </p:nvSpPr>
        <p:spPr>
          <a:xfrm>
            <a:off x="4900797" y="5506005"/>
            <a:ext cx="3762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Y is the same when Px changes.</a:t>
            </a:r>
          </a:p>
          <a:p>
            <a:r>
              <a:rPr lang="en-US" dirty="0"/>
              <a:t>Thus, X and Y are unrelated goods</a:t>
            </a:r>
            <a:endParaRPr lang="th-TH" dirty="0"/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40DDAF5E-F2A2-43DF-8828-9D10D3135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225417"/>
            <a:ext cx="274320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5F9ADA0C-7916-412C-8011-D66AB8905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301617"/>
            <a:ext cx="274320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502065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PCC and PED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132547" name="Text Box 3" descr="Newsprint">
            <a:extLst>
              <a:ext uri="{FF2B5EF4-FFF2-40B4-BE49-F238E27FC236}">
                <a16:creationId xmlns:a16="http://schemas.microsoft.com/office/drawing/2014/main" id="{A973A040-E79A-4ED3-8B0D-FE5958319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1219200"/>
            <a:ext cx="84582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  <a:defRPr/>
            </a:pPr>
            <a:r>
              <a:rPr lang="en-US" sz="2600" dirty="0">
                <a:latin typeface="Calibri" pitchFamily="34" charset="0"/>
              </a:rPr>
              <a:t>To understand about PCC and PED, we must first understand the implications of PED.</a:t>
            </a: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600" b="1" dirty="0">
                <a:latin typeface="Calibri" pitchFamily="34" charset="0"/>
              </a:rPr>
              <a:t>Consider the case when Price falls </a:t>
            </a:r>
            <a:r>
              <a:rPr lang="en-US" sz="2600" dirty="0">
                <a:latin typeface="Calibri" pitchFamily="34" charset="0"/>
              </a:rPr>
              <a:t>(i.e. from P2 to P1).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5DBB77B-E561-4127-B69D-B9D22D1308D5}"/>
              </a:ext>
            </a:extLst>
          </p:cNvPr>
          <p:cNvGrpSpPr/>
          <p:nvPr/>
        </p:nvGrpSpPr>
        <p:grpSpPr>
          <a:xfrm>
            <a:off x="914400" y="2600325"/>
            <a:ext cx="7335175" cy="2505075"/>
            <a:chOff x="914400" y="2664262"/>
            <a:chExt cx="7335175" cy="2505075"/>
          </a:xfrm>
        </p:grpSpPr>
        <p:pic>
          <p:nvPicPr>
            <p:cNvPr id="18434" name="Picture 2">
              <a:extLst>
                <a:ext uri="{FF2B5EF4-FFF2-40B4-BE49-F238E27FC236}">
                  <a16:creationId xmlns:a16="http://schemas.microsoft.com/office/drawing/2014/main" id="{F761AC31-C744-486A-A329-8CB7ADAA35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400" y="2664262"/>
              <a:ext cx="3038475" cy="2505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436" name="Picture 4">
              <a:extLst>
                <a:ext uri="{FF2B5EF4-FFF2-40B4-BE49-F238E27FC236}">
                  <a16:creationId xmlns:a16="http://schemas.microsoft.com/office/drawing/2014/main" id="{30DFB869-7321-420A-A5DB-4E7127D1AE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1575" y="2749986"/>
              <a:ext cx="3048000" cy="2333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35139D5E-6C86-4C47-AFAD-EC5023E70381}"/>
                </a:ext>
              </a:extLst>
            </p:cNvPr>
            <p:cNvSpPr/>
            <p:nvPr/>
          </p:nvSpPr>
          <p:spPr>
            <a:xfrm>
              <a:off x="1188110" y="2673140"/>
              <a:ext cx="156136" cy="857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173CD1F-B6C1-4D86-B197-85213C227C0A}"/>
                </a:ext>
              </a:extLst>
            </p:cNvPr>
            <p:cNvSpPr/>
            <p:nvPr/>
          </p:nvSpPr>
          <p:spPr>
            <a:xfrm>
              <a:off x="5499700" y="2767742"/>
              <a:ext cx="156136" cy="857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46FDEFE7-DE09-4146-9024-E2272568E67A}"/>
                </a:ext>
              </a:extLst>
            </p:cNvPr>
            <p:cNvSpPr txBox="1"/>
            <p:nvPr/>
          </p:nvSpPr>
          <p:spPr>
            <a:xfrm>
              <a:off x="2880018" y="2664262"/>
              <a:ext cx="1066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Inelastic</a:t>
              </a:r>
            </a:p>
            <a:p>
              <a:pPr algn="ctr"/>
              <a:r>
                <a:rPr lang="en-US" dirty="0"/>
                <a:t>Demand</a:t>
              </a:r>
              <a:endParaRPr lang="th-TH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6D820C9-B307-48F8-94AE-8E86927EA1B1}"/>
                </a:ext>
              </a:extLst>
            </p:cNvPr>
            <p:cNvSpPr txBox="1"/>
            <p:nvPr/>
          </p:nvSpPr>
          <p:spPr>
            <a:xfrm>
              <a:off x="7182775" y="2758864"/>
              <a:ext cx="1066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Elastic</a:t>
              </a:r>
            </a:p>
            <a:p>
              <a:pPr algn="ctr"/>
              <a:r>
                <a:rPr lang="en-US" dirty="0"/>
                <a:t>Demand</a:t>
              </a:r>
              <a:endParaRPr lang="th-TH" dirty="0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12E6608-1FF3-4E3E-93E8-1944A3C2594B}"/>
              </a:ext>
            </a:extLst>
          </p:cNvPr>
          <p:cNvSpPr txBox="1"/>
          <p:nvPr/>
        </p:nvSpPr>
        <p:spPr>
          <a:xfrm>
            <a:off x="601883" y="5268154"/>
            <a:ext cx="3663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Price falls, the expenditure on the good falls</a:t>
            </a:r>
          </a:p>
          <a:p>
            <a:r>
              <a:rPr lang="en-US" dirty="0"/>
              <a:t>i.e. A+B decreases to B+C</a:t>
            </a:r>
          </a:p>
          <a:p>
            <a:r>
              <a:rPr lang="en-US" b="1" dirty="0"/>
              <a:t>=&gt; INELASTIC DEMAND</a:t>
            </a:r>
            <a:endParaRPr lang="th-TH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C60EC4-9347-40B3-AFDE-F6489BE092EA}"/>
              </a:ext>
            </a:extLst>
          </p:cNvPr>
          <p:cNvSpPr txBox="1"/>
          <p:nvPr/>
        </p:nvSpPr>
        <p:spPr>
          <a:xfrm>
            <a:off x="1465241" y="3288268"/>
            <a:ext cx="3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  <a:endParaRPr lang="th-TH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F6174C-17F4-4064-A751-A8FEC0114AA5}"/>
              </a:ext>
            </a:extLst>
          </p:cNvPr>
          <p:cNvSpPr txBox="1"/>
          <p:nvPr/>
        </p:nvSpPr>
        <p:spPr>
          <a:xfrm>
            <a:off x="1465241" y="4143520"/>
            <a:ext cx="3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th-TH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85528D-8CC3-4C85-A72E-80DB643E72C8}"/>
              </a:ext>
            </a:extLst>
          </p:cNvPr>
          <p:cNvSpPr txBox="1"/>
          <p:nvPr/>
        </p:nvSpPr>
        <p:spPr>
          <a:xfrm>
            <a:off x="1999716" y="4143520"/>
            <a:ext cx="3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  <a:endParaRPr lang="th-TH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749758-B6A0-4C7B-9015-DBF6972AC21B}"/>
              </a:ext>
            </a:extLst>
          </p:cNvPr>
          <p:cNvSpPr txBox="1"/>
          <p:nvPr/>
        </p:nvSpPr>
        <p:spPr>
          <a:xfrm>
            <a:off x="5746359" y="3244334"/>
            <a:ext cx="3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  <a:endParaRPr lang="th-TH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5D4CB0B-9413-4643-8EF5-A2AC777667B6}"/>
              </a:ext>
            </a:extLst>
          </p:cNvPr>
          <p:cNvSpPr txBox="1"/>
          <p:nvPr/>
        </p:nvSpPr>
        <p:spPr>
          <a:xfrm>
            <a:off x="5746359" y="3912672"/>
            <a:ext cx="3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th-TH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8DCE344-0175-46F0-9F0E-1056848BED37}"/>
              </a:ext>
            </a:extLst>
          </p:cNvPr>
          <p:cNvSpPr txBox="1"/>
          <p:nvPr/>
        </p:nvSpPr>
        <p:spPr>
          <a:xfrm>
            <a:off x="6512512" y="3912672"/>
            <a:ext cx="3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  <a:endParaRPr lang="th-TH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220DD4-4101-4486-AB1A-CF4B19A08995}"/>
              </a:ext>
            </a:extLst>
          </p:cNvPr>
          <p:cNvSpPr txBox="1"/>
          <p:nvPr/>
        </p:nvSpPr>
        <p:spPr>
          <a:xfrm>
            <a:off x="4876801" y="5295514"/>
            <a:ext cx="3663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Price falls, the expenditure on the good rises.</a:t>
            </a:r>
          </a:p>
          <a:p>
            <a:r>
              <a:rPr lang="en-US" dirty="0"/>
              <a:t>i.e. A+B increases to B+C</a:t>
            </a:r>
          </a:p>
          <a:p>
            <a:r>
              <a:rPr lang="en-US" b="1" dirty="0"/>
              <a:t>=&gt; ELASTIC DEMAND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3670023346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PCC and PED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078F74-BD61-447D-A864-01BF08B2D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31034"/>
            <a:ext cx="4572000" cy="33623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9B6E24-6675-4906-9933-4EC5D03D0089}"/>
              </a:ext>
            </a:extLst>
          </p:cNvPr>
          <p:cNvSpPr txBox="1"/>
          <p:nvPr/>
        </p:nvSpPr>
        <p:spPr>
          <a:xfrm>
            <a:off x="495300" y="1222801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Consider the case where Px falls.</a:t>
            </a:r>
          </a:p>
          <a:p>
            <a:pPr algn="ctr"/>
            <a:r>
              <a:rPr lang="en-US" sz="2400" b="1" dirty="0">
                <a:solidFill>
                  <a:srgbClr val="FF0000"/>
                </a:solidFill>
              </a:rPr>
              <a:t>Income = P, and Y is a composite good with </a:t>
            </a:r>
            <a:r>
              <a:rPr lang="en-US" sz="2400" b="1" dirty="0" err="1">
                <a:solidFill>
                  <a:srgbClr val="FF0000"/>
                </a:solidFill>
              </a:rPr>
              <a:t>Py</a:t>
            </a:r>
            <a:r>
              <a:rPr lang="en-US" sz="2400" b="1" dirty="0">
                <a:solidFill>
                  <a:srgbClr val="FF0000"/>
                </a:solidFill>
              </a:rPr>
              <a:t> = 1.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A05AEB-3C21-4EC9-9ED6-B8A33544B5EF}"/>
              </a:ext>
            </a:extLst>
          </p:cNvPr>
          <p:cNvSpPr txBox="1"/>
          <p:nvPr/>
        </p:nvSpPr>
        <p:spPr>
          <a:xfrm>
            <a:off x="4876800" y="2209800"/>
            <a:ext cx="419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 simplicity, we will consider Points Q (before Px falls) and T (after Px falls).</a:t>
            </a:r>
          </a:p>
          <a:p>
            <a:endParaRPr lang="en-US" dirty="0"/>
          </a:p>
          <a:p>
            <a:r>
              <a:rPr lang="en-US" b="1" dirty="0"/>
              <a:t>At Q</a:t>
            </a:r>
            <a:r>
              <a:rPr lang="en-US" dirty="0"/>
              <a:t>, we spend N1 on Y.</a:t>
            </a:r>
          </a:p>
          <a:p>
            <a:r>
              <a:rPr lang="en-US" dirty="0"/>
              <a:t>(At Q, there are N1 units of Y, which costs </a:t>
            </a:r>
            <a:r>
              <a:rPr lang="en-US" dirty="0" err="1"/>
              <a:t>Py</a:t>
            </a:r>
            <a:r>
              <a:rPr lang="en-US" dirty="0"/>
              <a:t> = $1 per unit.)</a:t>
            </a:r>
          </a:p>
          <a:p>
            <a:r>
              <a:rPr lang="en-US" dirty="0"/>
              <a:t>Our income = P, and we spend the rest on X, so we spend P – N1 on X.</a:t>
            </a:r>
          </a:p>
          <a:p>
            <a:endParaRPr lang="en-US" dirty="0"/>
          </a:p>
          <a:p>
            <a:r>
              <a:rPr lang="en-US" b="1" dirty="0"/>
              <a:t>At T</a:t>
            </a:r>
            <a:r>
              <a:rPr lang="en-US" dirty="0"/>
              <a:t>, we spend N4 on Y.</a:t>
            </a:r>
          </a:p>
          <a:p>
            <a:r>
              <a:rPr lang="en-US" dirty="0"/>
              <a:t>Our income = P, and we spend the rest on X, so we spend P – N4 on X.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73DE7B-235C-4DB4-A918-AD67D88D231F}"/>
              </a:ext>
            </a:extLst>
          </p:cNvPr>
          <p:cNvSpPr txBox="1"/>
          <p:nvPr/>
        </p:nvSpPr>
        <p:spPr>
          <a:xfrm>
            <a:off x="495300" y="5782122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Here, after Px falls, our expenditure on X increases from P – N1 to P – N4.</a:t>
            </a:r>
          </a:p>
          <a:p>
            <a:r>
              <a:rPr lang="en-US" b="1" dirty="0"/>
              <a:t>Thus, the demand for X is price elastic.</a:t>
            </a:r>
          </a:p>
        </p:txBody>
      </p:sp>
    </p:spTree>
    <p:extLst>
      <p:ext uri="{BB962C8B-B14F-4D97-AF65-F5344CB8AC3E}">
        <p14:creationId xmlns:p14="http://schemas.microsoft.com/office/powerpoint/2010/main" val="1491809670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PCC and PED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9B6E24-6675-4906-9933-4EC5D03D0089}"/>
              </a:ext>
            </a:extLst>
          </p:cNvPr>
          <p:cNvSpPr txBox="1"/>
          <p:nvPr/>
        </p:nvSpPr>
        <p:spPr>
          <a:xfrm>
            <a:off x="495300" y="1222801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Consider the case where Px falls.</a:t>
            </a:r>
          </a:p>
          <a:p>
            <a:pPr algn="ctr"/>
            <a:r>
              <a:rPr lang="en-US" sz="2400" b="1" dirty="0">
                <a:solidFill>
                  <a:srgbClr val="FF0000"/>
                </a:solidFill>
              </a:rPr>
              <a:t>Income = P, and Y is a composite good with </a:t>
            </a:r>
            <a:r>
              <a:rPr lang="en-US" sz="2400" b="1" dirty="0" err="1">
                <a:solidFill>
                  <a:srgbClr val="FF0000"/>
                </a:solidFill>
              </a:rPr>
              <a:t>Py</a:t>
            </a:r>
            <a:r>
              <a:rPr lang="en-US" sz="2400" b="1" dirty="0">
                <a:solidFill>
                  <a:srgbClr val="FF0000"/>
                </a:solidFill>
              </a:rPr>
              <a:t> = 1.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A05AEB-3C21-4EC9-9ED6-B8A33544B5EF}"/>
              </a:ext>
            </a:extLst>
          </p:cNvPr>
          <p:cNvSpPr txBox="1"/>
          <p:nvPr/>
        </p:nvSpPr>
        <p:spPr>
          <a:xfrm>
            <a:off x="4800602" y="2363359"/>
            <a:ext cx="391098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 simplicity, we will consider Points Q (before Px falls) and T (after Px falls).</a:t>
            </a:r>
          </a:p>
          <a:p>
            <a:endParaRPr lang="en-US" dirty="0"/>
          </a:p>
          <a:p>
            <a:r>
              <a:rPr lang="en-US" b="1" dirty="0"/>
              <a:t>At Q</a:t>
            </a:r>
            <a:r>
              <a:rPr lang="en-US" dirty="0"/>
              <a:t>, we spend N on Y.</a:t>
            </a:r>
          </a:p>
          <a:p>
            <a:r>
              <a:rPr lang="en-US" dirty="0"/>
              <a:t>Our income = P, and we spend the rest on X, so we spend P – N on X.</a:t>
            </a:r>
          </a:p>
          <a:p>
            <a:endParaRPr lang="en-US" dirty="0"/>
          </a:p>
          <a:p>
            <a:r>
              <a:rPr lang="en-US" b="1" dirty="0"/>
              <a:t>At T</a:t>
            </a:r>
            <a:r>
              <a:rPr lang="en-US" dirty="0"/>
              <a:t>, we spend M on Y.</a:t>
            </a:r>
          </a:p>
          <a:p>
            <a:r>
              <a:rPr lang="en-US" dirty="0"/>
              <a:t>Our income = P, and we spend the rest on X, so we spend P – M on X.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73DE7B-235C-4DB4-A918-AD67D88D231F}"/>
              </a:ext>
            </a:extLst>
          </p:cNvPr>
          <p:cNvSpPr txBox="1"/>
          <p:nvPr/>
        </p:nvSpPr>
        <p:spPr>
          <a:xfrm>
            <a:off x="571500" y="5865923"/>
            <a:ext cx="8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Here, after Px falls, our expenditure on X decreases from P – N to P – M.</a:t>
            </a:r>
          </a:p>
          <a:p>
            <a:r>
              <a:rPr lang="en-US" b="1" dirty="0"/>
              <a:t>Thus, the demand for X is price inelastic.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C687B10-FB87-4943-8AAE-19E1A5083FCD}"/>
              </a:ext>
            </a:extLst>
          </p:cNvPr>
          <p:cNvGrpSpPr/>
          <p:nvPr/>
        </p:nvGrpSpPr>
        <p:grpSpPr>
          <a:xfrm>
            <a:off x="653248" y="2079406"/>
            <a:ext cx="3690151" cy="3760908"/>
            <a:chOff x="653249" y="2009687"/>
            <a:chExt cx="3690151" cy="376090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FE067FF-0D05-4900-8446-23D1EC646C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00461" y="2009687"/>
              <a:ext cx="3242939" cy="3760908"/>
            </a:xfrm>
            <a:prstGeom prst="rect">
              <a:avLst/>
            </a:prstGeom>
          </p:spPr>
        </p:pic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AEEAAF1E-2FFA-4987-A3AE-ABE5A5C4F1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4400" y="3572522"/>
              <a:ext cx="1676400" cy="0"/>
            </a:xfrm>
            <a:prstGeom prst="line">
              <a:avLst/>
            </a:prstGeom>
            <a:ln w="25400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630FEC5-FF8E-4F6A-AF08-D2BC143EA9D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1722" y="3935766"/>
              <a:ext cx="990600" cy="0"/>
            </a:xfrm>
            <a:prstGeom prst="line">
              <a:avLst/>
            </a:prstGeom>
            <a:ln w="25400">
              <a:solidFill>
                <a:schemeClr val="accent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B0EF182-8097-4096-AD59-91C713A0DFF4}"/>
                </a:ext>
              </a:extLst>
            </p:cNvPr>
            <p:cNvSpPr txBox="1"/>
            <p:nvPr/>
          </p:nvSpPr>
          <p:spPr>
            <a:xfrm>
              <a:off x="653249" y="3429000"/>
              <a:ext cx="4864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M</a:t>
              </a:r>
              <a:endParaRPr lang="th-TH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3C68409-4224-491A-BE93-44959BAA64E5}"/>
                </a:ext>
              </a:extLst>
            </p:cNvPr>
            <p:cNvSpPr txBox="1"/>
            <p:nvPr/>
          </p:nvSpPr>
          <p:spPr>
            <a:xfrm>
              <a:off x="656578" y="3748354"/>
              <a:ext cx="4864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N</a:t>
              </a:r>
              <a:endParaRPr lang="th-TH" dirty="0"/>
            </a:p>
          </p:txBody>
        </p:sp>
      </p:grp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57622DE-404D-42CB-8ACA-0C02CD0CCAD7}"/>
              </a:ext>
            </a:extLst>
          </p:cNvPr>
          <p:cNvCxnSpPr>
            <a:cxnSpLocks/>
          </p:cNvCxnSpPr>
          <p:nvPr/>
        </p:nvCxnSpPr>
        <p:spPr>
          <a:xfrm>
            <a:off x="847078" y="2438400"/>
            <a:ext cx="0" cy="1143000"/>
          </a:xfrm>
          <a:prstGeom prst="straightConnector1">
            <a:avLst/>
          </a:prstGeom>
          <a:ln w="31750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B423A89-65AA-4C99-97B6-F4DD62148C89}"/>
              </a:ext>
            </a:extLst>
          </p:cNvPr>
          <p:cNvSpPr txBox="1"/>
          <p:nvPr/>
        </p:nvSpPr>
        <p:spPr>
          <a:xfrm>
            <a:off x="65497" y="2271236"/>
            <a:ext cx="7172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4"/>
                </a:solidFill>
              </a:rPr>
              <a:t>Exp.</a:t>
            </a:r>
          </a:p>
          <a:p>
            <a:r>
              <a:rPr lang="en-US" dirty="0">
                <a:solidFill>
                  <a:schemeClr val="accent4"/>
                </a:solidFill>
              </a:rPr>
              <a:t>on X</a:t>
            </a:r>
          </a:p>
          <a:p>
            <a:r>
              <a:rPr lang="en-US" dirty="0">
                <a:solidFill>
                  <a:schemeClr val="accent4"/>
                </a:solidFill>
              </a:rPr>
              <a:t>after</a:t>
            </a:r>
          </a:p>
          <a:p>
            <a:r>
              <a:rPr lang="en-US" dirty="0">
                <a:solidFill>
                  <a:schemeClr val="accent4"/>
                </a:solidFill>
              </a:rPr>
              <a:t>Px</a:t>
            </a:r>
          </a:p>
          <a:p>
            <a:r>
              <a:rPr lang="en-US" dirty="0">
                <a:solidFill>
                  <a:schemeClr val="accent4"/>
                </a:solidFill>
              </a:rPr>
              <a:t>falls</a:t>
            </a:r>
            <a:endParaRPr lang="th-TH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799413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64EF460D-ED2C-497B-9CD4-6DBC2A8A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F0A51-4397-49EE-B615-448FDEBF434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CFDB9FC6-2991-4D25-8EAC-C605C1560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PCC and PED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73DE7B-235C-4DB4-A918-AD67D88D231F}"/>
              </a:ext>
            </a:extLst>
          </p:cNvPr>
          <p:cNvSpPr txBox="1"/>
          <p:nvPr/>
        </p:nvSpPr>
        <p:spPr>
          <a:xfrm>
            <a:off x="4286250" y="5325070"/>
            <a:ext cx="4533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Here, after Px falls, we buy more X, but our expenditure on X remains the same.</a:t>
            </a:r>
          </a:p>
          <a:p>
            <a:r>
              <a:rPr lang="en-US" b="1" dirty="0"/>
              <a:t>Thus, demand is price unitary elastic.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AD5AC1A-F9A3-4207-B151-A66E45789EDC}"/>
              </a:ext>
            </a:extLst>
          </p:cNvPr>
          <p:cNvSpPr txBox="1"/>
          <p:nvPr/>
        </p:nvSpPr>
        <p:spPr>
          <a:xfrm>
            <a:off x="166497" y="4716024"/>
            <a:ext cx="4056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Price changes, the expenditure on the good does not change.</a:t>
            </a:r>
          </a:p>
          <a:p>
            <a:r>
              <a:rPr lang="en-US" dirty="0"/>
              <a:t>i.e. A+B is still equal to B+C</a:t>
            </a:r>
            <a:endParaRPr lang="th-TH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275466C-6428-4759-901A-436C10B8CD93}"/>
              </a:ext>
            </a:extLst>
          </p:cNvPr>
          <p:cNvGrpSpPr/>
          <p:nvPr/>
        </p:nvGrpSpPr>
        <p:grpSpPr>
          <a:xfrm>
            <a:off x="558875" y="2257425"/>
            <a:ext cx="3038475" cy="2314575"/>
            <a:chOff x="304800" y="2139102"/>
            <a:chExt cx="3038475" cy="2314575"/>
          </a:xfrm>
        </p:grpSpPr>
        <p:pic>
          <p:nvPicPr>
            <p:cNvPr id="22" name="Picture 2">
              <a:extLst>
                <a:ext uri="{FF2B5EF4-FFF2-40B4-BE49-F238E27FC236}">
                  <a16:creationId xmlns:a16="http://schemas.microsoft.com/office/drawing/2014/main" id="{FADA0DDE-16FA-488E-A3A9-BB21ABC277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2139102"/>
              <a:ext cx="3038475" cy="2314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F09DB9C-44C8-4BF2-9E05-68730C2FDF4B}"/>
                </a:ext>
              </a:extLst>
            </p:cNvPr>
            <p:cNvSpPr txBox="1"/>
            <p:nvPr/>
          </p:nvSpPr>
          <p:spPr>
            <a:xfrm>
              <a:off x="957409" y="2950668"/>
              <a:ext cx="3321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</a:t>
              </a:r>
              <a:endParaRPr lang="th-TH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7F21B46-9D4E-48F7-9015-48DC3E8AA1F9}"/>
                </a:ext>
              </a:extLst>
            </p:cNvPr>
            <p:cNvSpPr txBox="1"/>
            <p:nvPr/>
          </p:nvSpPr>
          <p:spPr>
            <a:xfrm>
              <a:off x="957409" y="3654224"/>
              <a:ext cx="3321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</a:t>
              </a:r>
              <a:endParaRPr lang="th-TH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FB1C108-FF83-40D9-88BF-5D2C000029D4}"/>
                </a:ext>
              </a:extLst>
            </p:cNvPr>
            <p:cNvSpPr txBox="1"/>
            <p:nvPr/>
          </p:nvSpPr>
          <p:spPr>
            <a:xfrm>
              <a:off x="1776095" y="3654224"/>
              <a:ext cx="3321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</a:t>
              </a:r>
              <a:endParaRPr lang="th-TH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C27B07B-C0AE-4632-A474-85F2C8A40BC3}"/>
                </a:ext>
              </a:extLst>
            </p:cNvPr>
            <p:cNvSpPr/>
            <p:nvPr/>
          </p:nvSpPr>
          <p:spPr>
            <a:xfrm>
              <a:off x="662996" y="2158894"/>
              <a:ext cx="114500" cy="1039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69D4C88-9F56-46FA-A28C-EA28FD36B03B}"/>
                </a:ext>
              </a:extLst>
            </p:cNvPr>
            <p:cNvSpPr txBox="1"/>
            <p:nvPr/>
          </p:nvSpPr>
          <p:spPr>
            <a:xfrm>
              <a:off x="2276475" y="2158894"/>
              <a:ext cx="10668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Unitary</a:t>
              </a:r>
            </a:p>
            <a:p>
              <a:pPr algn="ctr"/>
              <a:r>
                <a:rPr lang="en-US" dirty="0"/>
                <a:t>Elastic</a:t>
              </a:r>
            </a:p>
            <a:p>
              <a:pPr algn="ctr"/>
              <a:r>
                <a:rPr lang="en-US" dirty="0"/>
                <a:t>Demand</a:t>
              </a:r>
              <a:endParaRPr lang="th-TH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5428699-11CF-4914-9C11-6A8FB4C4A375}"/>
              </a:ext>
            </a:extLst>
          </p:cNvPr>
          <p:cNvGrpSpPr/>
          <p:nvPr/>
        </p:nvGrpSpPr>
        <p:grpSpPr>
          <a:xfrm>
            <a:off x="4815068" y="2257425"/>
            <a:ext cx="3476263" cy="3000375"/>
            <a:chOff x="5105408" y="2038350"/>
            <a:chExt cx="3476263" cy="3000375"/>
          </a:xfrm>
        </p:grpSpPr>
        <p:pic>
          <p:nvPicPr>
            <p:cNvPr id="30" name="Picture 2">
              <a:extLst>
                <a:ext uri="{FF2B5EF4-FFF2-40B4-BE49-F238E27FC236}">
                  <a16:creationId xmlns:a16="http://schemas.microsoft.com/office/drawing/2014/main" id="{1B32AD92-A1B5-4F6D-B548-81832A8CA1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8471" y="2038350"/>
              <a:ext cx="2743200" cy="3000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5D568A3F-5C8B-404C-A433-2E2853A60870}"/>
                </a:ext>
              </a:extLst>
            </p:cNvPr>
            <p:cNvCxnSpPr/>
            <p:nvPr/>
          </p:nvCxnSpPr>
          <p:spPr>
            <a:xfrm>
              <a:off x="5762271" y="3553472"/>
              <a:ext cx="0" cy="799453"/>
            </a:xfrm>
            <a:prstGeom prst="straightConnector1">
              <a:avLst/>
            </a:prstGeom>
            <a:ln w="25400">
              <a:solidFill>
                <a:srgbClr val="7030A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ED322A8B-C498-45FF-BD14-6470B7E9D0DB}"/>
                </a:ext>
              </a:extLst>
            </p:cNvPr>
            <p:cNvCxnSpPr>
              <a:cxnSpLocks/>
            </p:cNvCxnSpPr>
            <p:nvPr/>
          </p:nvCxnSpPr>
          <p:spPr>
            <a:xfrm>
              <a:off x="5762271" y="2510601"/>
              <a:ext cx="0" cy="994121"/>
            </a:xfrm>
            <a:prstGeom prst="straightConnector1">
              <a:avLst/>
            </a:prstGeom>
            <a:ln w="25400">
              <a:solidFill>
                <a:schemeClr val="accent6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08E2AE9-651F-466A-B4EC-53D21EBDFC88}"/>
                </a:ext>
              </a:extLst>
            </p:cNvPr>
            <p:cNvSpPr txBox="1"/>
            <p:nvPr/>
          </p:nvSpPr>
          <p:spPr>
            <a:xfrm>
              <a:off x="5105408" y="2739201"/>
              <a:ext cx="8381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accent6"/>
                  </a:solidFill>
                </a:rPr>
                <a:t>Exp on X</a:t>
              </a:r>
              <a:endParaRPr lang="th-TH" b="1" dirty="0">
                <a:solidFill>
                  <a:schemeClr val="accent6"/>
                </a:solidFill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D8D8FE9-EA89-4A50-AD6F-CC6B5CC32CE7}"/>
                </a:ext>
              </a:extLst>
            </p:cNvPr>
            <p:cNvSpPr txBox="1"/>
            <p:nvPr/>
          </p:nvSpPr>
          <p:spPr>
            <a:xfrm>
              <a:off x="5105408" y="3642545"/>
              <a:ext cx="8381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7030A0"/>
                  </a:solidFill>
                </a:rPr>
                <a:t>Exp on Y</a:t>
              </a:r>
              <a:endParaRPr lang="th-TH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A28E133D-03F1-439E-9685-D546FABEE5AB}"/>
              </a:ext>
            </a:extLst>
          </p:cNvPr>
          <p:cNvSpPr txBox="1"/>
          <p:nvPr/>
        </p:nvSpPr>
        <p:spPr>
          <a:xfrm>
            <a:off x="495300" y="1222801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Consider the case where Px falls.</a:t>
            </a:r>
          </a:p>
          <a:p>
            <a:pPr algn="ctr"/>
            <a:r>
              <a:rPr lang="en-US" sz="2400" b="1" dirty="0">
                <a:solidFill>
                  <a:srgbClr val="FF0000"/>
                </a:solidFill>
              </a:rPr>
              <a:t>Income = P, and Y is a composite good with </a:t>
            </a:r>
            <a:r>
              <a:rPr lang="en-US" sz="2400" b="1" dirty="0" err="1">
                <a:solidFill>
                  <a:srgbClr val="FF0000"/>
                </a:solidFill>
              </a:rPr>
              <a:t>Py</a:t>
            </a:r>
            <a:r>
              <a:rPr lang="en-US" sz="2400" b="1" dirty="0">
                <a:solidFill>
                  <a:srgbClr val="FF0000"/>
                </a:solidFill>
              </a:rPr>
              <a:t> = 1.</a:t>
            </a:r>
            <a:endParaRPr lang="th-TH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45975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AED4D1C4-DA3D-4A21-A0C5-C6338231F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226E8AE-4CD4-4C7B-8072-ECA8F0DF9C2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66298" name="AutoShape 58">
            <a:extLst>
              <a:ext uri="{FF2B5EF4-FFF2-40B4-BE49-F238E27FC236}">
                <a16:creationId xmlns:a16="http://schemas.microsoft.com/office/drawing/2014/main" id="{B20CCCF8-4CCF-4153-9BB9-E0E9838B1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Consumption Curve (ICC)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" name="Rectangle 22">
            <a:extLst>
              <a:ext uri="{FF2B5EF4-FFF2-40B4-BE49-F238E27FC236}">
                <a16:creationId xmlns:a16="http://schemas.microsoft.com/office/drawing/2014/main" id="{FEFDE848-A058-4DCE-BDB1-5A8E45F8C0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1974026"/>
            <a:ext cx="3695700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dirty="0">
                <a:latin typeface="Calibri" pitchFamily="34" charset="0"/>
              </a:rPr>
              <a:t>The ICC of good x  is the set of optimal baskets for every possible level of income.</a:t>
            </a:r>
          </a:p>
        </p:txBody>
      </p:sp>
      <p:sp>
        <p:nvSpPr>
          <p:cNvPr id="16" name="Rectangle 22">
            <a:extLst>
              <a:ext uri="{FF2B5EF4-FFF2-40B4-BE49-F238E27FC236}">
                <a16:creationId xmlns:a16="http://schemas.microsoft.com/office/drawing/2014/main" id="{46986F27-938B-44A0-B5F2-7B2BC1B9B2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5950" y="4252494"/>
            <a:ext cx="266700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dirty="0">
                <a:latin typeface="Calibri" pitchFamily="34" charset="0"/>
              </a:rPr>
              <a:t>We can graph the points on the ICC as points from shifting the demand curve.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0961867-5BF8-45C3-8127-D47A8AAE5A72}"/>
              </a:ext>
            </a:extLst>
          </p:cNvPr>
          <p:cNvGrpSpPr/>
          <p:nvPr/>
        </p:nvGrpSpPr>
        <p:grpSpPr>
          <a:xfrm>
            <a:off x="76200" y="1167178"/>
            <a:ext cx="4887382" cy="5622686"/>
            <a:chOff x="76200" y="1167178"/>
            <a:chExt cx="4887382" cy="5622686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D36831BF-5692-442C-B3B2-BEC4261D5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00" y="1167178"/>
              <a:ext cx="4887382" cy="2772375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CC5F417-9664-43E0-AED3-6C5E4E22BE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078" y="3946037"/>
              <a:ext cx="4858800" cy="28438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1E61664-3377-4830-B1A6-54C5AF781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2B760F7-07C0-4757-A5E0-DCB57FAABD6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71400" name="AutoShape 40">
            <a:extLst>
              <a:ext uri="{FF2B5EF4-FFF2-40B4-BE49-F238E27FC236}">
                <a16:creationId xmlns:a16="http://schemas.microsoft.com/office/drawing/2014/main" id="{3BACAB7E-49B4-46B8-A5D9-714557F93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Engel Curves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0" name="Text Box 3">
            <a:extLst>
              <a:ext uri="{FF2B5EF4-FFF2-40B4-BE49-F238E27FC236}">
                <a16:creationId xmlns:a16="http://schemas.microsoft.com/office/drawing/2014/main" id="{C4EF48E6-75BA-4F30-BCB1-9091C2CB6B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1873648"/>
            <a:ext cx="3384949" cy="39703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th-TH" sz="2400" dirty="0">
                <a:latin typeface="Calibri" panose="020F0502020204030204" pitchFamily="34" charset="0"/>
              </a:rPr>
              <a:t>The ICC for good x can be written as the quantity consumed of good x for any income level.</a:t>
            </a:r>
          </a:p>
          <a:p>
            <a:pPr algn="just">
              <a:spcBef>
                <a:spcPct val="50000"/>
              </a:spcBef>
            </a:pPr>
            <a:r>
              <a:rPr lang="en-US" altLang="th-TH" sz="2400" dirty="0">
                <a:latin typeface="Calibri" panose="020F0502020204030204" pitchFamily="34" charset="0"/>
              </a:rPr>
              <a:t>This is the </a:t>
            </a:r>
            <a:r>
              <a:rPr lang="en-US" altLang="th-TH" sz="2400" b="1" dirty="0">
                <a:latin typeface="Calibri" panose="020F0502020204030204" pitchFamily="34" charset="0"/>
              </a:rPr>
              <a:t>Engel Curve </a:t>
            </a:r>
            <a:r>
              <a:rPr lang="en-US" altLang="th-TH" sz="2400" dirty="0">
                <a:latin typeface="Calibri" panose="020F0502020204030204" pitchFamily="34" charset="0"/>
              </a:rPr>
              <a:t>for good x. When the income consumption curve is positively sloped, the slope of the Engel Curve is positive.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1E93800-0BB9-482F-9134-0A399DE61DDB}"/>
              </a:ext>
            </a:extLst>
          </p:cNvPr>
          <p:cNvGrpSpPr/>
          <p:nvPr/>
        </p:nvGrpSpPr>
        <p:grpSpPr>
          <a:xfrm>
            <a:off x="152400" y="1301184"/>
            <a:ext cx="4887382" cy="5252016"/>
            <a:chOff x="152400" y="1301184"/>
            <a:chExt cx="4887382" cy="525201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D6E5A23-687F-4F49-887A-C20CD7F10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2400" y="3858807"/>
              <a:ext cx="2954259" cy="2694393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5E8F284-527E-40A7-B0DD-0CC1F69E7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2400" y="1301184"/>
              <a:ext cx="4887382" cy="2772375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55B1D654-DC92-4520-934A-806C9C932F6A}"/>
              </a:ext>
            </a:extLst>
          </p:cNvPr>
          <p:cNvSpPr txBox="1"/>
          <p:nvPr/>
        </p:nvSpPr>
        <p:spPr>
          <a:xfrm>
            <a:off x="3810000" y="4920636"/>
            <a:ext cx="1142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X is a normal good</a:t>
            </a:r>
            <a:endParaRPr lang="th-TH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276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1E61664-3377-4830-B1A6-54C5AF781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2B760F7-07C0-4757-A5E0-DCB57FAABD6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71400" name="AutoShape 40">
            <a:extLst>
              <a:ext uri="{FF2B5EF4-FFF2-40B4-BE49-F238E27FC236}">
                <a16:creationId xmlns:a16="http://schemas.microsoft.com/office/drawing/2014/main" id="{3BACAB7E-49B4-46B8-A5D9-714557F93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Engel Curves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B1D654-DC92-4520-934A-806C9C932F6A}"/>
              </a:ext>
            </a:extLst>
          </p:cNvPr>
          <p:cNvSpPr txBox="1"/>
          <p:nvPr/>
        </p:nvSpPr>
        <p:spPr>
          <a:xfrm>
            <a:off x="3367781" y="1636494"/>
            <a:ext cx="2408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X is an inferior good</a:t>
            </a:r>
            <a:endParaRPr lang="th-TH" b="1" dirty="0">
              <a:solidFill>
                <a:srgbClr val="FF0000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FF259F5-64FD-4F10-BD93-2DC0E3914026}"/>
              </a:ext>
            </a:extLst>
          </p:cNvPr>
          <p:cNvGrpSpPr/>
          <p:nvPr/>
        </p:nvGrpSpPr>
        <p:grpSpPr>
          <a:xfrm>
            <a:off x="657324" y="2005826"/>
            <a:ext cx="7829352" cy="4097128"/>
            <a:chOff x="609600" y="2005826"/>
            <a:chExt cx="7829352" cy="4097128"/>
          </a:xfrm>
        </p:grpSpPr>
        <p:pic>
          <p:nvPicPr>
            <p:cNvPr id="23554" name="Picture 2">
              <a:extLst>
                <a:ext uri="{FF2B5EF4-FFF2-40B4-BE49-F238E27FC236}">
                  <a16:creationId xmlns:a16="http://schemas.microsoft.com/office/drawing/2014/main" id="{0A570302-8796-46AD-9BFF-38C3E343FB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" y="2109405"/>
              <a:ext cx="3866952" cy="38899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6" name="Picture 4">
              <a:extLst>
                <a:ext uri="{FF2B5EF4-FFF2-40B4-BE49-F238E27FC236}">
                  <a16:creationId xmlns:a16="http://schemas.microsoft.com/office/drawing/2014/main" id="{EF8B2904-512F-4B30-B1AE-2EB54B25C6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2005826"/>
              <a:ext cx="3866952" cy="4097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725CFCB-C106-4F0A-87AF-CCD05F09FCD6}"/>
                </a:ext>
              </a:extLst>
            </p:cNvPr>
            <p:cNvSpPr/>
            <p:nvPr/>
          </p:nvSpPr>
          <p:spPr>
            <a:xfrm>
              <a:off x="5943600" y="5638800"/>
              <a:ext cx="1524000" cy="22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451740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52C49A4A-8843-4DC5-B26A-BCDC41375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F9F6985-B77A-464F-AD4A-D29ADC7AE04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72387" name="Text Box 3">
            <a:extLst>
              <a:ext uri="{FF2B5EF4-FFF2-40B4-BE49-F238E27FC236}">
                <a16:creationId xmlns:a16="http://schemas.microsoft.com/office/drawing/2014/main" id="{A1AA880E-7519-42B9-B1F4-DF1C4C296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981200"/>
            <a:ext cx="8229600" cy="3600986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altLang="th-TH" sz="2400" dirty="0">
                <a:latin typeface="Calibri" panose="020F0502020204030204" pitchFamily="34" charset="0"/>
              </a:rPr>
              <a:t>If the ICC shows that the consumer purchases more of good x as her income rises, good x is a </a:t>
            </a:r>
            <a:r>
              <a:rPr lang="en-US" altLang="th-TH" sz="2400" b="1" dirty="0">
                <a:solidFill>
                  <a:srgbClr val="000066"/>
                </a:solidFill>
                <a:latin typeface="Calibri" panose="020F0502020204030204" pitchFamily="34" charset="0"/>
              </a:rPr>
              <a:t>normal</a:t>
            </a:r>
            <a:r>
              <a:rPr lang="en-US" altLang="th-TH" sz="2400" dirty="0">
                <a:latin typeface="Calibri" panose="020F0502020204030204" pitchFamily="34" charset="0"/>
              </a:rPr>
              <a:t> good.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altLang="th-TH" sz="2400" dirty="0">
                <a:latin typeface="Calibri" panose="020F0502020204030204" pitchFamily="34" charset="0"/>
              </a:rPr>
              <a:t>Equivalently, if the slope of the Engel curve is positive, the good is a normal good.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th-TH" sz="2400" dirty="0">
                <a:latin typeface="Calibri" panose="020F0502020204030204" pitchFamily="34" charset="0"/>
              </a:rPr>
              <a:t>If the ICC shows that the consumer purchases less of good x as her income rises, good x is an </a:t>
            </a:r>
            <a:r>
              <a:rPr lang="en-US" altLang="th-TH" sz="2400" b="1" dirty="0">
                <a:solidFill>
                  <a:srgbClr val="000066"/>
                </a:solidFill>
                <a:latin typeface="Calibri" panose="020F0502020204030204" pitchFamily="34" charset="0"/>
              </a:rPr>
              <a:t>inferior</a:t>
            </a:r>
            <a:r>
              <a:rPr lang="en-US" altLang="th-TH" sz="2400" dirty="0">
                <a:latin typeface="Calibri" panose="020F0502020204030204" pitchFamily="34" charset="0"/>
              </a:rPr>
              <a:t> good.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altLang="th-TH" sz="2400" dirty="0">
                <a:latin typeface="Calibri" panose="020F0502020204030204" pitchFamily="34" charset="0"/>
              </a:rPr>
              <a:t>Equivalently, if the slope of the Engel curve is negative, the good is an inferior good.</a:t>
            </a:r>
          </a:p>
        </p:txBody>
      </p:sp>
      <p:sp>
        <p:nvSpPr>
          <p:cNvPr id="272404" name="AutoShape 20">
            <a:extLst>
              <a:ext uri="{FF2B5EF4-FFF2-40B4-BE49-F238E27FC236}">
                <a16:creationId xmlns:a16="http://schemas.microsoft.com/office/drawing/2014/main" id="{65254378-0C1B-4280-B656-C270D4D54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ICC, Engel Curve, and Types of Goods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A58F9A9A-D7F6-4A18-B4C4-AB4821BB5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1EBDAED-F9CD-48A8-BDCF-ABBFB78116A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5366" name="Text Box 3">
            <a:extLst>
              <a:ext uri="{FF2B5EF4-FFF2-40B4-BE49-F238E27FC236}">
                <a16:creationId xmlns:a16="http://schemas.microsoft.com/office/drawing/2014/main" id="{C0A1396F-81B1-4640-8C62-C6BD95D7A4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72390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15368" name="Text Box 41">
            <a:extLst>
              <a:ext uri="{FF2B5EF4-FFF2-40B4-BE49-F238E27FC236}">
                <a16:creationId xmlns:a16="http://schemas.microsoft.com/office/drawing/2014/main" id="{9CC94F9F-5400-499E-AFCF-4E29D8C29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953" y="1398861"/>
            <a:ext cx="416167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th-TH" sz="2400" b="1" i="1" dirty="0">
                <a:latin typeface="Calibri" panose="020F0502020204030204" pitchFamily="34" charset="0"/>
              </a:rPr>
              <a:t>Backward-Bending Engel Curve</a:t>
            </a:r>
            <a:r>
              <a:rPr lang="en-US" altLang="th-TH" sz="2400" b="1" dirty="0">
                <a:latin typeface="Calibri" panose="020F050202020403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th-TH" sz="2400" dirty="0">
                <a:latin typeface="Calibri" panose="020F0502020204030204" pitchFamily="34" charset="0"/>
              </a:rPr>
              <a:t>A good can be normal over some ranges and inferior over others.</a:t>
            </a:r>
          </a:p>
        </p:txBody>
      </p:sp>
      <p:sp>
        <p:nvSpPr>
          <p:cNvPr id="274494" name="AutoShape 62">
            <a:extLst>
              <a:ext uri="{FF2B5EF4-FFF2-40B4-BE49-F238E27FC236}">
                <a16:creationId xmlns:a16="http://schemas.microsoft.com/office/drawing/2014/main" id="{82138A77-9D4E-4AEB-B3FA-2119C6732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Backward-Bending Engel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8F2B67E-8E61-428B-974D-6CF61A7270D1}"/>
              </a:ext>
            </a:extLst>
          </p:cNvPr>
          <p:cNvGrpSpPr/>
          <p:nvPr/>
        </p:nvGrpSpPr>
        <p:grpSpPr>
          <a:xfrm>
            <a:off x="304800" y="1172791"/>
            <a:ext cx="4174249" cy="5609009"/>
            <a:chOff x="376299" y="1084557"/>
            <a:chExt cx="4174249" cy="560900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7400CB3D-D97B-46C0-98FA-E0A3EADB88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8876" y="1084557"/>
              <a:ext cx="4161672" cy="3171194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D28E44F4-800E-4583-84D6-6A1D3537B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6299" y="3980156"/>
              <a:ext cx="4128379" cy="2713410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5DD01F2D-C492-4C75-AA7D-14A4CEAC8D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5370" y="3287880"/>
            <a:ext cx="3898835" cy="293377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1484</Words>
  <Application>Microsoft Office PowerPoint</Application>
  <PresentationFormat>On-screen Show (4:3)</PresentationFormat>
  <Paragraphs>241</Paragraphs>
  <Slides>26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Cambria Math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68</cp:revision>
  <dcterms:created xsi:type="dcterms:W3CDTF">2010-03-18T15:11:55Z</dcterms:created>
  <dcterms:modified xsi:type="dcterms:W3CDTF">2019-08-29T11:43:32Z</dcterms:modified>
</cp:coreProperties>
</file>