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57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84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5D075-AE7E-435A-83EB-3E249CB29992}" type="datetimeFigureOut">
              <a:rPr lang="en-US" smtClean="0"/>
              <a:t>14-Feb-15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0B55F-A5FB-4A16-9524-80E2E6B322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5D075-AE7E-435A-83EB-3E249CB29992}" type="datetimeFigureOut">
              <a:rPr lang="en-US" smtClean="0"/>
              <a:t>14-Feb-15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0B55F-A5FB-4A16-9524-80E2E6B322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5D075-AE7E-435A-83EB-3E249CB29992}" type="datetimeFigureOut">
              <a:rPr lang="en-US" smtClean="0"/>
              <a:t>14-Feb-15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0B55F-A5FB-4A16-9524-80E2E6B322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5D075-AE7E-435A-83EB-3E249CB29992}" type="datetimeFigureOut">
              <a:rPr lang="en-US" smtClean="0"/>
              <a:t>14-Feb-15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0B55F-A5FB-4A16-9524-80E2E6B322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5D075-AE7E-435A-83EB-3E249CB29992}" type="datetimeFigureOut">
              <a:rPr lang="en-US" smtClean="0"/>
              <a:t>14-Feb-15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0B55F-A5FB-4A16-9524-80E2E6B322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5D075-AE7E-435A-83EB-3E249CB29992}" type="datetimeFigureOut">
              <a:rPr lang="en-US" smtClean="0"/>
              <a:t>14-Feb-15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0B55F-A5FB-4A16-9524-80E2E6B322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5D075-AE7E-435A-83EB-3E249CB29992}" type="datetimeFigureOut">
              <a:rPr lang="en-US" smtClean="0"/>
              <a:t>14-Feb-15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0B55F-A5FB-4A16-9524-80E2E6B322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5D075-AE7E-435A-83EB-3E249CB29992}" type="datetimeFigureOut">
              <a:rPr lang="en-US" smtClean="0"/>
              <a:t>14-Feb-15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0B55F-A5FB-4A16-9524-80E2E6B322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5D075-AE7E-435A-83EB-3E249CB29992}" type="datetimeFigureOut">
              <a:rPr lang="en-US" smtClean="0"/>
              <a:t>14-Feb-15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0B55F-A5FB-4A16-9524-80E2E6B322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5D075-AE7E-435A-83EB-3E249CB29992}" type="datetimeFigureOut">
              <a:rPr lang="en-US" smtClean="0"/>
              <a:t>14-Feb-15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0B55F-A5FB-4A16-9524-80E2E6B322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5D075-AE7E-435A-83EB-3E249CB29992}" type="datetimeFigureOut">
              <a:rPr lang="en-US" smtClean="0"/>
              <a:t>14-Feb-15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0B55F-A5FB-4A16-9524-80E2E6B322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25D075-AE7E-435A-83EB-3E249CB29992}" type="datetimeFigureOut">
              <a:rPr lang="en-US" smtClean="0"/>
              <a:t>14-Feb-15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0B55F-A5FB-4A16-9524-80E2E6B322C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List_of_countries_by_suicide_rate" TargetMode="External"/><Relationship Id="rId2" Type="http://schemas.openxmlformats.org/officeDocument/2006/relationships/hyperlink" Target="http://www.youtube.com/watch?v=q4DtOhe2LfQ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hdr.undp.org/en/data/explorer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Additional insights on GDP</a:t>
            </a:r>
            <a:endParaRPr lang="th-TH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Why GDP does not measure well-being?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Several ways in which the measurement of </a:t>
            </a:r>
            <a:r>
              <a:rPr lang="en-US" dirty="0" smtClean="0"/>
              <a:t>GDP does not </a:t>
            </a:r>
            <a:r>
              <a:rPr lang="en-US" sz="3200" dirty="0" smtClean="0"/>
              <a:t>give </a:t>
            </a:r>
            <a:r>
              <a:rPr lang="en-US" dirty="0" smtClean="0"/>
              <a:t>an </a:t>
            </a:r>
            <a:r>
              <a:rPr lang="en-US" sz="3200" dirty="0" smtClean="0"/>
              <a:t>accurate picture of well-being. </a:t>
            </a:r>
          </a:p>
          <a:p>
            <a:pPr lvl="1"/>
            <a:r>
              <a:rPr lang="en-US" sz="2800" dirty="0" smtClean="0"/>
              <a:t>Some products are welfare-reducing (mostly in the longer-run)</a:t>
            </a:r>
          </a:p>
          <a:p>
            <a:pPr lvl="1"/>
            <a:r>
              <a:rPr lang="en-US" sz="2800" dirty="0" smtClean="0"/>
              <a:t>Loss of leisure</a:t>
            </a:r>
          </a:p>
          <a:p>
            <a:pPr lvl="1"/>
            <a:r>
              <a:rPr lang="en-US" dirty="0" smtClean="0"/>
              <a:t>Loss of human and social capital</a:t>
            </a:r>
          </a:p>
          <a:p>
            <a:pPr lvl="1"/>
            <a:r>
              <a:rPr lang="en-US" sz="2800" dirty="0" smtClean="0"/>
              <a:t>Welfare-reducing productio</a:t>
            </a:r>
            <a:r>
              <a:rPr lang="en-US" dirty="0" smtClean="0"/>
              <a:t>n methods</a:t>
            </a:r>
          </a:p>
          <a:p>
            <a:pPr lvl="1"/>
            <a:r>
              <a:rPr lang="en-US" sz="2800" dirty="0" smtClean="0"/>
              <a:t>Unequal distribution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Why GDP does not measure well-being?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 fontScale="92500" lnSpcReduction="10000"/>
          </a:bodyPr>
          <a:lstStyle/>
          <a:p>
            <a:r>
              <a:rPr lang="en-US" sz="3200" dirty="0" smtClean="0"/>
              <a:t>The GDP dilemmas</a:t>
            </a:r>
          </a:p>
          <a:p>
            <a:r>
              <a:rPr lang="en-US" dirty="0" smtClean="0"/>
              <a:t>Example;</a:t>
            </a:r>
          </a:p>
          <a:p>
            <a:pPr lvl="1"/>
            <a:r>
              <a:rPr lang="en-US" dirty="0" smtClean="0"/>
              <a:t>The Devastating Effects of Pollution in China </a:t>
            </a:r>
          </a:p>
          <a:p>
            <a:pPr lvl="2"/>
            <a:r>
              <a:rPr lang="en-US" dirty="0" smtClean="0">
                <a:hlinkClick r:id="rId2"/>
              </a:rPr>
              <a:t>http://www.youtube.com/watch?v=q4DtOhe2LfQ</a:t>
            </a:r>
            <a:endParaRPr lang="en-US" dirty="0" smtClean="0"/>
          </a:p>
          <a:p>
            <a:pPr lvl="1"/>
            <a:r>
              <a:rPr lang="en-US" sz="2800" dirty="0" smtClean="0"/>
              <a:t>South Korea and Japan among the countries with highest suicide rate</a:t>
            </a:r>
          </a:p>
          <a:p>
            <a:pPr lvl="2"/>
            <a:r>
              <a:rPr lang="en-US" dirty="0" smtClean="0">
                <a:hlinkClick r:id="rId3"/>
              </a:rPr>
              <a:t>http://en.wikipedia.org/wiki/List_of_countries_by_suicide_rate</a:t>
            </a:r>
            <a:endParaRPr lang="en-US" sz="2400" dirty="0" smtClean="0"/>
          </a:p>
          <a:p>
            <a:r>
              <a:rPr lang="en-US" dirty="0" smtClean="0"/>
              <a:t>GDP cannot reflect some of the essential conditions, but should we abandon the use of GDP?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Moving away from GDP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285860"/>
            <a:ext cx="5072098" cy="5043510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smtClean="0"/>
              <a:t>The capability approach (</a:t>
            </a:r>
            <a:r>
              <a:rPr lang="en-US" b="1" dirty="0" err="1" smtClean="0"/>
              <a:t>Amartya</a:t>
            </a:r>
            <a:r>
              <a:rPr lang="en-US" b="1" dirty="0" smtClean="0"/>
              <a:t> </a:t>
            </a:r>
            <a:r>
              <a:rPr lang="en-US" b="1" dirty="0" err="1" smtClean="0"/>
              <a:t>Sen</a:t>
            </a:r>
            <a:r>
              <a:rPr lang="en-US" b="1" dirty="0" smtClean="0"/>
              <a:t>)</a:t>
            </a:r>
          </a:p>
          <a:p>
            <a:pPr lvl="1"/>
            <a:r>
              <a:rPr lang="en-US" dirty="0" smtClean="0"/>
              <a:t>Development is about expanding people’s freedom to achieve what they value in life. </a:t>
            </a:r>
          </a:p>
          <a:p>
            <a:pPr lvl="2"/>
            <a:r>
              <a:rPr lang="en-US" dirty="0" smtClean="0"/>
              <a:t>Income is only one of the means to expand people’s freedom.</a:t>
            </a:r>
          </a:p>
          <a:p>
            <a:pPr lvl="1"/>
            <a:r>
              <a:rPr lang="en-US" dirty="0" smtClean="0"/>
              <a:t>Other important aspects of freedom include, for example;</a:t>
            </a:r>
          </a:p>
          <a:p>
            <a:pPr lvl="2"/>
            <a:r>
              <a:rPr lang="en-US" sz="2800" dirty="0" smtClean="0"/>
              <a:t>Health and education</a:t>
            </a:r>
          </a:p>
          <a:p>
            <a:pPr lvl="2"/>
            <a:r>
              <a:rPr lang="en-US" sz="2800" dirty="0" smtClean="0"/>
              <a:t>Political freedom </a:t>
            </a:r>
          </a:p>
          <a:p>
            <a:pPr lvl="2"/>
            <a:r>
              <a:rPr lang="en-US" sz="2800" dirty="0" smtClean="0"/>
              <a:t>Safety-nets</a:t>
            </a:r>
          </a:p>
        </p:txBody>
      </p:sp>
      <p:sp>
        <p:nvSpPr>
          <p:cNvPr id="15362" name="AutoShape 2" descr="data:image/jpeg;base64,/9j/4AAQSkZJRgABAQAAAQABAAD/2wCEAAkGBxQTEhUUExQWFRUXFxcaFxcVFRwcGhgcGRgaHBcXFhgcHCggGBslHBUcITEiJSkrLy4vHB8zODMsNygtLisBCgoKDg0OGxAQGy8kICQsLCwsNCw2LCw0LCwvLCwsLCwsLCwsLCwsLCwsLCwsLCwvLiwsLCwsLCwsLCwsLCwsLP/AABEIAR8AsAMBIgACEQEDEQH/xAAcAAACAgMBAQAAAAAAAAAAAAAFBgQHAgMIAAH/xABREAACAQMCAwUDBQwGBwcFAQABAgMABBESIQUGMRMiQVFhBzJxFCNCgZEzUlR0k6GjsbPB0dIkQ1NicnMVFzWCkrLTFiU0RGOD8GSUwuHxJv/EABoBAAIDAQEAAAAAAAAAAAAAAAMEAAECBQb/xAAtEQACAgEEAQMDBAEFAAAAAAABAgADEQQSITFBEyJRMmFxgZGh8EIFFMHR8f/aAAwDAQACEQMRAD8A0cY5cuXjaSN3By2wZvM48aqviF1coxWSWUEebt/GuqGuIYIMyMoAHiaoH2j8Ytp5D2IG30h41y9LY6tg85/ide8i9TnjH8xL/wBJTf2sn5Rv4148Sm/tpPyjfxqMaxrqTlEYhG2vpifusn5Rv40YkupQmRJJn/Mb+NB+HR75o5aRdrIiDzFK3PgzqaWsBPuZcfsdExt9UrM2TtqJO311ZGulzlaARQIgGNhRWdyNx08aRr1ACFvvAXrusxFb2o8UMdo4U4Zthvjr6/CueZBdHcNMfhI2/wAO9Vr+2W8zEgB+lnrQT2Vcqpch57jU6KcKmTgnHeLefXH1mi0Xhaza3zLtpOFX7ZiTaWF7IcIZmPpIf4068G5AlIVrq9eMHoqOxPhsWzgdRT/ec22ViRD2OgkgbIAD6g9CKUfajcyyqssb4iA207b+Zx8Ks6wuQBxmar0h5yJJ4ncR2ARINc2epLEs31mq95t4vI0pdJJFB8A7DB8R1o3zjdiSztpc98pvg+ON6r6WYlQD50XTjd7vvLuxWMfaMXEHZ1DR3Dl9IJXtG+vxoC1/OOsso/32/jUdX3zUgXmxBGc+dMqGXjuKtsfnqZRcTm/tZPyjfxrYl5N1Msn5Rv41pshsxxmmuDl+MnBaQgLbtqTBEnbAaxEMdY9RJ67RvnHhCTmUqDaCYsi9m/tZPyjfxrF+ITD+tk/KN/Gm1eVYxqDuUUTwxLIWGh1lUkTKdOCuwYDI2O5zWmw5WhlyWd4z84CjFNQ0SogO4AOrtMAbbqRny0DmYcART/0nN/ayflG/jRfk/iEpv7QGWQg3MIILtv8AOL13r7xHgKRwayzK/ZQyaXAwzO7K0a7AgjTq8dg2ai8m/wC0LP8AGYP2i1qCmXMPGZ5ZZFeRmVXcAE7ABjjagxaneP2f3U8sjkLEpdyNZ7xBYkEIN8Y3ycUVf2StHHJLNPpiRS2vQFyAN8a2BJ26eNBFlS8D+IwVtblv5lZV6nGw5UglZgk8zAGPSVtmbKt7xOnOCMYA+kelGG9l8ryKsMdwUKk6nCKQd8ZVtOMgA4yevXY1Dcgleg4iNZ3A6U8ezfhpluA+NhS5xTk66g1loZCqHDt2Z7p9cZ29QSPWrM9kzxi3O415OR40nrXAqJXzOhpWbOD4liW8uk4rbfXW1C1fJzWM8tcMMQMQvpZbMrf2r5wp8KY/YtMxsmSNVLa2944G/wAKVPamx7m+3lTJ7A5xolX++D+aurUuaF/MxqThz+II9qfAeIY7WRYzCm/zZyV9SCM0q8X5kJtUhZRqKg7H9ddD87WBmtZFG5Knb6q5a43ZSJIRIpUj7KZSpN3pn/HkQS3v6RcdngzC94uZIIocfc9W/wAaFgUQ4bwqSd1jiQuzHAAGauvkn2OxxES3xEhGCIh7o/xn6XwprcqcCJtufl5W3s/5RN27u/dhQdWGAxPQDzoZzlw+KGcpF0HXBzvV/c9cwW9jCFUKNsKqgdPhXOt/dtcTlj1ZvLzNL1uz2FvAjG1RUBjkwiluI7ZT9JzUWO3IYDf/APtPfCOWxK0eTlUH56XOcZlguCi+HWhV3b2KrHXrVB7vEX+LvjuihygsfOspptRJNTuFsACzdKfGUWcsgW2cQdICNjRbk3/aFn+MwftFqPMVlbbainJ8Crf2ueouYMflFrW6DNXkdTp/i06RK7poVtg0jLkDwCgDd28lHU0gS8Akv5ATrKqwLzT4IAB3RFPdyfJeniSdqNNP21xolypALaF/8vESQpP/AK0uDlvorkDHUsQktVXRrCBQAF6aQemFxXNYkn+iMoxQdc/vBcL2tqkkagO+CTCoGtvAnSff2A2Hl61on5tt4Y4XCu/aAsiRrgqFyGMmvAQKVIwd8ih/M928D2pDnLx4KOAyl0GVyD0LY0nG/SjE1pbzkTOg7NoYSY+gYsWbvnyA6jx8c1AB38TRAABbPP8AcQlwDi0N3GXjikCsP6yPAbPXSTsw+G1Ab7kfviSERxtnouVBGfr3/N8OtZ23OUOuRECiKJlTKn3iRkqnw/jWU3PFjJhI7oxOdlZlIXPgDqGP1VDssGMdfpIouqbK/wDc2m1ePZx9Y6H4VEvbhY1ZnOABQzjnOc9syR3MYZHOElT3T8PEHzB86WuauLNISmO7gEHPvZGQ3wwa5r0jd7ejOjQGflv4gXmWxactMW+b61L9lHEBHcsqnY4pF4txSQ5iDHR5DxqRyncGOYPuMYNdH0WWkgn8TD2q9u0D7GdT3UoZPqpGueXoyzPIoYEjYjyqcOZUWAPqGCufWk3inPqsrY9etIWO9rAiZ09L15HiWFbXFvCimNEQ+gApV5x9oiwqRGQzfHYVVvFecnIwrZxSjd3rSHLGnadLY31niBtamrrkwnzFzFLdOWkbP7qw5btjJMqqMknahlvCXYKBkk4AFXx7KuQTABPMO+RsPvQf305aVrTYo58Retiz+o3Qn3g/CpLZGLHfGapXmW4L3EjE5JY101zhoS3kY7YU/qrlriLZdj6mlP8AT0IsbdGNXd6lQPyZFpg5Ws1lYq+NGM70Dgi1HAqbHdPDlfOujbkjA7ienwp3N1JnHraKFysRz+6sOTmJ4hZ/jMH7Ra1Q3SMrB1yx6Gt/J3+0LT8Zg/aLUryBgzWoxwVPEubhEhht7q5uNImftGDeL69XYKeufe049APCi68tvPD2Tuyl1Og5PvgBlzg7gHO3kT471J41wNJ54Ic9yRjLKgJBAj9056r3yPs+NNlpw0IVJdn0DC6iO75k4A1H1P8AGkEoZ23N8wr3hVwvmVLYcOLdyYSNGNZCOzGS2nhBbTrO7RsBsTRXnziKzWM6IwiwVwScZCKuEB9ckfXTXzZcAxSAYBIOlvJh7pNUna2j3kcgl1d04QA9HAGSd9ztj6qFu9xweAeY1UhtG4jnxBUEMwtj80zZbVnIGBnfAzknAx8M0Iurhc+7Ko8Qd/zEdK3S201qxIPunffcfEdR8RRS+4iWRJozpP0iANz46gdifUDemxwc9gyEbhg8EfM0y8XaW17EzaghDIjg5QjPuN1AwSMHI+FFYrd7y0PZEmaBdQX+0iY94D1R8/UaVrvjrsekeehPZqMj1wKbPY/fAXy6j7qtgeYbAI+rOat02rux1BeqMlVPMcOTPZgqIJ74jpnRtgf4j40oe0H5N27C106QoB09M5OasH22cSljt4Y0yI5GwWHTYZCk+v7qpLiL4O3lQghZ8y639hYyJNxOUd3W2PAZqFJcMepJrB2zWNPhFHic57nbzPV9Ar4nWvo61qDEsn2ScrNNMLhl+bQ7Z8T6VfdtOVHTaqm9mfOMUUCwvhcePnVgy81wKudQxXCvsb1SxOJ0zQ20KoyJB58sTdRFUfSfzH0NUJzBy9LCTqXbzG4q7r7jUE/uOQT5ZoLJaA7P3lNDp1T1tkx1dKHr2tKKGQcjavsrljvVl8ycvWcaM+SG8AdqraRe9t0zXapvW0ZAnL1GnangngyRHDgUS5PixxC0z+EwftFoe79KI8pOTxC0/GYP2i1sZzI4XbOtlhXXrAGorucbkfH6q+XkoC18hlHT+6D+uqs5z56KBnj3UymJfXT1P1E0vdaQmF7MHRQbG/E+8/cfEZCnwBY+v3o+2qs4dzU0DHTg5dmOf72M0N4/xl55CzMSfU/moKW3zWKNIAnu8x6zV+nhU8SweJSpcKJV3IABGNs+TZ8KADg8p+kAjHJCsMdOuM5qdwYyyIERDpx5bD1261Fg4bKxYsdCAkFm/hWEOzKgxywLaAxHfxxA9zZIhIMm/wADg56b1u5euzBcRPn3XAJHkdj+utXGmj1gRszY6sfH4CoCGngNyc+ZxnZUt9o6nVPGLFL3hkkcgyRGWU+IZRlGHrn9dc3Xe/XrjeuifZnc9taRknIaJSfswR9oNVh7VuUjbXXaoPmpMn4N4ik6mIA3fiMLjcyjzzKskXBrCpFwN60V0BOe4wZ5VqXZ2DyHCKT54HQeZrTDXSfsv4JapZQOqKZJEDtnBJY9WPpkdPChW2FRxCVqMZaIfK3IMbRappGR84K5AZfUr4U4W3I+BiJUYd3S0qswxtlm3GT6Cne8WGAFz2aHGXlcAYHmT4+gpXv+ZJpcG3ZYoWzpmk2ZwPeaOMj3fAMR8PCuVajZ3OZ0a9Q7e2sY/M3Q8pEPiS5TONkiiCY+AU/rrXxBIJZfk0cLxMnWYDAXboBvqz60L5f5ogmPYSSkTyFlyuSzHfBBIwO6OlYfIb2zkBtG+Uu2e0VwuFHVT16n7aGWGcYxn5mveD7m5HXiS+PLaiFbWUrM5wNRXc5O2oacZ38N6UuafZlawxNLFK4fI0oQNJJ+jvv+emuPjNrJInyzEV4GClNLLpbPdbbYjodRNT+arl4IddyUmgJALxoNaE+6cdGHht50RGdfpmTglQ365/4iDyj7ObZ0MvEJzGDskYYIf8T5yceQqHxLkk2PEbIx5kga5hKSbH+sXZseP66P8W4lHPEim3NxbSdxJkwJYn+9I2x9eProLyzxGW3uIISDLbvPGBqGDG2tcZH0WH2Hwpmu9zjPcj0cMfEs/mjivyfhs1wCQ/ZmNT5EsQD9Wc1QfEOJdpDaJ9Je0d/Ulsgn6hVjc/8AFO24HrQ7duA4HhuQR/xCqcuZQHx5IFH2UapNwGfEXDbM48mZ2No00gRRksa3f6JLXK26bsX05+vr9lSOBXKxnJyCfEeA86mcncbigvTcygMFVyobPvHYHYEk4J2/OK3ufJx4E26oEBPZMuDhnAdCqqLkAAZ8cY/NVde0m17Du9op1EnQnh8W/dXuYPazcSgpCojU+OP1KDj7S1IN9xGSZtUjs582PT0A8B6ClaNGyvvYzdmvJUqJpx515SM+lfD0r0eegrpTneZ0R7IuIqnCVl/sRMrfUxdfzNQ/2gc2R3VqyBcEYIzSz7OOKGO2vbY9HhMqj1XCv9oI+yhnE94nb0H5zXLuJ37QeM5nX0tAwWYcjr9ojXfU1GzW65O9aK6a9TkW/UZmjVdPsamm+TTyiQBI2RBqOSg944HgMN9tUoppj5Uu2yYDK0cUuNYUnDFQdIOPPOProOoQMkNpjltvzG7nHmCS8ft5ZNMGSsUa5wwVvebwO4o5bc+2khAuUdURAcMmdTDGlFA6Dx8BStd8ZBPyUwHAdGlL6Q2ExpjUdEXbHXxPnRL2gFEtkGFaWSTU0m2NgMpEBuUUYXPSkWrDkBh31OmdoGF8Q9xXgVtcWsvEiskbuvaIVYqynZUAXp1AGfrqZ7JbSRYZrhmkJdsDU2dWjxBO+c5GTXjwo3dhDCl3gkJ3iABJjHdI67AbDzG9R+JWl3ZstvYuzIE1SlsHSxPgT0yN8UDdlSuZjbn2+YKivflHEGmukkjgDsHdlOhSuQiFsYxkb+tY8/8AGRIVitvnkXLHSM6WGQu426GmDiHMS3kT2kiCBezDSMZFAbcbRnpjPUn7Kr75TFaSGOOeOSN8HKknSem5HiPsraqCQQOR/e4Ve/fxMuIX0cNsBCzZcd87g6/X1BH1YrZy1xCV7y0eVmHaSwqT4MVcaSQPH40tyRRvM2t9nLHIO2SdiP8A55US5XZje2qjJVLmHfwz2g39M02lQEp7CQfjGJN4NxTXHxDh0hA7QyPBqOAJY3LaMnpqxt6/GkGVySSabOe+Byw3DvImBIzMjqdSPvvpYbZ9OopTlG+TTiEHkTj2oV4zPCU+deibB3+zzrACrD5E5EhvYGZpT2xyEjGAB5MT1PjtVWWLWMmVWjuePEr1zmvscROwqx7r2SXEZ70sQHhuT+6vXHLMFoAGuEMh8NBJJ8FXB86C2sr6HJjFWiZzluBE2ythpII7w6j09PWvSRLH1HwNXFy57Ngp7a/HdIzhWwB/jxvQ32g8KsYlZYkQDTlWDZOfTehG8Zjaoh9q9gdyr7XijRvlCRkFT8GGCKmG6dgwJ2x++t/s/wCW/l10ImJCBSzEemAPzkU+86+zpLS2knjckLp2PTBO/wCurtZAwEzRYxB3HuU9cjetFb7ob1op1epzLfqM9UqxuTG6uvVWDD4g5H6qi1khqEZlI205lj8yxQxRWmAZmlPb3EoBHaF8fNB/AKARp8M5oxx/j3CphCqIElUhcuhAjRQTpOThhvsPOkiPj9xJbJbKhaOElsgZ8c5PljetZ4rAYCvYa7mRiWlc+4M90IPE+dImon6vHxOmLVwCD+8O3JhjPy0TKjMx7GJQdWF7urIzoJ05+utlxzZcyQ6IZDCvV21HtHJ6kvksaX+FcvvKehJpqk5IKJlnA28Tj40CxqkIBOTHK1dx7hiIt85I7zaj5nP76HGjl/ZIp94Goy26Y3NO12ADiJ3UMzdwVqI3pq5G4j/S4UP07i3/ADSr0+2gUiofGiXKcY+X2eCD/SYOn+YtEyG7iwV684MuW8tLe51LHIrRSZ1xEjrk99V6BgdjjBqoOd+WJLCbQ3ejbeN/MeR/vD+FBeITss8pUlT2j7g4+kfKi8vOU8tube4CzpjumT7oh8GVxvt65oFenepuDkfElmoWxQCMGLdO3KXEOyKHVpx40kGt0dyR0NGvq9RcStJqBUxJlo8zc690BGLN4t5fCq8N/JJMH1HWGBX452/PUB5SaKcuwxNIvbGXGpcdlpz13OWO2KFVp1pUnzD2ak2sFXqOntBm4tCojuZi0LAY0YA6Zwy9QRSPwzh09xr7NWcRo0jnOyKoySx6D99WRJzDYjsxJY3V3MykYuHJ3ziMr1DaseA9N6+81cff5NLCyQWIZABbW2GdiMHMzqAFXfpjNRG2qARMOrM2ATFTlXirWsavGSHZnLFeoUaQMjxGQad+Pc7C64ZOhIDaU2B97vjJX+FU6Llg2QcY6Uat5UmjfcI4UnSfpY37p8/SsW0e8PDU2o6bPI6gK4O9aaydqxp0Tlucmerwr1eq5mS4r6REZFdlVsagDjOOmftrOwTB1N0qJENxmmTg1iZZVjXALEAZ6emaDawUR3SoXYHPUZOF85iKPs7dVV8e+65OfQdB9dLvNHGrx20z3GvYHCOCBkZwdOBmj/FvZzeW47bSsp1AiNAXGPNs4z8MGlfi19dXTqsupivdVAgUL6KqgAUtQlWcriMX3Mw65+0DwKzsAMkk0Q43wmaDAkRlBGRkVcvs49nqQpHLPHqmYZweiAnu/XgfbTB7XOXlmtNeBmPxA8K16+WyBwO4FVH0E8mcyKMnGcfGjXKC44hZ7g/0mDp/mLUeLg7uxVetMvLPKc0V3aSOMAXEJ/SLTBtQHBMCNNaQTtgjnPgL21wckPHLmSKRfddWY+fRgdiPA0vFTT5xLgVtMspguZS4lbTFIBoQljqDMNhqOMHAHnSTdxFWKspQqcFT1BHXNaRw3EG9ZUAmaK+gV8r6DjetwU9WaSEHI2rF2JOTua+VU0Gx1CdtxuRDnPx8M+WcVDuLksT4Z8BWjNfKyEUHIEI17kYJnq3Wz4Oa8qZAqxPZx7NGvQLidjHa5xge/KQd1TyGds/HHnVkjHMyoIOZXptyWwPHcVoZcVb3tZgQS26RxRxJFE4jCb7BgMMcYzt0GfHeqluD3jmso+6EtrCqG+Zqr1erwokXmyJSTtRzhF7ocHOMVE4JaF+00YaQLlEz3m++0D6RAGdPU+GahB8b0KxN4xHNPZ6eGnTnJHGopoArtnbxNDOaLi0tW7XubHPQZz6fbVFcP5gkiGFYgfGo/FOMSTHvsTXO/wBk5O09fPmNm+pSXB78S8uB+05rqRY1jWMbqGJyWI+wAUYueaYTZzR3MiCVSylQwOR9E7elVVyxwWzuLfRK5jkxnUGxp9TnbHxpU5i4XFA5WK6S4HmgO3oTnBPwrSIHcgMfiVbtrAO378THiN4FlLxORvkAUy8rc1ySXVqjnOZ4R9si0hCMnwOPhRXk3/aFn+MwftFp00IcZ8RU6ywZx0ZanOPslnjlkuLB9atqZoT72G3ZVPRwc9DVW8alY9yeMrKmwboSB9GQHrjwPWujLznX5LiO8QxOxIRz9zf1z4UA54it721cu0XaHBRlIzkdMePpSx1aqRweYRKLGUrKE4bYmaVIgQrSMFBY7ZY4Gfrpp569nk3DVjdz2kbjBYDZX+9Pl6UBZezbBGGH7qbJ/aXLNavZ3iCeJlwsnSVCPdbPRsEDwB9ab3EnIgWp2DmV9prE1kWr4BmixaYislWsooixAAyScADxJ8Ks7lPkIx/PTgMwxpTqoPm3nig3XpUuWh6NO1p46gblrkSedRI+YYdizlGLaepIUDPSrX5x5jhtLeG2tXULpiDOrDMUDkLqU+Dt5+G9T7TmD5JZzTPgrEdKg/TkPeI+A2/PVNcQ478qtbo9jHETKJiUGCS8uNJPkABj6zS9bmxdx8xhqwrYx1CntM4pruAvaxzLFGqJJEdmHXJIONW++NqrWY7mp0cmU+2h79aYrXBMHqGygExr1er5RonN0M5U5BwfSs23BI+z/wCdaj1krYqiJtW8GY1klSjasydoB3QQD5Anp9tRl2NTMhXBjNa8BAGbqV4FaJnRjGSjsCNKBhsxI326U78KXls25eQuj5QlHLs6kAZVMDvKTnJ9aT+XudJbVezKrNAesUgyv1eVfJOYbcSF4YFiUknSUD4yPokjIpbc4PIz+I6URv8ALH5jZzXzJwuNdXDrUOxGO0dGEabYACt7zH91IXKOW4laHxN1CTj/ADFJr5xnjImwMs2Pd1YAHwVQB9dY8mMf9IWf4zB+0Wi1jHOMZgLyMhc5xOmOceBC5BEyCSPG3mvn6j41QfN3LEloxeJmaLOxzuvo3p611Izj45pf4/y5HMDpwhIOQRsfjSj1tWxdDkeRDUXqRsfj4InKk0jOMk7jrUU7irD5z5Ke3YlVwDsNuvwPjSFJbMp3BB8RTNNiuOJWoRlIJ5EiVkB6VsMJqTaWpYhR7zMBRWOBmKouTiOfsy5cMkgnYZAJEY/veLfAVbnE9MULt4IhP1gVhyfw1YbZABuFxny9K+cbhMyNEOjjT8ckD99edvtN1uT1OzWuwbR4ipz/ABPHwi2TxKdvL/ilIx+dyPqqqL5tEYQH3kUn6jn99Xn7VIdUF0oHdiis1H1yOf1YqhHiLE58FP5q7da4iLWZT7n/ANkRH61qNbhCev1VgYjTOIkScTXXqz7M187M1JmY1sRM7Dxryx1Jt4icjHTfGOuOtUZtFyY4ezaaCOSWO5BeKVAh2Onr19CNznw8KBc28CNrcSIN1ByrYO6sMqRnrsftzTDwOD5VFpjAVkGSur3gOmkennUqexe80AyLqVRGQ5wuBnQU+J2+Jz0rn+sVtJP6zrHSq1QxEewvUXZ1DCpN+ts4zHlD5ZzU7mvke5slWSRQY3JAZG1AHyYjpnwpZ7I02FDe5TETeVGxgDPjjHjmjPJmPl1p5/KYMflFzQbsjR7km0c8Qs8KT/SITsPBZFJNGi3fU65jjUf/ALNZyRAjeg/CLZGe51Kp+fPUA/QQ1lagxXPYgkxvGXUE50FWAYAnfSQw28MGhBRjGOJDnM2XPA4pAVcllPVScj4jxBpfvPZfw+U5ZH+qQijXCmXVKCpJ+UOAQuQPdxv4b0Qk7sqnwcaT8RuP31lVReQIT1H6zEk+x3hm3dm/LHf47Vu4f7K+HQyLIgkLKcgNLkZ+HjTkkeqQt5DSP1sf3fVQXg0cfeDREt8pl0v2eQD2hI73hii5zxBgnuEl4VEBpGft3rV/2fiyD3sgg+95bitEyj/SUX4rL+1j/jWziNxru4rc+4YpJW/vaWVVU+mXJI9BQxp6x/jN+tZ8zHiXAra6WZHOoSlDJpff5v3enSlyT2TcMByVkH/vsP30ycx8PBt3dMJLGrPG6jBUqMgbdVOMFTsagXk4lbhkrKO+SxBHTVbOxH20YDExuPzBK+yDhmPclwf/AF2/jXh7HeFn+rl/Lv8AxpgsIOwW7kAKREl40OwXEY1kL9EMwJx9fjWjk68McTW07Ze2VDqb6UTLmOQ/DDKfVDV5MzmBv9T3C/7OX8u/8a1H2T8IzjS2fxlv5qO8s3Dm6uhITl0t5lU/QVxIqp9QjBPqTUThQjFzxAPCZP6VHuIw2nMEHU9Rg7/nqZkkL/U/wv8AspM/57/zVknso4XGdXZuPDvTv+9qL8xWkr3MT276Zo4ZGQMe5J34w0cg8mG2eoODWFxxRLu1DBSrpcW6yxOO/E63EeUYfnBGxBBGQaqWCQeJBtPZ7wyBu6CreRuG8fQt0NSjyRw6RiQuW692U7fAA7VO5yso/kV2+hSxgkJYqM5CEDfrsAKI8Mso1WN1RVbs1GVUA4IGRkeGwrBrU84mxdYBgMZD/wCzFv2LQMhaJhgq7E/YTuPjS6PZFwo79i/5eT+amrmK6CRYLae0ZYwc4xrPeOfRAx+qoXJd0GgMOrUbd2hznOUX7kxPiTGVz65q1QL1xMsxbsxe/wBVnBw2nszq8FNzJn7NdF7T2e2EXZmOHQY2VlYSPqJVtQ1HOWGR0Ne4Zc9lObW5TDNJJJbzY7s2XL41fRlUHGD1AyPGmoVZGe5QYjqCLC3ljeclVIkk1rh9wNKjBBH92pMFoe0Mr41adKgdFXOTv4knqfQUscQ43djiaWMbxBXhMod4SSMEgqQHAPTrReOO+WWLXLDJEWIk0QsjAaSVIJkYY1ACptkJzJNhbyxmTuoQ8rODqOwbHUaeu1TrqHUpA2OxB8iNwaAc/wDF5rOze5hKZTTlXXIOpgp3BBHWvl0/EFgE0UkEraA/ZNEyatslVcOcHyyKm3jEhMY40wAP/nrUO1t3TUAFOqRmzqOwZsnbHXeovKHMKX1us6AruVdD1V16jPiN8/XUTn/is1paSXMJXMenuuuQ2pwp8QR71TbKzJl3Yy/K0nQIUWF4yCxDZZlbI7pG2j89fL7hkkjRTqUjniLadyyMjbNG5wDg4ByBsQOvjCReIPbrKlxBqaMOFNscZK5Az2v1UwxaigycNpGTjxxvt8auSQby3lnjMThY1cYcq5YlT7ypsMZG2T08qx4jw1mktWjChIHYkEkbGNkAXb+9+al7gnF7y4u7y37aJBbOoDdhksGzjPfGCMeFMfCkuVeQTyJIuE7MpHo++1BhqO+w8akk3catXlt5Y0wGdGUFjsNQIycfGoXFOA9rLDIG0aQUlXqJYjg9mf8AeUb+RYeNDuf+M3FokTwsvflWMh0yBqB7w3B8KKSWd3ju3S5/vW4x+ZwakkyHDnF40406HgSNhk6so7srDbBGHIqLY8PuIpbp1WJhPKHXLsCuI0jww0HPuZ286Hzczz2kqpfRqI3OFuIc6M+To26/afrpuV8jIOc1JMSBJZv8pSUadCxOh3OrLMpBAxjHc8/GoXGeXu1lSaNuzkDR9pj3ZURw2hx5gjKt1HTocVmvFHnleO30hYzpkmYZGrxSNfpMPEnYetSxZyjpcMT/AHkTH2BQfz1RMvE9zBZNPbTQoQGkjZAWzgahjJxvtmpVnGVjRWxkKAcdMgY2qNaXrFjHINLjy6MPMVMkfAJ8gaoOCMiQjEhT2btcRudPZxq+Bk6tbYGrGMABdQ6/SNaRwx1uzOhXRJGFlU5yWQ/NuvhsGYH6vKpPCr8SxhvEbN8RUw1YYEZEo8QRJYSy9kJhGOzkWQspJLFM6dIKjTnx3PiKMAULi4pqumhB2VMn/FkbfUD+eitQMD1LIxK449diLmC3dg7D5G4xGjO27N9FQTim2x5iilmEKpMrlWb5yF0GFwDu4Gd2Gwpa4kf/APRW34m//M9PfZDIYgZAIB8RnGf1D7Ksyoo+10f91XH/ALf7RaOW/Eo47ZJGddCxqScg/RGw8z6UE9rn+yrn4R/tFr19yZbXNkqJFHFIY42jljQKyuACralGevWpJJHs64M1tantBpeaSSZl+91nuqfUKBn1zWn2sj/uq5+Ef7VKx5E5lebXa3Q0Xlv3ZAf6wDpKvnnIz9vQ1l7WD/3Vc/CP9qlSSfbHmuOK1iLQ3WFij3Fu2PdAzq6Y9abEO1QOCIDawA7gwx5HmNAqdG4IyNxUklc8t8REPFOKZjlfLx/coy+Nj72OnWnbhHF1uC+lJE7NgpEqFDkjOwO+MHrSrySf+9eK/wCOL9TU8jAbwyftOMfqyPtqSRM9q4+YtvxuL/8AKnakj2tNi2gP/wBTF+pqdxUlwZzNw5Z7WaNh1RsejAZU/URSvyvxlxwVpsktFFKFP+DOn7Nvspi5t4oILaRhu7KUiUe88jDCKo8dzUXgXLnZcNFo/VomVyPvpAdWPgW/NUxLB4mPs7iA4fAfFgzMfMsxyTTLikv2cXZjiaym7s0DMMH6Sk5DDzGSfqIp0zVSMMGCuMjBjcdQ2PtrfxmbRbyt5I36q0cQHaSpGOinW/p5D4mtXNr4tZB98UX/AInUUEDljL+BBlmTa3SKdorhFx5CRQP1/vpk4hdCONnO+BsPM9FA+JIFDuZ+GGa3Kr90TDxnyZf49KhcI4j8s7HyjAeUf+p0Vf1t/wANWPb7f2mj7hu/ea7e3MN5AGOWkifWfNydTH7aaxS1zGdN1ZN/fZftApkFXWMEiZc5wYt3XKYe9W97eQSouhQFXQF37pBGT7x3zTIvTfrXJV3x+5Esn9In2kf+uf74/wB6pEXMFwf6+b8q/wDGiMcTSVbvM6W5o4At7CYHd0jYgtoxk4IIGSDgZFTOF2ZijWMuZAoCqWABwBgZx1O1cxS3V6w1K90QRkFXlwfUEHzofNdX/wB9d+P05vAZPj4DeopzKevbOmuOcqRXEyXGp4biP3ZoSA2PvWyCGG/QjxNZcd5dN3bm3mmcoSCxVVVm0kEA7Y6jOwrlg8RvdOrtLnTjOrtJdOM41ZzjGds19F1fnJDXZAxnvS7ZGRnfxG9XBzp+25ZljiWJL+5VVUKvdiJAAwAGMedqN2Np2USRgk6VChmOScD3m8yetchz3t6ihne5VTjDM8oByMjBJ8RuK+wX12ylle5ZVzqYSSEDHXJz4VJJ0zbclCOeW4jurhJJiTIR2eG3z7pQjbwovw3hDRyNI88szFdI7TSAozk6QigZJAyfQVywbm8AUlrkBsBSWkw2r3dJzvnwx1rYRfbbXW/T7rvtnbz2BP1GpLxOm+aOWUvlVJZJFVTqAQgd7BAJJBPjWcPCJ1AAvZiPNkiLfbo61y4jXrAFflJBGoEGQgr98DndfWtAuro6+9Oez3fvSdwZxl9+6M+dXiVOrrPgMaSdq5eaUbCSZtRUeIQABU/3QKK1yBG14zaR8oLYBwGfOG909eh8POvKbsoZB8oKDUC2XwNPvZOdsePlUknWF7wmORxIVxIvR1OGHpkdR6Gtwt2xgyMfsz9uK5QEF9kDRc5b3R85k7Z2HjsM/CtdnPcyNoQyu250qzE7e8cZ8PGsFR3NgZnW0MAUYH1+Z9SfE1G4rw0TqFZmChg3dIG6nIzkefhXMMcF4QTouO6cNs+xA1YP+7v8N68qXTBSFmIZSykasMoOCw8xkgZrPHWJsV+czqpFwME59Tj91aLGwSLVoXGti7fE9a5Ylsr3vfNzjScNs/dONWD5HG+PKhRupPv3/wCM/wAa3xMms+J1rxbhCXGjWWGhtSlWwQfOpsS4GCSfU4z+auN2u5Pv3/4z/GiXKVy5vrQF2/8AEwfSP9ovrUAHcyQejIF/92l/zJP+c1lC9YX/AN2l/wAyT/nNYIa2w4hqjgx85Z5sSCB4ZkeRG1BdD4KrIuJF/wCJUYeRB86Hxc2aI070qzpLcyh0AIDTRqiactnClPLptQGM5FRbpKEpxDWICMxhk51AJkiiEUhiVXRQGgdjKXm1ITtG4Pub4JPoaz/7WW5WZFhkRZZbd0TCyBBFB2ZQEsDnJ7p8AB1pLcV61lCyIxzhWUnHXYg7etEiREdOMceWW2FqILhH7G2UNo70htww0upO8feJBXBB6g5rDg/GzH8lcW8xkslmjKoh7OTWXPzvijd8hhg6gB0rXxPm+OeS91IyJcg6HUfOJmYS4dS5BDY0nSR0HwojYc/xIctHI5DWmDkAt8nieMys2r7qdeoAhh3QDnrUlQTxLizXKW6QRP8AMwQIzKmXLRBgCGTJ0HXkA+IopZcf0zwTCK4ZLe1+TyLpz31jkTURnAHzhOG3A+NB+XuNxW73RJd1miaNCUB6yo+qRA4H0MYB6mt/EOPxSxxpmeIxG4wY8DtBMxbU3e7jZOk+9lcVJodQpBzIoij1W8uDaNa5WFeyZnmEoZVyAw2xp8aEWHF3t5biWJJVZmCrqQEAlwzRTL0wwBXR61Ln5uiMk8oRx8oSBHjOCkXZMhLR797HZ9wYGNR3rcnPidqkskJeRZtTSZCtLEEkRNY3HboJdn8cDPSrlTDifF1kV4DazW6loZkWLJdOyjKMO8ATHuSrfRPnRFOby6zP8llYzPdSnQO4VlgWA/OY1ALpDM46nIoPwfm5LZYVjDv2BnZXcDLGbQDGRqOmPShzucljtUmfnOBkCrFIgW2vLdFGkhVnOYhnVkhQDnzqpUmR8xp21vcC2uCEWNFIjUGTTA0IxIN2znIHxxmgXB+IR2d0HMculYnQo+kOTJEyZI2AXv5x5Ab77b7nmlGuhdobiKQ9llE0FFMagd3J76bZCkDGTQfmDiEc85kijEalUGkDAyqAMVXJCKSCQoJAqTSxp4Rz1oX51DI/ahtS6V0ItuYFEX3jqpyDgjbHjmsbLmK3X5NmKVxbxSIgYpgu0rSJI69GC6vd6ZANJKmpVvWG4jCAGOtvxqJopEZZZDJN2zPJ2bMW7Iox3HdJLEgr02ApbmiAFbInwKjTy5pfcxMaCKokKVaI8op/TrT8Zg/aLULTminKwxe2n4xB+0WjhoJlGDA3EPu0v+ZJ/wA5rBa+3rfPS/5kn/OaziSik4EBWMyVAKYeT+GW8s5e7/8ADRBe0wSMmVxHEMg7d5s/BTQONcUxniEdrZRxvBHO1yTOyyFwFRcpB7jDOcSNv5igryYxYcLiLPN/BDaXc9uekbnSfNT3kPr3SKA9kSRgE56YHX4edWRz/ILy0tOIqoUnVbTquSFePJj3OTuvn6Vp5u45OtpwuRJSkhtpCXTCsdMxAGoDIG3QUaIGV4sJJIAJIzkAZIx1zXo4iSAAST0A3J+AHWrU4/xeaLjkHZOU7Q2RkCYHaGVIxJ2mPfyCetALyCZLjiXycJFGlxIrzsdBiHbNojjcbqWI6KCSF8qkqJyx+HjnGPHPljz9K3pbsWCgEsx0quNyc4wB4nO1WhPcsnHeHujd6WCy7R8D5ztF77NkdWwDnrQleZbh+JRQmUiKPiHzaAABMzFDpOM4Kk538TUliJF/w2SKR43U642ZWwCRlThsHxGfGo3ydskaWz5aTkZ8xTxzHzXdxcUlkE0jfJ7qXs0ZjpAEhzHj71goGPhU/mMtaT3N/BK4juoVa3bUck3OdQ1Z3MQSTbwynTapKlbiBsFtLaQcFsHAPkT0BrDFWnyUk/yhI7gpHHJZS6bYZ76GJmEkse41Me9qY6jVXA7D4VJI78zcHjsFtcW6TxTQpI07s/zrNkskbKwEekYAG58d6WOKCIzP8nVhEWHZq27AEDuk+JBJGfGmXgHNk1jqs7uNZ7XI7S3l30hgDqib6Jw2R4H0zmmFOXobW84ksKtMYbVZbdCxEiiXQZMEZbWiMdxuAfOpLErOW3ZDh1ZD1w6lTjzwfCp9nZuSQEckDJAUkgeBIxsPWitzzQZLZIkh0iCXtI5jK0jREjdQzDAU4zg+IzTxxzisy8aiVZGUFrTIU4Da44w2sD3sg43zWX6h62lbua04otzOFF3chRhRPMAB0AEjbULzig4xG85E90FSuV3/AKfafjMH7RaGTS1M5Sb+n2n4zB+0WiKvmCtsAGIJ4i2J5f8AMf8A5jWyKama/wDZrxNpZGFtkF3I+ei6Fjj6dYr7NeJ/g36aL+et8GKI+0wNHcYIOxxvgjIPxHiPSpHG+OS3ODKUJVQoKxopCqMKuVA7ozsKMp7OeJfg36aL+evj+zjiX4N+mi/6lUBiMM6kQMvNNwsDWwMYgYgtH2MeGYYwx7udWw39BWi/5lnlWJJDGyw/cl7GMBB96MLuvjg0aPs04n+Dfpov56wPsy4n+Dfpov561xFTBNzzbdSTpcu6mdAAr9kmRj3TjTgkeBxtWxOcLrMza0Pb4MoMMZV2BJEhXTjWCT3utED7MeJ/gv6aL+evo9mXE/wb9ND/AD1OJUiJzdevLC/bAyxKEiYohK4GxyVOWA+kckDOOtRL5rmWTtWXv51a0VUJOdWvu43zvmiw9mfFPwb9PF/PWz/VzxbH3A//AHEXj1/rKkkg8Xu769Ze3YOc4BPZoCSAC7YwC2wyxqRzJZTBILQOJVtkZiVcFdcranEZ8QNIX45862H2ccWwB8nOB0/pEW2euPnK+f6tuK/g5/Lxf9SpJMYeP8TjMRVyGiXQjaIyxXGBGzYy4AJGGyBSxeM5kYybuSdXx8elNP8Aq24r+Dn8vF/1K+H2ZcU/Bv08X89SSDxzXdZQsyO0aqsbyQxs8YUYUIxXIx65qLa8auI5/lKSuJ9RbtdXeJPXJPXI2wdqNj2Z8T/Bv00X89Zr7M+J/g36aL+epxLEG3nMFzcSK8smoqcqNCBQfPQFCk+pBohJzNdtKs7TEzKMLIUTUB4fRxtjY+HhUyL2ccRH/lv0sX/UrY3s94j+DfpYv56E2SY0gUCL1/fvK5kkbU7dW0gZPiSFAGfWoUklNDezriX4N+mi/nr5/q44l+Dfpov56sLLLjoRQO9F+T4Sb609LiD9otG4/ZvxH8H/AEsX89OHJns6uYpopJYwuh0bGtT0YHwJ8qj2bRxM7VPJM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5364" name="AutoShape 4" descr="data:image/jpeg;base64,/9j/4AAQSkZJRgABAQAAAQABAAD/2wCEAAkGBxQTEhUUExQWFRUXFxcaFxcVFRwcGhgcGRgaHBcXFhgcHCggGBslHBUcITEiJSkrLy4vHB8zODMsNygtLisBCgoKDg0OGxAQGy8kICQsLCwsNCw2LCw0LCwvLCwsLCwsLCwsLCwsLCwsLCwsLCwvLiwsLCwsLCwsLCwsLCwsLP/AABEIAR8AsAMBIgACEQEDEQH/xAAcAAACAgMBAQAAAAAAAAAAAAAFBgQHAgMIAAH/xABREAACAQMCAwUDBQwGBwcFAQABAgMABBESIQUGMRMiQVFhBzJxFCNCgZEzUlR0k6GjsbPB0dIkQ1NicnMVFzWCkrLTFiU0RGOD8GSUwuHxJv/EABoBAAIDAQEAAAAAAAAAAAAAAAMEAAECBQb/xAAtEQACAgEEAQMDBAEFAAAAAAABAgADEQQSITFBEyJRMmFxgZGh8EIFFMHR8f/aAAwDAQACEQMRAD8A0cY5cuXjaSN3By2wZvM48aqviF1coxWSWUEebt/GuqGuIYIMyMoAHiaoH2j8Ytp5D2IG30h41y9LY6tg85/ide8i9TnjH8xL/wBJTf2sn5Rv4148Sm/tpPyjfxqMaxrqTlEYhG2vpifusn5Rv40YkupQmRJJn/Mb+NB+HR75o5aRdrIiDzFK3PgzqaWsBPuZcfsdExt9UrM2TtqJO311ZGulzlaARQIgGNhRWdyNx08aRr1ACFvvAXrusxFb2o8UMdo4U4Zthvjr6/CueZBdHcNMfhI2/wAO9Vr+2W8zEgB+lnrQT2Vcqpch57jU6KcKmTgnHeLefXH1mi0Xhaza3zLtpOFX7ZiTaWF7IcIZmPpIf4068G5AlIVrq9eMHoqOxPhsWzgdRT/ec22ViRD2OgkgbIAD6g9CKUfajcyyqssb4iA207b+Zx8Ks6wuQBxmar0h5yJJ4ncR2ARINc2epLEs31mq95t4vI0pdJJFB8A7DB8R1o3zjdiSztpc98pvg+ON6r6WYlQD50XTjd7vvLuxWMfaMXEHZ1DR3Dl9IJXtG+vxoC1/OOsso/32/jUdX3zUgXmxBGc+dMqGXjuKtsfnqZRcTm/tZPyjfxrYl5N1Msn5Rv41pshsxxmmuDl+MnBaQgLbtqTBEnbAaxEMdY9RJ67RvnHhCTmUqDaCYsi9m/tZPyjfxrF+ITD+tk/KN/Gm1eVYxqDuUUTwxLIWGh1lUkTKdOCuwYDI2O5zWmw5WhlyWd4z84CjFNQ0SogO4AOrtMAbbqRny0DmYcART/0nN/ayflG/jRfk/iEpv7QGWQg3MIILtv8AOL13r7xHgKRwayzK/ZQyaXAwzO7K0a7AgjTq8dg2ai8m/wC0LP8AGYP2i1qCmXMPGZ5ZZFeRmVXcAE7ABjjagxaneP2f3U8sjkLEpdyNZ7xBYkEIN8Y3ycUVf2StHHJLNPpiRS2vQFyAN8a2BJ26eNBFlS8D+IwVtblv5lZV6nGw5UglZgk8zAGPSVtmbKt7xOnOCMYA+kelGG9l8ryKsMdwUKk6nCKQd8ZVtOMgA4yevXY1Dcgleg4iNZ3A6U8ezfhpluA+NhS5xTk66g1loZCqHDt2Z7p9cZ29QSPWrM9kzxi3O415OR40nrXAqJXzOhpWbOD4liW8uk4rbfXW1C1fJzWM8tcMMQMQvpZbMrf2r5wp8KY/YtMxsmSNVLa2944G/wAKVPamx7m+3lTJ7A5xolX++D+aurUuaF/MxqThz+II9qfAeIY7WRYzCm/zZyV9SCM0q8X5kJtUhZRqKg7H9ddD87WBmtZFG5Knb6q5a43ZSJIRIpUj7KZSpN3pn/HkQS3v6RcdngzC94uZIIocfc9W/wAaFgUQ4bwqSd1jiQuzHAAGauvkn2OxxES3xEhGCIh7o/xn6XwprcqcCJtufl5W3s/5RN27u/dhQdWGAxPQDzoZzlw+KGcpF0HXBzvV/c9cwW9jCFUKNsKqgdPhXOt/dtcTlj1ZvLzNL1uz2FvAjG1RUBjkwiluI7ZT9JzUWO3IYDf/APtPfCOWxK0eTlUH56XOcZlguCi+HWhV3b2KrHXrVB7vEX+LvjuihygsfOspptRJNTuFsACzdKfGUWcsgW2cQdICNjRbk3/aFn+MwftFqPMVlbbainJ8Crf2ueouYMflFrW6DNXkdTp/i06RK7poVtg0jLkDwCgDd28lHU0gS8Akv5ATrKqwLzT4IAB3RFPdyfJeniSdqNNP21xolypALaF/8vESQpP/AK0uDlvorkDHUsQktVXRrCBQAF6aQemFxXNYkn+iMoxQdc/vBcL2tqkkagO+CTCoGtvAnSff2A2Hl61on5tt4Y4XCu/aAsiRrgqFyGMmvAQKVIwd8ih/M928D2pDnLx4KOAyl0GVyD0LY0nG/SjE1pbzkTOg7NoYSY+gYsWbvnyA6jx8c1AB38TRAABbPP8AcQlwDi0N3GXjikCsP6yPAbPXSTsw+G1Ab7kfviSERxtnouVBGfr3/N8OtZ23OUOuRECiKJlTKn3iRkqnw/jWU3PFjJhI7oxOdlZlIXPgDqGP1VDssGMdfpIouqbK/wDc2m1ePZx9Y6H4VEvbhY1ZnOABQzjnOc9syR3MYZHOElT3T8PEHzB86WuauLNISmO7gEHPvZGQ3wwa5r0jd7ejOjQGflv4gXmWxactMW+b61L9lHEBHcsqnY4pF4txSQ5iDHR5DxqRyncGOYPuMYNdH0WWkgn8TD2q9u0D7GdT3UoZPqpGueXoyzPIoYEjYjyqcOZUWAPqGCufWk3inPqsrY9etIWO9rAiZ09L15HiWFbXFvCimNEQ+gApV5x9oiwqRGQzfHYVVvFecnIwrZxSjd3rSHLGnadLY31niBtamrrkwnzFzFLdOWkbP7qw5btjJMqqMknahlvCXYKBkk4AFXx7KuQTABPMO+RsPvQf305aVrTYo58Retiz+o3Qn3g/CpLZGLHfGapXmW4L3EjE5JY101zhoS3kY7YU/qrlriLZdj6mlP8AT0IsbdGNXd6lQPyZFpg5Ws1lYq+NGM70Dgi1HAqbHdPDlfOujbkjA7ienwp3N1JnHraKFysRz+6sOTmJ4hZ/jMH7Ra1Q3SMrB1yx6Gt/J3+0LT8Zg/aLUryBgzWoxwVPEubhEhht7q5uNImftGDeL69XYKeufe049APCi68tvPD2Tuyl1Og5PvgBlzg7gHO3kT471J41wNJ54Ic9yRjLKgJBAj9056r3yPs+NNlpw0IVJdn0DC6iO75k4A1H1P8AGkEoZ23N8wr3hVwvmVLYcOLdyYSNGNZCOzGS2nhBbTrO7RsBsTRXnziKzWM6IwiwVwScZCKuEB9ckfXTXzZcAxSAYBIOlvJh7pNUna2j3kcgl1d04QA9HAGSd9ztj6qFu9xweAeY1UhtG4jnxBUEMwtj80zZbVnIGBnfAzknAx8M0Iurhc+7Ko8Qd/zEdK3S201qxIPunffcfEdR8RRS+4iWRJozpP0iANz46gdifUDemxwc9gyEbhg8EfM0y8XaW17EzaghDIjg5QjPuN1AwSMHI+FFYrd7y0PZEmaBdQX+0iY94D1R8/UaVrvjrsekeehPZqMj1wKbPY/fAXy6j7qtgeYbAI+rOat02rux1BeqMlVPMcOTPZgqIJ74jpnRtgf4j40oe0H5N27C106QoB09M5OasH22cSljt4Y0yI5GwWHTYZCk+v7qpLiL4O3lQghZ8y639hYyJNxOUd3W2PAZqFJcMepJrB2zWNPhFHic57nbzPV9Ar4nWvo61qDEsn2ScrNNMLhl+bQ7Z8T6VfdtOVHTaqm9mfOMUUCwvhcePnVgy81wKudQxXCvsb1SxOJ0zQ20KoyJB58sTdRFUfSfzH0NUJzBy9LCTqXbzG4q7r7jUE/uOQT5ZoLJaA7P3lNDp1T1tkx1dKHr2tKKGQcjavsrljvVl8ycvWcaM+SG8AdqraRe9t0zXapvW0ZAnL1GnangngyRHDgUS5PixxC0z+EwftFoe79KI8pOTxC0/GYP2i1sZzI4XbOtlhXXrAGorucbkfH6q+XkoC18hlHT+6D+uqs5z56KBnj3UymJfXT1P1E0vdaQmF7MHRQbG/E+8/cfEZCnwBY+v3o+2qs4dzU0DHTg5dmOf72M0N4/xl55CzMSfU/moKW3zWKNIAnu8x6zV+nhU8SweJSpcKJV3IABGNs+TZ8KADg8p+kAjHJCsMdOuM5qdwYyyIERDpx5bD1261Fg4bKxYsdCAkFm/hWEOzKgxywLaAxHfxxA9zZIhIMm/wADg56b1u5euzBcRPn3XAJHkdj+utXGmj1gRszY6sfH4CoCGngNyc+ZxnZUt9o6nVPGLFL3hkkcgyRGWU+IZRlGHrn9dc3Xe/XrjeuifZnc9taRknIaJSfswR9oNVh7VuUjbXXaoPmpMn4N4ik6mIA3fiMLjcyjzzKskXBrCpFwN60V0BOe4wZ5VqXZ2DyHCKT54HQeZrTDXSfsv4JapZQOqKZJEDtnBJY9WPpkdPChW2FRxCVqMZaIfK3IMbRappGR84K5AZfUr4U4W3I+BiJUYd3S0qswxtlm3GT6Cne8WGAFz2aHGXlcAYHmT4+gpXv+ZJpcG3ZYoWzpmk2ZwPeaOMj3fAMR8PCuVajZ3OZ0a9Q7e2sY/M3Q8pEPiS5TONkiiCY+AU/rrXxBIJZfk0cLxMnWYDAXboBvqz60L5f5ogmPYSSkTyFlyuSzHfBBIwO6OlYfIb2zkBtG+Uu2e0VwuFHVT16n7aGWGcYxn5mveD7m5HXiS+PLaiFbWUrM5wNRXc5O2oacZ38N6UuafZlawxNLFK4fI0oQNJJ+jvv+emuPjNrJInyzEV4GClNLLpbPdbbYjodRNT+arl4IddyUmgJALxoNaE+6cdGHht50RGdfpmTglQ365/4iDyj7ObZ0MvEJzGDskYYIf8T5yceQqHxLkk2PEbIx5kga5hKSbH+sXZseP66P8W4lHPEim3NxbSdxJkwJYn+9I2x9eProLyzxGW3uIISDLbvPGBqGDG2tcZH0WH2Hwpmu9zjPcj0cMfEs/mjivyfhs1wCQ/ZmNT5EsQD9Wc1QfEOJdpDaJ9Je0d/Ulsgn6hVjc/8AFO24HrQ7duA4HhuQR/xCqcuZQHx5IFH2UapNwGfEXDbM48mZ2No00gRRksa3f6JLXK26bsX05+vr9lSOBXKxnJyCfEeA86mcncbigvTcygMFVyobPvHYHYEk4J2/OK3ufJx4E26oEBPZMuDhnAdCqqLkAAZ8cY/NVde0m17Du9op1EnQnh8W/dXuYPazcSgpCojU+OP1KDj7S1IN9xGSZtUjs582PT0A8B6ClaNGyvvYzdmvJUqJpx515SM+lfD0r0eegrpTneZ0R7IuIqnCVl/sRMrfUxdfzNQ/2gc2R3VqyBcEYIzSz7OOKGO2vbY9HhMqj1XCv9oI+yhnE94nb0H5zXLuJ37QeM5nX0tAwWYcjr9ojXfU1GzW65O9aK6a9TkW/UZmjVdPsamm+TTyiQBI2RBqOSg944HgMN9tUoppj5Uu2yYDK0cUuNYUnDFQdIOPPOProOoQMkNpjltvzG7nHmCS8ft5ZNMGSsUa5wwVvebwO4o5bc+2khAuUdURAcMmdTDGlFA6Dx8BStd8ZBPyUwHAdGlL6Q2ExpjUdEXbHXxPnRL2gFEtkGFaWSTU0m2NgMpEBuUUYXPSkWrDkBh31OmdoGF8Q9xXgVtcWsvEiskbuvaIVYqynZUAXp1AGfrqZ7JbSRYZrhmkJdsDU2dWjxBO+c5GTXjwo3dhDCl3gkJ3iABJjHdI67AbDzG9R+JWl3ZstvYuzIE1SlsHSxPgT0yN8UDdlSuZjbn2+YKivflHEGmukkjgDsHdlOhSuQiFsYxkb+tY8/8AGRIVitvnkXLHSM6WGQu426GmDiHMS3kT2kiCBezDSMZFAbcbRnpjPUn7Kr75TFaSGOOeOSN8HKknSem5HiPsraqCQQOR/e4Ve/fxMuIX0cNsBCzZcd87g6/X1BH1YrZy1xCV7y0eVmHaSwqT4MVcaSQPH40tyRRvM2t9nLHIO2SdiP8A55US5XZje2qjJVLmHfwz2g39M02lQEp7CQfjGJN4NxTXHxDh0hA7QyPBqOAJY3LaMnpqxt6/GkGVySSabOe+Byw3DvImBIzMjqdSPvvpYbZ9OopTlG+TTiEHkTj2oV4zPCU+deibB3+zzrACrD5E5EhvYGZpT2xyEjGAB5MT1PjtVWWLWMmVWjuePEr1zmvscROwqx7r2SXEZ70sQHhuT+6vXHLMFoAGuEMh8NBJJ8FXB86C2sr6HJjFWiZzluBE2ythpII7w6j09PWvSRLH1HwNXFy57Ngp7a/HdIzhWwB/jxvQ32g8KsYlZYkQDTlWDZOfTehG8Zjaoh9q9gdyr7XijRvlCRkFT8GGCKmG6dgwJ2x++t/s/wCW/l10ImJCBSzEemAPzkU+86+zpLS2knjckLp2PTBO/wCurtZAwEzRYxB3HuU9cjetFb7ob1op1epzLfqM9UqxuTG6uvVWDD4g5H6qi1khqEZlI205lj8yxQxRWmAZmlPb3EoBHaF8fNB/AKARp8M5oxx/j3CphCqIElUhcuhAjRQTpOThhvsPOkiPj9xJbJbKhaOElsgZ8c5PljetZ4rAYCvYa7mRiWlc+4M90IPE+dImon6vHxOmLVwCD+8O3JhjPy0TKjMx7GJQdWF7urIzoJ05+utlxzZcyQ6IZDCvV21HtHJ6kvksaX+FcvvKehJpqk5IKJlnA28Tj40CxqkIBOTHK1dx7hiIt85I7zaj5nP76HGjl/ZIp94Goy26Y3NO12ADiJ3UMzdwVqI3pq5G4j/S4UP07i3/ADSr0+2gUiofGiXKcY+X2eCD/SYOn+YtEyG7iwV684MuW8tLe51LHIrRSZ1xEjrk99V6BgdjjBqoOd+WJLCbQ3ejbeN/MeR/vD+FBeITss8pUlT2j7g4+kfKi8vOU8tube4CzpjumT7oh8GVxvt65oFenepuDkfElmoWxQCMGLdO3KXEOyKHVpx40kGt0dyR0NGvq9RcStJqBUxJlo8zc690BGLN4t5fCq8N/JJMH1HWGBX452/PUB5SaKcuwxNIvbGXGpcdlpz13OWO2KFVp1pUnzD2ak2sFXqOntBm4tCojuZi0LAY0YA6Zwy9QRSPwzh09xr7NWcRo0jnOyKoySx6D99WRJzDYjsxJY3V3MykYuHJ3ziMr1DaseA9N6+81cff5NLCyQWIZABbW2GdiMHMzqAFXfpjNRG2qARMOrM2ATFTlXirWsavGSHZnLFeoUaQMjxGQad+Pc7C64ZOhIDaU2B97vjJX+FU6Llg2QcY6Uat5UmjfcI4UnSfpY37p8/SsW0e8PDU2o6bPI6gK4O9aaydqxp0Tlucmerwr1eq5mS4r6REZFdlVsagDjOOmftrOwTB1N0qJENxmmTg1iZZVjXALEAZ6emaDawUR3SoXYHPUZOF85iKPs7dVV8e+65OfQdB9dLvNHGrx20z3GvYHCOCBkZwdOBmj/FvZzeW47bSsp1AiNAXGPNs4z8MGlfi19dXTqsupivdVAgUL6KqgAUtQlWcriMX3Mw65+0DwKzsAMkk0Q43wmaDAkRlBGRkVcvs49nqQpHLPHqmYZweiAnu/XgfbTB7XOXlmtNeBmPxA8K16+WyBwO4FVH0E8mcyKMnGcfGjXKC44hZ7g/0mDp/mLUeLg7uxVetMvLPKc0V3aSOMAXEJ/SLTBtQHBMCNNaQTtgjnPgL21wckPHLmSKRfddWY+fRgdiPA0vFTT5xLgVtMspguZS4lbTFIBoQljqDMNhqOMHAHnSTdxFWKspQqcFT1BHXNaRw3EG9ZUAmaK+gV8r6DjetwU9WaSEHI2rF2JOTua+VU0Gx1CdtxuRDnPx8M+WcVDuLksT4Z8BWjNfKyEUHIEI17kYJnq3Wz4Oa8qZAqxPZx7NGvQLidjHa5xge/KQd1TyGds/HHnVkjHMyoIOZXptyWwPHcVoZcVb3tZgQS26RxRxJFE4jCb7BgMMcYzt0GfHeqluD3jmso+6EtrCqG+Zqr1erwokXmyJSTtRzhF7ocHOMVE4JaF+00YaQLlEz3m++0D6RAGdPU+GahB8b0KxN4xHNPZ6eGnTnJHGopoArtnbxNDOaLi0tW7XubHPQZz6fbVFcP5gkiGFYgfGo/FOMSTHvsTXO/wBk5O09fPmNm+pSXB78S8uB+05rqRY1jWMbqGJyWI+wAUYueaYTZzR3MiCVSylQwOR9E7elVVyxwWzuLfRK5jkxnUGxp9TnbHxpU5i4XFA5WK6S4HmgO3oTnBPwrSIHcgMfiVbtrAO378THiN4FlLxORvkAUy8rc1ySXVqjnOZ4R9si0hCMnwOPhRXk3/aFn+MwftFp00IcZ8RU6ywZx0ZanOPslnjlkuLB9atqZoT72G3ZVPRwc9DVW8alY9yeMrKmwboSB9GQHrjwPWujLznX5LiO8QxOxIRz9zf1z4UA54it721cu0XaHBRlIzkdMePpSx1aqRweYRKLGUrKE4bYmaVIgQrSMFBY7ZY4Gfrpp569nk3DVjdz2kbjBYDZX+9Pl6UBZezbBGGH7qbJ/aXLNavZ3iCeJlwsnSVCPdbPRsEDwB9ab3EnIgWp2DmV9prE1kWr4BmixaYislWsooixAAyScADxJ8Ks7lPkIx/PTgMwxpTqoPm3nig3XpUuWh6NO1p46gblrkSedRI+YYdizlGLaepIUDPSrX5x5jhtLeG2tXULpiDOrDMUDkLqU+Dt5+G9T7TmD5JZzTPgrEdKg/TkPeI+A2/PVNcQ478qtbo9jHETKJiUGCS8uNJPkABj6zS9bmxdx8xhqwrYx1CntM4pruAvaxzLFGqJJEdmHXJIONW++NqrWY7mp0cmU+2h79aYrXBMHqGygExr1er5RonN0M5U5BwfSs23BI+z/wCdaj1krYqiJtW8GY1klSjasydoB3QQD5Anp9tRl2NTMhXBjNa8BAGbqV4FaJnRjGSjsCNKBhsxI326U78KXls25eQuj5QlHLs6kAZVMDvKTnJ9aT+XudJbVezKrNAesUgyv1eVfJOYbcSF4YFiUknSUD4yPokjIpbc4PIz+I6URv8ALH5jZzXzJwuNdXDrUOxGO0dGEabYACt7zH91IXKOW4laHxN1CTj/ADFJr5xnjImwMs2Pd1YAHwVQB9dY8mMf9IWf4zB+0Wi1jHOMZgLyMhc5xOmOceBC5BEyCSPG3mvn6j41QfN3LEloxeJmaLOxzuvo3p611Izj45pf4/y5HMDpwhIOQRsfjSj1tWxdDkeRDUXqRsfj4InKk0jOMk7jrUU7irD5z5Ke3YlVwDsNuvwPjSFJbMp3BB8RTNNiuOJWoRlIJ5EiVkB6VsMJqTaWpYhR7zMBRWOBmKouTiOfsy5cMkgnYZAJEY/veLfAVbnE9MULt4IhP1gVhyfw1YbZABuFxny9K+cbhMyNEOjjT8ckD99edvtN1uT1OzWuwbR4ipz/ABPHwi2TxKdvL/ilIx+dyPqqqL5tEYQH3kUn6jn99Xn7VIdUF0oHdiis1H1yOf1YqhHiLE58FP5q7da4iLWZT7n/ANkRH61qNbhCev1VgYjTOIkScTXXqz7M187M1JmY1sRM7Dxryx1Jt4icjHTfGOuOtUZtFyY4ezaaCOSWO5BeKVAh2Onr19CNznw8KBc28CNrcSIN1ByrYO6sMqRnrsftzTDwOD5VFpjAVkGSur3gOmkennUqexe80AyLqVRGQ5wuBnQU+J2+Jz0rn+sVtJP6zrHSq1QxEewvUXZ1DCpN+ts4zHlD5ZzU7mvke5slWSRQY3JAZG1AHyYjpnwpZ7I02FDe5TETeVGxgDPjjHjmjPJmPl1p5/KYMflFzQbsjR7km0c8Qs8KT/SITsPBZFJNGi3fU65jjUf/ALNZyRAjeg/CLZGe51Kp+fPUA/QQ1lagxXPYgkxvGXUE50FWAYAnfSQw28MGhBRjGOJDnM2XPA4pAVcllPVScj4jxBpfvPZfw+U5ZH+qQijXCmXVKCpJ+UOAQuQPdxv4b0Qk7sqnwcaT8RuP31lVReQIT1H6zEk+x3hm3dm/LHf47Vu4f7K+HQyLIgkLKcgNLkZ+HjTkkeqQt5DSP1sf3fVQXg0cfeDREt8pl0v2eQD2hI73hii5zxBgnuEl4VEBpGft3rV/2fiyD3sgg+95bitEyj/SUX4rL+1j/jWziNxru4rc+4YpJW/vaWVVU+mXJI9BQxp6x/jN+tZ8zHiXAra6WZHOoSlDJpff5v3enSlyT2TcMByVkH/vsP30ycx8PBt3dMJLGrPG6jBUqMgbdVOMFTsagXk4lbhkrKO+SxBHTVbOxH20YDExuPzBK+yDhmPclwf/AF2/jXh7HeFn+rl/Lv8AxpgsIOwW7kAKREl40OwXEY1kL9EMwJx9fjWjk68McTW07Ze2VDqb6UTLmOQ/DDKfVDV5MzmBv9T3C/7OX8u/8a1H2T8IzjS2fxlv5qO8s3Dm6uhITl0t5lU/QVxIqp9QjBPqTUThQjFzxAPCZP6VHuIw2nMEHU9Rg7/nqZkkL/U/wv8AspM/57/zVknso4XGdXZuPDvTv+9qL8xWkr3MT276Zo4ZGQMe5J34w0cg8mG2eoODWFxxRLu1DBSrpcW6yxOO/E63EeUYfnBGxBBGQaqWCQeJBtPZ7wyBu6CreRuG8fQt0NSjyRw6RiQuW692U7fAA7VO5yso/kV2+hSxgkJYqM5CEDfrsAKI8Mso1WN1RVbs1GVUA4IGRkeGwrBrU84mxdYBgMZD/wCzFv2LQMhaJhgq7E/YTuPjS6PZFwo79i/5eT+amrmK6CRYLae0ZYwc4xrPeOfRAx+qoXJd0GgMOrUbd2hznOUX7kxPiTGVz65q1QL1xMsxbsxe/wBVnBw2nszq8FNzJn7NdF7T2e2EXZmOHQY2VlYSPqJVtQ1HOWGR0Ne4Zc9lObW5TDNJJJbzY7s2XL41fRlUHGD1AyPGmoVZGe5QYjqCLC3ljeclVIkk1rh9wNKjBBH92pMFoe0Mr41adKgdFXOTv4knqfQUscQ43djiaWMbxBXhMod4SSMEgqQHAPTrReOO+WWLXLDJEWIk0QsjAaSVIJkYY1ACptkJzJNhbyxmTuoQ8rODqOwbHUaeu1TrqHUpA2OxB8iNwaAc/wDF5rOze5hKZTTlXXIOpgp3BBHWvl0/EFgE0UkEraA/ZNEyatslVcOcHyyKm3jEhMY40wAP/nrUO1t3TUAFOqRmzqOwZsnbHXeovKHMKX1us6AruVdD1V16jPiN8/XUTn/is1paSXMJXMenuuuQ2pwp8QR71TbKzJl3Yy/K0nQIUWF4yCxDZZlbI7pG2j89fL7hkkjRTqUjniLadyyMjbNG5wDg4ByBsQOvjCReIPbrKlxBqaMOFNscZK5Az2v1UwxaigycNpGTjxxvt8auSQby3lnjMThY1cYcq5YlT7ypsMZG2T08qx4jw1mktWjChIHYkEkbGNkAXb+9+al7gnF7y4u7y37aJBbOoDdhksGzjPfGCMeFMfCkuVeQTyJIuE7MpHo++1BhqO+w8akk3catXlt5Y0wGdGUFjsNQIycfGoXFOA9rLDIG0aQUlXqJYjg9mf8AeUb+RYeNDuf+M3FokTwsvflWMh0yBqB7w3B8KKSWd3ju3S5/vW4x+ZwakkyHDnF40406HgSNhk6so7srDbBGHIqLY8PuIpbp1WJhPKHXLsCuI0jww0HPuZ286Hzczz2kqpfRqI3OFuIc6M+To26/afrpuV8jIOc1JMSBJZv8pSUadCxOh3OrLMpBAxjHc8/GoXGeXu1lSaNuzkDR9pj3ZURw2hx5gjKt1HTocVmvFHnleO30hYzpkmYZGrxSNfpMPEnYetSxZyjpcMT/AHkTH2BQfz1RMvE9zBZNPbTQoQGkjZAWzgahjJxvtmpVnGVjRWxkKAcdMgY2qNaXrFjHINLjy6MPMVMkfAJ8gaoOCMiQjEhT2btcRudPZxq+Bk6tbYGrGMABdQ6/SNaRwx1uzOhXRJGFlU5yWQ/NuvhsGYH6vKpPCr8SxhvEbN8RUw1YYEZEo8QRJYSy9kJhGOzkWQspJLFM6dIKjTnx3PiKMAULi4pqumhB2VMn/FkbfUD+eitQMD1LIxK449diLmC3dg7D5G4xGjO27N9FQTim2x5iilmEKpMrlWb5yF0GFwDu4Gd2Gwpa4kf/APRW34m//M9PfZDIYgZAIB8RnGf1D7Ksyoo+10f91XH/ALf7RaOW/Eo47ZJGddCxqScg/RGw8z6UE9rn+yrn4R/tFr19yZbXNkqJFHFIY42jljQKyuACralGevWpJJHs64M1tantBpeaSSZl+91nuqfUKBn1zWn2sj/uq5+Ef7VKx5E5lebXa3Q0Xlv3ZAf6wDpKvnnIz9vQ1l7WD/3Vc/CP9qlSSfbHmuOK1iLQ3WFij3Fu2PdAzq6Y9abEO1QOCIDawA7gwx5HmNAqdG4IyNxUklc8t8REPFOKZjlfLx/coy+Nj72OnWnbhHF1uC+lJE7NgpEqFDkjOwO+MHrSrySf+9eK/wCOL9TU8jAbwyftOMfqyPtqSRM9q4+YtvxuL/8AKnakj2tNi2gP/wBTF+pqdxUlwZzNw5Z7WaNh1RsejAZU/URSvyvxlxwVpsktFFKFP+DOn7Nvspi5t4oILaRhu7KUiUe88jDCKo8dzUXgXLnZcNFo/VomVyPvpAdWPgW/NUxLB4mPs7iA4fAfFgzMfMsxyTTLikv2cXZjiaym7s0DMMH6Sk5DDzGSfqIp0zVSMMGCuMjBjcdQ2PtrfxmbRbyt5I36q0cQHaSpGOinW/p5D4mtXNr4tZB98UX/AInUUEDljL+BBlmTa3SKdorhFx5CRQP1/vpk4hdCONnO+BsPM9FA+JIFDuZ+GGa3Kr90TDxnyZf49KhcI4j8s7HyjAeUf+p0Vf1t/wANWPb7f2mj7hu/ea7e3MN5AGOWkifWfNydTH7aaxS1zGdN1ZN/fZftApkFXWMEiZc5wYt3XKYe9W97eQSouhQFXQF37pBGT7x3zTIvTfrXJV3x+5Esn9In2kf+uf74/wB6pEXMFwf6+b8q/wDGiMcTSVbvM6W5o4At7CYHd0jYgtoxk4IIGSDgZFTOF2ZijWMuZAoCqWABwBgZx1O1cxS3V6w1K90QRkFXlwfUEHzofNdX/wB9d+P05vAZPj4DeopzKevbOmuOcqRXEyXGp4biP3ZoSA2PvWyCGG/QjxNZcd5dN3bm3mmcoSCxVVVm0kEA7Y6jOwrlg8RvdOrtLnTjOrtJdOM41ZzjGds19F1fnJDXZAxnvS7ZGRnfxG9XBzp+25ZljiWJL+5VVUKvdiJAAwAGMedqN2Np2USRgk6VChmOScD3m8yetchz3t6ihne5VTjDM8oByMjBJ8RuK+wX12ylle5ZVzqYSSEDHXJz4VJJ0zbclCOeW4jurhJJiTIR2eG3z7pQjbwovw3hDRyNI88szFdI7TSAozk6QigZJAyfQVywbm8AUlrkBsBSWkw2r3dJzvnwx1rYRfbbXW/T7rvtnbz2BP1GpLxOm+aOWUvlVJZJFVTqAQgd7BAJJBPjWcPCJ1AAvZiPNkiLfbo61y4jXrAFflJBGoEGQgr98DndfWtAuro6+9Oez3fvSdwZxl9+6M+dXiVOrrPgMaSdq5eaUbCSZtRUeIQABU/3QKK1yBG14zaR8oLYBwGfOG909eh8POvKbsoZB8oKDUC2XwNPvZOdsePlUknWF7wmORxIVxIvR1OGHpkdR6Gtwt2xgyMfsz9uK5QEF9kDRc5b3R85k7Z2HjsM/CtdnPcyNoQyu250qzE7e8cZ8PGsFR3NgZnW0MAUYH1+Z9SfE1G4rw0TqFZmChg3dIG6nIzkefhXMMcF4QTouO6cNs+xA1YP+7v8N68qXTBSFmIZSykasMoOCw8xkgZrPHWJsV+czqpFwME59Tj91aLGwSLVoXGti7fE9a5Ylsr3vfNzjScNs/dONWD5HG+PKhRupPv3/wCM/wAa3xMms+J1rxbhCXGjWWGhtSlWwQfOpsS4GCSfU4z+auN2u5Pv3/4z/GiXKVy5vrQF2/8AEwfSP9ovrUAHcyQejIF/92l/zJP+c1lC9YX/AN2l/wAyT/nNYIa2w4hqjgx85Z5sSCB4ZkeRG1BdD4KrIuJF/wCJUYeRB86Hxc2aI070qzpLcyh0AIDTRqiactnClPLptQGM5FRbpKEpxDWICMxhk51AJkiiEUhiVXRQGgdjKXm1ITtG4Pub4JPoaz/7WW5WZFhkRZZbd0TCyBBFB2ZQEsDnJ7p8AB1pLcV61lCyIxzhWUnHXYg7etEiREdOMceWW2FqILhH7G2UNo70htww0upO8feJBXBB6g5rDg/GzH8lcW8xkslmjKoh7OTWXPzvijd8hhg6gB0rXxPm+OeS91IyJcg6HUfOJmYS4dS5BDY0nSR0HwojYc/xIctHI5DWmDkAt8nieMys2r7qdeoAhh3QDnrUlQTxLizXKW6QRP8AMwQIzKmXLRBgCGTJ0HXkA+IopZcf0zwTCK4ZLe1+TyLpz31jkTURnAHzhOG3A+NB+XuNxW73RJd1miaNCUB6yo+qRA4H0MYB6mt/EOPxSxxpmeIxG4wY8DtBMxbU3e7jZOk+9lcVJodQpBzIoij1W8uDaNa5WFeyZnmEoZVyAw2xp8aEWHF3t5biWJJVZmCrqQEAlwzRTL0wwBXR61Ln5uiMk8oRx8oSBHjOCkXZMhLR797HZ9wYGNR3rcnPidqkskJeRZtTSZCtLEEkRNY3HboJdn8cDPSrlTDifF1kV4DazW6loZkWLJdOyjKMO8ATHuSrfRPnRFOby6zP8llYzPdSnQO4VlgWA/OY1ALpDM46nIoPwfm5LZYVjDv2BnZXcDLGbQDGRqOmPShzucljtUmfnOBkCrFIgW2vLdFGkhVnOYhnVkhQDnzqpUmR8xp21vcC2uCEWNFIjUGTTA0IxIN2znIHxxmgXB+IR2d0HMculYnQo+kOTJEyZI2AXv5x5Ab77b7nmlGuhdobiKQ9llE0FFMagd3J76bZCkDGTQfmDiEc85kijEalUGkDAyqAMVXJCKSCQoJAqTSxp4Rz1oX51DI/ahtS6V0ItuYFEX3jqpyDgjbHjmsbLmK3X5NmKVxbxSIgYpgu0rSJI69GC6vd6ZANJKmpVvWG4jCAGOtvxqJopEZZZDJN2zPJ2bMW7Iox3HdJLEgr02ApbmiAFbInwKjTy5pfcxMaCKokKVaI8op/TrT8Zg/aLULTminKwxe2n4xB+0WjhoJlGDA3EPu0v+ZJ/wA5rBa+3rfPS/5kn/OaziSik4EBWMyVAKYeT+GW8s5e7/8ADRBe0wSMmVxHEMg7d5s/BTQONcUxniEdrZRxvBHO1yTOyyFwFRcpB7jDOcSNv5igryYxYcLiLPN/BDaXc9uekbnSfNT3kPr3SKA9kSRgE56YHX4edWRz/ILy0tOIqoUnVbTquSFePJj3OTuvn6Vp5u45OtpwuRJSkhtpCXTCsdMxAGoDIG3QUaIGV4sJJIAJIzkAZIx1zXo4iSAAST0A3J+AHWrU4/xeaLjkHZOU7Q2RkCYHaGVIxJ2mPfyCetALyCZLjiXycJFGlxIrzsdBiHbNojjcbqWI6KCSF8qkqJyx+HjnGPHPljz9K3pbsWCgEsx0quNyc4wB4nO1WhPcsnHeHujd6WCy7R8D5ztF77NkdWwDnrQleZbh+JRQmUiKPiHzaAABMzFDpOM4Kk538TUliJF/w2SKR43U642ZWwCRlThsHxGfGo3ydskaWz5aTkZ8xTxzHzXdxcUlkE0jfJ7qXs0ZjpAEhzHj71goGPhU/mMtaT3N/BK4juoVa3bUck3OdQ1Z3MQSTbwynTapKlbiBsFtLaQcFsHAPkT0BrDFWnyUk/yhI7gpHHJZS6bYZ76GJmEkse41Me9qY6jVXA7D4VJI78zcHjsFtcW6TxTQpI07s/zrNkskbKwEekYAG58d6WOKCIzP8nVhEWHZq27AEDuk+JBJGfGmXgHNk1jqs7uNZ7XI7S3l30hgDqib6Jw2R4H0zmmFOXobW84ksKtMYbVZbdCxEiiXQZMEZbWiMdxuAfOpLErOW3ZDh1ZD1w6lTjzwfCp9nZuSQEckDJAUkgeBIxsPWitzzQZLZIkh0iCXtI5jK0jREjdQzDAU4zg+IzTxxzisy8aiVZGUFrTIU4Da44w2sD3sg43zWX6h62lbua04otzOFF3chRhRPMAB0AEjbULzig4xG85E90FSuV3/AKfafjMH7RaGTS1M5Sb+n2n4zB+0WiKvmCtsAGIJ4i2J5f8AMf8A5jWyKama/wDZrxNpZGFtkF3I+ei6Fjj6dYr7NeJ/g36aL+et8GKI+0wNHcYIOxxvgjIPxHiPSpHG+OS3ODKUJVQoKxopCqMKuVA7ozsKMp7OeJfg36aL+evj+zjiX4N+mi/6lUBiMM6kQMvNNwsDWwMYgYgtH2MeGYYwx7udWw39BWi/5lnlWJJDGyw/cl7GMBB96MLuvjg0aPs04n+Dfpov56wPsy4n+Dfpov561xFTBNzzbdSTpcu6mdAAr9kmRj3TjTgkeBxtWxOcLrMza0Pb4MoMMZV2BJEhXTjWCT3utED7MeJ/gv6aL+evo9mXE/wb9ND/AD1OJUiJzdevLC/bAyxKEiYohK4GxyVOWA+kckDOOtRL5rmWTtWXv51a0VUJOdWvu43zvmiw9mfFPwb9PF/PWz/VzxbH3A//AHEXj1/rKkkg8Xu769Ze3YOc4BPZoCSAC7YwC2wyxqRzJZTBILQOJVtkZiVcFdcranEZ8QNIX45862H2ccWwB8nOB0/pEW2euPnK+f6tuK/g5/Lxf9SpJMYeP8TjMRVyGiXQjaIyxXGBGzYy4AJGGyBSxeM5kYybuSdXx8elNP8Aq24r+Dn8vF/1K+H2ZcU/Bv08X89SSDxzXdZQsyO0aqsbyQxs8YUYUIxXIx65qLa8auI5/lKSuJ9RbtdXeJPXJPXI2wdqNj2Z8T/Bv00X89Zr7M+J/g36aL+epxLEG3nMFzcSK8smoqcqNCBQfPQFCk+pBohJzNdtKs7TEzKMLIUTUB4fRxtjY+HhUyL2ccRH/lv0sX/UrY3s94j+DfpYv56E2SY0gUCL1/fvK5kkbU7dW0gZPiSFAGfWoUklNDezriX4N+mi/nr5/q44l+Dfpov56sLLLjoRQO9F+T4Sb609LiD9otG4/ZvxH8H/AEsX89OHJns6uYpopJYwuh0bGtT0YHwJ8qj2bRxM7VPJM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5366" name="Picture 6" descr="http://www.ikedacenter.org/sites/ikedacenter.com/files/styles/sidebar_image/public/sidebar-images/Sen.jpg?itok=tkK4i3S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1000108"/>
            <a:ext cx="2095500" cy="2857500"/>
          </a:xfrm>
          <a:prstGeom prst="rect">
            <a:avLst/>
          </a:prstGeom>
          <a:noFill/>
        </p:spPr>
      </p:pic>
      <p:pic>
        <p:nvPicPr>
          <p:cNvPr id="6" name="Picture 2" descr="http://upload.wikimedia.org/wikipedia/en/thumb/c/c3/Development_as_Freedom.jpg/200px-Development_as_Freedo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3500438"/>
            <a:ext cx="1905000" cy="31146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Moving away from GDP: HDI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Operating the capability approach </a:t>
            </a:r>
            <a:r>
              <a:rPr lang="en-US" sz="2800" dirty="0" smtClean="0">
                <a:sym typeface="Wingdings" pitchFamily="2" charset="2"/>
              </a:rPr>
              <a:t> the Human Development Index (HDI)</a:t>
            </a:r>
          </a:p>
          <a:p>
            <a:pPr lvl="1"/>
            <a:r>
              <a:rPr lang="en-US" sz="2400" dirty="0" smtClean="0">
                <a:sym typeface="Wingdings" pitchFamily="2" charset="2"/>
              </a:rPr>
              <a:t>Taking into account the multi-dimensionality of development, the index is measured by UNDP </a:t>
            </a:r>
          </a:p>
          <a:p>
            <a:pPr lvl="2"/>
            <a:r>
              <a:rPr lang="en-US" sz="2800" dirty="0" smtClean="0">
                <a:sym typeface="Wingdings" pitchFamily="2" charset="2"/>
              </a:rPr>
              <a:t>HDI find the average value of three indicators: </a:t>
            </a:r>
          </a:p>
          <a:p>
            <a:pPr lvl="3"/>
            <a:r>
              <a:rPr lang="en-US" sz="2400" dirty="0" smtClean="0">
                <a:sym typeface="Wingdings" pitchFamily="2" charset="2"/>
              </a:rPr>
              <a:t>life expectancy at birth</a:t>
            </a:r>
          </a:p>
          <a:p>
            <a:pPr lvl="3"/>
            <a:r>
              <a:rPr lang="en-US" sz="2400" dirty="0" smtClean="0">
                <a:sym typeface="Wingdings" pitchFamily="2" charset="2"/>
              </a:rPr>
              <a:t>An index reflecting a combination of the adult literacy rate and statistics on enrollments in education</a:t>
            </a:r>
          </a:p>
          <a:p>
            <a:pPr lvl="3"/>
            <a:r>
              <a:rPr lang="en-US" sz="2400" dirty="0" smtClean="0">
                <a:sym typeface="Wingdings" pitchFamily="2" charset="2"/>
              </a:rPr>
              <a:t>GDP per capita</a:t>
            </a:r>
          </a:p>
          <a:p>
            <a:pPr lvl="1">
              <a:buNone/>
            </a:pPr>
            <a:endParaRPr lang="en-US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Human Development Index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500174"/>
            <a:ext cx="6524625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785786" y="5286388"/>
            <a:ext cx="7715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3"/>
              </a:rPr>
              <a:t>http://hdr.undp.org/en/data/explorer/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1412776"/>
            <a:ext cx="770485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Thailand among the countries with the lowest unemployment rate in the world, </a:t>
            </a:r>
            <a:r>
              <a:rPr lang="en-US" sz="6000" dirty="0" smtClean="0"/>
              <a:t>why?</a:t>
            </a:r>
            <a:endParaRPr lang="en-US" sz="3600" dirty="0"/>
          </a:p>
        </p:txBody>
      </p:sp>
      <p:sp>
        <p:nvSpPr>
          <p:cNvPr id="3" name="Rectangle 2"/>
          <p:cNvSpPr/>
          <p:nvPr/>
        </p:nvSpPr>
        <p:spPr>
          <a:xfrm>
            <a:off x="642910" y="4786322"/>
            <a:ext cx="78581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http://www.bloomberg.com/news/articles/2015-02-02/thailand-s-unemployment-rate-is-a-ridiculously-low-0-6-here-s-why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213</Words>
  <Application>Microsoft Office PowerPoint</Application>
  <PresentationFormat>On-screen Show (4:3)</PresentationFormat>
  <Paragraphs>35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Additional insights on GDP</vt:lpstr>
      <vt:lpstr>Why GDP does not measure well-being?</vt:lpstr>
      <vt:lpstr>Why GDP does not measure well-being?</vt:lpstr>
      <vt:lpstr>Moving away from GDP</vt:lpstr>
      <vt:lpstr>Moving away from GDP: HDI</vt:lpstr>
      <vt:lpstr>Human Development Index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Additional insights on GDP</dc:title>
  <dc:creator>Thorn7</dc:creator>
  <cp:lastModifiedBy>Thorn7</cp:lastModifiedBy>
  <cp:revision>1</cp:revision>
  <dcterms:created xsi:type="dcterms:W3CDTF">2015-02-14T01:25:42Z</dcterms:created>
  <dcterms:modified xsi:type="dcterms:W3CDTF">2015-02-14T01:26:37Z</dcterms:modified>
</cp:coreProperties>
</file>