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59" r:id="rId3"/>
    <p:sldId id="278" r:id="rId4"/>
    <p:sldId id="260" r:id="rId5"/>
    <p:sldId id="277" r:id="rId6"/>
    <p:sldId id="275" r:id="rId7"/>
    <p:sldId id="279" r:id="rId8"/>
    <p:sldId id="276" r:id="rId9"/>
    <p:sldId id="281" r:id="rId10"/>
    <p:sldId id="280" r:id="rId11"/>
    <p:sldId id="263" r:id="rId12"/>
    <p:sldId id="265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172604"/>
    <a:srgbClr val="004821"/>
    <a:srgbClr val="FF00FF"/>
    <a:srgbClr val="4A7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4" autoAdjust="0"/>
    <p:restoredTop sz="93200" autoAdjust="0"/>
  </p:normalViewPr>
  <p:slideViewPr>
    <p:cSldViewPr>
      <p:cViewPr>
        <p:scale>
          <a:sx n="74" d="100"/>
          <a:sy n="74" d="100"/>
        </p:scale>
        <p:origin x="1208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1FA1-0644-43F9-88D1-C3C3338001AF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EF5F7-F884-4D65-BE89-19412A838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374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0CA14-DB7C-4818-A963-8EF00694B307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26FCD-6D04-4824-8774-F7AE1FEAED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5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r>
              <a:rPr lang="en-US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B0D1-3B92-437F-BB15-49FCC235EA12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4F96-2ACC-4FE0-8EDC-68F1E7561B68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9AA38-B9D7-410B-91DC-A75B2FB4492B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669-A383-4185-A4FE-01CAA9233D1C}" type="datetime1">
              <a:rPr lang="en-US" smtClean="0"/>
              <a:t>8/31/2022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C9EB-294A-48CE-A778-306C5A0BE5B7}" type="datetime1">
              <a:rPr lang="en-US" smtClean="0"/>
              <a:t>8/31/2022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12F19-CFBD-4CC2-BD28-3634AC538776}" type="datetime1">
              <a:rPr lang="en-US" smtClean="0"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125FA-9F25-49C1-B525-D4761E6E5C07}" type="datetime1">
              <a:rPr lang="en-US" smtClean="0"/>
              <a:t>8/31/2022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>
                <a:uFillTx/>
              </a:defRPr>
            </a:lvl1pPr>
            <a:lvl2pPr>
              <a:defRPr sz="2800">
                <a:uFillTx/>
              </a:defRPr>
            </a:lvl2pPr>
            <a:lvl3pPr>
              <a:defRPr sz="2400">
                <a:uFillTx/>
              </a:defRPr>
            </a:lvl3pPr>
            <a:lvl4pPr>
              <a:defRPr sz="2000">
                <a:uFillTx/>
              </a:defRPr>
            </a:lvl4pPr>
            <a:lvl5pPr>
              <a:defRPr sz="2000">
                <a:uFillTx/>
              </a:defRPr>
            </a:lvl5pPr>
            <a:lvl6pPr>
              <a:defRPr sz="2000">
                <a:uFillTx/>
              </a:defRPr>
            </a:lvl6pPr>
            <a:lvl7pPr>
              <a:defRPr sz="2000">
                <a:uFillTx/>
              </a:defRPr>
            </a:lvl7pPr>
            <a:lvl8pPr>
              <a:defRPr sz="2000">
                <a:uFillTx/>
              </a:defRPr>
            </a:lvl8pPr>
            <a:lvl9pPr>
              <a:defRPr sz="20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2BA0-1A5B-4CD3-86D6-518514FD2C41}" type="datetime1">
              <a:rPr lang="en-US" smtClean="0"/>
              <a:t>8/31/2022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srgbClr val="000000">
                <a:alpha val="59000"/>
              </a:srgbClr>
            </a:outerShdw>
          </a:effectLst>
        </p:spPr>
        <p:txBody>
          <a:bodyPr/>
          <a:lstStyle>
            <a:lvl1pPr marL="0" indent="0">
              <a:buNone/>
              <a:defRPr sz="3200">
                <a:uFillTx/>
              </a:defRPr>
            </a:lvl1pPr>
            <a:lvl2pPr marL="457200" indent="0">
              <a:buNone/>
              <a:defRPr sz="2800">
                <a:uFillTx/>
              </a:defRPr>
            </a:lvl2pPr>
            <a:lvl3pPr marL="914400" indent="0">
              <a:buNone/>
              <a:defRPr sz="2400">
                <a:uFillTx/>
              </a:defRPr>
            </a:lvl3pPr>
            <a:lvl4pPr marL="1371600" indent="0">
              <a:buNone/>
              <a:defRPr sz="2000">
                <a:uFillTx/>
              </a:defRPr>
            </a:lvl4pPr>
            <a:lvl5pPr marL="1828800" indent="0">
              <a:buNone/>
              <a:defRPr sz="2000">
                <a:uFillTx/>
              </a:defRPr>
            </a:lvl5pPr>
            <a:lvl6pPr marL="2286000" indent="0">
              <a:buNone/>
              <a:defRPr sz="2000">
                <a:uFillTx/>
              </a:defRPr>
            </a:lvl6pPr>
            <a:lvl7pPr marL="2743200" indent="0">
              <a:buNone/>
              <a:defRPr sz="2000">
                <a:uFillTx/>
              </a:defRPr>
            </a:lvl7pPr>
            <a:lvl8pPr marL="3200400" indent="0">
              <a:buNone/>
              <a:defRPr sz="2000">
                <a:uFillTx/>
              </a:defRPr>
            </a:lvl8pPr>
            <a:lvl9pPr marL="3657600" indent="0">
              <a:buNone/>
              <a:defRPr sz="2000">
                <a:uFillTx/>
              </a:defRPr>
            </a:lvl9pPr>
          </a:lstStyle>
          <a:p>
            <a:r>
              <a:rPr lang="en-US" smtClean="0">
                <a:uFillTx/>
              </a:rPr>
              <a:t>Click icon to add picture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0DE3-9CBC-4E6D-B5D4-26D136BA3221}" type="datetime1">
              <a:rPr lang="en-US" smtClean="0"/>
              <a:t>8/31/2022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F0E23-DE0C-4E43-9A66-19156675809E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D3311-B277-445A-94D7-C3956C8DD528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uFillTx/>
              </a:defRPr>
            </a:lvl1pPr>
          </a:lstStyle>
          <a:p>
            <a:fld id="{6BE57183-D203-46FB-A7E6-763B19600E84}" type="datetime1">
              <a:rPr lang="en-US" smtClean="0"/>
              <a:t>8/31/2022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uFillTx/>
              </a:defRPr>
            </a:lvl1pPr>
          </a:lstStyle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uFillTx/>
              </a:defRPr>
            </a:lvl1pPr>
          </a:lstStyle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uFillTx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534400" cy="1927225"/>
          </a:xfrm>
        </p:spPr>
        <p:txBody>
          <a:bodyPr/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3600" dirty="0"/>
              <a:t>The impact of domestic and foreign R&amp;D on TFP in developing countries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EE 462 Development Macroeconomics</a:t>
            </a:r>
          </a:p>
        </p:txBody>
      </p:sp>
      <p:sp>
        <p:nvSpPr>
          <p:cNvPr id="4" name="Rectangle 3"/>
          <p:cNvSpPr/>
          <p:nvPr/>
        </p:nvSpPr>
        <p:spPr>
          <a:xfrm>
            <a:off x="559904" y="5754469"/>
            <a:ext cx="8203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dirty="0" smtClean="0"/>
              <a:t>Reference: </a:t>
            </a:r>
            <a:r>
              <a:rPr lang="en-US" dirty="0"/>
              <a:t>Herzer, D. (2022). The impact of domestic and foreign R&amp;D on TFP in developing countries. </a:t>
            </a:r>
            <a:r>
              <a:rPr lang="en-US" i="1" dirty="0"/>
              <a:t>World Development</a:t>
            </a:r>
            <a:r>
              <a:rPr lang="en-US" dirty="0"/>
              <a:t>, </a:t>
            </a:r>
            <a:r>
              <a:rPr lang="en-US" i="1" dirty="0"/>
              <a:t>151</a:t>
            </a:r>
            <a:r>
              <a:rPr lang="en-US" dirty="0"/>
              <a:t>, 105754.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Objectives:</a:t>
            </a:r>
          </a:p>
          <a:p>
            <a:pPr lvl="1"/>
            <a:r>
              <a:rPr lang="en-US" sz="2400" dirty="0" smtClean="0"/>
              <a:t>To test the predictions of Schumpeterian theory against the prediction of semi-endogenous theory regarding R&amp;D and TFP relationship</a:t>
            </a:r>
          </a:p>
          <a:p>
            <a:pPr lvl="1"/>
            <a:r>
              <a:rPr lang="en-US" sz="2400" dirty="0" smtClean="0"/>
              <a:t>To compare the effects of domestic R&amp;D and foreign R&amp;D spillover on TFP in developing countries (LDCs)</a:t>
            </a:r>
          </a:p>
          <a:p>
            <a:pPr lvl="1"/>
            <a:r>
              <a:rPr lang="en-US" sz="2400" dirty="0" smtClean="0"/>
              <a:t>To compare the above difference between middle- and low-income countries</a:t>
            </a:r>
            <a:endParaRPr lang="en-US" sz="2400" dirty="0"/>
          </a:p>
          <a:p>
            <a:endParaRPr lang="en-US" dirty="0" smtClean="0"/>
          </a:p>
          <a:p>
            <a:r>
              <a:rPr lang="en-US" dirty="0" smtClean="0"/>
              <a:t>Methods:</a:t>
            </a:r>
          </a:p>
          <a:p>
            <a:pPr lvl="1"/>
            <a:r>
              <a:rPr lang="en-US" sz="2400" dirty="0" smtClean="0"/>
              <a:t>Use of panel data to test relationship between</a:t>
            </a:r>
            <a:r>
              <a:rPr lang="en-US" sz="2400" dirty="0"/>
              <a:t> domestic R&amp;D and foreign R&amp;D </a:t>
            </a:r>
            <a:r>
              <a:rPr lang="en-US" sz="2400" dirty="0" smtClean="0"/>
              <a:t>on </a:t>
            </a:r>
            <a:r>
              <a:rPr lang="en-US" sz="2400" dirty="0"/>
              <a:t>TFP 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18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Main findings:</a:t>
            </a:r>
          </a:p>
          <a:p>
            <a:pPr lvl="1"/>
            <a:r>
              <a:rPr lang="en-US" sz="2400" dirty="0"/>
              <a:t>Evidence supports semi-endogenous growth theory’s </a:t>
            </a:r>
            <a:r>
              <a:rPr lang="en-US" sz="2400" dirty="0" smtClean="0"/>
              <a:t>prediction</a:t>
            </a:r>
          </a:p>
          <a:p>
            <a:pPr lvl="1"/>
            <a:r>
              <a:rPr lang="en-US" sz="2400" dirty="0" smtClean="0"/>
              <a:t>Domestic R&amp;D has a greater effect on TFP in LDCs than foreign R&amp;D.</a:t>
            </a:r>
          </a:p>
          <a:p>
            <a:pPr lvl="1"/>
            <a:r>
              <a:rPr lang="en-US" sz="2400" dirty="0" smtClean="0"/>
              <a:t>The effect of domestic R&amp;D is greater in middle-income than in low-income countries.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49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Domestic R&amp;D may or may not have a major effect on TFP in these countries.  </a:t>
            </a:r>
          </a:p>
          <a:p>
            <a:r>
              <a:rPr lang="en-US" dirty="0" smtClean="0"/>
              <a:t>Why would domestic R&amp;D have no effect on TFP?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731520" lvl="1" indent="-45720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731520" lvl="1" indent="-457200">
              <a:buFont typeface="+mj-lt"/>
              <a:buAutoNum type="arabicPeriod"/>
            </a:pPr>
            <a:r>
              <a:rPr lang="en-US" dirty="0"/>
              <a:t> </a:t>
            </a:r>
            <a:endParaRPr lang="en-US" dirty="0" smtClean="0"/>
          </a:p>
          <a:p>
            <a:pPr marL="731520" lvl="1" indent="-457200">
              <a:buFont typeface="+mj-lt"/>
              <a:buAutoNum type="arabicPeriod"/>
            </a:pPr>
            <a:endParaRPr lang="en-US" dirty="0"/>
          </a:p>
          <a:p>
            <a:r>
              <a:rPr lang="en-US" dirty="0" smtClean="0"/>
              <a:t>Would foreign R&amp;D effect TFP in developing countries? How?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381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does Schumpeterian growth model say?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What about semi-endogenous growth model?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35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Theoretical Framework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General knowledge production function: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𝑖𝑡</m:t>
                            </m:r>
                          </m:sub>
                        </m:sSub>
                      </m:e>
                    </m:acc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𝑖𝑡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𝑖𝑡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𝑄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𝑖𝑡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sup>
                    </m:sSup>
                  </m:oMath>
                </a14:m>
                <a:endParaRPr lang="en-US" b="0" dirty="0" smtClean="0">
                  <a:ea typeface="Cambria Math" panose="02040503050406030204" pitchFamily="18" charset="0"/>
                </a:endParaRPr>
              </a:p>
              <a:p>
                <a:r>
                  <a:rPr lang="en-US" dirty="0" smtClean="0"/>
                  <a:t>Growth rate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𝑖𝑡</m:t>
                        </m:r>
                      </m:sub>
                    </m:sSub>
                  </m:oMath>
                </a14:m>
                <a:r>
                  <a:rPr lang="en-US" dirty="0" smtClean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f>
                          <m:f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𝑖𝑡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𝑖𝑡</m:t>
                                </m:r>
                              </m:sub>
                            </m:sSub>
                          </m:den>
                        </m:f>
                      </m:e>
                    </m:acc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𝑖𝑡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b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𝑖𝑡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𝑄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𝑖𝑡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sup>
                    </m:sSup>
                  </m:oMath>
                </a14:m>
                <a:endParaRPr lang="en-US" dirty="0" smtClean="0">
                  <a:ea typeface="Cambria Math" panose="02040503050406030204" pitchFamily="18" charset="0"/>
                </a:endParaRPr>
              </a:p>
              <a:p>
                <a:endParaRPr lang="en-US" dirty="0" smtClean="0"/>
              </a:p>
              <a:p>
                <a:r>
                  <a:rPr lang="en-US" dirty="0" smtClean="0"/>
                  <a:t>What is the assumption about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en-US" dirty="0" smtClean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dirty="0" smtClean="0"/>
                  <a:t>?</a:t>
                </a:r>
              </a:p>
              <a:p>
                <a:pPr lvl="1"/>
                <a:r>
                  <a:rPr lang="en-US" dirty="0" smtClean="0"/>
                  <a:t>Schumpeterian growth model:</a:t>
                </a:r>
              </a:p>
              <a:p>
                <a:pPr lvl="1"/>
                <a:endParaRPr lang="en-US" dirty="0"/>
              </a:p>
              <a:p>
                <a:pPr lvl="1"/>
                <a:r>
                  <a:rPr lang="en-US" dirty="0" smtClean="0"/>
                  <a:t>Semi-endogenous growth </a:t>
                </a:r>
                <a:r>
                  <a:rPr lang="en-US" dirty="0"/>
                  <a:t>model:</a:t>
                </a:r>
              </a:p>
              <a:p>
                <a:pPr lvl="1"/>
                <a:endParaRPr lang="en-US" dirty="0" smtClean="0"/>
              </a:p>
              <a:p>
                <a:pPr lvl="1"/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914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Theoretical Framework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Empirical model: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𝑙𝑜𝑔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𝑖𝑡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𝑙𝑜𝑔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𝑋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𝑖𝑡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𝑙𝑜𝑔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𝑖𝑡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𝑖𝑡</m:t>
                          </m:r>
                        </m:sub>
                      </m:sSub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r>
                  <a:rPr lang="en-US" dirty="0" smtClean="0"/>
                  <a:t>Prediction in Schumpeterian model: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/>
                  <a:t>=____.</a:t>
                </a:r>
              </a:p>
              <a:p>
                <a:r>
                  <a:rPr lang="en-US" dirty="0" smtClean="0"/>
                  <a:t>Prediction in semi-endogenous growth model: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=_____.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67" t="-1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076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Definitions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are the following variables defined and measured?</a:t>
            </a:r>
          </a:p>
          <a:p>
            <a:pPr lvl="1"/>
            <a:r>
              <a:rPr lang="en-US" dirty="0" smtClean="0"/>
              <a:t>Domestic TFP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Domestic R&amp;D</a:t>
            </a:r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9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are the data sources?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many countries and years are included in the study?</a:t>
            </a:r>
          </a:p>
          <a:p>
            <a:endParaRPr lang="en-US" dirty="0" smtClean="0"/>
          </a:p>
          <a:p>
            <a:r>
              <a:rPr lang="en-US" dirty="0" smtClean="0"/>
              <a:t>TFP – Real GDP, land, physical capital stock, employed workers, human capital, share of labor</a:t>
            </a:r>
          </a:p>
          <a:p>
            <a:endParaRPr lang="en-US" dirty="0"/>
          </a:p>
          <a:p>
            <a:r>
              <a:rPr lang="en-US" dirty="0" smtClean="0"/>
              <a:t>Ratio of R&amp;D to GDP</a:t>
            </a:r>
          </a:p>
          <a:p>
            <a:endParaRPr lang="en-US" dirty="0"/>
          </a:p>
          <a:p>
            <a:r>
              <a:rPr lang="en-US" dirty="0" smtClean="0"/>
              <a:t>Bilateral trade data (to construct foreign R&amp;D)</a:t>
            </a:r>
          </a:p>
          <a:p>
            <a:endParaRPr lang="en-US" dirty="0"/>
          </a:p>
          <a:p>
            <a:r>
              <a:rPr lang="en-US" dirty="0" smtClean="0"/>
              <a:t>Others -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046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the empirical strategy to identify the impact of domestic R&amp;D and foreign R&amp;D on TFP in LDCs?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404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304800"/>
                <a:ext cx="8229600" cy="990600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dirty="0" smtClean="0"/>
                  <a:t>Scatter Plots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𝑙𝑜𝑔𝑇𝐹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 smtClean="0"/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log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⁡(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𝐺𝐷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304800"/>
                <a:ext cx="8229600" cy="990600"/>
              </a:xfrm>
              <a:blipFill>
                <a:blip r:embed="rId2"/>
                <a:stretch>
                  <a:fillRect l="-2222" b="-2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1" y="1371600"/>
            <a:ext cx="4343400" cy="42672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0872" y="1447799"/>
            <a:ext cx="4553128" cy="419100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4800" y="5867400"/>
            <a:ext cx="891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Is there any relationship between the ratio R/GPD and the growth rate of TFP?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CC"/>
                </a:solidFill>
              </a:rPr>
              <a:t>Is there any relationship between the </a:t>
            </a:r>
            <a:r>
              <a:rPr lang="en-US" sz="2000" dirty="0" smtClean="0">
                <a:solidFill>
                  <a:srgbClr val="0000CC"/>
                </a:solidFill>
              </a:rPr>
              <a:t>mean R&amp;D </a:t>
            </a:r>
            <a:r>
              <a:rPr lang="en-US" sz="2000" dirty="0">
                <a:solidFill>
                  <a:srgbClr val="0000CC"/>
                </a:solidFill>
              </a:rPr>
              <a:t>and the </a:t>
            </a:r>
            <a:r>
              <a:rPr lang="en-US" sz="2000" dirty="0" smtClean="0">
                <a:solidFill>
                  <a:srgbClr val="0000CC"/>
                </a:solidFill>
              </a:rPr>
              <a:t>mean </a:t>
            </a:r>
            <a:r>
              <a:rPr lang="en-US" sz="2000" dirty="0">
                <a:solidFill>
                  <a:srgbClr val="0000CC"/>
                </a:solidFill>
              </a:rPr>
              <a:t>of TFP?</a:t>
            </a:r>
          </a:p>
        </p:txBody>
      </p:sp>
    </p:spTree>
    <p:extLst>
      <p:ext uri="{BB962C8B-B14F-4D97-AF65-F5344CB8AC3E}">
        <p14:creationId xmlns:p14="http://schemas.microsoft.com/office/powerpoint/2010/main" val="85034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r>
              <a:rPr lang="en-US" dirty="0" smtClean="0"/>
              <a:t>Patterns of TFP and R&amp;D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697" y="991812"/>
            <a:ext cx="8001000" cy="4646987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04800" y="5715000"/>
            <a:ext cx="845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What are the patterns of the growth rate of TFP (a), the ratio R/GDP (b), the level of TFP (c), and the level of R&amp;D?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Any contradiction or consistency with the two theories?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148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Result from Pooled DOLS model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19200"/>
            <a:ext cx="9144001" cy="333251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" y="47244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Do the results columns (1) and (2) support </a:t>
            </a:r>
            <a:r>
              <a:rPr lang="en-US" sz="2000" dirty="0" err="1" smtClean="0">
                <a:solidFill>
                  <a:srgbClr val="0000CC"/>
                </a:solidFill>
              </a:rPr>
              <a:t>Schumperterian</a:t>
            </a:r>
            <a:r>
              <a:rPr lang="en-US" sz="2000" dirty="0" smtClean="0">
                <a:solidFill>
                  <a:srgbClr val="0000CC"/>
                </a:solidFill>
              </a:rPr>
              <a:t> growth theory?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rgbClr val="0000CC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CC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Does the result in column (3) support Semi-endogenous growth theory? 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709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Effect model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71600"/>
            <a:ext cx="9233465" cy="3810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" y="5305961"/>
            <a:ext cx="845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Which theory do the results in this table support?  Explain.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575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08" y="533400"/>
            <a:ext cx="9091092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Effects of domestic R&amp;D and foreign R&amp;D spillover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108" y="1219200"/>
            <a:ext cx="8786292" cy="4419599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6985" y="5791200"/>
            <a:ext cx="845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Is there any spillover effect of R&amp;D from industrial to developing countries?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8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399" y="762000"/>
            <a:ext cx="8860315" cy="523869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6985" y="6153090"/>
            <a:ext cx="845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Do the effect of domestic R&amp;D and foreign R&amp;D differ?  How?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031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531755"/>
            <a:ext cx="8458200" cy="4759364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" y="5867400"/>
            <a:ext cx="845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CC"/>
                </a:solidFill>
              </a:rPr>
              <a:t>What can we say about the spillover effect of foreign R&amp;D</a:t>
            </a:r>
            <a:r>
              <a:rPr lang="en-US" sz="2000" dirty="0" smtClean="0">
                <a:solidFill>
                  <a:srgbClr val="0000CC"/>
                </a:solidFill>
              </a:rPr>
              <a:t> in middle-income countries?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999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619158"/>
            <a:ext cx="8610600" cy="5248242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EE462_1/2022_Reading#4_Phatta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" y="5867400"/>
            <a:ext cx="845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CC"/>
                </a:solidFill>
              </a:rPr>
              <a:t>What can we say about the spillover effect of foreign R&amp;D in lower-income countries?</a:t>
            </a:r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483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5769</TotalTime>
  <Words>774</Words>
  <Application>Microsoft Office PowerPoint</Application>
  <PresentationFormat>On-screen Show (4:3)</PresentationFormat>
  <Paragraphs>114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Cambria Math</vt:lpstr>
      <vt:lpstr>Theme2</vt:lpstr>
      <vt:lpstr>The impact of domestic and foreign R&amp;D on TFP in developing countries</vt:lpstr>
      <vt:lpstr>Summary (1)</vt:lpstr>
      <vt:lpstr>Summary (2)</vt:lpstr>
      <vt:lpstr>Motivations</vt:lpstr>
      <vt:lpstr>Concepts</vt:lpstr>
      <vt:lpstr>Theoretical Framework</vt:lpstr>
      <vt:lpstr>Theoretical Framework</vt:lpstr>
      <vt:lpstr>Variable Definitions</vt:lpstr>
      <vt:lpstr>What are the data sources? </vt:lpstr>
      <vt:lpstr>Empirical Strategy</vt:lpstr>
      <vt:lpstr>Scatter Plots of ΔlogTFP_t and log⁡(R_t/(GDP_t ))</vt:lpstr>
      <vt:lpstr>Patterns of TFP and R&amp;D</vt:lpstr>
      <vt:lpstr>Result from Pooled DOLS model</vt:lpstr>
      <vt:lpstr>Fixed Effect model</vt:lpstr>
      <vt:lpstr>Effects of domestic R&amp;D and foreign R&amp;D spillover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EE462</dc:title>
  <dc:creator>Ummie</dc:creator>
  <cp:lastModifiedBy>Phatta</cp:lastModifiedBy>
  <cp:revision>229</cp:revision>
  <dcterms:created xsi:type="dcterms:W3CDTF">2012-08-09T09:37:04Z</dcterms:created>
  <dcterms:modified xsi:type="dcterms:W3CDTF">2022-09-01T05:26:22Z</dcterms:modified>
</cp:coreProperties>
</file>