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embeddings/oleObject1.bin" ContentType="application/vnd.openxmlformats-officedocument.oleObject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90" r:id="rId2"/>
    <p:sldId id="291" r:id="rId3"/>
    <p:sldId id="259" r:id="rId4"/>
    <p:sldId id="258" r:id="rId5"/>
    <p:sldId id="260" r:id="rId6"/>
    <p:sldId id="261" r:id="rId7"/>
    <p:sldId id="277" r:id="rId8"/>
    <p:sldId id="278" r:id="rId9"/>
    <p:sldId id="279" r:id="rId10"/>
    <p:sldId id="292" r:id="rId11"/>
    <p:sldId id="262" r:id="rId12"/>
    <p:sldId id="287" r:id="rId13"/>
    <p:sldId id="289" r:id="rId14"/>
    <p:sldId id="263" r:id="rId15"/>
    <p:sldId id="264" r:id="rId16"/>
    <p:sldId id="265" r:id="rId17"/>
    <p:sldId id="280" r:id="rId18"/>
    <p:sldId id="266" r:id="rId19"/>
    <p:sldId id="288" r:id="rId20"/>
    <p:sldId id="286" r:id="rId21"/>
    <p:sldId id="293" r:id="rId22"/>
    <p:sldId id="294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9" d="100"/>
          <a:sy n="109" d="100"/>
        </p:scale>
        <p:origin x="-212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Relationship Id="rId2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600" dirty="0"/>
              <a:t>R&amp;D Spending</a:t>
            </a:r>
            <a:r>
              <a:rPr lang="en-US" sz="3600" baseline="0" dirty="0"/>
              <a:t> as % of GDP                </a:t>
            </a:r>
            <a:endParaRPr lang="en-US" sz="3600" dirty="0"/>
          </a:p>
        </c:rich>
      </c:tx>
      <c:layout>
        <c:manualLayout>
          <c:xMode val="edge"/>
          <c:yMode val="edge"/>
          <c:x val="0.182476791095557"/>
          <c:y val="0.0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64075532225138"/>
          <c:y val="0.149752204263332"/>
          <c:w val="0.718949159132886"/>
          <c:h val="0.684203269822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[API_GB.XPD.RSDV.GD.ZS_DS2_en_excel_v2.xls]Sheet1!$B$1</c:f>
              <c:strCache>
                <c:ptCount val="1"/>
                <c:pt idx="0">
                  <c:v>2011-2014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6D4C-4CEA-A633-CD2ABD032327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D4C-4CEA-A633-CD2ABD032327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D4C-4CEA-A633-CD2ABD032327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6D4C-4CEA-A633-CD2ABD032327}"/>
              </c:ext>
            </c:extLst>
          </c:dPt>
          <c:dPt>
            <c:idx val="9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6D4C-4CEA-A633-CD2ABD032327}"/>
              </c:ext>
            </c:extLst>
          </c:dPt>
          <c:dPt>
            <c:idx val="11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D4C-4CEA-A633-CD2ABD032327}"/>
              </c:ext>
            </c:extLst>
          </c:dPt>
          <c:dPt>
            <c:idx val="13"/>
            <c:invertIfNegative val="0"/>
            <c:bubble3D val="0"/>
            <c:spPr>
              <a:solidFill>
                <a:schemeClr val="bg2">
                  <a:lumMod val="7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D4C-4CEA-A633-CD2ABD032327}"/>
              </c:ext>
            </c:extLst>
          </c:dPt>
          <c:dPt>
            <c:idx val="15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6D4C-4CEA-A633-CD2ABD032327}"/>
              </c:ext>
            </c:extLst>
          </c:dPt>
          <c:cat>
            <c:strRef>
              <c:f>[API_GB.XPD.RSDV.GD.ZS_DS2_en_excel_v2.xls]Sheet1!$A$2:$A$18</c:f>
              <c:strCache>
                <c:ptCount val="17"/>
                <c:pt idx="0">
                  <c:v>Vietnam</c:v>
                </c:pt>
                <c:pt idx="1">
                  <c:v>Thailand</c:v>
                </c:pt>
                <c:pt idx="2">
                  <c:v>Mexico</c:v>
                </c:pt>
                <c:pt idx="3">
                  <c:v>Malaysia</c:v>
                </c:pt>
                <c:pt idx="4">
                  <c:v>UK</c:v>
                </c:pt>
                <c:pt idx="5">
                  <c:v>Norway</c:v>
                </c:pt>
                <c:pt idx="6">
                  <c:v>Singapore</c:v>
                </c:pt>
                <c:pt idx="7">
                  <c:v>China</c:v>
                </c:pt>
                <c:pt idx="8">
                  <c:v>Australia</c:v>
                </c:pt>
                <c:pt idx="9">
                  <c:v>U.S.</c:v>
                </c:pt>
                <c:pt idx="10">
                  <c:v>Austria</c:v>
                </c:pt>
                <c:pt idx="11">
                  <c:v>Germany</c:v>
                </c:pt>
                <c:pt idx="12">
                  <c:v>Sweden</c:v>
                </c:pt>
                <c:pt idx="13">
                  <c:v>Finland</c:v>
                </c:pt>
                <c:pt idx="14">
                  <c:v>Japan</c:v>
                </c:pt>
                <c:pt idx="15">
                  <c:v>S. Korea</c:v>
                </c:pt>
                <c:pt idx="16">
                  <c:v>Israel</c:v>
                </c:pt>
              </c:strCache>
            </c:strRef>
          </c:cat>
          <c:val>
            <c:numRef>
              <c:f>[API_GB.XPD.RSDV.GD.ZS_DS2_en_excel_v2.xls]Sheet1!$B$2:$B$18</c:f>
              <c:numCache>
                <c:formatCode>0.00</c:formatCode>
                <c:ptCount val="17"/>
                <c:pt idx="0">
                  <c:v>0.19044</c:v>
                </c:pt>
                <c:pt idx="1">
                  <c:v>0.38776</c:v>
                </c:pt>
                <c:pt idx="2">
                  <c:v>0.49808</c:v>
                </c:pt>
                <c:pt idx="3">
                  <c:v>1.12668</c:v>
                </c:pt>
                <c:pt idx="4">
                  <c:v>1.62529</c:v>
                </c:pt>
                <c:pt idx="5">
                  <c:v>1.65542</c:v>
                </c:pt>
                <c:pt idx="6">
                  <c:v>1.99947</c:v>
                </c:pt>
                <c:pt idx="7">
                  <c:v>2.01466</c:v>
                </c:pt>
                <c:pt idx="8">
                  <c:v>2.24915</c:v>
                </c:pt>
                <c:pt idx="9">
                  <c:v>2.806039999999998</c:v>
                </c:pt>
                <c:pt idx="10">
                  <c:v>2.834499999999998</c:v>
                </c:pt>
                <c:pt idx="11">
                  <c:v>2.853409999999998</c:v>
                </c:pt>
                <c:pt idx="12">
                  <c:v>3.30158</c:v>
                </c:pt>
                <c:pt idx="13">
                  <c:v>3.309039999999999</c:v>
                </c:pt>
                <c:pt idx="14">
                  <c:v>3.474089999999999</c:v>
                </c:pt>
                <c:pt idx="15">
                  <c:v>4.148529999999996</c:v>
                </c:pt>
                <c:pt idx="16">
                  <c:v>4.21329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D4C-4CEA-A633-CD2ABD0323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32281208"/>
        <c:axId val="2132284712"/>
      </c:barChart>
      <c:catAx>
        <c:axId val="2132281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32284712"/>
        <c:crosses val="autoZero"/>
        <c:auto val="1"/>
        <c:lblAlgn val="ctr"/>
        <c:lblOffset val="100"/>
        <c:noMultiLvlLbl val="0"/>
      </c:catAx>
      <c:valAx>
        <c:axId val="21322847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322812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0.08961</cdr:x>
      <cdr:y>0.58025</cdr:y>
    </cdr:from>
    <cdr:to>
      <cdr:x>0.20072</cdr:x>
      <cdr:y>0.73667</cdr:y>
    </cdr:to>
    <cdr:sp macro="" textlink="">
      <cdr:nvSpPr>
        <cdr:cNvPr id="2" name="TextBox 1"/>
        <cdr:cNvSpPr txBox="1"/>
      </cdr:nvSpPr>
      <cdr:spPr>
        <a:xfrm xmlns:a="http://schemas.openxmlformats.org/drawingml/2006/main" rot="16200000">
          <a:off x="737420" y="3392129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CA" sz="2000" dirty="0"/>
            <a:t>R&amp;D as share of GDP (%)</a:t>
          </a:r>
          <a:endParaRPr lang="en-US" sz="20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417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61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65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553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9/3/18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97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9/3/18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501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9/3/18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229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448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26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84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632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E6999-AFF2-8F49-BAC4-4194D2465CD5}" type="datetimeFigureOut">
              <a:rPr lang="en-US" smtClean="0"/>
              <a:t>9/3/18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197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4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Growth with Human Capital </a:t>
            </a:r>
            <a:br>
              <a:rPr lang="en-US" sz="2800" dirty="0" smtClean="0"/>
            </a:br>
            <a:r>
              <a:rPr lang="en-US" sz="2800" dirty="0" smtClean="0"/>
              <a:t>and Endogenous Growth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462 Development Macroeconomics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1/2018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723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Solow with Human Capital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34738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Adding human capital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Known as the “augmented Solow model”</a:t>
            </a:r>
          </a:p>
          <a:p>
            <a:pPr lvl="1"/>
            <a:r>
              <a:rPr lang="en-US" dirty="0"/>
              <a:t>Or the </a:t>
            </a:r>
            <a:r>
              <a:rPr lang="en-US" dirty="0" smtClean="0"/>
              <a:t>‘human </a:t>
            </a:r>
            <a:r>
              <a:rPr lang="en-US" dirty="0"/>
              <a:t>capital augmented Solow </a:t>
            </a:r>
            <a:r>
              <a:rPr lang="en-US" dirty="0" smtClean="0"/>
              <a:t>model</a:t>
            </a:r>
            <a:r>
              <a:rPr lang="en-US" dirty="0" smtClean="0"/>
              <a:t>’</a:t>
            </a:r>
          </a:p>
          <a:p>
            <a:pPr lvl="1"/>
            <a:endParaRPr lang="en-US" dirty="0"/>
          </a:p>
          <a:p>
            <a:r>
              <a:rPr lang="en-US" dirty="0" err="1"/>
              <a:t>Mankiw</a:t>
            </a:r>
            <a:r>
              <a:rPr lang="en-US" dirty="0"/>
              <a:t>, D. </a:t>
            </a:r>
            <a:r>
              <a:rPr lang="en-US" dirty="0" smtClean="0"/>
              <a:t>Romer,  D. Weil </a:t>
            </a:r>
            <a:r>
              <a:rPr lang="en-US" dirty="0"/>
              <a:t>- MRW</a:t>
            </a:r>
          </a:p>
          <a:p>
            <a:pPr lvl="1"/>
            <a:r>
              <a:rPr lang="en-US" dirty="0"/>
              <a:t>“A Contribution to the Empirics of Economic Growth” (1992)</a:t>
            </a:r>
          </a:p>
          <a:p>
            <a:pPr lvl="1"/>
            <a:r>
              <a:rPr lang="en-US" dirty="0"/>
              <a:t>Model with human </a:t>
            </a:r>
            <a:r>
              <a:rPr lang="en-US" dirty="0" smtClean="0"/>
              <a:t>capital fits </a:t>
            </a:r>
            <a:r>
              <a:rPr lang="en-US" dirty="0"/>
              <a:t>the data better </a:t>
            </a:r>
            <a:r>
              <a:rPr lang="en-US" dirty="0" smtClean="0"/>
              <a:t>(explain more of growth) than </a:t>
            </a:r>
            <a:r>
              <a:rPr lang="en-US" dirty="0" smtClean="0"/>
              <a:t>standard </a:t>
            </a:r>
            <a:r>
              <a:rPr lang="en-US" dirty="0" smtClean="0"/>
              <a:t>Solow </a:t>
            </a:r>
            <a:r>
              <a:rPr lang="en-US" dirty="0"/>
              <a:t>model </a:t>
            </a:r>
          </a:p>
          <a:p>
            <a:pPr lvl="1"/>
            <a:r>
              <a:rPr lang="en-US" dirty="0"/>
              <a:t>Includes all the main features of the Solow model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5590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Adding </a:t>
            </a:r>
            <a:r>
              <a:rPr lang="en-US" dirty="0" smtClean="0"/>
              <a:t>human capital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E</a:t>
            </a:r>
            <a:r>
              <a:rPr lang="en-US" dirty="0" smtClean="0"/>
              <a:t>ducation level</a:t>
            </a:r>
            <a:endParaRPr lang="en-US" dirty="0"/>
          </a:p>
          <a:p>
            <a:pPr lvl="1"/>
            <a:r>
              <a:rPr lang="en-US" dirty="0" smtClean="0"/>
              <a:t>Educated and skilled </a:t>
            </a:r>
            <a:r>
              <a:rPr lang="en-US" dirty="0"/>
              <a:t>workers </a:t>
            </a:r>
            <a:r>
              <a:rPr lang="en-US" dirty="0" smtClean="0"/>
              <a:t>more </a:t>
            </a:r>
            <a:r>
              <a:rPr lang="en-US" dirty="0"/>
              <a:t>productive </a:t>
            </a:r>
            <a:r>
              <a:rPr lang="en-US" dirty="0" smtClean="0"/>
              <a:t>than unskilled or uneducated</a:t>
            </a:r>
          </a:p>
          <a:p>
            <a:pPr lvl="1"/>
            <a:r>
              <a:rPr lang="en-US" dirty="0" smtClean="0"/>
              <a:t>Contributes to productivity, output and </a:t>
            </a:r>
            <a:r>
              <a:rPr lang="en-US" dirty="0"/>
              <a:t>growth</a:t>
            </a:r>
          </a:p>
          <a:p>
            <a:r>
              <a:rPr lang="en-US" dirty="0"/>
              <a:t>M</a:t>
            </a:r>
            <a:r>
              <a:rPr lang="en-US" dirty="0" smtClean="0"/>
              <a:t>ore </a:t>
            </a:r>
            <a:r>
              <a:rPr lang="en-US" dirty="0"/>
              <a:t>detailed indicators of </a:t>
            </a:r>
            <a:r>
              <a:rPr lang="en-US" dirty="0" smtClean="0"/>
              <a:t>education</a:t>
            </a:r>
          </a:p>
          <a:p>
            <a:pPr lvl="1"/>
            <a:r>
              <a:rPr lang="en-US" dirty="0" smtClean="0"/>
              <a:t>Helped </a:t>
            </a:r>
            <a:r>
              <a:rPr lang="en-US" dirty="0"/>
              <a:t>to support the empirical </a:t>
            </a:r>
            <a:r>
              <a:rPr lang="en-US" dirty="0" smtClean="0"/>
              <a:t>work</a:t>
            </a:r>
            <a:endParaRPr lang="en-US" dirty="0"/>
          </a:p>
          <a:p>
            <a:pPr lvl="1"/>
            <a:r>
              <a:rPr lang="en-US" dirty="0"/>
              <a:t>Education data back to the 1960s (</a:t>
            </a:r>
            <a:r>
              <a:rPr lang="en-US" dirty="0" err="1"/>
              <a:t>Barro</a:t>
            </a:r>
            <a:r>
              <a:rPr lang="en-US" dirty="0"/>
              <a:t> and Lee)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1617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Solow</a:t>
            </a:r>
          </a:p>
          <a:p>
            <a:pPr marL="457200" lvl="1" indent="0">
              <a:buNone/>
            </a:pPr>
            <a:r>
              <a:rPr lang="en-US" dirty="0"/>
              <a:t>Y = K</a:t>
            </a:r>
            <a:r>
              <a:rPr lang="en-US" baseline="30000" dirty="0"/>
              <a:t>α</a:t>
            </a:r>
            <a:r>
              <a:rPr lang="en-US" dirty="0"/>
              <a:t> (AL)</a:t>
            </a:r>
            <a:r>
              <a:rPr lang="en-US" baseline="30000" dirty="0"/>
              <a:t>1-α</a:t>
            </a:r>
          </a:p>
          <a:p>
            <a:pPr marL="457200" lvl="1" indent="0">
              <a:buNone/>
            </a:pPr>
            <a:r>
              <a:rPr lang="en-US" dirty="0"/>
              <a:t>CRS, with K, L and A (technology) as key inputs</a:t>
            </a:r>
          </a:p>
          <a:p>
            <a:pPr lvl="1"/>
            <a:endParaRPr lang="en-US" dirty="0"/>
          </a:p>
          <a:p>
            <a:pPr marL="0" indent="0">
              <a:buNone/>
            </a:pPr>
            <a:r>
              <a:rPr lang="en-US" dirty="0"/>
              <a:t>MRW (augmented Solow)</a:t>
            </a:r>
          </a:p>
          <a:p>
            <a:pPr marL="457200" lvl="1" indent="0">
              <a:buNone/>
            </a:pPr>
            <a:r>
              <a:rPr lang="en-US" dirty="0"/>
              <a:t>Y= K</a:t>
            </a:r>
            <a:r>
              <a:rPr lang="en-US" baseline="30000" dirty="0"/>
              <a:t>α</a:t>
            </a:r>
            <a:r>
              <a:rPr lang="en-US" dirty="0"/>
              <a:t> (AH)</a:t>
            </a:r>
            <a:r>
              <a:rPr lang="en-US" baseline="30000" dirty="0"/>
              <a:t>1-α</a:t>
            </a:r>
          </a:p>
          <a:p>
            <a:pPr marL="457200" lvl="1" indent="0">
              <a:buNone/>
            </a:pPr>
            <a:r>
              <a:rPr lang="en-US" dirty="0"/>
              <a:t>CRS, with K, H and A (technology) as key inputs</a:t>
            </a:r>
          </a:p>
          <a:p>
            <a:pPr marL="457200" lvl="1" indent="0">
              <a:buNone/>
            </a:pPr>
            <a:r>
              <a:rPr lang="en-US" dirty="0"/>
              <a:t>L replaced by H, which is human capital</a:t>
            </a:r>
          </a:p>
          <a:p>
            <a:pPr lvl="2"/>
            <a:r>
              <a:rPr lang="en-US" dirty="0"/>
              <a:t> H = labor with skills and education</a:t>
            </a:r>
          </a:p>
        </p:txBody>
      </p:sp>
    </p:spTree>
    <p:extLst>
      <p:ext uri="{BB962C8B-B14F-4D97-AF65-F5344CB8AC3E}">
        <p14:creationId xmlns:p14="http://schemas.microsoft.com/office/powerpoint/2010/main" val="2756709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Human Capital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Need a function for the human capital, H</a:t>
            </a:r>
          </a:p>
          <a:p>
            <a:pPr marL="0" indent="0">
              <a:buNone/>
            </a:pPr>
            <a:r>
              <a:rPr lang="en-US" dirty="0" smtClean="0"/>
              <a:t>	H </a:t>
            </a:r>
            <a:r>
              <a:rPr lang="en-US" dirty="0"/>
              <a:t>= </a:t>
            </a:r>
            <a:r>
              <a:rPr lang="en-US" dirty="0" err="1" smtClean="0"/>
              <a:t>e</a:t>
            </a:r>
            <a:r>
              <a:rPr lang="en-US" baseline="30000" dirty="0" err="1" smtClean="0"/>
              <a:t>Ψu</a:t>
            </a:r>
            <a:r>
              <a:rPr lang="en-US" dirty="0" err="1" smtClean="0"/>
              <a:t>L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u = </a:t>
            </a:r>
            <a:r>
              <a:rPr lang="en-US" dirty="0" smtClean="0"/>
              <a:t>time </a:t>
            </a:r>
            <a:r>
              <a:rPr lang="en-US" dirty="0"/>
              <a:t>spend accumulating human </a:t>
            </a:r>
            <a:r>
              <a:rPr lang="en-US" dirty="0" smtClean="0"/>
              <a:t>capital</a:t>
            </a:r>
          </a:p>
          <a:p>
            <a:pPr marL="457200" lvl="1" indent="0">
              <a:buNone/>
            </a:pPr>
            <a:r>
              <a:rPr lang="en-US" dirty="0" smtClean="0"/>
              <a:t>u = 1 = a year of schooling/education	</a:t>
            </a:r>
            <a:endParaRPr lang="en-US" dirty="0"/>
          </a:p>
          <a:p>
            <a:pPr marL="457200" lvl="1" indent="0">
              <a:buNone/>
            </a:pPr>
            <a:r>
              <a:rPr lang="en-US" dirty="0" smtClean="0"/>
              <a:t>u = 0, then H </a:t>
            </a:r>
            <a:r>
              <a:rPr lang="en-US" dirty="0"/>
              <a:t>= </a:t>
            </a:r>
            <a:r>
              <a:rPr lang="en-US" dirty="0" smtClean="0"/>
              <a:t>L workforce is </a:t>
            </a:r>
            <a:r>
              <a:rPr lang="en-US" dirty="0" smtClean="0"/>
              <a:t>uneducated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e </a:t>
            </a:r>
            <a:r>
              <a:rPr lang="en-US" dirty="0"/>
              <a:t>= 2.71… </a:t>
            </a:r>
            <a:endParaRPr lang="en-US" dirty="0" smtClean="0"/>
          </a:p>
          <a:p>
            <a:pPr lvl="1"/>
            <a:r>
              <a:rPr lang="en-US" dirty="0" smtClean="0"/>
              <a:t>Natural log properties</a:t>
            </a:r>
          </a:p>
          <a:p>
            <a:pPr lvl="1"/>
            <a:r>
              <a:rPr lang="en-US" dirty="0" smtClean="0"/>
              <a:t>compounded </a:t>
            </a:r>
            <a:r>
              <a:rPr lang="en-US" dirty="0"/>
              <a:t>growth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7807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capital - 1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Ψ </a:t>
            </a:r>
            <a:r>
              <a:rPr lang="en-US" dirty="0"/>
              <a:t>= </a:t>
            </a:r>
            <a:r>
              <a:rPr lang="en-US" dirty="0" smtClean="0"/>
              <a:t>Greek letter “psi” </a:t>
            </a:r>
          </a:p>
          <a:p>
            <a:pPr lvl="1"/>
            <a:r>
              <a:rPr lang="en-US" dirty="0" smtClean="0"/>
              <a:t>Constant, normally set at 0.1 </a:t>
            </a:r>
          </a:p>
          <a:p>
            <a:pPr lvl="1"/>
            <a:r>
              <a:rPr lang="en-US" dirty="0" smtClean="0"/>
              <a:t>Because l</a:t>
            </a:r>
            <a:r>
              <a:rPr lang="en-US" dirty="0" smtClean="0"/>
              <a:t>abor economists </a:t>
            </a:r>
            <a:r>
              <a:rPr lang="en-US" dirty="0" smtClean="0"/>
              <a:t>find that </a:t>
            </a:r>
            <a:r>
              <a:rPr lang="en-US" dirty="0" smtClean="0"/>
              <a:t>an </a:t>
            </a:r>
            <a:r>
              <a:rPr lang="en-US" dirty="0"/>
              <a:t>additional year of schooling raises a person’s wages by 10%</a:t>
            </a:r>
            <a:r>
              <a:rPr lang="en-US" dirty="0" smtClean="0"/>
              <a:t>.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 smtClean="0"/>
              <a:t>Example</a:t>
            </a:r>
          </a:p>
          <a:p>
            <a:pPr lvl="1"/>
            <a:r>
              <a:rPr lang="en-US" dirty="0" smtClean="0"/>
              <a:t>H </a:t>
            </a:r>
            <a:r>
              <a:rPr lang="en-US" dirty="0"/>
              <a:t>= e</a:t>
            </a:r>
            <a:r>
              <a:rPr lang="en-US" baseline="30000" dirty="0"/>
              <a:t>Ψu</a:t>
            </a:r>
            <a:r>
              <a:rPr lang="en-US" dirty="0"/>
              <a:t>L</a:t>
            </a:r>
          </a:p>
          <a:p>
            <a:pPr lvl="1"/>
            <a:r>
              <a:rPr lang="en-US" dirty="0" smtClean="0"/>
              <a:t>u = 1 </a:t>
            </a:r>
            <a:r>
              <a:rPr lang="en-US" dirty="0"/>
              <a:t> </a:t>
            </a:r>
            <a:r>
              <a:rPr lang="en-US" dirty="0" smtClean="0"/>
              <a:t>         Ψ = 0.1         then  e</a:t>
            </a:r>
            <a:r>
              <a:rPr lang="en-US" baseline="30000" dirty="0" smtClean="0"/>
              <a:t>Ψu  </a:t>
            </a:r>
            <a:r>
              <a:rPr lang="en-US" dirty="0" smtClean="0"/>
              <a:t>= 1.1</a:t>
            </a:r>
          </a:p>
          <a:p>
            <a:pPr lvl="1"/>
            <a:r>
              <a:rPr lang="en-US" dirty="0" smtClean="0"/>
              <a:t>H is 10% higher than L</a:t>
            </a:r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2382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capital - 2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lvl="1" indent="0">
              <a:buNone/>
            </a:pPr>
            <a:r>
              <a:rPr lang="en-US" dirty="0"/>
              <a:t>Y= K</a:t>
            </a:r>
            <a:r>
              <a:rPr lang="en-US" baseline="30000" dirty="0"/>
              <a:t>α</a:t>
            </a:r>
            <a:r>
              <a:rPr lang="en-US" dirty="0"/>
              <a:t> (AH)</a:t>
            </a:r>
            <a:r>
              <a:rPr lang="en-US" baseline="30000" dirty="0"/>
              <a:t>1</a:t>
            </a:r>
            <a:r>
              <a:rPr lang="en-US" baseline="30000" dirty="0" smtClean="0"/>
              <a:t>-α</a:t>
            </a:r>
          </a:p>
          <a:p>
            <a:pPr marL="0" lvl="1" indent="0">
              <a:buNone/>
            </a:pPr>
            <a:endParaRPr lang="en-US" baseline="30000" dirty="0"/>
          </a:p>
          <a:p>
            <a:pPr marL="0" lvl="1" indent="0">
              <a:buNone/>
            </a:pPr>
            <a:r>
              <a:rPr lang="en-US" dirty="0" smtClean="0"/>
              <a:t>Dividing through by L to get per worker yields: </a:t>
            </a:r>
            <a:endParaRPr lang="en-US" dirty="0"/>
          </a:p>
          <a:p>
            <a:pPr marL="400050" lvl="2" indent="0">
              <a:buNone/>
            </a:pPr>
            <a:r>
              <a:rPr lang="en-US" dirty="0" smtClean="0"/>
              <a:t>y = k</a:t>
            </a:r>
            <a:r>
              <a:rPr lang="en-US" baseline="30000" dirty="0" smtClean="0"/>
              <a:t>α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smtClean="0"/>
              <a:t>Ah)</a:t>
            </a:r>
            <a:r>
              <a:rPr lang="en-US" baseline="30000" dirty="0"/>
              <a:t>1-α</a:t>
            </a:r>
          </a:p>
          <a:p>
            <a:pPr marL="400050" lvl="2" indent="0">
              <a:buNone/>
            </a:pPr>
            <a:r>
              <a:rPr lang="en-US" dirty="0"/>
              <a:t>w</a:t>
            </a:r>
            <a:r>
              <a:rPr lang="en-US" dirty="0" smtClean="0"/>
              <a:t>here h = e</a:t>
            </a:r>
            <a:r>
              <a:rPr lang="en-US" baseline="30000" dirty="0" smtClean="0"/>
              <a:t>Ψu </a:t>
            </a:r>
            <a:r>
              <a:rPr lang="en-US" dirty="0" smtClean="0"/>
              <a:t>  	</a:t>
            </a:r>
          </a:p>
          <a:p>
            <a:pPr marL="400050" lvl="2" indent="0">
              <a:buNone/>
            </a:pPr>
            <a:r>
              <a:rPr lang="en-US" dirty="0"/>
              <a:t>b</a:t>
            </a:r>
            <a:r>
              <a:rPr lang="en-US" dirty="0" smtClean="0"/>
              <a:t>ecause divide H </a:t>
            </a:r>
            <a:r>
              <a:rPr lang="en-US" dirty="0"/>
              <a:t>= e</a:t>
            </a:r>
            <a:r>
              <a:rPr lang="en-US" baseline="30000" dirty="0"/>
              <a:t>Ψu</a:t>
            </a:r>
            <a:r>
              <a:rPr lang="en-US" dirty="0"/>
              <a:t>L </a:t>
            </a:r>
            <a:r>
              <a:rPr lang="en-US" dirty="0" smtClean="0"/>
              <a:t>through by L </a:t>
            </a:r>
            <a:endParaRPr lang="en-US" dirty="0" smtClean="0"/>
          </a:p>
          <a:p>
            <a:pPr marL="400050" lvl="2" indent="0">
              <a:buNone/>
            </a:pPr>
            <a:endParaRPr lang="en-US" dirty="0" smtClean="0"/>
          </a:p>
          <a:p>
            <a:pPr marL="0" lvl="1" indent="0">
              <a:buNone/>
            </a:pPr>
            <a:r>
              <a:rPr lang="en-US" dirty="0" smtClean="0"/>
              <a:t>Divide </a:t>
            </a:r>
            <a:r>
              <a:rPr lang="en-US" dirty="0"/>
              <a:t>y = k</a:t>
            </a:r>
            <a:r>
              <a:rPr lang="en-US" baseline="30000" dirty="0"/>
              <a:t>α</a:t>
            </a:r>
            <a:r>
              <a:rPr lang="en-US" dirty="0"/>
              <a:t> (Ah)</a:t>
            </a:r>
            <a:r>
              <a:rPr lang="en-US" baseline="30000" dirty="0"/>
              <a:t>1-</a:t>
            </a:r>
            <a:r>
              <a:rPr lang="en-US" baseline="30000" dirty="0" smtClean="0"/>
              <a:t>α</a:t>
            </a:r>
            <a:r>
              <a:rPr lang="en-US" dirty="0" smtClean="0"/>
              <a:t> by Ah yields:</a:t>
            </a:r>
          </a:p>
          <a:p>
            <a:pPr marL="400050" lvl="2" indent="0">
              <a:buNone/>
            </a:pPr>
            <a:r>
              <a:rPr lang="en-US" dirty="0" smtClean="0"/>
              <a:t>y’= k’</a:t>
            </a:r>
            <a:r>
              <a:rPr lang="en-US" baseline="30000" dirty="0" smtClean="0"/>
              <a:t>α</a:t>
            </a:r>
            <a:endParaRPr lang="en-US" dirty="0" smtClean="0"/>
          </a:p>
          <a:p>
            <a:pPr marL="400050" lvl="2" indent="0">
              <a:buNone/>
            </a:pPr>
            <a:r>
              <a:rPr lang="en-US" dirty="0"/>
              <a:t>w</a:t>
            </a:r>
            <a:r>
              <a:rPr lang="en-US" dirty="0" smtClean="0"/>
              <a:t>here y’ = output per skilled effective worker</a:t>
            </a:r>
          </a:p>
          <a:p>
            <a:pPr marL="400050" lvl="2" indent="0">
              <a:buNone/>
            </a:pPr>
            <a:r>
              <a:rPr lang="en-US" dirty="0" smtClean="0"/>
              <a:t>where k’ = capital per skilled effective worker</a:t>
            </a:r>
          </a:p>
          <a:p>
            <a:pPr marL="400050" lvl="2" indent="0">
              <a:buNone/>
            </a:pPr>
            <a:r>
              <a:rPr lang="en-US" dirty="0" smtClean="0"/>
              <a:t>“effective” is the technology </a:t>
            </a:r>
            <a:r>
              <a:rPr lang="en-US" dirty="0" smtClean="0"/>
              <a:t>part</a:t>
            </a:r>
          </a:p>
          <a:p>
            <a:pPr marL="400050" lvl="2" indent="0">
              <a:buNone/>
            </a:pPr>
            <a:endParaRPr lang="en-US" dirty="0" smtClean="0"/>
          </a:p>
          <a:p>
            <a:pPr marL="400050" lvl="2" indent="0">
              <a:buNone/>
            </a:pPr>
            <a:r>
              <a:rPr lang="en-US" sz="1600" dirty="0"/>
              <a:t>W</a:t>
            </a:r>
            <a:r>
              <a:rPr lang="en-US" sz="1600" dirty="0" smtClean="0"/>
              <a:t>e have dropped the e subscripts (effective worker) to make it less messy.</a:t>
            </a:r>
            <a:endParaRPr lang="en-US" sz="1600" dirty="0" smtClean="0"/>
          </a:p>
          <a:p>
            <a:pPr marL="457200" lvl="1" indent="-457200">
              <a:buFont typeface="Arial"/>
              <a:buChar char="•"/>
            </a:pPr>
            <a:endParaRPr lang="en-US" baseline="30000" dirty="0"/>
          </a:p>
          <a:p>
            <a:pPr marL="457200" lvl="1" indent="-457200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21337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capital - 3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 smtClean="0"/>
              <a:t>Δk</a:t>
            </a:r>
            <a:r>
              <a:rPr lang="en-US" dirty="0" smtClean="0"/>
              <a:t>’ </a:t>
            </a:r>
            <a:r>
              <a:rPr lang="en-US" dirty="0"/>
              <a:t>= </a:t>
            </a:r>
            <a:r>
              <a:rPr lang="en-US" dirty="0" err="1" smtClean="0"/>
              <a:t>sy</a:t>
            </a:r>
            <a:r>
              <a:rPr lang="en-US" dirty="0" smtClean="0"/>
              <a:t>’ </a:t>
            </a:r>
            <a:r>
              <a:rPr lang="en-US" dirty="0"/>
              <a:t>– (n + d + </a:t>
            </a:r>
            <a:r>
              <a:rPr lang="en-US" dirty="0" err="1"/>
              <a:t>Θ</a:t>
            </a:r>
            <a:r>
              <a:rPr lang="en-US" dirty="0"/>
              <a:t>)</a:t>
            </a:r>
            <a:r>
              <a:rPr lang="en-US" dirty="0" smtClean="0"/>
              <a:t>k</a:t>
            </a:r>
            <a:r>
              <a:rPr lang="en-US" dirty="0" smtClean="0"/>
              <a:t>’</a:t>
            </a:r>
          </a:p>
          <a:p>
            <a:pPr marL="0" indent="0">
              <a:buNone/>
            </a:pPr>
            <a:endParaRPr lang="en-US" baseline="-25000" dirty="0"/>
          </a:p>
          <a:p>
            <a:pPr marL="0" indent="0">
              <a:buNone/>
            </a:pPr>
            <a:r>
              <a:rPr lang="en-US" dirty="0" smtClean="0"/>
              <a:t>Same as Solow with technology but have added skilled </a:t>
            </a:r>
            <a:r>
              <a:rPr lang="en-US" dirty="0" smtClean="0"/>
              <a:t>labor (human capital)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Similar Solow diagram </a:t>
            </a:r>
            <a:r>
              <a:rPr lang="en-US" dirty="0" smtClean="0"/>
              <a:t>dynamics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1400" dirty="0" smtClean="0"/>
              <a:t>(As noted previously we have dropped the e subscripts.)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8433100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2. New growth theory</a:t>
            </a:r>
            <a:br>
              <a:rPr lang="en-US" dirty="0" smtClean="0"/>
            </a:br>
            <a:r>
              <a:rPr lang="en-US" dirty="0" smtClean="0"/>
              <a:t>(endogenous Growth)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6823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New growth theory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In</a:t>
            </a:r>
            <a:r>
              <a:rPr lang="en-US" dirty="0" smtClean="0"/>
              <a:t> </a:t>
            </a:r>
            <a:r>
              <a:rPr lang="en-US" dirty="0"/>
              <a:t>Solow model, technology is </a:t>
            </a:r>
            <a:r>
              <a:rPr lang="en-US" dirty="0" smtClean="0"/>
              <a:t>exogenous</a:t>
            </a:r>
          </a:p>
          <a:p>
            <a:pPr lvl="1"/>
            <a:r>
              <a:rPr lang="en-US" dirty="0" smtClean="0"/>
              <a:t>In either standard or augmented model</a:t>
            </a:r>
            <a:endParaRPr lang="en-US" dirty="0"/>
          </a:p>
          <a:p>
            <a:pPr lvl="1"/>
            <a:r>
              <a:rPr lang="en-US" dirty="0"/>
              <a:t>It is </a:t>
            </a:r>
            <a:r>
              <a:rPr lang="en-US" dirty="0" smtClean="0"/>
              <a:t>in the model but not explained by </a:t>
            </a:r>
            <a:r>
              <a:rPr lang="en-US" dirty="0" smtClean="0"/>
              <a:t>the model</a:t>
            </a:r>
            <a:endParaRPr lang="en-US" dirty="0"/>
          </a:p>
          <a:p>
            <a:pPr lvl="1"/>
            <a:r>
              <a:rPr lang="en-US" dirty="0" smtClean="0"/>
              <a:t>We say </a:t>
            </a:r>
            <a:r>
              <a:rPr lang="en-US" dirty="0" smtClean="0"/>
              <a:t>it is “exogenous”</a:t>
            </a:r>
            <a:endParaRPr lang="en-US" dirty="0"/>
          </a:p>
          <a:p>
            <a:pPr lvl="1"/>
            <a:r>
              <a:rPr lang="en-CA" dirty="0"/>
              <a:t>“falls like manna from heaven</a:t>
            </a:r>
            <a:r>
              <a:rPr lang="en-CA" dirty="0" smtClean="0"/>
              <a:t>”</a:t>
            </a:r>
          </a:p>
          <a:p>
            <a:pPr lvl="1"/>
            <a:endParaRPr lang="en-US" dirty="0"/>
          </a:p>
          <a:p>
            <a:r>
              <a:rPr lang="en-US" dirty="0"/>
              <a:t>Where does </a:t>
            </a:r>
            <a:r>
              <a:rPr lang="en-US" dirty="0" smtClean="0"/>
              <a:t>technology </a:t>
            </a:r>
            <a:r>
              <a:rPr lang="en-US" dirty="0"/>
              <a:t>come from?</a:t>
            </a:r>
          </a:p>
          <a:p>
            <a:pPr lvl="1"/>
            <a:r>
              <a:rPr lang="en-US" dirty="0"/>
              <a:t>What determines it</a:t>
            </a:r>
            <a:r>
              <a:rPr lang="en-US" dirty="0" smtClean="0"/>
              <a:t>?</a:t>
            </a:r>
          </a:p>
          <a:p>
            <a:pPr lvl="1"/>
            <a:endParaRPr lang="en-US" dirty="0"/>
          </a:p>
          <a:p>
            <a:r>
              <a:rPr lang="en-US" dirty="0" smtClean="0"/>
              <a:t>Must </a:t>
            </a:r>
            <a:r>
              <a:rPr lang="en-US" dirty="0" smtClean="0"/>
              <a:t>make it </a:t>
            </a:r>
            <a:r>
              <a:rPr lang="en-US" dirty="0" smtClean="0"/>
              <a:t>“endogenous” </a:t>
            </a:r>
            <a:endParaRPr lang="en-US" dirty="0"/>
          </a:p>
          <a:p>
            <a:pPr lvl="1"/>
            <a:r>
              <a:rPr lang="en-US" dirty="0" smtClean="0"/>
              <a:t>E</a:t>
            </a:r>
            <a:r>
              <a:rPr lang="en-US" dirty="0" smtClean="0"/>
              <a:t>xplain </a:t>
            </a:r>
            <a:r>
              <a:rPr lang="en-US" dirty="0" smtClean="0"/>
              <a:t>where it comes from</a:t>
            </a:r>
          </a:p>
          <a:p>
            <a:pPr lvl="1"/>
            <a:endParaRPr lang="en-US" dirty="0"/>
          </a:p>
          <a:p>
            <a:r>
              <a:rPr lang="en-US" dirty="0" smtClean="0"/>
              <a:t>If we do so, can may be able to use variables to determine it</a:t>
            </a:r>
          </a:p>
          <a:p>
            <a:pPr lvl="1"/>
            <a:r>
              <a:rPr lang="en-US" dirty="0" smtClean="0"/>
              <a:t>Ideas production function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84436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Measuring ideas</a:t>
            </a:r>
            <a:r>
              <a:rPr lang="en-US" dirty="0" smtClean="0"/>
              <a:t>?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“The bottom line is that the idea production  function remains something of a </a:t>
            </a:r>
            <a:r>
              <a:rPr lang="en-US" u="sng" dirty="0" smtClean="0"/>
              <a:t>black box </a:t>
            </a:r>
            <a:r>
              <a:rPr lang="en-US" dirty="0" smtClean="0"/>
              <a:t>perhaps precisely because we do not have great measures of ideas or the inputs used to produce them.”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											</a:t>
            </a:r>
          </a:p>
          <a:p>
            <a:pPr marL="0" indent="0">
              <a:buNone/>
            </a:pPr>
            <a:r>
              <a:rPr lang="en-US" dirty="0" smtClean="0"/>
              <a:t>“It has long been recognized that the ‘idea production function’ is hard to measure. Where do ideas come from? Part of the difficulty is that the answer is surely multi-dimensional.” </a:t>
            </a:r>
          </a:p>
          <a:p>
            <a:pPr marL="0" indent="0" algn="r">
              <a:buNone/>
            </a:pPr>
            <a:r>
              <a:rPr lang="en-US" dirty="0" smtClean="0"/>
              <a:t>C. Jones 2015</a:t>
            </a:r>
          </a:p>
          <a:p>
            <a:pPr marL="0" indent="0" algn="r">
              <a:buNone/>
            </a:pPr>
            <a:r>
              <a:rPr lang="en-US" dirty="0" smtClean="0"/>
              <a:t>“The Facts of Economic Growth”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81725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Take </a:t>
            </a:r>
            <a:r>
              <a:rPr lang="en-US" dirty="0" smtClean="0"/>
              <a:t>5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Technology is about new ideas of:</a:t>
            </a:r>
          </a:p>
          <a:p>
            <a:pPr lvl="1"/>
            <a:r>
              <a:rPr lang="en-US" dirty="0" smtClean="0"/>
              <a:t>How to make things (process technology)</a:t>
            </a:r>
          </a:p>
          <a:p>
            <a:pPr lvl="2"/>
            <a:r>
              <a:rPr lang="en-US" dirty="0" smtClean="0"/>
              <a:t>Synthetic rubber, </a:t>
            </a:r>
            <a:r>
              <a:rPr lang="en-US" dirty="0" smtClean="0"/>
              <a:t>plastics, harder steel, Smart phone screens</a:t>
            </a:r>
            <a:endParaRPr lang="en-US" dirty="0" smtClean="0"/>
          </a:p>
          <a:p>
            <a:pPr lvl="1"/>
            <a:r>
              <a:rPr lang="en-US" dirty="0" smtClean="0"/>
              <a:t>What new things to make (product technology)</a:t>
            </a:r>
          </a:p>
          <a:p>
            <a:pPr lvl="2"/>
            <a:r>
              <a:rPr lang="en-US" dirty="0" smtClean="0"/>
              <a:t>Smart phone, self-driving </a:t>
            </a:r>
            <a:r>
              <a:rPr lang="en-US" dirty="0" smtClean="0"/>
              <a:t>car, robotic floor cleaners</a:t>
            </a:r>
            <a:endParaRPr lang="en-US" dirty="0" smtClean="0"/>
          </a:p>
          <a:p>
            <a:pPr lvl="1"/>
            <a:endParaRPr lang="en-US" dirty="0"/>
          </a:p>
          <a:p>
            <a:r>
              <a:rPr lang="en-US" dirty="0" smtClean="0"/>
              <a:t>But where do new ideas come from?</a:t>
            </a:r>
          </a:p>
          <a:p>
            <a:pPr lvl="1"/>
            <a:r>
              <a:rPr lang="en-US" dirty="0" smtClean="0"/>
              <a:t>What are the inputs or factors that encourage new ideas to be developed?</a:t>
            </a:r>
          </a:p>
        </p:txBody>
      </p:sp>
    </p:spTree>
    <p:extLst>
      <p:ext uri="{BB962C8B-B14F-4D97-AF65-F5344CB8AC3E}">
        <p14:creationId xmlns:p14="http://schemas.microsoft.com/office/powerpoint/2010/main" val="6982181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Endogenous growth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Paul </a:t>
            </a:r>
            <a:r>
              <a:rPr lang="en-US" dirty="0" err="1"/>
              <a:t>Romer</a:t>
            </a:r>
            <a:endParaRPr lang="en-US" dirty="0"/>
          </a:p>
          <a:p>
            <a:pPr lvl="1"/>
            <a:r>
              <a:rPr lang="en-CA" dirty="0"/>
              <a:t>“Increasing Returns and Long-Run Growth” 1986</a:t>
            </a:r>
            <a:endParaRPr lang="en-US" dirty="0"/>
          </a:p>
          <a:p>
            <a:pPr lvl="1"/>
            <a:r>
              <a:rPr lang="en-US" dirty="0"/>
              <a:t>“Endogenous Technological Change”, </a:t>
            </a:r>
            <a:r>
              <a:rPr lang="en-US" dirty="0" smtClean="0"/>
              <a:t>1990</a:t>
            </a:r>
          </a:p>
          <a:p>
            <a:pPr lvl="1"/>
            <a:endParaRPr lang="en-US" dirty="0"/>
          </a:p>
          <a:p>
            <a:r>
              <a:rPr lang="en-US" dirty="0"/>
              <a:t>Allows for increasing returns to </a:t>
            </a:r>
            <a:r>
              <a:rPr lang="en-US" dirty="0" smtClean="0"/>
              <a:t>scale</a:t>
            </a:r>
          </a:p>
          <a:p>
            <a:endParaRPr lang="en-US" dirty="0"/>
          </a:p>
          <a:p>
            <a:r>
              <a:rPr lang="en-US" dirty="0"/>
              <a:t>Not only are capital and labor increasing but also technology as an </a:t>
            </a:r>
            <a:r>
              <a:rPr lang="en-US" dirty="0" smtClean="0"/>
              <a:t>input</a:t>
            </a:r>
          </a:p>
          <a:p>
            <a:pPr marL="0" indent="0">
              <a:buNone/>
            </a:pPr>
            <a:endParaRPr lang="en-US" dirty="0"/>
          </a:p>
          <a:p>
            <a:r>
              <a:rPr lang="en-CA" dirty="0"/>
              <a:t>Externalities to new ideas, they spill over from one firm to others and increase production in those other firms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0159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Explaining 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CA" dirty="0" smtClean="0"/>
              <a:t>Explain A in    Y </a:t>
            </a:r>
            <a:r>
              <a:rPr lang="en-CA" dirty="0"/>
              <a:t>= K</a:t>
            </a:r>
            <a:r>
              <a:rPr lang="el-GR" baseline="30000" dirty="0"/>
              <a:t>α</a:t>
            </a:r>
            <a:r>
              <a:rPr lang="en-CA" dirty="0"/>
              <a:t>(AL</a:t>
            </a:r>
            <a:r>
              <a:rPr lang="en-CA" sz="2800" baseline="-25000" dirty="0"/>
              <a:t>Y</a:t>
            </a:r>
            <a:r>
              <a:rPr lang="en-CA" dirty="0"/>
              <a:t>)</a:t>
            </a:r>
            <a:r>
              <a:rPr lang="en-CA" baseline="30000" dirty="0"/>
              <a:t>1-</a:t>
            </a:r>
            <a:r>
              <a:rPr lang="el-GR" baseline="30000" dirty="0" smtClean="0"/>
              <a:t>α</a:t>
            </a:r>
            <a:endParaRPr lang="en-GB" baseline="30000" dirty="0" smtClean="0"/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New </a:t>
            </a:r>
            <a:r>
              <a:rPr lang="en-CA" dirty="0"/>
              <a:t>ideas produced at a given </a:t>
            </a:r>
            <a:r>
              <a:rPr lang="en-CA" dirty="0" smtClean="0"/>
              <a:t>time</a:t>
            </a:r>
          </a:p>
          <a:p>
            <a:pPr lvl="1"/>
            <a:r>
              <a:rPr lang="en-CA" dirty="0" smtClean="0"/>
              <a:t>variables </a:t>
            </a:r>
            <a:r>
              <a:rPr lang="en-CA" dirty="0" smtClean="0"/>
              <a:t>underlined denote  “currently”, </a:t>
            </a:r>
            <a:r>
              <a:rPr lang="en-CA" u="sng" dirty="0" smtClean="0"/>
              <a:t>A</a:t>
            </a:r>
            <a:r>
              <a:rPr lang="en-CA" dirty="0"/>
              <a:t> </a:t>
            </a:r>
            <a:r>
              <a:rPr lang="en-CA" dirty="0" smtClean="0"/>
              <a:t>= </a:t>
            </a:r>
            <a:r>
              <a:rPr lang="en-US" dirty="0" smtClean="0"/>
              <a:t>ΔA</a:t>
            </a:r>
          </a:p>
          <a:p>
            <a:pPr lvl="1"/>
            <a:endParaRPr lang="en-CA" u="sng" dirty="0" smtClean="0"/>
          </a:p>
          <a:p>
            <a:pPr marL="0" indent="0">
              <a:buNone/>
            </a:pPr>
            <a:r>
              <a:rPr lang="en-CA" u="sng" dirty="0" smtClean="0"/>
              <a:t>A</a:t>
            </a:r>
            <a:r>
              <a:rPr lang="en-CA" dirty="0" smtClean="0"/>
              <a:t> </a:t>
            </a:r>
            <a:r>
              <a:rPr lang="en-CA" dirty="0"/>
              <a:t>= </a:t>
            </a:r>
            <a:r>
              <a:rPr lang="el-GR" u="sng" dirty="0" smtClean="0"/>
              <a:t>δ</a:t>
            </a:r>
            <a:r>
              <a:rPr lang="en-CA" dirty="0" smtClean="0"/>
              <a:t>L</a:t>
            </a:r>
            <a:r>
              <a:rPr lang="en-CA" baseline="-25000" dirty="0" smtClean="0"/>
              <a:t>A</a:t>
            </a:r>
            <a:r>
              <a:rPr lang="en-CA" dirty="0" smtClean="0"/>
              <a:t>A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L</a:t>
            </a:r>
            <a:r>
              <a:rPr lang="en-CA" baseline="-25000" dirty="0" smtClean="0"/>
              <a:t>A</a:t>
            </a:r>
            <a:r>
              <a:rPr lang="en-CA" dirty="0" smtClean="0"/>
              <a:t> </a:t>
            </a:r>
            <a:r>
              <a:rPr lang="en-CA" dirty="0"/>
              <a:t>= </a:t>
            </a:r>
            <a:r>
              <a:rPr lang="en-CA" dirty="0" smtClean="0"/>
              <a:t>researchers discovering </a:t>
            </a:r>
            <a:r>
              <a:rPr lang="en-CA" dirty="0"/>
              <a:t>new </a:t>
            </a:r>
            <a:r>
              <a:rPr lang="en-CA" dirty="0" smtClean="0"/>
              <a:t>ideas</a:t>
            </a:r>
          </a:p>
          <a:p>
            <a:pPr lvl="1"/>
            <a:r>
              <a:rPr lang="en-CA" dirty="0" smtClean="0"/>
              <a:t>researchers </a:t>
            </a:r>
            <a:r>
              <a:rPr lang="en-CA" dirty="0"/>
              <a:t>in R&amp;D departments at </a:t>
            </a:r>
            <a:r>
              <a:rPr lang="en-CA" dirty="0" smtClean="0"/>
              <a:t>firms, gov’t </a:t>
            </a:r>
            <a:r>
              <a:rPr lang="en-CA" dirty="0" smtClean="0"/>
              <a:t>institutions, universities</a:t>
            </a:r>
            <a:endParaRPr lang="en-CA" dirty="0" smtClean="0"/>
          </a:p>
          <a:p>
            <a:pPr lvl="1"/>
            <a:endParaRPr lang="en-CA" dirty="0"/>
          </a:p>
          <a:p>
            <a:pPr marL="0" indent="0">
              <a:buNone/>
            </a:pPr>
            <a:r>
              <a:rPr lang="el-GR" u="sng" dirty="0"/>
              <a:t>δ</a:t>
            </a:r>
            <a:r>
              <a:rPr lang="el-GR" dirty="0"/>
              <a:t> </a:t>
            </a:r>
            <a:r>
              <a:rPr lang="en-CA" dirty="0"/>
              <a:t>= </a:t>
            </a:r>
            <a:r>
              <a:rPr lang="en-CA" dirty="0" smtClean="0"/>
              <a:t>current rate </a:t>
            </a:r>
            <a:r>
              <a:rPr lang="en-CA" dirty="0"/>
              <a:t>at which they </a:t>
            </a:r>
            <a:r>
              <a:rPr lang="en-CA" dirty="0" smtClean="0"/>
              <a:t>are discovering ideas</a:t>
            </a:r>
            <a:endParaRPr lang="en-CA" dirty="0"/>
          </a:p>
          <a:p>
            <a:endParaRPr lang="en-C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43840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</a:t>
            </a:r>
            <a:r>
              <a:rPr lang="en-CA" dirty="0" smtClean="0"/>
              <a:t>ate </a:t>
            </a:r>
            <a:r>
              <a:rPr lang="en-CA" dirty="0"/>
              <a:t>of discovering ideas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l-GR" u="sng" dirty="0"/>
              <a:t>δ</a:t>
            </a:r>
            <a:r>
              <a:rPr lang="en-CA" dirty="0"/>
              <a:t> = </a:t>
            </a:r>
            <a:r>
              <a:rPr lang="el-GR" dirty="0" smtClean="0"/>
              <a:t>δ</a:t>
            </a:r>
            <a:r>
              <a:rPr lang="en-CA" dirty="0" smtClean="0"/>
              <a:t>A</a:t>
            </a:r>
            <a:r>
              <a:rPr lang="el-GR" baseline="30000" dirty="0" smtClean="0"/>
              <a:t>φ</a:t>
            </a:r>
            <a:endParaRPr lang="en-GB" baseline="30000" dirty="0" smtClean="0"/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r>
              <a:rPr lang="en-CA" dirty="0" smtClean="0"/>
              <a:t>Rate </a:t>
            </a:r>
            <a:r>
              <a:rPr lang="en-CA" dirty="0"/>
              <a:t>at which new ideas are discovered in this </a:t>
            </a:r>
            <a:r>
              <a:rPr lang="en-CA" dirty="0" smtClean="0"/>
              <a:t>period (</a:t>
            </a:r>
            <a:r>
              <a:rPr lang="el-GR" u="sng" dirty="0" smtClean="0"/>
              <a:t>δ</a:t>
            </a:r>
            <a:r>
              <a:rPr lang="en-CA" dirty="0" smtClean="0"/>
              <a:t>)  </a:t>
            </a:r>
            <a:endParaRPr lang="en-CA" dirty="0" smtClean="0"/>
          </a:p>
          <a:p>
            <a:pPr marL="0" indent="0">
              <a:buNone/>
            </a:pPr>
            <a:r>
              <a:rPr lang="en-CA" dirty="0"/>
              <a:t>A</a:t>
            </a:r>
            <a:r>
              <a:rPr lang="en-CA" dirty="0" smtClean="0"/>
              <a:t> function </a:t>
            </a:r>
            <a:r>
              <a:rPr lang="en-CA" dirty="0"/>
              <a:t>of the average rate of </a:t>
            </a:r>
            <a:r>
              <a:rPr lang="en-CA" dirty="0" smtClean="0"/>
              <a:t>discovery (</a:t>
            </a:r>
            <a:r>
              <a:rPr lang="el-GR" dirty="0" smtClean="0"/>
              <a:t>δ</a:t>
            </a:r>
            <a:r>
              <a:rPr lang="en-GB" dirty="0" smtClean="0"/>
              <a:t>)</a:t>
            </a:r>
            <a:endParaRPr lang="en-CA" dirty="0" smtClean="0"/>
          </a:p>
          <a:p>
            <a:pPr marL="0" indent="0">
              <a:buNone/>
            </a:pPr>
            <a:r>
              <a:rPr lang="en-CA" dirty="0"/>
              <a:t>S</a:t>
            </a:r>
            <a:r>
              <a:rPr lang="en-CA" dirty="0" smtClean="0"/>
              <a:t>tock </a:t>
            </a:r>
            <a:r>
              <a:rPr lang="en-CA" dirty="0" smtClean="0"/>
              <a:t>of existing knowledge, </a:t>
            </a:r>
            <a:r>
              <a:rPr lang="en-CA" dirty="0" smtClean="0"/>
              <a:t>A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r>
              <a:rPr lang="el-GR" dirty="0" smtClean="0"/>
              <a:t>Φ</a:t>
            </a:r>
            <a:r>
              <a:rPr lang="en-US" dirty="0" smtClean="0"/>
              <a:t> = Greek letter “phi”</a:t>
            </a:r>
            <a:endParaRPr lang="en-CA" dirty="0"/>
          </a:p>
          <a:p>
            <a:pPr marL="0" indent="0">
              <a:buNone/>
            </a:pPr>
            <a:r>
              <a:rPr lang="en-GB" dirty="0" smtClean="0"/>
              <a:t>		</a:t>
            </a:r>
            <a:r>
              <a:rPr lang="el-GR" dirty="0" smtClean="0"/>
              <a:t>Φ</a:t>
            </a:r>
            <a:r>
              <a:rPr lang="en-CA" dirty="0" smtClean="0"/>
              <a:t> </a:t>
            </a:r>
            <a:r>
              <a:rPr lang="en-CA" dirty="0"/>
              <a:t>&gt; </a:t>
            </a:r>
            <a:r>
              <a:rPr lang="en-CA" dirty="0"/>
              <a:t>0</a:t>
            </a:r>
            <a:r>
              <a:rPr lang="en-CA" dirty="0" smtClean="0"/>
              <a:t>, </a:t>
            </a:r>
            <a:r>
              <a:rPr lang="en-CA" dirty="0"/>
              <a:t>existing ideas increases the rate of discovery</a:t>
            </a:r>
          </a:p>
          <a:p>
            <a:pPr marL="457200" lvl="1" indent="0">
              <a:buNone/>
            </a:pPr>
            <a:r>
              <a:rPr lang="en-CA" dirty="0" smtClean="0"/>
              <a:t>	Use </a:t>
            </a:r>
            <a:r>
              <a:rPr lang="en-CA" dirty="0"/>
              <a:t>of computers, lasers, chemical processes, </a:t>
            </a:r>
            <a:r>
              <a:rPr lang="en-CA" dirty="0" smtClean="0"/>
              <a:t>calculus</a:t>
            </a:r>
          </a:p>
          <a:p>
            <a:pPr marL="457200" lvl="1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GB" dirty="0" smtClean="0"/>
              <a:t>		</a:t>
            </a:r>
            <a:r>
              <a:rPr lang="el-GR" dirty="0" smtClean="0"/>
              <a:t>Φ</a:t>
            </a:r>
            <a:r>
              <a:rPr lang="en-CA" dirty="0" smtClean="0"/>
              <a:t> </a:t>
            </a:r>
            <a:r>
              <a:rPr lang="en-CA" dirty="0"/>
              <a:t>&lt; </a:t>
            </a:r>
            <a:r>
              <a:rPr lang="en-CA" dirty="0" smtClean="0"/>
              <a:t>0</a:t>
            </a:r>
            <a:r>
              <a:rPr lang="en-CA" dirty="0" smtClean="0"/>
              <a:t>, </a:t>
            </a:r>
            <a:r>
              <a:rPr lang="en-CA" dirty="0"/>
              <a:t>existing ideas decreases the rate of discovery	</a:t>
            </a:r>
            <a:endParaRPr lang="en-CA" dirty="0" smtClean="0"/>
          </a:p>
          <a:p>
            <a:pPr marL="457200" lvl="1" indent="0">
              <a:buNone/>
            </a:pPr>
            <a:r>
              <a:rPr lang="en-CA" dirty="0"/>
              <a:t>	</a:t>
            </a:r>
            <a:r>
              <a:rPr lang="en-CA" dirty="0" smtClean="0"/>
              <a:t>	E</a:t>
            </a:r>
            <a:r>
              <a:rPr lang="en-CA" dirty="0" smtClean="0"/>
              <a:t>asy </a:t>
            </a:r>
            <a:r>
              <a:rPr lang="en-CA" dirty="0"/>
              <a:t>ideas have been found, new ideas are harder to get</a:t>
            </a:r>
          </a:p>
          <a:p>
            <a:pPr marL="457200" lvl="1" indent="0">
              <a:buNone/>
            </a:pPr>
            <a:r>
              <a:rPr lang="en-CA" dirty="0" smtClean="0"/>
              <a:t>		“Nothing </a:t>
            </a:r>
            <a:r>
              <a:rPr lang="en-CA" dirty="0"/>
              <a:t>[or very little] new under the sun</a:t>
            </a:r>
            <a:r>
              <a:rPr lang="en-CA" dirty="0" smtClean="0"/>
              <a:t>”</a:t>
            </a:r>
          </a:p>
          <a:p>
            <a:pPr marL="457200" lvl="1" indent="0">
              <a:buNone/>
            </a:pPr>
            <a:endParaRPr lang="en-CA" dirty="0" smtClean="0"/>
          </a:p>
          <a:p>
            <a:pPr marL="57150" indent="0">
              <a:buNone/>
            </a:pPr>
            <a:r>
              <a:rPr lang="en-CA" dirty="0" smtClean="0"/>
              <a:t>Assume </a:t>
            </a:r>
            <a:r>
              <a:rPr lang="el-GR" dirty="0" smtClean="0"/>
              <a:t>Φ</a:t>
            </a:r>
            <a:r>
              <a:rPr lang="en-CA" dirty="0" smtClean="0"/>
              <a:t> &lt; 1</a:t>
            </a:r>
            <a:endParaRPr lang="en-CA" dirty="0"/>
          </a:p>
          <a:p>
            <a:endParaRPr lang="en-C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5499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Growth rate of 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CA" dirty="0" smtClean="0"/>
              <a:t>With more researchers, duplication results</a:t>
            </a:r>
          </a:p>
          <a:p>
            <a:pPr marL="457200" lvl="1" indent="0">
              <a:buNone/>
            </a:pPr>
            <a:r>
              <a:rPr lang="en-US" dirty="0" err="1" smtClean="0"/>
              <a:t>λ</a:t>
            </a:r>
            <a:r>
              <a:rPr lang="en-US" dirty="0" smtClean="0"/>
              <a:t> is between 0 and 1 to account for </a:t>
            </a:r>
            <a:r>
              <a:rPr lang="en-US" dirty="0" smtClean="0"/>
              <a:t>duplication</a:t>
            </a:r>
          </a:p>
          <a:p>
            <a:pPr marL="457200" lvl="1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General production function for ideas  is </a:t>
            </a:r>
            <a:r>
              <a:rPr lang="en-CA" u="sng" dirty="0" smtClean="0"/>
              <a:t>A</a:t>
            </a:r>
            <a:r>
              <a:rPr lang="en-CA" dirty="0" smtClean="0"/>
              <a:t> </a:t>
            </a:r>
            <a:r>
              <a:rPr lang="en-CA" dirty="0"/>
              <a:t>= </a:t>
            </a:r>
            <a:r>
              <a:rPr lang="el-GR" dirty="0"/>
              <a:t>δ</a:t>
            </a:r>
            <a:r>
              <a:rPr lang="en-CA" dirty="0"/>
              <a:t>L</a:t>
            </a:r>
            <a:r>
              <a:rPr lang="en-CA" baseline="-25000" dirty="0"/>
              <a:t>A</a:t>
            </a:r>
            <a:r>
              <a:rPr lang="el-GR" baseline="30000" dirty="0"/>
              <a:t>λ</a:t>
            </a:r>
            <a:r>
              <a:rPr lang="en-CA" baseline="-25000" dirty="0"/>
              <a:t> </a:t>
            </a:r>
            <a:r>
              <a:rPr lang="en-CA" dirty="0"/>
              <a:t>A</a:t>
            </a:r>
            <a:r>
              <a:rPr lang="el-GR" baseline="30000" dirty="0"/>
              <a:t>φ</a:t>
            </a:r>
            <a:r>
              <a:rPr lang="en-US" baseline="30000" dirty="0"/>
              <a:t>		</a:t>
            </a:r>
            <a:r>
              <a:rPr lang="en-US" dirty="0" err="1" smtClean="0"/>
              <a:t>Equ</a:t>
            </a:r>
            <a:r>
              <a:rPr lang="en-US" dirty="0"/>
              <a:t>. </a:t>
            </a:r>
            <a:r>
              <a:rPr lang="en-US" dirty="0" smtClean="0"/>
              <a:t>1.1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g</a:t>
            </a:r>
            <a:r>
              <a:rPr lang="en-US" baseline="-25000" dirty="0" err="1" smtClean="0"/>
              <a:t>y</a:t>
            </a:r>
            <a:r>
              <a:rPr lang="en-US" dirty="0" smtClean="0"/>
              <a:t> </a:t>
            </a:r>
            <a:r>
              <a:rPr lang="en-US" dirty="0" smtClean="0"/>
              <a:t>= </a:t>
            </a:r>
            <a:r>
              <a:rPr lang="en-US" dirty="0" err="1" smtClean="0"/>
              <a:t>g</a:t>
            </a:r>
            <a:r>
              <a:rPr lang="en-US" baseline="-25000" dirty="0" err="1" smtClean="0"/>
              <a:t>k</a:t>
            </a:r>
            <a:r>
              <a:rPr lang="en-US" dirty="0" smtClean="0"/>
              <a:t> = g</a:t>
            </a:r>
            <a:r>
              <a:rPr lang="en-US" baseline="-25000" dirty="0" smtClean="0"/>
              <a:t>A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Divided both side of </a:t>
            </a:r>
            <a:r>
              <a:rPr lang="en-US" dirty="0" err="1" smtClean="0"/>
              <a:t>Equ</a:t>
            </a:r>
            <a:r>
              <a:rPr lang="en-US" dirty="0" smtClean="0"/>
              <a:t>. 1.1 by A </a:t>
            </a:r>
            <a:r>
              <a:rPr lang="en-US" dirty="0" smtClean="0"/>
              <a:t>gives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	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ΔA</a:t>
            </a:r>
            <a:r>
              <a:rPr lang="en-US" dirty="0" smtClean="0"/>
              <a:t>/A = </a:t>
            </a:r>
            <a:r>
              <a:rPr lang="el-GR" dirty="0" smtClean="0"/>
              <a:t>δ</a:t>
            </a:r>
            <a:r>
              <a:rPr lang="en-US" dirty="0" smtClean="0"/>
              <a:t>(</a:t>
            </a:r>
            <a:r>
              <a:rPr lang="en-CA" dirty="0" smtClean="0"/>
              <a:t>L</a:t>
            </a:r>
            <a:r>
              <a:rPr lang="en-CA" baseline="-25000" dirty="0" smtClean="0"/>
              <a:t>A</a:t>
            </a:r>
            <a:r>
              <a:rPr lang="el-GR" baseline="30000" dirty="0" smtClean="0"/>
              <a:t>λ</a:t>
            </a:r>
            <a:r>
              <a:rPr lang="en-US" dirty="0" smtClean="0"/>
              <a:t>/</a:t>
            </a:r>
            <a:r>
              <a:rPr lang="en-CA" dirty="0" smtClean="0"/>
              <a:t>A</a:t>
            </a:r>
            <a:r>
              <a:rPr lang="en-CA" baseline="30000" dirty="0" smtClean="0"/>
              <a:t>1-</a:t>
            </a:r>
            <a:r>
              <a:rPr lang="el-GR" baseline="30000" dirty="0" smtClean="0"/>
              <a:t>φ</a:t>
            </a:r>
            <a:r>
              <a:rPr lang="en-US" dirty="0" smtClean="0"/>
              <a:t>)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Balanced growth requires numerator and denominator of right side to grow at same rate. Taking logs and derivatives of both sides of that equation yields: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	0 = </a:t>
            </a:r>
            <a:r>
              <a:rPr lang="el-GR" dirty="0" smtClean="0"/>
              <a:t>λ</a:t>
            </a:r>
            <a:r>
              <a:rPr lang="en-US" dirty="0"/>
              <a:t>(</a:t>
            </a:r>
            <a:r>
              <a:rPr lang="en-US" dirty="0" smtClean="0"/>
              <a:t>ΔL/L) – (</a:t>
            </a:r>
            <a:r>
              <a:rPr lang="en-CA" dirty="0" smtClean="0"/>
              <a:t>1</a:t>
            </a:r>
            <a:r>
              <a:rPr lang="en-CA" dirty="0"/>
              <a:t>-</a:t>
            </a:r>
            <a:r>
              <a:rPr lang="el-GR" dirty="0"/>
              <a:t>φ</a:t>
            </a:r>
            <a:r>
              <a:rPr lang="en-US" dirty="0" smtClean="0"/>
              <a:t>)</a:t>
            </a:r>
            <a:r>
              <a:rPr lang="en-US" dirty="0"/>
              <a:t> </a:t>
            </a:r>
            <a:r>
              <a:rPr lang="en-US" dirty="0" smtClean="0"/>
              <a:t>(ΔA</a:t>
            </a:r>
            <a:r>
              <a:rPr lang="en-US" dirty="0"/>
              <a:t>/</a:t>
            </a:r>
            <a:r>
              <a:rPr lang="en-US" dirty="0" smtClean="0"/>
              <a:t>A)                                                        </a:t>
            </a:r>
            <a:r>
              <a:rPr lang="en-US" dirty="0" err="1" smtClean="0"/>
              <a:t>Equ</a:t>
            </a:r>
            <a:r>
              <a:rPr lang="en-US" dirty="0" smtClean="0"/>
              <a:t>. 1.2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18924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What affects growth rate of A?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g</a:t>
            </a:r>
            <a:r>
              <a:rPr lang="en-US" baseline="-25000" dirty="0"/>
              <a:t>A</a:t>
            </a:r>
            <a:r>
              <a:rPr lang="en-US" dirty="0"/>
              <a:t>=ΔA/A and ΔL/L = </a:t>
            </a:r>
            <a:r>
              <a:rPr lang="en-US" dirty="0" smtClean="0"/>
              <a:t>n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Therefore: rearranging terms in </a:t>
            </a:r>
            <a:r>
              <a:rPr lang="en-US" dirty="0" err="1" smtClean="0"/>
              <a:t>Equ</a:t>
            </a:r>
            <a:r>
              <a:rPr lang="en-US" dirty="0" smtClean="0"/>
              <a:t>. 1.2 yields:</a:t>
            </a:r>
          </a:p>
          <a:p>
            <a:pPr marL="457200" lvl="1" indent="0">
              <a:buNone/>
            </a:pPr>
            <a:r>
              <a:rPr lang="en-US" dirty="0" smtClean="0"/>
              <a:t>g</a:t>
            </a:r>
            <a:r>
              <a:rPr lang="en-US" baseline="-25000" dirty="0" smtClean="0"/>
              <a:t>A </a:t>
            </a:r>
            <a:r>
              <a:rPr lang="en-US" dirty="0" smtClean="0"/>
              <a:t>= </a:t>
            </a:r>
            <a:r>
              <a:rPr lang="el-GR" dirty="0" smtClean="0"/>
              <a:t>λ</a:t>
            </a:r>
            <a:r>
              <a:rPr lang="en-US" dirty="0" smtClean="0"/>
              <a:t>n/</a:t>
            </a:r>
            <a:r>
              <a:rPr lang="en-CA" dirty="0" smtClean="0"/>
              <a:t>1</a:t>
            </a:r>
            <a:r>
              <a:rPr lang="en-CA" dirty="0"/>
              <a:t>-</a:t>
            </a:r>
            <a:r>
              <a:rPr lang="el-GR" dirty="0" smtClean="0"/>
              <a:t>φ</a:t>
            </a:r>
            <a:endParaRPr lang="en-US" dirty="0" smtClean="0"/>
          </a:p>
          <a:p>
            <a:pPr marL="457200" lvl="1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Technology increases with:</a:t>
            </a:r>
          </a:p>
          <a:p>
            <a:pPr marL="457200" lvl="1" indent="0">
              <a:buNone/>
            </a:pPr>
            <a:r>
              <a:rPr lang="el-GR" dirty="0" smtClean="0"/>
              <a:t>λ</a:t>
            </a:r>
            <a:r>
              <a:rPr lang="en-US" dirty="0" smtClean="0"/>
              <a:t> = parameter for researchers’ success in new ideas</a:t>
            </a:r>
          </a:p>
          <a:p>
            <a:pPr marL="457200" lvl="1" indent="0">
              <a:buNone/>
            </a:pPr>
            <a:r>
              <a:rPr lang="en-US" dirty="0"/>
              <a:t>n</a:t>
            </a:r>
            <a:r>
              <a:rPr lang="en-US" dirty="0" smtClean="0"/>
              <a:t> = population growth rate</a:t>
            </a:r>
          </a:p>
          <a:p>
            <a:pPr marL="457200" lvl="1" indent="0">
              <a:buNone/>
            </a:pPr>
            <a:r>
              <a:rPr lang="el-GR" dirty="0" smtClean="0"/>
              <a:t>Φ</a:t>
            </a:r>
            <a:r>
              <a:rPr lang="en-US" dirty="0" smtClean="0"/>
              <a:t> = parameter for impact of stock of existing 			knowledge,  A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5787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Decline of new (endogenous) </a:t>
            </a:r>
            <a:br>
              <a:rPr lang="en-US" sz="3200" dirty="0" smtClean="0"/>
            </a:br>
            <a:r>
              <a:rPr lang="en-US" sz="3200" dirty="0" smtClean="0"/>
              <a:t>growth theory</a:t>
            </a:r>
            <a:r>
              <a:rPr lang="en-US" sz="3200" dirty="0" smtClean="0"/>
              <a:t>?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“</a:t>
            </a:r>
            <a:r>
              <a:rPr lang="is-IS" dirty="0" smtClean="0"/>
              <a:t>…t</a:t>
            </a:r>
            <a:r>
              <a:rPr lang="en-US" dirty="0" err="1"/>
              <a:t>o</a:t>
            </a:r>
            <a:r>
              <a:rPr lang="en-US" dirty="0" err="1" smtClean="0"/>
              <a:t>o</a:t>
            </a:r>
            <a:r>
              <a:rPr lang="en-US" dirty="0" smtClean="0"/>
              <a:t> much of it [new growth theory] involved making assumptions about how unmeasurable things affected other unmeasurable things”.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“But it’s still amazing</a:t>
            </a:r>
            <a:r>
              <a:rPr lang="is-IS" dirty="0" smtClean="0"/>
              <a:t>…</a:t>
            </a:r>
            <a:r>
              <a:rPr lang="en-US" dirty="0" smtClean="0"/>
              <a:t>how completely it has all vanished from the economics landscape.”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 algn="r">
              <a:buNone/>
            </a:pPr>
            <a:r>
              <a:rPr lang="en-US" sz="2400" dirty="0" smtClean="0"/>
              <a:t>P. </a:t>
            </a:r>
            <a:r>
              <a:rPr lang="en-US" sz="2400" dirty="0" err="1" smtClean="0"/>
              <a:t>Krugman</a:t>
            </a:r>
            <a:r>
              <a:rPr lang="en-US" sz="2400" dirty="0" smtClean="0"/>
              <a:t>, 2013</a:t>
            </a:r>
          </a:p>
          <a:p>
            <a:pPr marL="0" indent="0" algn="r">
              <a:buNone/>
            </a:pPr>
            <a:r>
              <a:rPr lang="en-US" sz="2400" dirty="0" smtClean="0"/>
              <a:t>blog, “The </a:t>
            </a:r>
            <a:r>
              <a:rPr lang="en-US" sz="2400" dirty="0"/>
              <a:t>N</a:t>
            </a:r>
            <a:r>
              <a:rPr lang="en-US" sz="2400" dirty="0" smtClean="0"/>
              <a:t>ew Growth Fizzle”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596266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Sources</a:t>
            </a:r>
            <a:br>
              <a:rPr lang="en-US" dirty="0" smtClean="0"/>
            </a:br>
            <a:r>
              <a:rPr lang="en-US" sz="2700" dirty="0" smtClean="0"/>
              <a:t>(posted on Moodle)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Augmented Solow model can be found in</a:t>
            </a:r>
          </a:p>
          <a:p>
            <a:pPr lvl="1"/>
            <a:r>
              <a:rPr lang="en-US" dirty="0" smtClean="0"/>
              <a:t>Charles </a:t>
            </a:r>
            <a:r>
              <a:rPr lang="en-US" dirty="0"/>
              <a:t>Jones, </a:t>
            </a:r>
            <a:r>
              <a:rPr lang="en-US" i="1" dirty="0"/>
              <a:t>An Introduction to Economic Growth, </a:t>
            </a:r>
            <a:r>
              <a:rPr lang="en-US" dirty="0"/>
              <a:t>2</a:t>
            </a:r>
            <a:r>
              <a:rPr lang="en-US" baseline="30000" dirty="0"/>
              <a:t>nd</a:t>
            </a:r>
            <a:r>
              <a:rPr lang="en-US" dirty="0"/>
              <a:t> ed.</a:t>
            </a:r>
            <a:r>
              <a:rPr lang="en-US" i="1" dirty="0"/>
              <a:t>, </a:t>
            </a:r>
            <a:r>
              <a:rPr lang="en-US" dirty="0" err="1"/>
              <a:t>ch.</a:t>
            </a:r>
            <a:r>
              <a:rPr lang="en-US" dirty="0"/>
              <a:t> </a:t>
            </a:r>
            <a:r>
              <a:rPr lang="en-US" dirty="0" smtClean="0"/>
              <a:t>3, </a:t>
            </a:r>
            <a:r>
              <a:rPr lang="en-US" dirty="0"/>
              <a:t>pp. </a:t>
            </a:r>
            <a:r>
              <a:rPr lang="en-US" dirty="0" smtClean="0"/>
              <a:t>54-57 </a:t>
            </a:r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/>
              <a:t>E</a:t>
            </a:r>
            <a:r>
              <a:rPr lang="en-US" dirty="0" smtClean="0"/>
              <a:t>ndogenous growth model presented here is based on Paul </a:t>
            </a:r>
            <a:r>
              <a:rPr lang="en-US" dirty="0" err="1" smtClean="0"/>
              <a:t>Romer</a:t>
            </a:r>
            <a:r>
              <a:rPr lang="en-US" dirty="0" smtClean="0"/>
              <a:t> as presented in:</a:t>
            </a:r>
          </a:p>
          <a:p>
            <a:pPr lvl="1"/>
            <a:r>
              <a:rPr lang="en-US" dirty="0" smtClean="0"/>
              <a:t>Charles Jones, </a:t>
            </a:r>
            <a:r>
              <a:rPr lang="en-US" i="1" dirty="0" smtClean="0"/>
              <a:t>An Introduction to Economic Growth, </a:t>
            </a:r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ed.</a:t>
            </a:r>
            <a:r>
              <a:rPr lang="en-US" i="1" dirty="0" smtClean="0"/>
              <a:t>, </a:t>
            </a:r>
            <a:r>
              <a:rPr lang="en-US" dirty="0" err="1" smtClean="0"/>
              <a:t>ch.</a:t>
            </a:r>
            <a:r>
              <a:rPr lang="en-US" dirty="0" smtClean="0"/>
              <a:t> 5, pp. 96-103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2235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dirty="0" smtClean="0"/>
              <a:t>Thank you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483140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384894"/>
              </p:ext>
            </p:extLst>
          </p:nvPr>
        </p:nvGraphicFramePr>
        <p:xfrm>
          <a:off x="147483" y="471949"/>
          <a:ext cx="8229600" cy="5845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01064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4221</TotalTime>
  <Words>968</Words>
  <Application>Microsoft Macintosh PowerPoint</Application>
  <PresentationFormat>On-screen Show (4:3)</PresentationFormat>
  <Paragraphs>188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Lecture 4  Growth with Human Capital  and Endogenous Growth</vt:lpstr>
      <vt:lpstr>1. Solow with Human Capital</vt:lpstr>
      <vt:lpstr>Adding human capital</vt:lpstr>
      <vt:lpstr>Adding human capital</vt:lpstr>
      <vt:lpstr>Compare</vt:lpstr>
      <vt:lpstr>Human Capital</vt:lpstr>
      <vt:lpstr>Human capital - 1</vt:lpstr>
      <vt:lpstr>Human capital - 2</vt:lpstr>
      <vt:lpstr>Human capital - 3</vt:lpstr>
      <vt:lpstr>2. New growth theory (endogenous Growth)</vt:lpstr>
      <vt:lpstr>New growth theory</vt:lpstr>
      <vt:lpstr>Measuring ideas?</vt:lpstr>
      <vt:lpstr>Take 5</vt:lpstr>
      <vt:lpstr>Endogenous growth</vt:lpstr>
      <vt:lpstr>Explaining A</vt:lpstr>
      <vt:lpstr>Rate of discovering ideas</vt:lpstr>
      <vt:lpstr>Growth rate of A</vt:lpstr>
      <vt:lpstr>What affects growth rate of A?</vt:lpstr>
      <vt:lpstr>Decline of new (endogenous)  growth theory?</vt:lpstr>
      <vt:lpstr>Sources (posted on Moodle)</vt:lpstr>
      <vt:lpstr>  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Patterns of  Growth and Development</dc:title>
  <dc:creator>Akiko Vandenberg</dc:creator>
  <cp:lastModifiedBy>Akiko Vandenberg</cp:lastModifiedBy>
  <cp:revision>115</cp:revision>
  <dcterms:created xsi:type="dcterms:W3CDTF">2016-07-14T09:10:46Z</dcterms:created>
  <dcterms:modified xsi:type="dcterms:W3CDTF">2018-09-03T09:07:33Z</dcterms:modified>
</cp:coreProperties>
</file>