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8"/>
  </p:notesMasterIdLst>
  <p:sldIdLst>
    <p:sldId id="706" r:id="rId2"/>
    <p:sldId id="714" r:id="rId3"/>
    <p:sldId id="700" r:id="rId4"/>
    <p:sldId id="709" r:id="rId5"/>
    <p:sldId id="635" r:id="rId6"/>
    <p:sldId id="636" r:id="rId7"/>
    <p:sldId id="637" r:id="rId8"/>
    <p:sldId id="732" r:id="rId9"/>
    <p:sldId id="638" r:id="rId10"/>
    <p:sldId id="641" r:id="rId11"/>
    <p:sldId id="642" r:id="rId12"/>
    <p:sldId id="643" r:id="rId13"/>
    <p:sldId id="730" r:id="rId14"/>
    <p:sldId id="731" r:id="rId15"/>
    <p:sldId id="726" r:id="rId16"/>
    <p:sldId id="725" r:id="rId17"/>
    <p:sldId id="710" r:id="rId18"/>
    <p:sldId id="727" r:id="rId19"/>
    <p:sldId id="719" r:id="rId20"/>
    <p:sldId id="644" r:id="rId21"/>
    <p:sldId id="711" r:id="rId22"/>
    <p:sldId id="712" r:id="rId23"/>
    <p:sldId id="646" r:id="rId24"/>
    <p:sldId id="728" r:id="rId25"/>
    <p:sldId id="648" r:id="rId26"/>
    <p:sldId id="649" r:id="rId27"/>
    <p:sldId id="650" r:id="rId28"/>
    <p:sldId id="720" r:id="rId29"/>
    <p:sldId id="651" r:id="rId30"/>
    <p:sldId id="652" r:id="rId31"/>
    <p:sldId id="729" r:id="rId32"/>
    <p:sldId id="721" r:id="rId33"/>
    <p:sldId id="658" r:id="rId34"/>
    <p:sldId id="659" r:id="rId35"/>
    <p:sldId id="662" r:id="rId36"/>
    <p:sldId id="665" r:id="rId37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CCECFF"/>
    <a:srgbClr val="9966FF"/>
    <a:srgbClr val="9999FF"/>
    <a:srgbClr val="6600CC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3519" autoAdjust="0"/>
  </p:normalViewPr>
  <p:slideViewPr>
    <p:cSldViewPr>
      <p:cViewPr>
        <p:scale>
          <a:sx n="66" d="100"/>
          <a:sy n="66" d="100"/>
        </p:scale>
        <p:origin x="-127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916" y="-90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8C2A600A-85AE-49E6-A274-89E03923E2D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714100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EB4EC1F-952A-4967-9D4D-FE5F19D822CC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800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2A600A-85AE-49E6-A274-89E03923E2D8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2A600A-85AE-49E6-A274-89E03923E2D8}" type="slidenum">
              <a:rPr lang="en-US" smtClean="0"/>
              <a:pPr>
                <a:defRPr/>
              </a:pPr>
              <a:t>15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92188" y="768350"/>
            <a:ext cx="5114925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2A600A-85AE-49E6-A274-89E03923E2D8}" type="slidenum">
              <a:rPr lang="en-US" smtClean="0"/>
              <a:pPr>
                <a:defRPr/>
              </a:pPr>
              <a:t>18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84D61-030D-45BE-9777-8D85535EB62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6332E-930F-42B1-B675-286CEB270BD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34A93-0DED-443E-87C2-8735EA67B90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1C4A3-390D-4C55-B8D4-312D38504B4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84D5D-18DD-4492-97EA-4FAE83B521E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F53B9-AAC2-4B66-AED7-90AD834B6AC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93F55-32E2-4B50-B612-72119EDAC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80844-933B-4D79-8D8A-5C72427C7AC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7B779-4446-4001-B182-22DE213DF74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E5FE20-1F7A-4B55-A95B-16419DB5EB2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B99C2-8D35-4E79-817A-8626E1D938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450C5B07-FCF6-437B-BDD0-E272BC994D5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  <p:pic>
        <p:nvPicPr>
          <p:cNvPr id="1031" name="Picture 10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248400"/>
            <a:ext cx="2590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1" descr="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251575"/>
            <a:ext cx="685800" cy="6064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CC0000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_Document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685800"/>
            <a:ext cx="8382000" cy="1470025"/>
          </a:xfrm>
        </p:spPr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Equity Analysis FN 451</a:t>
            </a:r>
            <a:endParaRPr lang="th-TH" dirty="0" smtClean="0">
              <a:solidFill>
                <a:schemeClr val="tx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2590800"/>
            <a:ext cx="7162800" cy="2971800"/>
          </a:xfrm>
        </p:spPr>
        <p:txBody>
          <a:bodyPr/>
          <a:lstStyle/>
          <a:p>
            <a:pPr eaLnBrk="1" hangingPunct="1"/>
            <a:r>
              <a:rPr lang="en-US" dirty="0" smtClean="0"/>
              <a:t> - Economic and firm analysis and market environment</a:t>
            </a:r>
          </a:p>
          <a:p>
            <a:pPr eaLnBrk="1" hangingPunct="1"/>
            <a:r>
              <a:rPr lang="en-US" dirty="0" smtClean="0"/>
              <a:t>- Dividend discount models and real option valuation </a:t>
            </a:r>
            <a:br>
              <a:rPr lang="en-US" dirty="0" smtClean="0"/>
            </a:br>
            <a:r>
              <a:rPr lang="en-US" b="1" dirty="0" smtClean="0"/>
              <a:t>- Discounted cash flow models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- Market multiples </a:t>
            </a:r>
            <a:endParaRPr lang="en-US" altLang="zh-CN" dirty="0" smtClean="0">
              <a:ea typeface="SimSun" pitchFamily="2" charset="-122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609600" y="2209800"/>
            <a:ext cx="7772400" cy="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dirty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When to apply FCF models?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42984"/>
            <a:ext cx="8686800" cy="4929222"/>
          </a:xfrm>
        </p:spPr>
        <p:txBody>
          <a:bodyPr/>
          <a:lstStyle/>
          <a:p>
            <a:pPr eaLnBrk="1" hangingPunct="1">
              <a:lnSpc>
                <a:spcPct val="95000"/>
              </a:lnSpc>
            </a:pPr>
            <a:r>
              <a:rPr lang="en-US" dirty="0" smtClean="0"/>
              <a:t>Analysts like to use free cash flow valuation models (FCFF or FCFE) when:  </a:t>
            </a:r>
          </a:p>
          <a:p>
            <a:pPr lvl="1" eaLnBrk="1" hangingPunct="1">
              <a:lnSpc>
                <a:spcPct val="85000"/>
              </a:lnSpc>
              <a:spcBef>
                <a:spcPts val="1800"/>
              </a:spcBef>
            </a:pPr>
            <a:r>
              <a:rPr lang="en-US" dirty="0" smtClean="0"/>
              <a:t>the firm is </a:t>
            </a:r>
            <a:r>
              <a:rPr lang="en-US" b="1" dirty="0" smtClean="0"/>
              <a:t>not dividend paying</a:t>
            </a:r>
            <a:endParaRPr lang="en-US" dirty="0" smtClean="0"/>
          </a:p>
          <a:p>
            <a:pPr lvl="1" eaLnBrk="1" hangingPunct="1">
              <a:lnSpc>
                <a:spcPct val="85000"/>
              </a:lnSpc>
              <a:spcBef>
                <a:spcPts val="1800"/>
              </a:spcBef>
            </a:pPr>
            <a:r>
              <a:rPr lang="en-US" dirty="0" smtClean="0"/>
              <a:t>the firm is dividend paying but</a:t>
            </a:r>
            <a:r>
              <a:rPr lang="en-US" b="1" dirty="0" smtClean="0"/>
              <a:t> dividends differ significantly from the firm’s capacity to pay dividends</a:t>
            </a: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83615-B50D-45EF-9D9B-131FB47E257E}" type="slidenum">
              <a:rPr lang="en-US"/>
              <a:pPr/>
              <a:t>3</a:t>
            </a:fld>
            <a:endParaRPr lang="en-US"/>
          </a:p>
        </p:txBody>
      </p:sp>
      <p:sp>
        <p:nvSpPr>
          <p:cNvPr id="1017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How to </a:t>
            </a:r>
            <a:r>
              <a:rPr lang="en-US" sz="4000" dirty="0"/>
              <a:t>determines a firm’s fundamental, or intrinsic, value?</a:t>
            </a:r>
          </a:p>
        </p:txBody>
      </p:sp>
      <p:sp>
        <p:nvSpPr>
          <p:cNvPr id="1017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133600"/>
            <a:ext cx="7340600" cy="1795466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Intrinsic value is the sum of all the future expected </a:t>
            </a:r>
            <a:r>
              <a:rPr lang="en-US" b="1" dirty="0"/>
              <a:t>free cash flows </a:t>
            </a:r>
            <a:r>
              <a:rPr lang="en-US" dirty="0"/>
              <a:t>when converted into today’s </a:t>
            </a:r>
            <a:r>
              <a:rPr lang="en-US" dirty="0" smtClean="0"/>
              <a:t>dollars (present value):</a:t>
            </a:r>
            <a:endParaRPr lang="en-US" dirty="0"/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en-US" dirty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09600" y="3962402"/>
            <a:ext cx="8329613" cy="989013"/>
            <a:chOff x="465" y="2690"/>
            <a:chExt cx="5247" cy="623"/>
          </a:xfrm>
        </p:grpSpPr>
        <p:sp>
          <p:nvSpPr>
            <p:cNvPr id="1017861" name="Text Box 5"/>
            <p:cNvSpPr txBox="1">
              <a:spLocks noChangeArrowheads="1"/>
            </p:cNvSpPr>
            <p:nvPr/>
          </p:nvSpPr>
          <p:spPr bwMode="auto">
            <a:xfrm>
              <a:off x="465" y="2832"/>
              <a:ext cx="3939" cy="28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/>
                <a:t>Value =                    +                     + … +</a:t>
              </a:r>
            </a:p>
          </p:txBody>
        </p:sp>
        <p:sp>
          <p:nvSpPr>
            <p:cNvPr id="1017862" name="Text Box 6"/>
            <p:cNvSpPr txBox="1">
              <a:spLocks noChangeArrowheads="1"/>
            </p:cNvSpPr>
            <p:nvPr/>
          </p:nvSpPr>
          <p:spPr bwMode="auto">
            <a:xfrm>
              <a:off x="1488" y="2690"/>
              <a:ext cx="672" cy="28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/>
                <a:t>FCF</a:t>
              </a:r>
              <a:r>
                <a:rPr lang="en-US" sz="2400" baseline="-25000" dirty="0"/>
                <a:t>1</a:t>
              </a:r>
            </a:p>
          </p:txBody>
        </p:sp>
        <p:sp>
          <p:nvSpPr>
            <p:cNvPr id="1017863" name="Text Box 7"/>
            <p:cNvSpPr txBox="1">
              <a:spLocks noChangeArrowheads="1"/>
            </p:cNvSpPr>
            <p:nvPr/>
          </p:nvSpPr>
          <p:spPr bwMode="auto">
            <a:xfrm>
              <a:off x="2880" y="2690"/>
              <a:ext cx="672" cy="28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FCF</a:t>
              </a:r>
              <a:r>
                <a:rPr lang="en-US" sz="2400" baseline="-25000"/>
                <a:t>2</a:t>
              </a:r>
            </a:p>
          </p:txBody>
        </p:sp>
        <p:sp>
          <p:nvSpPr>
            <p:cNvPr id="1017864" name="Text Box 8"/>
            <p:cNvSpPr txBox="1">
              <a:spLocks noChangeArrowheads="1"/>
            </p:cNvSpPr>
            <p:nvPr/>
          </p:nvSpPr>
          <p:spPr bwMode="auto">
            <a:xfrm>
              <a:off x="4656" y="2690"/>
              <a:ext cx="672" cy="28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FCF</a:t>
              </a:r>
              <a:r>
                <a:rPr lang="en-US" sz="2400" baseline="-25000"/>
                <a:t>∞</a:t>
              </a:r>
            </a:p>
          </p:txBody>
        </p:sp>
        <p:sp>
          <p:nvSpPr>
            <p:cNvPr id="1017865" name="Text Box 9"/>
            <p:cNvSpPr txBox="1">
              <a:spLocks noChangeArrowheads="1"/>
            </p:cNvSpPr>
            <p:nvPr/>
          </p:nvSpPr>
          <p:spPr bwMode="auto">
            <a:xfrm>
              <a:off x="1200" y="3024"/>
              <a:ext cx="1296" cy="28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 smtClean="0"/>
                <a:t>    (</a:t>
              </a:r>
              <a:r>
                <a:rPr lang="en-US" sz="2400" dirty="0"/>
                <a:t>1 + </a:t>
              </a:r>
              <a:r>
                <a:rPr lang="en-US" sz="2400" dirty="0" smtClean="0"/>
                <a:t>r)</a:t>
              </a:r>
              <a:r>
                <a:rPr lang="en-US" sz="2400" baseline="30000" dirty="0" smtClean="0"/>
                <a:t>1</a:t>
              </a:r>
              <a:endParaRPr lang="en-US" sz="2400" baseline="30000" dirty="0"/>
            </a:p>
          </p:txBody>
        </p:sp>
        <p:sp>
          <p:nvSpPr>
            <p:cNvPr id="1017866" name="Text Box 10"/>
            <p:cNvSpPr txBox="1">
              <a:spLocks noChangeArrowheads="1"/>
            </p:cNvSpPr>
            <p:nvPr/>
          </p:nvSpPr>
          <p:spPr bwMode="auto">
            <a:xfrm>
              <a:off x="4368" y="3024"/>
              <a:ext cx="1344" cy="28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 smtClean="0"/>
                <a:t>     (</a:t>
              </a:r>
              <a:r>
                <a:rPr lang="en-US" sz="2400" dirty="0"/>
                <a:t>1 + r</a:t>
              </a:r>
              <a:r>
                <a:rPr lang="en-US" sz="2400" dirty="0" smtClean="0"/>
                <a:t>)</a:t>
              </a:r>
              <a:r>
                <a:rPr lang="en-US" sz="2400" baseline="30000" dirty="0"/>
                <a:t>∞</a:t>
              </a:r>
            </a:p>
          </p:txBody>
        </p:sp>
        <p:sp>
          <p:nvSpPr>
            <p:cNvPr id="1017867" name="Text Box 11"/>
            <p:cNvSpPr txBox="1">
              <a:spLocks noChangeArrowheads="1"/>
            </p:cNvSpPr>
            <p:nvPr/>
          </p:nvSpPr>
          <p:spPr bwMode="auto">
            <a:xfrm>
              <a:off x="2544" y="3024"/>
              <a:ext cx="1248" cy="28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 smtClean="0"/>
                <a:t>     (</a:t>
              </a:r>
              <a:r>
                <a:rPr lang="en-US" sz="2400" dirty="0"/>
                <a:t>1 + r</a:t>
              </a:r>
              <a:r>
                <a:rPr lang="en-US" sz="2400" dirty="0" smtClean="0"/>
                <a:t>)</a:t>
              </a:r>
              <a:r>
                <a:rPr lang="en-US" sz="2400" baseline="30000" dirty="0" smtClean="0"/>
                <a:t>2</a:t>
              </a:r>
              <a:endParaRPr lang="en-US" sz="2400" baseline="30000" dirty="0"/>
            </a:p>
          </p:txBody>
        </p:sp>
        <p:sp>
          <p:nvSpPr>
            <p:cNvPr id="1017868" name="Line 12"/>
            <p:cNvSpPr>
              <a:spLocks noChangeShapeType="1"/>
            </p:cNvSpPr>
            <p:nvPr/>
          </p:nvSpPr>
          <p:spPr bwMode="auto">
            <a:xfrm>
              <a:off x="1296" y="3024"/>
              <a:ext cx="10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endParaRPr lang="en-US"/>
            </a:p>
          </p:txBody>
        </p:sp>
        <p:sp>
          <p:nvSpPr>
            <p:cNvPr id="1017869" name="Line 13"/>
            <p:cNvSpPr>
              <a:spLocks noChangeShapeType="1"/>
            </p:cNvSpPr>
            <p:nvPr/>
          </p:nvSpPr>
          <p:spPr bwMode="auto">
            <a:xfrm>
              <a:off x="2640" y="3024"/>
              <a:ext cx="10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endParaRPr lang="en-US"/>
            </a:p>
          </p:txBody>
        </p:sp>
        <p:sp>
          <p:nvSpPr>
            <p:cNvPr id="1017870" name="Line 14"/>
            <p:cNvSpPr>
              <a:spLocks noChangeShapeType="1"/>
            </p:cNvSpPr>
            <p:nvPr/>
          </p:nvSpPr>
          <p:spPr bwMode="auto">
            <a:xfrm>
              <a:off x="4464" y="3024"/>
              <a:ext cx="105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endParaRPr lang="en-US"/>
            </a:p>
          </p:txBody>
        </p:sp>
      </p:grpSp>
      <p:sp>
        <p:nvSpPr>
          <p:cNvPr id="17" name="Subtitle 3"/>
          <p:cNvSpPr txBox="1">
            <a:spLocks/>
          </p:cNvSpPr>
          <p:nvPr/>
        </p:nvSpPr>
        <p:spPr>
          <a:xfrm>
            <a:off x="609599" y="5181600"/>
            <a:ext cx="7891491" cy="785818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 PV and FV are base on the concept of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compound interest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64008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220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>
          <a:xfrm>
            <a:off x="4929190" y="2857496"/>
            <a:ext cx="3357586" cy="114300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0"/>
            <a:ext cx="8929718" cy="1071570"/>
          </a:xfrm>
        </p:spPr>
        <p:txBody>
          <a:bodyPr>
            <a:no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View of a firm 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5852" y="1643050"/>
            <a:ext cx="2786082" cy="261610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Assets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  </a:t>
            </a:r>
          </a:p>
          <a:p>
            <a:pPr algn="ctr">
              <a:buFontTx/>
              <a:buChar char="-"/>
            </a:pPr>
            <a:r>
              <a:rPr lang="en-US" sz="2000" dirty="0" smtClean="0">
                <a:solidFill>
                  <a:schemeClr val="tx1"/>
                </a:solidFill>
              </a:rPr>
              <a:t>Existing investments</a:t>
            </a:r>
          </a:p>
          <a:p>
            <a:pPr algn="ctr">
              <a:buFontTx/>
              <a:buChar char="-"/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ctr">
              <a:buFontTx/>
              <a:buChar char="-"/>
            </a:pPr>
            <a:r>
              <a:rPr lang="en-US" sz="2000" dirty="0" smtClean="0">
                <a:solidFill>
                  <a:schemeClr val="tx1"/>
                </a:solidFill>
              </a:rPr>
              <a:t> Reinvestments</a:t>
            </a:r>
          </a:p>
          <a:p>
            <a:pPr algn="ctr">
              <a:buFontTx/>
              <a:buChar char="-"/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628" y="1785926"/>
            <a:ext cx="3113353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Borrowed money	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5000628" y="3143248"/>
            <a:ext cx="313900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Owners’ equity   	</a:t>
            </a:r>
            <a:endParaRPr lang="th-TH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928662" y="1357298"/>
            <a:ext cx="757242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rot="5400000">
            <a:off x="3144034" y="2786058"/>
            <a:ext cx="2856726" cy="7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4786314" y="1500174"/>
            <a:ext cx="3786214" cy="2786082"/>
          </a:xfrm>
          <a:prstGeom prst="roundRect">
            <a:avLst/>
          </a:prstGeom>
          <a:solidFill>
            <a:schemeClr val="bg1">
              <a:alpha val="0"/>
            </a:schemeClr>
          </a:solidFill>
          <a:ln w="635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4000496" y="4286256"/>
            <a:ext cx="107157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00364" y="4714884"/>
            <a:ext cx="160011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Firm value</a:t>
            </a:r>
            <a:endParaRPr lang="th-TH" sz="2200" dirty="0"/>
          </a:p>
        </p:txBody>
      </p:sp>
      <p:cxnSp>
        <p:nvCxnSpPr>
          <p:cNvPr id="26" name="Straight Arrow Connector 25"/>
          <p:cNvCxnSpPr>
            <a:endCxn id="19" idx="2"/>
          </p:cNvCxnSpPr>
          <p:nvPr/>
        </p:nvCxnSpPr>
        <p:spPr>
          <a:xfrm rot="16200000" flipV="1">
            <a:off x="6447248" y="4161239"/>
            <a:ext cx="571504" cy="2500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143636" y="4572008"/>
            <a:ext cx="182934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/>
              <a:t>Equity value</a:t>
            </a:r>
            <a:endParaRPr lang="th-TH" sz="2200" dirty="0"/>
          </a:p>
        </p:txBody>
      </p:sp>
    </p:spTree>
    <p:extLst>
      <p:ext uri="{BB962C8B-B14F-4D97-AF65-F5344CB8AC3E}">
        <p14:creationId xmlns:p14="http://schemas.microsoft.com/office/powerpoint/2010/main" xmlns="" val="416752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Free cash flow to the firm (FCFF)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714488"/>
            <a:ext cx="8686800" cy="4572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000" b="1" dirty="0" smtClean="0"/>
              <a:t>Free cash flow to the firm</a:t>
            </a:r>
            <a:r>
              <a:rPr lang="en-US" sz="3000" dirty="0" smtClean="0"/>
              <a:t> </a:t>
            </a:r>
            <a:r>
              <a:rPr lang="en-US" sz="3000" b="1" dirty="0" smtClean="0"/>
              <a:t>(FCFF)</a:t>
            </a:r>
            <a:r>
              <a:rPr lang="en-US" sz="3000" dirty="0" smtClean="0"/>
              <a:t> is </a:t>
            </a:r>
          </a:p>
          <a:p>
            <a:pPr eaLnBrk="1" hangingPunct="1">
              <a:spcBef>
                <a:spcPts val="0"/>
              </a:spcBef>
              <a:buNone/>
            </a:pPr>
            <a:r>
              <a:rPr lang="en-US" sz="3000" dirty="0" smtClean="0"/>
              <a:t>	</a:t>
            </a:r>
            <a:r>
              <a:rPr lang="en-US" sz="2800" dirty="0" smtClean="0"/>
              <a:t>the cash flow available to the firm’s </a:t>
            </a:r>
            <a:r>
              <a:rPr lang="en-US" sz="2800" b="1" dirty="0" smtClean="0"/>
              <a:t>suppliers of capital </a:t>
            </a:r>
            <a:r>
              <a:rPr lang="en-US" sz="2800" dirty="0" smtClean="0"/>
              <a:t>after all operating expenses have been paid and </a:t>
            </a:r>
            <a:r>
              <a:rPr lang="en-US" sz="2800" b="1" dirty="0" smtClean="0"/>
              <a:t>necessary investments in working capital and fixed capital </a:t>
            </a:r>
            <a:r>
              <a:rPr lang="en-US" sz="2800" dirty="0" smtClean="0"/>
              <a:t>have been made. </a:t>
            </a:r>
          </a:p>
          <a:p>
            <a:pPr eaLnBrk="1" hangingPunct="1">
              <a:lnSpc>
                <a:spcPct val="80000"/>
              </a:lnSpc>
            </a:pPr>
            <a:endParaRPr lang="en-US" sz="3000" dirty="0" smtClean="0"/>
          </a:p>
          <a:p>
            <a:pPr lvl="1" eaLnBrk="1" hangingPunct="1">
              <a:lnSpc>
                <a:spcPct val="80000"/>
              </a:lnSpc>
            </a:pPr>
            <a:r>
              <a:rPr lang="en-US" sz="2600" b="1" dirty="0" smtClean="0"/>
              <a:t> The firm’s suppliers of capital </a:t>
            </a:r>
            <a:r>
              <a:rPr lang="en-US" sz="2600" dirty="0" smtClean="0"/>
              <a:t>include common stockholders, bondholders, and, sometimes, preferred stockholders.</a:t>
            </a:r>
          </a:p>
          <a:p>
            <a:pPr lvl="1" eaLnBrk="1" hangingPunct="1">
              <a:lnSpc>
                <a:spcPct val="80000"/>
              </a:lnSpc>
            </a:pPr>
            <a:endParaRPr lang="en-US" sz="3000" b="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Free cash flow to equity </a:t>
            </a:r>
            <a:br>
              <a:rPr lang="en-US" dirty="0" smtClean="0"/>
            </a:br>
            <a:r>
              <a:rPr lang="en-US" dirty="0" smtClean="0"/>
              <a:t>(FCFE)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643050"/>
            <a:ext cx="8305800" cy="4572000"/>
          </a:xfrm>
        </p:spPr>
        <p:txBody>
          <a:bodyPr/>
          <a:lstStyle/>
          <a:p>
            <a:pPr eaLnBrk="1" hangingPunct="1"/>
            <a:r>
              <a:rPr lang="en-US" sz="2800" b="1" dirty="0" smtClean="0"/>
              <a:t>Free cash flow to equity (FCFE)</a:t>
            </a:r>
            <a:r>
              <a:rPr lang="en-US" sz="2800" dirty="0" smtClean="0"/>
              <a:t> is the cash flow available to the firm’s </a:t>
            </a:r>
            <a:r>
              <a:rPr lang="en-US" sz="2800" b="1" dirty="0" smtClean="0"/>
              <a:t>common equity holders</a:t>
            </a:r>
            <a:r>
              <a:rPr lang="en-US" sz="2800" dirty="0" smtClean="0"/>
              <a:t> after all operating expenses, </a:t>
            </a:r>
            <a:r>
              <a:rPr lang="en-US" sz="2800" b="1" dirty="0" smtClean="0"/>
              <a:t>interest and principal payments </a:t>
            </a:r>
            <a:r>
              <a:rPr lang="en-US" sz="2800" dirty="0" smtClean="0"/>
              <a:t>have been paid, and </a:t>
            </a:r>
            <a:r>
              <a:rPr lang="en-US" sz="2800" b="1" dirty="0" smtClean="0"/>
              <a:t>necessary investments in working and fixed capital </a:t>
            </a:r>
            <a:r>
              <a:rPr lang="en-US" sz="2800" dirty="0" smtClean="0"/>
              <a:t>have been made.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000" dirty="0" smtClean="0"/>
              <a:t> </a:t>
            </a:r>
          </a:p>
          <a:p>
            <a:pPr lvl="1" eaLnBrk="1" hangingPunct="1">
              <a:lnSpc>
                <a:spcPct val="80000"/>
              </a:lnSpc>
              <a:buNone/>
            </a:pPr>
            <a:endParaRPr lang="en-US" b="0" dirty="0" smtClean="0"/>
          </a:p>
          <a:p>
            <a:pPr lvl="1" eaLnBrk="1" hangingPunct="1">
              <a:lnSpc>
                <a:spcPct val="80000"/>
              </a:lnSpc>
            </a:pPr>
            <a:endParaRPr lang="en-US" b="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2285984" y="3571876"/>
          <a:ext cx="4191000" cy="1030288"/>
        </p:xfrm>
        <a:graphic>
          <a:graphicData uri="http://schemas.openxmlformats.org/presentationml/2006/ole">
            <p:oleObj spid="_x0000_s519170" r:id="rId3" imgW="1765300" imgH="431800" progId="">
              <p:embed/>
            </p:oleObj>
          </a:graphicData>
        </a:graphic>
      </p:graphicFrame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Valuing the firm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428736"/>
            <a:ext cx="8686800" cy="3886200"/>
          </a:xfrm>
        </p:spPr>
        <p:txBody>
          <a:bodyPr/>
          <a:lstStyle/>
          <a:p>
            <a:pPr eaLnBrk="1" hangingPunct="1">
              <a:lnSpc>
                <a:spcPct val="85000"/>
              </a:lnSpc>
              <a:buNone/>
            </a:pPr>
            <a:r>
              <a:rPr lang="en-US" sz="3000" b="1" dirty="0" smtClean="0"/>
              <a:t>The FCFF valuation approach</a:t>
            </a:r>
          </a:p>
          <a:p>
            <a:pPr eaLnBrk="1" hangingPunct="1">
              <a:lnSpc>
                <a:spcPct val="85000"/>
              </a:lnSpc>
            </a:pPr>
            <a:r>
              <a:rPr lang="en-US" sz="3000" dirty="0" smtClean="0"/>
              <a:t>The value of the firm is the present value of future </a:t>
            </a:r>
            <a:r>
              <a:rPr lang="en-US" sz="3000" b="1" dirty="0" smtClean="0"/>
              <a:t>FCFF discounted at the weighted average cost of capital (WACC)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 smtClean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6" name="Rectangle 5"/>
          <p:cNvSpPr/>
          <p:nvPr/>
        </p:nvSpPr>
        <p:spPr>
          <a:xfrm flipV="1">
            <a:off x="1928794" y="3000372"/>
            <a:ext cx="71438" cy="714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1785918" y="3571876"/>
            <a:ext cx="5214974" cy="11430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How to determine WACC?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686800" cy="435771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If the suppliers of capital are creditors and stockholders, the required rates of return for debt and equity are the </a:t>
            </a:r>
            <a:r>
              <a:rPr lang="en-US" sz="2600" b="1" dirty="0" smtClean="0"/>
              <a:t>after-tax required rates </a:t>
            </a:r>
            <a:r>
              <a:rPr lang="en-US" sz="2600" dirty="0" smtClean="0"/>
              <a:t>of return for the firm under </a:t>
            </a:r>
            <a:r>
              <a:rPr lang="en-US" sz="2600" b="1" dirty="0" smtClean="0"/>
              <a:t>current market conditions</a:t>
            </a:r>
            <a:r>
              <a:rPr lang="en-US" sz="2600" dirty="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The weights that are used are the proportions of the total</a:t>
            </a:r>
            <a:r>
              <a:rPr lang="en-US" sz="2600" b="1" dirty="0" smtClean="0"/>
              <a:t> market value </a:t>
            </a:r>
            <a:r>
              <a:rPr lang="en-US" sz="2600" dirty="0" smtClean="0"/>
              <a:t>of the firm that are from each source, debt and equity.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r>
              <a:rPr lang="en-US" sz="2600" dirty="0" smtClean="0"/>
              <a:t>MV(debt) and MV(equity) are the </a:t>
            </a:r>
            <a:r>
              <a:rPr lang="en-US" sz="2600" b="1" dirty="0" smtClean="0"/>
              <a:t>current market values of debt and equity</a:t>
            </a:r>
            <a:r>
              <a:rPr lang="en-US" sz="2600" dirty="0" smtClean="0"/>
              <a:t>, not their book or accounting values. The weights will sum to 1.0.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357158" y="3929066"/>
          <a:ext cx="8458200" cy="754063"/>
        </p:xfrm>
        <a:graphic>
          <a:graphicData uri="http://schemas.openxmlformats.org/presentationml/2006/ole">
            <p:oleObj spid="_x0000_s701442" name="Microsoft Equation 3.0" r:id="rId3" imgW="4927600" imgH="4445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Calculate Equity Value </a:t>
            </a:r>
            <a:br>
              <a:rPr lang="en-US" dirty="0" smtClean="0"/>
            </a:br>
            <a:r>
              <a:rPr lang="en-US" dirty="0" smtClean="0"/>
              <a:t>from the Firm Value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dirty="0" smtClean="0"/>
              <a:t>Equity Value = Firm Value – </a:t>
            </a:r>
            <a:r>
              <a:rPr lang="en-US" b="1" dirty="0" smtClean="0"/>
              <a:t>Market Value of Debt</a:t>
            </a:r>
          </a:p>
          <a:p>
            <a:pPr eaLnBrk="1" hangingPunct="1">
              <a:spcBef>
                <a:spcPct val="50000"/>
              </a:spcBef>
            </a:pPr>
            <a:r>
              <a:rPr lang="en-US" dirty="0" smtClean="0"/>
              <a:t>Subtracting the market value of debt from the firm value gives the</a:t>
            </a:r>
            <a:r>
              <a:rPr lang="en-US" b="1" dirty="0" smtClean="0"/>
              <a:t> value of equity</a:t>
            </a:r>
            <a:r>
              <a:rPr lang="en-US" dirty="0" smtClean="0"/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dirty="0" smtClean="0"/>
              <a:t>Dividing the total value of equity by the number of outstanding shares gives the value per share.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785786" y="1571612"/>
            <a:ext cx="7929618" cy="12144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Equity value from FCFE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357298"/>
            <a:ext cx="8686800" cy="3886200"/>
          </a:xfrm>
        </p:spPr>
        <p:txBody>
          <a:bodyPr/>
          <a:lstStyle/>
          <a:p>
            <a:pPr eaLnBrk="1" hangingPunct="1">
              <a:lnSpc>
                <a:spcPct val="85000"/>
              </a:lnSpc>
              <a:buNone/>
            </a:pPr>
            <a:r>
              <a:rPr lang="en-US" sz="2800" b="1" dirty="0" smtClean="0"/>
              <a:t>The FCFE valuation approach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The value of equity can also be found by </a:t>
            </a:r>
            <a:r>
              <a:rPr lang="en-US" sz="2800" b="1" dirty="0" smtClean="0"/>
              <a:t>discounting FCFE at the required rate of return on equity (r):</a:t>
            </a:r>
            <a:endParaRPr lang="en-US" sz="2800" b="1" i="1" dirty="0" smtClean="0"/>
          </a:p>
          <a:p>
            <a:pPr eaLnBrk="1" hangingPunct="1">
              <a:lnSpc>
                <a:spcPct val="90000"/>
              </a:lnSpc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dirty="0" smtClean="0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2428860" y="3714752"/>
          <a:ext cx="3581400" cy="1031875"/>
        </p:xfrm>
        <a:graphic>
          <a:graphicData uri="http://schemas.openxmlformats.org/presentationml/2006/ole">
            <p:oleObj spid="_x0000_s521218" r:id="rId3" imgW="1511300" imgH="431800" progId="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2357422" y="3786190"/>
            <a:ext cx="3857652" cy="11430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ight Arrow 6"/>
          <p:cNvSpPr/>
          <p:nvPr/>
        </p:nvSpPr>
        <p:spPr>
          <a:xfrm>
            <a:off x="785786" y="5357826"/>
            <a:ext cx="714380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1571604" y="5357826"/>
            <a:ext cx="6444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Which valuation method do you prefer?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4000" dirty="0" smtClean="0"/>
              <a:t>Single-stage constant-growth FCFF valuation model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FCFF in any period is equal to FCFF in the previous period times (1 + g):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err="1" smtClean="0"/>
              <a:t>FCFF</a:t>
            </a:r>
            <a:r>
              <a:rPr lang="en-US" baseline="-25000" dirty="0" err="1" smtClean="0"/>
              <a:t>t</a:t>
            </a:r>
            <a:r>
              <a:rPr lang="en-US" dirty="0" smtClean="0"/>
              <a:t> = FCFF</a:t>
            </a:r>
            <a:r>
              <a:rPr lang="en-US" baseline="-25000" dirty="0" smtClean="0"/>
              <a:t>t–1</a:t>
            </a:r>
            <a:r>
              <a:rPr lang="en-US" dirty="0" smtClean="0"/>
              <a:t> (1 + g).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The value of the firm if FCFF is growing at a constant rate is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/>
        </p:nvGraphicFramePr>
        <p:xfrm>
          <a:off x="1500166" y="4071942"/>
          <a:ext cx="5715000" cy="990600"/>
        </p:xfrm>
        <a:graphic>
          <a:graphicData uri="http://schemas.openxmlformats.org/presentationml/2006/ole">
            <p:oleObj spid="_x0000_s522242" r:id="rId3" imgW="2373870" imgH="406224" progId="">
              <p:embed/>
            </p:oleObj>
          </a:graphicData>
        </a:graphic>
      </p:graphicFrame>
      <p:sp>
        <p:nvSpPr>
          <p:cNvPr id="6" name="Rectangle 5"/>
          <p:cNvSpPr/>
          <p:nvPr/>
        </p:nvSpPr>
        <p:spPr>
          <a:xfrm>
            <a:off x="1357290" y="4000504"/>
            <a:ext cx="6072230" cy="10715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4000" dirty="0" smtClean="0"/>
              <a:t>Single-stage, constant-growth FCFE valuation model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2984"/>
            <a:ext cx="91440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FCFE in any period will be equal to FCFE in the preceding period times (1 + g):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err="1" smtClean="0"/>
              <a:t>FCFE</a:t>
            </a:r>
            <a:r>
              <a:rPr lang="en-US" baseline="-25000" dirty="0" err="1" smtClean="0"/>
              <a:t>t</a:t>
            </a:r>
            <a:r>
              <a:rPr lang="en-US" dirty="0" smtClean="0"/>
              <a:t> = FCFE</a:t>
            </a:r>
            <a:r>
              <a:rPr lang="en-US" baseline="-25000" dirty="0" smtClean="0"/>
              <a:t>t–1</a:t>
            </a:r>
            <a:r>
              <a:rPr lang="en-US" dirty="0" smtClean="0"/>
              <a:t> (1 + g).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The value of equity if FCFE is growing at a constant rate is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dirty="0" smtClean="0"/>
          </a:p>
          <a:p>
            <a:pPr lvl="2" eaLnBrk="1" hangingPunct="1">
              <a:lnSpc>
                <a:spcPct val="90000"/>
              </a:lnSpc>
              <a:buNone/>
            </a:pPr>
            <a:r>
              <a:rPr lang="en-US" dirty="0" smtClean="0"/>
              <a:t>	  * </a:t>
            </a:r>
            <a:r>
              <a:rPr lang="en-US" sz="1700" i="1" dirty="0" smtClean="0"/>
              <a:t>The discount rate is r, the required return on equity. </a:t>
            </a:r>
            <a:r>
              <a:rPr lang="en-US" sz="1700" b="1" i="1" dirty="0" smtClean="0"/>
              <a:t> </a:t>
            </a:r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1500166" y="3643314"/>
          <a:ext cx="5867400" cy="911225"/>
        </p:xfrm>
        <a:graphic>
          <a:graphicData uri="http://schemas.openxmlformats.org/presentationml/2006/ole">
            <p:oleObj spid="_x0000_s523266" r:id="rId3" imgW="2247900" imgH="406400" progId="">
              <p:embed/>
            </p:oleObj>
          </a:graphicData>
        </a:graphic>
      </p:graphicFrame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1357290" y="3643314"/>
            <a:ext cx="6000792" cy="92869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Two-stage FCF model: FCFF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85860"/>
            <a:ext cx="8686800" cy="4419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A general expression for the two-stage FCFF valuation model is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  <a:buNone/>
            </a:pPr>
            <a:endParaRPr lang="en-US" sz="2000" dirty="0" smtClean="0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1071538" y="2000240"/>
          <a:ext cx="6934200" cy="947738"/>
        </p:xfrm>
        <a:graphic>
          <a:graphicData uri="http://schemas.openxmlformats.org/presentationml/2006/ole">
            <p:oleObj spid="_x0000_s699394" r:id="rId3" imgW="3187700" imgH="431800" progId="">
              <p:embed/>
            </p:oleObj>
          </a:graphicData>
        </a:graphic>
      </p:graphicFrame>
      <p:sp>
        <p:nvSpPr>
          <p:cNvPr id="717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7" name="Oval 6"/>
          <p:cNvSpPr/>
          <p:nvPr/>
        </p:nvSpPr>
        <p:spPr>
          <a:xfrm>
            <a:off x="4857752" y="1857364"/>
            <a:ext cx="3214710" cy="1357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9" name="Straight Arrow Connector 8"/>
          <p:cNvCxnSpPr/>
          <p:nvPr/>
        </p:nvCxnSpPr>
        <p:spPr>
          <a:xfrm rot="5400000" flipH="1" flipV="1">
            <a:off x="5322099" y="3178967"/>
            <a:ext cx="50006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71934" y="3786190"/>
            <a:ext cx="2506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Terminal value</a:t>
            </a:r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Two-stage FCF model: FCFE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6868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The general expression for the two-stage FCFE valuation model 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  <a:buNone/>
            </a:pPr>
            <a:endParaRPr lang="en-US" sz="1800" dirty="0" smtClean="0"/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8194" name="Object 7"/>
          <p:cNvGraphicFramePr>
            <a:graphicFrameLocks noChangeAspect="1"/>
          </p:cNvGraphicFramePr>
          <p:nvPr/>
        </p:nvGraphicFramePr>
        <p:xfrm>
          <a:off x="1371600" y="2895600"/>
          <a:ext cx="6019800" cy="1171575"/>
        </p:xfrm>
        <a:graphic>
          <a:graphicData uri="http://schemas.openxmlformats.org/presentationml/2006/ole">
            <p:oleObj spid="_x0000_s700418" r:id="rId3" imgW="2235200" imgH="431800" progId="">
              <p:embed/>
            </p:oleObj>
          </a:graphicData>
        </a:graphic>
      </p:graphicFrame>
      <p:sp>
        <p:nvSpPr>
          <p:cNvPr id="7" name="Oval 6"/>
          <p:cNvSpPr/>
          <p:nvPr/>
        </p:nvSpPr>
        <p:spPr>
          <a:xfrm>
            <a:off x="4500562" y="2857496"/>
            <a:ext cx="3286148" cy="121444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9" name="Straight Arrow Connector 8"/>
          <p:cNvCxnSpPr/>
          <p:nvPr/>
        </p:nvCxnSpPr>
        <p:spPr>
          <a:xfrm rot="5400000" flipH="1" flipV="1">
            <a:off x="4714876" y="4071942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000496" y="4643446"/>
            <a:ext cx="2506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Terminal value</a:t>
            </a:r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49DBA-9B88-41B7-8067-366E6806C408}" type="slidenum">
              <a:rPr lang="en-US"/>
              <a:pPr/>
              <a:t>15</a:t>
            </a:fld>
            <a:endParaRPr lang="en-US"/>
          </a:p>
        </p:txBody>
      </p:sp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193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Three aspects </a:t>
            </a:r>
            <a:r>
              <a:rPr lang="en-US" sz="4000" dirty="0"/>
              <a:t>of cash flows </a:t>
            </a:r>
            <a:r>
              <a:rPr lang="en-US" sz="4000" dirty="0" smtClean="0"/>
              <a:t>on </a:t>
            </a:r>
            <a:br>
              <a:rPr lang="en-US" sz="4000" dirty="0" smtClean="0"/>
            </a:br>
            <a:r>
              <a:rPr lang="en-US" sz="4000" dirty="0" smtClean="0"/>
              <a:t>an </a:t>
            </a:r>
            <a:r>
              <a:rPr lang="en-US" sz="4000" dirty="0"/>
              <a:t>investment’s </a:t>
            </a:r>
            <a:r>
              <a:rPr lang="en-US" sz="4000" dirty="0" smtClean="0"/>
              <a:t>value</a:t>
            </a:r>
            <a:endParaRPr lang="en-US" sz="4000" dirty="0"/>
          </a:p>
        </p:txBody>
      </p:sp>
      <p:sp>
        <p:nvSpPr>
          <p:cNvPr id="93194" name="Rectangle 10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Amount of expected cash flows (bigger is better)</a:t>
            </a:r>
          </a:p>
          <a:p>
            <a:r>
              <a:rPr lang="en-US" dirty="0"/>
              <a:t>Timing of the cash flow stream (sooner is better)</a:t>
            </a:r>
          </a:p>
          <a:p>
            <a:r>
              <a:rPr lang="en-US" dirty="0"/>
              <a:t>Risk of the cash flows (less risk is better)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4000" dirty="0" smtClean="0"/>
              <a:t>Important note on “g”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14554"/>
            <a:ext cx="9144000" cy="135732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The growth rate of FCFF and the growth rate of FCFE are frequently </a:t>
            </a:r>
            <a:r>
              <a:rPr lang="en-US" u="sng" dirty="0" smtClean="0"/>
              <a:t>not</a:t>
            </a:r>
            <a:r>
              <a:rPr lang="en-US" dirty="0" smtClean="0"/>
              <a:t> equivalent.</a:t>
            </a:r>
            <a:r>
              <a:rPr lang="en-US" sz="2800" dirty="0" smtClean="0"/>
              <a:t> 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42852"/>
            <a:ext cx="8572560" cy="928694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Important note on “discount rate” 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9" name="Subtitle 3"/>
          <p:cNvSpPr>
            <a:spLocks noGrp="1"/>
          </p:cNvSpPr>
          <p:nvPr>
            <p:ph type="subTitle" idx="1"/>
          </p:nvPr>
        </p:nvSpPr>
        <p:spPr>
          <a:xfrm>
            <a:off x="428596" y="1357298"/>
            <a:ext cx="8215370" cy="3857652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US" dirty="0" smtClean="0">
                <a:solidFill>
                  <a:schemeClr val="tx1"/>
                </a:solidFill>
              </a:rPr>
              <a:t>The discount rate should be consistent with both </a:t>
            </a:r>
            <a:r>
              <a:rPr lang="en-US" b="1" dirty="0" smtClean="0">
                <a:solidFill>
                  <a:schemeClr val="tx1"/>
                </a:solidFill>
              </a:rPr>
              <a:t>riskiness</a:t>
            </a:r>
            <a:r>
              <a:rPr lang="en-US" dirty="0" smtClean="0">
                <a:solidFill>
                  <a:schemeClr val="tx1"/>
                </a:solidFill>
              </a:rPr>
              <a:t> and the </a:t>
            </a:r>
            <a:r>
              <a:rPr lang="en-US" b="1" dirty="0" smtClean="0">
                <a:solidFill>
                  <a:schemeClr val="tx1"/>
                </a:solidFill>
              </a:rPr>
              <a:t>type of cash flows being discounted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 smtClean="0"/>
              <a:t>The rate at which the cash flows are discounted to equity is </a:t>
            </a:r>
            <a:r>
              <a:rPr lang="en-US" b="1" dirty="0" smtClean="0"/>
              <a:t>t</a:t>
            </a:r>
            <a:r>
              <a:rPr lang="en-US" b="1" dirty="0" smtClean="0">
                <a:solidFill>
                  <a:schemeClr val="tx1"/>
                </a:solidFill>
              </a:rPr>
              <a:t>he cost of equity (</a:t>
            </a:r>
            <a:r>
              <a:rPr lang="en-US" b="1" dirty="0" err="1" smtClean="0">
                <a:solidFill>
                  <a:schemeClr val="tx1"/>
                </a:solidFill>
              </a:rPr>
              <a:t>k</a:t>
            </a:r>
            <a:r>
              <a:rPr lang="en-US" b="1" baseline="-25000" dirty="0" err="1" smtClean="0">
                <a:solidFill>
                  <a:schemeClr val="tx1"/>
                </a:solidFill>
              </a:rPr>
              <a:t>e</a:t>
            </a:r>
            <a:r>
              <a:rPr lang="en-US" b="1" dirty="0" smtClean="0">
                <a:solidFill>
                  <a:schemeClr val="tx1"/>
                </a:solidFill>
              </a:rPr>
              <a:t>)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/>
            <a:r>
              <a:rPr lang="en-US" dirty="0" smtClean="0"/>
              <a:t>The rate at which the cash flows are discounted to firm </a:t>
            </a:r>
            <a:r>
              <a:rPr lang="en-US" b="1" dirty="0" smtClean="0">
                <a:solidFill>
                  <a:schemeClr val="tx1"/>
                </a:solidFill>
              </a:rPr>
              <a:t>The cost of capital (WACC)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Wingdings" pitchFamily="2" charset="2"/>
              <a:buChar char="Ø"/>
            </a:pP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50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84E64-594E-44AB-9C56-040F93FB90CF}" type="slidenum">
              <a:rPr lang="en-US"/>
              <a:pPr/>
              <a:t>18</a:t>
            </a:fld>
            <a:endParaRPr lang="en-US"/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/>
              <a:t>WACC </a:t>
            </a:r>
            <a:r>
              <a:rPr lang="en-US" sz="2800" dirty="0"/>
              <a:t>is affected by:</a:t>
            </a:r>
          </a:p>
          <a:p>
            <a:pPr lvl="1"/>
            <a:r>
              <a:rPr lang="en-US" sz="2400" dirty="0"/>
              <a:t>Capital structure (the firm’s relative use of debt and equity as sources of financing)</a:t>
            </a:r>
          </a:p>
          <a:p>
            <a:pPr lvl="1"/>
            <a:r>
              <a:rPr lang="en-US" sz="2400" dirty="0"/>
              <a:t>Interest rates</a:t>
            </a:r>
          </a:p>
          <a:p>
            <a:pPr lvl="1"/>
            <a:r>
              <a:rPr lang="en-US" sz="2400" dirty="0"/>
              <a:t>Risk of the </a:t>
            </a:r>
            <a:r>
              <a:rPr lang="en-US" sz="2400" dirty="0" smtClean="0"/>
              <a:t>firm / Investors</a:t>
            </a:r>
            <a:r>
              <a:rPr lang="en-US" sz="2400" dirty="0"/>
              <a:t>’ overall attitude toward risk</a:t>
            </a:r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Important note on “WACC”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4600" dirty="0" smtClean="0"/>
              <a:t/>
            </a:r>
            <a:br>
              <a:rPr lang="en-US" sz="4600" dirty="0" smtClean="0"/>
            </a:br>
            <a:r>
              <a:rPr lang="en-US" sz="4600" dirty="0" smtClean="0"/>
              <a:t>Computing FCFF </a:t>
            </a:r>
            <a:br>
              <a:rPr lang="en-US" sz="4600" dirty="0" smtClean="0"/>
            </a:br>
            <a:r>
              <a:rPr lang="en-US" sz="4600" dirty="0" smtClean="0"/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 smtClean="0"/>
              <a:t>Computing FCFF from Net Income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686800" cy="4357718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2400"/>
              </a:spcBef>
              <a:buFont typeface="Wingdings" pitchFamily="2" charset="2"/>
              <a:buNone/>
            </a:pPr>
            <a:r>
              <a:rPr lang="en-US" sz="2600" dirty="0" smtClean="0"/>
              <a:t>		</a:t>
            </a:r>
            <a:r>
              <a:rPr lang="en-US" sz="2200" dirty="0" smtClean="0"/>
              <a:t>FCFF =      Net income available to common shareholders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dirty="0" smtClean="0"/>
              <a:t>			Plus: </a:t>
            </a:r>
            <a:r>
              <a:rPr lang="en-US" sz="2200" b="1" dirty="0" smtClean="0"/>
              <a:t>Net Non-Cash Charges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dirty="0" smtClean="0"/>
              <a:t>			Plus: Interest Expense times (1 – Tax rate)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dirty="0" smtClean="0"/>
              <a:t>			Less: Investment in Fixed Capital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200" dirty="0" smtClean="0"/>
              <a:t>			Less: Investment in Working Capital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lnSpc>
                <a:spcPct val="80000"/>
              </a:lnSpc>
            </a:pPr>
            <a:endParaRPr lang="en-US" sz="2000" b="1" dirty="0" smtClean="0"/>
          </a:p>
        </p:txBody>
      </p:sp>
      <p:sp>
        <p:nvSpPr>
          <p:cNvPr id="4" name="Rectangle 3"/>
          <p:cNvSpPr/>
          <p:nvPr/>
        </p:nvSpPr>
        <p:spPr>
          <a:xfrm>
            <a:off x="857224" y="1214422"/>
            <a:ext cx="7858180" cy="19288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3429000"/>
            <a:ext cx="868680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FCFF = NI + NCC + </a:t>
            </a:r>
            <a:r>
              <a:rPr kumimoji="0" 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 – Tax rate) – Inv(FC) – Inv(WC)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28596" y="2071678"/>
            <a:ext cx="8215370" cy="3786214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Cash flow from operations (CFO)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consists of the inflows and outflows of cash resulting from transactions that affect the firm’s net income.</a:t>
            </a:r>
          </a:p>
          <a:p>
            <a:pPr algn="l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Cash flow from investing activities (CFI)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consists of the inflows and outflows of cash resulting from acquisition or disposal of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long-term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assets and investments.   </a:t>
            </a:r>
          </a:p>
          <a:p>
            <a:pPr algn="l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Cash flow from financing activities (CFF)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consists of the inflows and outflows of cash resulting from transaction affecting capital structure</a:t>
            </a:r>
          </a:p>
          <a:p>
            <a:pPr algn="l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57158" y="42860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Computing FCFF from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cash flow statement</a:t>
            </a:r>
          </a:p>
        </p:txBody>
      </p:sp>
    </p:spTree>
    <p:extLst>
      <p:ext uri="{BB962C8B-B14F-4D97-AF65-F5344CB8AC3E}">
        <p14:creationId xmlns:p14="http://schemas.microsoft.com/office/powerpoint/2010/main" xmlns="" val="16133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929718" cy="1500222"/>
          </a:xfrm>
        </p:spPr>
        <p:txBody>
          <a:bodyPr>
            <a:noAutofit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U.S. GAPP cash flow classification</a:t>
            </a:r>
            <a:endParaRPr lang="th-TH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014261"/>
            <a:ext cx="8929718" cy="843739"/>
          </a:xfrm>
        </p:spPr>
        <p:txBody>
          <a:bodyPr/>
          <a:lstStyle/>
          <a:p>
            <a:pPr algn="l">
              <a:lnSpc>
                <a:spcPts val="3000"/>
              </a:lnSpc>
            </a:pPr>
            <a:r>
              <a:rPr lang="th-TH" sz="2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อาจารย์ สิริณัฏฐา เตชะศิริวรรณ                 </a:t>
            </a:r>
          </a:p>
          <a:p>
            <a:pPr algn="l">
              <a:lnSpc>
                <a:spcPts val="3000"/>
              </a:lnSpc>
            </a:pP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Sirinattha</a:t>
            </a:r>
            <a:r>
              <a:rPr lang="en-US" sz="17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17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Techasiriwan</a:t>
            </a:r>
            <a:endParaRPr lang="th-TH" sz="20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1437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0"/>
            <a:ext cx="8952304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3"/>
          <p:cNvSpPr>
            <a:spLocks noGrp="1"/>
          </p:cNvSpPr>
          <p:nvPr>
            <p:ph type="subTitle" idx="1"/>
          </p:nvPr>
        </p:nvSpPr>
        <p:spPr>
          <a:xfrm>
            <a:off x="4214810" y="3857628"/>
            <a:ext cx="4643470" cy="2071702"/>
          </a:xfrm>
        </p:spPr>
        <p:txBody>
          <a:bodyPr>
            <a:noAutofit/>
          </a:bodyPr>
          <a:lstStyle/>
          <a:p>
            <a:pPr algn="l"/>
            <a:r>
              <a:rPr 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NOTE:</a:t>
            </a:r>
          </a:p>
          <a:p>
            <a:pPr algn="l"/>
            <a:r>
              <a:rPr 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acquisition of debt and equity investments (other than trading activities) and loans made to others are classified as investing activities.</a:t>
            </a:r>
            <a:r>
              <a:rPr 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However</a:t>
            </a:r>
            <a:r>
              <a:rPr 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income from these investments is classified as an operating activity. </a:t>
            </a:r>
          </a:p>
          <a:p>
            <a:pPr algn="l"/>
            <a:endParaRPr lang="en-US" sz="1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Principal amounts borrowed from others are reported as financing activities. </a:t>
            </a:r>
            <a:r>
              <a:rPr 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However </a:t>
            </a:r>
            <a:r>
              <a:rPr 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interest paid is classified as an operating activity</a:t>
            </a:r>
            <a:r>
              <a:rPr 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algn="l"/>
            <a:endParaRPr lang="en-US" sz="13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Dividends paid are classified as financing activities, while dividends received are classified as operating activities</a:t>
            </a:r>
            <a:r>
              <a:rPr 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8111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928670"/>
          </a:xfrm>
        </p:spPr>
        <p:txBody>
          <a:bodyPr/>
          <a:lstStyle/>
          <a:p>
            <a:pPr eaLnBrk="1" hangingPunct="1"/>
            <a:r>
              <a:rPr lang="en-US" dirty="0" smtClean="0"/>
              <a:t>Computing FCFF from CFO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85794"/>
            <a:ext cx="8686800" cy="4857784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If, as the case with </a:t>
            </a:r>
            <a:r>
              <a:rPr lang="en-US" b="1" dirty="0" smtClean="0"/>
              <a:t>U.S. GAAP</a:t>
            </a:r>
            <a:r>
              <a:rPr lang="en-US" dirty="0" smtClean="0"/>
              <a:t>,  the </a:t>
            </a:r>
            <a:r>
              <a:rPr lang="en-US" b="1" dirty="0" smtClean="0"/>
              <a:t>after-tax interest</a:t>
            </a:r>
            <a:r>
              <a:rPr lang="en-US" dirty="0" smtClean="0"/>
              <a:t> was taken out of net income and out of CFO, after-tax interest must be added back in order to get FCFF.   </a:t>
            </a:r>
          </a:p>
          <a:p>
            <a:pPr eaLnBrk="1" hangingPunct="1">
              <a:lnSpc>
                <a:spcPct val="90000"/>
              </a:lnSpc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		FCFF =   Cash Flow from Operations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			</a:t>
            </a:r>
            <a:r>
              <a:rPr lang="en-US" sz="2400" b="1" dirty="0" smtClean="0"/>
              <a:t>Plus: Interest Expense times (1 – Tax rate)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			Less: Investment in Fixed Capital</a:t>
            </a:r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endParaRPr lang="en-US" sz="2400" dirty="0" smtClean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000100" y="4714884"/>
            <a:ext cx="7186698" cy="661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FCFF = CFO + </a:t>
            </a:r>
            <a:r>
              <a:rPr kumimoji="0" lang="en-US" sz="23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</a:t>
            </a:r>
            <a:r>
              <a:rPr kumimoji="0" lang="en-US" sz="23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 – Tax rate) – Inv(FC)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3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3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85852" y="3071810"/>
            <a:ext cx="7429552" cy="15001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/>
          <a:lstStyle/>
          <a:p>
            <a:r>
              <a:rPr lang="en-US" sz="4000" dirty="0" smtClean="0"/>
              <a:t>Other ways of computing FCFF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FCFF = EBIT (1-T) + Depreciation – Capital expenditure +/- Chg in NWC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F6332E-930F-42B1-B675-286CEB270BD9}" type="slidenum">
              <a:rPr lang="en-US" smtClean="0"/>
              <a:pPr>
                <a:defRPr/>
              </a:pPr>
              <a:t>24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500034" y="1428736"/>
            <a:ext cx="8229600" cy="1371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457200" y="3214686"/>
            <a:ext cx="868680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FCFF = EBITDA(1 – Tax rate) + </a:t>
            </a:r>
            <a:r>
              <a:rPr kumimoji="0" lang="en-US" sz="280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Dep</a:t>
            </a:r>
            <a:r>
              <a:rPr kumimoji="0" lang="en-US" sz="2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(Tax rate) 		        – Inv(FC) – Inv(WC)</a:t>
            </a:r>
            <a:r>
              <a:rPr kumimoji="0" lang="en-US" sz="20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0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00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786" y="3143248"/>
            <a:ext cx="7715304" cy="114300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Non-cash charges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285860"/>
            <a:ext cx="86868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dirty="0" smtClean="0"/>
              <a:t>Some common non-cash charges and the adjustments to net income to get cash flow are: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dirty="0" smtClean="0"/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>
            <p:ph sz="half" idx="4294967295"/>
          </p:nvPr>
        </p:nvGraphicFramePr>
        <p:xfrm>
          <a:off x="500033" y="2428868"/>
          <a:ext cx="8339371" cy="2928958"/>
        </p:xfrm>
        <a:graphic>
          <a:graphicData uri="http://schemas.openxmlformats.org/presentationml/2006/ole">
            <p:oleObj spid="_x0000_s524290" name="Document" r:id="rId3" imgW="6102269" imgH="2143829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Non-cash charges: </a:t>
            </a:r>
            <a:br>
              <a:rPr lang="en-US" dirty="0" smtClean="0"/>
            </a:br>
            <a:r>
              <a:rPr lang="en-US" dirty="0" smtClean="0"/>
              <a:t>Deferred taxes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1285860"/>
            <a:ext cx="8229600" cy="478634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900" dirty="0" smtClean="0"/>
              <a:t>Deferred taxes result from a difference in timing of reporting income and expenses on the company’s tax return.  </a:t>
            </a:r>
          </a:p>
          <a:p>
            <a:pPr eaLnBrk="1" hangingPunct="1">
              <a:lnSpc>
                <a:spcPct val="80000"/>
              </a:lnSpc>
            </a:pPr>
            <a:r>
              <a:rPr lang="en-US" sz="2900" dirty="0" smtClean="0"/>
              <a:t>The income tax expense deducted in arriving at net income for financial reporting purposes is not the same as the amount of cash taxes paid.  </a:t>
            </a:r>
          </a:p>
          <a:p>
            <a:pPr eaLnBrk="1" hangingPunct="1">
              <a:lnSpc>
                <a:spcPct val="80000"/>
              </a:lnSpc>
            </a:pPr>
            <a:r>
              <a:rPr lang="en-US" sz="2900" dirty="0" smtClean="0"/>
              <a:t>Over time these differences between book and taxable income should offset each other and have no impact on aggregate cash flows.  </a:t>
            </a:r>
          </a:p>
          <a:p>
            <a:pPr eaLnBrk="1" hangingPunct="1">
              <a:lnSpc>
                <a:spcPct val="80000"/>
              </a:lnSpc>
            </a:pPr>
            <a:r>
              <a:rPr lang="en-US" sz="2900" dirty="0" smtClean="0"/>
              <a:t>In this case, no adjustment would be necessary for deferred taxes.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6868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In some circumstances, however, a company may be able to persistently defer taxes until a much later date. 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If a company is growing and has the ability to indefinitely defer tax liability, an analyst adjustment (add-back) is warranted. 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An acquirer must be aware, however, that these taxes may be payable at some time in the future.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Non-cash charges: </a:t>
            </a:r>
            <a:br>
              <a:rPr lang="en-US" dirty="0" smtClean="0"/>
            </a:br>
            <a:r>
              <a:rPr lang="en-US" dirty="0" smtClean="0"/>
              <a:t>Deferred taxes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4600" dirty="0" smtClean="0"/>
              <a:t/>
            </a:r>
            <a:br>
              <a:rPr lang="en-US" sz="4600" dirty="0" smtClean="0"/>
            </a:br>
            <a:r>
              <a:rPr lang="en-US" sz="4600" dirty="0" smtClean="0"/>
              <a:t>Computing FCFE </a:t>
            </a:r>
            <a:br>
              <a:rPr lang="en-US" sz="4600" dirty="0" smtClean="0"/>
            </a:br>
            <a:r>
              <a:rPr lang="en-US" sz="4600" dirty="0" smtClean="0"/>
              <a:t>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FCFE from FCFF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85860"/>
            <a:ext cx="91440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Free cash flow to equity is cash flow available to equity holders only. </a:t>
            </a:r>
          </a:p>
          <a:p>
            <a:pPr eaLnBrk="1" hangingPunct="1">
              <a:lnSpc>
                <a:spcPct val="85000"/>
              </a:lnSpc>
            </a:pPr>
            <a:endParaRPr lang="en-US" sz="2800" dirty="0" smtClean="0"/>
          </a:p>
          <a:p>
            <a:pPr eaLnBrk="1" hangingPunct="1">
              <a:lnSpc>
                <a:spcPct val="85000"/>
              </a:lnSpc>
              <a:buNone/>
            </a:pPr>
            <a:r>
              <a:rPr lang="en-US" sz="2800" dirty="0" smtClean="0"/>
              <a:t>    </a:t>
            </a:r>
            <a:endParaRPr lang="en-US" sz="2700" b="1" dirty="0" smtClean="0"/>
          </a:p>
        </p:txBody>
      </p:sp>
      <p:sp>
        <p:nvSpPr>
          <p:cNvPr id="5" name="Subtitle 3"/>
          <p:cNvSpPr txBox="1">
            <a:spLocks/>
          </p:cNvSpPr>
          <p:nvPr/>
        </p:nvSpPr>
        <p:spPr bwMode="auto">
          <a:xfrm>
            <a:off x="285720" y="2500306"/>
            <a:ext cx="8286808" cy="1357322"/>
          </a:xfrm>
          <a:prstGeom prst="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Free cash flow to equity (FCFE)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=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net income 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depreciation + other net noncash charges – change in noncash working capital - CAPEX +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new debts – debts repayment 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2428868"/>
            <a:ext cx="8358246" cy="13573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FCFE from NI or CFO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n-US" sz="12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FCFE = NI + NCC – – Inv(WC) - Inv(FC)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			+ Net borrowing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FCFE = CFO – Inv(FC) + Net borrowing </a:t>
            </a:r>
          </a:p>
        </p:txBody>
      </p:sp>
      <p:sp>
        <p:nvSpPr>
          <p:cNvPr id="4" name="Rectangle 3"/>
          <p:cNvSpPr/>
          <p:nvPr/>
        </p:nvSpPr>
        <p:spPr>
          <a:xfrm>
            <a:off x="500034" y="1785926"/>
            <a:ext cx="7643866" cy="20002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FCFE from FCFF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85860"/>
            <a:ext cx="91440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Free cash flow to equity is cash flow available to equity holders only. </a:t>
            </a:r>
          </a:p>
          <a:p>
            <a:pPr eaLnBrk="1" hangingPunct="1">
              <a:lnSpc>
                <a:spcPct val="85000"/>
              </a:lnSpc>
            </a:pPr>
            <a:endParaRPr lang="en-US" sz="2800" dirty="0" smtClean="0"/>
          </a:p>
          <a:p>
            <a:pPr eaLnBrk="1" hangingPunct="1">
              <a:lnSpc>
                <a:spcPct val="85000"/>
              </a:lnSpc>
              <a:buNone/>
            </a:pPr>
            <a:r>
              <a:rPr lang="en-US" sz="2800" dirty="0" smtClean="0"/>
              <a:t>    FCFE  =  Free cash flow to the firm</a:t>
            </a:r>
          </a:p>
          <a:p>
            <a:pPr eaLnBrk="1" hangingPunct="1">
              <a:lnSpc>
                <a:spcPct val="85000"/>
              </a:lnSpc>
              <a:buFont typeface="Wingdings" pitchFamily="2" charset="2"/>
              <a:buNone/>
            </a:pPr>
            <a:r>
              <a:rPr lang="en-US" sz="2800" dirty="0" smtClean="0"/>
              <a:t>			Less: Interest Expense times (1 – Tax rate)</a:t>
            </a:r>
          </a:p>
          <a:p>
            <a:pPr eaLnBrk="1" hangingPunct="1">
              <a:lnSpc>
                <a:spcPct val="85000"/>
              </a:lnSpc>
              <a:buFont typeface="Wingdings" pitchFamily="2" charset="2"/>
              <a:buNone/>
            </a:pPr>
            <a:r>
              <a:rPr lang="en-US" sz="2800" dirty="0" smtClean="0"/>
              <a:t>			</a:t>
            </a:r>
            <a:r>
              <a:rPr lang="en-US" sz="2800" b="1" dirty="0" smtClean="0"/>
              <a:t>Plus: Net Borrowing</a:t>
            </a:r>
          </a:p>
          <a:p>
            <a:pPr eaLnBrk="1" hangingPunct="1">
              <a:lnSpc>
                <a:spcPct val="85000"/>
              </a:lnSpc>
              <a:spcBef>
                <a:spcPts val="1800"/>
              </a:spcBef>
              <a:buFont typeface="Wingdings" pitchFamily="2" charset="2"/>
              <a:buNone/>
            </a:pPr>
            <a:r>
              <a:rPr lang="en-US" sz="2700" b="1" dirty="0" smtClean="0"/>
              <a:t>	  FCFE = FCFF – </a:t>
            </a:r>
            <a:r>
              <a:rPr lang="en-US" sz="2700" b="1" dirty="0" err="1" smtClean="0"/>
              <a:t>Int</a:t>
            </a:r>
            <a:r>
              <a:rPr lang="en-US" sz="2700" b="1" dirty="0" smtClean="0"/>
              <a:t>(1 – Tax rate) + Net borrowing </a:t>
            </a:r>
          </a:p>
        </p:txBody>
      </p:sp>
      <p:sp>
        <p:nvSpPr>
          <p:cNvPr id="4" name="Rectangle 3"/>
          <p:cNvSpPr/>
          <p:nvPr/>
        </p:nvSpPr>
        <p:spPr>
          <a:xfrm>
            <a:off x="357158" y="4000504"/>
            <a:ext cx="8501122" cy="164307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4600" dirty="0" smtClean="0"/>
              <a:t/>
            </a:r>
            <a:br>
              <a:rPr lang="en-US" sz="4600" dirty="0" smtClean="0"/>
            </a:br>
            <a:r>
              <a:rPr lang="en-US" sz="4600" dirty="0" smtClean="0"/>
              <a:t>Forecasting free cash flows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Methods of forecasting </a:t>
            </a:r>
            <a:br>
              <a:rPr lang="en-US" dirty="0" smtClean="0"/>
            </a:br>
            <a:r>
              <a:rPr lang="en-US" dirty="0" smtClean="0"/>
              <a:t>free cash flows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1500174"/>
            <a:ext cx="885828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000" dirty="0" smtClean="0"/>
              <a:t>One approach is to find </a:t>
            </a:r>
            <a:r>
              <a:rPr lang="en-US" sz="3000" b="1" dirty="0" smtClean="0"/>
              <a:t>historical</a:t>
            </a:r>
            <a:r>
              <a:rPr lang="en-US" sz="3000" dirty="0" smtClean="0"/>
              <a:t> free cash flow and apply some constant growth rate. </a:t>
            </a:r>
          </a:p>
          <a:p>
            <a:pPr eaLnBrk="1" hangingPunct="1">
              <a:lnSpc>
                <a:spcPct val="90000"/>
              </a:lnSpc>
            </a:pPr>
            <a:endParaRPr lang="en-US" sz="3000" dirty="0" smtClean="0"/>
          </a:p>
          <a:p>
            <a:pPr eaLnBrk="1" hangingPunct="1">
              <a:lnSpc>
                <a:spcPct val="90000"/>
              </a:lnSpc>
            </a:pPr>
            <a:r>
              <a:rPr lang="en-US" sz="3000" dirty="0" smtClean="0"/>
              <a:t>This approach would be appropriate if: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3000" dirty="0" smtClean="0"/>
              <a:t>    - Free cash flow for the firm tended to </a:t>
            </a:r>
            <a:r>
              <a:rPr lang="en-US" sz="3000" b="1" dirty="0" smtClean="0"/>
              <a:t>grow at a constant rate</a:t>
            </a:r>
            <a:r>
              <a:rPr lang="en-US" sz="3000" dirty="0" smtClean="0"/>
              <a:t>; and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sz="3000" dirty="0" smtClean="0"/>
              <a:t>    - Historical relationships between free cash flow and fundamental factors were</a:t>
            </a:r>
            <a:r>
              <a:rPr lang="en-US" sz="3000" b="1" dirty="0" smtClean="0"/>
              <a:t> expected to be maintained.</a:t>
            </a:r>
          </a:p>
          <a:p>
            <a:pPr eaLnBrk="1" hangingPunct="1">
              <a:lnSpc>
                <a:spcPct val="80000"/>
              </a:lnSpc>
            </a:pPr>
            <a:endParaRPr lang="en-US" sz="2000" dirty="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214422"/>
            <a:ext cx="8229600" cy="17145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500" dirty="0" smtClean="0"/>
              <a:t>Another approach is to forecast the individual components of free cash flow. </a:t>
            </a:r>
          </a:p>
          <a:p>
            <a:pPr eaLnBrk="1" hangingPunct="1">
              <a:lnSpc>
                <a:spcPct val="90000"/>
              </a:lnSpc>
            </a:pPr>
            <a:r>
              <a:rPr lang="en-US" sz="2500" dirty="0" smtClean="0"/>
              <a:t>The components of FCFF in these equations are often forecasted </a:t>
            </a:r>
            <a:r>
              <a:rPr lang="en-US" sz="2500" b="1" dirty="0" smtClean="0"/>
              <a:t>in relation to sales.</a:t>
            </a:r>
            <a:endParaRPr lang="en-US" sz="2500" dirty="0" smtClean="0"/>
          </a:p>
          <a:p>
            <a:pPr eaLnBrk="1" hangingPunct="1">
              <a:lnSpc>
                <a:spcPct val="80000"/>
              </a:lnSpc>
              <a:buNone/>
            </a:pPr>
            <a:endParaRPr lang="en-US" sz="2500" dirty="0" smtClean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Methods of forecasting </a:t>
            </a:r>
            <a:br>
              <a:rPr lang="en-US" dirty="0" smtClean="0"/>
            </a:br>
            <a:r>
              <a:rPr lang="en-US" dirty="0" smtClean="0"/>
              <a:t>free cash flows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1472" y="2786058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</a:pPr>
            <a:r>
              <a:rPr lang="en-US" sz="2500" b="1" kern="0" dirty="0" smtClean="0"/>
              <a:t>Capital expenditures</a:t>
            </a: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Capital expenditures have two components: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- those expenditures necessary to maintain existing capacity (fixed capital replacement);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- and those incremental expenditures necessary for growth. 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When forecasting, the former are likely to be related to the current level of sales, while the latter are likely to be related to the forecast of sales growth.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5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4000" smtClean="0"/>
              <a:t>What about dividends and stock repurchases?</a:t>
            </a:r>
          </a:p>
        </p:txBody>
      </p:sp>
      <p:sp>
        <p:nvSpPr>
          <p:cNvPr id="45059" name="Rectangle 9"/>
          <p:cNvSpPr>
            <a:spLocks noChangeArrowheads="1"/>
          </p:cNvSpPr>
          <p:nvPr/>
        </p:nvSpPr>
        <p:spPr bwMode="auto">
          <a:xfrm>
            <a:off x="357158" y="1500174"/>
            <a:ext cx="8458200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457200" algn="l"/>
                <a:tab pos="5943600" algn="r"/>
              </a:tabLst>
            </a:pPr>
            <a:r>
              <a:rPr lang="en-US" sz="2400" dirty="0" smtClean="0"/>
              <a:t>Recall </a:t>
            </a:r>
            <a:r>
              <a:rPr lang="en-US" sz="2400" dirty="0"/>
              <a:t>two formulas for FCFF and FCFE,</a:t>
            </a:r>
          </a:p>
          <a:p>
            <a:pPr>
              <a:tabLst>
                <a:tab pos="457200" algn="l"/>
                <a:tab pos="5943600" algn="r"/>
              </a:tabLst>
            </a:pPr>
            <a:r>
              <a:rPr lang="en-US" sz="2400" dirty="0"/>
              <a:t>	FCFF = NI + NCC + </a:t>
            </a:r>
            <a:r>
              <a:rPr lang="en-US" sz="2400" dirty="0" err="1"/>
              <a:t>Int</a:t>
            </a:r>
            <a:r>
              <a:rPr lang="en-US" sz="2400" dirty="0"/>
              <a:t>(1 – Tax rate) – Inv(FC) – Inv(WC)	</a:t>
            </a:r>
          </a:p>
          <a:p>
            <a:pPr>
              <a:tabLst>
                <a:tab pos="457200" algn="l"/>
                <a:tab pos="5943600" algn="r"/>
              </a:tabLst>
            </a:pPr>
            <a:r>
              <a:rPr lang="en-US" sz="2400" dirty="0"/>
              <a:t>	FCFE = NI + NCC – Inv(FC) – Inv(WC) + Net </a:t>
            </a:r>
            <a:r>
              <a:rPr lang="en-US" sz="2400" dirty="0" smtClean="0"/>
              <a:t>borrowing</a:t>
            </a:r>
            <a:r>
              <a:rPr lang="en-US" sz="2400" i="1" dirty="0" smtClean="0"/>
              <a:t> </a:t>
            </a:r>
          </a:p>
          <a:p>
            <a:pPr>
              <a:tabLst>
                <a:tab pos="457200" algn="l"/>
                <a:tab pos="5943600" algn="r"/>
              </a:tabLst>
            </a:pPr>
            <a:endParaRPr lang="en-US" sz="2400" i="1" dirty="0" smtClean="0"/>
          </a:p>
          <a:p>
            <a:pPr>
              <a:tabLst>
                <a:tab pos="457200" algn="l"/>
                <a:tab pos="5943600" algn="r"/>
              </a:tabLst>
            </a:pPr>
            <a:r>
              <a:rPr lang="en-US" sz="2400" b="1" dirty="0" smtClean="0"/>
              <a:t>To find FCFF or FCFE, ignore dividends and stock repurchases.  </a:t>
            </a:r>
          </a:p>
          <a:p>
            <a:pPr>
              <a:buFont typeface="Arial" pitchFamily="34" charset="0"/>
              <a:buChar char="•"/>
              <a:tabLst>
                <a:tab pos="457200" algn="l"/>
                <a:tab pos="5943600" algn="r"/>
              </a:tabLst>
            </a:pPr>
            <a:r>
              <a:rPr lang="en-US" sz="2400" dirty="0" smtClean="0"/>
              <a:t>FCFF </a:t>
            </a:r>
            <a:r>
              <a:rPr lang="en-US" sz="2400" dirty="0"/>
              <a:t>and FCFE are the cash flows </a:t>
            </a:r>
            <a:r>
              <a:rPr lang="en-US" sz="2400" i="1" dirty="0"/>
              <a:t>available</a:t>
            </a:r>
            <a:r>
              <a:rPr lang="en-US" sz="2400" dirty="0"/>
              <a:t> to investors or to </a:t>
            </a:r>
            <a:r>
              <a:rPr lang="en-US" sz="2400" dirty="0" smtClean="0"/>
              <a:t>stockholders.  </a:t>
            </a:r>
          </a:p>
          <a:p>
            <a:pPr>
              <a:buFont typeface="Arial" pitchFamily="34" charset="0"/>
              <a:buChar char="•"/>
              <a:tabLst>
                <a:tab pos="457200" algn="l"/>
                <a:tab pos="5943600" algn="r"/>
              </a:tabLst>
            </a:pPr>
            <a:r>
              <a:rPr lang="en-US" sz="2400" dirty="0" smtClean="0"/>
              <a:t>Transactions </a:t>
            </a:r>
            <a:r>
              <a:rPr lang="en-US" sz="2400" dirty="0"/>
              <a:t>between the firm and its shareholders (through cash dividends, share repurchases and share issuances) do not affect free cash flow.</a:t>
            </a:r>
            <a:r>
              <a:rPr lang="en-US" sz="2000" dirty="0"/>
              <a:t>  </a:t>
            </a:r>
          </a:p>
          <a:p>
            <a:pPr>
              <a:tabLst>
                <a:tab pos="457200" algn="l"/>
                <a:tab pos="5943600" algn="r"/>
              </a:tabLst>
            </a:pPr>
            <a:r>
              <a:rPr lang="en-US" sz="2000" dirty="0"/>
              <a:t>	</a:t>
            </a:r>
            <a:endParaRPr lang="en-US" sz="2000" dirty="0">
              <a:latin typeface="Garamond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4000" dirty="0" smtClean="0"/>
              <a:t>Preferred stock in the </a:t>
            </a:r>
            <a:br>
              <a:rPr lang="en-US" sz="4000" dirty="0" smtClean="0"/>
            </a:br>
            <a:r>
              <a:rPr lang="en-US" sz="4000" dirty="0" smtClean="0"/>
              <a:t>capital structure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1285860"/>
            <a:ext cx="8572560" cy="4495800"/>
          </a:xfrm>
        </p:spPr>
        <p:txBody>
          <a:bodyPr/>
          <a:lstStyle/>
          <a:p>
            <a:pPr eaLnBrk="1" hangingPunct="1"/>
            <a:r>
              <a:rPr lang="en-US" sz="2500" dirty="0" smtClean="0"/>
              <a:t>In many respects, the existence of preferred stock in the capital structure has many of the same effects as the existence of </a:t>
            </a:r>
            <a:r>
              <a:rPr lang="en-US" sz="2500" b="1" dirty="0" smtClean="0"/>
              <a:t>debt</a:t>
            </a:r>
            <a:r>
              <a:rPr lang="en-US" sz="2500" dirty="0" smtClean="0"/>
              <a:t>, except that preferred stock dividends paid are </a:t>
            </a:r>
            <a:r>
              <a:rPr lang="en-US" sz="2500" b="1" dirty="0" smtClean="0"/>
              <a:t>not tax deductible</a:t>
            </a:r>
            <a:r>
              <a:rPr lang="en-US" sz="2500" dirty="0" smtClean="0"/>
              <a:t> unlike interest payments on debt.  </a:t>
            </a:r>
          </a:p>
          <a:p>
            <a:pPr eaLnBrk="1" hangingPunct="1">
              <a:buNone/>
            </a:pPr>
            <a:endParaRPr lang="en-US" sz="2500" dirty="0" smtClean="0"/>
          </a:p>
          <a:p>
            <a:pPr eaLnBrk="1" hangingPunct="1"/>
            <a:endParaRPr lang="en-US" sz="25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3430</TotalTime>
  <Words>1482</Words>
  <Application>Microsoft Office PowerPoint</Application>
  <PresentationFormat>On-screen Show (4:3)</PresentationFormat>
  <Paragraphs>209</Paragraphs>
  <Slides>36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Default Design</vt:lpstr>
      <vt:lpstr>Microsoft Equation 3.0</vt:lpstr>
      <vt:lpstr>Document</vt:lpstr>
      <vt:lpstr> Equity Analysis FN 451</vt:lpstr>
      <vt:lpstr>When to apply FCF models?</vt:lpstr>
      <vt:lpstr>How to determines a firm’s fundamental, or intrinsic, value?</vt:lpstr>
      <vt:lpstr>View of a firm  </vt:lpstr>
      <vt:lpstr>Free cash flow to the firm (FCFF) </vt:lpstr>
      <vt:lpstr>Free cash flow to equity  (FCFE) </vt:lpstr>
      <vt:lpstr>Valuing the firm</vt:lpstr>
      <vt:lpstr>How to determine WACC?</vt:lpstr>
      <vt:lpstr>Calculate Equity Value  from the Firm Value</vt:lpstr>
      <vt:lpstr>Equity value from FCFE</vt:lpstr>
      <vt:lpstr>Single-stage constant-growth FCFF valuation model</vt:lpstr>
      <vt:lpstr>Single-stage, constant-growth FCFE valuation model</vt:lpstr>
      <vt:lpstr>Two-stage FCF model: FCFF</vt:lpstr>
      <vt:lpstr>Two-stage FCF model: FCFE</vt:lpstr>
      <vt:lpstr>Three aspects of cash flows on  an investment’s value</vt:lpstr>
      <vt:lpstr>Important note on “g”</vt:lpstr>
      <vt:lpstr>Important note on “discount rate” </vt:lpstr>
      <vt:lpstr>Important note on “WACC”</vt:lpstr>
      <vt:lpstr> Computing FCFF   </vt:lpstr>
      <vt:lpstr>Computing FCFF from Net Income</vt:lpstr>
      <vt:lpstr>Slide 21</vt:lpstr>
      <vt:lpstr>U.S. GAPP cash flow classification</vt:lpstr>
      <vt:lpstr>Computing FCFF from CFO</vt:lpstr>
      <vt:lpstr>Other ways of computing FCFF </vt:lpstr>
      <vt:lpstr>Non-cash charges</vt:lpstr>
      <vt:lpstr>Non-cash charges:  Deferred taxes</vt:lpstr>
      <vt:lpstr>Non-cash charges:  Deferred taxes</vt:lpstr>
      <vt:lpstr> Computing FCFE   </vt:lpstr>
      <vt:lpstr>Finding FCFE from FCFF</vt:lpstr>
      <vt:lpstr>Finding FCFE from NI or CFO</vt:lpstr>
      <vt:lpstr>Finding FCFE from FCFF</vt:lpstr>
      <vt:lpstr> Forecasting free cash flows</vt:lpstr>
      <vt:lpstr>Methods of forecasting  free cash flows</vt:lpstr>
      <vt:lpstr>Methods of forecasting  free cash flows</vt:lpstr>
      <vt:lpstr>What about dividends and stock repurchases?</vt:lpstr>
      <vt:lpstr>Preferred stock in the  capital structure</vt:lpstr>
    </vt:vector>
  </TitlesOfParts>
  <Company>support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Banking Overview</dc:title>
  <dc:creator>technic</dc:creator>
  <cp:lastModifiedBy>COMPAQ</cp:lastModifiedBy>
  <cp:revision>465</cp:revision>
  <dcterms:created xsi:type="dcterms:W3CDTF">2004-10-29T04:51:12Z</dcterms:created>
  <dcterms:modified xsi:type="dcterms:W3CDTF">2013-01-31T15:33:26Z</dcterms:modified>
</cp:coreProperties>
</file>