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4" r:id="rId1"/>
  </p:sldMasterIdLst>
  <p:sldIdLst>
    <p:sldId id="256" r:id="rId2"/>
    <p:sldId id="257" r:id="rId3"/>
    <p:sldId id="264" r:id="rId4"/>
    <p:sldId id="265" r:id="rId5"/>
    <p:sldId id="266" r:id="rId6"/>
    <p:sldId id="269" r:id="rId7"/>
    <p:sldId id="270" r:id="rId8"/>
    <p:sldId id="271" r:id="rId9"/>
    <p:sldId id="272" r:id="rId10"/>
    <p:sldId id="304" r:id="rId11"/>
    <p:sldId id="258" r:id="rId12"/>
    <p:sldId id="277" r:id="rId13"/>
    <p:sldId id="273" r:id="rId14"/>
    <p:sldId id="274" r:id="rId15"/>
    <p:sldId id="275" r:id="rId16"/>
    <p:sldId id="276" r:id="rId17"/>
    <p:sldId id="278" r:id="rId18"/>
    <p:sldId id="279" r:id="rId19"/>
    <p:sldId id="280" r:id="rId20"/>
    <p:sldId id="281" r:id="rId21"/>
    <p:sldId id="282" r:id="rId22"/>
    <p:sldId id="301" r:id="rId23"/>
    <p:sldId id="283" r:id="rId24"/>
    <p:sldId id="285" r:id="rId25"/>
    <p:sldId id="284" r:id="rId26"/>
    <p:sldId id="286" r:id="rId27"/>
    <p:sldId id="287" r:id="rId28"/>
    <p:sldId id="288" r:id="rId29"/>
    <p:sldId id="289" r:id="rId30"/>
    <p:sldId id="290" r:id="rId31"/>
    <p:sldId id="291" r:id="rId32"/>
    <p:sldId id="295" r:id="rId33"/>
    <p:sldId id="294" r:id="rId34"/>
    <p:sldId id="296" r:id="rId35"/>
    <p:sldId id="293" r:id="rId36"/>
    <p:sldId id="297" r:id="rId37"/>
    <p:sldId id="298" r:id="rId38"/>
    <p:sldId id="299" r:id="rId39"/>
    <p:sldId id="300" r:id="rId40"/>
    <p:sldId id="303" r:id="rId41"/>
    <p:sldId id="305" r:id="rId42"/>
    <p:sldId id="302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75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fld id="{C49CED49-5C1E-4AA9-8BF8-A5937186C792}" type="datetimeFigureOut">
              <a:rPr lang="en-US" smtClean="0"/>
              <a:t>5/18/2016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CBCD078A-8039-42AC-B684-B857A061680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8751437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CED49-5C1E-4AA9-8BF8-A5937186C792}" type="datetimeFigureOut">
              <a:rPr lang="en-US" smtClean="0"/>
              <a:t>5/18/2016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D078A-8039-42AC-B684-B857A0616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079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CED49-5C1E-4AA9-8BF8-A5937186C792}" type="datetimeFigureOut">
              <a:rPr lang="en-US" smtClean="0"/>
              <a:t>5/18/2016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D078A-8039-42AC-B684-B857A061680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6386147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CED49-5C1E-4AA9-8BF8-A5937186C792}" type="datetimeFigureOut">
              <a:rPr lang="en-US" smtClean="0"/>
              <a:t>5/18/2016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D078A-8039-42AC-B684-B857A0616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1904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CED49-5C1E-4AA9-8BF8-A5937186C792}" type="datetimeFigureOut">
              <a:rPr lang="en-US" smtClean="0"/>
              <a:t>5/18/2016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D078A-8039-42AC-B684-B857A0616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032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CED49-5C1E-4AA9-8BF8-A5937186C792}" type="datetimeFigureOut">
              <a:rPr lang="en-US" smtClean="0"/>
              <a:t>5/18/2016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D078A-8039-42AC-B684-B857A0616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126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CED49-5C1E-4AA9-8BF8-A5937186C792}" type="datetimeFigureOut">
              <a:rPr lang="en-US" smtClean="0"/>
              <a:t>5/18/2016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D078A-8039-42AC-B684-B857A0616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3567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CED49-5C1E-4AA9-8BF8-A5937186C792}" type="datetimeFigureOut">
              <a:rPr lang="en-US" smtClean="0"/>
              <a:t>5/18/2016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D078A-8039-42AC-B684-B857A0616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0320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  <a:solidFill>
            <a:schemeClr val="accent1"/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CED49-5C1E-4AA9-8BF8-A5937186C792}" type="datetimeFigureOut">
              <a:rPr lang="en-US" smtClean="0"/>
              <a:t>5/18/2016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D078A-8039-42AC-B684-B857A0616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037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CED49-5C1E-4AA9-8BF8-A5937186C792}" type="datetimeFigureOut">
              <a:rPr lang="en-US" smtClean="0"/>
              <a:t>5/18/2016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D078A-8039-42AC-B684-B857A0616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59393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CED49-5C1E-4AA9-8BF8-A5937186C792}" type="datetimeFigureOut">
              <a:rPr lang="en-US" smtClean="0"/>
              <a:t>5/18/2016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D078A-8039-42AC-B684-B857A0616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39786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fld id="{C49CED49-5C1E-4AA9-8BF8-A5937186C792}" type="datetimeFigureOut">
              <a:rPr lang="en-US" smtClean="0"/>
              <a:t>5/18/2016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CBCD078A-8039-42AC-B684-B857A0616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726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5" r:id="rId1"/>
    <p:sldLayoutId id="2147484026" r:id="rId2"/>
    <p:sldLayoutId id="2147484027" r:id="rId3"/>
    <p:sldLayoutId id="2147484028" r:id="rId4"/>
    <p:sldLayoutId id="2147484029" r:id="rId5"/>
    <p:sldLayoutId id="2147484030" r:id="rId6"/>
    <p:sldLayoutId id="2147484031" r:id="rId7"/>
    <p:sldLayoutId id="2147484032" r:id="rId8"/>
    <p:sldLayoutId id="2147484033" r:id="rId9"/>
    <p:sldLayoutId id="2147484034" r:id="rId10"/>
    <p:sldLayoutId id="214748403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4712" y="203661"/>
            <a:ext cx="9418320" cy="4041648"/>
          </a:xfrm>
        </p:spPr>
        <p:txBody>
          <a:bodyPr>
            <a:normAutofit/>
          </a:bodyPr>
          <a:lstStyle/>
          <a:p>
            <a:r>
              <a:rPr lang="en-US" dirty="0" smtClean="0"/>
              <a:t>Development Project Management:</a:t>
            </a:r>
            <a:br>
              <a:rPr lang="en-US" dirty="0" smtClean="0"/>
            </a:b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/>
              <a:t>Lessons from the Field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9032" y="4800600"/>
            <a:ext cx="9144000" cy="1655762"/>
          </a:xfrm>
        </p:spPr>
        <p:txBody>
          <a:bodyPr>
            <a:normAutofit/>
          </a:bodyPr>
          <a:lstStyle/>
          <a:p>
            <a:r>
              <a:rPr lang="en-US" dirty="0" smtClean="0"/>
              <a:t>Frank Pumipuntu</a:t>
            </a:r>
          </a:p>
          <a:p>
            <a:r>
              <a:rPr lang="en-US" dirty="0" smtClean="0"/>
              <a:t>Regional Monitoring and Evaluation Specialist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5529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3232" y="2402378"/>
            <a:ext cx="9692640" cy="1325562"/>
          </a:xfrm>
        </p:spPr>
        <p:txBody>
          <a:bodyPr/>
          <a:lstStyle/>
          <a:p>
            <a:pPr algn="ctr"/>
            <a:r>
              <a:rPr lang="en-US" dirty="0" smtClean="0"/>
              <a:t>Examples of Projects in the Developing World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1829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Health Projects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>
          <a:xfrm>
            <a:off x="1261872" y="2276856"/>
            <a:ext cx="4480560" cy="4351337"/>
          </a:xfrm>
        </p:spPr>
        <p:txBody>
          <a:bodyPr/>
          <a:lstStyle/>
          <a:p>
            <a:r>
              <a:rPr lang="en-US" dirty="0" smtClean="0"/>
              <a:t>HIV</a:t>
            </a:r>
          </a:p>
          <a:p>
            <a:r>
              <a:rPr lang="en-US" dirty="0" smtClean="0"/>
              <a:t>Malaria</a:t>
            </a:r>
          </a:p>
          <a:p>
            <a:r>
              <a:rPr lang="en-US" dirty="0" smtClean="0"/>
              <a:t>Ebola</a:t>
            </a:r>
          </a:p>
          <a:p>
            <a:r>
              <a:rPr lang="en-US" dirty="0" smtClean="0"/>
              <a:t>Basic health care</a:t>
            </a:r>
          </a:p>
          <a:p>
            <a:r>
              <a:rPr lang="en-US" dirty="0" err="1" smtClean="0"/>
              <a:t>Etc</a:t>
            </a:r>
            <a:endParaRPr lang="en-US" dirty="0"/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500" y="2276856"/>
            <a:ext cx="5373468" cy="3584061"/>
          </a:xfrm>
        </p:spPr>
      </p:pic>
    </p:spTree>
    <p:extLst>
      <p:ext uri="{BB962C8B-B14F-4D97-AF65-F5344CB8AC3E}">
        <p14:creationId xmlns:p14="http://schemas.microsoft.com/office/powerpoint/2010/main" val="1815976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Education Projects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2130552"/>
            <a:ext cx="4480560" cy="4351337"/>
          </a:xfrm>
        </p:spPr>
        <p:txBody>
          <a:bodyPr/>
          <a:lstStyle/>
          <a:p>
            <a:r>
              <a:rPr lang="en-US" dirty="0" smtClean="0"/>
              <a:t>Primary</a:t>
            </a:r>
          </a:p>
          <a:p>
            <a:r>
              <a:rPr lang="en-US" dirty="0" smtClean="0"/>
              <a:t>Secondary</a:t>
            </a:r>
          </a:p>
          <a:p>
            <a:r>
              <a:rPr lang="en-US" dirty="0" smtClean="0"/>
              <a:t>Vocational (higher education)</a:t>
            </a:r>
          </a:p>
          <a:p>
            <a:r>
              <a:rPr lang="en-US" dirty="0" smtClean="0"/>
              <a:t>University (higher education)</a:t>
            </a:r>
          </a:p>
          <a:p>
            <a:r>
              <a:rPr lang="en-US" dirty="0" smtClean="0"/>
              <a:t>Workforce capacity building</a:t>
            </a:r>
          </a:p>
          <a:p>
            <a:r>
              <a:rPr lang="en-US" dirty="0" err="1" smtClean="0"/>
              <a:t>Etc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0700" y="2130552"/>
            <a:ext cx="5144868" cy="3860117"/>
          </a:xfrm>
        </p:spPr>
      </p:pic>
    </p:spTree>
    <p:extLst>
      <p:ext uri="{BB962C8B-B14F-4D97-AF65-F5344CB8AC3E}">
        <p14:creationId xmlns:p14="http://schemas.microsoft.com/office/powerpoint/2010/main" val="126739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Infrastructure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25880" y="2323902"/>
            <a:ext cx="4480560" cy="4351337"/>
          </a:xfrm>
        </p:spPr>
        <p:txBody>
          <a:bodyPr/>
          <a:lstStyle/>
          <a:p>
            <a:r>
              <a:rPr lang="en-US" dirty="0" smtClean="0"/>
              <a:t>Roads</a:t>
            </a:r>
          </a:p>
          <a:p>
            <a:r>
              <a:rPr lang="en-US" dirty="0" smtClean="0"/>
              <a:t>Dams</a:t>
            </a:r>
          </a:p>
          <a:p>
            <a:r>
              <a:rPr lang="en-US" dirty="0" smtClean="0"/>
              <a:t>Schools</a:t>
            </a:r>
          </a:p>
          <a:p>
            <a:r>
              <a:rPr lang="en-US" dirty="0" smtClean="0"/>
              <a:t>Hospitals</a:t>
            </a:r>
          </a:p>
          <a:p>
            <a:r>
              <a:rPr lang="en-US" dirty="0" err="1" smtClean="0"/>
              <a:t>Etc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8583" y="1836287"/>
            <a:ext cx="5297920" cy="3973440"/>
          </a:xfrm>
        </p:spPr>
      </p:pic>
    </p:spTree>
    <p:extLst>
      <p:ext uri="{BB962C8B-B14F-4D97-AF65-F5344CB8AC3E}">
        <p14:creationId xmlns:p14="http://schemas.microsoft.com/office/powerpoint/2010/main" val="663007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Agriculture &amp; Aquaculture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27" y="2531694"/>
            <a:ext cx="4479925" cy="2945550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5273" y="2531694"/>
            <a:ext cx="4375799" cy="2945550"/>
          </a:xfrm>
        </p:spPr>
      </p:pic>
    </p:spTree>
    <p:extLst>
      <p:ext uri="{BB962C8B-B14F-4D97-AF65-F5344CB8AC3E}">
        <p14:creationId xmlns:p14="http://schemas.microsoft.com/office/powerpoint/2010/main" val="2400340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Humanitarian Assistance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2161309"/>
            <a:ext cx="4480560" cy="4351337"/>
          </a:xfrm>
        </p:spPr>
        <p:txBody>
          <a:bodyPr/>
          <a:lstStyle/>
          <a:p>
            <a:r>
              <a:rPr lang="en-US" dirty="0" smtClean="0"/>
              <a:t>Natural Disasters</a:t>
            </a:r>
          </a:p>
          <a:p>
            <a:r>
              <a:rPr lang="en-US" dirty="0" smtClean="0"/>
              <a:t>Man-made disasters</a:t>
            </a:r>
          </a:p>
          <a:p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4900" y="2161309"/>
            <a:ext cx="5765511" cy="3843673"/>
          </a:xfrm>
        </p:spPr>
      </p:pic>
    </p:spTree>
    <p:extLst>
      <p:ext uri="{BB962C8B-B14F-4D97-AF65-F5344CB8AC3E}">
        <p14:creationId xmlns:p14="http://schemas.microsoft.com/office/powerpoint/2010/main" val="1245603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Environmental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2042428"/>
            <a:ext cx="4480560" cy="4351337"/>
          </a:xfrm>
        </p:spPr>
        <p:txBody>
          <a:bodyPr/>
          <a:lstStyle/>
          <a:p>
            <a:r>
              <a:rPr lang="en-US" dirty="0" smtClean="0"/>
              <a:t>Deforestation</a:t>
            </a:r>
          </a:p>
          <a:p>
            <a:r>
              <a:rPr lang="en-US" dirty="0" smtClean="0"/>
              <a:t>Marine</a:t>
            </a:r>
          </a:p>
          <a:p>
            <a:r>
              <a:rPr lang="en-US" dirty="0" smtClean="0"/>
              <a:t>Climate Change &amp;</a:t>
            </a:r>
          </a:p>
          <a:p>
            <a:pPr marL="0" indent="0">
              <a:buNone/>
            </a:pPr>
            <a:r>
              <a:rPr lang="en-US" dirty="0" smtClean="0"/>
              <a:t>Global Warming 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968" y="2042428"/>
            <a:ext cx="7116544" cy="3558272"/>
          </a:xfrm>
        </p:spPr>
      </p:pic>
    </p:spTree>
    <p:extLst>
      <p:ext uri="{BB962C8B-B14F-4D97-AF65-F5344CB8AC3E}">
        <p14:creationId xmlns:p14="http://schemas.microsoft.com/office/powerpoint/2010/main" val="2450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Theories in project management (Core Components)</a:t>
            </a:r>
            <a:endParaRPr lang="en-US" dirty="0"/>
          </a:p>
        </p:txBody>
      </p:sp>
      <p:sp>
        <p:nvSpPr>
          <p:cNvPr id="6" name="Rounded Rectangle 5"/>
          <p:cNvSpPr/>
          <p:nvPr/>
        </p:nvSpPr>
        <p:spPr>
          <a:xfrm>
            <a:off x="4322618" y="2202873"/>
            <a:ext cx="2047009" cy="113260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Planning</a:t>
            </a:r>
            <a:endParaRPr lang="en-US" dirty="0"/>
          </a:p>
        </p:txBody>
      </p:sp>
      <p:sp>
        <p:nvSpPr>
          <p:cNvPr id="7" name="Rounded Rectangle 6"/>
          <p:cNvSpPr/>
          <p:nvPr/>
        </p:nvSpPr>
        <p:spPr>
          <a:xfrm>
            <a:off x="1648691" y="4253345"/>
            <a:ext cx="2047009" cy="113260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Controlling</a:t>
            </a:r>
            <a:endParaRPr lang="en-US" dirty="0"/>
          </a:p>
        </p:txBody>
      </p:sp>
      <p:sp>
        <p:nvSpPr>
          <p:cNvPr id="8" name="Rounded Rectangle 7"/>
          <p:cNvSpPr/>
          <p:nvPr/>
        </p:nvSpPr>
        <p:spPr>
          <a:xfrm>
            <a:off x="6996545" y="4253345"/>
            <a:ext cx="2047009" cy="113260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Executing/ Implementing</a:t>
            </a:r>
            <a:endParaRPr lang="en-US" dirty="0"/>
          </a:p>
        </p:txBody>
      </p:sp>
      <p:sp>
        <p:nvSpPr>
          <p:cNvPr id="11" name="Right Arrow 10"/>
          <p:cNvSpPr/>
          <p:nvPr/>
        </p:nvSpPr>
        <p:spPr>
          <a:xfrm rot="2086664">
            <a:off x="6504710" y="3152444"/>
            <a:ext cx="1558637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Arrow 11"/>
          <p:cNvSpPr/>
          <p:nvPr/>
        </p:nvSpPr>
        <p:spPr>
          <a:xfrm rot="10800000">
            <a:off x="4566804" y="4209388"/>
            <a:ext cx="1558637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ight Arrow 12"/>
          <p:cNvSpPr/>
          <p:nvPr/>
        </p:nvSpPr>
        <p:spPr>
          <a:xfrm rot="19382069">
            <a:off x="2527492" y="3152444"/>
            <a:ext cx="1558637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ight Arrow 13"/>
          <p:cNvSpPr/>
          <p:nvPr/>
        </p:nvSpPr>
        <p:spPr>
          <a:xfrm>
            <a:off x="4728248" y="4895189"/>
            <a:ext cx="1558637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 rot="1956937">
            <a:off x="7195203" y="2783068"/>
            <a:ext cx="787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Plans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 rot="19459408">
            <a:off x="2298462" y="288842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Changes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4440607" y="3808223"/>
            <a:ext cx="21339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Performance Data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4709669" y="5612823"/>
            <a:ext cx="14157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Corrections</a:t>
            </a:r>
            <a:endParaRPr lang="en-US" dirty="0"/>
          </a:p>
        </p:txBody>
      </p:sp>
      <p:sp>
        <p:nvSpPr>
          <p:cNvPr id="19" name="Curved Left Arrow 18"/>
          <p:cNvSpPr/>
          <p:nvPr/>
        </p:nvSpPr>
        <p:spPr>
          <a:xfrm>
            <a:off x="9181877" y="2202874"/>
            <a:ext cx="945573" cy="2517208"/>
          </a:xfrm>
          <a:prstGeom prst="curved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020050" y="1828800"/>
            <a:ext cx="26084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Not always as planned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251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261872" y="441960"/>
            <a:ext cx="19050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 &amp; T</a:t>
            </a:r>
            <a:endParaRPr lang="th-TH" dirty="0"/>
          </a:p>
        </p:txBody>
      </p:sp>
      <p:sp>
        <p:nvSpPr>
          <p:cNvPr id="5" name="Rectangle 4"/>
          <p:cNvSpPr/>
          <p:nvPr/>
        </p:nvSpPr>
        <p:spPr>
          <a:xfrm>
            <a:off x="1261872" y="1813560"/>
            <a:ext cx="19050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 &amp; W</a:t>
            </a:r>
            <a:endParaRPr lang="th-TH" dirty="0"/>
          </a:p>
        </p:txBody>
      </p:sp>
      <p:sp>
        <p:nvSpPr>
          <p:cNvPr id="6" name="Right Arrow 5"/>
          <p:cNvSpPr/>
          <p:nvPr/>
        </p:nvSpPr>
        <p:spPr>
          <a:xfrm>
            <a:off x="1261872" y="1051560"/>
            <a:ext cx="3886200" cy="762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VISION…..Mission Statement</a:t>
            </a:r>
            <a:endParaRPr lang="th-TH" dirty="0"/>
          </a:p>
        </p:txBody>
      </p:sp>
      <p:sp>
        <p:nvSpPr>
          <p:cNvPr id="7" name="Oval 6"/>
          <p:cNvSpPr/>
          <p:nvPr/>
        </p:nvSpPr>
        <p:spPr>
          <a:xfrm>
            <a:off x="5224272" y="899160"/>
            <a:ext cx="1828800" cy="10668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Objectives</a:t>
            </a:r>
            <a:endParaRPr lang="th-TH" dirty="0"/>
          </a:p>
        </p:txBody>
      </p:sp>
      <p:sp>
        <p:nvSpPr>
          <p:cNvPr id="8" name="Rectangle 7"/>
          <p:cNvSpPr/>
          <p:nvPr/>
        </p:nvSpPr>
        <p:spPr>
          <a:xfrm>
            <a:off x="7053072" y="365760"/>
            <a:ext cx="1295400" cy="2362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Strategy 1</a:t>
            </a:r>
          </a:p>
          <a:p>
            <a:pPr algn="ctr"/>
            <a:r>
              <a:rPr lang="en-US" dirty="0" smtClean="0"/>
              <a:t>Strategy 2</a:t>
            </a:r>
          </a:p>
          <a:p>
            <a:pPr algn="ctr"/>
            <a:r>
              <a:rPr lang="en-US" dirty="0" smtClean="0"/>
              <a:t>Strategy 3</a:t>
            </a:r>
          </a:p>
          <a:p>
            <a:pPr algn="ctr"/>
            <a:r>
              <a:rPr lang="en-US" dirty="0" smtClean="0"/>
              <a:t>Strategy 4 </a:t>
            </a:r>
            <a:endParaRPr lang="th-TH" dirty="0"/>
          </a:p>
        </p:txBody>
      </p:sp>
      <p:sp>
        <p:nvSpPr>
          <p:cNvPr id="9" name="Rectangle 8"/>
          <p:cNvSpPr/>
          <p:nvPr/>
        </p:nvSpPr>
        <p:spPr>
          <a:xfrm>
            <a:off x="8424672" y="365760"/>
            <a:ext cx="1600200" cy="32766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Action Plan</a:t>
            </a:r>
          </a:p>
        </p:txBody>
      </p:sp>
      <p:sp>
        <p:nvSpPr>
          <p:cNvPr id="10" name="Down Arrow 9"/>
          <p:cNvSpPr/>
          <p:nvPr/>
        </p:nvSpPr>
        <p:spPr>
          <a:xfrm>
            <a:off x="9034272" y="3642360"/>
            <a:ext cx="296764" cy="101037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Rounded Rectangle 10"/>
          <p:cNvSpPr/>
          <p:nvPr/>
        </p:nvSpPr>
        <p:spPr>
          <a:xfrm>
            <a:off x="7205471" y="4790209"/>
            <a:ext cx="3112701" cy="1823951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u="sng" dirty="0" smtClean="0"/>
              <a:t>Implementation</a:t>
            </a:r>
            <a:endParaRPr lang="th-TH" sz="2000" b="1" u="sng" dirty="0" smtClean="0"/>
          </a:p>
          <a:p>
            <a:pPr algn="ctr"/>
            <a:r>
              <a:rPr lang="en-US" sz="1600" dirty="0" smtClean="0"/>
              <a:t>Structural Change</a:t>
            </a:r>
            <a:endParaRPr lang="th-TH" sz="1600" dirty="0" smtClean="0"/>
          </a:p>
          <a:p>
            <a:pPr algn="ctr"/>
            <a:r>
              <a:rPr lang="en-US" sz="1600" dirty="0" smtClean="0"/>
              <a:t>System Change</a:t>
            </a:r>
            <a:endParaRPr lang="th-TH" sz="1600" dirty="0" smtClean="0"/>
          </a:p>
          <a:p>
            <a:pPr algn="ctr"/>
            <a:r>
              <a:rPr lang="en-US" sz="1600" dirty="0" smtClean="0"/>
              <a:t>HR</a:t>
            </a:r>
            <a:endParaRPr lang="th-TH" sz="1600" dirty="0" smtClean="0"/>
          </a:p>
          <a:p>
            <a:pPr algn="ctr"/>
            <a:r>
              <a:rPr lang="en-US" sz="1600" dirty="0" smtClean="0"/>
              <a:t>Organizational Culture</a:t>
            </a:r>
            <a:endParaRPr lang="th-TH" sz="1600" dirty="0"/>
          </a:p>
        </p:txBody>
      </p:sp>
      <p:sp>
        <p:nvSpPr>
          <p:cNvPr id="12" name="Left Arrow 11"/>
          <p:cNvSpPr/>
          <p:nvPr/>
        </p:nvSpPr>
        <p:spPr>
          <a:xfrm>
            <a:off x="5224272" y="5471160"/>
            <a:ext cx="1828800" cy="3810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Oval 12"/>
          <p:cNvSpPr/>
          <p:nvPr/>
        </p:nvSpPr>
        <p:spPr>
          <a:xfrm>
            <a:off x="1871472" y="5242560"/>
            <a:ext cx="3276600" cy="9144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Monitoring and Evaluation</a:t>
            </a:r>
            <a:endParaRPr lang="th-TH" sz="2000" dirty="0"/>
          </a:p>
        </p:txBody>
      </p:sp>
      <p:sp>
        <p:nvSpPr>
          <p:cNvPr id="14" name="Up Arrow 13"/>
          <p:cNvSpPr/>
          <p:nvPr/>
        </p:nvSpPr>
        <p:spPr>
          <a:xfrm>
            <a:off x="2709672" y="2575560"/>
            <a:ext cx="304800" cy="26670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07823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5296" y="2679192"/>
            <a:ext cx="9692640" cy="1325562"/>
          </a:xfrm>
        </p:spPr>
        <p:txBody>
          <a:bodyPr/>
          <a:lstStyle/>
          <a:p>
            <a:r>
              <a:rPr lang="en-US" dirty="0" smtClean="0"/>
              <a:t>Why is project management harder than it looks?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933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436" y="2402378"/>
            <a:ext cx="9692640" cy="1325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Environmental Factors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Things change all the time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192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DeRijp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2928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604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120330624_899cd3cad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156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50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treeincloud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130530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57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bad-weather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15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56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5780" y="3046615"/>
            <a:ext cx="9692640" cy="1325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Managerial &amp; Organizational Factors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3600" dirty="0"/>
              <a:t>Not everything we think is useful, is actually useful</a:t>
            </a:r>
          </a:p>
        </p:txBody>
      </p:sp>
    </p:spTree>
    <p:extLst>
      <p:ext uri="{BB962C8B-B14F-4D97-AF65-F5344CB8AC3E}">
        <p14:creationId xmlns:p14="http://schemas.microsoft.com/office/powerpoint/2010/main" val="958882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491" y="176646"/>
            <a:ext cx="9601200" cy="6400800"/>
          </a:xfrm>
        </p:spPr>
      </p:pic>
    </p:spTree>
    <p:extLst>
      <p:ext uri="{BB962C8B-B14F-4D97-AF65-F5344CB8AC3E}">
        <p14:creationId xmlns:p14="http://schemas.microsoft.com/office/powerpoint/2010/main" val="2527931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02" y="480059"/>
            <a:ext cx="10545110" cy="5858395"/>
          </a:xfrm>
        </p:spPr>
      </p:pic>
    </p:spTree>
    <p:extLst>
      <p:ext uri="{BB962C8B-B14F-4D97-AF65-F5344CB8AC3E}">
        <p14:creationId xmlns:p14="http://schemas.microsoft.com/office/powerpoint/2010/main" val="2808079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300" y="365760"/>
            <a:ext cx="9155400" cy="6137698"/>
          </a:xfrm>
        </p:spPr>
      </p:pic>
    </p:spTree>
    <p:extLst>
      <p:ext uri="{BB962C8B-B14F-4D97-AF65-F5344CB8AC3E}">
        <p14:creationId xmlns:p14="http://schemas.microsoft.com/office/powerpoint/2010/main" val="3082611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046" y="2724495"/>
            <a:ext cx="9692640" cy="1325562"/>
          </a:xfrm>
        </p:spPr>
        <p:txBody>
          <a:bodyPr/>
          <a:lstStyle/>
          <a:p>
            <a:r>
              <a:rPr lang="en-US" dirty="0" smtClean="0"/>
              <a:t>Political Factors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2433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408" y="280555"/>
            <a:ext cx="5801784" cy="435133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9680" y="778141"/>
            <a:ext cx="4349359" cy="5799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34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" y="122936"/>
            <a:ext cx="8851392" cy="6638544"/>
          </a:xfrm>
        </p:spPr>
      </p:pic>
    </p:spTree>
    <p:extLst>
      <p:ext uri="{BB962C8B-B14F-4D97-AF65-F5344CB8AC3E}">
        <p14:creationId xmlns:p14="http://schemas.microsoft.com/office/powerpoint/2010/main" val="292404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494" y="365760"/>
            <a:ext cx="9456197" cy="6304131"/>
          </a:xfrm>
        </p:spPr>
      </p:pic>
    </p:spTree>
    <p:extLst>
      <p:ext uri="{BB962C8B-B14F-4D97-AF65-F5344CB8AC3E}">
        <p14:creationId xmlns:p14="http://schemas.microsoft.com/office/powerpoint/2010/main" val="3301608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321" y="365760"/>
            <a:ext cx="10304087" cy="5796049"/>
          </a:xfrm>
        </p:spPr>
      </p:pic>
    </p:spTree>
    <p:extLst>
      <p:ext uri="{BB962C8B-B14F-4D97-AF65-F5344CB8AC3E}">
        <p14:creationId xmlns:p14="http://schemas.microsoft.com/office/powerpoint/2010/main" val="2618200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5781" y="2288079"/>
            <a:ext cx="9692640" cy="1325562"/>
          </a:xfrm>
        </p:spPr>
        <p:txBody>
          <a:bodyPr/>
          <a:lstStyle/>
          <a:p>
            <a:r>
              <a:rPr lang="en-US" dirty="0" smtClean="0"/>
              <a:t>Cultural and Social Factors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5725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815" y="646314"/>
            <a:ext cx="10615354" cy="5307677"/>
          </a:xfrm>
        </p:spPr>
      </p:pic>
    </p:spTree>
    <p:extLst>
      <p:ext uri="{BB962C8B-B14F-4D97-AF65-F5344CB8AC3E}">
        <p14:creationId xmlns:p14="http://schemas.microsoft.com/office/powerpoint/2010/main" val="259649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431" y="365760"/>
            <a:ext cx="9181959" cy="6128958"/>
          </a:xfrm>
        </p:spPr>
      </p:pic>
      <p:sp>
        <p:nvSpPr>
          <p:cNvPr id="5" name="Rectangle 4"/>
          <p:cNvSpPr/>
          <p:nvPr/>
        </p:nvSpPr>
        <p:spPr>
          <a:xfrm>
            <a:off x="4229100" y="3430239"/>
            <a:ext cx="2919845" cy="232632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FF0000"/>
                </a:solidFill>
              </a:rPr>
              <a:t>CENSORED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015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Technical Factors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Use of Technology</a:t>
            </a:r>
          </a:p>
          <a:p>
            <a:r>
              <a:rPr lang="en-US" dirty="0" smtClean="0"/>
              <a:t>Designs</a:t>
            </a:r>
          </a:p>
          <a:p>
            <a:r>
              <a:rPr lang="en-US" dirty="0" smtClean="0"/>
              <a:t>Engineering</a:t>
            </a:r>
          </a:p>
          <a:p>
            <a:r>
              <a:rPr lang="en-US" dirty="0" smtClean="0"/>
              <a:t>Construction</a:t>
            </a:r>
          </a:p>
          <a:p>
            <a:r>
              <a:rPr lang="en-US" dirty="0" smtClean="0"/>
              <a:t>Equipment installation</a:t>
            </a:r>
          </a:p>
          <a:p>
            <a:r>
              <a:rPr lang="en-US" dirty="0" err="1" smtClean="0"/>
              <a:t>Etc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614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– </a:t>
            </a:r>
            <a:r>
              <a:rPr lang="en-US" dirty="0" smtClean="0"/>
              <a:t>DHIS online vs offline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703" y="1874817"/>
            <a:ext cx="9070173" cy="4673950"/>
          </a:xfrm>
        </p:spPr>
      </p:pic>
    </p:spTree>
    <p:extLst>
      <p:ext uri="{BB962C8B-B14F-4D97-AF65-F5344CB8AC3E}">
        <p14:creationId xmlns:p14="http://schemas.microsoft.com/office/powerpoint/2010/main" val="1466266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109" y="207817"/>
            <a:ext cx="10276436" cy="6422773"/>
          </a:xfrm>
        </p:spPr>
      </p:pic>
    </p:spTree>
    <p:extLst>
      <p:ext uri="{BB962C8B-B14F-4D97-AF65-F5344CB8AC3E}">
        <p14:creationId xmlns:p14="http://schemas.microsoft.com/office/powerpoint/2010/main" val="4270201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210312"/>
            <a:ext cx="9692640" cy="1325562"/>
          </a:xfrm>
        </p:spPr>
        <p:txBody>
          <a:bodyPr/>
          <a:lstStyle/>
          <a:p>
            <a:r>
              <a:rPr lang="en-US" dirty="0"/>
              <a:t>Example – </a:t>
            </a:r>
            <a:r>
              <a:rPr lang="en-US" dirty="0" smtClean="0"/>
              <a:t>signal coverage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033" y="1691322"/>
            <a:ext cx="5761510" cy="398873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1457" y="2463352"/>
            <a:ext cx="5043055" cy="3782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517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062" y="550838"/>
            <a:ext cx="9994655" cy="5642144"/>
          </a:xfrm>
        </p:spPr>
      </p:pic>
    </p:spTree>
    <p:extLst>
      <p:ext uri="{BB962C8B-B14F-4D97-AF65-F5344CB8AC3E}">
        <p14:creationId xmlns:p14="http://schemas.microsoft.com/office/powerpoint/2010/main" val="4245590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– signal burst in Burmese text messaging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8" y="1691322"/>
            <a:ext cx="6286500" cy="35337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3390" y="3188447"/>
            <a:ext cx="6198939" cy="3486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121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Economic factors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Economic factor</a:t>
            </a:r>
          </a:p>
          <a:p>
            <a:pPr lvl="1"/>
            <a:r>
              <a:rPr lang="en-US" dirty="0"/>
              <a:t>Changes in domestic economic conditions</a:t>
            </a:r>
          </a:p>
          <a:p>
            <a:pPr lvl="1"/>
            <a:r>
              <a:rPr lang="en-US" dirty="0"/>
              <a:t>Exchange rate vs budget planning</a:t>
            </a:r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7897" y="1330036"/>
            <a:ext cx="4776615" cy="318516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078" y="3498215"/>
            <a:ext cx="81915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73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Legal factors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/>
              <a:t>Using children to work on merry-go-round water pump (abuse of child labor?)</a:t>
            </a:r>
          </a:p>
          <a:p>
            <a:pPr lvl="1"/>
            <a:r>
              <a:rPr lang="en-US" dirty="0"/>
              <a:t>Taxation (UN doesn’t pay tax, but NGOs have to)</a:t>
            </a:r>
          </a:p>
          <a:p>
            <a:endParaRPr lang="en-US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057" y="2468551"/>
            <a:ext cx="5195455" cy="34829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981" y="3065923"/>
            <a:ext cx="6040005" cy="340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23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Corruption factors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Big issue in under developed countries</a:t>
            </a:r>
          </a:p>
          <a:p>
            <a:r>
              <a:rPr lang="en-US" dirty="0" smtClean="0"/>
              <a:t>Be careful when you run into corruption related issues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5951" y="2998750"/>
            <a:ext cx="7047201" cy="3318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301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Physical factors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01" y="2163980"/>
            <a:ext cx="6034025" cy="3519848"/>
          </a:xfrm>
        </p:spPr>
      </p:pic>
      <p:sp>
        <p:nvSpPr>
          <p:cNvPr id="5" name="TextBox 4"/>
          <p:cNvSpPr txBox="1"/>
          <p:nvPr/>
        </p:nvSpPr>
        <p:spPr>
          <a:xfrm>
            <a:off x="7367155" y="3480955"/>
            <a:ext cx="20617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Natural disasters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9154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4345" y="3044537"/>
            <a:ext cx="2946446" cy="1267691"/>
          </a:xfrm>
        </p:spPr>
        <p:txBody>
          <a:bodyPr/>
          <a:lstStyle/>
          <a:p>
            <a:r>
              <a:rPr lang="en-US" dirty="0" smtClean="0"/>
              <a:t>Terrorism</a:t>
            </a:r>
          </a:p>
          <a:p>
            <a:r>
              <a:rPr lang="en-US" dirty="0" smtClean="0"/>
              <a:t>Military Coups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0860" y="218208"/>
            <a:ext cx="3865418" cy="51538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6373" y="218208"/>
            <a:ext cx="3763241" cy="50176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700" y="3364055"/>
            <a:ext cx="4485409" cy="3364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464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Chameleon_2006-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05309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>
                    <a:lumMod val="95000"/>
                  </a:schemeClr>
                </a:solidFill>
              </a:rPr>
              <a:t>Always find a way to adapt</a:t>
            </a:r>
            <a:endParaRPr 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90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WSP 2007 Participartory Monitoring and Evaluat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15700" cy="6885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949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Exercise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Break into 4-5 groups (group of 4-5 people)</a:t>
            </a:r>
          </a:p>
          <a:p>
            <a:r>
              <a:rPr lang="en-US" dirty="0" smtClean="0"/>
              <a:t>1 Piece of newspaper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0079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ew">
  <a:themeElements>
    <a:clrScheme name="View">
      <a:dk1>
        <a:srgbClr val="000000"/>
      </a:dk1>
      <a:lt1>
        <a:srgbClr val="FFFFFF"/>
      </a:lt1>
      <a:dk2>
        <a:srgbClr val="46464A"/>
      </a:dk2>
      <a:lt2>
        <a:srgbClr val="D6D3CC"/>
      </a:lt2>
      <a:accent1>
        <a:srgbClr val="6F6F74"/>
      </a:accent1>
      <a:accent2>
        <a:srgbClr val="92A9B9"/>
      </a:accent2>
      <a:accent3>
        <a:srgbClr val="A7B789"/>
      </a:accent3>
      <a:accent4>
        <a:srgbClr val="B9A489"/>
      </a:accent4>
      <a:accent5>
        <a:srgbClr val="8D6374"/>
      </a:accent5>
      <a:accent6>
        <a:srgbClr val="9B7362"/>
      </a:accent6>
      <a:hlink>
        <a:srgbClr val="67AABF"/>
      </a:hlink>
      <a:folHlink>
        <a:srgbClr val="ABAFA5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969A8A2-35DB-4E3B-8885-16FD2056867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TM03457515[[fn=View]]</Template>
  <TotalTime>571</TotalTime>
  <Words>256</Words>
  <Application>Microsoft Office PowerPoint</Application>
  <PresentationFormat>Widescreen</PresentationFormat>
  <Paragraphs>93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7" baseType="lpstr">
      <vt:lpstr>Arial</vt:lpstr>
      <vt:lpstr>Century Schoolbook</vt:lpstr>
      <vt:lpstr>DilleniaUPC</vt:lpstr>
      <vt:lpstr>Wingdings 2</vt:lpstr>
      <vt:lpstr>View</vt:lpstr>
      <vt:lpstr>Development Project Management:  Lessons from the Field</vt:lpstr>
      <vt:lpstr>Examples of Projects in the Developing World</vt:lpstr>
      <vt:lpstr>Health Projects</vt:lpstr>
      <vt:lpstr>Education Projects</vt:lpstr>
      <vt:lpstr>Infrastructure</vt:lpstr>
      <vt:lpstr>Agriculture &amp; Aquaculture</vt:lpstr>
      <vt:lpstr>Humanitarian Assistance</vt:lpstr>
      <vt:lpstr>Environmental</vt:lpstr>
      <vt:lpstr>Theories in project management (Core Components)</vt:lpstr>
      <vt:lpstr>PowerPoint Presentation</vt:lpstr>
      <vt:lpstr>Why is project management harder than it looks?</vt:lpstr>
      <vt:lpstr>Environmental Factors  Things change all the time</vt:lpstr>
      <vt:lpstr>PowerPoint Presentation</vt:lpstr>
      <vt:lpstr>PowerPoint Presentation</vt:lpstr>
      <vt:lpstr>PowerPoint Presentation</vt:lpstr>
      <vt:lpstr>PowerPoint Presentation</vt:lpstr>
      <vt:lpstr>  Managerial &amp; Organizational Factors  Not everything we think is useful, is actually useful</vt:lpstr>
      <vt:lpstr>PowerPoint Presentation</vt:lpstr>
      <vt:lpstr>PowerPoint Presentation</vt:lpstr>
      <vt:lpstr>PowerPoint Presentation</vt:lpstr>
      <vt:lpstr>Political Factors</vt:lpstr>
      <vt:lpstr>PowerPoint Presentation</vt:lpstr>
      <vt:lpstr>PowerPoint Presentation</vt:lpstr>
      <vt:lpstr>PowerPoint Presentation</vt:lpstr>
      <vt:lpstr>PowerPoint Presentation</vt:lpstr>
      <vt:lpstr>Cultural and Social Factors</vt:lpstr>
      <vt:lpstr>PowerPoint Presentation</vt:lpstr>
      <vt:lpstr>PowerPoint Presentation</vt:lpstr>
      <vt:lpstr>Technical Factors</vt:lpstr>
      <vt:lpstr>Example – DHIS online vs offline</vt:lpstr>
      <vt:lpstr>PowerPoint Presentation</vt:lpstr>
      <vt:lpstr>Example – signal coverage</vt:lpstr>
      <vt:lpstr>PowerPoint Presentation</vt:lpstr>
      <vt:lpstr>Example – signal burst in Burmese text messaging</vt:lpstr>
      <vt:lpstr>Economic factors</vt:lpstr>
      <vt:lpstr>Legal factors</vt:lpstr>
      <vt:lpstr>Corruption factors</vt:lpstr>
      <vt:lpstr>Physical factors</vt:lpstr>
      <vt:lpstr>PowerPoint Presentation</vt:lpstr>
      <vt:lpstr>Always find a way to adapt</vt:lpstr>
      <vt:lpstr>PowerPoint Presentation</vt:lpstr>
      <vt:lpstr>Exercise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Frank Pumipuntu</dc:creator>
  <cp:lastModifiedBy>LENOVO</cp:lastModifiedBy>
  <cp:revision>32</cp:revision>
  <dcterms:created xsi:type="dcterms:W3CDTF">2016-04-27T02:02:10Z</dcterms:created>
  <dcterms:modified xsi:type="dcterms:W3CDTF">2016-05-18T15:22:37Z</dcterms:modified>
</cp:coreProperties>
</file>