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39"/>
  </p:notesMasterIdLst>
  <p:sldIdLst>
    <p:sldId id="314" r:id="rId2"/>
    <p:sldId id="315" r:id="rId3"/>
    <p:sldId id="322" r:id="rId4"/>
    <p:sldId id="265" r:id="rId5"/>
    <p:sldId id="316" r:id="rId6"/>
    <p:sldId id="321" r:id="rId7"/>
    <p:sldId id="325" r:id="rId8"/>
    <p:sldId id="323" r:id="rId9"/>
    <p:sldId id="324" r:id="rId10"/>
    <p:sldId id="327" r:id="rId11"/>
    <p:sldId id="328" r:id="rId12"/>
    <p:sldId id="329" r:id="rId13"/>
    <p:sldId id="330" r:id="rId14"/>
    <p:sldId id="331" r:id="rId15"/>
    <p:sldId id="332" r:id="rId16"/>
    <p:sldId id="333" r:id="rId17"/>
    <p:sldId id="334" r:id="rId18"/>
    <p:sldId id="336" r:id="rId19"/>
    <p:sldId id="340" r:id="rId20"/>
    <p:sldId id="339" r:id="rId21"/>
    <p:sldId id="337" r:id="rId22"/>
    <p:sldId id="341" r:id="rId23"/>
    <p:sldId id="342" r:id="rId24"/>
    <p:sldId id="343" r:id="rId25"/>
    <p:sldId id="344" r:id="rId26"/>
    <p:sldId id="346" r:id="rId27"/>
    <p:sldId id="345" r:id="rId28"/>
    <p:sldId id="347" r:id="rId29"/>
    <p:sldId id="348" r:id="rId30"/>
    <p:sldId id="349" r:id="rId31"/>
    <p:sldId id="350" r:id="rId32"/>
    <p:sldId id="351" r:id="rId33"/>
    <p:sldId id="352" r:id="rId34"/>
    <p:sldId id="353" r:id="rId35"/>
    <p:sldId id="355" r:id="rId36"/>
    <p:sldId id="356" r:id="rId37"/>
    <p:sldId id="357" r:id="rId3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8000"/>
    <a:srgbClr val="009900"/>
    <a:srgbClr val="EFDDEF"/>
    <a:srgbClr val="FFCCFF"/>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28" autoAdjust="0"/>
    <p:restoredTop sz="94671"/>
  </p:normalViewPr>
  <p:slideViewPr>
    <p:cSldViewPr snapToGrid="0" snapToObjects="1">
      <p:cViewPr varScale="1">
        <p:scale>
          <a:sx n="74" d="100"/>
          <a:sy n="74" d="100"/>
        </p:scale>
        <p:origin x="691" y="2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1C193C-6EE7-4B84-B9A2-990F3EF7FF1E}" type="datetimeFigureOut">
              <a:rPr lang="en-US" smtClean="0"/>
              <a:t>10/31/2017</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D9698C-F1A0-42D8-A0E4-FD04ADA31BBF}" type="slidenum">
              <a:rPr lang="en-US" smtClean="0"/>
              <a:t>‹#›</a:t>
            </a:fld>
            <a:endParaRPr lang="en-US"/>
          </a:p>
        </p:txBody>
      </p:sp>
    </p:spTree>
    <p:extLst>
      <p:ext uri="{BB962C8B-B14F-4D97-AF65-F5344CB8AC3E}">
        <p14:creationId xmlns:p14="http://schemas.microsoft.com/office/powerpoint/2010/main" val="31205166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547B4EB-5354-4B23-802C-DAE2EAE67B93}" type="datetime1">
              <a:rPr lang="en-US" smtClean="0"/>
              <a:t>10/31/2017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1E65D5-FE66-C14A-8B79-70CF72E52575}" type="slidenum">
              <a:rPr lang="en-US" smtClean="0"/>
              <a:t>‹#›</a:t>
            </a:fld>
            <a:endParaRPr lang="en-US"/>
          </a:p>
        </p:txBody>
      </p:sp>
    </p:spTree>
    <p:extLst>
      <p:ext uri="{BB962C8B-B14F-4D97-AF65-F5344CB8AC3E}">
        <p14:creationId xmlns:p14="http://schemas.microsoft.com/office/powerpoint/2010/main" val="39939933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37D6D7C-A9B7-4C5B-AA0E-540423EDC6B9}" type="datetime1">
              <a:rPr lang="en-US" smtClean="0"/>
              <a:t>10/31/2017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1E65D5-FE66-C14A-8B79-70CF72E52575}" type="slidenum">
              <a:rPr lang="en-US" smtClean="0"/>
              <a:t>‹#›</a:t>
            </a:fld>
            <a:endParaRPr lang="en-US"/>
          </a:p>
        </p:txBody>
      </p:sp>
    </p:spTree>
    <p:extLst>
      <p:ext uri="{BB962C8B-B14F-4D97-AF65-F5344CB8AC3E}">
        <p14:creationId xmlns:p14="http://schemas.microsoft.com/office/powerpoint/2010/main" val="39867339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ECF779-48DC-4EAF-9D30-862326596DFE}" type="datetime1">
              <a:rPr lang="en-US" smtClean="0"/>
              <a:t>10/31/2017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1E65D5-FE66-C14A-8B79-70CF72E52575}" type="slidenum">
              <a:rPr lang="en-US" smtClean="0"/>
              <a:t>‹#›</a:t>
            </a:fld>
            <a:endParaRPr lang="en-US"/>
          </a:p>
        </p:txBody>
      </p:sp>
    </p:spTree>
    <p:extLst>
      <p:ext uri="{BB962C8B-B14F-4D97-AF65-F5344CB8AC3E}">
        <p14:creationId xmlns:p14="http://schemas.microsoft.com/office/powerpoint/2010/main" val="24290257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A231306-3832-4056-86B6-596F1FEEA4B9}" type="datetime1">
              <a:rPr lang="en-US" smtClean="0"/>
              <a:t>10/31/2017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1E65D5-FE66-C14A-8B79-70CF72E52575}" type="slidenum">
              <a:rPr lang="en-US" smtClean="0"/>
              <a:t>‹#›</a:t>
            </a:fld>
            <a:endParaRPr lang="en-US"/>
          </a:p>
        </p:txBody>
      </p:sp>
    </p:spTree>
    <p:extLst>
      <p:ext uri="{BB962C8B-B14F-4D97-AF65-F5344CB8AC3E}">
        <p14:creationId xmlns:p14="http://schemas.microsoft.com/office/powerpoint/2010/main" val="129645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2AD159-5046-4449-8367-30D58E685A9E}" type="datetime1">
              <a:rPr lang="en-US" smtClean="0"/>
              <a:t>10/31/2017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91E65D5-FE66-C14A-8B79-70CF72E52575}" type="slidenum">
              <a:rPr lang="en-US" smtClean="0"/>
              <a:t>‹#›</a:t>
            </a:fld>
            <a:endParaRPr lang="en-US"/>
          </a:p>
        </p:txBody>
      </p:sp>
    </p:spTree>
    <p:extLst>
      <p:ext uri="{BB962C8B-B14F-4D97-AF65-F5344CB8AC3E}">
        <p14:creationId xmlns:p14="http://schemas.microsoft.com/office/powerpoint/2010/main" val="25413401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FBA8235-E79F-4795-9E1B-03885DB6FB18}" type="datetime1">
              <a:rPr lang="en-US" smtClean="0"/>
              <a:t>10/31/2017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91E65D5-FE66-C14A-8B79-70CF72E52575}" type="slidenum">
              <a:rPr lang="en-US" smtClean="0"/>
              <a:t>‹#›</a:t>
            </a:fld>
            <a:endParaRPr lang="en-US"/>
          </a:p>
        </p:txBody>
      </p:sp>
    </p:spTree>
    <p:extLst>
      <p:ext uri="{BB962C8B-B14F-4D97-AF65-F5344CB8AC3E}">
        <p14:creationId xmlns:p14="http://schemas.microsoft.com/office/powerpoint/2010/main" val="23895492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1AC41C-C802-47BC-AED6-86F73162EC08}" type="datetime1">
              <a:rPr lang="en-US" smtClean="0"/>
              <a:t>10/31/2017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91E65D5-FE66-C14A-8B79-70CF72E52575}" type="slidenum">
              <a:rPr lang="en-US" smtClean="0"/>
              <a:t>‹#›</a:t>
            </a:fld>
            <a:endParaRPr lang="en-US"/>
          </a:p>
        </p:txBody>
      </p:sp>
    </p:spTree>
    <p:extLst>
      <p:ext uri="{BB962C8B-B14F-4D97-AF65-F5344CB8AC3E}">
        <p14:creationId xmlns:p14="http://schemas.microsoft.com/office/powerpoint/2010/main" val="19723842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9D5F4EA-20EF-4C40-AC74-CA07AE1838E8}" type="datetime1">
              <a:rPr lang="en-US" smtClean="0"/>
              <a:t>10/31/2017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1E65D5-FE66-C14A-8B79-70CF72E52575}" type="slidenum">
              <a:rPr lang="en-US" smtClean="0"/>
              <a:t>‹#›</a:t>
            </a:fld>
            <a:endParaRPr lang="en-US"/>
          </a:p>
        </p:txBody>
      </p:sp>
    </p:spTree>
    <p:extLst>
      <p:ext uri="{BB962C8B-B14F-4D97-AF65-F5344CB8AC3E}">
        <p14:creationId xmlns:p14="http://schemas.microsoft.com/office/powerpoint/2010/main" val="12338192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418E8A-B23B-4540-8F50-3B737E7F7A7F}" type="datetime1">
              <a:rPr lang="en-US" smtClean="0"/>
              <a:t>10/31/2017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1E65D5-FE66-C14A-8B79-70CF72E52575}" type="slidenum">
              <a:rPr lang="en-US" smtClean="0"/>
              <a:t>‹#›</a:t>
            </a:fld>
            <a:endParaRPr lang="en-US"/>
          </a:p>
        </p:txBody>
      </p:sp>
    </p:spTree>
    <p:extLst>
      <p:ext uri="{BB962C8B-B14F-4D97-AF65-F5344CB8AC3E}">
        <p14:creationId xmlns:p14="http://schemas.microsoft.com/office/powerpoint/2010/main" val="24654600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24082AE-0C65-4D57-9A82-82DCEED0D246}" type="datetime1">
              <a:rPr lang="en-US" smtClean="0"/>
              <a:t>10/31/2017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1E65D5-FE66-C14A-8B79-70CF72E52575}" type="slidenum">
              <a:rPr lang="en-US" smtClean="0"/>
              <a:t>‹#›</a:t>
            </a:fld>
            <a:endParaRPr lang="en-US"/>
          </a:p>
        </p:txBody>
      </p:sp>
    </p:spTree>
    <p:extLst>
      <p:ext uri="{BB962C8B-B14F-4D97-AF65-F5344CB8AC3E}">
        <p14:creationId xmlns:p14="http://schemas.microsoft.com/office/powerpoint/2010/main" val="21286318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3E48B96-B625-4B06-80F3-521882213DC2}" type="datetime1">
              <a:rPr lang="en-US" smtClean="0"/>
              <a:t>10/31/2017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1E65D5-FE66-C14A-8B79-70CF72E52575}" type="slidenum">
              <a:rPr lang="en-US" smtClean="0"/>
              <a:t>‹#›</a:t>
            </a:fld>
            <a:endParaRPr lang="en-US"/>
          </a:p>
        </p:txBody>
      </p:sp>
    </p:spTree>
    <p:extLst>
      <p:ext uri="{BB962C8B-B14F-4D97-AF65-F5344CB8AC3E}">
        <p14:creationId xmlns:p14="http://schemas.microsoft.com/office/powerpoint/2010/main" val="1307438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3AE1F2-6982-4632-90BD-ED8D5C45865B}" type="datetime1">
              <a:rPr lang="en-US" smtClean="0"/>
              <a:t>10/31/2017</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1E65D5-FE66-C14A-8B79-70CF72E52575}" type="slidenum">
              <a:rPr lang="en-US" smtClean="0"/>
              <a:t>‹#›</a:t>
            </a:fld>
            <a:endParaRPr lang="en-US"/>
          </a:p>
        </p:txBody>
      </p:sp>
    </p:spTree>
    <p:extLst>
      <p:ext uri="{BB962C8B-B14F-4D97-AF65-F5344CB8AC3E}">
        <p14:creationId xmlns:p14="http://schemas.microsoft.com/office/powerpoint/2010/main" val="296010963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320.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1</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162307" y="191545"/>
            <a:ext cx="7702621" cy="461665"/>
          </a:xfrm>
          <a:prstGeom prst="rect">
            <a:avLst/>
          </a:prstGeom>
          <a:noFill/>
        </p:spPr>
        <p:txBody>
          <a:bodyPr wrap="square" rtlCol="0">
            <a:spAutoFit/>
          </a:bodyPr>
          <a:lstStyle/>
          <a:p>
            <a:r>
              <a:rPr lang="en-US" sz="2400" b="1" dirty="0">
                <a:solidFill>
                  <a:srgbClr val="0000FF"/>
                </a:solidFill>
              </a:rPr>
              <a:t>Optimal market area</a:t>
            </a:r>
          </a:p>
        </p:txBody>
      </p:sp>
      <p:sp>
        <p:nvSpPr>
          <p:cNvPr id="11" name="Title 1">
            <a:extLst>
              <a:ext uri="{FF2B5EF4-FFF2-40B4-BE49-F238E27FC236}">
                <a16:creationId xmlns:a16="http://schemas.microsoft.com/office/drawing/2014/main" id="{A3A15A74-9211-435A-A75D-E1E1EC2F95F9}"/>
              </a:ext>
            </a:extLst>
          </p:cNvPr>
          <p:cNvSpPr>
            <a:spLocks noGrp="1"/>
          </p:cNvSpPr>
          <p:nvPr>
            <p:ph type="title"/>
          </p:nvPr>
        </p:nvSpPr>
        <p:spPr>
          <a:xfrm>
            <a:off x="237717" y="6487259"/>
            <a:ext cx="2901893" cy="370741"/>
          </a:xfrm>
        </p:spPr>
        <p:txBody>
          <a:bodyPr>
            <a:normAutofit/>
          </a:bodyPr>
          <a:lstStyle/>
          <a:p>
            <a:r>
              <a:rPr lang="en-US" sz="1400" dirty="0"/>
              <a:t>Source: </a:t>
            </a:r>
            <a:r>
              <a:rPr lang="en-US" sz="1400" dirty="0" err="1"/>
              <a:t>Jansson</a:t>
            </a:r>
            <a:r>
              <a:rPr lang="en-US" sz="1400" dirty="0"/>
              <a:t> (2013), Chapter 4</a:t>
            </a:r>
          </a:p>
        </p:txBody>
      </p:sp>
      <p:sp>
        <p:nvSpPr>
          <p:cNvPr id="12" name="TextBox 11">
            <a:extLst>
              <a:ext uri="{FF2B5EF4-FFF2-40B4-BE49-F238E27FC236}">
                <a16:creationId xmlns:a16="http://schemas.microsoft.com/office/drawing/2014/main" id="{451E332D-E6AC-4666-B971-E3B5AB43173B}"/>
              </a:ext>
            </a:extLst>
          </p:cNvPr>
          <p:cNvSpPr txBox="1"/>
          <p:nvPr/>
        </p:nvSpPr>
        <p:spPr>
          <a:xfrm>
            <a:off x="162307" y="799973"/>
            <a:ext cx="8780307" cy="4832092"/>
          </a:xfrm>
          <a:prstGeom prst="rect">
            <a:avLst/>
          </a:prstGeom>
          <a:solidFill>
            <a:srgbClr val="FFFFCC"/>
          </a:solidFill>
        </p:spPr>
        <p:txBody>
          <a:bodyPr wrap="square" rtlCol="0">
            <a:spAutoFit/>
          </a:bodyPr>
          <a:lstStyle/>
          <a:p>
            <a:pPr marL="342900" indent="-342900">
              <a:buFont typeface="Wingdings" panose="05000000000000000000" pitchFamily="2" charset="2"/>
              <a:buChar char="v"/>
            </a:pPr>
            <a:r>
              <a:rPr lang="en-US" sz="2200" dirty="0"/>
              <a:t>Earlier we learned about production and cost functions of individual service provider</a:t>
            </a:r>
          </a:p>
          <a:p>
            <a:pPr marL="800100" lvl="1" indent="-342900">
              <a:buFont typeface="Wingdings" panose="05000000000000000000" pitchFamily="2" charset="2"/>
              <a:buChar char="ü"/>
            </a:pPr>
            <a:r>
              <a:rPr lang="en-US" sz="2200" b="1" dirty="0">
                <a:solidFill>
                  <a:srgbClr val="0000FF"/>
                </a:solidFill>
              </a:rPr>
              <a:t>production cost function </a:t>
            </a:r>
            <a:r>
              <a:rPr lang="en-US" sz="2200" b="1" i="1" dirty="0">
                <a:solidFill>
                  <a:srgbClr val="C00000"/>
                </a:solidFill>
              </a:rPr>
              <a:t>f(q)</a:t>
            </a:r>
          </a:p>
          <a:p>
            <a:pPr marL="800100" lvl="1" indent="-342900">
              <a:buFont typeface="Wingdings" panose="05000000000000000000" pitchFamily="2" charset="2"/>
              <a:buChar char="ü"/>
            </a:pPr>
            <a:r>
              <a:rPr lang="en-US" sz="2200" b="1" dirty="0">
                <a:solidFill>
                  <a:srgbClr val="0000FF"/>
                </a:solidFill>
              </a:rPr>
              <a:t>distribution cost function </a:t>
            </a:r>
            <a:r>
              <a:rPr lang="en-US" sz="2200" b="1" i="1" dirty="0">
                <a:solidFill>
                  <a:srgbClr val="C00000"/>
                </a:solidFill>
              </a:rPr>
              <a:t>g(m) </a:t>
            </a:r>
          </a:p>
          <a:p>
            <a:pPr marL="342900" indent="-342900">
              <a:buFont typeface="Wingdings" panose="05000000000000000000" pitchFamily="2" charset="2"/>
              <a:buChar char="v"/>
            </a:pPr>
            <a:r>
              <a:rPr lang="en-US" sz="2200" dirty="0"/>
              <a:t>Now we try to combine these two cost functions and examine the result of </a:t>
            </a:r>
            <a:r>
              <a:rPr lang="en-US" sz="2200" b="1" dirty="0">
                <a:solidFill>
                  <a:srgbClr val="0000FF"/>
                </a:solidFill>
              </a:rPr>
              <a:t>basic trade-off </a:t>
            </a:r>
            <a:r>
              <a:rPr lang="en-US" sz="2200" dirty="0"/>
              <a:t>to determine the </a:t>
            </a:r>
            <a:r>
              <a:rPr lang="en-US" sz="2200" b="1" dirty="0">
                <a:solidFill>
                  <a:srgbClr val="0000FF"/>
                </a:solidFill>
              </a:rPr>
              <a:t>optimal market area </a:t>
            </a:r>
            <a:r>
              <a:rPr lang="en-US" sz="2200" dirty="0"/>
              <a:t>of a particular service producer.</a:t>
            </a:r>
          </a:p>
          <a:p>
            <a:pPr marL="342900" indent="-342900">
              <a:buFont typeface="Wingdings" panose="05000000000000000000" pitchFamily="2" charset="2"/>
              <a:buChar char="v"/>
            </a:pPr>
            <a:r>
              <a:rPr lang="en-US" sz="2200" b="1" i="1" dirty="0">
                <a:solidFill>
                  <a:srgbClr val="C00000"/>
                </a:solidFill>
              </a:rPr>
              <a:t>Market area </a:t>
            </a:r>
            <a:r>
              <a:rPr lang="en-US" sz="2200" dirty="0"/>
              <a:t>is the central concept of spatial economics and typically left out of consideration in mainstream economics, where instead the </a:t>
            </a:r>
            <a:r>
              <a:rPr lang="en-US" sz="2200" b="1" i="1" dirty="0">
                <a:solidFill>
                  <a:srgbClr val="C00000"/>
                </a:solidFill>
              </a:rPr>
              <a:t>market form </a:t>
            </a:r>
            <a:r>
              <a:rPr lang="en-US" sz="2200" dirty="0"/>
              <a:t>in the sense of competitive conditions in different industries is fundamental</a:t>
            </a:r>
          </a:p>
          <a:p>
            <a:pPr marL="342900" indent="-342900">
              <a:buFont typeface="Wingdings" panose="05000000000000000000" pitchFamily="2" charset="2"/>
              <a:buChar char="v"/>
            </a:pPr>
            <a:r>
              <a:rPr lang="en-US" sz="2200" dirty="0"/>
              <a:t>In this part, we focus on the concept of </a:t>
            </a:r>
            <a:r>
              <a:rPr lang="en-US" sz="2200" b="1" dirty="0">
                <a:solidFill>
                  <a:srgbClr val="0000FF"/>
                </a:solidFill>
              </a:rPr>
              <a:t>market areas</a:t>
            </a:r>
            <a:r>
              <a:rPr lang="en-US" sz="2200" dirty="0"/>
              <a:t>. It is explained why the sizes of market areas of different service providers are systematically very different.</a:t>
            </a:r>
          </a:p>
        </p:txBody>
      </p:sp>
    </p:spTree>
    <p:extLst>
      <p:ext uri="{BB962C8B-B14F-4D97-AF65-F5344CB8AC3E}">
        <p14:creationId xmlns:p14="http://schemas.microsoft.com/office/powerpoint/2010/main" val="2777231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2</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118765" y="88131"/>
            <a:ext cx="7702621" cy="461665"/>
          </a:xfrm>
          <a:prstGeom prst="rect">
            <a:avLst/>
          </a:prstGeom>
          <a:noFill/>
        </p:spPr>
        <p:txBody>
          <a:bodyPr wrap="square" rtlCol="0">
            <a:spAutoFit/>
          </a:bodyPr>
          <a:lstStyle/>
          <a:p>
            <a:r>
              <a:rPr lang="en-US" sz="2400" b="1" dirty="0">
                <a:solidFill>
                  <a:srgbClr val="0000FF"/>
                </a:solidFill>
              </a:rPr>
              <a:t>Optimal market area </a:t>
            </a:r>
          </a:p>
        </p:txBody>
      </p:sp>
      <p:sp>
        <p:nvSpPr>
          <p:cNvPr id="11" name="Title 1">
            <a:extLst>
              <a:ext uri="{FF2B5EF4-FFF2-40B4-BE49-F238E27FC236}">
                <a16:creationId xmlns:a16="http://schemas.microsoft.com/office/drawing/2014/main" id="{A3A15A74-9211-435A-A75D-E1E1EC2F95F9}"/>
              </a:ext>
            </a:extLst>
          </p:cNvPr>
          <p:cNvSpPr>
            <a:spLocks noGrp="1"/>
          </p:cNvSpPr>
          <p:nvPr>
            <p:ph type="title"/>
          </p:nvPr>
        </p:nvSpPr>
        <p:spPr>
          <a:xfrm>
            <a:off x="237717" y="6487259"/>
            <a:ext cx="2901893" cy="370741"/>
          </a:xfrm>
        </p:spPr>
        <p:txBody>
          <a:bodyPr>
            <a:normAutofit/>
          </a:bodyPr>
          <a:lstStyle/>
          <a:p>
            <a:r>
              <a:rPr lang="en-US" sz="1400" dirty="0"/>
              <a:t>Source: Jansson (2013), Chapter 5</a:t>
            </a:r>
          </a:p>
        </p:txBody>
      </p:sp>
      <p:sp>
        <p:nvSpPr>
          <p:cNvPr id="12" name="TextBox 11">
            <a:extLst>
              <a:ext uri="{FF2B5EF4-FFF2-40B4-BE49-F238E27FC236}">
                <a16:creationId xmlns:a16="http://schemas.microsoft.com/office/drawing/2014/main" id="{451E332D-E6AC-4666-B971-E3B5AB43173B}"/>
              </a:ext>
            </a:extLst>
          </p:cNvPr>
          <p:cNvSpPr txBox="1"/>
          <p:nvPr/>
        </p:nvSpPr>
        <p:spPr>
          <a:xfrm>
            <a:off x="162307" y="562825"/>
            <a:ext cx="8780307" cy="5847755"/>
          </a:xfrm>
          <a:prstGeom prst="rect">
            <a:avLst/>
          </a:prstGeom>
          <a:solidFill>
            <a:srgbClr val="FFFFCC"/>
          </a:solidFill>
        </p:spPr>
        <p:txBody>
          <a:bodyPr wrap="square" rtlCol="0">
            <a:spAutoFit/>
          </a:bodyPr>
          <a:lstStyle/>
          <a:p>
            <a:r>
              <a:rPr lang="en-US" sz="2200" b="1" u="sng" dirty="0">
                <a:solidFill>
                  <a:srgbClr val="C00000"/>
                </a:solidFill>
              </a:rPr>
              <a:t>Assumptions </a:t>
            </a:r>
            <a:r>
              <a:rPr lang="en-US" sz="2200" b="1" dirty="0">
                <a:solidFill>
                  <a:srgbClr val="C00000"/>
                </a:solidFill>
              </a:rPr>
              <a:t>(Fundamental model)</a:t>
            </a:r>
          </a:p>
          <a:p>
            <a:pPr marL="342900" indent="-342900">
              <a:buFont typeface="Wingdings" panose="05000000000000000000" pitchFamily="2" charset="2"/>
              <a:buChar char="v"/>
            </a:pPr>
            <a:r>
              <a:rPr lang="en-US" sz="2200" dirty="0"/>
              <a:t>A particular country is divided into a number of regions, such that each region can be assumed to have a reasonably </a:t>
            </a:r>
            <a:r>
              <a:rPr lang="en-US" sz="2200" b="1" dirty="0">
                <a:solidFill>
                  <a:srgbClr val="0000FF"/>
                </a:solidFill>
              </a:rPr>
              <a:t>uniform population density</a:t>
            </a:r>
          </a:p>
          <a:p>
            <a:pPr marL="342900" indent="-342900">
              <a:buFont typeface="Wingdings" panose="05000000000000000000" pitchFamily="2" charset="2"/>
              <a:buChar char="v"/>
            </a:pPr>
            <a:r>
              <a:rPr lang="en-US" sz="2200" dirty="0"/>
              <a:t>There are densely populated, mainly </a:t>
            </a:r>
            <a:r>
              <a:rPr lang="en-US" sz="2200" b="1" dirty="0">
                <a:solidFill>
                  <a:srgbClr val="0000FF"/>
                </a:solidFill>
              </a:rPr>
              <a:t>urban areas</a:t>
            </a:r>
            <a:r>
              <a:rPr lang="en-US" sz="2200" dirty="0"/>
              <a:t>, and there are more or less </a:t>
            </a:r>
            <a:r>
              <a:rPr lang="en-US" sz="2200" b="1" dirty="0">
                <a:solidFill>
                  <a:srgbClr val="0000FF"/>
                </a:solidFill>
              </a:rPr>
              <a:t>sparsely populated regions</a:t>
            </a:r>
            <a:r>
              <a:rPr lang="en-US" sz="2200" dirty="0"/>
              <a:t>.</a:t>
            </a:r>
          </a:p>
          <a:p>
            <a:pPr marL="342900" indent="-342900">
              <a:buFont typeface="Wingdings" panose="05000000000000000000" pitchFamily="2" charset="2"/>
              <a:buChar char="v"/>
            </a:pPr>
            <a:r>
              <a:rPr lang="en-US" sz="2200" dirty="0"/>
              <a:t>One region is now considered a </a:t>
            </a:r>
            <a:r>
              <a:rPr lang="en-US" sz="2200" b="1" dirty="0">
                <a:solidFill>
                  <a:srgbClr val="0000FF"/>
                </a:solidFill>
              </a:rPr>
              <a:t>possible market </a:t>
            </a:r>
            <a:r>
              <a:rPr lang="en-US" sz="2200" dirty="0"/>
              <a:t>to be supplied with a particular service.</a:t>
            </a:r>
          </a:p>
          <a:p>
            <a:pPr marL="342900" indent="-342900">
              <a:buFont typeface="Wingdings" panose="05000000000000000000" pitchFamily="2" charset="2"/>
              <a:buChar char="v"/>
            </a:pPr>
            <a:r>
              <a:rPr lang="en-US" sz="2200" dirty="0"/>
              <a:t>Start from a situation in which there is no supply at all of this service in the region concerned, and take the point of view of a producer considering the establishment of a single plant.</a:t>
            </a:r>
          </a:p>
          <a:p>
            <a:pPr marL="342900" indent="-342900">
              <a:buFont typeface="Wingdings" panose="05000000000000000000" pitchFamily="2" charset="2"/>
              <a:buChar char="v"/>
            </a:pPr>
            <a:r>
              <a:rPr lang="en-US" sz="2200" dirty="0"/>
              <a:t>Relevant questions are</a:t>
            </a:r>
          </a:p>
          <a:p>
            <a:pPr marL="800100" lvl="1" indent="-342900">
              <a:buFont typeface="Wingdings" panose="05000000000000000000" pitchFamily="2" charset="2"/>
              <a:buChar char="ü"/>
            </a:pPr>
            <a:r>
              <a:rPr lang="en-US" sz="2200" b="1" dirty="0">
                <a:solidFill>
                  <a:srgbClr val="0000FF"/>
                </a:solidFill>
              </a:rPr>
              <a:t>What production capacity should be chosen and</a:t>
            </a:r>
          </a:p>
          <a:p>
            <a:pPr marL="800100" lvl="1" indent="-342900">
              <a:buFont typeface="Wingdings" panose="05000000000000000000" pitchFamily="2" charset="2"/>
              <a:buChar char="ü"/>
            </a:pPr>
            <a:r>
              <a:rPr lang="en-US" sz="2200" b="1" dirty="0">
                <a:solidFill>
                  <a:srgbClr val="0000FF"/>
                </a:solidFill>
              </a:rPr>
              <a:t>How large market area should be covered in the distribution to minimize the sum of the average production and distribution costs</a:t>
            </a:r>
            <a:r>
              <a:rPr lang="en-US" sz="2200" dirty="0"/>
              <a:t>.</a:t>
            </a:r>
          </a:p>
          <a:p>
            <a:pPr marL="342900" indent="-342900">
              <a:buFont typeface="Wingdings" panose="05000000000000000000" pitchFamily="2" charset="2"/>
              <a:buChar char="v"/>
            </a:pPr>
            <a:r>
              <a:rPr lang="en-US" sz="2200" dirty="0"/>
              <a:t>If the whole region is to be supplied with the service concerned similar plants should be established in </a:t>
            </a:r>
            <a:r>
              <a:rPr lang="en-US" sz="2200" b="1" dirty="0">
                <a:solidFill>
                  <a:srgbClr val="0000FF"/>
                </a:solidFill>
              </a:rPr>
              <a:t>the middle of market areas </a:t>
            </a:r>
            <a:r>
              <a:rPr lang="en-US" sz="2200" dirty="0"/>
              <a:t>of the same size until the total area of the region concerned is covered</a:t>
            </a:r>
          </a:p>
        </p:txBody>
      </p:sp>
    </p:spTree>
    <p:extLst>
      <p:ext uri="{BB962C8B-B14F-4D97-AF65-F5344CB8AC3E}">
        <p14:creationId xmlns:p14="http://schemas.microsoft.com/office/powerpoint/2010/main" val="2738419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2">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2">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2">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8729" y="367375"/>
            <a:ext cx="8904514" cy="1143000"/>
          </a:xfrm>
        </p:spPr>
        <p:txBody>
          <a:bodyPr>
            <a:normAutofit/>
          </a:bodyPr>
          <a:lstStyle/>
          <a:p>
            <a:r>
              <a:rPr lang="en-US" sz="2600" b="1" dirty="0">
                <a:solidFill>
                  <a:srgbClr val="0000FF"/>
                </a:solidFill>
              </a:rPr>
              <a:t>Slice of a service-supply system in a uniformly populated region</a:t>
            </a:r>
            <a:endParaRPr lang="th-TH" sz="2600" b="1" dirty="0">
              <a:solidFill>
                <a:srgbClr val="0000FF"/>
              </a:solidFill>
            </a:endParaRPr>
          </a:p>
        </p:txBody>
      </p:sp>
      <p:pic>
        <p:nvPicPr>
          <p:cNvPr id="1026" name="Picture 2"/>
          <p:cNvPicPr>
            <a:picLocks noChangeAspect="1" noChangeArrowheads="1"/>
          </p:cNvPicPr>
          <p:nvPr/>
        </p:nvPicPr>
        <p:blipFill>
          <a:blip r:embed="rId2" cstate="print"/>
          <a:srcRect l="21397" t="30141" r="50809" b="21625"/>
          <a:stretch>
            <a:fillRect/>
          </a:stretch>
        </p:blipFill>
        <p:spPr bwMode="auto">
          <a:xfrm>
            <a:off x="2694349" y="1805314"/>
            <a:ext cx="3600400" cy="3528392"/>
          </a:xfrm>
          <a:prstGeom prst="rect">
            <a:avLst/>
          </a:prstGeom>
          <a:noFill/>
          <a:ln w="9525">
            <a:noFill/>
            <a:miter lim="800000"/>
            <a:headEnd/>
            <a:tailEnd/>
          </a:ln>
        </p:spPr>
      </p:pic>
      <p:sp>
        <p:nvSpPr>
          <p:cNvPr id="4" name="Title 1">
            <a:extLst>
              <a:ext uri="{FF2B5EF4-FFF2-40B4-BE49-F238E27FC236}">
                <a16:creationId xmlns:a16="http://schemas.microsoft.com/office/drawing/2014/main" id="{7AA67649-64EA-4AAB-A8AC-278281F84B09}"/>
              </a:ext>
            </a:extLst>
          </p:cNvPr>
          <p:cNvSpPr txBox="1">
            <a:spLocks/>
          </p:cNvSpPr>
          <p:nvPr/>
        </p:nvSpPr>
        <p:spPr>
          <a:xfrm>
            <a:off x="2639313" y="5415182"/>
            <a:ext cx="4159162" cy="42692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800" dirty="0"/>
              <a:t>Source: Figure 5.1 in Jansson (2013), P.68</a:t>
            </a:r>
          </a:p>
        </p:txBody>
      </p:sp>
    </p:spTree>
    <p:extLst>
      <p:ext uri="{BB962C8B-B14F-4D97-AF65-F5344CB8AC3E}">
        <p14:creationId xmlns:p14="http://schemas.microsoft.com/office/powerpoint/2010/main" val="38755897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9985" y="365126"/>
            <a:ext cx="8365671" cy="630917"/>
          </a:xfrm>
        </p:spPr>
        <p:txBody>
          <a:bodyPr>
            <a:normAutofit/>
          </a:bodyPr>
          <a:lstStyle/>
          <a:p>
            <a:r>
              <a:rPr lang="en-US" sz="2400" b="1" dirty="0">
                <a:solidFill>
                  <a:srgbClr val="0000FF"/>
                </a:solidFill>
              </a:rPr>
              <a:t>The basis trade-off between the production and distribution costs</a:t>
            </a:r>
          </a:p>
        </p:txBody>
      </p:sp>
      <p:sp>
        <p:nvSpPr>
          <p:cNvPr id="3" name="Slide Number Placeholder 2"/>
          <p:cNvSpPr>
            <a:spLocks noGrp="1"/>
          </p:cNvSpPr>
          <p:nvPr>
            <p:ph type="sldNum" sz="quarter" idx="12"/>
          </p:nvPr>
        </p:nvSpPr>
        <p:spPr/>
        <p:txBody>
          <a:bodyPr/>
          <a:lstStyle/>
          <a:p>
            <a:fld id="{B91E65D5-FE66-C14A-8B79-70CF72E52575}" type="slidenum">
              <a:rPr lang="en-US" smtClean="0"/>
              <a:t>4</a:t>
            </a:fld>
            <a:endParaRPr lang="en-US"/>
          </a:p>
        </p:txBody>
      </p:sp>
      <p:sp>
        <p:nvSpPr>
          <p:cNvPr id="17" name="Title 1">
            <a:extLst>
              <a:ext uri="{FF2B5EF4-FFF2-40B4-BE49-F238E27FC236}">
                <a16:creationId xmlns:a16="http://schemas.microsoft.com/office/drawing/2014/main" id="{1300DA13-17F1-4E22-B5AF-6AFA25782A6C}"/>
              </a:ext>
            </a:extLst>
          </p:cNvPr>
          <p:cNvSpPr txBox="1">
            <a:spLocks/>
          </p:cNvSpPr>
          <p:nvPr/>
        </p:nvSpPr>
        <p:spPr>
          <a:xfrm>
            <a:off x="1605171" y="6204268"/>
            <a:ext cx="4159162" cy="42692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800" dirty="0"/>
              <a:t>Source: Figure 5.2 in Jansson (2013), P.69</a:t>
            </a:r>
          </a:p>
        </p:txBody>
      </p:sp>
      <p:pic>
        <p:nvPicPr>
          <p:cNvPr id="18" name="Picture 2">
            <a:extLst>
              <a:ext uri="{FF2B5EF4-FFF2-40B4-BE49-F238E27FC236}">
                <a16:creationId xmlns:a16="http://schemas.microsoft.com/office/drawing/2014/main" id="{A9EB6E06-225C-41B9-AAAA-E985C23B02C6}"/>
              </a:ext>
            </a:extLst>
          </p:cNvPr>
          <p:cNvPicPr>
            <a:picLocks noChangeAspect="1" noChangeArrowheads="1"/>
          </p:cNvPicPr>
          <p:nvPr/>
        </p:nvPicPr>
        <p:blipFill>
          <a:blip r:embed="rId2" cstate="print"/>
          <a:srcRect l="28624" t="23250" r="38024" b="30485"/>
          <a:stretch>
            <a:fillRect/>
          </a:stretch>
        </p:blipFill>
        <p:spPr bwMode="auto">
          <a:xfrm>
            <a:off x="928802" y="1113659"/>
            <a:ext cx="6321084" cy="4951516"/>
          </a:xfrm>
          <a:prstGeom prst="rect">
            <a:avLst/>
          </a:prstGeom>
          <a:noFill/>
          <a:ln w="9525">
            <a:noFill/>
            <a:miter lim="800000"/>
            <a:headEnd/>
            <a:tailEnd/>
          </a:ln>
        </p:spPr>
      </p:pic>
    </p:spTree>
    <p:extLst>
      <p:ext uri="{BB962C8B-B14F-4D97-AF65-F5344CB8AC3E}">
        <p14:creationId xmlns:p14="http://schemas.microsoft.com/office/powerpoint/2010/main" val="3514583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5</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162307" y="148002"/>
            <a:ext cx="7702621" cy="461665"/>
          </a:xfrm>
          <a:prstGeom prst="rect">
            <a:avLst/>
          </a:prstGeom>
          <a:noFill/>
        </p:spPr>
        <p:txBody>
          <a:bodyPr wrap="square" rtlCol="0">
            <a:spAutoFit/>
          </a:bodyPr>
          <a:lstStyle/>
          <a:p>
            <a:r>
              <a:rPr lang="en-US" sz="2400" b="1" dirty="0">
                <a:solidFill>
                  <a:srgbClr val="0000FF"/>
                </a:solidFill>
              </a:rPr>
              <a:t>Optimal market area</a:t>
            </a:r>
          </a:p>
        </p:txBody>
      </p:sp>
      <p:sp>
        <p:nvSpPr>
          <p:cNvPr id="11" name="Title 1">
            <a:extLst>
              <a:ext uri="{FF2B5EF4-FFF2-40B4-BE49-F238E27FC236}">
                <a16:creationId xmlns:a16="http://schemas.microsoft.com/office/drawing/2014/main" id="{A3A15A74-9211-435A-A75D-E1E1EC2F95F9}"/>
              </a:ext>
            </a:extLst>
          </p:cNvPr>
          <p:cNvSpPr>
            <a:spLocks noGrp="1"/>
          </p:cNvSpPr>
          <p:nvPr>
            <p:ph type="title"/>
          </p:nvPr>
        </p:nvSpPr>
        <p:spPr>
          <a:xfrm>
            <a:off x="237717" y="6487259"/>
            <a:ext cx="2901893" cy="370741"/>
          </a:xfrm>
        </p:spPr>
        <p:txBody>
          <a:bodyPr>
            <a:normAutofit/>
          </a:bodyPr>
          <a:lstStyle/>
          <a:p>
            <a:r>
              <a:rPr lang="en-US" sz="1400" dirty="0"/>
              <a:t>Source: Jansson (2013), Chapter 5</a:t>
            </a:r>
          </a:p>
        </p:txBody>
      </p:sp>
      <mc:AlternateContent xmlns:mc="http://schemas.openxmlformats.org/markup-compatibility/2006" xmlns:a14="http://schemas.microsoft.com/office/drawing/2010/main">
        <mc:Choice Requires="a14">
          <p:sp>
            <p:nvSpPr>
              <p:cNvPr id="12" name="TextBox 11">
                <a:extLst>
                  <a:ext uri="{FF2B5EF4-FFF2-40B4-BE49-F238E27FC236}">
                    <a16:creationId xmlns:a16="http://schemas.microsoft.com/office/drawing/2014/main" id="{451E332D-E6AC-4666-B971-E3B5AB43173B}"/>
                  </a:ext>
                </a:extLst>
              </p:cNvPr>
              <p:cNvSpPr txBox="1"/>
              <p:nvPr/>
            </p:nvSpPr>
            <p:spPr>
              <a:xfrm>
                <a:off x="237717" y="734659"/>
                <a:ext cx="8780307" cy="6011261"/>
              </a:xfrm>
              <a:prstGeom prst="rect">
                <a:avLst/>
              </a:prstGeom>
              <a:solidFill>
                <a:srgbClr val="FFFFCC"/>
              </a:solidFill>
            </p:spPr>
            <p:txBody>
              <a:bodyPr wrap="square" rtlCol="0">
                <a:spAutoFit/>
              </a:bodyPr>
              <a:lstStyle/>
              <a:p>
                <a:r>
                  <a:rPr lang="en-US" sz="2200" b="1" u="sng" dirty="0">
                    <a:solidFill>
                      <a:srgbClr val="C00000"/>
                    </a:solidFill>
                  </a:rPr>
                  <a:t>In figure 5.2</a:t>
                </a:r>
              </a:p>
              <a:p>
                <a:pPr marL="342900" indent="-342900">
                  <a:buFont typeface="Wingdings" panose="05000000000000000000" pitchFamily="2" charset="2"/>
                  <a:buChar char="v"/>
                </a:pPr>
                <a:r>
                  <a:rPr lang="en-US" sz="2200" dirty="0"/>
                  <a:t>The </a:t>
                </a:r>
                <a:r>
                  <a:rPr lang="en-US" sz="2200" b="1" dirty="0">
                    <a:solidFill>
                      <a:srgbClr val="0000FF"/>
                    </a:solidFill>
                  </a:rPr>
                  <a:t>average production cost </a:t>
                </a:r>
                <a:r>
                  <a:rPr lang="en-US" sz="2200" b="1" dirty="0">
                    <a:solidFill>
                      <a:srgbClr val="C00000"/>
                    </a:solidFill>
                  </a:rPr>
                  <a:t>(</a:t>
                </a:r>
                <a:r>
                  <a:rPr lang="en-US" sz="2200" b="1" i="1" dirty="0" err="1">
                    <a:solidFill>
                      <a:srgbClr val="C00000"/>
                    </a:solidFill>
                  </a:rPr>
                  <a:t>AC</a:t>
                </a:r>
                <a:r>
                  <a:rPr lang="en-US" sz="2200" b="1" i="1" baseline="-25000" dirty="0" err="1">
                    <a:solidFill>
                      <a:srgbClr val="C00000"/>
                    </a:solidFill>
                  </a:rPr>
                  <a:t>prod</a:t>
                </a:r>
                <a:r>
                  <a:rPr lang="en-US" sz="2200" b="1" dirty="0">
                    <a:solidFill>
                      <a:srgbClr val="C00000"/>
                    </a:solidFill>
                  </a:rPr>
                  <a:t>) </a:t>
                </a:r>
                <a:r>
                  <a:rPr lang="en-US" sz="2200" dirty="0"/>
                  <a:t>falls with increases in output (q)</a:t>
                </a:r>
              </a:p>
              <a:p>
                <a:pPr marL="342900" indent="-342900">
                  <a:buFont typeface="Wingdings" panose="05000000000000000000" pitchFamily="2" charset="2"/>
                  <a:buChar char="v"/>
                </a:pPr>
                <a:r>
                  <a:rPr lang="en-US" sz="2200" dirty="0"/>
                  <a:t>The </a:t>
                </a:r>
                <a:r>
                  <a:rPr lang="en-US" sz="2200" b="1" dirty="0">
                    <a:solidFill>
                      <a:srgbClr val="0000FF"/>
                    </a:solidFill>
                  </a:rPr>
                  <a:t>average distribution cost </a:t>
                </a:r>
                <a:r>
                  <a:rPr lang="en-US" sz="2200" b="1" dirty="0">
                    <a:solidFill>
                      <a:srgbClr val="C00000"/>
                    </a:solidFill>
                  </a:rPr>
                  <a:t>(</a:t>
                </a:r>
                <a:r>
                  <a:rPr lang="en-US" sz="2200" b="1" i="1" dirty="0" err="1">
                    <a:solidFill>
                      <a:srgbClr val="C00000"/>
                    </a:solidFill>
                  </a:rPr>
                  <a:t>AC</a:t>
                </a:r>
                <a:r>
                  <a:rPr lang="en-US" sz="2200" b="1" i="1" baseline="-25000" dirty="0" err="1">
                    <a:solidFill>
                      <a:srgbClr val="C00000"/>
                    </a:solidFill>
                  </a:rPr>
                  <a:t>distr</a:t>
                </a:r>
                <a:r>
                  <a:rPr lang="en-US" sz="2200" b="1" dirty="0">
                    <a:solidFill>
                      <a:srgbClr val="C00000"/>
                    </a:solidFill>
                  </a:rPr>
                  <a:t>) </a:t>
                </a:r>
                <a:r>
                  <a:rPr lang="en-US" sz="2200" dirty="0"/>
                  <a:t>increases with the size of the catchment area, that is the </a:t>
                </a:r>
                <a:r>
                  <a:rPr lang="en-US" sz="2200" b="1" dirty="0">
                    <a:solidFill>
                      <a:srgbClr val="0000FF"/>
                    </a:solidFill>
                  </a:rPr>
                  <a:t>market area size </a:t>
                </a:r>
                <a:r>
                  <a:rPr lang="en-US" sz="2200" b="1" i="1" dirty="0">
                    <a:solidFill>
                      <a:srgbClr val="C00000"/>
                    </a:solidFill>
                  </a:rPr>
                  <a:t>(m)</a:t>
                </a:r>
              </a:p>
              <a:p>
                <a:pPr marL="342900" indent="-342900">
                  <a:buFont typeface="Wingdings" panose="05000000000000000000" pitchFamily="2" charset="2"/>
                  <a:buChar char="v"/>
                </a:pPr>
                <a:r>
                  <a:rPr lang="en-US" sz="2200" dirty="0"/>
                  <a:t>The link of the production cost and distribution cost is that </a:t>
                </a:r>
              </a:p>
              <a:p>
                <a:r>
                  <a:rPr lang="en-US" sz="2200" dirty="0"/>
                  <a:t>      </a:t>
                </a:r>
                <a:r>
                  <a:rPr lang="en-US" sz="2200" b="1" i="1" dirty="0">
                    <a:solidFill>
                      <a:srgbClr val="0000FF"/>
                    </a:solidFill>
                  </a:rPr>
                  <a:t>q = </a:t>
                </a:r>
                <a:r>
                  <a:rPr lang="en-US" sz="2200" b="1" i="1" dirty="0" err="1">
                    <a:solidFill>
                      <a:srgbClr val="0000FF"/>
                    </a:solidFill>
                  </a:rPr>
                  <a:t>mX</a:t>
                </a:r>
                <a:r>
                  <a:rPr lang="en-US" sz="2200" dirty="0"/>
                  <a:t>, </a:t>
                </a:r>
              </a:p>
              <a:p>
                <a:r>
                  <a:rPr lang="en-US" sz="2200" dirty="0"/>
                  <a:t>      </a:t>
                </a:r>
                <a:r>
                  <a:rPr lang="en-US" sz="2000" dirty="0"/>
                  <a:t>where q = output of individual plant</a:t>
                </a:r>
              </a:p>
              <a:p>
                <a:r>
                  <a:rPr lang="en-US" sz="2000" dirty="0"/>
                  <a:t>                  m = market area of individual plant</a:t>
                </a:r>
              </a:p>
              <a:p>
                <a:r>
                  <a:rPr lang="en-US" sz="2000" dirty="0"/>
                  <a:t>                  X = quantity demand per km</a:t>
                </a:r>
                <a:r>
                  <a:rPr lang="en-US" sz="2000" baseline="30000" dirty="0"/>
                  <a:t>2</a:t>
                </a:r>
                <a:r>
                  <a:rPr lang="en-US" sz="2000" dirty="0"/>
                  <a:t> (density of demand)</a:t>
                </a:r>
              </a:p>
              <a:p>
                <a:endParaRPr lang="en-US" sz="1000" dirty="0"/>
              </a:p>
              <a:p>
                <a:pPr marL="342900" indent="-342900">
                  <a:buFont typeface="Wingdings" panose="05000000000000000000" pitchFamily="2" charset="2"/>
                  <a:buChar char="v"/>
                </a:pPr>
                <a:r>
                  <a:rPr lang="en-US" sz="2200" dirty="0"/>
                  <a:t>The average total cost is</a:t>
                </a:r>
              </a:p>
              <a:p>
                <a:endParaRPr lang="en-US" sz="1000" dirty="0"/>
              </a:p>
              <a:p>
                <a:r>
                  <a:rPr lang="en-US" sz="2200" dirty="0"/>
                  <a:t>      </a:t>
                </a:r>
                <a:r>
                  <a:rPr lang="en-US" sz="2200" b="1" i="1" dirty="0">
                    <a:solidFill>
                      <a:srgbClr val="0000FF"/>
                    </a:solidFill>
                  </a:rPr>
                  <a:t>AC = </a:t>
                </a:r>
                <a:r>
                  <a:rPr lang="en-US" sz="2200" b="1" i="1" dirty="0" err="1">
                    <a:solidFill>
                      <a:srgbClr val="0000FF"/>
                    </a:solidFill>
                  </a:rPr>
                  <a:t>Ac</a:t>
                </a:r>
                <a:r>
                  <a:rPr lang="en-US" sz="2200" b="1" i="1" baseline="-25000" dirty="0" err="1">
                    <a:solidFill>
                      <a:srgbClr val="0000FF"/>
                    </a:solidFill>
                  </a:rPr>
                  <a:t>prod</a:t>
                </a:r>
                <a:r>
                  <a:rPr lang="en-US" sz="2200" b="1" i="1" dirty="0">
                    <a:solidFill>
                      <a:srgbClr val="0000FF"/>
                    </a:solidFill>
                  </a:rPr>
                  <a:t> + </a:t>
                </a:r>
                <a:r>
                  <a:rPr lang="en-US" sz="2200" b="1" i="1" dirty="0" err="1">
                    <a:solidFill>
                      <a:srgbClr val="0000FF"/>
                    </a:solidFill>
                  </a:rPr>
                  <a:t>AC</a:t>
                </a:r>
                <a:r>
                  <a:rPr lang="en-US" sz="2200" b="1" i="1" baseline="-25000" dirty="0" err="1">
                    <a:solidFill>
                      <a:srgbClr val="0000FF"/>
                    </a:solidFill>
                  </a:rPr>
                  <a:t>distr</a:t>
                </a:r>
                <a:r>
                  <a:rPr lang="en-US" sz="2200" b="1" i="1" dirty="0">
                    <a:solidFill>
                      <a:srgbClr val="0000FF"/>
                    </a:solidFill>
                  </a:rPr>
                  <a:t> = f(q) + g(m)</a:t>
                </a:r>
              </a:p>
              <a:p>
                <a:endParaRPr lang="en-US" sz="1000" dirty="0"/>
              </a:p>
              <a:p>
                <a:pPr marL="342900" indent="-342900">
                  <a:buFont typeface="Wingdings" panose="05000000000000000000" pitchFamily="2" charset="2"/>
                  <a:buChar char="v"/>
                </a:pPr>
                <a:r>
                  <a:rPr lang="en-US" sz="2200" dirty="0"/>
                  <a:t>Taking derivative of AC with respect to q (where q = </a:t>
                </a:r>
                <a:r>
                  <a:rPr lang="en-US" sz="2200" dirty="0" err="1"/>
                  <a:t>mX</a:t>
                </a:r>
                <a:r>
                  <a:rPr lang="en-US" sz="2200" dirty="0"/>
                  <a:t>) and set it to zero gives the following least cost function</a:t>
                </a:r>
              </a:p>
              <a:p>
                <a:r>
                  <a:rPr lang="en-US" sz="1000" dirty="0"/>
                  <a:t>      </a:t>
                </a:r>
              </a:p>
              <a:p>
                <a:r>
                  <a:rPr lang="en-US" sz="2200" dirty="0"/>
                  <a:t>      </a:t>
                </a:r>
                <a14:m>
                  <m:oMath xmlns:m="http://schemas.openxmlformats.org/officeDocument/2006/math">
                    <m:f>
                      <m:fPr>
                        <m:ctrlPr>
                          <a:rPr lang="en-US" i="1">
                            <a:latin typeface="Cambria Math" panose="02040503050406030204" pitchFamily="18" charset="0"/>
                          </a:rPr>
                        </m:ctrlPr>
                      </m:fPr>
                      <m:num>
                        <m:r>
                          <a:rPr lang="en-US" i="1">
                            <a:latin typeface="Cambria Math" panose="02040503050406030204" pitchFamily="18" charset="0"/>
                          </a:rPr>
                          <m:t>𝜕</m:t>
                        </m:r>
                        <m:r>
                          <a:rPr lang="en-US" i="1">
                            <a:latin typeface="Cambria Math" panose="02040503050406030204" pitchFamily="18" charset="0"/>
                          </a:rPr>
                          <m:t>𝐴𝐶</m:t>
                        </m:r>
                      </m:num>
                      <m:den>
                        <m:r>
                          <a:rPr lang="en-US" i="1">
                            <a:latin typeface="Cambria Math" panose="02040503050406030204" pitchFamily="18" charset="0"/>
                          </a:rPr>
                          <m:t>𝜕</m:t>
                        </m:r>
                        <m:r>
                          <a:rPr lang="en-US" i="1">
                            <a:latin typeface="Cambria Math" panose="02040503050406030204" pitchFamily="18" charset="0"/>
                          </a:rPr>
                          <m:t>𝑞</m:t>
                        </m:r>
                      </m:den>
                    </m:f>
                    <m:r>
                      <a:rPr lang="en-US" i="1">
                        <a:latin typeface="Cambria Math" panose="02040503050406030204" pitchFamily="18" charset="0"/>
                      </a:rPr>
                      <m:t>=</m:t>
                    </m:r>
                    <m:f>
                      <m:fPr>
                        <m:ctrlPr>
                          <a:rPr lang="en-US" i="1">
                            <a:latin typeface="Cambria Math" panose="02040503050406030204" pitchFamily="18" charset="0"/>
                          </a:rPr>
                        </m:ctrlPr>
                      </m:fPr>
                      <m:num>
                        <m:r>
                          <a:rPr lang="en-US" i="1">
                            <a:latin typeface="Cambria Math" panose="02040503050406030204" pitchFamily="18" charset="0"/>
                          </a:rPr>
                          <m:t>𝜕</m:t>
                        </m:r>
                        <m:r>
                          <a:rPr lang="en-US" i="1">
                            <a:latin typeface="Cambria Math" panose="02040503050406030204" pitchFamily="18" charset="0"/>
                          </a:rPr>
                          <m:t>𝑓</m:t>
                        </m:r>
                      </m:num>
                      <m:den>
                        <m:r>
                          <a:rPr lang="en-US" i="1">
                            <a:latin typeface="Cambria Math" panose="02040503050406030204" pitchFamily="18" charset="0"/>
                          </a:rPr>
                          <m:t>𝜕</m:t>
                        </m:r>
                        <m:r>
                          <a:rPr lang="en-US" i="1">
                            <a:latin typeface="Cambria Math" panose="02040503050406030204" pitchFamily="18" charset="0"/>
                          </a:rPr>
                          <m:t>𝑞</m:t>
                        </m:r>
                      </m:den>
                    </m:f>
                    <m:r>
                      <a:rPr lang="en-US" i="1">
                        <a:latin typeface="Cambria Math" panose="02040503050406030204" pitchFamily="18" charset="0"/>
                      </a:rPr>
                      <m:t>+</m:t>
                    </m:r>
                    <m:d>
                      <m:dPr>
                        <m:begChr m:val="["/>
                        <m:endChr m:val="]"/>
                        <m:ctrlPr>
                          <a:rPr lang="en-US" i="1">
                            <a:latin typeface="Cambria Math" panose="02040503050406030204" pitchFamily="18" charset="0"/>
                          </a:rPr>
                        </m:ctrlPr>
                      </m:dPr>
                      <m:e>
                        <m:f>
                          <m:fPr>
                            <m:ctrlPr>
                              <a:rPr lang="en-US" i="1">
                                <a:latin typeface="Cambria Math" panose="02040503050406030204" pitchFamily="18" charset="0"/>
                              </a:rPr>
                            </m:ctrlPr>
                          </m:fPr>
                          <m:num>
                            <m:r>
                              <a:rPr lang="en-US" i="1">
                                <a:latin typeface="Cambria Math" panose="02040503050406030204" pitchFamily="18" charset="0"/>
                              </a:rPr>
                              <m:t>𝜕</m:t>
                            </m:r>
                            <m:r>
                              <a:rPr lang="en-US" i="1">
                                <a:latin typeface="Cambria Math" panose="02040503050406030204" pitchFamily="18" charset="0"/>
                              </a:rPr>
                              <m:t>𝑔</m:t>
                            </m:r>
                          </m:num>
                          <m:den>
                            <m:r>
                              <a:rPr lang="en-US" i="1">
                                <a:latin typeface="Cambria Math" panose="02040503050406030204" pitchFamily="18" charset="0"/>
                              </a:rPr>
                              <m:t>𝜕</m:t>
                            </m:r>
                            <m:r>
                              <a:rPr lang="en-US" i="1">
                                <a:latin typeface="Cambria Math" panose="02040503050406030204" pitchFamily="18" charset="0"/>
                              </a:rPr>
                              <m:t>𝑚</m:t>
                            </m:r>
                          </m:den>
                        </m:f>
                        <m:r>
                          <a:rPr lang="en-US" i="1">
                            <a:latin typeface="Cambria Math" panose="02040503050406030204" pitchFamily="18" charset="0"/>
                          </a:rPr>
                          <m:t>∗</m:t>
                        </m:r>
                        <m:f>
                          <m:fPr>
                            <m:ctrlPr>
                              <a:rPr lang="en-US" i="1">
                                <a:latin typeface="Cambria Math" panose="02040503050406030204" pitchFamily="18" charset="0"/>
                              </a:rPr>
                            </m:ctrlPr>
                          </m:fPr>
                          <m:num>
                            <m:r>
                              <a:rPr lang="en-US" i="1">
                                <a:latin typeface="Cambria Math" panose="02040503050406030204" pitchFamily="18" charset="0"/>
                              </a:rPr>
                              <m:t>1</m:t>
                            </m:r>
                          </m:num>
                          <m:den>
                            <m:r>
                              <a:rPr lang="en-US" i="1">
                                <a:latin typeface="Cambria Math" panose="02040503050406030204" pitchFamily="18" charset="0"/>
                              </a:rPr>
                              <m:t>𝑋</m:t>
                            </m:r>
                          </m:den>
                        </m:f>
                      </m:e>
                    </m:d>
                    <m:r>
                      <a:rPr lang="en-US" i="1">
                        <a:latin typeface="Cambria Math" panose="02040503050406030204" pitchFamily="18" charset="0"/>
                      </a:rPr>
                      <m:t>=0</m:t>
                    </m:r>
                  </m:oMath>
                </a14:m>
                <a:endParaRPr lang="en-US" sz="2200" dirty="0"/>
              </a:p>
              <a:p>
                <a:endParaRPr lang="en-US" sz="2200" dirty="0"/>
              </a:p>
            </p:txBody>
          </p:sp>
        </mc:Choice>
        <mc:Fallback xmlns="">
          <p:sp>
            <p:nvSpPr>
              <p:cNvPr id="12" name="TextBox 11">
                <a:extLst>
                  <a:ext uri="{FF2B5EF4-FFF2-40B4-BE49-F238E27FC236}">
                    <a16:creationId xmlns:a16="http://schemas.microsoft.com/office/drawing/2014/main" id="{451E332D-E6AC-4666-B971-E3B5AB43173B}"/>
                  </a:ext>
                </a:extLst>
              </p:cNvPr>
              <p:cNvSpPr txBox="1">
                <a:spLocks noRot="1" noChangeAspect="1" noMove="1" noResize="1" noEditPoints="1" noAdjustHandles="1" noChangeArrowheads="1" noChangeShapeType="1" noTextEdit="1"/>
              </p:cNvSpPr>
              <p:nvPr/>
            </p:nvSpPr>
            <p:spPr>
              <a:xfrm>
                <a:off x="237717" y="734659"/>
                <a:ext cx="8780307" cy="6011261"/>
              </a:xfrm>
              <a:prstGeom prst="rect">
                <a:avLst/>
              </a:prstGeom>
              <a:blipFill>
                <a:blip r:embed="rId2"/>
                <a:stretch>
                  <a:fillRect l="-903" t="-710"/>
                </a:stretch>
              </a:blipFill>
            </p:spPr>
            <p:txBody>
              <a:bodyPr/>
              <a:lstStyle/>
              <a:p>
                <a:r>
                  <a:rPr lang="en-US">
                    <a:noFill/>
                  </a:rPr>
                  <a:t> </a:t>
                </a:r>
              </a:p>
            </p:txBody>
          </p:sp>
        </mc:Fallback>
      </mc:AlternateContent>
    </p:spTree>
    <p:extLst>
      <p:ext uri="{BB962C8B-B14F-4D97-AF65-F5344CB8AC3E}">
        <p14:creationId xmlns:p14="http://schemas.microsoft.com/office/powerpoint/2010/main" val="1421204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2">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2">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2">
                                            <p:txEl>
                                              <p:pRg st="9" end="9"/>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12">
                                            <p:txEl>
                                              <p:pRg st="11" end="11"/>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12">
                                            <p:txEl>
                                              <p:pRg st="13" end="13"/>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12">
                                            <p:txEl>
                                              <p:pRg st="14" end="14"/>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12">
                                            <p:txEl>
                                              <p:pRg st="15" end="1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6</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176402" y="113938"/>
            <a:ext cx="8791193" cy="461665"/>
          </a:xfrm>
          <a:prstGeom prst="rect">
            <a:avLst/>
          </a:prstGeom>
          <a:noFill/>
        </p:spPr>
        <p:txBody>
          <a:bodyPr wrap="square" rtlCol="0">
            <a:spAutoFit/>
          </a:bodyPr>
          <a:lstStyle/>
          <a:p>
            <a:r>
              <a:rPr lang="en-US" sz="2400" b="1" dirty="0">
                <a:solidFill>
                  <a:srgbClr val="0000FF"/>
                </a:solidFill>
              </a:rPr>
              <a:t>Optimal market area (catchment areas for public service providers)</a:t>
            </a:r>
          </a:p>
        </p:txBody>
      </p:sp>
      <p:sp>
        <p:nvSpPr>
          <p:cNvPr id="11" name="Title 1">
            <a:extLst>
              <a:ext uri="{FF2B5EF4-FFF2-40B4-BE49-F238E27FC236}">
                <a16:creationId xmlns:a16="http://schemas.microsoft.com/office/drawing/2014/main" id="{A3A15A74-9211-435A-A75D-E1E1EC2F95F9}"/>
              </a:ext>
            </a:extLst>
          </p:cNvPr>
          <p:cNvSpPr>
            <a:spLocks noGrp="1"/>
          </p:cNvSpPr>
          <p:nvPr>
            <p:ph type="title"/>
          </p:nvPr>
        </p:nvSpPr>
        <p:spPr>
          <a:xfrm>
            <a:off x="237717" y="6487259"/>
            <a:ext cx="2901893" cy="370741"/>
          </a:xfrm>
        </p:spPr>
        <p:txBody>
          <a:bodyPr>
            <a:normAutofit/>
          </a:bodyPr>
          <a:lstStyle/>
          <a:p>
            <a:r>
              <a:rPr lang="en-US" sz="1400" dirty="0"/>
              <a:t>Source: Jansson (2013), Chapter 5</a:t>
            </a:r>
          </a:p>
        </p:txBody>
      </p:sp>
      <p:sp>
        <p:nvSpPr>
          <p:cNvPr id="12" name="TextBox 11">
            <a:extLst>
              <a:ext uri="{FF2B5EF4-FFF2-40B4-BE49-F238E27FC236}">
                <a16:creationId xmlns:a16="http://schemas.microsoft.com/office/drawing/2014/main" id="{451E332D-E6AC-4666-B971-E3B5AB43173B}"/>
              </a:ext>
            </a:extLst>
          </p:cNvPr>
          <p:cNvSpPr txBox="1"/>
          <p:nvPr/>
        </p:nvSpPr>
        <p:spPr>
          <a:xfrm>
            <a:off x="0" y="603655"/>
            <a:ext cx="9143999" cy="5724644"/>
          </a:xfrm>
          <a:prstGeom prst="rect">
            <a:avLst/>
          </a:prstGeom>
          <a:solidFill>
            <a:srgbClr val="FFFFCC"/>
          </a:solidFill>
        </p:spPr>
        <p:txBody>
          <a:bodyPr wrap="square" rtlCol="0">
            <a:spAutoFit/>
          </a:bodyPr>
          <a:lstStyle/>
          <a:p>
            <a:pPr marL="342900" indent="-342900">
              <a:buFont typeface="Wingdings" panose="05000000000000000000" pitchFamily="2" charset="2"/>
              <a:buChar char="v"/>
            </a:pPr>
            <a:r>
              <a:rPr lang="en-US" sz="2200" dirty="0"/>
              <a:t>In a </a:t>
            </a:r>
            <a:r>
              <a:rPr lang="en-US" sz="2200" b="1" dirty="0">
                <a:solidFill>
                  <a:srgbClr val="C00000"/>
                </a:solidFill>
              </a:rPr>
              <a:t>welfare state </a:t>
            </a:r>
            <a:r>
              <a:rPr lang="en-US" sz="2200" dirty="0"/>
              <a:t>(like Sweden)</a:t>
            </a:r>
          </a:p>
          <a:p>
            <a:pPr marL="800100" lvl="1" indent="-342900">
              <a:buFont typeface="Wingdings" panose="05000000000000000000" pitchFamily="2" charset="2"/>
              <a:buChar char="ü"/>
            </a:pPr>
            <a:r>
              <a:rPr lang="en-US" sz="2000" dirty="0"/>
              <a:t>a majority of the total service consumption is </a:t>
            </a:r>
            <a:r>
              <a:rPr lang="en-US" sz="2000" b="1" dirty="0">
                <a:solidFill>
                  <a:srgbClr val="0000FF"/>
                </a:solidFill>
              </a:rPr>
              <a:t>tax-financed</a:t>
            </a:r>
          </a:p>
          <a:p>
            <a:pPr marL="800100" lvl="1" indent="-342900">
              <a:buFont typeface="Wingdings" panose="05000000000000000000" pitchFamily="2" charset="2"/>
              <a:buChar char="ü"/>
            </a:pPr>
            <a:r>
              <a:rPr lang="en-US" sz="2000" dirty="0"/>
              <a:t>These services are provided </a:t>
            </a:r>
            <a:r>
              <a:rPr lang="en-US" sz="2000" b="1" dirty="0">
                <a:solidFill>
                  <a:srgbClr val="0000FF"/>
                </a:solidFill>
              </a:rPr>
              <a:t>free of charge</a:t>
            </a:r>
          </a:p>
          <a:p>
            <a:pPr marL="800100" lvl="1" indent="-342900">
              <a:buFont typeface="Wingdings" panose="05000000000000000000" pitchFamily="2" charset="2"/>
              <a:buChar char="ü"/>
            </a:pPr>
            <a:r>
              <a:rPr lang="en-US" sz="2000" dirty="0"/>
              <a:t>Therefore, it is natural to regard </a:t>
            </a:r>
            <a:r>
              <a:rPr lang="en-US" sz="2000" b="1" dirty="0">
                <a:solidFill>
                  <a:srgbClr val="0000FF"/>
                </a:solidFill>
              </a:rPr>
              <a:t>X (density of demand or quantity demand per km</a:t>
            </a:r>
            <a:r>
              <a:rPr lang="en-US" sz="2000" b="1" baseline="30000" dirty="0">
                <a:solidFill>
                  <a:srgbClr val="0000FF"/>
                </a:solidFill>
              </a:rPr>
              <a:t>2</a:t>
            </a:r>
            <a:r>
              <a:rPr lang="en-US" sz="2000" b="1" dirty="0">
                <a:solidFill>
                  <a:srgbClr val="0000FF"/>
                </a:solidFill>
              </a:rPr>
              <a:t>)</a:t>
            </a:r>
            <a:r>
              <a:rPr lang="en-US" sz="2000" dirty="0"/>
              <a:t> as given, and just consider the number of plants in the service supply-systems that </a:t>
            </a:r>
            <a:r>
              <a:rPr lang="en-US" sz="2000" b="1" dirty="0">
                <a:solidFill>
                  <a:srgbClr val="0000FF"/>
                </a:solidFill>
              </a:rPr>
              <a:t>minimizes the total production and distribution costs of given level of demand</a:t>
            </a:r>
            <a:r>
              <a:rPr lang="en-US" sz="2000" dirty="0"/>
              <a:t>. </a:t>
            </a:r>
          </a:p>
          <a:p>
            <a:pPr marL="342900" indent="-342900">
              <a:buFont typeface="Wingdings" panose="05000000000000000000" pitchFamily="2" charset="2"/>
              <a:buChar char="v"/>
            </a:pPr>
            <a:r>
              <a:rPr lang="en-US" sz="2200" dirty="0"/>
              <a:t>It is quite interesting that the </a:t>
            </a:r>
            <a:r>
              <a:rPr lang="en-US" sz="2200" b="1" dirty="0">
                <a:solidFill>
                  <a:srgbClr val="C00000"/>
                </a:solidFill>
              </a:rPr>
              <a:t>average market area size is widely different </a:t>
            </a:r>
            <a:r>
              <a:rPr lang="en-US" sz="2200" dirty="0"/>
              <a:t>between service sub-sectors</a:t>
            </a:r>
          </a:p>
          <a:p>
            <a:pPr marL="800100" lvl="1" indent="-342900">
              <a:buFont typeface="Wingdings" panose="05000000000000000000" pitchFamily="2" charset="2"/>
              <a:buChar char="ü"/>
            </a:pPr>
            <a:r>
              <a:rPr lang="en-US" sz="2000" b="1" dirty="0">
                <a:solidFill>
                  <a:srgbClr val="0000FF"/>
                </a:solidFill>
              </a:rPr>
              <a:t>Typical neighborhood services</a:t>
            </a:r>
            <a:r>
              <a:rPr lang="en-US" sz="2000" dirty="0"/>
              <a:t>: e. g. nurseries, primary school and public health centers.</a:t>
            </a:r>
          </a:p>
          <a:p>
            <a:pPr marL="800100" lvl="1" indent="-342900">
              <a:buFont typeface="Wingdings" panose="05000000000000000000" pitchFamily="2" charset="2"/>
              <a:buChar char="ü"/>
            </a:pPr>
            <a:r>
              <a:rPr lang="en-US" sz="2000" b="1" dirty="0">
                <a:solidFill>
                  <a:srgbClr val="0000FF"/>
                </a:solidFill>
              </a:rPr>
              <a:t>City district level</a:t>
            </a:r>
            <a:r>
              <a:rPr lang="en-US" sz="2000" dirty="0"/>
              <a:t>: e.g. high school, a sports ground and a public swimming pool</a:t>
            </a:r>
          </a:p>
          <a:p>
            <a:pPr marL="800100" lvl="1" indent="-342900">
              <a:buFont typeface="Wingdings" panose="05000000000000000000" pitchFamily="2" charset="2"/>
              <a:buChar char="ü"/>
            </a:pPr>
            <a:r>
              <a:rPr lang="en-US" sz="2000" b="1" dirty="0">
                <a:solidFill>
                  <a:srgbClr val="0000FF"/>
                </a:solidFill>
              </a:rPr>
              <a:t>City level</a:t>
            </a:r>
            <a:r>
              <a:rPr lang="en-US" sz="2000" dirty="0"/>
              <a:t>: e.g. municipal library, a theatre and various local authorities rendering different services to the citizens, and some cases a university</a:t>
            </a:r>
          </a:p>
          <a:p>
            <a:pPr marL="800100" lvl="1" indent="-342900">
              <a:buFont typeface="Wingdings" panose="05000000000000000000" pitchFamily="2" charset="2"/>
              <a:buChar char="ü"/>
            </a:pPr>
            <a:r>
              <a:rPr lang="en-US" sz="2000" b="1" dirty="0">
                <a:solidFill>
                  <a:srgbClr val="0000FF"/>
                </a:solidFill>
              </a:rPr>
              <a:t>County wide market area</a:t>
            </a:r>
            <a:r>
              <a:rPr lang="en-US" sz="2000" dirty="0"/>
              <a:t>: e.g. big hospitals with a comprehensive range of facilities.</a:t>
            </a:r>
          </a:p>
          <a:p>
            <a:pPr marL="800100" lvl="1" indent="-342900">
              <a:buFont typeface="Wingdings" panose="05000000000000000000" pitchFamily="2" charset="2"/>
              <a:buChar char="ü"/>
            </a:pPr>
            <a:r>
              <a:rPr lang="en-US" sz="2000" b="1" dirty="0">
                <a:solidFill>
                  <a:srgbClr val="0000FF"/>
                </a:solidFill>
              </a:rPr>
              <a:t>National level</a:t>
            </a:r>
            <a:r>
              <a:rPr lang="en-US" sz="2000" dirty="0"/>
              <a:t>: e.g. major museums, the opera, the national theatre, the supreme court (typically located in the capital)</a:t>
            </a:r>
          </a:p>
        </p:txBody>
      </p:sp>
    </p:spTree>
    <p:extLst>
      <p:ext uri="{BB962C8B-B14F-4D97-AF65-F5344CB8AC3E}">
        <p14:creationId xmlns:p14="http://schemas.microsoft.com/office/powerpoint/2010/main" val="1238275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2">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2">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2">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12">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7</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96992" y="332015"/>
            <a:ext cx="8791193" cy="461665"/>
          </a:xfrm>
          <a:prstGeom prst="rect">
            <a:avLst/>
          </a:prstGeom>
          <a:noFill/>
        </p:spPr>
        <p:txBody>
          <a:bodyPr wrap="square" rtlCol="0">
            <a:spAutoFit/>
          </a:bodyPr>
          <a:lstStyle/>
          <a:p>
            <a:r>
              <a:rPr lang="en-US" sz="2400" b="1" dirty="0">
                <a:solidFill>
                  <a:srgbClr val="0000FF"/>
                </a:solidFill>
              </a:rPr>
              <a:t>Optimal market area (catchment areas for public service providers)</a:t>
            </a:r>
          </a:p>
        </p:txBody>
      </p:sp>
      <p:sp>
        <p:nvSpPr>
          <p:cNvPr id="11" name="Title 1">
            <a:extLst>
              <a:ext uri="{FF2B5EF4-FFF2-40B4-BE49-F238E27FC236}">
                <a16:creationId xmlns:a16="http://schemas.microsoft.com/office/drawing/2014/main" id="{A3A15A74-9211-435A-A75D-E1E1EC2F95F9}"/>
              </a:ext>
            </a:extLst>
          </p:cNvPr>
          <p:cNvSpPr>
            <a:spLocks noGrp="1"/>
          </p:cNvSpPr>
          <p:nvPr>
            <p:ph type="title"/>
          </p:nvPr>
        </p:nvSpPr>
        <p:spPr>
          <a:xfrm>
            <a:off x="237717" y="6487259"/>
            <a:ext cx="2901893" cy="370741"/>
          </a:xfrm>
        </p:spPr>
        <p:txBody>
          <a:bodyPr>
            <a:normAutofit/>
          </a:bodyPr>
          <a:lstStyle/>
          <a:p>
            <a:r>
              <a:rPr lang="en-US" sz="1400" dirty="0"/>
              <a:t>Source: Jansson (2013), Chapter 5</a:t>
            </a:r>
          </a:p>
        </p:txBody>
      </p:sp>
      <p:sp>
        <p:nvSpPr>
          <p:cNvPr id="12" name="TextBox 11">
            <a:extLst>
              <a:ext uri="{FF2B5EF4-FFF2-40B4-BE49-F238E27FC236}">
                <a16:creationId xmlns:a16="http://schemas.microsoft.com/office/drawing/2014/main" id="{451E332D-E6AC-4666-B971-E3B5AB43173B}"/>
              </a:ext>
            </a:extLst>
          </p:cNvPr>
          <p:cNvSpPr txBox="1"/>
          <p:nvPr/>
        </p:nvSpPr>
        <p:spPr>
          <a:xfrm>
            <a:off x="268932" y="935305"/>
            <a:ext cx="8577942" cy="2308324"/>
          </a:xfrm>
          <a:prstGeom prst="rect">
            <a:avLst/>
          </a:prstGeom>
          <a:solidFill>
            <a:srgbClr val="FFFFCC"/>
          </a:solidFill>
        </p:spPr>
        <p:txBody>
          <a:bodyPr wrap="square" rtlCol="0">
            <a:spAutoFit/>
          </a:bodyPr>
          <a:lstStyle/>
          <a:p>
            <a:pPr marL="342900" indent="-342900">
              <a:buFont typeface="Wingdings" panose="05000000000000000000" pitchFamily="2" charset="2"/>
              <a:buChar char="v"/>
            </a:pPr>
            <a:r>
              <a:rPr lang="en-US" sz="2200" dirty="0"/>
              <a:t>Why </a:t>
            </a:r>
            <a:r>
              <a:rPr lang="en-US" sz="2200" b="1" dirty="0">
                <a:solidFill>
                  <a:srgbClr val="C00000"/>
                </a:solidFill>
              </a:rPr>
              <a:t>average market area size is widely different </a:t>
            </a:r>
            <a:r>
              <a:rPr lang="en-US" sz="2200" dirty="0"/>
              <a:t>between service sub-sectors?</a:t>
            </a:r>
          </a:p>
          <a:p>
            <a:pPr marL="800100" lvl="1" indent="-342900">
              <a:buFont typeface="Wingdings" panose="05000000000000000000" pitchFamily="2" charset="2"/>
              <a:buChar char="ü"/>
            </a:pPr>
            <a:r>
              <a:rPr lang="en-US" sz="2000" dirty="0"/>
              <a:t>Jurisdiction: the reception areas of schools, health care centers, and so on should be confined to the administrative areas of the financing body (such as different municipalities, countries, or state)</a:t>
            </a:r>
          </a:p>
          <a:p>
            <a:pPr marL="800100" lvl="1" indent="-342900">
              <a:buFont typeface="Wingdings" panose="05000000000000000000" pitchFamily="2" charset="2"/>
              <a:buChar char="ü"/>
            </a:pPr>
            <a:r>
              <a:rPr lang="en-US" sz="2000" dirty="0"/>
              <a:t>Based on model of the production and distribution cost trade-off (explained in the next slides)</a:t>
            </a:r>
          </a:p>
        </p:txBody>
      </p:sp>
    </p:spTree>
    <p:extLst>
      <p:ext uri="{BB962C8B-B14F-4D97-AF65-F5344CB8AC3E}">
        <p14:creationId xmlns:p14="http://schemas.microsoft.com/office/powerpoint/2010/main" val="4111766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8</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162307" y="0"/>
            <a:ext cx="8791193" cy="461665"/>
          </a:xfrm>
          <a:prstGeom prst="rect">
            <a:avLst/>
          </a:prstGeom>
          <a:noFill/>
        </p:spPr>
        <p:txBody>
          <a:bodyPr wrap="square" rtlCol="0">
            <a:spAutoFit/>
          </a:bodyPr>
          <a:lstStyle/>
          <a:p>
            <a:r>
              <a:rPr lang="en-US" sz="2400" b="1" dirty="0">
                <a:solidFill>
                  <a:srgbClr val="0000FF"/>
                </a:solidFill>
              </a:rPr>
              <a:t>Optimal market area (catchment areas for public service providers)</a:t>
            </a:r>
          </a:p>
        </p:txBody>
      </p:sp>
      <p:sp>
        <p:nvSpPr>
          <p:cNvPr id="11" name="Title 1">
            <a:extLst>
              <a:ext uri="{FF2B5EF4-FFF2-40B4-BE49-F238E27FC236}">
                <a16:creationId xmlns:a16="http://schemas.microsoft.com/office/drawing/2014/main" id="{A3A15A74-9211-435A-A75D-E1E1EC2F95F9}"/>
              </a:ext>
            </a:extLst>
          </p:cNvPr>
          <p:cNvSpPr>
            <a:spLocks noGrp="1"/>
          </p:cNvSpPr>
          <p:nvPr>
            <p:ph type="title"/>
          </p:nvPr>
        </p:nvSpPr>
        <p:spPr>
          <a:xfrm>
            <a:off x="237717" y="6487259"/>
            <a:ext cx="2901893" cy="370741"/>
          </a:xfrm>
        </p:spPr>
        <p:txBody>
          <a:bodyPr>
            <a:normAutofit/>
          </a:bodyPr>
          <a:lstStyle/>
          <a:p>
            <a:r>
              <a:rPr lang="en-US" sz="1400" dirty="0"/>
              <a:t>Source: Jansson (2013), Chapter 5</a:t>
            </a:r>
          </a:p>
        </p:txBody>
      </p:sp>
      <mc:AlternateContent xmlns:mc="http://schemas.openxmlformats.org/markup-compatibility/2006" xmlns:a14="http://schemas.microsoft.com/office/drawing/2010/main">
        <mc:Choice Requires="a14">
          <p:sp>
            <p:nvSpPr>
              <p:cNvPr id="12" name="TextBox 11">
                <a:extLst>
                  <a:ext uri="{FF2B5EF4-FFF2-40B4-BE49-F238E27FC236}">
                    <a16:creationId xmlns:a16="http://schemas.microsoft.com/office/drawing/2014/main" id="{451E332D-E6AC-4666-B971-E3B5AB43173B}"/>
                  </a:ext>
                </a:extLst>
              </p:cNvPr>
              <p:cNvSpPr txBox="1"/>
              <p:nvPr/>
            </p:nvSpPr>
            <p:spPr>
              <a:xfrm>
                <a:off x="0" y="479151"/>
                <a:ext cx="9143999" cy="5925405"/>
              </a:xfrm>
              <a:prstGeom prst="rect">
                <a:avLst/>
              </a:prstGeom>
              <a:solidFill>
                <a:srgbClr val="FFFFCC"/>
              </a:solidFill>
            </p:spPr>
            <p:txBody>
              <a:bodyPr wrap="square" rtlCol="0">
                <a:spAutoFit/>
              </a:bodyPr>
              <a:lstStyle/>
              <a:p>
                <a:pPr marL="342900" indent="-342900">
                  <a:buFont typeface="Wingdings" panose="05000000000000000000" pitchFamily="2" charset="2"/>
                  <a:buChar char="v"/>
                </a:pPr>
                <a:r>
                  <a:rPr lang="en-US" sz="2200" dirty="0"/>
                  <a:t>A model with the assumption of variable-elastic production cost function</a:t>
                </a:r>
              </a:p>
              <a:p>
                <a:endParaRPr lang="en-US" sz="1000" dirty="0"/>
              </a:p>
              <a:p>
                <a:pPr marL="800100" lvl="1" indent="-342900">
                  <a:buFont typeface="Wingdings" panose="05000000000000000000" pitchFamily="2" charset="2"/>
                  <a:buChar char="ü"/>
                </a:pPr>
                <a:r>
                  <a:rPr lang="en-US" sz="2000" dirty="0"/>
                  <a:t>Use </a:t>
                </a:r>
                <a:r>
                  <a:rPr lang="en-US" sz="2000" b="1" dirty="0">
                    <a:solidFill>
                      <a:srgbClr val="0000FF"/>
                    </a:solidFill>
                  </a:rPr>
                  <a:t>market area </a:t>
                </a:r>
                <a:r>
                  <a:rPr lang="en-US" sz="2000" b="1" i="1" dirty="0">
                    <a:solidFill>
                      <a:srgbClr val="C00000"/>
                    </a:solidFill>
                  </a:rPr>
                  <a:t>(m)</a:t>
                </a:r>
                <a:r>
                  <a:rPr lang="en-US" sz="2000" dirty="0"/>
                  <a:t> as the balancing factor instead of </a:t>
                </a:r>
                <a:r>
                  <a:rPr lang="en-US" sz="2000" b="1" dirty="0">
                    <a:solidFill>
                      <a:srgbClr val="0000FF"/>
                    </a:solidFill>
                  </a:rPr>
                  <a:t>plant output </a:t>
                </a:r>
                <a:r>
                  <a:rPr lang="en-US" sz="2000" b="1" i="1" dirty="0">
                    <a:solidFill>
                      <a:srgbClr val="C00000"/>
                    </a:solidFill>
                  </a:rPr>
                  <a:t>(q = </a:t>
                </a:r>
                <a:r>
                  <a:rPr lang="en-US" sz="2000" b="1" i="1" dirty="0" err="1">
                    <a:solidFill>
                      <a:srgbClr val="C00000"/>
                    </a:solidFill>
                  </a:rPr>
                  <a:t>mX</a:t>
                </a:r>
                <a:r>
                  <a:rPr lang="en-US" sz="2000" b="1" i="1" dirty="0">
                    <a:solidFill>
                      <a:srgbClr val="C00000"/>
                    </a:solidFill>
                  </a:rPr>
                  <a:t>)</a:t>
                </a:r>
              </a:p>
              <a:p>
                <a:pPr marL="800100" lvl="1" indent="-342900">
                  <a:buFont typeface="Wingdings" panose="05000000000000000000" pitchFamily="2" charset="2"/>
                  <a:buChar char="ü"/>
                </a:pPr>
                <a:r>
                  <a:rPr lang="en-US" sz="2000" b="1" dirty="0">
                    <a:solidFill>
                      <a:srgbClr val="0000FF"/>
                    </a:solidFill>
                  </a:rPr>
                  <a:t>Average total cost </a:t>
                </a:r>
                <a:r>
                  <a:rPr lang="en-US" sz="2000" b="1" i="1" dirty="0">
                    <a:solidFill>
                      <a:srgbClr val="C00000"/>
                    </a:solidFill>
                  </a:rPr>
                  <a:t>(AC) </a:t>
                </a:r>
                <a:r>
                  <a:rPr lang="en-US" sz="2000" dirty="0"/>
                  <a:t>as a function of </a:t>
                </a:r>
                <a:r>
                  <a:rPr lang="en-US" sz="2000" b="1" i="1" dirty="0">
                    <a:solidFill>
                      <a:srgbClr val="C00000"/>
                    </a:solidFill>
                  </a:rPr>
                  <a:t>m</a:t>
                </a:r>
              </a:p>
              <a:p>
                <a:pPr lvl="1"/>
                <a:endParaRPr lang="en-US" sz="800" b="1" i="1" dirty="0">
                  <a:solidFill>
                    <a:srgbClr val="C00000"/>
                  </a:solidFill>
                </a:endParaRPr>
              </a:p>
              <a:p>
                <a:pPr lvl="1"/>
                <a:r>
                  <a:rPr lang="en-US" sz="2000" dirty="0"/>
                  <a:t>            </a:t>
                </a:r>
                <a14:m>
                  <m:oMath xmlns:m="http://schemas.openxmlformats.org/officeDocument/2006/math">
                    <m:r>
                      <a:rPr lang="en-US" i="1">
                        <a:latin typeface="Cambria Math" panose="02040503050406030204" pitchFamily="18" charset="0"/>
                      </a:rPr>
                      <m:t>𝐴𝐶</m:t>
                    </m:r>
                    <m:r>
                      <a:rPr lang="en-US" i="1">
                        <a:latin typeface="Cambria Math" panose="02040503050406030204" pitchFamily="18" charset="0"/>
                      </a:rPr>
                      <m:t>=</m:t>
                    </m:r>
                    <m:f>
                      <m:fPr>
                        <m:ctrlPr>
                          <a:rPr lang="en-US" i="1">
                            <a:latin typeface="Cambria Math" panose="02040503050406030204" pitchFamily="18" charset="0"/>
                          </a:rPr>
                        </m:ctrlPr>
                      </m:fPr>
                      <m:num>
                        <m:r>
                          <a:rPr lang="en-US" i="1">
                            <a:latin typeface="Cambria Math" panose="02040503050406030204" pitchFamily="18" charset="0"/>
                          </a:rPr>
                          <m:t>𝑎𝑧</m:t>
                        </m:r>
                      </m:num>
                      <m:den>
                        <m:r>
                          <a:rPr lang="en-US" i="1">
                            <a:latin typeface="Cambria Math" panose="02040503050406030204" pitchFamily="18" charset="0"/>
                          </a:rPr>
                          <m:t>𝑚𝑋</m:t>
                        </m:r>
                      </m:den>
                    </m:f>
                    <m:r>
                      <a:rPr lang="en-US" i="1">
                        <a:latin typeface="Cambria Math" panose="02040503050406030204" pitchFamily="18" charset="0"/>
                      </a:rPr>
                      <m:t>+</m:t>
                    </m:r>
                    <m:r>
                      <a:rPr lang="en-US" i="1">
                        <a:latin typeface="Cambria Math" panose="02040503050406030204" pitchFamily="18" charset="0"/>
                      </a:rPr>
                      <m:t>𝑎</m:t>
                    </m:r>
                    <m:r>
                      <a:rPr lang="en-US" i="1">
                        <a:latin typeface="Cambria Math" panose="02040503050406030204" pitchFamily="18" charset="0"/>
                      </a:rPr>
                      <m:t>+</m:t>
                    </m:r>
                    <m:r>
                      <a:rPr lang="en-US" i="1">
                        <a:latin typeface="Cambria Math" panose="02040503050406030204" pitchFamily="18" charset="0"/>
                      </a:rPr>
                      <m:t>𝑏</m:t>
                    </m:r>
                    <m:sSup>
                      <m:sSupPr>
                        <m:ctrlPr>
                          <a:rPr lang="en-US" i="1">
                            <a:latin typeface="Cambria Math" panose="02040503050406030204" pitchFamily="18" charset="0"/>
                          </a:rPr>
                        </m:ctrlPr>
                      </m:sSupPr>
                      <m:e>
                        <m:r>
                          <a:rPr lang="en-US" i="1">
                            <a:latin typeface="Cambria Math" panose="02040503050406030204" pitchFamily="18" charset="0"/>
                          </a:rPr>
                          <m:t>𝑚</m:t>
                        </m:r>
                      </m:e>
                      <m:sup>
                        <m:r>
                          <a:rPr lang="en-US" i="1">
                            <a:latin typeface="Cambria Math" panose="02040503050406030204" pitchFamily="18" charset="0"/>
                          </a:rPr>
                          <m:t>𝛽</m:t>
                        </m:r>
                      </m:sup>
                    </m:sSup>
                  </m:oMath>
                </a14:m>
                <a:endParaRPr lang="en-US" sz="800" dirty="0"/>
              </a:p>
              <a:p>
                <a:pPr lvl="1"/>
                <a:endParaRPr lang="en-US" sz="800" dirty="0"/>
              </a:p>
              <a:p>
                <a:pPr marL="800100" lvl="1" indent="-342900">
                  <a:buFont typeface="Wingdings" panose="05000000000000000000" pitchFamily="2" charset="2"/>
                  <a:buChar char="ü"/>
                </a:pPr>
                <a:r>
                  <a:rPr lang="en-US" sz="2000" dirty="0"/>
                  <a:t>Find the cost-minimizing market areas by taking derivative of AC with respect to m and setting it equals to 0</a:t>
                </a:r>
              </a:p>
              <a:p>
                <a:pPr lvl="1"/>
                <a:endParaRPr lang="en-US" sz="1000" dirty="0"/>
              </a:p>
              <a:p>
                <a:pPr lvl="1"/>
                <a:r>
                  <a:rPr lang="en-US" sz="2000" dirty="0"/>
                  <a:t>           </a:t>
                </a:r>
                <a14:m>
                  <m:oMath xmlns:m="http://schemas.openxmlformats.org/officeDocument/2006/math">
                    <m:f>
                      <m:fPr>
                        <m:ctrlPr>
                          <a:rPr lang="en-US" i="1">
                            <a:latin typeface="Cambria Math" panose="02040503050406030204" pitchFamily="18" charset="0"/>
                          </a:rPr>
                        </m:ctrlPr>
                      </m:fPr>
                      <m:num>
                        <m:r>
                          <a:rPr lang="en-US" i="1">
                            <a:latin typeface="Cambria Math" panose="02040503050406030204" pitchFamily="18" charset="0"/>
                          </a:rPr>
                          <m:t>𝜕</m:t>
                        </m:r>
                        <m:r>
                          <a:rPr lang="en-US" i="1">
                            <a:latin typeface="Cambria Math" panose="02040503050406030204" pitchFamily="18" charset="0"/>
                          </a:rPr>
                          <m:t>𝐴𝐶</m:t>
                        </m:r>
                      </m:num>
                      <m:den>
                        <m:r>
                          <a:rPr lang="en-US" i="1">
                            <a:latin typeface="Cambria Math" panose="02040503050406030204" pitchFamily="18" charset="0"/>
                          </a:rPr>
                          <m:t>𝜕</m:t>
                        </m:r>
                        <m:r>
                          <a:rPr lang="en-US" i="1">
                            <a:latin typeface="Cambria Math" panose="02040503050406030204" pitchFamily="18" charset="0"/>
                          </a:rPr>
                          <m:t>𝑚</m:t>
                        </m:r>
                      </m:den>
                    </m:f>
                    <m:r>
                      <a:rPr lang="en-US" i="1">
                        <a:latin typeface="Cambria Math" panose="02040503050406030204" pitchFamily="18" charset="0"/>
                      </a:rPr>
                      <m:t>=−</m:t>
                    </m:r>
                    <m:f>
                      <m:fPr>
                        <m:ctrlPr>
                          <a:rPr lang="en-US" i="1">
                            <a:latin typeface="Cambria Math" panose="02040503050406030204" pitchFamily="18" charset="0"/>
                          </a:rPr>
                        </m:ctrlPr>
                      </m:fPr>
                      <m:num>
                        <m:r>
                          <a:rPr lang="en-US" i="1">
                            <a:latin typeface="Cambria Math" panose="02040503050406030204" pitchFamily="18" charset="0"/>
                          </a:rPr>
                          <m:t>𝑎𝑧</m:t>
                        </m:r>
                      </m:num>
                      <m:den>
                        <m:sSup>
                          <m:sSupPr>
                            <m:ctrlPr>
                              <a:rPr lang="en-US" i="1">
                                <a:latin typeface="Cambria Math" panose="02040503050406030204" pitchFamily="18" charset="0"/>
                              </a:rPr>
                            </m:ctrlPr>
                          </m:sSupPr>
                          <m:e>
                            <m:r>
                              <a:rPr lang="en-US" i="1">
                                <a:latin typeface="Cambria Math" panose="02040503050406030204" pitchFamily="18" charset="0"/>
                              </a:rPr>
                              <m:t>𝑚</m:t>
                            </m:r>
                          </m:e>
                          <m:sup>
                            <m:r>
                              <a:rPr lang="en-US" i="1">
                                <a:latin typeface="Cambria Math" panose="02040503050406030204" pitchFamily="18" charset="0"/>
                              </a:rPr>
                              <m:t>2</m:t>
                            </m:r>
                          </m:sup>
                        </m:sSup>
                        <m:r>
                          <a:rPr lang="en-US" i="1">
                            <a:latin typeface="Cambria Math" panose="02040503050406030204" pitchFamily="18" charset="0"/>
                          </a:rPr>
                          <m:t>𝑋</m:t>
                        </m:r>
                      </m:den>
                    </m:f>
                    <m:r>
                      <a:rPr lang="en-US" i="1">
                        <a:latin typeface="Cambria Math" panose="02040503050406030204" pitchFamily="18" charset="0"/>
                      </a:rPr>
                      <m:t>+</m:t>
                    </m:r>
                    <m:r>
                      <a:rPr lang="en-US" i="1">
                        <a:latin typeface="Cambria Math" panose="02040503050406030204" pitchFamily="18" charset="0"/>
                      </a:rPr>
                      <m:t>𝑏</m:t>
                    </m:r>
                    <m:sSup>
                      <m:sSupPr>
                        <m:ctrlPr>
                          <a:rPr lang="en-US" i="1">
                            <a:latin typeface="Cambria Math" panose="02040503050406030204" pitchFamily="18" charset="0"/>
                          </a:rPr>
                        </m:ctrlPr>
                      </m:sSupPr>
                      <m:e>
                        <m:r>
                          <a:rPr lang="en-US" i="1">
                            <a:latin typeface="Cambria Math" panose="02040503050406030204" pitchFamily="18" charset="0"/>
                          </a:rPr>
                          <m:t>𝑚</m:t>
                        </m:r>
                      </m:e>
                      <m:sup>
                        <m:r>
                          <a:rPr lang="en-US" i="1">
                            <a:latin typeface="Cambria Math" panose="02040503050406030204" pitchFamily="18" charset="0"/>
                          </a:rPr>
                          <m:t>𝛽</m:t>
                        </m:r>
                        <m:r>
                          <a:rPr lang="en-US" i="1">
                            <a:latin typeface="Cambria Math" panose="02040503050406030204" pitchFamily="18" charset="0"/>
                          </a:rPr>
                          <m:t>−1</m:t>
                        </m:r>
                      </m:sup>
                    </m:sSup>
                    <m:r>
                      <a:rPr lang="en-US" i="1">
                        <a:latin typeface="Cambria Math" panose="02040503050406030204" pitchFamily="18" charset="0"/>
                      </a:rPr>
                      <m:t>=0</m:t>
                    </m:r>
                  </m:oMath>
                </a14:m>
                <a:endParaRPr lang="en-US" i="1" dirty="0"/>
              </a:p>
              <a:p>
                <a:pPr lvl="1"/>
                <a:endParaRPr lang="en-US" sz="800" i="1" dirty="0"/>
              </a:p>
              <a:p>
                <a:pPr lvl="1"/>
                <a:r>
                  <a:rPr lang="en-US" dirty="0"/>
                  <a:t>            </a:t>
                </a:r>
                <a14:m>
                  <m:oMath xmlns:m="http://schemas.openxmlformats.org/officeDocument/2006/math">
                    <m:sSup>
                      <m:sSupPr>
                        <m:ctrlPr>
                          <a:rPr lang="en-US" i="1">
                            <a:latin typeface="Cambria Math" panose="02040503050406030204" pitchFamily="18" charset="0"/>
                          </a:rPr>
                        </m:ctrlPr>
                      </m:sSupPr>
                      <m:e>
                        <m:r>
                          <a:rPr lang="en-US" i="1">
                            <a:latin typeface="Cambria Math" panose="02040503050406030204" pitchFamily="18" charset="0"/>
                          </a:rPr>
                          <m:t>𝑚</m:t>
                        </m:r>
                      </m:e>
                      <m:sup>
                        <m:r>
                          <a:rPr lang="en-US" i="1">
                            <a:latin typeface="Cambria Math" panose="02040503050406030204" pitchFamily="18" charset="0"/>
                          </a:rPr>
                          <m:t>∗</m:t>
                        </m:r>
                      </m:sup>
                    </m:sSup>
                    <m:r>
                      <a:rPr lang="en-US" i="1">
                        <a:latin typeface="Cambria Math" panose="02040503050406030204" pitchFamily="18" charset="0"/>
                      </a:rPr>
                      <m:t>=</m:t>
                    </m:r>
                    <m:r>
                      <a:rPr lang="en-US" i="1">
                        <a:latin typeface="Cambria Math" panose="02040503050406030204" pitchFamily="18" charset="0"/>
                      </a:rPr>
                      <m:t>𝑅</m:t>
                    </m:r>
                    <m:sSup>
                      <m:sSupPr>
                        <m:ctrlPr>
                          <a:rPr lang="en-US" i="1">
                            <a:latin typeface="Cambria Math" panose="02040503050406030204" pitchFamily="18" charset="0"/>
                          </a:rPr>
                        </m:ctrlPr>
                      </m:sSupPr>
                      <m:e>
                        <m:d>
                          <m:dPr>
                            <m:begChr m:val="["/>
                            <m:endChr m:val="]"/>
                            <m:ctrlPr>
                              <a:rPr lang="en-US" i="1">
                                <a:latin typeface="Cambria Math" panose="02040503050406030204" pitchFamily="18" charset="0"/>
                              </a:rPr>
                            </m:ctrlPr>
                          </m:dPr>
                          <m:e>
                            <m:f>
                              <m:fPr>
                                <m:ctrlPr>
                                  <a:rPr lang="en-US" i="1">
                                    <a:latin typeface="Cambria Math" panose="02040503050406030204" pitchFamily="18" charset="0"/>
                                  </a:rPr>
                                </m:ctrlPr>
                              </m:fPr>
                              <m:num>
                                <m:r>
                                  <a:rPr lang="en-US" i="1">
                                    <a:latin typeface="Cambria Math" panose="02040503050406030204" pitchFamily="18" charset="0"/>
                                  </a:rPr>
                                  <m:t>𝑎𝑧</m:t>
                                </m:r>
                              </m:num>
                              <m:den>
                                <m:r>
                                  <a:rPr lang="en-US" i="1">
                                    <a:latin typeface="Cambria Math" panose="02040503050406030204" pitchFamily="18" charset="0"/>
                                  </a:rPr>
                                  <m:t>𝑏𝑋</m:t>
                                </m:r>
                              </m:den>
                            </m:f>
                          </m:e>
                        </m:d>
                      </m:e>
                      <m:sup>
                        <m:f>
                          <m:fPr>
                            <m:ctrlPr>
                              <a:rPr lang="en-US" i="1">
                                <a:latin typeface="Cambria Math" panose="02040503050406030204" pitchFamily="18" charset="0"/>
                              </a:rPr>
                            </m:ctrlPr>
                          </m:fPr>
                          <m:num>
                            <m:r>
                              <a:rPr lang="en-US" i="1">
                                <a:latin typeface="Cambria Math" panose="02040503050406030204" pitchFamily="18" charset="0"/>
                              </a:rPr>
                              <m:t>1</m:t>
                            </m:r>
                          </m:num>
                          <m:den>
                            <m:r>
                              <a:rPr lang="en-US" i="1">
                                <a:latin typeface="Cambria Math" panose="02040503050406030204" pitchFamily="18" charset="0"/>
                              </a:rPr>
                              <m:t>1+</m:t>
                            </m:r>
                            <m:r>
                              <a:rPr lang="en-US" i="1">
                                <a:latin typeface="Cambria Math" panose="02040503050406030204" pitchFamily="18" charset="0"/>
                              </a:rPr>
                              <m:t>𝛽</m:t>
                            </m:r>
                          </m:den>
                        </m:f>
                      </m:sup>
                    </m:sSup>
                    <m:r>
                      <a:rPr lang="en-US" i="1">
                        <a:latin typeface="Cambria Math" panose="02040503050406030204" pitchFamily="18" charset="0"/>
                      </a:rPr>
                      <m:t> </m:t>
                    </m:r>
                    <m:r>
                      <a:rPr lang="en-US" i="1">
                        <a:latin typeface="Cambria Math" panose="02040503050406030204" pitchFamily="18" charset="0"/>
                      </a:rPr>
                      <m:t>𝑤h𝑒𝑟𝑒</m:t>
                    </m:r>
                    <m:r>
                      <a:rPr lang="en-US" i="1">
                        <a:latin typeface="Cambria Math" panose="02040503050406030204" pitchFamily="18" charset="0"/>
                      </a:rPr>
                      <m:t> </m:t>
                    </m:r>
                    <m:r>
                      <a:rPr lang="en-US" i="1">
                        <a:latin typeface="Cambria Math" panose="02040503050406030204" pitchFamily="18" charset="0"/>
                      </a:rPr>
                      <m:t>𝑅</m:t>
                    </m:r>
                    <m:r>
                      <a:rPr lang="en-US" i="1">
                        <a:latin typeface="Cambria Math" panose="02040503050406030204" pitchFamily="18" charset="0"/>
                      </a:rPr>
                      <m:t>=</m:t>
                    </m:r>
                    <m:sSup>
                      <m:sSupPr>
                        <m:ctrlPr>
                          <a:rPr lang="en-US" i="1">
                            <a:latin typeface="Cambria Math" panose="02040503050406030204" pitchFamily="18" charset="0"/>
                          </a:rPr>
                        </m:ctrlPr>
                      </m:sSupPr>
                      <m:e>
                        <m:r>
                          <a:rPr lang="en-US" i="1">
                            <a:latin typeface="Cambria Math" panose="02040503050406030204" pitchFamily="18" charset="0"/>
                          </a:rPr>
                          <m:t>𝛽</m:t>
                        </m:r>
                      </m:e>
                      <m:sup>
                        <m:r>
                          <a:rPr lang="en-US" i="1">
                            <a:latin typeface="Cambria Math" panose="02040503050406030204" pitchFamily="18" charset="0"/>
                          </a:rPr>
                          <m:t>− </m:t>
                        </m:r>
                        <m:f>
                          <m:fPr>
                            <m:ctrlPr>
                              <a:rPr lang="en-US" i="1">
                                <a:latin typeface="Cambria Math" panose="02040503050406030204" pitchFamily="18" charset="0"/>
                              </a:rPr>
                            </m:ctrlPr>
                          </m:fPr>
                          <m:num>
                            <m:r>
                              <a:rPr lang="en-US" i="1">
                                <a:latin typeface="Cambria Math" panose="02040503050406030204" pitchFamily="18" charset="0"/>
                              </a:rPr>
                              <m:t>1</m:t>
                            </m:r>
                          </m:num>
                          <m:den>
                            <m:r>
                              <a:rPr lang="en-US" i="1">
                                <a:latin typeface="Cambria Math" panose="02040503050406030204" pitchFamily="18" charset="0"/>
                              </a:rPr>
                              <m:t>1+</m:t>
                            </m:r>
                            <m:r>
                              <a:rPr lang="en-US" i="1">
                                <a:latin typeface="Cambria Math" panose="02040503050406030204" pitchFamily="18" charset="0"/>
                              </a:rPr>
                              <m:t>𝛽</m:t>
                            </m:r>
                          </m:den>
                        </m:f>
                      </m:sup>
                    </m:sSup>
                  </m:oMath>
                </a14:m>
                <a:endParaRPr lang="en-US" dirty="0"/>
              </a:p>
              <a:p>
                <a:endParaRPr lang="en-US" dirty="0"/>
              </a:p>
              <a:p>
                <a:pPr marL="742950" lvl="1" indent="-285750">
                  <a:buFont typeface="Wingdings" panose="05000000000000000000" pitchFamily="2" charset="2"/>
                  <a:buChar char="ü"/>
                </a:pPr>
                <a:r>
                  <a:rPr lang="en-US" dirty="0"/>
                  <a:t>Both the proportionality constant R and the exponent of the expression in the brackets are determined by </a:t>
                </a:r>
                <a:r>
                  <a:rPr lang="el-GR" b="1" dirty="0">
                    <a:solidFill>
                      <a:srgbClr val="0000FF"/>
                    </a:solidFill>
                  </a:rPr>
                  <a:t>β</a:t>
                </a:r>
                <a:endParaRPr lang="en-US" b="1" dirty="0">
                  <a:solidFill>
                    <a:srgbClr val="0000FF"/>
                  </a:solidFill>
                </a:endParaRPr>
              </a:p>
              <a:p>
                <a:pPr marL="742950" lvl="1" indent="-285750">
                  <a:buFont typeface="Wingdings" panose="05000000000000000000" pitchFamily="2" charset="2"/>
                  <a:buChar char="ü"/>
                </a:pPr>
                <a:r>
                  <a:rPr lang="en-US" dirty="0"/>
                  <a:t>For services, it can be assumed that </a:t>
                </a:r>
                <a:r>
                  <a:rPr lang="el-GR" b="1" dirty="0">
                    <a:solidFill>
                      <a:srgbClr val="0000FF"/>
                    </a:solidFill>
                  </a:rPr>
                  <a:t>β</a:t>
                </a:r>
                <a:r>
                  <a:rPr lang="en-US" b="1" dirty="0">
                    <a:solidFill>
                      <a:srgbClr val="0000FF"/>
                    </a:solidFill>
                  </a:rPr>
                  <a:t> = 0.5</a:t>
                </a:r>
                <a:r>
                  <a:rPr lang="en-US" dirty="0"/>
                  <a:t>, so </a:t>
                </a:r>
                <a:r>
                  <a:rPr lang="en-US" b="1" dirty="0">
                    <a:solidFill>
                      <a:srgbClr val="0000FF"/>
                    </a:solidFill>
                  </a:rPr>
                  <a:t>R = 1.59 </a:t>
                </a:r>
                <a:r>
                  <a:rPr lang="en-US" dirty="0"/>
                  <a:t>and </a:t>
                </a:r>
                <a:r>
                  <a:rPr lang="en-US" b="1" dirty="0">
                    <a:solidFill>
                      <a:srgbClr val="0000FF"/>
                    </a:solidFill>
                  </a:rPr>
                  <a:t>1/(1+</a:t>
                </a:r>
                <a:r>
                  <a:rPr lang="el-GR" b="1" dirty="0">
                    <a:solidFill>
                      <a:srgbClr val="0000FF"/>
                    </a:solidFill>
                  </a:rPr>
                  <a:t>β</a:t>
                </a:r>
                <a:r>
                  <a:rPr lang="en-US" b="1" dirty="0">
                    <a:solidFill>
                      <a:srgbClr val="0000FF"/>
                    </a:solidFill>
                  </a:rPr>
                  <a:t>) = 2/3</a:t>
                </a:r>
              </a:p>
              <a:p>
                <a:pPr lvl="1"/>
                <a:endParaRPr lang="en-US" sz="800" dirty="0"/>
              </a:p>
              <a:p>
                <a:pPr lvl="1"/>
                <a:r>
                  <a:rPr lang="en-US" dirty="0"/>
                  <a:t>           </a:t>
                </a:r>
                <a14:m>
                  <m:oMath xmlns:m="http://schemas.openxmlformats.org/officeDocument/2006/math">
                    <m:sSup>
                      <m:sSupPr>
                        <m:ctrlPr>
                          <a:rPr lang="en-US" i="1">
                            <a:latin typeface="Cambria Math" panose="02040503050406030204" pitchFamily="18" charset="0"/>
                          </a:rPr>
                        </m:ctrlPr>
                      </m:sSupPr>
                      <m:e>
                        <m:r>
                          <a:rPr lang="en-US" i="1">
                            <a:latin typeface="Cambria Math" panose="02040503050406030204" pitchFamily="18" charset="0"/>
                          </a:rPr>
                          <m:t>𝑚</m:t>
                        </m:r>
                      </m:e>
                      <m:sup>
                        <m:r>
                          <a:rPr lang="en-US" i="1">
                            <a:latin typeface="Cambria Math" panose="02040503050406030204" pitchFamily="18" charset="0"/>
                          </a:rPr>
                          <m:t>∗</m:t>
                        </m:r>
                      </m:sup>
                    </m:sSup>
                    <m:r>
                      <a:rPr lang="en-US" i="1">
                        <a:latin typeface="Cambria Math" panose="02040503050406030204" pitchFamily="18" charset="0"/>
                      </a:rPr>
                      <m:t>=1.59</m:t>
                    </m:r>
                    <m:sSup>
                      <m:sSupPr>
                        <m:ctrlPr>
                          <a:rPr lang="en-US" i="1">
                            <a:latin typeface="Cambria Math" panose="02040503050406030204" pitchFamily="18" charset="0"/>
                          </a:rPr>
                        </m:ctrlPr>
                      </m:sSupPr>
                      <m:e>
                        <m:d>
                          <m:dPr>
                            <m:begChr m:val="["/>
                            <m:endChr m:val="]"/>
                            <m:ctrlPr>
                              <a:rPr lang="en-US" i="1">
                                <a:latin typeface="Cambria Math" panose="02040503050406030204" pitchFamily="18" charset="0"/>
                              </a:rPr>
                            </m:ctrlPr>
                          </m:dPr>
                          <m:e>
                            <m:f>
                              <m:fPr>
                                <m:ctrlPr>
                                  <a:rPr lang="en-US" i="1">
                                    <a:latin typeface="Cambria Math" panose="02040503050406030204" pitchFamily="18" charset="0"/>
                                  </a:rPr>
                                </m:ctrlPr>
                              </m:fPr>
                              <m:num>
                                <m:r>
                                  <a:rPr lang="en-US" i="1">
                                    <a:latin typeface="Cambria Math" panose="02040503050406030204" pitchFamily="18" charset="0"/>
                                  </a:rPr>
                                  <m:t>𝑎𝑧</m:t>
                                </m:r>
                              </m:num>
                              <m:den>
                                <m:r>
                                  <a:rPr lang="en-US" i="1">
                                    <a:latin typeface="Cambria Math" panose="02040503050406030204" pitchFamily="18" charset="0"/>
                                  </a:rPr>
                                  <m:t>𝑏𝑋</m:t>
                                </m:r>
                              </m:den>
                            </m:f>
                          </m:e>
                        </m:d>
                      </m:e>
                      <m:sup>
                        <m:f>
                          <m:fPr>
                            <m:ctrlPr>
                              <a:rPr lang="en-US" i="1">
                                <a:latin typeface="Cambria Math" panose="02040503050406030204" pitchFamily="18" charset="0"/>
                              </a:rPr>
                            </m:ctrlPr>
                          </m:fPr>
                          <m:num>
                            <m:r>
                              <a:rPr lang="en-US" i="1">
                                <a:latin typeface="Cambria Math" panose="02040503050406030204" pitchFamily="18" charset="0"/>
                              </a:rPr>
                              <m:t>2</m:t>
                            </m:r>
                          </m:num>
                          <m:den>
                            <m:r>
                              <a:rPr lang="en-US" i="1">
                                <a:latin typeface="Cambria Math" panose="02040503050406030204" pitchFamily="18" charset="0"/>
                              </a:rPr>
                              <m:t>3</m:t>
                            </m:r>
                          </m:den>
                        </m:f>
                      </m:sup>
                    </m:sSup>
                  </m:oMath>
                </a14:m>
                <a:endParaRPr lang="en-US" dirty="0"/>
              </a:p>
              <a:p>
                <a:pPr lvl="1"/>
                <a:endParaRPr lang="en-US" sz="2000" dirty="0"/>
              </a:p>
            </p:txBody>
          </p:sp>
        </mc:Choice>
        <mc:Fallback xmlns="">
          <p:sp>
            <p:nvSpPr>
              <p:cNvPr id="12" name="TextBox 11">
                <a:extLst>
                  <a:ext uri="{FF2B5EF4-FFF2-40B4-BE49-F238E27FC236}">
                    <a16:creationId xmlns:a16="http://schemas.microsoft.com/office/drawing/2014/main" id="{451E332D-E6AC-4666-B971-E3B5AB43173B}"/>
                  </a:ext>
                </a:extLst>
              </p:cNvPr>
              <p:cNvSpPr txBox="1">
                <a:spLocks noRot="1" noChangeAspect="1" noMove="1" noResize="1" noEditPoints="1" noAdjustHandles="1" noChangeArrowheads="1" noChangeShapeType="1" noTextEdit="1"/>
              </p:cNvSpPr>
              <p:nvPr/>
            </p:nvSpPr>
            <p:spPr>
              <a:xfrm>
                <a:off x="0" y="479151"/>
                <a:ext cx="9143999" cy="5925405"/>
              </a:xfrm>
              <a:prstGeom prst="rect">
                <a:avLst/>
              </a:prstGeom>
              <a:blipFill>
                <a:blip r:embed="rId2"/>
                <a:stretch>
                  <a:fillRect l="-733" t="-720"/>
                </a:stretch>
              </a:blipFill>
            </p:spPr>
            <p:txBody>
              <a:bodyPr/>
              <a:lstStyle/>
              <a:p>
                <a:r>
                  <a:rPr lang="en-US">
                    <a:noFill/>
                  </a:rPr>
                  <a:t> </a:t>
                </a:r>
              </a:p>
            </p:txBody>
          </p:sp>
        </mc:Fallback>
      </mc:AlternateContent>
      <p:sp>
        <p:nvSpPr>
          <p:cNvPr id="2" name="TextBox 1">
            <a:extLst>
              <a:ext uri="{FF2B5EF4-FFF2-40B4-BE49-F238E27FC236}">
                <a16:creationId xmlns:a16="http://schemas.microsoft.com/office/drawing/2014/main" id="{DF6F1B34-FFAC-48F0-B16F-155D21DD9040}"/>
              </a:ext>
            </a:extLst>
          </p:cNvPr>
          <p:cNvSpPr txBox="1"/>
          <p:nvPr/>
        </p:nvSpPr>
        <p:spPr>
          <a:xfrm>
            <a:off x="5053203" y="2759617"/>
            <a:ext cx="3900297" cy="1477328"/>
          </a:xfrm>
          <a:prstGeom prst="rect">
            <a:avLst/>
          </a:prstGeom>
          <a:noFill/>
          <a:ln>
            <a:solidFill>
              <a:schemeClr val="tx1"/>
            </a:solidFill>
          </a:ln>
        </p:spPr>
        <p:txBody>
          <a:bodyPr wrap="square" rtlCol="0">
            <a:spAutoFit/>
          </a:bodyPr>
          <a:lstStyle/>
          <a:p>
            <a:r>
              <a:rPr lang="en-US" dirty="0"/>
              <a:t>a = unit value</a:t>
            </a:r>
          </a:p>
          <a:p>
            <a:r>
              <a:rPr lang="en-US" dirty="0"/>
              <a:t>z = the plant size economies</a:t>
            </a:r>
          </a:p>
          <a:p>
            <a:r>
              <a:rPr lang="en-US" dirty="0"/>
              <a:t>b = mode-specific travel cost indicator</a:t>
            </a:r>
          </a:p>
          <a:p>
            <a:r>
              <a:rPr lang="en-US" dirty="0"/>
              <a:t>x = density of demand</a:t>
            </a:r>
          </a:p>
          <a:p>
            <a:r>
              <a:rPr lang="en-US" dirty="0"/>
              <a:t>m = market area</a:t>
            </a:r>
          </a:p>
        </p:txBody>
      </p:sp>
    </p:spTree>
    <p:extLst>
      <p:ext uri="{BB962C8B-B14F-4D97-AF65-F5344CB8AC3E}">
        <p14:creationId xmlns:p14="http://schemas.microsoft.com/office/powerpoint/2010/main" val="946717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
                                            <p:txEl>
                                              <p:pRg st="9" end="9"/>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2">
                                            <p:txEl>
                                              <p:pRg st="11" end="11"/>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2">
                                            <p:txEl>
                                              <p:pRg st="13" end="13"/>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2">
                                            <p:txEl>
                                              <p:pRg st="14" end="14"/>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12">
                                            <p:txEl>
                                              <p:pRg st="16" end="1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9</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162307" y="0"/>
            <a:ext cx="8791193" cy="461665"/>
          </a:xfrm>
          <a:prstGeom prst="rect">
            <a:avLst/>
          </a:prstGeom>
          <a:noFill/>
        </p:spPr>
        <p:txBody>
          <a:bodyPr wrap="square" rtlCol="0">
            <a:spAutoFit/>
          </a:bodyPr>
          <a:lstStyle/>
          <a:p>
            <a:r>
              <a:rPr lang="en-US" sz="2400" b="1" dirty="0">
                <a:solidFill>
                  <a:srgbClr val="0000FF"/>
                </a:solidFill>
              </a:rPr>
              <a:t>Optimal market area (catchment areas for public service providers)</a:t>
            </a:r>
          </a:p>
        </p:txBody>
      </p:sp>
      <p:sp>
        <p:nvSpPr>
          <p:cNvPr id="11" name="Title 1">
            <a:extLst>
              <a:ext uri="{FF2B5EF4-FFF2-40B4-BE49-F238E27FC236}">
                <a16:creationId xmlns:a16="http://schemas.microsoft.com/office/drawing/2014/main" id="{A3A15A74-9211-435A-A75D-E1E1EC2F95F9}"/>
              </a:ext>
            </a:extLst>
          </p:cNvPr>
          <p:cNvSpPr>
            <a:spLocks noGrp="1"/>
          </p:cNvSpPr>
          <p:nvPr>
            <p:ph type="title"/>
          </p:nvPr>
        </p:nvSpPr>
        <p:spPr>
          <a:xfrm>
            <a:off x="237717" y="6601559"/>
            <a:ext cx="2901893" cy="370741"/>
          </a:xfrm>
        </p:spPr>
        <p:txBody>
          <a:bodyPr>
            <a:normAutofit/>
          </a:bodyPr>
          <a:lstStyle/>
          <a:p>
            <a:r>
              <a:rPr lang="en-US" sz="1400" dirty="0"/>
              <a:t>Source: Jansson (2013), Chapter 5</a:t>
            </a:r>
          </a:p>
        </p:txBody>
      </p:sp>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8E7FACB1-633A-49BE-A386-CA3AED172AE7}"/>
                  </a:ext>
                </a:extLst>
              </p:cNvPr>
              <p:cNvSpPr txBox="1"/>
              <p:nvPr/>
            </p:nvSpPr>
            <p:spPr>
              <a:xfrm>
                <a:off x="162307" y="417968"/>
                <a:ext cx="8892185" cy="6254661"/>
              </a:xfrm>
              <a:prstGeom prst="rect">
                <a:avLst/>
              </a:prstGeom>
              <a:solidFill>
                <a:srgbClr val="FFFFCC"/>
              </a:solidFill>
            </p:spPr>
            <p:txBody>
              <a:bodyPr wrap="square" rtlCol="0">
                <a:spAutoFit/>
              </a:bodyPr>
              <a:lstStyle/>
              <a:p>
                <a:pPr marL="342900" indent="-342900">
                  <a:buFont typeface="Wingdings" panose="05000000000000000000" pitchFamily="2" charset="2"/>
                  <a:buChar char="v"/>
                </a:pPr>
                <a:r>
                  <a:rPr lang="en-US" sz="2200" b="1" dirty="0">
                    <a:solidFill>
                      <a:srgbClr val="0000FF"/>
                    </a:solidFill>
                  </a:rPr>
                  <a:t>Optimal market area </a:t>
                </a:r>
                <a:r>
                  <a:rPr lang="en-US" sz="2200" b="1" i="1" dirty="0">
                    <a:solidFill>
                      <a:srgbClr val="C00000"/>
                    </a:solidFill>
                  </a:rPr>
                  <a:t>(m*)</a:t>
                </a:r>
              </a:p>
              <a:p>
                <a:endParaRPr lang="en-US" sz="800" dirty="0"/>
              </a:p>
              <a:p>
                <a:pPr lvl="1"/>
                <a14:m>
                  <m:oMathPara xmlns:m="http://schemas.openxmlformats.org/officeDocument/2006/math">
                    <m:oMathParaPr>
                      <m:jc m:val="left"/>
                    </m:oMathParaPr>
                    <m:oMath xmlns:m="http://schemas.openxmlformats.org/officeDocument/2006/math">
                      <m:sSup>
                        <m:sSupPr>
                          <m:ctrlPr>
                            <a:rPr lang="en-US" i="1">
                              <a:latin typeface="Cambria Math" panose="02040503050406030204" pitchFamily="18" charset="0"/>
                            </a:rPr>
                          </m:ctrlPr>
                        </m:sSupPr>
                        <m:e>
                          <m:r>
                            <a:rPr lang="en-US" i="1">
                              <a:latin typeface="Cambria Math" panose="02040503050406030204" pitchFamily="18" charset="0"/>
                            </a:rPr>
                            <m:t>𝑚</m:t>
                          </m:r>
                        </m:e>
                        <m:sup>
                          <m:r>
                            <a:rPr lang="en-US" i="1">
                              <a:latin typeface="Cambria Math" panose="02040503050406030204" pitchFamily="18" charset="0"/>
                            </a:rPr>
                            <m:t>∗</m:t>
                          </m:r>
                        </m:sup>
                      </m:sSup>
                      <m:r>
                        <a:rPr lang="en-US" i="1">
                          <a:latin typeface="Cambria Math" panose="02040503050406030204" pitchFamily="18" charset="0"/>
                        </a:rPr>
                        <m:t>=1.59</m:t>
                      </m:r>
                      <m:sSup>
                        <m:sSupPr>
                          <m:ctrlPr>
                            <a:rPr lang="en-US" i="1">
                              <a:latin typeface="Cambria Math" panose="02040503050406030204" pitchFamily="18" charset="0"/>
                            </a:rPr>
                          </m:ctrlPr>
                        </m:sSupPr>
                        <m:e>
                          <m:d>
                            <m:dPr>
                              <m:begChr m:val="["/>
                              <m:endChr m:val="]"/>
                              <m:ctrlPr>
                                <a:rPr lang="en-US" i="1">
                                  <a:latin typeface="Cambria Math" panose="02040503050406030204" pitchFamily="18" charset="0"/>
                                </a:rPr>
                              </m:ctrlPr>
                            </m:dPr>
                            <m:e>
                              <m:f>
                                <m:fPr>
                                  <m:ctrlPr>
                                    <a:rPr lang="en-US" i="1">
                                      <a:latin typeface="Cambria Math" panose="02040503050406030204" pitchFamily="18" charset="0"/>
                                    </a:rPr>
                                  </m:ctrlPr>
                                </m:fPr>
                                <m:num>
                                  <m:r>
                                    <a:rPr lang="en-US" i="1">
                                      <a:latin typeface="Cambria Math" panose="02040503050406030204" pitchFamily="18" charset="0"/>
                                    </a:rPr>
                                    <m:t>𝑎𝑧</m:t>
                                  </m:r>
                                </m:num>
                                <m:den>
                                  <m:r>
                                    <a:rPr lang="en-US" i="1">
                                      <a:latin typeface="Cambria Math" panose="02040503050406030204" pitchFamily="18" charset="0"/>
                                    </a:rPr>
                                    <m:t>𝑏𝑋</m:t>
                                  </m:r>
                                </m:den>
                              </m:f>
                            </m:e>
                          </m:d>
                        </m:e>
                        <m:sup>
                          <m:f>
                            <m:fPr>
                              <m:ctrlPr>
                                <a:rPr lang="en-US" i="1">
                                  <a:latin typeface="Cambria Math" panose="02040503050406030204" pitchFamily="18" charset="0"/>
                                </a:rPr>
                              </m:ctrlPr>
                            </m:fPr>
                            <m:num>
                              <m:r>
                                <a:rPr lang="en-US" i="1">
                                  <a:latin typeface="Cambria Math" panose="02040503050406030204" pitchFamily="18" charset="0"/>
                                </a:rPr>
                                <m:t>2</m:t>
                              </m:r>
                            </m:num>
                            <m:den>
                              <m:r>
                                <a:rPr lang="en-US" i="1">
                                  <a:latin typeface="Cambria Math" panose="02040503050406030204" pitchFamily="18" charset="0"/>
                                </a:rPr>
                                <m:t>3</m:t>
                              </m:r>
                            </m:den>
                          </m:f>
                        </m:sup>
                      </m:sSup>
                    </m:oMath>
                  </m:oMathPara>
                </a14:m>
                <a:endParaRPr lang="en-US" dirty="0"/>
              </a:p>
              <a:p>
                <a:pPr lvl="1"/>
                <a:endParaRPr lang="en-US" sz="800" dirty="0"/>
              </a:p>
              <a:p>
                <a:pPr marL="342900" indent="-342900">
                  <a:buFont typeface="Wingdings" panose="05000000000000000000" pitchFamily="2" charset="2"/>
                  <a:buChar char="v"/>
                </a:pPr>
                <a:endParaRPr lang="en-US" sz="2000" dirty="0"/>
              </a:p>
              <a:p>
                <a:endParaRPr lang="en-US" sz="800" dirty="0"/>
              </a:p>
              <a:p>
                <a:pPr marL="342900" indent="-342900">
                  <a:buFont typeface="Wingdings" panose="05000000000000000000" pitchFamily="2" charset="2"/>
                  <a:buChar char="v"/>
                </a:pPr>
                <a:r>
                  <a:rPr lang="en-US" sz="2000" dirty="0"/>
                  <a:t>Among the determinants of </a:t>
                </a:r>
                <a:r>
                  <a:rPr lang="en-US" sz="2000" b="1" i="1" dirty="0">
                    <a:solidFill>
                      <a:srgbClr val="C00000"/>
                    </a:solidFill>
                  </a:rPr>
                  <a:t>m*</a:t>
                </a:r>
                <a:r>
                  <a:rPr lang="en-US" sz="2000" dirty="0"/>
                  <a:t>, the widest variation variables are </a:t>
                </a:r>
                <a:r>
                  <a:rPr lang="en-US" sz="2000" b="1" i="1" dirty="0">
                    <a:solidFill>
                      <a:srgbClr val="0000FF"/>
                    </a:solidFill>
                  </a:rPr>
                  <a:t>a</a:t>
                </a:r>
                <a:r>
                  <a:rPr lang="en-US" sz="2000" dirty="0"/>
                  <a:t> and </a:t>
                </a:r>
                <a:r>
                  <a:rPr lang="en-US" sz="2000" b="1" i="1" dirty="0">
                    <a:solidFill>
                      <a:srgbClr val="0000FF"/>
                    </a:solidFill>
                  </a:rPr>
                  <a:t>X</a:t>
                </a:r>
              </a:p>
              <a:p>
                <a:pPr marL="800100" lvl="1" indent="-342900">
                  <a:buFont typeface="Wingdings" panose="05000000000000000000" pitchFamily="2" charset="2"/>
                  <a:buChar char="ü"/>
                </a:pPr>
                <a:r>
                  <a:rPr lang="en-US" sz="2000" b="1" dirty="0">
                    <a:solidFill>
                      <a:srgbClr val="0000FF"/>
                    </a:solidFill>
                  </a:rPr>
                  <a:t>Variation in value of service</a:t>
                </a:r>
                <a:r>
                  <a:rPr lang="en-US" sz="2000" dirty="0"/>
                  <a:t> </a:t>
                </a:r>
                <a:r>
                  <a:rPr lang="en-US" sz="2000" b="1" i="1" dirty="0">
                    <a:solidFill>
                      <a:srgbClr val="C00000"/>
                    </a:solidFill>
                  </a:rPr>
                  <a:t>(a)</a:t>
                </a:r>
                <a:r>
                  <a:rPr lang="en-US" sz="2000" dirty="0"/>
                  <a:t>: High value and low value of service</a:t>
                </a:r>
              </a:p>
              <a:p>
                <a:pPr marL="800100" lvl="1" indent="-342900">
                  <a:buFont typeface="Wingdings" panose="05000000000000000000" pitchFamily="2" charset="2"/>
                  <a:buChar char="ü"/>
                </a:pPr>
                <a:r>
                  <a:rPr lang="en-US" sz="2000" b="1" dirty="0">
                    <a:solidFill>
                      <a:srgbClr val="0000FF"/>
                    </a:solidFill>
                  </a:rPr>
                  <a:t>Variation in density of demand </a:t>
                </a:r>
                <a:r>
                  <a:rPr lang="en-US" sz="2000" b="1" i="1" dirty="0">
                    <a:solidFill>
                      <a:srgbClr val="C00000"/>
                    </a:solidFill>
                  </a:rPr>
                  <a:t>(X)</a:t>
                </a:r>
                <a:r>
                  <a:rPr lang="en-US" sz="2000" dirty="0"/>
                  <a:t>: might be from</a:t>
                </a:r>
              </a:p>
              <a:p>
                <a:pPr marL="1257300" lvl="2" indent="-342900">
                  <a:buFont typeface="Wingdings" panose="05000000000000000000" pitchFamily="2" charset="2"/>
                  <a:buChar char="§"/>
                </a:pPr>
                <a:r>
                  <a:rPr lang="en-US" b="1" dirty="0">
                    <a:solidFill>
                      <a:srgbClr val="C00000"/>
                    </a:solidFill>
                  </a:rPr>
                  <a:t>Population density </a:t>
                </a:r>
                <a:r>
                  <a:rPr lang="en-US" dirty="0"/>
                  <a:t>is very different in various parts of the country</a:t>
                </a:r>
              </a:p>
              <a:p>
                <a:pPr marL="1257300" lvl="2" indent="-342900">
                  <a:buFont typeface="Wingdings" panose="05000000000000000000" pitchFamily="2" charset="2"/>
                  <a:buChar char="§"/>
                </a:pPr>
                <a:r>
                  <a:rPr lang="en-US" b="1" dirty="0">
                    <a:solidFill>
                      <a:srgbClr val="C00000"/>
                    </a:solidFill>
                  </a:rPr>
                  <a:t>The purchase frequency per household </a:t>
                </a:r>
                <a:r>
                  <a:rPr lang="en-US" dirty="0"/>
                  <a:t>differs greatly among different articles (services as well as goods): there are infrequently bought articles  and there are “everyday commodity”</a:t>
                </a:r>
              </a:p>
              <a:p>
                <a:pPr marL="342900" indent="-342900">
                  <a:buFont typeface="Wingdings" panose="05000000000000000000" pitchFamily="2" charset="2"/>
                  <a:buChar char="v"/>
                </a:pPr>
                <a:r>
                  <a:rPr lang="en-US" sz="2000" dirty="0"/>
                  <a:t>When walking is the forced mode of transport (implying high value of </a:t>
                </a:r>
                <a:r>
                  <a:rPr lang="en-US" sz="2000" b="1" i="1" dirty="0">
                    <a:solidFill>
                      <a:srgbClr val="0000FF"/>
                    </a:solidFill>
                  </a:rPr>
                  <a:t>b</a:t>
                </a:r>
                <a:r>
                  <a:rPr lang="en-US" sz="2000" dirty="0"/>
                  <a:t>), it is rational to provide service such as child care within the “neighborhood services”</a:t>
                </a:r>
              </a:p>
              <a:p>
                <a:pPr marL="342900" indent="-342900">
                  <a:buFont typeface="Wingdings" panose="05000000000000000000" pitchFamily="2" charset="2"/>
                  <a:buChar char="v"/>
                </a:pPr>
                <a:r>
                  <a:rPr lang="en-US" sz="2000" dirty="0"/>
                  <a:t>If </a:t>
                </a:r>
                <a:r>
                  <a:rPr lang="en-US" sz="2000" b="1" dirty="0">
                    <a:solidFill>
                      <a:srgbClr val="0000FF"/>
                    </a:solidFill>
                  </a:rPr>
                  <a:t>density of demand </a:t>
                </a:r>
                <a:r>
                  <a:rPr lang="en-US" sz="2000" b="1" i="1" dirty="0">
                    <a:solidFill>
                      <a:srgbClr val="C00000"/>
                    </a:solidFill>
                  </a:rPr>
                  <a:t>(X)</a:t>
                </a:r>
                <a:r>
                  <a:rPr lang="en-US" sz="2000" dirty="0"/>
                  <a:t> is high, optimal market area could be within neighbor hood (like school that children have to go every week, whereas injury or illness requiring hospital treatment will happen to the average individual only interval of several years so </a:t>
                </a:r>
                <a:r>
                  <a:rPr lang="en-US" sz="2000" b="1" i="1" dirty="0">
                    <a:solidFill>
                      <a:srgbClr val="C00000"/>
                    </a:solidFill>
                  </a:rPr>
                  <a:t>m*</a:t>
                </a:r>
                <a:r>
                  <a:rPr lang="en-US" sz="2000" dirty="0"/>
                  <a:t> might be larger than school)</a:t>
                </a:r>
              </a:p>
              <a:p>
                <a:pPr marL="342900" indent="-342900">
                  <a:buFont typeface="Wingdings" panose="05000000000000000000" pitchFamily="2" charset="2"/>
                  <a:buChar char="v"/>
                </a:pPr>
                <a:r>
                  <a:rPr lang="en-US" sz="2000" dirty="0"/>
                  <a:t>High value of </a:t>
                </a:r>
                <a:r>
                  <a:rPr lang="en-US" sz="2000" b="1" i="1" dirty="0" err="1">
                    <a:solidFill>
                      <a:srgbClr val="C00000"/>
                    </a:solidFill>
                  </a:rPr>
                  <a:t>bX</a:t>
                </a:r>
                <a:r>
                  <a:rPr lang="en-US" sz="2000" dirty="0"/>
                  <a:t> causes </a:t>
                </a:r>
                <a:r>
                  <a:rPr lang="en-US" sz="2000" b="1" i="1" dirty="0">
                    <a:solidFill>
                      <a:srgbClr val="C00000"/>
                    </a:solidFill>
                  </a:rPr>
                  <a:t>m*</a:t>
                </a:r>
                <a:r>
                  <a:rPr lang="en-US" sz="2000" dirty="0"/>
                  <a:t> to be small for each plant in the system</a:t>
                </a:r>
              </a:p>
              <a:p>
                <a:pPr marL="342900" indent="-342900">
                  <a:buFont typeface="Wingdings" panose="05000000000000000000" pitchFamily="2" charset="2"/>
                  <a:buChar char="v"/>
                </a:pPr>
                <a:r>
                  <a:rPr lang="en-US" sz="2000" dirty="0"/>
                  <a:t>High value of </a:t>
                </a:r>
                <a:r>
                  <a:rPr lang="en-US" sz="2000" b="1" i="1" dirty="0" err="1">
                    <a:solidFill>
                      <a:srgbClr val="C00000"/>
                    </a:solidFill>
                  </a:rPr>
                  <a:t>az</a:t>
                </a:r>
                <a:r>
                  <a:rPr lang="en-US" sz="2000" i="1" dirty="0"/>
                  <a:t> </a:t>
                </a:r>
                <a:r>
                  <a:rPr lang="en-US" sz="2000" dirty="0"/>
                  <a:t>causes </a:t>
                </a:r>
                <a:r>
                  <a:rPr lang="en-US" sz="2000" b="1" i="1" dirty="0">
                    <a:solidFill>
                      <a:srgbClr val="C00000"/>
                    </a:solidFill>
                  </a:rPr>
                  <a:t>m*</a:t>
                </a:r>
                <a:r>
                  <a:rPr lang="en-US" sz="2000" dirty="0"/>
                  <a:t> to be large for each plant in the system</a:t>
                </a:r>
                <a:endParaRPr lang="en-US" sz="2000" i="1" dirty="0"/>
              </a:p>
            </p:txBody>
          </p:sp>
        </mc:Choice>
        <mc:Fallback xmlns="">
          <p:sp>
            <p:nvSpPr>
              <p:cNvPr id="7" name="TextBox 6">
                <a:extLst>
                  <a:ext uri="{FF2B5EF4-FFF2-40B4-BE49-F238E27FC236}">
                    <a16:creationId xmlns:a16="http://schemas.microsoft.com/office/drawing/2014/main" id="{8E7FACB1-633A-49BE-A386-CA3AED172AE7}"/>
                  </a:ext>
                </a:extLst>
              </p:cNvPr>
              <p:cNvSpPr txBox="1">
                <a:spLocks noRot="1" noChangeAspect="1" noMove="1" noResize="1" noEditPoints="1" noAdjustHandles="1" noChangeArrowheads="1" noChangeShapeType="1" noTextEdit="1"/>
              </p:cNvSpPr>
              <p:nvPr/>
            </p:nvSpPr>
            <p:spPr>
              <a:xfrm>
                <a:off x="162307" y="417968"/>
                <a:ext cx="8892185" cy="6254661"/>
              </a:xfrm>
              <a:prstGeom prst="rect">
                <a:avLst/>
              </a:prstGeom>
              <a:blipFill>
                <a:blip r:embed="rId2"/>
                <a:stretch>
                  <a:fillRect l="-754" t="-682" r="-412" b="-682"/>
                </a:stretch>
              </a:blipFill>
            </p:spPr>
            <p:txBody>
              <a:bodyPr/>
              <a:lstStyle/>
              <a:p>
                <a:r>
                  <a:rPr lang="en-US">
                    <a:noFill/>
                  </a:rPr>
                  <a:t> </a:t>
                </a:r>
              </a:p>
            </p:txBody>
          </p:sp>
        </mc:Fallback>
      </mc:AlternateContent>
      <p:sp>
        <p:nvSpPr>
          <p:cNvPr id="9" name="TextBox 8">
            <a:extLst>
              <a:ext uri="{FF2B5EF4-FFF2-40B4-BE49-F238E27FC236}">
                <a16:creationId xmlns:a16="http://schemas.microsoft.com/office/drawing/2014/main" id="{942C06F4-CB72-41F8-8648-5CBC8BB67A96}"/>
              </a:ext>
            </a:extLst>
          </p:cNvPr>
          <p:cNvSpPr txBox="1"/>
          <p:nvPr/>
        </p:nvSpPr>
        <p:spPr>
          <a:xfrm>
            <a:off x="2381248" y="842321"/>
            <a:ext cx="3426280" cy="1323439"/>
          </a:xfrm>
          <a:prstGeom prst="rect">
            <a:avLst/>
          </a:prstGeom>
          <a:noFill/>
        </p:spPr>
        <p:txBody>
          <a:bodyPr wrap="square" rtlCol="0">
            <a:spAutoFit/>
          </a:bodyPr>
          <a:lstStyle/>
          <a:p>
            <a:r>
              <a:rPr lang="en-US" sz="1600" dirty="0"/>
              <a:t>a = unit value of service</a:t>
            </a:r>
          </a:p>
          <a:p>
            <a:r>
              <a:rPr lang="en-US" sz="1600" dirty="0"/>
              <a:t>z = the plant size economies</a:t>
            </a:r>
          </a:p>
          <a:p>
            <a:r>
              <a:rPr lang="en-US" sz="1600" dirty="0"/>
              <a:t>b = mode-specific travel cost indicator</a:t>
            </a:r>
          </a:p>
          <a:p>
            <a:r>
              <a:rPr lang="en-US" sz="1600" dirty="0"/>
              <a:t>x = density of demand</a:t>
            </a:r>
          </a:p>
          <a:p>
            <a:r>
              <a:rPr lang="en-US" sz="1600" dirty="0"/>
              <a:t>m = market area</a:t>
            </a:r>
          </a:p>
        </p:txBody>
      </p:sp>
    </p:spTree>
    <p:extLst>
      <p:ext uri="{BB962C8B-B14F-4D97-AF65-F5344CB8AC3E}">
        <p14:creationId xmlns:p14="http://schemas.microsoft.com/office/powerpoint/2010/main" val="2399928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7">
                                            <p:txEl>
                                              <p:pRg st="9" end="9"/>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7">
                                            <p:txEl>
                                              <p:pRg st="10" end="10"/>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7">
                                            <p:txEl>
                                              <p:pRg st="11" end="11"/>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7">
                                            <p:txEl>
                                              <p:pRg st="12" end="12"/>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7">
                                            <p:txEl>
                                              <p:pRg st="13" end="13"/>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7">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258" y="166108"/>
            <a:ext cx="8229600" cy="595892"/>
          </a:xfrm>
        </p:spPr>
        <p:txBody>
          <a:bodyPr>
            <a:normAutofit fontScale="90000"/>
          </a:bodyPr>
          <a:lstStyle/>
          <a:p>
            <a:r>
              <a:rPr lang="en-US" sz="2400" b="1" dirty="0">
                <a:solidFill>
                  <a:srgbClr val="0000FF"/>
                </a:solidFill>
              </a:rPr>
              <a:t>The location of public health </a:t>
            </a:r>
            <a:r>
              <a:rPr lang="en-US" sz="2400" b="1" dirty="0" err="1">
                <a:solidFill>
                  <a:srgbClr val="0000FF"/>
                </a:solidFill>
              </a:rPr>
              <a:t>centres</a:t>
            </a:r>
            <a:r>
              <a:rPr lang="en-US" sz="2400" b="1" dirty="0">
                <a:solidFill>
                  <a:srgbClr val="0000FF"/>
                </a:solidFill>
              </a:rPr>
              <a:t> (PHCs) in different parts of Sweden.</a:t>
            </a:r>
            <a:endParaRPr lang="th-TH" sz="2400" b="1" dirty="0">
              <a:solidFill>
                <a:srgbClr val="0000FF"/>
              </a:solidFill>
            </a:endParaRPr>
          </a:p>
        </p:txBody>
      </p:sp>
      <p:pic>
        <p:nvPicPr>
          <p:cNvPr id="3074" name="Picture 2"/>
          <p:cNvPicPr>
            <a:picLocks noChangeAspect="1" noChangeArrowheads="1"/>
          </p:cNvPicPr>
          <p:nvPr/>
        </p:nvPicPr>
        <p:blipFill>
          <a:blip r:embed="rId2" cstate="print"/>
          <a:srcRect l="8591" t="26203" r="66395" b="28516"/>
          <a:stretch>
            <a:fillRect/>
          </a:stretch>
        </p:blipFill>
        <p:spPr bwMode="auto">
          <a:xfrm>
            <a:off x="91987" y="782723"/>
            <a:ext cx="4392488" cy="4490099"/>
          </a:xfrm>
          <a:prstGeom prst="rect">
            <a:avLst/>
          </a:prstGeom>
          <a:noFill/>
          <a:ln w="9525">
            <a:noFill/>
            <a:miter lim="800000"/>
            <a:headEnd/>
            <a:tailEnd/>
          </a:ln>
        </p:spPr>
      </p:pic>
      <p:sp>
        <p:nvSpPr>
          <p:cNvPr id="4" name="Title 1">
            <a:extLst>
              <a:ext uri="{FF2B5EF4-FFF2-40B4-BE49-F238E27FC236}">
                <a16:creationId xmlns:a16="http://schemas.microsoft.com/office/drawing/2014/main" id="{CB2E59B9-1277-4641-B213-5466AAB8E9D0}"/>
              </a:ext>
            </a:extLst>
          </p:cNvPr>
          <p:cNvSpPr txBox="1">
            <a:spLocks/>
          </p:cNvSpPr>
          <p:nvPr/>
        </p:nvSpPr>
        <p:spPr>
          <a:xfrm>
            <a:off x="565584" y="5988105"/>
            <a:ext cx="4159162" cy="42692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800" dirty="0"/>
              <a:t>Source: Figure 5.3 in Jansson (2013), P.72</a:t>
            </a:r>
          </a:p>
        </p:txBody>
      </p:sp>
      <p:sp>
        <p:nvSpPr>
          <p:cNvPr id="5" name="TextBox 4">
            <a:extLst>
              <a:ext uri="{FF2B5EF4-FFF2-40B4-BE49-F238E27FC236}">
                <a16:creationId xmlns:a16="http://schemas.microsoft.com/office/drawing/2014/main" id="{5184DDA9-AAA4-46F0-ABB1-663B3EF4E199}"/>
              </a:ext>
            </a:extLst>
          </p:cNvPr>
          <p:cNvSpPr txBox="1"/>
          <p:nvPr/>
        </p:nvSpPr>
        <p:spPr>
          <a:xfrm>
            <a:off x="4484475" y="649898"/>
            <a:ext cx="4381940" cy="2308324"/>
          </a:xfrm>
          <a:prstGeom prst="rect">
            <a:avLst/>
          </a:prstGeom>
          <a:solidFill>
            <a:srgbClr val="FFFFCC"/>
          </a:solidFill>
        </p:spPr>
        <p:txBody>
          <a:bodyPr wrap="square" rtlCol="0">
            <a:spAutoFit/>
          </a:bodyPr>
          <a:lstStyle/>
          <a:p>
            <a:r>
              <a:rPr lang="en-US" dirty="0"/>
              <a:t>Supply system in the case of PHCs in three areas of different parts of Sweden</a:t>
            </a:r>
          </a:p>
          <a:p>
            <a:pPr marL="342900" indent="-342900">
              <a:buAutoNum type="arabicParenBoth"/>
            </a:pPr>
            <a:r>
              <a:rPr lang="en-US" dirty="0"/>
              <a:t>The sparsely populated, most northerly region of Sweden (county of </a:t>
            </a:r>
            <a:r>
              <a:rPr lang="en-US" dirty="0" err="1"/>
              <a:t>Norrbotten</a:t>
            </a:r>
            <a:r>
              <a:rPr lang="en-US" dirty="0"/>
              <a:t>)</a:t>
            </a:r>
          </a:p>
          <a:p>
            <a:pPr marL="342900" indent="-342900">
              <a:buAutoNum type="arabicParenBoth"/>
            </a:pPr>
            <a:r>
              <a:rPr lang="en-US" dirty="0"/>
              <a:t>The relatively densely populated county of </a:t>
            </a:r>
            <a:r>
              <a:rPr lang="en-US" dirty="0" err="1"/>
              <a:t>Östergötland</a:t>
            </a:r>
            <a:endParaRPr lang="en-US" dirty="0"/>
          </a:p>
          <a:p>
            <a:pPr marL="342900" indent="-342900">
              <a:buAutoNum type="arabicParenBoth"/>
            </a:pPr>
            <a:r>
              <a:rPr lang="en-US" dirty="0"/>
              <a:t>The built-up area of Linköping, the chief town of </a:t>
            </a:r>
            <a:r>
              <a:rPr lang="en-US" dirty="0" err="1"/>
              <a:t>Östergötland</a:t>
            </a:r>
            <a:endParaRPr lang="en-US" dirty="0"/>
          </a:p>
        </p:txBody>
      </p:sp>
      <p:sp>
        <p:nvSpPr>
          <p:cNvPr id="6" name="TextBox 5">
            <a:extLst>
              <a:ext uri="{FF2B5EF4-FFF2-40B4-BE49-F238E27FC236}">
                <a16:creationId xmlns:a16="http://schemas.microsoft.com/office/drawing/2014/main" id="{3F8DF05E-7A46-4AB4-A003-A0F2948ED947}"/>
              </a:ext>
            </a:extLst>
          </p:cNvPr>
          <p:cNvSpPr txBox="1"/>
          <p:nvPr/>
        </p:nvSpPr>
        <p:spPr>
          <a:xfrm>
            <a:off x="4305300" y="3010664"/>
            <a:ext cx="4784271" cy="2862322"/>
          </a:xfrm>
          <a:prstGeom prst="rect">
            <a:avLst/>
          </a:prstGeom>
          <a:solidFill>
            <a:srgbClr val="FFFFCC"/>
          </a:solidFill>
        </p:spPr>
        <p:txBody>
          <a:bodyPr wrap="square" rtlCol="0">
            <a:spAutoFit/>
          </a:bodyPr>
          <a:lstStyle/>
          <a:p>
            <a:pPr marL="285750" indent="-285750">
              <a:buFont typeface="Wingdings" panose="05000000000000000000" pitchFamily="2" charset="2"/>
              <a:buChar char="v"/>
            </a:pPr>
            <a:r>
              <a:rPr lang="en-US" dirty="0"/>
              <a:t>Compared to </a:t>
            </a:r>
            <a:r>
              <a:rPr lang="en-US" dirty="0" err="1"/>
              <a:t>Norrbotten</a:t>
            </a:r>
            <a:r>
              <a:rPr lang="en-US" dirty="0"/>
              <a:t>, </a:t>
            </a:r>
          </a:p>
          <a:p>
            <a:pPr marL="742950" lvl="1" indent="-285750">
              <a:buFont typeface="Wingdings" panose="05000000000000000000" pitchFamily="2" charset="2"/>
              <a:buChar char="ü"/>
            </a:pPr>
            <a:r>
              <a:rPr lang="en-US" dirty="0"/>
              <a:t>the density of demand of </a:t>
            </a:r>
            <a:r>
              <a:rPr lang="en-US" dirty="0" err="1"/>
              <a:t>Östergötland</a:t>
            </a:r>
            <a:r>
              <a:rPr lang="en-US" dirty="0"/>
              <a:t> is 17 times higher</a:t>
            </a:r>
          </a:p>
          <a:p>
            <a:pPr marL="742950" lvl="1" indent="-285750">
              <a:buFont typeface="Wingdings" panose="05000000000000000000" pitchFamily="2" charset="2"/>
              <a:buChar char="ü"/>
            </a:pPr>
            <a:r>
              <a:rPr lang="en-US" dirty="0"/>
              <a:t>the density of demand of Linköping is 747 times higher</a:t>
            </a:r>
          </a:p>
          <a:p>
            <a:pPr marL="285750" indent="-285750">
              <a:buFont typeface="Wingdings" panose="05000000000000000000" pitchFamily="2" charset="2"/>
              <a:buChar char="v"/>
            </a:pPr>
            <a:r>
              <a:rPr lang="en-US" dirty="0"/>
              <a:t>Compared to Linköping </a:t>
            </a:r>
          </a:p>
          <a:p>
            <a:pPr marL="742950" lvl="1" indent="-285750">
              <a:buFont typeface="Wingdings" panose="05000000000000000000" pitchFamily="2" charset="2"/>
              <a:buChar char="ü"/>
            </a:pPr>
            <a:r>
              <a:rPr lang="en-US" dirty="0"/>
              <a:t>the average travel distance for PHC patients in </a:t>
            </a:r>
            <a:r>
              <a:rPr lang="en-US" dirty="0" err="1"/>
              <a:t>Östergötland</a:t>
            </a:r>
            <a:r>
              <a:rPr lang="en-US" dirty="0"/>
              <a:t> is 4 times longer</a:t>
            </a:r>
          </a:p>
          <a:p>
            <a:pPr marL="742950" lvl="1" indent="-285750">
              <a:buFont typeface="Wingdings" panose="05000000000000000000" pitchFamily="2" charset="2"/>
              <a:buChar char="ü"/>
            </a:pPr>
            <a:r>
              <a:rPr lang="en-US" dirty="0"/>
              <a:t>the average travel distance for PHC patients in </a:t>
            </a:r>
            <a:r>
              <a:rPr lang="en-US" dirty="0" err="1"/>
              <a:t>Norrbotten</a:t>
            </a:r>
            <a:r>
              <a:rPr lang="en-US" dirty="0"/>
              <a:t> is 25 times longer</a:t>
            </a:r>
          </a:p>
        </p:txBody>
      </p:sp>
    </p:spTree>
    <p:extLst>
      <p:ext uri="{BB962C8B-B14F-4D97-AF65-F5344CB8AC3E}">
        <p14:creationId xmlns:p14="http://schemas.microsoft.com/office/powerpoint/2010/main" val="404397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61A54-4477-415C-B373-C4446CE84547}"/>
              </a:ext>
            </a:extLst>
          </p:cNvPr>
          <p:cNvSpPr>
            <a:spLocks noGrp="1"/>
          </p:cNvSpPr>
          <p:nvPr>
            <p:ph type="title"/>
          </p:nvPr>
        </p:nvSpPr>
        <p:spPr>
          <a:xfrm>
            <a:off x="628650" y="152353"/>
            <a:ext cx="7886700" cy="674460"/>
          </a:xfrm>
        </p:spPr>
        <p:txBody>
          <a:bodyPr>
            <a:normAutofit/>
          </a:bodyPr>
          <a:lstStyle/>
          <a:p>
            <a:r>
              <a:rPr lang="th-TH" sz="2400" b="1" dirty="0">
                <a:solidFill>
                  <a:srgbClr val="0000FF"/>
                </a:solidFill>
                <a:latin typeface="+mn-lt"/>
              </a:rPr>
              <a:t>Catchment areas of Public Health Centres.</a:t>
            </a:r>
          </a:p>
        </p:txBody>
      </p:sp>
      <p:graphicFrame>
        <p:nvGraphicFramePr>
          <p:cNvPr id="5" name="Table 4">
            <a:extLst>
              <a:ext uri="{FF2B5EF4-FFF2-40B4-BE49-F238E27FC236}">
                <a16:creationId xmlns:a16="http://schemas.microsoft.com/office/drawing/2014/main" id="{60841B51-14D8-4B81-A776-B4EB3DAA95E2}"/>
              </a:ext>
            </a:extLst>
          </p:cNvPr>
          <p:cNvGraphicFramePr>
            <a:graphicFrameLocks noGrp="1"/>
          </p:cNvGraphicFramePr>
          <p:nvPr>
            <p:extLst>
              <p:ext uri="{D42A27DB-BD31-4B8C-83A1-F6EECF244321}">
                <p14:modId xmlns:p14="http://schemas.microsoft.com/office/powerpoint/2010/main" val="2999339473"/>
              </p:ext>
            </p:extLst>
          </p:nvPr>
        </p:nvGraphicFramePr>
        <p:xfrm>
          <a:off x="628650" y="826813"/>
          <a:ext cx="7344816" cy="4118630"/>
        </p:xfrm>
        <a:graphic>
          <a:graphicData uri="http://schemas.openxmlformats.org/drawingml/2006/table">
            <a:tbl>
              <a:tblPr firstRow="1" bandRow="1">
                <a:tableStyleId>{5C22544A-7EE6-4342-B048-85BDC9FD1C3A}</a:tableStyleId>
              </a:tblPr>
              <a:tblGrid>
                <a:gridCol w="2109057">
                  <a:extLst>
                    <a:ext uri="{9D8B030D-6E8A-4147-A177-3AD203B41FA5}">
                      <a16:colId xmlns:a16="http://schemas.microsoft.com/office/drawing/2014/main" val="2284615645"/>
                    </a:ext>
                  </a:extLst>
                </a:gridCol>
                <a:gridCol w="2067407">
                  <a:extLst>
                    <a:ext uri="{9D8B030D-6E8A-4147-A177-3AD203B41FA5}">
                      <a16:colId xmlns:a16="http://schemas.microsoft.com/office/drawing/2014/main" val="2531064977"/>
                    </a:ext>
                  </a:extLst>
                </a:gridCol>
                <a:gridCol w="1584176">
                  <a:extLst>
                    <a:ext uri="{9D8B030D-6E8A-4147-A177-3AD203B41FA5}">
                      <a16:colId xmlns:a16="http://schemas.microsoft.com/office/drawing/2014/main" val="3434142226"/>
                    </a:ext>
                  </a:extLst>
                </a:gridCol>
                <a:gridCol w="1584176">
                  <a:extLst>
                    <a:ext uri="{9D8B030D-6E8A-4147-A177-3AD203B41FA5}">
                      <a16:colId xmlns:a16="http://schemas.microsoft.com/office/drawing/2014/main" val="1861621975"/>
                    </a:ext>
                  </a:extLst>
                </a:gridCol>
              </a:tblGrid>
              <a:tr h="804394">
                <a:tc rowSpan="2">
                  <a:txBody>
                    <a:bodyPr/>
                    <a:lstStyle/>
                    <a:p>
                      <a:r>
                        <a:rPr lang="th-TH" sz="2000" dirty="0">
                          <a:latin typeface="+mn-lt"/>
                        </a:rPr>
                        <a:t>District</a:t>
                      </a:r>
                    </a:p>
                    <a:p>
                      <a:endParaRPr lang="th-TH" sz="2000" dirty="0">
                        <a:latin typeface="+mn-lt"/>
                      </a:endParaRPr>
                    </a:p>
                  </a:txBody>
                  <a:tcPr/>
                </a:tc>
                <a:tc rowSpan="2">
                  <a:txBody>
                    <a:bodyPr/>
                    <a:lstStyle/>
                    <a:p>
                      <a:r>
                        <a:rPr lang="en-US" sz="2000" dirty="0">
                          <a:latin typeface="+mn-lt"/>
                        </a:rPr>
                        <a:t>Density of demand: annual number of patients/km</a:t>
                      </a:r>
                      <a:r>
                        <a:rPr lang="en-US" sz="2000" baseline="30000" dirty="0">
                          <a:latin typeface="+mn-lt"/>
                        </a:rPr>
                        <a:t>2</a:t>
                      </a:r>
                      <a:endParaRPr lang="th-TH" sz="2000" baseline="30000" dirty="0">
                        <a:latin typeface="+mn-lt"/>
                      </a:endParaRPr>
                    </a:p>
                  </a:txBody>
                  <a:tcPr/>
                </a:tc>
                <a:tc gridSpan="2">
                  <a:txBody>
                    <a:bodyPr/>
                    <a:lstStyle/>
                    <a:p>
                      <a:pPr algn="ctr"/>
                      <a:r>
                        <a:rPr lang="en-US" sz="2000" dirty="0">
                          <a:latin typeface="+mn-lt"/>
                        </a:rPr>
                        <a:t>Average catchment area, km</a:t>
                      </a:r>
                      <a:r>
                        <a:rPr lang="en-US" sz="2000" baseline="30000" dirty="0">
                          <a:latin typeface="+mn-lt"/>
                        </a:rPr>
                        <a:t>2</a:t>
                      </a:r>
                      <a:endParaRPr lang="th-TH" sz="2000" baseline="30000" dirty="0">
                        <a:latin typeface="+mn-lt"/>
                      </a:endParaRPr>
                    </a:p>
                  </a:txBody>
                  <a:tcPr/>
                </a:tc>
                <a:tc hMerge="1">
                  <a:txBody>
                    <a:bodyPr/>
                    <a:lstStyle/>
                    <a:p>
                      <a:endParaRPr lang="th-TH"/>
                    </a:p>
                  </a:txBody>
                  <a:tcPr/>
                </a:tc>
                <a:extLst>
                  <a:ext uri="{0D108BD9-81ED-4DB2-BD59-A6C34878D82A}">
                    <a16:rowId xmlns:a16="http://schemas.microsoft.com/office/drawing/2014/main" val="2853631782"/>
                  </a:ext>
                </a:extLst>
              </a:tr>
              <a:tr h="804394">
                <a:tc vMerge="1">
                  <a:txBody>
                    <a:bodyPr/>
                    <a:lstStyle/>
                    <a:p>
                      <a:endParaRPr lang="th-TH" dirty="0"/>
                    </a:p>
                  </a:txBody>
                  <a:tcPr/>
                </a:tc>
                <a:tc vMerge="1">
                  <a:txBody>
                    <a:bodyPr/>
                    <a:lstStyle/>
                    <a:p>
                      <a:endParaRPr lang="th-TH" dirty="0"/>
                    </a:p>
                  </a:txBody>
                  <a:tcPr/>
                </a:tc>
                <a:tc>
                  <a:txBody>
                    <a:bodyPr/>
                    <a:lstStyle/>
                    <a:p>
                      <a:pPr algn="ctr"/>
                      <a:r>
                        <a:rPr lang="en-US" sz="2000" dirty="0">
                          <a:latin typeface="+mn-lt"/>
                        </a:rPr>
                        <a:t>actual</a:t>
                      </a:r>
                      <a:endParaRPr lang="th-TH" sz="2000" dirty="0">
                        <a:latin typeface="+mn-lt"/>
                      </a:endParaRPr>
                    </a:p>
                  </a:txBody>
                  <a:tcPr anchor="ctr"/>
                </a:tc>
                <a:tc>
                  <a:txBody>
                    <a:bodyPr/>
                    <a:lstStyle/>
                    <a:p>
                      <a:pPr algn="ctr"/>
                      <a:r>
                        <a:rPr lang="en-US" sz="2000" dirty="0">
                          <a:latin typeface="+mn-lt"/>
                        </a:rPr>
                        <a:t>Model estimated</a:t>
                      </a:r>
                      <a:endParaRPr lang="th-TH" sz="2000" dirty="0">
                        <a:latin typeface="+mn-lt"/>
                      </a:endParaRPr>
                    </a:p>
                  </a:txBody>
                  <a:tcPr anchor="ctr"/>
                </a:tc>
                <a:extLst>
                  <a:ext uri="{0D108BD9-81ED-4DB2-BD59-A6C34878D82A}">
                    <a16:rowId xmlns:a16="http://schemas.microsoft.com/office/drawing/2014/main" val="370665806"/>
                  </a:ext>
                </a:extLst>
              </a:tr>
              <a:tr h="871542">
                <a:tc>
                  <a:txBody>
                    <a:bodyPr/>
                    <a:lstStyle/>
                    <a:p>
                      <a:pPr algn="l"/>
                      <a:r>
                        <a:rPr lang="th-TH" sz="2000" dirty="0">
                          <a:latin typeface="+mn-lt"/>
                        </a:rPr>
                        <a:t>(1) The county of Norrbotten</a:t>
                      </a:r>
                    </a:p>
                  </a:txBody>
                  <a:tcPr anchor="ctr"/>
                </a:tc>
                <a:tc>
                  <a:txBody>
                    <a:bodyPr/>
                    <a:lstStyle/>
                    <a:p>
                      <a:pPr algn="ctr"/>
                      <a:r>
                        <a:rPr lang="en-US" sz="2000" dirty="0">
                          <a:latin typeface="+mn-lt"/>
                        </a:rPr>
                        <a:t>4</a:t>
                      </a:r>
                      <a:endParaRPr lang="th-TH" sz="2000" dirty="0">
                        <a:latin typeface="+mn-lt"/>
                      </a:endParaRPr>
                    </a:p>
                  </a:txBody>
                  <a:tcPr anchor="ctr"/>
                </a:tc>
                <a:tc>
                  <a:txBody>
                    <a:bodyPr/>
                    <a:lstStyle/>
                    <a:p>
                      <a:pPr algn="ctr"/>
                      <a:r>
                        <a:rPr lang="en-US" sz="2000" dirty="0">
                          <a:latin typeface="+mn-lt"/>
                        </a:rPr>
                        <a:t>7855</a:t>
                      </a:r>
                      <a:endParaRPr lang="th-TH" sz="2000" dirty="0">
                        <a:latin typeface="+mn-lt"/>
                      </a:endParaRPr>
                    </a:p>
                  </a:txBody>
                  <a:tcPr anchor="ctr"/>
                </a:tc>
                <a:tc>
                  <a:txBody>
                    <a:bodyPr/>
                    <a:lstStyle/>
                    <a:p>
                      <a:pPr algn="ctr"/>
                      <a:r>
                        <a:rPr lang="en-US" sz="2000" dirty="0">
                          <a:latin typeface="+mn-lt"/>
                        </a:rPr>
                        <a:t>9503</a:t>
                      </a:r>
                      <a:endParaRPr lang="th-TH" sz="2000" dirty="0">
                        <a:latin typeface="+mn-lt"/>
                      </a:endParaRPr>
                    </a:p>
                  </a:txBody>
                  <a:tcPr anchor="ctr"/>
                </a:tc>
                <a:extLst>
                  <a:ext uri="{0D108BD9-81ED-4DB2-BD59-A6C34878D82A}">
                    <a16:rowId xmlns:a16="http://schemas.microsoft.com/office/drawing/2014/main" val="2102204448"/>
                  </a:ext>
                </a:extLst>
              </a:tr>
              <a:tr h="827314">
                <a:tc>
                  <a:txBody>
                    <a:bodyPr/>
                    <a:lstStyle/>
                    <a:p>
                      <a:pPr algn="l"/>
                      <a:r>
                        <a:rPr lang="en-US" sz="2000" dirty="0">
                          <a:latin typeface="+mn-lt"/>
                        </a:rPr>
                        <a:t>(2) The county of </a:t>
                      </a:r>
                      <a:r>
                        <a:rPr lang="en-US" sz="2000" dirty="0" err="1">
                          <a:latin typeface="+mn-lt"/>
                        </a:rPr>
                        <a:t>Östergötland</a:t>
                      </a:r>
                      <a:endParaRPr lang="th-TH" sz="2000" dirty="0">
                        <a:latin typeface="+mn-lt"/>
                      </a:endParaRPr>
                    </a:p>
                  </a:txBody>
                  <a:tcPr anchor="ctr"/>
                </a:tc>
                <a:tc>
                  <a:txBody>
                    <a:bodyPr/>
                    <a:lstStyle/>
                    <a:p>
                      <a:pPr algn="ctr"/>
                      <a:r>
                        <a:rPr lang="en-US" sz="2000" dirty="0">
                          <a:latin typeface="+mn-lt"/>
                        </a:rPr>
                        <a:t>67</a:t>
                      </a:r>
                      <a:endParaRPr lang="th-TH" sz="2000" dirty="0">
                        <a:latin typeface="+mn-lt"/>
                      </a:endParaRPr>
                    </a:p>
                  </a:txBody>
                  <a:tcPr anchor="ctr"/>
                </a:tc>
                <a:tc>
                  <a:txBody>
                    <a:bodyPr/>
                    <a:lstStyle/>
                    <a:p>
                      <a:pPr algn="ctr"/>
                      <a:r>
                        <a:rPr lang="en-US" sz="2000" dirty="0">
                          <a:latin typeface="+mn-lt"/>
                        </a:rPr>
                        <a:t>485</a:t>
                      </a:r>
                      <a:endParaRPr lang="th-TH" sz="2000" dirty="0">
                        <a:latin typeface="+mn-lt"/>
                      </a:endParaRPr>
                    </a:p>
                  </a:txBody>
                  <a:tcPr anchor="ctr"/>
                </a:tc>
                <a:tc>
                  <a:txBody>
                    <a:bodyPr/>
                    <a:lstStyle/>
                    <a:p>
                      <a:pPr algn="ctr"/>
                      <a:r>
                        <a:rPr lang="en-US" sz="2000" dirty="0">
                          <a:latin typeface="+mn-lt"/>
                        </a:rPr>
                        <a:t>499</a:t>
                      </a:r>
                      <a:endParaRPr lang="th-TH" sz="2000" dirty="0">
                        <a:latin typeface="+mn-lt"/>
                      </a:endParaRPr>
                    </a:p>
                  </a:txBody>
                  <a:tcPr anchor="ctr"/>
                </a:tc>
                <a:extLst>
                  <a:ext uri="{0D108BD9-81ED-4DB2-BD59-A6C34878D82A}">
                    <a16:rowId xmlns:a16="http://schemas.microsoft.com/office/drawing/2014/main" val="3068952837"/>
                  </a:ext>
                </a:extLst>
              </a:tr>
              <a:tr h="810986">
                <a:tc>
                  <a:txBody>
                    <a:bodyPr/>
                    <a:lstStyle/>
                    <a:p>
                      <a:pPr algn="l"/>
                      <a:r>
                        <a:rPr lang="en-US" sz="2000" dirty="0">
                          <a:latin typeface="+mn-lt"/>
                        </a:rPr>
                        <a:t>(3) The town of Linköping</a:t>
                      </a:r>
                      <a:endParaRPr lang="th-TH" sz="2000" dirty="0">
                        <a:latin typeface="+mn-lt"/>
                      </a:endParaRPr>
                    </a:p>
                  </a:txBody>
                  <a:tcPr anchor="ctr"/>
                </a:tc>
                <a:tc>
                  <a:txBody>
                    <a:bodyPr/>
                    <a:lstStyle/>
                    <a:p>
                      <a:pPr algn="ctr"/>
                      <a:r>
                        <a:rPr lang="en-US" sz="2000" dirty="0">
                          <a:latin typeface="+mn-lt"/>
                        </a:rPr>
                        <a:t>2986</a:t>
                      </a:r>
                      <a:endParaRPr lang="th-TH" sz="2000" dirty="0">
                        <a:latin typeface="+mn-lt"/>
                      </a:endParaRPr>
                    </a:p>
                  </a:txBody>
                  <a:tcPr anchor="ctr"/>
                </a:tc>
                <a:tc>
                  <a:txBody>
                    <a:bodyPr/>
                    <a:lstStyle/>
                    <a:p>
                      <a:pPr algn="ctr"/>
                      <a:r>
                        <a:rPr lang="en-US" sz="2000" dirty="0">
                          <a:latin typeface="+mn-lt"/>
                        </a:rPr>
                        <a:t>13</a:t>
                      </a:r>
                      <a:endParaRPr lang="th-TH" sz="2000" dirty="0">
                        <a:latin typeface="+mn-lt"/>
                      </a:endParaRPr>
                    </a:p>
                  </a:txBody>
                  <a:tcPr anchor="ctr"/>
                </a:tc>
                <a:tc>
                  <a:txBody>
                    <a:bodyPr/>
                    <a:lstStyle/>
                    <a:p>
                      <a:pPr algn="ctr"/>
                      <a:r>
                        <a:rPr lang="en-US" sz="2000" dirty="0">
                          <a:latin typeface="+mn-lt"/>
                        </a:rPr>
                        <a:t>17</a:t>
                      </a:r>
                      <a:endParaRPr lang="th-TH" sz="2000" dirty="0">
                        <a:latin typeface="+mn-lt"/>
                      </a:endParaRPr>
                    </a:p>
                  </a:txBody>
                  <a:tcPr anchor="ctr"/>
                </a:tc>
                <a:extLst>
                  <a:ext uri="{0D108BD9-81ED-4DB2-BD59-A6C34878D82A}">
                    <a16:rowId xmlns:a16="http://schemas.microsoft.com/office/drawing/2014/main" val="4148117269"/>
                  </a:ext>
                </a:extLst>
              </a:tr>
            </a:tbl>
          </a:graphicData>
        </a:graphic>
      </p:graphicFrame>
      <p:sp>
        <p:nvSpPr>
          <p:cNvPr id="7" name="Title 1">
            <a:extLst>
              <a:ext uri="{FF2B5EF4-FFF2-40B4-BE49-F238E27FC236}">
                <a16:creationId xmlns:a16="http://schemas.microsoft.com/office/drawing/2014/main" id="{11E3263B-0345-4F1D-92E7-C47A155FD446}"/>
              </a:ext>
            </a:extLst>
          </p:cNvPr>
          <p:cNvSpPr txBox="1">
            <a:spLocks/>
          </p:cNvSpPr>
          <p:nvPr/>
        </p:nvSpPr>
        <p:spPr>
          <a:xfrm>
            <a:off x="565584" y="6312046"/>
            <a:ext cx="6025716" cy="426925"/>
          </a:xfrm>
          <a:prstGeom prst="rect">
            <a:avLst/>
          </a:prstGeom>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800" dirty="0"/>
              <a:t>Source: Table 5.1 in Jansson (2013), P.73, original source from Wall (2001)</a:t>
            </a:r>
          </a:p>
        </p:txBody>
      </p:sp>
      <mc:AlternateContent xmlns:mc="http://schemas.openxmlformats.org/markup-compatibility/2006" xmlns:a14="http://schemas.microsoft.com/office/drawing/2010/main">
        <mc:Choice Requires="a14">
          <p:sp>
            <p:nvSpPr>
              <p:cNvPr id="3" name="Rectangle 2">
                <a:extLst>
                  <a:ext uri="{FF2B5EF4-FFF2-40B4-BE49-F238E27FC236}">
                    <a16:creationId xmlns:a16="http://schemas.microsoft.com/office/drawing/2014/main" id="{5019C826-12AA-4F84-A56D-45D3044DD59C}"/>
                  </a:ext>
                </a:extLst>
              </p:cNvPr>
              <p:cNvSpPr/>
              <p:nvPr/>
            </p:nvSpPr>
            <p:spPr>
              <a:xfrm>
                <a:off x="669463" y="5172535"/>
                <a:ext cx="4773393" cy="635110"/>
              </a:xfrm>
              <a:prstGeom prst="rect">
                <a:avLst/>
              </a:prstGeom>
            </p:spPr>
            <p:txBody>
              <a:bodyPr wrap="square">
                <a:spAutoFit/>
              </a:bodyPr>
              <a:lstStyle/>
              <a:p>
                <a14:m>
                  <m:oMath xmlns:m="http://schemas.openxmlformats.org/officeDocument/2006/math">
                    <m:sSup>
                      <m:sSupPr>
                        <m:ctrlPr>
                          <a:rPr lang="en-US" i="1" smtClean="0">
                            <a:latin typeface="Cambria Math" panose="02040503050406030204" pitchFamily="18" charset="0"/>
                          </a:rPr>
                        </m:ctrlPr>
                      </m:sSupPr>
                      <m:e>
                        <m:r>
                          <a:rPr lang="en-US" i="1">
                            <a:latin typeface="Cambria Math" panose="02040503050406030204" pitchFamily="18" charset="0"/>
                          </a:rPr>
                          <m:t>𝑚</m:t>
                        </m:r>
                      </m:e>
                      <m:sup>
                        <m:r>
                          <a:rPr lang="en-US" i="1">
                            <a:latin typeface="Cambria Math" panose="02040503050406030204" pitchFamily="18" charset="0"/>
                          </a:rPr>
                          <m:t>∗</m:t>
                        </m:r>
                      </m:sup>
                    </m:sSup>
                    <m:r>
                      <a:rPr lang="en-US" i="1">
                        <a:latin typeface="Cambria Math" panose="02040503050406030204" pitchFamily="18" charset="0"/>
                      </a:rPr>
                      <m:t>=1.59</m:t>
                    </m:r>
                    <m:sSup>
                      <m:sSupPr>
                        <m:ctrlPr>
                          <a:rPr lang="en-US" i="1">
                            <a:latin typeface="Cambria Math" panose="02040503050406030204" pitchFamily="18" charset="0"/>
                          </a:rPr>
                        </m:ctrlPr>
                      </m:sSupPr>
                      <m:e>
                        <m:d>
                          <m:dPr>
                            <m:begChr m:val="["/>
                            <m:endChr m:val="]"/>
                            <m:ctrlPr>
                              <a:rPr lang="en-US" i="1">
                                <a:latin typeface="Cambria Math" panose="02040503050406030204" pitchFamily="18" charset="0"/>
                              </a:rPr>
                            </m:ctrlPr>
                          </m:dPr>
                          <m:e>
                            <m:f>
                              <m:fPr>
                                <m:ctrlPr>
                                  <a:rPr lang="en-US" i="1">
                                    <a:latin typeface="Cambria Math" panose="02040503050406030204" pitchFamily="18" charset="0"/>
                                  </a:rPr>
                                </m:ctrlPr>
                              </m:fPr>
                              <m:num>
                                <m:r>
                                  <a:rPr lang="en-US" i="1">
                                    <a:latin typeface="Cambria Math" panose="02040503050406030204" pitchFamily="18" charset="0"/>
                                  </a:rPr>
                                  <m:t>𝑎𝑧</m:t>
                                </m:r>
                              </m:num>
                              <m:den>
                                <m:r>
                                  <a:rPr lang="en-US" i="1">
                                    <a:latin typeface="Cambria Math" panose="02040503050406030204" pitchFamily="18" charset="0"/>
                                  </a:rPr>
                                  <m:t>𝑏𝑋</m:t>
                                </m:r>
                              </m:den>
                            </m:f>
                          </m:e>
                        </m:d>
                      </m:e>
                      <m:sup>
                        <m:f>
                          <m:fPr>
                            <m:ctrlPr>
                              <a:rPr lang="en-US" i="1">
                                <a:latin typeface="Cambria Math" panose="02040503050406030204" pitchFamily="18" charset="0"/>
                              </a:rPr>
                            </m:ctrlPr>
                          </m:fPr>
                          <m:num>
                            <m:r>
                              <a:rPr lang="en-US" i="1">
                                <a:latin typeface="Cambria Math" panose="02040503050406030204" pitchFamily="18" charset="0"/>
                              </a:rPr>
                              <m:t>2</m:t>
                            </m:r>
                          </m:num>
                          <m:den>
                            <m:r>
                              <a:rPr lang="en-US" i="1">
                                <a:latin typeface="Cambria Math" panose="02040503050406030204" pitchFamily="18" charset="0"/>
                              </a:rPr>
                              <m:t>3</m:t>
                            </m:r>
                          </m:den>
                        </m:f>
                      </m:sup>
                    </m:sSup>
                  </m:oMath>
                </a14:m>
                <a:r>
                  <a:rPr lang="en-US" dirty="0"/>
                  <a:t> can be applied in this case</a:t>
                </a:r>
              </a:p>
            </p:txBody>
          </p:sp>
        </mc:Choice>
        <mc:Fallback xmlns="">
          <p:sp>
            <p:nvSpPr>
              <p:cNvPr id="3" name="Rectangle 2">
                <a:extLst>
                  <a:ext uri="{FF2B5EF4-FFF2-40B4-BE49-F238E27FC236}">
                    <a16:creationId xmlns:a16="http://schemas.microsoft.com/office/drawing/2014/main" id="{5019C826-12AA-4F84-A56D-45D3044DD59C}"/>
                  </a:ext>
                </a:extLst>
              </p:cNvPr>
              <p:cNvSpPr>
                <a:spLocks noRot="1" noChangeAspect="1" noMove="1" noResize="1" noEditPoints="1" noAdjustHandles="1" noChangeArrowheads="1" noChangeShapeType="1" noTextEdit="1"/>
              </p:cNvSpPr>
              <p:nvPr/>
            </p:nvSpPr>
            <p:spPr>
              <a:xfrm>
                <a:off x="669463" y="5172535"/>
                <a:ext cx="4773393" cy="635110"/>
              </a:xfrm>
              <a:prstGeom prst="rect">
                <a:avLst/>
              </a:prstGeom>
              <a:blipFill>
                <a:blip r:embed="rId2"/>
                <a:stretch>
                  <a:fillRect b="-4808"/>
                </a:stretch>
              </a:blipFill>
            </p:spPr>
            <p:txBody>
              <a:bodyPr/>
              <a:lstStyle/>
              <a:p>
                <a:r>
                  <a:rPr lang="en-US">
                    <a:noFill/>
                  </a:rPr>
                  <a:t> </a:t>
                </a:r>
              </a:p>
            </p:txBody>
          </p:sp>
        </mc:Fallback>
      </mc:AlternateContent>
    </p:spTree>
    <p:extLst>
      <p:ext uri="{BB962C8B-B14F-4D97-AF65-F5344CB8AC3E}">
        <p14:creationId xmlns:p14="http://schemas.microsoft.com/office/powerpoint/2010/main" val="648354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12</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237717" y="265513"/>
            <a:ext cx="7702621" cy="461665"/>
          </a:xfrm>
          <a:prstGeom prst="rect">
            <a:avLst/>
          </a:prstGeom>
          <a:noFill/>
        </p:spPr>
        <p:txBody>
          <a:bodyPr wrap="square" rtlCol="0">
            <a:spAutoFit/>
          </a:bodyPr>
          <a:lstStyle/>
          <a:p>
            <a:r>
              <a:rPr lang="en-US" sz="2400" b="1" dirty="0">
                <a:solidFill>
                  <a:srgbClr val="0000FF"/>
                </a:solidFill>
              </a:rPr>
              <a:t>Market areas of private service provider</a:t>
            </a:r>
          </a:p>
        </p:txBody>
      </p:sp>
      <p:sp>
        <p:nvSpPr>
          <p:cNvPr id="11" name="Title 1">
            <a:extLst>
              <a:ext uri="{FF2B5EF4-FFF2-40B4-BE49-F238E27FC236}">
                <a16:creationId xmlns:a16="http://schemas.microsoft.com/office/drawing/2014/main" id="{A3A15A74-9211-435A-A75D-E1E1EC2F95F9}"/>
              </a:ext>
            </a:extLst>
          </p:cNvPr>
          <p:cNvSpPr>
            <a:spLocks noGrp="1"/>
          </p:cNvSpPr>
          <p:nvPr>
            <p:ph type="title"/>
          </p:nvPr>
        </p:nvSpPr>
        <p:spPr>
          <a:xfrm>
            <a:off x="237717" y="6487259"/>
            <a:ext cx="2901893" cy="370741"/>
          </a:xfrm>
        </p:spPr>
        <p:txBody>
          <a:bodyPr>
            <a:normAutofit/>
          </a:bodyPr>
          <a:lstStyle/>
          <a:p>
            <a:r>
              <a:rPr lang="en-US" sz="1400" dirty="0"/>
              <a:t>Source: Jansson (2013), Chapter 5</a:t>
            </a:r>
          </a:p>
        </p:txBody>
      </p:sp>
      <p:sp>
        <p:nvSpPr>
          <p:cNvPr id="12" name="TextBox 11">
            <a:extLst>
              <a:ext uri="{FF2B5EF4-FFF2-40B4-BE49-F238E27FC236}">
                <a16:creationId xmlns:a16="http://schemas.microsoft.com/office/drawing/2014/main" id="{451E332D-E6AC-4666-B971-E3B5AB43173B}"/>
              </a:ext>
            </a:extLst>
          </p:cNvPr>
          <p:cNvSpPr txBox="1"/>
          <p:nvPr/>
        </p:nvSpPr>
        <p:spPr>
          <a:xfrm>
            <a:off x="237717" y="971040"/>
            <a:ext cx="8513419" cy="2462213"/>
          </a:xfrm>
          <a:prstGeom prst="rect">
            <a:avLst/>
          </a:prstGeom>
          <a:solidFill>
            <a:srgbClr val="FFFFCC"/>
          </a:solidFill>
        </p:spPr>
        <p:txBody>
          <a:bodyPr wrap="square" rtlCol="0">
            <a:spAutoFit/>
          </a:bodyPr>
          <a:lstStyle/>
          <a:p>
            <a:r>
              <a:rPr lang="en-US" sz="2200" dirty="0"/>
              <a:t>Optimal market areas could be found based on three approaches</a:t>
            </a:r>
          </a:p>
          <a:p>
            <a:endParaRPr lang="en-US" sz="2200" dirty="0"/>
          </a:p>
          <a:p>
            <a:pPr marL="800100" lvl="1" indent="-342900">
              <a:buFont typeface="Wingdings" panose="05000000000000000000" pitchFamily="2" charset="2"/>
              <a:buChar char="v"/>
            </a:pPr>
            <a:r>
              <a:rPr lang="en-US" sz="2200" dirty="0"/>
              <a:t>Supply system cost-minimization</a:t>
            </a:r>
          </a:p>
          <a:p>
            <a:pPr lvl="1"/>
            <a:endParaRPr lang="en-US" sz="2200" dirty="0"/>
          </a:p>
          <a:p>
            <a:pPr marL="800100" lvl="1" indent="-342900">
              <a:buFont typeface="Wingdings" panose="05000000000000000000" pitchFamily="2" charset="2"/>
              <a:buChar char="v"/>
            </a:pPr>
            <a:r>
              <a:rPr lang="en-US" sz="2200" dirty="0" err="1"/>
              <a:t>Chamberlinian</a:t>
            </a:r>
            <a:r>
              <a:rPr lang="en-US" sz="2200" dirty="0"/>
              <a:t> monopolistic competition</a:t>
            </a:r>
          </a:p>
          <a:p>
            <a:pPr lvl="1"/>
            <a:endParaRPr lang="en-US" sz="2200" dirty="0"/>
          </a:p>
          <a:p>
            <a:pPr marL="800100" lvl="1" indent="-342900">
              <a:buFont typeface="Wingdings" panose="05000000000000000000" pitchFamily="2" charset="2"/>
              <a:buChar char="v"/>
            </a:pPr>
            <a:r>
              <a:rPr lang="en-US" sz="2200" dirty="0"/>
              <a:t>Clustering</a:t>
            </a:r>
          </a:p>
        </p:txBody>
      </p:sp>
    </p:spTree>
    <p:extLst>
      <p:ext uri="{BB962C8B-B14F-4D97-AF65-F5344CB8AC3E}">
        <p14:creationId xmlns:p14="http://schemas.microsoft.com/office/powerpoint/2010/main" val="648897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13</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123417" y="34680"/>
            <a:ext cx="7702621" cy="461665"/>
          </a:xfrm>
          <a:prstGeom prst="rect">
            <a:avLst/>
          </a:prstGeom>
          <a:noFill/>
        </p:spPr>
        <p:txBody>
          <a:bodyPr wrap="square" rtlCol="0">
            <a:spAutoFit/>
          </a:bodyPr>
          <a:lstStyle/>
          <a:p>
            <a:r>
              <a:rPr lang="en-US" sz="2400" b="1" dirty="0" err="1">
                <a:solidFill>
                  <a:srgbClr val="0000FF"/>
                </a:solidFill>
              </a:rPr>
              <a:t>Chamberlinian</a:t>
            </a:r>
            <a:r>
              <a:rPr lang="en-US" sz="2400" b="1" dirty="0">
                <a:solidFill>
                  <a:srgbClr val="0000FF"/>
                </a:solidFill>
              </a:rPr>
              <a:t> model of the spatial industrial organization</a:t>
            </a:r>
          </a:p>
        </p:txBody>
      </p:sp>
      <p:sp>
        <p:nvSpPr>
          <p:cNvPr id="11" name="Title 1">
            <a:extLst>
              <a:ext uri="{FF2B5EF4-FFF2-40B4-BE49-F238E27FC236}">
                <a16:creationId xmlns:a16="http://schemas.microsoft.com/office/drawing/2014/main" id="{A3A15A74-9211-435A-A75D-E1E1EC2F95F9}"/>
              </a:ext>
            </a:extLst>
          </p:cNvPr>
          <p:cNvSpPr>
            <a:spLocks noGrp="1"/>
          </p:cNvSpPr>
          <p:nvPr>
            <p:ph type="title"/>
          </p:nvPr>
        </p:nvSpPr>
        <p:spPr>
          <a:xfrm>
            <a:off x="237717" y="6487259"/>
            <a:ext cx="2901893" cy="370741"/>
          </a:xfrm>
        </p:spPr>
        <p:txBody>
          <a:bodyPr>
            <a:normAutofit/>
          </a:bodyPr>
          <a:lstStyle/>
          <a:p>
            <a:r>
              <a:rPr lang="en-US" sz="1400" dirty="0"/>
              <a:t>Source: Jansson (2013), Chapter 5</a:t>
            </a:r>
          </a:p>
        </p:txBody>
      </p:sp>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3BB532F4-BD62-4BD1-B875-B85781C4E74D}"/>
                  </a:ext>
                </a:extLst>
              </p:cNvPr>
              <p:cNvSpPr txBox="1"/>
              <p:nvPr/>
            </p:nvSpPr>
            <p:spPr>
              <a:xfrm>
                <a:off x="123417" y="496345"/>
                <a:ext cx="8791983" cy="6232732"/>
              </a:xfrm>
              <a:prstGeom prst="rect">
                <a:avLst/>
              </a:prstGeom>
              <a:solidFill>
                <a:srgbClr val="FFFFCC"/>
              </a:solidFill>
            </p:spPr>
            <p:txBody>
              <a:bodyPr wrap="square" rtlCol="0">
                <a:spAutoFit/>
              </a:bodyPr>
              <a:lstStyle/>
              <a:p>
                <a:pPr marL="342900" indent="-342900">
                  <a:buFont typeface="Wingdings" panose="05000000000000000000" pitchFamily="2" charset="2"/>
                  <a:buChar char="v"/>
                </a:pPr>
                <a:r>
                  <a:rPr lang="en-US" sz="2000" dirty="0"/>
                  <a:t>Now introduce demand side to the model</a:t>
                </a:r>
              </a:p>
              <a:p>
                <a:pPr marL="342900" indent="-342900">
                  <a:buFont typeface="Wingdings" panose="05000000000000000000" pitchFamily="2" charset="2"/>
                  <a:buChar char="v"/>
                </a:pPr>
                <a:r>
                  <a:rPr lang="en-US" sz="2000" dirty="0"/>
                  <a:t>Distinguish between </a:t>
                </a:r>
                <a:r>
                  <a:rPr lang="en-US" sz="2000" b="1" i="1" dirty="0">
                    <a:solidFill>
                      <a:srgbClr val="0000FF"/>
                    </a:solidFill>
                  </a:rPr>
                  <a:t>particular firm demand </a:t>
                </a:r>
                <a:r>
                  <a:rPr lang="en-US" sz="2000" dirty="0"/>
                  <a:t>and </a:t>
                </a:r>
                <a:r>
                  <a:rPr lang="en-US" sz="2000" b="1" i="1" dirty="0">
                    <a:solidFill>
                      <a:srgbClr val="0000FF"/>
                    </a:solidFill>
                  </a:rPr>
                  <a:t>aggregate demand</a:t>
                </a:r>
              </a:p>
              <a:p>
                <a:pPr marL="342900" indent="-342900">
                  <a:buFont typeface="Wingdings" panose="05000000000000000000" pitchFamily="2" charset="2"/>
                  <a:buChar char="v"/>
                </a:pPr>
                <a:r>
                  <a:rPr lang="en-US" sz="2000" dirty="0"/>
                  <a:t>For individual firm demand, price-elasticity is from two sources</a:t>
                </a:r>
              </a:p>
              <a:p>
                <a:pPr marL="800100" lvl="1" indent="-342900">
                  <a:buFont typeface="Wingdings" panose="05000000000000000000" pitchFamily="2" charset="2"/>
                  <a:buChar char="ü"/>
                </a:pPr>
                <a:r>
                  <a:rPr lang="en-US" dirty="0"/>
                  <a:t>By cutting its price </a:t>
                </a:r>
                <a:r>
                  <a:rPr lang="en-US" b="1" i="1" dirty="0">
                    <a:solidFill>
                      <a:srgbClr val="C00000"/>
                    </a:solidFill>
                  </a:rPr>
                  <a:t>(p)</a:t>
                </a:r>
                <a:r>
                  <a:rPr lang="en-US" dirty="0"/>
                  <a:t> the market area can be enlarged at the expense of the adjacent firms, provided that these do not adjust their prices </a:t>
                </a:r>
                <a:r>
                  <a:rPr lang="en-US" b="1" i="1" dirty="0">
                    <a:solidFill>
                      <a:srgbClr val="C00000"/>
                    </a:solidFill>
                  </a:rPr>
                  <a:t>(P)</a:t>
                </a:r>
              </a:p>
              <a:p>
                <a:pPr marL="800100" lvl="1" indent="-342900">
                  <a:buFont typeface="Wingdings" panose="05000000000000000000" pitchFamily="2" charset="2"/>
                  <a:buChar char="ü"/>
                </a:pPr>
                <a:r>
                  <a:rPr lang="en-US" dirty="0"/>
                  <a:t>The density of demand within its initial market area can be increased</a:t>
                </a:r>
              </a:p>
              <a:p>
                <a:pPr marL="342900" indent="-342900">
                  <a:buFont typeface="Wingdings" panose="05000000000000000000" pitchFamily="2" charset="2"/>
                  <a:buChar char="v"/>
                </a:pPr>
                <a:r>
                  <a:rPr lang="en-US" dirty="0"/>
                  <a:t>The </a:t>
                </a:r>
                <a:r>
                  <a:rPr lang="en-US" b="1" dirty="0">
                    <a:solidFill>
                      <a:srgbClr val="0000FF"/>
                    </a:solidFill>
                  </a:rPr>
                  <a:t>demand function </a:t>
                </a:r>
                <a:r>
                  <a:rPr lang="en-US" dirty="0"/>
                  <a:t>of the individual firm</a:t>
                </a:r>
              </a:p>
              <a:p>
                <a:r>
                  <a:rPr lang="en-US" sz="2000" dirty="0"/>
                  <a:t>      </a:t>
                </a:r>
                <a14:m>
                  <m:oMath xmlns:m="http://schemas.openxmlformats.org/officeDocument/2006/math">
                    <m:r>
                      <a:rPr lang="en-US" b="1" i="1" smtClean="0">
                        <a:solidFill>
                          <a:srgbClr val="0000FF"/>
                        </a:solidFill>
                        <a:latin typeface="Cambria Math" panose="02040503050406030204" pitchFamily="18" charset="0"/>
                      </a:rPr>
                      <m:t>𝒒</m:t>
                    </m:r>
                    <m:r>
                      <a:rPr lang="en-US" b="1" i="1" smtClean="0">
                        <a:solidFill>
                          <a:srgbClr val="0000FF"/>
                        </a:solidFill>
                        <a:latin typeface="Cambria Math" panose="02040503050406030204" pitchFamily="18" charset="0"/>
                      </a:rPr>
                      <m:t>=</m:t>
                    </m:r>
                    <m:r>
                      <a:rPr lang="en-US" b="1" i="1" smtClean="0">
                        <a:solidFill>
                          <a:srgbClr val="0000FF"/>
                        </a:solidFill>
                        <a:latin typeface="Cambria Math" panose="02040503050406030204" pitchFamily="18" charset="0"/>
                      </a:rPr>
                      <m:t>𝒎</m:t>
                    </m:r>
                    <m:d>
                      <m:dPr>
                        <m:ctrlPr>
                          <a:rPr lang="en-US" b="1" i="1">
                            <a:solidFill>
                              <a:srgbClr val="0000FF"/>
                            </a:solidFill>
                            <a:latin typeface="Cambria Math" panose="02040503050406030204" pitchFamily="18" charset="0"/>
                          </a:rPr>
                        </m:ctrlPr>
                      </m:dPr>
                      <m:e>
                        <m:r>
                          <a:rPr lang="en-US" b="1" i="1">
                            <a:solidFill>
                              <a:srgbClr val="0000FF"/>
                            </a:solidFill>
                            <a:latin typeface="Cambria Math" panose="02040503050406030204" pitchFamily="18" charset="0"/>
                          </a:rPr>
                          <m:t>𝑷</m:t>
                        </m:r>
                        <m:r>
                          <a:rPr lang="en-US" b="1" i="1">
                            <a:solidFill>
                              <a:srgbClr val="0000FF"/>
                            </a:solidFill>
                            <a:latin typeface="Cambria Math" panose="02040503050406030204" pitchFamily="18" charset="0"/>
                          </a:rPr>
                          <m:t>−</m:t>
                        </m:r>
                        <m:r>
                          <a:rPr lang="en-US" b="1" i="1">
                            <a:solidFill>
                              <a:srgbClr val="0000FF"/>
                            </a:solidFill>
                            <a:latin typeface="Cambria Math" panose="02040503050406030204" pitchFamily="18" charset="0"/>
                          </a:rPr>
                          <m:t>𝒑</m:t>
                        </m:r>
                      </m:e>
                    </m:d>
                    <m:r>
                      <a:rPr lang="en-US" b="1" i="1">
                        <a:solidFill>
                          <a:srgbClr val="0000FF"/>
                        </a:solidFill>
                        <a:latin typeface="Cambria Math" panose="02040503050406030204" pitchFamily="18" charset="0"/>
                      </a:rPr>
                      <m:t>∗</m:t>
                    </m:r>
                    <m:r>
                      <a:rPr lang="en-US" b="1" i="1">
                        <a:solidFill>
                          <a:srgbClr val="0000FF"/>
                        </a:solidFill>
                        <a:latin typeface="Cambria Math" panose="02040503050406030204" pitchFamily="18" charset="0"/>
                      </a:rPr>
                      <m:t>𝑿</m:t>
                    </m:r>
                    <m:r>
                      <a:rPr lang="en-US" b="1" i="1">
                        <a:solidFill>
                          <a:srgbClr val="0000FF"/>
                        </a:solidFill>
                        <a:latin typeface="Cambria Math" panose="02040503050406030204" pitchFamily="18" charset="0"/>
                      </a:rPr>
                      <m:t>(</m:t>
                    </m:r>
                    <m:r>
                      <a:rPr lang="en-US" b="1" i="1">
                        <a:solidFill>
                          <a:srgbClr val="0000FF"/>
                        </a:solidFill>
                        <a:latin typeface="Cambria Math" panose="02040503050406030204" pitchFamily="18" charset="0"/>
                      </a:rPr>
                      <m:t>𝒑</m:t>
                    </m:r>
                    <m:r>
                      <a:rPr lang="en-US" b="1" i="1">
                        <a:solidFill>
                          <a:srgbClr val="0000FF"/>
                        </a:solidFill>
                        <a:latin typeface="Cambria Math" panose="02040503050406030204" pitchFamily="18" charset="0"/>
                      </a:rPr>
                      <m:t>)</m:t>
                    </m:r>
                  </m:oMath>
                </a14:m>
                <a:endParaRPr lang="en-US" b="1" dirty="0">
                  <a:solidFill>
                    <a:srgbClr val="0000FF"/>
                  </a:solidFill>
                </a:endParaRPr>
              </a:p>
              <a:p>
                <a:endParaRPr lang="en-US" sz="800" dirty="0"/>
              </a:p>
              <a:p>
                <a:r>
                  <a:rPr lang="en-US" dirty="0"/>
                  <a:t>       </a:t>
                </a:r>
                <a:r>
                  <a:rPr lang="en-US" b="1" i="1" dirty="0">
                    <a:solidFill>
                      <a:srgbClr val="C00000"/>
                    </a:solidFill>
                  </a:rPr>
                  <a:t>m(P-p) </a:t>
                </a:r>
                <a:r>
                  <a:rPr lang="en-US" dirty="0"/>
                  <a:t>= market area of individual firm as a function of difference between the price </a:t>
                </a:r>
              </a:p>
              <a:p>
                <a:r>
                  <a:rPr lang="en-US" dirty="0"/>
                  <a:t>                      level of the surrounding competitors and the price of individual firm in question</a:t>
                </a:r>
              </a:p>
              <a:p>
                <a:r>
                  <a:rPr lang="en-US" dirty="0"/>
                  <a:t>       </a:t>
                </a:r>
                <a:r>
                  <a:rPr lang="en-US" b="1" i="1" dirty="0">
                    <a:solidFill>
                      <a:srgbClr val="C00000"/>
                    </a:solidFill>
                  </a:rPr>
                  <a:t>X(p)      </a:t>
                </a:r>
                <a:r>
                  <a:rPr lang="en-US" dirty="0"/>
                  <a:t>= density of demand in its market area</a:t>
                </a:r>
              </a:p>
              <a:p>
                <a:endParaRPr lang="en-US" sz="800" dirty="0"/>
              </a:p>
              <a:p>
                <a:pPr marL="342900" indent="-342900">
                  <a:buFont typeface="Wingdings" panose="05000000000000000000" pitchFamily="2" charset="2"/>
                  <a:buChar char="v"/>
                </a:pPr>
                <a:r>
                  <a:rPr lang="en-US" sz="2000" dirty="0"/>
                  <a:t>The </a:t>
                </a:r>
                <a:r>
                  <a:rPr lang="en-US" sz="2000" b="1" dirty="0">
                    <a:solidFill>
                      <a:srgbClr val="0000FF"/>
                    </a:solidFill>
                  </a:rPr>
                  <a:t>total price elasticity </a:t>
                </a:r>
                <a:r>
                  <a:rPr lang="en-US" sz="2000" b="1" i="1" dirty="0">
                    <a:solidFill>
                      <a:srgbClr val="C00000"/>
                    </a:solidFill>
                  </a:rPr>
                  <a:t>(e)</a:t>
                </a:r>
                <a:r>
                  <a:rPr lang="en-US" sz="2000" dirty="0"/>
                  <a:t> is </a:t>
                </a:r>
              </a:p>
              <a:p>
                <a:endParaRPr lang="en-US" sz="800" dirty="0"/>
              </a:p>
              <a:p>
                <a:r>
                  <a:rPr lang="en-US" sz="2000" dirty="0"/>
                  <a:t>      </a:t>
                </a:r>
                <a14:m>
                  <m:oMath xmlns:m="http://schemas.openxmlformats.org/officeDocument/2006/math">
                    <m:r>
                      <a:rPr lang="en-US" i="1">
                        <a:latin typeface="Cambria Math" panose="02040503050406030204" pitchFamily="18" charset="0"/>
                      </a:rPr>
                      <m:t>𝑒</m:t>
                    </m:r>
                    <m:r>
                      <a:rPr lang="en-US" i="1">
                        <a:latin typeface="Cambria Math" panose="02040503050406030204" pitchFamily="18" charset="0"/>
                      </a:rPr>
                      <m:t>=</m:t>
                    </m:r>
                    <m:f>
                      <m:fPr>
                        <m:ctrlPr>
                          <a:rPr lang="en-US" i="1">
                            <a:latin typeface="Cambria Math" panose="02040503050406030204" pitchFamily="18" charset="0"/>
                          </a:rPr>
                        </m:ctrlPr>
                      </m:fPr>
                      <m:num>
                        <m:r>
                          <a:rPr lang="en-US" i="1">
                            <a:latin typeface="Cambria Math" panose="02040503050406030204" pitchFamily="18" charset="0"/>
                          </a:rPr>
                          <m:t>𝜕</m:t>
                        </m:r>
                        <m:r>
                          <a:rPr lang="en-US" i="1">
                            <a:latin typeface="Cambria Math" panose="02040503050406030204" pitchFamily="18" charset="0"/>
                          </a:rPr>
                          <m:t>𝑞</m:t>
                        </m:r>
                      </m:num>
                      <m:den>
                        <m:r>
                          <a:rPr lang="en-US" i="1">
                            <a:latin typeface="Cambria Math" panose="02040503050406030204" pitchFamily="18" charset="0"/>
                          </a:rPr>
                          <m:t>𝜕</m:t>
                        </m:r>
                        <m:r>
                          <a:rPr lang="en-US" i="1">
                            <a:latin typeface="Cambria Math" panose="02040503050406030204" pitchFamily="18" charset="0"/>
                          </a:rPr>
                          <m:t>𝑝</m:t>
                        </m:r>
                      </m:den>
                    </m:f>
                    <m:r>
                      <a:rPr lang="en-US" i="1">
                        <a:latin typeface="Cambria Math" panose="02040503050406030204" pitchFamily="18" charset="0"/>
                      </a:rPr>
                      <m:t>∗</m:t>
                    </m:r>
                    <m:f>
                      <m:fPr>
                        <m:ctrlPr>
                          <a:rPr lang="en-US" i="1">
                            <a:latin typeface="Cambria Math" panose="02040503050406030204" pitchFamily="18" charset="0"/>
                          </a:rPr>
                        </m:ctrlPr>
                      </m:fPr>
                      <m:num>
                        <m:r>
                          <a:rPr lang="en-US" i="1">
                            <a:latin typeface="Cambria Math" panose="02040503050406030204" pitchFamily="18" charset="0"/>
                          </a:rPr>
                          <m:t>𝑝</m:t>
                        </m:r>
                      </m:num>
                      <m:den>
                        <m:r>
                          <a:rPr lang="en-US" i="1">
                            <a:latin typeface="Cambria Math" panose="02040503050406030204" pitchFamily="18" charset="0"/>
                          </a:rPr>
                          <m:t>𝑞</m:t>
                        </m:r>
                      </m:den>
                    </m:f>
                    <m:r>
                      <a:rPr lang="en-US" i="1">
                        <a:latin typeface="Cambria Math" panose="02040503050406030204" pitchFamily="18" charset="0"/>
                      </a:rPr>
                      <m:t>=</m:t>
                    </m:r>
                    <m:r>
                      <a:rPr lang="en-US" i="1">
                        <a:latin typeface="Cambria Math" panose="02040503050406030204" pitchFamily="18" charset="0"/>
                      </a:rPr>
                      <m:t>𝑋</m:t>
                    </m:r>
                    <m:f>
                      <m:fPr>
                        <m:ctrlPr>
                          <a:rPr lang="en-US" i="1">
                            <a:latin typeface="Cambria Math" panose="02040503050406030204" pitchFamily="18" charset="0"/>
                          </a:rPr>
                        </m:ctrlPr>
                      </m:fPr>
                      <m:num>
                        <m:r>
                          <a:rPr lang="en-US" i="1">
                            <a:latin typeface="Cambria Math" panose="02040503050406030204" pitchFamily="18" charset="0"/>
                          </a:rPr>
                          <m:t>𝜕</m:t>
                        </m:r>
                        <m:r>
                          <a:rPr lang="en-US" i="1">
                            <a:latin typeface="Cambria Math" panose="02040503050406030204" pitchFamily="18" charset="0"/>
                          </a:rPr>
                          <m:t>𝑚</m:t>
                        </m:r>
                      </m:num>
                      <m:den>
                        <m:r>
                          <a:rPr lang="en-US" i="1">
                            <a:latin typeface="Cambria Math" panose="02040503050406030204" pitchFamily="18" charset="0"/>
                          </a:rPr>
                          <m:t>𝜕</m:t>
                        </m:r>
                        <m:r>
                          <a:rPr lang="en-US" i="1">
                            <a:latin typeface="Cambria Math" panose="02040503050406030204" pitchFamily="18" charset="0"/>
                          </a:rPr>
                          <m:t>𝑝</m:t>
                        </m:r>
                      </m:den>
                    </m:f>
                    <m:r>
                      <a:rPr lang="en-US" i="1">
                        <a:latin typeface="Cambria Math" panose="02040503050406030204" pitchFamily="18" charset="0"/>
                      </a:rPr>
                      <m:t>∗</m:t>
                    </m:r>
                    <m:f>
                      <m:fPr>
                        <m:ctrlPr>
                          <a:rPr lang="en-US" i="1">
                            <a:latin typeface="Cambria Math" panose="02040503050406030204" pitchFamily="18" charset="0"/>
                          </a:rPr>
                        </m:ctrlPr>
                      </m:fPr>
                      <m:num>
                        <m:r>
                          <a:rPr lang="en-US" i="1">
                            <a:latin typeface="Cambria Math" panose="02040503050406030204" pitchFamily="18" charset="0"/>
                          </a:rPr>
                          <m:t>𝑝</m:t>
                        </m:r>
                      </m:num>
                      <m:den>
                        <m:r>
                          <a:rPr lang="en-US" i="1">
                            <a:latin typeface="Cambria Math" panose="02040503050406030204" pitchFamily="18" charset="0"/>
                          </a:rPr>
                          <m:t>𝑞</m:t>
                        </m:r>
                      </m:den>
                    </m:f>
                    <m:r>
                      <a:rPr lang="en-US" i="1">
                        <a:latin typeface="Cambria Math" panose="02040503050406030204" pitchFamily="18" charset="0"/>
                      </a:rPr>
                      <m:t>+</m:t>
                    </m:r>
                    <m:r>
                      <a:rPr lang="en-US" i="1">
                        <a:latin typeface="Cambria Math" panose="02040503050406030204" pitchFamily="18" charset="0"/>
                      </a:rPr>
                      <m:t>𝑚</m:t>
                    </m:r>
                    <m:f>
                      <m:fPr>
                        <m:ctrlPr>
                          <a:rPr lang="en-US" i="1">
                            <a:latin typeface="Cambria Math" panose="02040503050406030204" pitchFamily="18" charset="0"/>
                          </a:rPr>
                        </m:ctrlPr>
                      </m:fPr>
                      <m:num>
                        <m:r>
                          <a:rPr lang="en-US" i="1">
                            <a:latin typeface="Cambria Math" panose="02040503050406030204" pitchFamily="18" charset="0"/>
                          </a:rPr>
                          <m:t>𝜕</m:t>
                        </m:r>
                        <m:r>
                          <a:rPr lang="en-US" i="1">
                            <a:latin typeface="Cambria Math" panose="02040503050406030204" pitchFamily="18" charset="0"/>
                          </a:rPr>
                          <m:t>𝑋</m:t>
                        </m:r>
                      </m:num>
                      <m:den>
                        <m:r>
                          <a:rPr lang="en-US" i="1">
                            <a:latin typeface="Cambria Math" panose="02040503050406030204" pitchFamily="18" charset="0"/>
                          </a:rPr>
                          <m:t>𝜕</m:t>
                        </m:r>
                        <m:r>
                          <a:rPr lang="en-US" i="1">
                            <a:latin typeface="Cambria Math" panose="02040503050406030204" pitchFamily="18" charset="0"/>
                          </a:rPr>
                          <m:t>𝑝</m:t>
                        </m:r>
                      </m:den>
                    </m:f>
                    <m:r>
                      <a:rPr lang="en-US" i="1">
                        <a:latin typeface="Cambria Math" panose="02040503050406030204" pitchFamily="18" charset="0"/>
                      </a:rPr>
                      <m:t>∗</m:t>
                    </m:r>
                    <m:f>
                      <m:fPr>
                        <m:ctrlPr>
                          <a:rPr lang="en-US" i="1">
                            <a:latin typeface="Cambria Math" panose="02040503050406030204" pitchFamily="18" charset="0"/>
                          </a:rPr>
                        </m:ctrlPr>
                      </m:fPr>
                      <m:num>
                        <m:r>
                          <a:rPr lang="en-US" i="1">
                            <a:latin typeface="Cambria Math" panose="02040503050406030204" pitchFamily="18" charset="0"/>
                          </a:rPr>
                          <m:t>𝑝</m:t>
                        </m:r>
                      </m:num>
                      <m:den>
                        <m:r>
                          <a:rPr lang="en-US" i="1">
                            <a:latin typeface="Cambria Math" panose="02040503050406030204" pitchFamily="18" charset="0"/>
                          </a:rPr>
                          <m:t>𝑞</m:t>
                        </m:r>
                      </m:den>
                    </m:f>
                  </m:oMath>
                </a14:m>
                <a:endParaRPr lang="en-US" sz="2000" dirty="0"/>
              </a:p>
              <a:p>
                <a:endParaRPr lang="en-US" sz="800" dirty="0"/>
              </a:p>
              <a:p>
                <a:pPr marL="342900" indent="-342900">
                  <a:buFont typeface="Wingdings" panose="05000000000000000000" pitchFamily="2" charset="2"/>
                  <a:buChar char="v"/>
                </a:pPr>
                <a:r>
                  <a:rPr lang="en-US" sz="2000" dirty="0"/>
                  <a:t>Inserting </a:t>
                </a:r>
                <a:r>
                  <a:rPr lang="en-US" sz="2000" b="1" i="1" dirty="0" err="1">
                    <a:solidFill>
                      <a:srgbClr val="0000FF"/>
                    </a:solidFill>
                  </a:rPr>
                  <a:t>mX</a:t>
                </a:r>
                <a:r>
                  <a:rPr lang="en-US" sz="2000" dirty="0"/>
                  <a:t> for </a:t>
                </a:r>
                <a:r>
                  <a:rPr lang="en-US" sz="2000" b="1" i="1" dirty="0">
                    <a:solidFill>
                      <a:srgbClr val="0000FF"/>
                    </a:solidFill>
                  </a:rPr>
                  <a:t>q</a:t>
                </a:r>
              </a:p>
              <a:p>
                <a:endParaRPr lang="en-US" sz="800" b="1" i="1" dirty="0">
                  <a:solidFill>
                    <a:srgbClr val="0000FF"/>
                  </a:solidFill>
                </a:endParaRPr>
              </a:p>
              <a:p>
                <a:r>
                  <a:rPr lang="en-US" dirty="0"/>
                  <a:t>       </a:t>
                </a:r>
                <a14:m>
                  <m:oMath xmlns:m="http://schemas.openxmlformats.org/officeDocument/2006/math">
                    <m:r>
                      <a:rPr lang="en-US" i="1">
                        <a:latin typeface="Cambria Math" panose="02040503050406030204" pitchFamily="18" charset="0"/>
                      </a:rPr>
                      <m:t>𝑒</m:t>
                    </m:r>
                    <m:r>
                      <a:rPr lang="en-US" i="1">
                        <a:latin typeface="Cambria Math" panose="02040503050406030204" pitchFamily="18" charset="0"/>
                      </a:rPr>
                      <m:t>=</m:t>
                    </m:r>
                    <m:f>
                      <m:fPr>
                        <m:ctrlPr>
                          <a:rPr lang="en-US" i="1">
                            <a:latin typeface="Cambria Math" panose="02040503050406030204" pitchFamily="18" charset="0"/>
                          </a:rPr>
                        </m:ctrlPr>
                      </m:fPr>
                      <m:num>
                        <m:r>
                          <a:rPr lang="en-US" i="1">
                            <a:latin typeface="Cambria Math" panose="02040503050406030204" pitchFamily="18" charset="0"/>
                          </a:rPr>
                          <m:t>𝜕</m:t>
                        </m:r>
                        <m:r>
                          <a:rPr lang="en-US" i="1">
                            <a:latin typeface="Cambria Math" panose="02040503050406030204" pitchFamily="18" charset="0"/>
                          </a:rPr>
                          <m:t>𝑚</m:t>
                        </m:r>
                      </m:num>
                      <m:den>
                        <m:r>
                          <a:rPr lang="en-US" i="1">
                            <a:latin typeface="Cambria Math" panose="02040503050406030204" pitchFamily="18" charset="0"/>
                          </a:rPr>
                          <m:t>𝜕</m:t>
                        </m:r>
                        <m:r>
                          <a:rPr lang="en-US" i="1">
                            <a:latin typeface="Cambria Math" panose="02040503050406030204" pitchFamily="18" charset="0"/>
                          </a:rPr>
                          <m:t>𝑝</m:t>
                        </m:r>
                      </m:den>
                    </m:f>
                    <m:r>
                      <a:rPr lang="en-US" i="1">
                        <a:latin typeface="Cambria Math" panose="02040503050406030204" pitchFamily="18" charset="0"/>
                      </a:rPr>
                      <m:t>∗</m:t>
                    </m:r>
                    <m:f>
                      <m:fPr>
                        <m:ctrlPr>
                          <a:rPr lang="en-US" i="1">
                            <a:latin typeface="Cambria Math" panose="02040503050406030204" pitchFamily="18" charset="0"/>
                          </a:rPr>
                        </m:ctrlPr>
                      </m:fPr>
                      <m:num>
                        <m:r>
                          <a:rPr lang="en-US" i="1">
                            <a:latin typeface="Cambria Math" panose="02040503050406030204" pitchFamily="18" charset="0"/>
                          </a:rPr>
                          <m:t>𝑝</m:t>
                        </m:r>
                      </m:num>
                      <m:den>
                        <m:r>
                          <a:rPr lang="en-US" i="1">
                            <a:latin typeface="Cambria Math" panose="02040503050406030204" pitchFamily="18" charset="0"/>
                          </a:rPr>
                          <m:t>𝑚</m:t>
                        </m:r>
                      </m:den>
                    </m:f>
                    <m:r>
                      <a:rPr lang="en-US" i="1">
                        <a:latin typeface="Cambria Math" panose="02040503050406030204" pitchFamily="18" charset="0"/>
                      </a:rPr>
                      <m:t>+</m:t>
                    </m:r>
                    <m:f>
                      <m:fPr>
                        <m:ctrlPr>
                          <a:rPr lang="en-US" i="1">
                            <a:latin typeface="Cambria Math" panose="02040503050406030204" pitchFamily="18" charset="0"/>
                          </a:rPr>
                        </m:ctrlPr>
                      </m:fPr>
                      <m:num>
                        <m:r>
                          <a:rPr lang="en-US" i="1">
                            <a:latin typeface="Cambria Math" panose="02040503050406030204" pitchFamily="18" charset="0"/>
                          </a:rPr>
                          <m:t>𝜕</m:t>
                        </m:r>
                        <m:r>
                          <a:rPr lang="en-US" i="1">
                            <a:latin typeface="Cambria Math" panose="02040503050406030204" pitchFamily="18" charset="0"/>
                          </a:rPr>
                          <m:t>𝑋</m:t>
                        </m:r>
                      </m:num>
                      <m:den>
                        <m:r>
                          <a:rPr lang="en-US" i="1">
                            <a:latin typeface="Cambria Math" panose="02040503050406030204" pitchFamily="18" charset="0"/>
                          </a:rPr>
                          <m:t>𝜕</m:t>
                        </m:r>
                        <m:r>
                          <a:rPr lang="en-US" i="1">
                            <a:latin typeface="Cambria Math" panose="02040503050406030204" pitchFamily="18" charset="0"/>
                          </a:rPr>
                          <m:t>𝑝</m:t>
                        </m:r>
                      </m:den>
                    </m:f>
                    <m:r>
                      <a:rPr lang="en-US" i="1">
                        <a:latin typeface="Cambria Math" panose="02040503050406030204" pitchFamily="18" charset="0"/>
                      </a:rPr>
                      <m:t>∗</m:t>
                    </m:r>
                    <m:f>
                      <m:fPr>
                        <m:ctrlPr>
                          <a:rPr lang="en-US" i="1">
                            <a:latin typeface="Cambria Math" panose="02040503050406030204" pitchFamily="18" charset="0"/>
                          </a:rPr>
                        </m:ctrlPr>
                      </m:fPr>
                      <m:num>
                        <m:r>
                          <a:rPr lang="en-US" i="1">
                            <a:latin typeface="Cambria Math" panose="02040503050406030204" pitchFamily="18" charset="0"/>
                          </a:rPr>
                          <m:t>𝑝</m:t>
                        </m:r>
                      </m:num>
                      <m:den>
                        <m:r>
                          <a:rPr lang="en-US" i="1">
                            <a:latin typeface="Cambria Math" panose="02040503050406030204" pitchFamily="18" charset="0"/>
                          </a:rPr>
                          <m:t>𝑋</m:t>
                        </m:r>
                      </m:den>
                    </m:f>
                    <m:r>
                      <a:rPr lang="en-US" i="1">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𝑒</m:t>
                        </m:r>
                      </m:e>
                      <m:sub>
                        <m:r>
                          <a:rPr lang="en-US" i="1">
                            <a:latin typeface="Cambria Math" panose="02040503050406030204" pitchFamily="18" charset="0"/>
                          </a:rPr>
                          <m:t>𝑚</m:t>
                        </m:r>
                      </m:sub>
                    </m:sSub>
                    <m:r>
                      <a:rPr lang="en-US" i="1">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𝑒</m:t>
                        </m:r>
                      </m:e>
                      <m:sub>
                        <m:r>
                          <a:rPr lang="en-US" i="1">
                            <a:latin typeface="Cambria Math" panose="02040503050406030204" pitchFamily="18" charset="0"/>
                          </a:rPr>
                          <m:t>𝑋</m:t>
                        </m:r>
                      </m:sub>
                    </m:sSub>
                  </m:oMath>
                </a14:m>
                <a:endParaRPr lang="en-US" sz="2000" dirty="0"/>
              </a:p>
              <a:p>
                <a:endParaRPr lang="en-US" sz="800" dirty="0"/>
              </a:p>
              <a:p>
                <a:pPr marL="342900" indent="-342900">
                  <a:buFont typeface="Wingdings" panose="05000000000000000000" pitchFamily="2" charset="2"/>
                  <a:buChar char="v"/>
                </a:pPr>
                <a:r>
                  <a:rPr lang="en-US" sz="2000" dirty="0"/>
                  <a:t>Now we focuses on the </a:t>
                </a:r>
                <a:r>
                  <a:rPr lang="en-US" sz="2000" b="1" dirty="0">
                    <a:solidFill>
                      <a:srgbClr val="0000FF"/>
                    </a:solidFill>
                  </a:rPr>
                  <a:t>market area factor </a:t>
                </a:r>
                <a:r>
                  <a:rPr lang="en-US" sz="2000" b="1" i="1" dirty="0">
                    <a:solidFill>
                      <a:srgbClr val="C00000"/>
                    </a:solidFill>
                  </a:rPr>
                  <a:t>(m)</a:t>
                </a:r>
                <a:r>
                  <a:rPr lang="en-US" sz="2000" dirty="0"/>
                  <a:t> and the </a:t>
                </a:r>
                <a:r>
                  <a:rPr lang="en-US" sz="2000" b="1" dirty="0">
                    <a:solidFill>
                      <a:srgbClr val="0000FF"/>
                    </a:solidFill>
                  </a:rPr>
                  <a:t>density of demand </a:t>
                </a:r>
                <a:r>
                  <a:rPr lang="en-US" sz="2000" b="1" i="1" dirty="0">
                    <a:solidFill>
                      <a:srgbClr val="C00000"/>
                    </a:solidFill>
                  </a:rPr>
                  <a:t>(X)</a:t>
                </a:r>
                <a:r>
                  <a:rPr lang="en-US" sz="2000" dirty="0"/>
                  <a:t> is taken as given</a:t>
                </a:r>
              </a:p>
            </p:txBody>
          </p:sp>
        </mc:Choice>
        <mc:Fallback xmlns="">
          <p:sp>
            <p:nvSpPr>
              <p:cNvPr id="7" name="TextBox 6">
                <a:extLst>
                  <a:ext uri="{FF2B5EF4-FFF2-40B4-BE49-F238E27FC236}">
                    <a16:creationId xmlns:a16="http://schemas.microsoft.com/office/drawing/2014/main" id="{3BB532F4-BD62-4BD1-B875-B85781C4E74D}"/>
                  </a:ext>
                </a:extLst>
              </p:cNvPr>
              <p:cNvSpPr txBox="1">
                <a:spLocks noRot="1" noChangeAspect="1" noMove="1" noResize="1" noEditPoints="1" noAdjustHandles="1" noChangeArrowheads="1" noChangeShapeType="1" noTextEdit="1"/>
              </p:cNvSpPr>
              <p:nvPr/>
            </p:nvSpPr>
            <p:spPr>
              <a:xfrm>
                <a:off x="123417" y="496345"/>
                <a:ext cx="8791983" cy="6232732"/>
              </a:xfrm>
              <a:prstGeom prst="rect">
                <a:avLst/>
              </a:prstGeom>
              <a:blipFill>
                <a:blip r:embed="rId2"/>
                <a:stretch>
                  <a:fillRect l="-624" t="-489" r="-139"/>
                </a:stretch>
              </a:blipFill>
            </p:spPr>
            <p:txBody>
              <a:bodyPr/>
              <a:lstStyle/>
              <a:p>
                <a:r>
                  <a:rPr lang="en-US">
                    <a:noFill/>
                  </a:rPr>
                  <a:t> </a:t>
                </a:r>
              </a:p>
            </p:txBody>
          </p:sp>
        </mc:Fallback>
      </mc:AlternateContent>
    </p:spTree>
    <p:extLst>
      <p:ext uri="{BB962C8B-B14F-4D97-AF65-F5344CB8AC3E}">
        <p14:creationId xmlns:p14="http://schemas.microsoft.com/office/powerpoint/2010/main" val="3931362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7">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7">
                                            <p:txEl>
                                              <p:pRg st="9" end="9"/>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7">
                                            <p:txEl>
                                              <p:pRg st="10" end="10"/>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7">
                                            <p:txEl>
                                              <p:pRg st="12" end="12"/>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7">
                                            <p:txEl>
                                              <p:pRg st="14" end="14"/>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7">
                                            <p:txEl>
                                              <p:pRg st="16" end="16"/>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nodeType="clickEffect">
                                  <p:stCondLst>
                                    <p:cond delay="0"/>
                                  </p:stCondLst>
                                  <p:childTnLst>
                                    <p:set>
                                      <p:cBhvr>
                                        <p:cTn id="58" dur="1" fill="hold">
                                          <p:stCondLst>
                                            <p:cond delay="0"/>
                                          </p:stCondLst>
                                        </p:cTn>
                                        <p:tgtEl>
                                          <p:spTgt spid="7">
                                            <p:txEl>
                                              <p:pRg st="18" end="18"/>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7">
                                            <p:txEl>
                                              <p:pRg st="20" end="2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14</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123417" y="19082"/>
            <a:ext cx="7702621" cy="430887"/>
          </a:xfrm>
          <a:prstGeom prst="rect">
            <a:avLst/>
          </a:prstGeom>
          <a:noFill/>
        </p:spPr>
        <p:txBody>
          <a:bodyPr wrap="square" rtlCol="0">
            <a:spAutoFit/>
          </a:bodyPr>
          <a:lstStyle/>
          <a:p>
            <a:r>
              <a:rPr lang="en-US" sz="2200" b="1" dirty="0" err="1">
                <a:solidFill>
                  <a:srgbClr val="0000FF"/>
                </a:solidFill>
              </a:rPr>
              <a:t>Chamberlinian</a:t>
            </a:r>
            <a:r>
              <a:rPr lang="en-US" sz="2200" b="1" dirty="0">
                <a:solidFill>
                  <a:srgbClr val="0000FF"/>
                </a:solidFill>
              </a:rPr>
              <a:t> model of the spatial industrial organization</a:t>
            </a:r>
          </a:p>
        </p:txBody>
      </p:sp>
      <p:sp>
        <p:nvSpPr>
          <p:cNvPr id="11" name="Title 1">
            <a:extLst>
              <a:ext uri="{FF2B5EF4-FFF2-40B4-BE49-F238E27FC236}">
                <a16:creationId xmlns:a16="http://schemas.microsoft.com/office/drawing/2014/main" id="{A3A15A74-9211-435A-A75D-E1E1EC2F95F9}"/>
              </a:ext>
            </a:extLst>
          </p:cNvPr>
          <p:cNvSpPr>
            <a:spLocks noGrp="1"/>
          </p:cNvSpPr>
          <p:nvPr>
            <p:ph type="title"/>
          </p:nvPr>
        </p:nvSpPr>
        <p:spPr>
          <a:xfrm>
            <a:off x="1" y="6585090"/>
            <a:ext cx="2901893" cy="370741"/>
          </a:xfrm>
        </p:spPr>
        <p:txBody>
          <a:bodyPr>
            <a:normAutofit/>
          </a:bodyPr>
          <a:lstStyle/>
          <a:p>
            <a:r>
              <a:rPr lang="en-US" sz="1400" dirty="0"/>
              <a:t>Source: Jansson (2013), Chapter 5</a:t>
            </a:r>
          </a:p>
        </p:txBody>
      </p:sp>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3BB532F4-BD62-4BD1-B875-B85781C4E74D}"/>
                  </a:ext>
                </a:extLst>
              </p:cNvPr>
              <p:cNvSpPr txBox="1"/>
              <p:nvPr/>
            </p:nvSpPr>
            <p:spPr>
              <a:xfrm>
                <a:off x="0" y="449969"/>
                <a:ext cx="9144000" cy="6142772"/>
              </a:xfrm>
              <a:prstGeom prst="rect">
                <a:avLst/>
              </a:prstGeom>
              <a:solidFill>
                <a:srgbClr val="FFFFCC"/>
              </a:solidFill>
            </p:spPr>
            <p:txBody>
              <a:bodyPr wrap="square" rtlCol="0">
                <a:spAutoFit/>
              </a:bodyPr>
              <a:lstStyle/>
              <a:p>
                <a:pPr marL="342900" indent="-342900">
                  <a:buFont typeface="Wingdings" panose="05000000000000000000" pitchFamily="2" charset="2"/>
                  <a:buChar char="v"/>
                </a:pPr>
                <a:r>
                  <a:rPr lang="en-US" sz="2000" dirty="0"/>
                  <a:t>Assuming Hexagonal market areas, each firm has 6 equally close competitors</a:t>
                </a:r>
              </a:p>
              <a:p>
                <a:pPr marL="342900" indent="-342900">
                  <a:buFont typeface="Wingdings" panose="05000000000000000000" pitchFamily="2" charset="2"/>
                  <a:buChar char="v"/>
                </a:pPr>
                <a:r>
                  <a:rPr lang="en-US" sz="2000" dirty="0"/>
                  <a:t>Initial situation, given the plant location, all firms have market areas of the same size</a:t>
                </a:r>
              </a:p>
              <a:p>
                <a:pPr marL="342900" indent="-342900">
                  <a:buFont typeface="Wingdings" panose="05000000000000000000" pitchFamily="2" charset="2"/>
                  <a:buChar char="v"/>
                </a:pPr>
                <a:r>
                  <a:rPr lang="en-US" sz="2000" dirty="0"/>
                  <a:t>Assume production cost function </a:t>
                </a:r>
                <a:r>
                  <a:rPr lang="en-US" sz="2000" b="1" i="1" dirty="0" err="1">
                    <a:solidFill>
                      <a:srgbClr val="0000FF"/>
                    </a:solidFill>
                  </a:rPr>
                  <a:t>LRTC</a:t>
                </a:r>
                <a:r>
                  <a:rPr lang="en-US" sz="2000" b="1" i="1" baseline="-25000" dirty="0" err="1">
                    <a:solidFill>
                      <a:srgbClr val="0000FF"/>
                    </a:solidFill>
                  </a:rPr>
                  <a:t>prod</a:t>
                </a:r>
                <a:r>
                  <a:rPr lang="en-US" sz="2000" b="1" i="1" dirty="0">
                    <a:solidFill>
                      <a:srgbClr val="0000FF"/>
                    </a:solidFill>
                  </a:rPr>
                  <a:t> = a (z + q)</a:t>
                </a:r>
              </a:p>
              <a:p>
                <a:pPr marL="800100" lvl="1" indent="-342900">
                  <a:buFont typeface="Wingdings" panose="05000000000000000000" pitchFamily="2" charset="2"/>
                  <a:buChar char="ü"/>
                </a:pPr>
                <a:r>
                  <a:rPr lang="en-US" sz="2000" b="1" i="1" dirty="0">
                    <a:solidFill>
                      <a:srgbClr val="C00000"/>
                    </a:solidFill>
                  </a:rPr>
                  <a:t>z</a:t>
                </a:r>
                <a:r>
                  <a:rPr lang="en-US" sz="2000" dirty="0"/>
                  <a:t> </a:t>
                </a:r>
                <a:r>
                  <a:rPr lang="en-US" sz="2000" b="1" dirty="0">
                    <a:solidFill>
                      <a:srgbClr val="0000FF"/>
                    </a:solidFill>
                  </a:rPr>
                  <a:t>determines total cost elasticity with respect to output</a:t>
                </a:r>
              </a:p>
              <a:p>
                <a:pPr marL="800100" lvl="1" indent="-342900">
                  <a:buFont typeface="Wingdings" panose="05000000000000000000" pitchFamily="2" charset="2"/>
                  <a:buChar char="ü"/>
                </a:pPr>
                <a:r>
                  <a:rPr lang="en-US" sz="2000" b="1" i="1" dirty="0">
                    <a:solidFill>
                      <a:srgbClr val="C00000"/>
                    </a:solidFill>
                  </a:rPr>
                  <a:t>a</a:t>
                </a:r>
                <a:r>
                  <a:rPr lang="en-US" sz="2000" b="1" dirty="0">
                    <a:solidFill>
                      <a:srgbClr val="0000FF"/>
                    </a:solidFill>
                  </a:rPr>
                  <a:t> </a:t>
                </a:r>
                <a:r>
                  <a:rPr lang="en-US" sz="2000" dirty="0"/>
                  <a:t>is</a:t>
                </a:r>
                <a:r>
                  <a:rPr lang="en-US" sz="2000" b="1" dirty="0">
                    <a:solidFill>
                      <a:srgbClr val="0000FF"/>
                    </a:solidFill>
                  </a:rPr>
                  <a:t> long-run marginal cost of production </a:t>
                </a:r>
                <a:endParaRPr lang="en-US" sz="2000" b="1" i="1" dirty="0">
                  <a:solidFill>
                    <a:srgbClr val="0000FF"/>
                  </a:solidFill>
                </a:endParaRPr>
              </a:p>
              <a:p>
                <a:pPr marL="342900" indent="-342900">
                  <a:buFont typeface="Wingdings" panose="05000000000000000000" pitchFamily="2" charset="2"/>
                  <a:buChar char="v"/>
                </a:pPr>
                <a:r>
                  <a:rPr lang="en-US" sz="2000" dirty="0"/>
                  <a:t>After specifying total output of individual firm (q) and market demand (D) and set equilibrium conditions</a:t>
                </a:r>
              </a:p>
              <a:p>
                <a:pPr marL="800100" lvl="1" indent="-342900">
                  <a:buFont typeface="Wingdings" panose="05000000000000000000" pitchFamily="2" charset="2"/>
                  <a:buChar char="ü"/>
                </a:pPr>
                <a:r>
                  <a:rPr lang="en-US" sz="2000" dirty="0"/>
                  <a:t>Individual firm profit maximization </a:t>
                </a:r>
                <a:r>
                  <a:rPr lang="en-US" sz="2000" b="1" i="1" dirty="0">
                    <a:solidFill>
                      <a:srgbClr val="0000FF"/>
                    </a:solidFill>
                  </a:rPr>
                  <a:t>MR = MC</a:t>
                </a:r>
              </a:p>
              <a:p>
                <a:pPr marL="800100" lvl="1" indent="-342900">
                  <a:buFont typeface="Wingdings" panose="05000000000000000000" pitchFamily="2" charset="2"/>
                  <a:buChar char="ü"/>
                </a:pPr>
                <a:r>
                  <a:rPr lang="en-US" sz="2000" dirty="0"/>
                  <a:t>Normal profit in the industry in long run equilibrium </a:t>
                </a:r>
                <a:r>
                  <a:rPr lang="en-US" sz="2000" b="1" i="1" dirty="0">
                    <a:solidFill>
                      <a:srgbClr val="0000FF"/>
                    </a:solidFill>
                  </a:rPr>
                  <a:t>P = </a:t>
                </a:r>
                <a:r>
                  <a:rPr lang="en-US" sz="2000" b="1" i="1" dirty="0" err="1">
                    <a:solidFill>
                      <a:srgbClr val="0000FF"/>
                    </a:solidFill>
                  </a:rPr>
                  <a:t>Ac</a:t>
                </a:r>
                <a:r>
                  <a:rPr lang="en-US" sz="2000" b="1" i="1" baseline="-25000" dirty="0" err="1">
                    <a:solidFill>
                      <a:srgbClr val="0000FF"/>
                    </a:solidFill>
                  </a:rPr>
                  <a:t>prod</a:t>
                </a:r>
                <a:endParaRPr lang="en-US" sz="2000" i="1" dirty="0"/>
              </a:p>
              <a:p>
                <a:pPr marL="342900" indent="-342900">
                  <a:buFont typeface="Wingdings" panose="05000000000000000000" pitchFamily="2" charset="2"/>
                  <a:buChar char="v"/>
                </a:pPr>
                <a:r>
                  <a:rPr lang="en-US" sz="2000" dirty="0"/>
                  <a:t>So the </a:t>
                </a:r>
                <a:r>
                  <a:rPr lang="en-US" sz="2000" b="1" dirty="0">
                    <a:solidFill>
                      <a:srgbClr val="0000FF"/>
                    </a:solidFill>
                  </a:rPr>
                  <a:t>equilibrium output of individua firm </a:t>
                </a:r>
                <a:r>
                  <a:rPr lang="en-US" sz="2000" b="1" i="1" dirty="0">
                    <a:solidFill>
                      <a:srgbClr val="C00000"/>
                    </a:solidFill>
                  </a:rPr>
                  <a:t>(q’)</a:t>
                </a:r>
                <a:r>
                  <a:rPr lang="en-US" sz="2000" b="1" dirty="0">
                    <a:solidFill>
                      <a:srgbClr val="C00000"/>
                    </a:solidFill>
                  </a:rPr>
                  <a:t> </a:t>
                </a:r>
                <a:r>
                  <a:rPr lang="en-US" sz="2000" dirty="0"/>
                  <a:t>and </a:t>
                </a:r>
                <a:r>
                  <a:rPr lang="en-US" sz="2000" b="1" dirty="0">
                    <a:solidFill>
                      <a:srgbClr val="0000FF"/>
                    </a:solidFill>
                  </a:rPr>
                  <a:t>equilibrium market area </a:t>
                </a:r>
                <a:r>
                  <a:rPr lang="en-US" sz="2000" b="1" i="1" dirty="0">
                    <a:solidFill>
                      <a:srgbClr val="C00000"/>
                    </a:solidFill>
                  </a:rPr>
                  <a:t>(m’) </a:t>
                </a:r>
                <a14:m>
                  <m:oMath xmlns:m="http://schemas.openxmlformats.org/officeDocument/2006/math">
                    <m:sSup>
                      <m:sSupPr>
                        <m:ctrlPr>
                          <a:rPr lang="en-US" i="1">
                            <a:latin typeface="Cambria Math" panose="02040503050406030204" pitchFamily="18" charset="0"/>
                          </a:rPr>
                        </m:ctrlPr>
                      </m:sSupPr>
                      <m:e>
                        <m:r>
                          <a:rPr lang="en-US" i="1">
                            <a:latin typeface="Cambria Math" panose="02040503050406030204" pitchFamily="18" charset="0"/>
                          </a:rPr>
                          <m:t>𝑞</m:t>
                        </m:r>
                      </m:e>
                      <m:sup>
                        <m:r>
                          <a:rPr lang="en-US" i="1">
                            <a:latin typeface="Cambria Math" panose="02040503050406030204" pitchFamily="18" charset="0"/>
                          </a:rPr>
                          <m:t>′</m:t>
                        </m:r>
                      </m:sup>
                    </m:sSup>
                    <m:r>
                      <a:rPr lang="en-US" i="1">
                        <a:latin typeface="Cambria Math" panose="02040503050406030204" pitchFamily="18" charset="0"/>
                      </a:rPr>
                      <m:t>=0.87</m:t>
                    </m:r>
                    <m:sSup>
                      <m:sSupPr>
                        <m:ctrlPr>
                          <a:rPr lang="en-US" i="1">
                            <a:latin typeface="Cambria Math" panose="02040503050406030204" pitchFamily="18" charset="0"/>
                          </a:rPr>
                        </m:ctrlPr>
                      </m:sSupPr>
                      <m:e>
                        <m:d>
                          <m:dPr>
                            <m:begChr m:val="["/>
                            <m:endChr m:val="]"/>
                            <m:ctrlPr>
                              <a:rPr lang="en-US" i="1">
                                <a:latin typeface="Cambria Math" panose="02040503050406030204" pitchFamily="18" charset="0"/>
                              </a:rPr>
                            </m:ctrlPr>
                          </m:dPr>
                          <m:e>
                            <m:f>
                              <m:fPr>
                                <m:ctrlPr>
                                  <a:rPr lang="en-US" i="1">
                                    <a:latin typeface="Cambria Math" panose="02040503050406030204" pitchFamily="18" charset="0"/>
                                  </a:rPr>
                                </m:ctrlPr>
                              </m:fPr>
                              <m:num>
                                <m:r>
                                  <a:rPr lang="en-US" i="1">
                                    <a:latin typeface="Cambria Math" panose="02040503050406030204" pitchFamily="18" charset="0"/>
                                  </a:rPr>
                                  <m:t>𝑎𝑧</m:t>
                                </m:r>
                              </m:num>
                              <m:den>
                                <m:r>
                                  <a:rPr lang="en-US" i="1">
                                    <a:latin typeface="Cambria Math" panose="02040503050406030204" pitchFamily="18" charset="0"/>
                                  </a:rPr>
                                  <m:t>𝑏</m:t>
                                </m:r>
                              </m:den>
                            </m:f>
                          </m:e>
                        </m:d>
                      </m:e>
                      <m:sup>
                        <m:f>
                          <m:fPr>
                            <m:ctrlPr>
                              <a:rPr lang="en-US" i="1">
                                <a:latin typeface="Cambria Math" panose="02040503050406030204" pitchFamily="18" charset="0"/>
                              </a:rPr>
                            </m:ctrlPr>
                          </m:fPr>
                          <m:num>
                            <m:r>
                              <a:rPr lang="en-US" i="1">
                                <a:latin typeface="Cambria Math" panose="02040503050406030204" pitchFamily="18" charset="0"/>
                              </a:rPr>
                              <m:t>2</m:t>
                            </m:r>
                          </m:num>
                          <m:den>
                            <m:r>
                              <a:rPr lang="en-US" i="1">
                                <a:latin typeface="Cambria Math" panose="02040503050406030204" pitchFamily="18" charset="0"/>
                              </a:rPr>
                              <m:t>3</m:t>
                            </m:r>
                          </m:den>
                        </m:f>
                      </m:sup>
                    </m:sSup>
                    <m:sSup>
                      <m:sSupPr>
                        <m:ctrlPr>
                          <a:rPr lang="en-US" i="1">
                            <a:latin typeface="Cambria Math" panose="02040503050406030204" pitchFamily="18" charset="0"/>
                          </a:rPr>
                        </m:ctrlPr>
                      </m:sSupPr>
                      <m:e>
                        <m:r>
                          <a:rPr lang="en-US" i="1">
                            <a:latin typeface="Cambria Math" panose="02040503050406030204" pitchFamily="18" charset="0"/>
                          </a:rPr>
                          <m:t>𝑋</m:t>
                        </m:r>
                      </m:e>
                      <m:sup>
                        <m:f>
                          <m:fPr>
                            <m:ctrlPr>
                              <a:rPr lang="en-US" i="1">
                                <a:latin typeface="Cambria Math" panose="02040503050406030204" pitchFamily="18" charset="0"/>
                              </a:rPr>
                            </m:ctrlPr>
                          </m:fPr>
                          <m:num>
                            <m:r>
                              <a:rPr lang="en-US" i="1">
                                <a:latin typeface="Cambria Math" panose="02040503050406030204" pitchFamily="18" charset="0"/>
                              </a:rPr>
                              <m:t>1</m:t>
                            </m:r>
                          </m:num>
                          <m:den>
                            <m:r>
                              <a:rPr lang="en-US" i="1">
                                <a:latin typeface="Cambria Math" panose="02040503050406030204" pitchFamily="18" charset="0"/>
                              </a:rPr>
                              <m:t>3</m:t>
                            </m:r>
                          </m:den>
                        </m:f>
                      </m:sup>
                    </m:sSup>
                  </m:oMath>
                </a14:m>
                <a:r>
                  <a:rPr lang="en-US" sz="2000" b="1" i="1" dirty="0">
                    <a:solidFill>
                      <a:srgbClr val="C00000"/>
                    </a:solidFill>
                  </a:rPr>
                  <a:t>                </a:t>
                </a:r>
                <a:r>
                  <a:rPr lang="en-US" sz="2000" b="1" i="1" dirty="0"/>
                  <a:t> ,              </a:t>
                </a:r>
                <a14:m>
                  <m:oMath xmlns:m="http://schemas.openxmlformats.org/officeDocument/2006/math">
                    <m:sSup>
                      <m:sSupPr>
                        <m:ctrlPr>
                          <a:rPr lang="en-US" i="1" smtClean="0">
                            <a:latin typeface="Cambria Math" panose="02040503050406030204" pitchFamily="18" charset="0"/>
                          </a:rPr>
                        </m:ctrlPr>
                      </m:sSupPr>
                      <m:e>
                        <m:r>
                          <a:rPr lang="en-US" i="1">
                            <a:latin typeface="Cambria Math" panose="02040503050406030204" pitchFamily="18" charset="0"/>
                          </a:rPr>
                          <m:t>𝑚</m:t>
                        </m:r>
                      </m:e>
                      <m:sup>
                        <m:r>
                          <a:rPr lang="en-US" i="1">
                            <a:latin typeface="Cambria Math" panose="02040503050406030204" pitchFamily="18" charset="0"/>
                          </a:rPr>
                          <m:t>′</m:t>
                        </m:r>
                      </m:sup>
                    </m:sSup>
                    <m:r>
                      <a:rPr lang="en-US" i="1">
                        <a:latin typeface="Cambria Math" panose="02040503050406030204" pitchFamily="18" charset="0"/>
                      </a:rPr>
                      <m:t>=0.87</m:t>
                    </m:r>
                    <m:sSup>
                      <m:sSupPr>
                        <m:ctrlPr>
                          <a:rPr lang="en-US" i="1">
                            <a:latin typeface="Cambria Math" panose="02040503050406030204" pitchFamily="18" charset="0"/>
                          </a:rPr>
                        </m:ctrlPr>
                      </m:sSupPr>
                      <m:e>
                        <m:d>
                          <m:dPr>
                            <m:begChr m:val="["/>
                            <m:endChr m:val="]"/>
                            <m:ctrlPr>
                              <a:rPr lang="en-US" i="1">
                                <a:latin typeface="Cambria Math" panose="02040503050406030204" pitchFamily="18" charset="0"/>
                              </a:rPr>
                            </m:ctrlPr>
                          </m:dPr>
                          <m:e>
                            <m:f>
                              <m:fPr>
                                <m:ctrlPr>
                                  <a:rPr lang="en-US" i="1">
                                    <a:latin typeface="Cambria Math" panose="02040503050406030204" pitchFamily="18" charset="0"/>
                                  </a:rPr>
                                </m:ctrlPr>
                              </m:fPr>
                              <m:num>
                                <m:r>
                                  <a:rPr lang="en-US" i="1">
                                    <a:latin typeface="Cambria Math" panose="02040503050406030204" pitchFamily="18" charset="0"/>
                                  </a:rPr>
                                  <m:t>𝑎𝑧</m:t>
                                </m:r>
                              </m:num>
                              <m:den>
                                <m:r>
                                  <a:rPr lang="en-US" i="1">
                                    <a:latin typeface="Cambria Math" panose="02040503050406030204" pitchFamily="18" charset="0"/>
                                  </a:rPr>
                                  <m:t>𝑏𝑋</m:t>
                                </m:r>
                              </m:den>
                            </m:f>
                          </m:e>
                        </m:d>
                      </m:e>
                      <m:sup>
                        <m:f>
                          <m:fPr>
                            <m:ctrlPr>
                              <a:rPr lang="en-US" i="1">
                                <a:latin typeface="Cambria Math" panose="02040503050406030204" pitchFamily="18" charset="0"/>
                              </a:rPr>
                            </m:ctrlPr>
                          </m:fPr>
                          <m:num>
                            <m:r>
                              <a:rPr lang="en-US" i="1">
                                <a:latin typeface="Cambria Math" panose="02040503050406030204" pitchFamily="18" charset="0"/>
                              </a:rPr>
                              <m:t>2</m:t>
                            </m:r>
                          </m:num>
                          <m:den>
                            <m:r>
                              <a:rPr lang="en-US" i="1">
                                <a:latin typeface="Cambria Math" panose="02040503050406030204" pitchFamily="18" charset="0"/>
                              </a:rPr>
                              <m:t>3</m:t>
                            </m:r>
                          </m:den>
                        </m:f>
                      </m:sup>
                    </m:sSup>
                  </m:oMath>
                </a14:m>
                <a:endParaRPr lang="en-US" sz="2000" b="1" i="1" dirty="0">
                  <a:solidFill>
                    <a:srgbClr val="C00000"/>
                  </a:solidFill>
                </a:endParaRPr>
              </a:p>
              <a:p>
                <a:endParaRPr lang="en-US" sz="800" b="1" i="1" dirty="0">
                  <a:solidFill>
                    <a:srgbClr val="C00000"/>
                  </a:solidFill>
                </a:endParaRPr>
              </a:p>
              <a:p>
                <a:pPr marL="342900" indent="-342900">
                  <a:buFont typeface="Wingdings" panose="05000000000000000000" pitchFamily="2" charset="2"/>
                  <a:buChar char="v"/>
                </a:pPr>
                <a:r>
                  <a:rPr lang="en-US" sz="2000" dirty="0"/>
                  <a:t>The </a:t>
                </a:r>
                <a:r>
                  <a:rPr lang="en-US" sz="2000" b="1" dirty="0">
                    <a:solidFill>
                      <a:srgbClr val="0000FF"/>
                    </a:solidFill>
                  </a:rPr>
                  <a:t>equilibrium market area </a:t>
                </a:r>
                <a:r>
                  <a:rPr lang="en-US" sz="2000" b="1" i="1" dirty="0">
                    <a:solidFill>
                      <a:srgbClr val="C00000"/>
                    </a:solidFill>
                  </a:rPr>
                  <a:t>(m’) </a:t>
                </a:r>
                <a:r>
                  <a:rPr lang="en-US" sz="2000" dirty="0"/>
                  <a:t>in this case (</a:t>
                </a:r>
                <a:r>
                  <a:rPr lang="en-US" sz="2000" dirty="0" err="1"/>
                  <a:t>Chamberlinian</a:t>
                </a:r>
                <a:r>
                  <a:rPr lang="en-US" sz="2000" dirty="0"/>
                  <a:t> model of private sector provider) is similar to </a:t>
                </a:r>
                <a:r>
                  <a:rPr lang="en-US" sz="2000" b="1" dirty="0">
                    <a:solidFill>
                      <a:srgbClr val="0000FF"/>
                    </a:solidFill>
                  </a:rPr>
                  <a:t>equilibrium market area </a:t>
                </a:r>
                <a:r>
                  <a:rPr lang="en-US" sz="2000" b="1" i="1" dirty="0">
                    <a:solidFill>
                      <a:srgbClr val="C00000"/>
                    </a:solidFill>
                  </a:rPr>
                  <a:t>(m*) </a:t>
                </a:r>
                <a:r>
                  <a:rPr lang="en-US" sz="2000" dirty="0"/>
                  <a:t>in public sector case </a:t>
                </a:r>
                <a14:m>
                  <m:oMath xmlns:m="http://schemas.openxmlformats.org/officeDocument/2006/math">
                    <m:sSup>
                      <m:sSupPr>
                        <m:ctrlPr>
                          <a:rPr lang="en-US" i="1">
                            <a:latin typeface="Cambria Math" panose="02040503050406030204" pitchFamily="18" charset="0"/>
                          </a:rPr>
                        </m:ctrlPr>
                      </m:sSupPr>
                      <m:e>
                        <m:r>
                          <a:rPr lang="en-US" i="1">
                            <a:latin typeface="Cambria Math" panose="02040503050406030204" pitchFamily="18" charset="0"/>
                          </a:rPr>
                          <m:t>𝑚</m:t>
                        </m:r>
                      </m:e>
                      <m:sup>
                        <m:r>
                          <a:rPr lang="en-US" i="1">
                            <a:latin typeface="Cambria Math" panose="02040503050406030204" pitchFamily="18" charset="0"/>
                          </a:rPr>
                          <m:t>∗</m:t>
                        </m:r>
                      </m:sup>
                    </m:sSup>
                    <m:r>
                      <a:rPr lang="en-US" i="1">
                        <a:latin typeface="Cambria Math" panose="02040503050406030204" pitchFamily="18" charset="0"/>
                      </a:rPr>
                      <m:t>=1.59</m:t>
                    </m:r>
                    <m:sSup>
                      <m:sSupPr>
                        <m:ctrlPr>
                          <a:rPr lang="en-US" i="1">
                            <a:latin typeface="Cambria Math" panose="02040503050406030204" pitchFamily="18" charset="0"/>
                          </a:rPr>
                        </m:ctrlPr>
                      </m:sSupPr>
                      <m:e>
                        <m:d>
                          <m:dPr>
                            <m:begChr m:val="["/>
                            <m:endChr m:val="]"/>
                            <m:ctrlPr>
                              <a:rPr lang="en-US" i="1">
                                <a:latin typeface="Cambria Math" panose="02040503050406030204" pitchFamily="18" charset="0"/>
                              </a:rPr>
                            </m:ctrlPr>
                          </m:dPr>
                          <m:e>
                            <m:f>
                              <m:fPr>
                                <m:ctrlPr>
                                  <a:rPr lang="en-US" i="1">
                                    <a:latin typeface="Cambria Math" panose="02040503050406030204" pitchFamily="18" charset="0"/>
                                  </a:rPr>
                                </m:ctrlPr>
                              </m:fPr>
                              <m:num>
                                <m:r>
                                  <a:rPr lang="en-US" i="1">
                                    <a:latin typeface="Cambria Math" panose="02040503050406030204" pitchFamily="18" charset="0"/>
                                  </a:rPr>
                                  <m:t>𝑎𝑧</m:t>
                                </m:r>
                              </m:num>
                              <m:den>
                                <m:r>
                                  <a:rPr lang="en-US" i="1">
                                    <a:latin typeface="Cambria Math" panose="02040503050406030204" pitchFamily="18" charset="0"/>
                                  </a:rPr>
                                  <m:t>𝑏𝑋</m:t>
                                </m:r>
                              </m:den>
                            </m:f>
                          </m:e>
                        </m:d>
                      </m:e>
                      <m:sup>
                        <m:f>
                          <m:fPr>
                            <m:ctrlPr>
                              <a:rPr lang="en-US" i="1">
                                <a:latin typeface="Cambria Math" panose="02040503050406030204" pitchFamily="18" charset="0"/>
                              </a:rPr>
                            </m:ctrlPr>
                          </m:fPr>
                          <m:num>
                            <m:r>
                              <a:rPr lang="en-US" i="1">
                                <a:latin typeface="Cambria Math" panose="02040503050406030204" pitchFamily="18" charset="0"/>
                              </a:rPr>
                              <m:t>2</m:t>
                            </m:r>
                          </m:num>
                          <m:den>
                            <m:r>
                              <a:rPr lang="en-US" i="1">
                                <a:latin typeface="Cambria Math" panose="02040503050406030204" pitchFamily="18" charset="0"/>
                              </a:rPr>
                              <m:t>3</m:t>
                            </m:r>
                          </m:den>
                        </m:f>
                      </m:sup>
                    </m:sSup>
                  </m:oMath>
                </a14:m>
                <a:r>
                  <a:rPr lang="en-US" dirty="0"/>
                  <a:t> the difference is the proportionality constant.</a:t>
                </a:r>
              </a:p>
              <a:p>
                <a:pPr marL="342900" indent="-342900">
                  <a:buFont typeface="Wingdings" panose="05000000000000000000" pitchFamily="2" charset="2"/>
                  <a:buChar char="v"/>
                </a:pPr>
                <a:r>
                  <a:rPr lang="en-US" dirty="0"/>
                  <a:t>This shows that the market area per firm in the case of supply-system consisting of independent profit maximizing single-plant firm is only half of the cost minimizing size. </a:t>
                </a:r>
              </a:p>
              <a:p>
                <a:pPr marL="342900" indent="-342900">
                  <a:buFont typeface="Wingdings" panose="05000000000000000000" pitchFamily="2" charset="2"/>
                  <a:buChar char="v"/>
                </a:pPr>
                <a:r>
                  <a:rPr lang="en-US" dirty="0"/>
                  <a:t>It implies that </a:t>
                </a:r>
                <a:r>
                  <a:rPr lang="en-US" dirty="0" err="1"/>
                  <a:t>overestablishment</a:t>
                </a:r>
                <a:r>
                  <a:rPr lang="en-US" dirty="0"/>
                  <a:t> seems to be the results of free market forces in this model</a:t>
                </a:r>
              </a:p>
            </p:txBody>
          </p:sp>
        </mc:Choice>
        <mc:Fallback xmlns="">
          <p:sp>
            <p:nvSpPr>
              <p:cNvPr id="7" name="TextBox 6">
                <a:extLst>
                  <a:ext uri="{FF2B5EF4-FFF2-40B4-BE49-F238E27FC236}">
                    <a16:creationId xmlns:a16="http://schemas.microsoft.com/office/drawing/2014/main" id="{3BB532F4-BD62-4BD1-B875-B85781C4E74D}"/>
                  </a:ext>
                </a:extLst>
              </p:cNvPr>
              <p:cNvSpPr txBox="1">
                <a:spLocks noRot="1" noChangeAspect="1" noMove="1" noResize="1" noEditPoints="1" noAdjustHandles="1" noChangeArrowheads="1" noChangeShapeType="1" noTextEdit="1"/>
              </p:cNvSpPr>
              <p:nvPr/>
            </p:nvSpPr>
            <p:spPr>
              <a:xfrm>
                <a:off x="0" y="449969"/>
                <a:ext cx="9144000" cy="6142772"/>
              </a:xfrm>
              <a:prstGeom prst="rect">
                <a:avLst/>
              </a:prstGeom>
              <a:blipFill>
                <a:blip r:embed="rId2"/>
                <a:stretch>
                  <a:fillRect l="-600" t="-596" b="-695"/>
                </a:stretch>
              </a:blipFill>
            </p:spPr>
            <p:txBody>
              <a:bodyPr/>
              <a:lstStyle/>
              <a:p>
                <a:r>
                  <a:rPr lang="en-US">
                    <a:noFill/>
                  </a:rPr>
                  <a:t> </a:t>
                </a:r>
              </a:p>
            </p:txBody>
          </p:sp>
        </mc:Fallback>
      </mc:AlternateContent>
    </p:spTree>
    <p:extLst>
      <p:ext uri="{BB962C8B-B14F-4D97-AF65-F5344CB8AC3E}">
        <p14:creationId xmlns:p14="http://schemas.microsoft.com/office/powerpoint/2010/main" val="1984897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7">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7">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7">
                                            <p:txEl>
                                              <p:pRg st="10" end="10"/>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7">
                                            <p:txEl>
                                              <p:pRg st="11" end="11"/>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7">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15</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237717" y="0"/>
            <a:ext cx="7702621" cy="461665"/>
          </a:xfrm>
          <a:prstGeom prst="rect">
            <a:avLst/>
          </a:prstGeom>
          <a:noFill/>
        </p:spPr>
        <p:txBody>
          <a:bodyPr wrap="square" rtlCol="0">
            <a:spAutoFit/>
          </a:bodyPr>
          <a:lstStyle/>
          <a:p>
            <a:r>
              <a:rPr lang="en-US" sz="2400" b="1" dirty="0">
                <a:solidFill>
                  <a:srgbClr val="0000FF"/>
                </a:solidFill>
              </a:rPr>
              <a:t>The costs of clustering</a:t>
            </a:r>
          </a:p>
        </p:txBody>
      </p:sp>
      <p:sp>
        <p:nvSpPr>
          <p:cNvPr id="11" name="Title 1">
            <a:extLst>
              <a:ext uri="{FF2B5EF4-FFF2-40B4-BE49-F238E27FC236}">
                <a16:creationId xmlns:a16="http://schemas.microsoft.com/office/drawing/2014/main" id="{A3A15A74-9211-435A-A75D-E1E1EC2F95F9}"/>
              </a:ext>
            </a:extLst>
          </p:cNvPr>
          <p:cNvSpPr>
            <a:spLocks noGrp="1"/>
          </p:cNvSpPr>
          <p:nvPr>
            <p:ph type="title"/>
          </p:nvPr>
        </p:nvSpPr>
        <p:spPr>
          <a:xfrm>
            <a:off x="237717" y="6554615"/>
            <a:ext cx="2901893" cy="370741"/>
          </a:xfrm>
        </p:spPr>
        <p:txBody>
          <a:bodyPr>
            <a:normAutofit/>
          </a:bodyPr>
          <a:lstStyle/>
          <a:p>
            <a:r>
              <a:rPr lang="en-US" sz="1400" dirty="0"/>
              <a:t>Source: Jansson (2013), Chapter 5</a:t>
            </a:r>
          </a:p>
        </p:txBody>
      </p:sp>
      <p:sp>
        <p:nvSpPr>
          <p:cNvPr id="7" name="TextBox 6">
            <a:extLst>
              <a:ext uri="{FF2B5EF4-FFF2-40B4-BE49-F238E27FC236}">
                <a16:creationId xmlns:a16="http://schemas.microsoft.com/office/drawing/2014/main" id="{3BB532F4-BD62-4BD1-B875-B85781C4E74D}"/>
              </a:ext>
            </a:extLst>
          </p:cNvPr>
          <p:cNvSpPr txBox="1"/>
          <p:nvPr/>
        </p:nvSpPr>
        <p:spPr>
          <a:xfrm>
            <a:off x="237717" y="410813"/>
            <a:ext cx="8677683" cy="6247864"/>
          </a:xfrm>
          <a:prstGeom prst="rect">
            <a:avLst/>
          </a:prstGeom>
          <a:solidFill>
            <a:srgbClr val="FFFFCC"/>
          </a:solidFill>
        </p:spPr>
        <p:txBody>
          <a:bodyPr wrap="square" rtlCol="0">
            <a:spAutoFit/>
          </a:bodyPr>
          <a:lstStyle/>
          <a:p>
            <a:pPr marL="342900" indent="-342900">
              <a:buFont typeface="Wingdings" panose="05000000000000000000" pitchFamily="2" charset="2"/>
              <a:buChar char="v"/>
            </a:pPr>
            <a:r>
              <a:rPr lang="en-US" sz="2000" dirty="0"/>
              <a:t>The concept of “</a:t>
            </a:r>
            <a:r>
              <a:rPr lang="en-US" sz="2000" b="1" dirty="0">
                <a:solidFill>
                  <a:srgbClr val="C00000"/>
                </a:solidFill>
              </a:rPr>
              <a:t>agglomeration benefits</a:t>
            </a:r>
            <a:r>
              <a:rPr lang="en-US" sz="2000" dirty="0"/>
              <a:t>”</a:t>
            </a:r>
          </a:p>
          <a:p>
            <a:pPr marL="342900" indent="-342900">
              <a:buFont typeface="Wingdings" panose="05000000000000000000" pitchFamily="2" charset="2"/>
              <a:buChar char="v"/>
            </a:pPr>
            <a:r>
              <a:rPr lang="en-US" sz="2000" dirty="0"/>
              <a:t>The observed </a:t>
            </a:r>
            <a:r>
              <a:rPr lang="en-US" sz="2000" b="1" dirty="0">
                <a:solidFill>
                  <a:srgbClr val="0000FF"/>
                </a:solidFill>
              </a:rPr>
              <a:t>concentrations of firms/plants </a:t>
            </a:r>
            <a:r>
              <a:rPr lang="en-US" sz="2000" dirty="0"/>
              <a:t>in some new industries</a:t>
            </a:r>
          </a:p>
          <a:p>
            <a:pPr marL="342900" indent="-342900">
              <a:buFont typeface="Wingdings" panose="05000000000000000000" pitchFamily="2" charset="2"/>
              <a:buChar char="v"/>
            </a:pPr>
            <a:r>
              <a:rPr lang="en-US" sz="2000" b="1" dirty="0">
                <a:solidFill>
                  <a:srgbClr val="0000FF"/>
                </a:solidFill>
              </a:rPr>
              <a:t>Clusters are normally formed by producer service firms.</a:t>
            </a:r>
          </a:p>
          <a:p>
            <a:pPr marL="342900" indent="-342900">
              <a:buFont typeface="Wingdings" panose="05000000000000000000" pitchFamily="2" charset="2"/>
              <a:buChar char="v"/>
            </a:pPr>
            <a:r>
              <a:rPr lang="en-US" sz="2000" dirty="0"/>
              <a:t>In the case of consumer services where agglomeration benefits can be assumed to be negligible.</a:t>
            </a:r>
          </a:p>
          <a:p>
            <a:pPr marL="342900" indent="-342900">
              <a:buFont typeface="Wingdings" panose="05000000000000000000" pitchFamily="2" charset="2"/>
              <a:buChar char="v"/>
            </a:pPr>
            <a:r>
              <a:rPr lang="en-US" sz="2000" dirty="0"/>
              <a:t>The basic trade-off model, </a:t>
            </a:r>
          </a:p>
          <a:p>
            <a:pPr marL="800100" lvl="1" indent="-342900">
              <a:buFont typeface="Wingdings" panose="05000000000000000000" pitchFamily="2" charset="2"/>
              <a:buChar char="ü"/>
            </a:pPr>
            <a:r>
              <a:rPr lang="en-US" sz="2000" dirty="0"/>
              <a:t>the question is “</a:t>
            </a:r>
            <a:r>
              <a:rPr lang="en-US" sz="2000" b="1" dirty="0">
                <a:solidFill>
                  <a:srgbClr val="0000FF"/>
                </a:solidFill>
              </a:rPr>
              <a:t>if the total costs, including all of the user efforts, were substantially higher in a cluster than with an evenly dispersed pattern of plant location, the latter pattern tends to arise</a:t>
            </a:r>
            <a:r>
              <a:rPr lang="en-US" sz="2000" dirty="0"/>
              <a:t>”</a:t>
            </a:r>
          </a:p>
          <a:p>
            <a:pPr marL="800100" lvl="1" indent="-342900">
              <a:buFont typeface="Wingdings" panose="05000000000000000000" pitchFamily="2" charset="2"/>
              <a:buChar char="ü"/>
            </a:pPr>
            <a:r>
              <a:rPr lang="en-US" sz="2000" dirty="0"/>
              <a:t>A comparison of the </a:t>
            </a:r>
            <a:r>
              <a:rPr lang="en-US" sz="2000" b="1" dirty="0">
                <a:solidFill>
                  <a:srgbClr val="C00000"/>
                </a:solidFill>
              </a:rPr>
              <a:t>average total cost </a:t>
            </a:r>
            <a:r>
              <a:rPr lang="en-US" sz="2000" dirty="0"/>
              <a:t>of </a:t>
            </a:r>
            <a:r>
              <a:rPr lang="en-US" sz="2000" b="1" dirty="0">
                <a:solidFill>
                  <a:srgbClr val="C00000"/>
                </a:solidFill>
              </a:rPr>
              <a:t>an even dispersal of plants of an industry </a:t>
            </a:r>
            <a:r>
              <a:rPr lang="en-US" sz="2000" dirty="0"/>
              <a:t>and </a:t>
            </a:r>
            <a:r>
              <a:rPr lang="en-US" sz="2000" b="1" dirty="0">
                <a:solidFill>
                  <a:srgbClr val="C00000"/>
                </a:solidFill>
              </a:rPr>
              <a:t>a cluster of firms’ plant</a:t>
            </a:r>
          </a:p>
          <a:p>
            <a:pPr marL="342900" indent="-342900">
              <a:buFont typeface="Wingdings" panose="05000000000000000000" pitchFamily="2" charset="2"/>
              <a:buChar char="v"/>
            </a:pPr>
            <a:r>
              <a:rPr lang="en-US" sz="2000" dirty="0"/>
              <a:t>The simple model’s assumptions</a:t>
            </a:r>
          </a:p>
          <a:p>
            <a:pPr marL="800100" lvl="1" indent="-342900">
              <a:buFont typeface="Wingdings" panose="05000000000000000000" pitchFamily="2" charset="2"/>
              <a:buChar char="ü"/>
            </a:pPr>
            <a:r>
              <a:rPr lang="en-US" sz="2000" dirty="0"/>
              <a:t>It is assumed that </a:t>
            </a:r>
            <a:r>
              <a:rPr lang="en-US" sz="2000" b="1" dirty="0">
                <a:solidFill>
                  <a:srgbClr val="0000FF"/>
                </a:solidFill>
              </a:rPr>
              <a:t>customers are evenly spread over space</a:t>
            </a:r>
          </a:p>
          <a:p>
            <a:pPr marL="800100" lvl="1" indent="-342900">
              <a:buFont typeface="Wingdings" panose="05000000000000000000" pitchFamily="2" charset="2"/>
              <a:buChar char="ü"/>
            </a:pPr>
            <a:r>
              <a:rPr lang="en-US" sz="2000" dirty="0"/>
              <a:t>The </a:t>
            </a:r>
            <a:r>
              <a:rPr lang="en-US" sz="2000" b="1" dirty="0">
                <a:solidFill>
                  <a:srgbClr val="0000FF"/>
                </a:solidFill>
              </a:rPr>
              <a:t>transportation cost per kilometer is the same everywhere</a:t>
            </a:r>
          </a:p>
          <a:p>
            <a:pPr marL="800100" lvl="1" indent="-342900">
              <a:buFont typeface="Wingdings" panose="05000000000000000000" pitchFamily="2" charset="2"/>
              <a:buChar char="ü"/>
            </a:pPr>
            <a:r>
              <a:rPr lang="en-US" sz="2000" dirty="0"/>
              <a:t>We start from the </a:t>
            </a:r>
            <a:r>
              <a:rPr lang="en-US" sz="2000" b="1" dirty="0">
                <a:solidFill>
                  <a:srgbClr val="C00000"/>
                </a:solidFill>
              </a:rPr>
              <a:t>cost-minimizing pattern of location</a:t>
            </a:r>
            <a:r>
              <a:rPr lang="en-US" sz="2000" dirty="0"/>
              <a:t>, where each firm/plant has a market area of its own. </a:t>
            </a:r>
            <a:r>
              <a:rPr lang="en-US" sz="2000" b="1" dirty="0">
                <a:solidFill>
                  <a:srgbClr val="0000FF"/>
                </a:solidFill>
              </a:rPr>
              <a:t>Then we take 5 plants and put them in the middle of the total area covered by those five</a:t>
            </a:r>
            <a:r>
              <a:rPr lang="en-US" sz="2000" dirty="0"/>
              <a:t>.</a:t>
            </a:r>
          </a:p>
          <a:p>
            <a:pPr marL="342900" indent="-342900">
              <a:buFont typeface="Wingdings" panose="05000000000000000000" pitchFamily="2" charset="2"/>
              <a:buChar char="v"/>
            </a:pPr>
            <a:r>
              <a:rPr lang="en-US" sz="2000" dirty="0"/>
              <a:t>Sensitivity analysis shows that</a:t>
            </a:r>
          </a:p>
          <a:p>
            <a:pPr marL="800100" lvl="1" indent="-342900">
              <a:buFont typeface="Wingdings" panose="05000000000000000000" pitchFamily="2" charset="2"/>
              <a:buChar char="ü"/>
            </a:pPr>
            <a:r>
              <a:rPr lang="en-US" sz="2000" dirty="0"/>
              <a:t>The </a:t>
            </a:r>
            <a:r>
              <a:rPr lang="en-US" sz="2000" b="1" dirty="0">
                <a:solidFill>
                  <a:srgbClr val="C00000"/>
                </a:solidFill>
              </a:rPr>
              <a:t>unit value </a:t>
            </a:r>
            <a:r>
              <a:rPr lang="en-US" sz="2000" b="1" i="1" dirty="0">
                <a:solidFill>
                  <a:srgbClr val="C00000"/>
                </a:solidFill>
              </a:rPr>
              <a:t>(a)</a:t>
            </a:r>
            <a:r>
              <a:rPr lang="en-US" sz="2000" b="1" dirty="0">
                <a:solidFill>
                  <a:srgbClr val="C00000"/>
                </a:solidFill>
              </a:rPr>
              <a:t> </a:t>
            </a:r>
            <a:r>
              <a:rPr lang="en-US" sz="2000" dirty="0"/>
              <a:t>and the </a:t>
            </a:r>
            <a:r>
              <a:rPr lang="en-US" sz="2000" b="1" dirty="0">
                <a:solidFill>
                  <a:srgbClr val="C00000"/>
                </a:solidFill>
              </a:rPr>
              <a:t>demand density </a:t>
            </a:r>
            <a:r>
              <a:rPr lang="en-US" sz="2000" b="1" i="1" dirty="0">
                <a:solidFill>
                  <a:srgbClr val="C00000"/>
                </a:solidFill>
              </a:rPr>
              <a:t>(X)</a:t>
            </a:r>
            <a:r>
              <a:rPr lang="en-US" sz="2000" b="1" dirty="0">
                <a:solidFill>
                  <a:srgbClr val="C00000"/>
                </a:solidFill>
              </a:rPr>
              <a:t> </a:t>
            </a:r>
            <a:r>
              <a:rPr lang="en-US" sz="2000" dirty="0"/>
              <a:t>are the most important factors</a:t>
            </a:r>
          </a:p>
        </p:txBody>
      </p:sp>
    </p:spTree>
    <p:extLst>
      <p:ext uri="{BB962C8B-B14F-4D97-AF65-F5344CB8AC3E}">
        <p14:creationId xmlns:p14="http://schemas.microsoft.com/office/powerpoint/2010/main" val="3468588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7">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7">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7">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7">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7">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7">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9DC59-EBE6-4385-9A5D-22B3D2F3A180}"/>
              </a:ext>
            </a:extLst>
          </p:cNvPr>
          <p:cNvSpPr>
            <a:spLocks noGrp="1"/>
          </p:cNvSpPr>
          <p:nvPr>
            <p:ph type="title"/>
          </p:nvPr>
        </p:nvSpPr>
        <p:spPr>
          <a:xfrm>
            <a:off x="421195" y="158991"/>
            <a:ext cx="8229600" cy="779377"/>
          </a:xfrm>
        </p:spPr>
        <p:txBody>
          <a:bodyPr>
            <a:normAutofit/>
          </a:bodyPr>
          <a:lstStyle/>
          <a:p>
            <a:r>
              <a:rPr lang="en-US" sz="2400" b="1" dirty="0">
                <a:solidFill>
                  <a:srgbClr val="0000FF"/>
                </a:solidFill>
              </a:rPr>
              <a:t>Relative additional cost (percentage) of a cluster of five compared to a total cost-minimizing dispersal of plants</a:t>
            </a:r>
            <a:endParaRPr lang="th-TH" sz="2400" b="1" dirty="0">
              <a:solidFill>
                <a:srgbClr val="0000FF"/>
              </a:solidFill>
            </a:endParaRPr>
          </a:p>
        </p:txBody>
      </p:sp>
      <p:graphicFrame>
        <p:nvGraphicFramePr>
          <p:cNvPr id="3" name="Table 2">
            <a:extLst>
              <a:ext uri="{FF2B5EF4-FFF2-40B4-BE49-F238E27FC236}">
                <a16:creationId xmlns:a16="http://schemas.microsoft.com/office/drawing/2014/main" id="{057F4523-0F08-4598-BC96-1EEDCD5DC66B}"/>
              </a:ext>
            </a:extLst>
          </p:cNvPr>
          <p:cNvGraphicFramePr>
            <a:graphicFrameLocks noGrp="1"/>
          </p:cNvGraphicFramePr>
          <p:nvPr>
            <p:extLst>
              <p:ext uri="{D42A27DB-BD31-4B8C-83A1-F6EECF244321}">
                <p14:modId xmlns:p14="http://schemas.microsoft.com/office/powerpoint/2010/main" val="34437550"/>
              </p:ext>
            </p:extLst>
          </p:nvPr>
        </p:nvGraphicFramePr>
        <p:xfrm>
          <a:off x="483942" y="938368"/>
          <a:ext cx="7253370" cy="3801112"/>
        </p:xfrm>
        <a:graphic>
          <a:graphicData uri="http://schemas.openxmlformats.org/drawingml/2006/table">
            <a:tbl>
              <a:tblPr firstRow="1" bandRow="1">
                <a:tableStyleId>{5C22544A-7EE6-4342-B048-85BDC9FD1C3A}</a:tableStyleId>
              </a:tblPr>
              <a:tblGrid>
                <a:gridCol w="1208895">
                  <a:extLst>
                    <a:ext uri="{9D8B030D-6E8A-4147-A177-3AD203B41FA5}">
                      <a16:colId xmlns:a16="http://schemas.microsoft.com/office/drawing/2014/main" val="1445018672"/>
                    </a:ext>
                  </a:extLst>
                </a:gridCol>
                <a:gridCol w="1208895">
                  <a:extLst>
                    <a:ext uri="{9D8B030D-6E8A-4147-A177-3AD203B41FA5}">
                      <a16:colId xmlns:a16="http://schemas.microsoft.com/office/drawing/2014/main" val="2609350301"/>
                    </a:ext>
                  </a:extLst>
                </a:gridCol>
                <a:gridCol w="1208895">
                  <a:extLst>
                    <a:ext uri="{9D8B030D-6E8A-4147-A177-3AD203B41FA5}">
                      <a16:colId xmlns:a16="http://schemas.microsoft.com/office/drawing/2014/main" val="2215741008"/>
                    </a:ext>
                  </a:extLst>
                </a:gridCol>
                <a:gridCol w="1208895">
                  <a:extLst>
                    <a:ext uri="{9D8B030D-6E8A-4147-A177-3AD203B41FA5}">
                      <a16:colId xmlns:a16="http://schemas.microsoft.com/office/drawing/2014/main" val="2713081072"/>
                    </a:ext>
                  </a:extLst>
                </a:gridCol>
                <a:gridCol w="1208895">
                  <a:extLst>
                    <a:ext uri="{9D8B030D-6E8A-4147-A177-3AD203B41FA5}">
                      <a16:colId xmlns:a16="http://schemas.microsoft.com/office/drawing/2014/main" val="364879407"/>
                    </a:ext>
                  </a:extLst>
                </a:gridCol>
                <a:gridCol w="1208895">
                  <a:extLst>
                    <a:ext uri="{9D8B030D-6E8A-4147-A177-3AD203B41FA5}">
                      <a16:colId xmlns:a16="http://schemas.microsoft.com/office/drawing/2014/main" val="2895451680"/>
                    </a:ext>
                  </a:extLst>
                </a:gridCol>
              </a:tblGrid>
              <a:tr h="543016">
                <a:tc rowSpan="2">
                  <a:txBody>
                    <a:bodyPr/>
                    <a:lstStyle/>
                    <a:p>
                      <a:pPr algn="ctr"/>
                      <a:r>
                        <a:rPr lang="en-US" sz="2000" dirty="0"/>
                        <a:t>Unit value proxy, a</a:t>
                      </a:r>
                      <a:endParaRPr lang="th-TH" sz="2000" dirty="0"/>
                    </a:p>
                  </a:txBody>
                  <a:tcPr anchor="ctr"/>
                </a:tc>
                <a:tc gridSpan="5">
                  <a:txBody>
                    <a:bodyPr/>
                    <a:lstStyle/>
                    <a:p>
                      <a:pPr algn="ctr"/>
                      <a:r>
                        <a:rPr lang="en-US" sz="2000" dirty="0"/>
                        <a:t>Demand density, X</a:t>
                      </a:r>
                      <a:endParaRPr lang="th-TH" sz="2000" dirty="0"/>
                    </a:p>
                  </a:txBody>
                  <a:tcPr anchor="ctr"/>
                </a:tc>
                <a:tc hMerge="1">
                  <a:txBody>
                    <a:bodyPr/>
                    <a:lstStyle/>
                    <a:p>
                      <a:endParaRPr lang="th-TH" dirty="0"/>
                    </a:p>
                  </a:txBody>
                  <a:tcPr/>
                </a:tc>
                <a:tc hMerge="1">
                  <a:txBody>
                    <a:bodyPr/>
                    <a:lstStyle/>
                    <a:p>
                      <a:endParaRPr lang="th-TH" dirty="0"/>
                    </a:p>
                  </a:txBody>
                  <a:tcPr/>
                </a:tc>
                <a:tc hMerge="1">
                  <a:txBody>
                    <a:bodyPr/>
                    <a:lstStyle/>
                    <a:p>
                      <a:endParaRPr lang="th-TH" dirty="0"/>
                    </a:p>
                  </a:txBody>
                  <a:tcPr/>
                </a:tc>
                <a:tc hMerge="1">
                  <a:txBody>
                    <a:bodyPr/>
                    <a:lstStyle/>
                    <a:p>
                      <a:endParaRPr lang="th-TH" dirty="0"/>
                    </a:p>
                  </a:txBody>
                  <a:tcPr/>
                </a:tc>
                <a:extLst>
                  <a:ext uri="{0D108BD9-81ED-4DB2-BD59-A6C34878D82A}">
                    <a16:rowId xmlns:a16="http://schemas.microsoft.com/office/drawing/2014/main" val="4105160527"/>
                  </a:ext>
                </a:extLst>
              </a:tr>
              <a:tr h="543016">
                <a:tc vMerge="1">
                  <a:txBody>
                    <a:bodyPr/>
                    <a:lstStyle/>
                    <a:p>
                      <a:endParaRPr lang="th-TH"/>
                    </a:p>
                  </a:txBody>
                  <a:tcPr/>
                </a:tc>
                <a:tc>
                  <a:txBody>
                    <a:bodyPr/>
                    <a:lstStyle/>
                    <a:p>
                      <a:pPr algn="ctr"/>
                      <a:r>
                        <a:rPr lang="en-US" sz="2000" dirty="0">
                          <a:solidFill>
                            <a:srgbClr val="0000FF"/>
                          </a:solidFill>
                        </a:rPr>
                        <a:t>1</a:t>
                      </a:r>
                      <a:endParaRPr lang="th-TH" sz="2000" dirty="0">
                        <a:solidFill>
                          <a:srgbClr val="0000FF"/>
                        </a:solidFill>
                      </a:endParaRPr>
                    </a:p>
                  </a:txBody>
                  <a:tcPr anchor="ctr"/>
                </a:tc>
                <a:tc>
                  <a:txBody>
                    <a:bodyPr/>
                    <a:lstStyle/>
                    <a:p>
                      <a:pPr algn="ctr"/>
                      <a:r>
                        <a:rPr lang="en-US" sz="2000" dirty="0">
                          <a:solidFill>
                            <a:srgbClr val="0000FF"/>
                          </a:solidFill>
                        </a:rPr>
                        <a:t>10</a:t>
                      </a:r>
                    </a:p>
                  </a:txBody>
                  <a:tcPr anchor="ctr"/>
                </a:tc>
                <a:tc>
                  <a:txBody>
                    <a:bodyPr/>
                    <a:lstStyle/>
                    <a:p>
                      <a:pPr algn="ctr"/>
                      <a:r>
                        <a:rPr lang="en-US" sz="2000" dirty="0">
                          <a:solidFill>
                            <a:srgbClr val="0000FF"/>
                          </a:solidFill>
                        </a:rPr>
                        <a:t>100</a:t>
                      </a:r>
                      <a:endParaRPr lang="th-TH" sz="2000" dirty="0">
                        <a:solidFill>
                          <a:srgbClr val="0000FF"/>
                        </a:solidFill>
                      </a:endParaRPr>
                    </a:p>
                  </a:txBody>
                  <a:tcPr anchor="ctr"/>
                </a:tc>
                <a:tc>
                  <a:txBody>
                    <a:bodyPr/>
                    <a:lstStyle/>
                    <a:p>
                      <a:pPr algn="ctr"/>
                      <a:r>
                        <a:rPr lang="en-US" sz="2000" dirty="0">
                          <a:solidFill>
                            <a:srgbClr val="0000FF"/>
                          </a:solidFill>
                        </a:rPr>
                        <a:t>1000</a:t>
                      </a:r>
                      <a:endParaRPr lang="th-TH" sz="2000" dirty="0">
                        <a:solidFill>
                          <a:srgbClr val="0000FF"/>
                        </a:solidFill>
                      </a:endParaRPr>
                    </a:p>
                  </a:txBody>
                  <a:tcPr anchor="ctr"/>
                </a:tc>
                <a:tc>
                  <a:txBody>
                    <a:bodyPr/>
                    <a:lstStyle/>
                    <a:p>
                      <a:pPr algn="ctr"/>
                      <a:r>
                        <a:rPr lang="en-US" sz="2000" dirty="0">
                          <a:solidFill>
                            <a:srgbClr val="0000FF"/>
                          </a:solidFill>
                        </a:rPr>
                        <a:t>10000</a:t>
                      </a:r>
                      <a:endParaRPr lang="th-TH" sz="2000" dirty="0">
                        <a:solidFill>
                          <a:srgbClr val="0000FF"/>
                        </a:solidFill>
                      </a:endParaRPr>
                    </a:p>
                  </a:txBody>
                  <a:tcPr anchor="ctr"/>
                </a:tc>
                <a:extLst>
                  <a:ext uri="{0D108BD9-81ED-4DB2-BD59-A6C34878D82A}">
                    <a16:rowId xmlns:a16="http://schemas.microsoft.com/office/drawing/2014/main" val="1512353413"/>
                  </a:ext>
                </a:extLst>
              </a:tr>
              <a:tr h="543016">
                <a:tc>
                  <a:txBody>
                    <a:bodyPr/>
                    <a:lstStyle/>
                    <a:p>
                      <a:pPr algn="ctr"/>
                      <a:r>
                        <a:rPr lang="en-US" sz="2000" dirty="0">
                          <a:solidFill>
                            <a:srgbClr val="0000FF"/>
                          </a:solidFill>
                        </a:rPr>
                        <a:t>1</a:t>
                      </a:r>
                    </a:p>
                  </a:txBody>
                  <a:tcPr anchor="ctr"/>
                </a:tc>
                <a:tc>
                  <a:txBody>
                    <a:bodyPr/>
                    <a:lstStyle/>
                    <a:p>
                      <a:pPr algn="ctr"/>
                      <a:r>
                        <a:rPr lang="en-US" sz="2000" dirty="0"/>
                        <a:t>117</a:t>
                      </a:r>
                      <a:endParaRPr lang="th-TH" sz="2000" dirty="0"/>
                    </a:p>
                  </a:txBody>
                  <a:tcPr anchor="ctr"/>
                </a:tc>
                <a:tc>
                  <a:txBody>
                    <a:bodyPr/>
                    <a:lstStyle/>
                    <a:p>
                      <a:pPr algn="ctr"/>
                      <a:r>
                        <a:rPr lang="en-US" sz="2000" dirty="0"/>
                        <a:t>110</a:t>
                      </a:r>
                      <a:endParaRPr lang="th-TH" sz="2000" dirty="0"/>
                    </a:p>
                  </a:txBody>
                  <a:tcPr anchor="ctr"/>
                </a:tc>
                <a:tc>
                  <a:txBody>
                    <a:bodyPr/>
                    <a:lstStyle/>
                    <a:p>
                      <a:pPr algn="ctr"/>
                      <a:r>
                        <a:rPr lang="en-US" sz="2000" dirty="0"/>
                        <a:t>98</a:t>
                      </a:r>
                      <a:endParaRPr lang="th-TH" sz="2000" dirty="0"/>
                    </a:p>
                  </a:txBody>
                  <a:tcPr anchor="ctr"/>
                </a:tc>
                <a:tc>
                  <a:txBody>
                    <a:bodyPr/>
                    <a:lstStyle/>
                    <a:p>
                      <a:pPr algn="ctr"/>
                      <a:r>
                        <a:rPr lang="en-US" sz="2000" dirty="0"/>
                        <a:t>80</a:t>
                      </a:r>
                      <a:endParaRPr lang="th-TH" sz="2000" dirty="0"/>
                    </a:p>
                  </a:txBody>
                  <a:tcPr anchor="ctr"/>
                </a:tc>
                <a:tc>
                  <a:txBody>
                    <a:bodyPr/>
                    <a:lstStyle/>
                    <a:p>
                      <a:pPr algn="ctr"/>
                      <a:r>
                        <a:rPr lang="en-US" sz="2000" dirty="0"/>
                        <a:t>57</a:t>
                      </a:r>
                      <a:endParaRPr lang="th-TH" sz="2000" dirty="0"/>
                    </a:p>
                  </a:txBody>
                  <a:tcPr anchor="ctr"/>
                </a:tc>
                <a:extLst>
                  <a:ext uri="{0D108BD9-81ED-4DB2-BD59-A6C34878D82A}">
                    <a16:rowId xmlns:a16="http://schemas.microsoft.com/office/drawing/2014/main" val="483634220"/>
                  </a:ext>
                </a:extLst>
              </a:tr>
              <a:tr h="543016">
                <a:tc>
                  <a:txBody>
                    <a:bodyPr/>
                    <a:lstStyle/>
                    <a:p>
                      <a:pPr algn="ctr"/>
                      <a:r>
                        <a:rPr lang="en-US" sz="2000" dirty="0">
                          <a:solidFill>
                            <a:srgbClr val="0000FF"/>
                          </a:solidFill>
                        </a:rPr>
                        <a:t>10</a:t>
                      </a:r>
                      <a:endParaRPr lang="th-TH" sz="2000" dirty="0">
                        <a:solidFill>
                          <a:srgbClr val="0000FF"/>
                        </a:solidFill>
                      </a:endParaRPr>
                    </a:p>
                  </a:txBody>
                  <a:tcPr anchor="ctr"/>
                </a:tc>
                <a:tc>
                  <a:txBody>
                    <a:bodyPr/>
                    <a:lstStyle/>
                    <a:p>
                      <a:pPr algn="ctr"/>
                      <a:r>
                        <a:rPr lang="en-US" sz="2000" dirty="0"/>
                        <a:t>98</a:t>
                      </a:r>
                      <a:endParaRPr lang="th-TH" sz="2000" dirty="0"/>
                    </a:p>
                  </a:txBody>
                  <a:tcPr anchor="ctr"/>
                </a:tc>
                <a:tc>
                  <a:txBody>
                    <a:bodyPr/>
                    <a:lstStyle/>
                    <a:p>
                      <a:pPr algn="ctr"/>
                      <a:r>
                        <a:rPr lang="en-US" sz="2000" dirty="0"/>
                        <a:t>80</a:t>
                      </a:r>
                      <a:endParaRPr lang="th-TH" sz="2000" dirty="0"/>
                    </a:p>
                  </a:txBody>
                  <a:tcPr anchor="ctr"/>
                </a:tc>
                <a:tc>
                  <a:txBody>
                    <a:bodyPr/>
                    <a:lstStyle/>
                    <a:p>
                      <a:pPr algn="ctr"/>
                      <a:r>
                        <a:rPr lang="en-US" sz="2000" dirty="0"/>
                        <a:t>57</a:t>
                      </a:r>
                      <a:endParaRPr lang="th-TH" sz="2000" dirty="0"/>
                    </a:p>
                  </a:txBody>
                  <a:tcPr anchor="ctr"/>
                </a:tc>
                <a:tc>
                  <a:txBody>
                    <a:bodyPr/>
                    <a:lstStyle/>
                    <a:p>
                      <a:pPr algn="ctr"/>
                      <a:r>
                        <a:rPr lang="en-US" sz="2000" dirty="0"/>
                        <a:t>35</a:t>
                      </a:r>
                      <a:endParaRPr lang="th-TH" sz="2000" dirty="0"/>
                    </a:p>
                  </a:txBody>
                  <a:tcPr anchor="ctr"/>
                </a:tc>
                <a:tc>
                  <a:txBody>
                    <a:bodyPr/>
                    <a:lstStyle/>
                    <a:p>
                      <a:pPr algn="ctr"/>
                      <a:r>
                        <a:rPr lang="en-US" sz="2000" dirty="0"/>
                        <a:t>19</a:t>
                      </a:r>
                      <a:endParaRPr lang="th-TH" sz="2000" dirty="0"/>
                    </a:p>
                  </a:txBody>
                  <a:tcPr anchor="ctr"/>
                </a:tc>
                <a:extLst>
                  <a:ext uri="{0D108BD9-81ED-4DB2-BD59-A6C34878D82A}">
                    <a16:rowId xmlns:a16="http://schemas.microsoft.com/office/drawing/2014/main" val="1367682590"/>
                  </a:ext>
                </a:extLst>
              </a:tr>
              <a:tr h="543016">
                <a:tc>
                  <a:txBody>
                    <a:bodyPr/>
                    <a:lstStyle/>
                    <a:p>
                      <a:pPr algn="ctr"/>
                      <a:r>
                        <a:rPr lang="en-US" sz="2000" dirty="0">
                          <a:solidFill>
                            <a:srgbClr val="0000FF"/>
                          </a:solidFill>
                        </a:rPr>
                        <a:t>100</a:t>
                      </a:r>
                      <a:endParaRPr lang="th-TH" sz="2000" dirty="0">
                        <a:solidFill>
                          <a:srgbClr val="0000FF"/>
                        </a:solidFill>
                      </a:endParaRPr>
                    </a:p>
                  </a:txBody>
                  <a:tcPr anchor="ctr"/>
                </a:tc>
                <a:tc>
                  <a:txBody>
                    <a:bodyPr/>
                    <a:lstStyle/>
                    <a:p>
                      <a:pPr algn="ctr"/>
                      <a:r>
                        <a:rPr lang="en-US" sz="2000" dirty="0"/>
                        <a:t>57</a:t>
                      </a:r>
                      <a:endParaRPr lang="th-TH" sz="2000" dirty="0"/>
                    </a:p>
                  </a:txBody>
                  <a:tcPr anchor="ctr"/>
                </a:tc>
                <a:tc>
                  <a:txBody>
                    <a:bodyPr/>
                    <a:lstStyle/>
                    <a:p>
                      <a:pPr algn="ctr"/>
                      <a:r>
                        <a:rPr lang="en-US" sz="2000" dirty="0"/>
                        <a:t>35</a:t>
                      </a:r>
                      <a:endParaRPr lang="th-TH" sz="2000" dirty="0"/>
                    </a:p>
                  </a:txBody>
                  <a:tcPr anchor="ctr"/>
                </a:tc>
                <a:tc>
                  <a:txBody>
                    <a:bodyPr/>
                    <a:lstStyle/>
                    <a:p>
                      <a:pPr algn="ctr"/>
                      <a:r>
                        <a:rPr lang="en-US" sz="2000" dirty="0"/>
                        <a:t>19</a:t>
                      </a:r>
                      <a:endParaRPr lang="th-TH" sz="2000" dirty="0"/>
                    </a:p>
                  </a:txBody>
                  <a:tcPr anchor="ctr"/>
                </a:tc>
                <a:tc>
                  <a:txBody>
                    <a:bodyPr/>
                    <a:lstStyle/>
                    <a:p>
                      <a:pPr algn="ctr"/>
                      <a:r>
                        <a:rPr lang="en-US" sz="2000" dirty="0"/>
                        <a:t>10</a:t>
                      </a:r>
                      <a:endParaRPr lang="th-TH" sz="2000" dirty="0"/>
                    </a:p>
                  </a:txBody>
                  <a:tcPr anchor="ctr"/>
                </a:tc>
                <a:tc>
                  <a:txBody>
                    <a:bodyPr/>
                    <a:lstStyle/>
                    <a:p>
                      <a:pPr algn="ctr"/>
                      <a:r>
                        <a:rPr lang="en-US" sz="2000" dirty="0"/>
                        <a:t>6</a:t>
                      </a:r>
                      <a:endParaRPr lang="th-TH" sz="2000" dirty="0"/>
                    </a:p>
                  </a:txBody>
                  <a:tcPr anchor="ctr"/>
                </a:tc>
                <a:extLst>
                  <a:ext uri="{0D108BD9-81ED-4DB2-BD59-A6C34878D82A}">
                    <a16:rowId xmlns:a16="http://schemas.microsoft.com/office/drawing/2014/main" val="1356246563"/>
                  </a:ext>
                </a:extLst>
              </a:tr>
              <a:tr h="543016">
                <a:tc>
                  <a:txBody>
                    <a:bodyPr/>
                    <a:lstStyle/>
                    <a:p>
                      <a:pPr algn="ctr"/>
                      <a:r>
                        <a:rPr lang="en-US" sz="2000" dirty="0">
                          <a:solidFill>
                            <a:srgbClr val="0000FF"/>
                          </a:solidFill>
                        </a:rPr>
                        <a:t>1000</a:t>
                      </a:r>
                      <a:endParaRPr lang="th-TH" sz="2000" dirty="0">
                        <a:solidFill>
                          <a:srgbClr val="0000FF"/>
                        </a:solidFill>
                      </a:endParaRPr>
                    </a:p>
                  </a:txBody>
                  <a:tcPr anchor="ctr"/>
                </a:tc>
                <a:tc>
                  <a:txBody>
                    <a:bodyPr/>
                    <a:lstStyle/>
                    <a:p>
                      <a:pPr algn="ctr"/>
                      <a:r>
                        <a:rPr lang="en-US" sz="2000" dirty="0"/>
                        <a:t>19</a:t>
                      </a:r>
                      <a:endParaRPr lang="th-TH" sz="2000" dirty="0"/>
                    </a:p>
                  </a:txBody>
                  <a:tcPr anchor="ctr"/>
                </a:tc>
                <a:tc>
                  <a:txBody>
                    <a:bodyPr/>
                    <a:lstStyle/>
                    <a:p>
                      <a:pPr algn="ctr"/>
                      <a:r>
                        <a:rPr lang="en-US" sz="2000" dirty="0"/>
                        <a:t>10</a:t>
                      </a:r>
                      <a:endParaRPr lang="th-TH" sz="2000" dirty="0"/>
                    </a:p>
                  </a:txBody>
                  <a:tcPr anchor="ctr"/>
                </a:tc>
                <a:tc>
                  <a:txBody>
                    <a:bodyPr/>
                    <a:lstStyle/>
                    <a:p>
                      <a:pPr algn="ctr"/>
                      <a:r>
                        <a:rPr lang="en-US" sz="2000" dirty="0"/>
                        <a:t>6</a:t>
                      </a:r>
                      <a:endParaRPr lang="th-TH" sz="2000" dirty="0"/>
                    </a:p>
                  </a:txBody>
                  <a:tcPr anchor="ctr"/>
                </a:tc>
                <a:tc>
                  <a:txBody>
                    <a:bodyPr/>
                    <a:lstStyle/>
                    <a:p>
                      <a:pPr algn="ctr"/>
                      <a:r>
                        <a:rPr lang="en-US" sz="2000" dirty="0"/>
                        <a:t>2</a:t>
                      </a:r>
                      <a:endParaRPr lang="th-TH" sz="2000" dirty="0"/>
                    </a:p>
                  </a:txBody>
                  <a:tcPr anchor="ctr"/>
                </a:tc>
                <a:tc>
                  <a:txBody>
                    <a:bodyPr/>
                    <a:lstStyle/>
                    <a:p>
                      <a:pPr algn="ctr"/>
                      <a:r>
                        <a:rPr lang="en-US" sz="2000" dirty="0"/>
                        <a:t>1</a:t>
                      </a:r>
                      <a:endParaRPr lang="th-TH" sz="2000" dirty="0"/>
                    </a:p>
                  </a:txBody>
                  <a:tcPr anchor="ctr"/>
                </a:tc>
                <a:extLst>
                  <a:ext uri="{0D108BD9-81ED-4DB2-BD59-A6C34878D82A}">
                    <a16:rowId xmlns:a16="http://schemas.microsoft.com/office/drawing/2014/main" val="810890168"/>
                  </a:ext>
                </a:extLst>
              </a:tr>
              <a:tr h="543016">
                <a:tc>
                  <a:txBody>
                    <a:bodyPr/>
                    <a:lstStyle/>
                    <a:p>
                      <a:pPr algn="ctr"/>
                      <a:r>
                        <a:rPr lang="en-US" sz="2000" dirty="0">
                          <a:solidFill>
                            <a:srgbClr val="0000FF"/>
                          </a:solidFill>
                        </a:rPr>
                        <a:t>10000</a:t>
                      </a:r>
                      <a:endParaRPr lang="th-TH" sz="2000" dirty="0">
                        <a:solidFill>
                          <a:srgbClr val="0000FF"/>
                        </a:solidFill>
                      </a:endParaRPr>
                    </a:p>
                  </a:txBody>
                  <a:tcPr anchor="ctr"/>
                </a:tc>
                <a:tc>
                  <a:txBody>
                    <a:bodyPr/>
                    <a:lstStyle/>
                    <a:p>
                      <a:pPr algn="ctr"/>
                      <a:r>
                        <a:rPr lang="en-US" sz="2000" dirty="0"/>
                        <a:t>6</a:t>
                      </a:r>
                      <a:endParaRPr lang="th-TH" sz="2000" dirty="0"/>
                    </a:p>
                  </a:txBody>
                  <a:tcPr anchor="ctr"/>
                </a:tc>
                <a:tc>
                  <a:txBody>
                    <a:bodyPr/>
                    <a:lstStyle/>
                    <a:p>
                      <a:pPr algn="ctr"/>
                      <a:r>
                        <a:rPr lang="en-US" sz="2000" dirty="0"/>
                        <a:t>2</a:t>
                      </a:r>
                      <a:endParaRPr lang="th-TH" sz="2000" dirty="0"/>
                    </a:p>
                  </a:txBody>
                  <a:tcPr anchor="ctr"/>
                </a:tc>
                <a:tc>
                  <a:txBody>
                    <a:bodyPr/>
                    <a:lstStyle/>
                    <a:p>
                      <a:pPr algn="ctr"/>
                      <a:r>
                        <a:rPr lang="en-US" sz="2000" dirty="0"/>
                        <a:t>1</a:t>
                      </a:r>
                      <a:endParaRPr lang="th-TH" sz="2000" dirty="0"/>
                    </a:p>
                  </a:txBody>
                  <a:tcPr anchor="ctr"/>
                </a:tc>
                <a:tc>
                  <a:txBody>
                    <a:bodyPr/>
                    <a:lstStyle/>
                    <a:p>
                      <a:pPr algn="ctr"/>
                      <a:r>
                        <a:rPr lang="en-US" sz="2000" dirty="0"/>
                        <a:t>0</a:t>
                      </a:r>
                      <a:endParaRPr lang="th-TH" sz="2000" dirty="0"/>
                    </a:p>
                  </a:txBody>
                  <a:tcPr anchor="ctr"/>
                </a:tc>
                <a:tc>
                  <a:txBody>
                    <a:bodyPr/>
                    <a:lstStyle/>
                    <a:p>
                      <a:pPr algn="ctr"/>
                      <a:r>
                        <a:rPr lang="en-US" sz="2000" dirty="0"/>
                        <a:t>0</a:t>
                      </a:r>
                      <a:endParaRPr lang="th-TH" sz="2000" dirty="0"/>
                    </a:p>
                  </a:txBody>
                  <a:tcPr anchor="ctr"/>
                </a:tc>
                <a:extLst>
                  <a:ext uri="{0D108BD9-81ED-4DB2-BD59-A6C34878D82A}">
                    <a16:rowId xmlns:a16="http://schemas.microsoft.com/office/drawing/2014/main" val="553055080"/>
                  </a:ext>
                </a:extLst>
              </a:tr>
            </a:tbl>
          </a:graphicData>
        </a:graphic>
      </p:graphicFrame>
      <p:sp>
        <p:nvSpPr>
          <p:cNvPr id="4" name="Title 1">
            <a:extLst>
              <a:ext uri="{FF2B5EF4-FFF2-40B4-BE49-F238E27FC236}">
                <a16:creationId xmlns:a16="http://schemas.microsoft.com/office/drawing/2014/main" id="{AC1E1DEA-772F-4253-BBC5-58A5F9E6AA00}"/>
              </a:ext>
            </a:extLst>
          </p:cNvPr>
          <p:cNvSpPr txBox="1">
            <a:spLocks/>
          </p:cNvSpPr>
          <p:nvPr/>
        </p:nvSpPr>
        <p:spPr>
          <a:xfrm>
            <a:off x="483942" y="4739480"/>
            <a:ext cx="6025716" cy="42692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600" dirty="0"/>
              <a:t>Source: Table 5.2 in Jansson (2013), P.78</a:t>
            </a:r>
          </a:p>
        </p:txBody>
      </p:sp>
      <p:sp>
        <p:nvSpPr>
          <p:cNvPr id="5" name="Rectangle 4">
            <a:extLst>
              <a:ext uri="{FF2B5EF4-FFF2-40B4-BE49-F238E27FC236}">
                <a16:creationId xmlns:a16="http://schemas.microsoft.com/office/drawing/2014/main" id="{341BB096-1946-4326-8015-7678B184815F}"/>
              </a:ext>
            </a:extLst>
          </p:cNvPr>
          <p:cNvSpPr/>
          <p:nvPr/>
        </p:nvSpPr>
        <p:spPr>
          <a:xfrm>
            <a:off x="483942" y="5166405"/>
            <a:ext cx="8600187" cy="1477328"/>
          </a:xfrm>
          <a:prstGeom prst="rect">
            <a:avLst/>
          </a:prstGeom>
          <a:solidFill>
            <a:srgbClr val="FFFFCC"/>
          </a:solidFill>
        </p:spPr>
        <p:txBody>
          <a:bodyPr wrap="square">
            <a:spAutoFit/>
          </a:bodyPr>
          <a:lstStyle/>
          <a:p>
            <a:r>
              <a:rPr lang="en-US" dirty="0"/>
              <a:t>Note: </a:t>
            </a:r>
          </a:p>
          <a:p>
            <a:pPr marL="285750" indent="-285750">
              <a:buFont typeface="Wingdings" panose="05000000000000000000" pitchFamily="2" charset="2"/>
              <a:buChar char="v"/>
            </a:pPr>
            <a:r>
              <a:rPr lang="en-US" dirty="0"/>
              <a:t>The table shows the </a:t>
            </a:r>
            <a:r>
              <a:rPr lang="en-US" b="1" dirty="0">
                <a:solidFill>
                  <a:srgbClr val="C00000"/>
                </a:solidFill>
              </a:rPr>
              <a:t>relative cost additions </a:t>
            </a:r>
            <a:r>
              <a:rPr lang="en-US" dirty="0"/>
              <a:t>for a wide range of </a:t>
            </a:r>
            <a:r>
              <a:rPr lang="en-US" b="1" dirty="0">
                <a:solidFill>
                  <a:srgbClr val="C00000"/>
                </a:solidFill>
              </a:rPr>
              <a:t>unit value </a:t>
            </a:r>
            <a:r>
              <a:rPr lang="en-US" b="1" i="1" dirty="0">
                <a:solidFill>
                  <a:srgbClr val="C00000"/>
                </a:solidFill>
              </a:rPr>
              <a:t>(a)</a:t>
            </a:r>
            <a:r>
              <a:rPr lang="en-US" b="1" dirty="0">
                <a:solidFill>
                  <a:srgbClr val="C00000"/>
                </a:solidFill>
              </a:rPr>
              <a:t> </a:t>
            </a:r>
            <a:r>
              <a:rPr lang="en-US" dirty="0"/>
              <a:t>and the </a:t>
            </a:r>
            <a:r>
              <a:rPr lang="en-US" b="1" dirty="0">
                <a:solidFill>
                  <a:srgbClr val="C00000"/>
                </a:solidFill>
              </a:rPr>
              <a:t>demand density </a:t>
            </a:r>
            <a:r>
              <a:rPr lang="en-US" b="1" i="1" dirty="0">
                <a:solidFill>
                  <a:srgbClr val="C00000"/>
                </a:solidFill>
              </a:rPr>
              <a:t>(X)</a:t>
            </a:r>
          </a:p>
          <a:p>
            <a:pPr marL="285750" indent="-285750">
              <a:buFont typeface="Wingdings" panose="05000000000000000000" pitchFamily="2" charset="2"/>
              <a:buChar char="v"/>
            </a:pPr>
            <a:r>
              <a:rPr lang="en-US" dirty="0"/>
              <a:t>The calculation assume general travel by car, and </a:t>
            </a:r>
            <a:r>
              <a:rPr lang="en-US" b="1" dirty="0">
                <a:solidFill>
                  <a:srgbClr val="C00000"/>
                </a:solidFill>
              </a:rPr>
              <a:t>total cost elasticity with respect to output</a:t>
            </a:r>
            <a:r>
              <a:rPr lang="en-US" dirty="0"/>
              <a:t> or the </a:t>
            </a:r>
            <a:r>
              <a:rPr lang="en-US" b="1" dirty="0">
                <a:solidFill>
                  <a:srgbClr val="C00000"/>
                </a:solidFill>
              </a:rPr>
              <a:t>plant size economies variable </a:t>
            </a:r>
            <a:r>
              <a:rPr lang="en-US" b="1" i="1" dirty="0">
                <a:solidFill>
                  <a:srgbClr val="C00000"/>
                </a:solidFill>
              </a:rPr>
              <a:t>(z)</a:t>
            </a:r>
            <a:r>
              <a:rPr lang="en-US" b="1" dirty="0">
                <a:solidFill>
                  <a:srgbClr val="C00000"/>
                </a:solidFill>
              </a:rPr>
              <a:t> </a:t>
            </a:r>
            <a:r>
              <a:rPr lang="en-US" dirty="0"/>
              <a:t>is set as 5, value from previous research</a:t>
            </a:r>
          </a:p>
        </p:txBody>
      </p:sp>
    </p:spTree>
    <p:extLst>
      <p:ext uri="{BB962C8B-B14F-4D97-AF65-F5344CB8AC3E}">
        <p14:creationId xmlns:p14="http://schemas.microsoft.com/office/powerpoint/2010/main" val="37046610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17</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237717" y="190169"/>
            <a:ext cx="7702621" cy="461665"/>
          </a:xfrm>
          <a:prstGeom prst="rect">
            <a:avLst/>
          </a:prstGeom>
          <a:noFill/>
        </p:spPr>
        <p:txBody>
          <a:bodyPr wrap="square" rtlCol="0">
            <a:spAutoFit/>
          </a:bodyPr>
          <a:lstStyle/>
          <a:p>
            <a:r>
              <a:rPr lang="en-US" sz="2400" b="1" dirty="0">
                <a:solidFill>
                  <a:srgbClr val="0000FF"/>
                </a:solidFill>
              </a:rPr>
              <a:t>The costs of clustering</a:t>
            </a:r>
          </a:p>
        </p:txBody>
      </p:sp>
      <p:sp>
        <p:nvSpPr>
          <p:cNvPr id="11" name="Title 1">
            <a:extLst>
              <a:ext uri="{FF2B5EF4-FFF2-40B4-BE49-F238E27FC236}">
                <a16:creationId xmlns:a16="http://schemas.microsoft.com/office/drawing/2014/main" id="{A3A15A74-9211-435A-A75D-E1E1EC2F95F9}"/>
              </a:ext>
            </a:extLst>
          </p:cNvPr>
          <p:cNvSpPr>
            <a:spLocks noGrp="1"/>
          </p:cNvSpPr>
          <p:nvPr>
            <p:ph type="title"/>
          </p:nvPr>
        </p:nvSpPr>
        <p:spPr>
          <a:xfrm>
            <a:off x="237717" y="6554615"/>
            <a:ext cx="2901893" cy="370741"/>
          </a:xfrm>
        </p:spPr>
        <p:txBody>
          <a:bodyPr>
            <a:normAutofit/>
          </a:bodyPr>
          <a:lstStyle/>
          <a:p>
            <a:r>
              <a:rPr lang="en-US" sz="1400" dirty="0"/>
              <a:t>Source: Jansson (2013), Chapter 5</a:t>
            </a:r>
          </a:p>
        </p:txBody>
      </p:sp>
      <p:sp>
        <p:nvSpPr>
          <p:cNvPr id="7" name="TextBox 6">
            <a:extLst>
              <a:ext uri="{FF2B5EF4-FFF2-40B4-BE49-F238E27FC236}">
                <a16:creationId xmlns:a16="http://schemas.microsoft.com/office/drawing/2014/main" id="{3BB532F4-BD62-4BD1-B875-B85781C4E74D}"/>
              </a:ext>
            </a:extLst>
          </p:cNvPr>
          <p:cNvSpPr txBox="1"/>
          <p:nvPr/>
        </p:nvSpPr>
        <p:spPr>
          <a:xfrm>
            <a:off x="326570" y="960033"/>
            <a:ext cx="8188779" cy="3785652"/>
          </a:xfrm>
          <a:prstGeom prst="rect">
            <a:avLst/>
          </a:prstGeom>
          <a:solidFill>
            <a:srgbClr val="FFFFCC"/>
          </a:solidFill>
        </p:spPr>
        <p:txBody>
          <a:bodyPr wrap="square" rtlCol="0">
            <a:spAutoFit/>
          </a:bodyPr>
          <a:lstStyle/>
          <a:p>
            <a:r>
              <a:rPr lang="en-US" sz="2000" dirty="0"/>
              <a:t>From Table 5.2: interesting points are</a:t>
            </a:r>
          </a:p>
          <a:p>
            <a:endParaRPr lang="en-US" sz="2000" dirty="0"/>
          </a:p>
          <a:p>
            <a:pPr marL="342900" indent="-342900">
              <a:buFont typeface="Wingdings" panose="05000000000000000000" pitchFamily="2" charset="2"/>
              <a:buChar char="v"/>
            </a:pPr>
            <a:r>
              <a:rPr lang="en-US" sz="2000" dirty="0"/>
              <a:t>It is striking how difference the figures are in the upper left and the lower right parts. </a:t>
            </a:r>
          </a:p>
          <a:p>
            <a:endParaRPr lang="en-US" sz="2000" dirty="0"/>
          </a:p>
          <a:p>
            <a:pPr marL="342900" indent="-342900">
              <a:buFont typeface="Wingdings" panose="05000000000000000000" pitchFamily="2" charset="2"/>
              <a:buChar char="v"/>
            </a:pPr>
            <a:r>
              <a:rPr lang="en-US" sz="2000" dirty="0"/>
              <a:t>It does not matter very much if a number of providers of </a:t>
            </a:r>
            <a:r>
              <a:rPr lang="en-US" sz="2000" b="1" dirty="0">
                <a:solidFill>
                  <a:srgbClr val="0000FF"/>
                </a:solidFill>
              </a:rPr>
              <a:t>very high-value service</a:t>
            </a:r>
            <a:r>
              <a:rPr lang="en-US" sz="2000" dirty="0"/>
              <a:t> </a:t>
            </a:r>
            <a:r>
              <a:rPr lang="en-US" sz="2000" b="1" dirty="0">
                <a:solidFill>
                  <a:srgbClr val="0000FF"/>
                </a:solidFill>
              </a:rPr>
              <a:t>(high value of </a:t>
            </a:r>
            <a:r>
              <a:rPr lang="en-US" sz="2000" b="1" i="1" dirty="0">
                <a:solidFill>
                  <a:srgbClr val="C00000"/>
                </a:solidFill>
              </a:rPr>
              <a:t>a</a:t>
            </a:r>
            <a:r>
              <a:rPr lang="en-US" sz="2000" b="1" dirty="0">
                <a:solidFill>
                  <a:srgbClr val="0000FF"/>
                </a:solidFill>
              </a:rPr>
              <a:t>) </a:t>
            </a:r>
            <a:r>
              <a:rPr lang="en-US" sz="2000" dirty="0"/>
              <a:t>are </a:t>
            </a:r>
            <a:r>
              <a:rPr lang="en-US" sz="2000" b="1" dirty="0">
                <a:solidFill>
                  <a:srgbClr val="C00000"/>
                </a:solidFill>
              </a:rPr>
              <a:t>located in the same street </a:t>
            </a:r>
            <a:r>
              <a:rPr lang="en-US" sz="2000" dirty="0"/>
              <a:t>in a </a:t>
            </a:r>
            <a:r>
              <a:rPr lang="en-US" sz="2000" b="1" dirty="0">
                <a:solidFill>
                  <a:srgbClr val="0000FF"/>
                </a:solidFill>
              </a:rPr>
              <a:t>densely populated town or city</a:t>
            </a:r>
            <a:r>
              <a:rPr lang="en-US" sz="2000" dirty="0"/>
              <a:t>.</a:t>
            </a:r>
          </a:p>
          <a:p>
            <a:endParaRPr lang="en-US" sz="2000" dirty="0"/>
          </a:p>
          <a:p>
            <a:pPr marL="342900" indent="-342900">
              <a:buFont typeface="Wingdings" panose="05000000000000000000" pitchFamily="2" charset="2"/>
              <a:buChar char="v"/>
            </a:pPr>
            <a:r>
              <a:rPr lang="en-US" sz="2000" dirty="0"/>
              <a:t>On the other hand, it is obvious that it would be very cost inefficient to allow a considerable number of </a:t>
            </a:r>
            <a:r>
              <a:rPr lang="en-US" sz="2000" b="1" dirty="0">
                <a:solidFill>
                  <a:srgbClr val="0000FF"/>
                </a:solidFill>
              </a:rPr>
              <a:t>low-value service providers </a:t>
            </a:r>
            <a:r>
              <a:rPr lang="en-US" sz="2000" dirty="0"/>
              <a:t>in a more </a:t>
            </a:r>
            <a:r>
              <a:rPr lang="en-US" sz="2000" b="1" dirty="0">
                <a:solidFill>
                  <a:srgbClr val="0000FF"/>
                </a:solidFill>
              </a:rPr>
              <a:t>sparsely populated</a:t>
            </a:r>
            <a:r>
              <a:rPr lang="en-US" sz="2000" dirty="0"/>
              <a:t> </a:t>
            </a:r>
            <a:r>
              <a:rPr lang="en-US" sz="2000" b="1" dirty="0">
                <a:solidFill>
                  <a:srgbClr val="0000FF"/>
                </a:solidFill>
              </a:rPr>
              <a:t>area</a:t>
            </a:r>
            <a:r>
              <a:rPr lang="en-US" sz="2000" dirty="0"/>
              <a:t> to </a:t>
            </a:r>
            <a:r>
              <a:rPr lang="en-US" sz="2000" b="1" dirty="0">
                <a:solidFill>
                  <a:srgbClr val="C00000"/>
                </a:solidFill>
              </a:rPr>
              <a:t>form a cluster</a:t>
            </a:r>
          </a:p>
        </p:txBody>
      </p:sp>
    </p:spTree>
    <p:extLst>
      <p:ext uri="{BB962C8B-B14F-4D97-AF65-F5344CB8AC3E}">
        <p14:creationId xmlns:p14="http://schemas.microsoft.com/office/powerpoint/2010/main" val="2212299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สี่เหลี่ยมมุมมน 3"/>
          <p:cNvSpPr>
            <a:spLocks noChangeArrowheads="1"/>
          </p:cNvSpPr>
          <p:nvPr/>
        </p:nvSpPr>
        <p:spPr bwMode="auto">
          <a:xfrm>
            <a:off x="484414" y="250372"/>
            <a:ext cx="8077200" cy="685800"/>
          </a:xfrm>
          <a:prstGeom prst="roundRect">
            <a:avLst>
              <a:gd name="adj" fmla="val 16667"/>
            </a:avLst>
          </a:prstGeom>
          <a:solidFill>
            <a:schemeClr val="accent1">
              <a:lumMod val="75000"/>
            </a:schemeClr>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3. Supply and demand at the system level</a:t>
            </a:r>
            <a:endParaRPr lang="th-TH" sz="3200" b="1" dirty="0"/>
          </a:p>
        </p:txBody>
      </p:sp>
      <p:sp>
        <p:nvSpPr>
          <p:cNvPr id="10254" name="ตัวยึดหมายเลขภาพนิ่ง 21"/>
          <p:cNvSpPr>
            <a:spLocks noGrp="1"/>
          </p:cNvSpPr>
          <p:nvPr>
            <p:ph type="sldNum" sz="quarter" idx="12"/>
          </p:nvPr>
        </p:nvSpPr>
        <p:spPr bwMode="auto">
          <a:noFill/>
          <a:ln>
            <a:miter lim="800000"/>
            <a:headEnd/>
            <a:tailEnd/>
          </a:ln>
        </p:spPr>
        <p:txBody>
          <a:bodyPr/>
          <a:lstStyle/>
          <a:p>
            <a:fld id="{1FBBE6AA-D96E-4B35-AF87-EFF6EAD3E017}" type="slidenum">
              <a:rPr lang="th-TH"/>
              <a:pPr/>
              <a:t>18</a:t>
            </a:fld>
            <a:endParaRPr lang="th-TH"/>
          </a:p>
        </p:txBody>
      </p:sp>
      <p:sp>
        <p:nvSpPr>
          <p:cNvPr id="2" name="TextBox 1"/>
          <p:cNvSpPr txBox="1"/>
          <p:nvPr/>
        </p:nvSpPr>
        <p:spPr>
          <a:xfrm>
            <a:off x="533400" y="1120462"/>
            <a:ext cx="8610600" cy="5016758"/>
          </a:xfrm>
          <a:prstGeom prst="rect">
            <a:avLst/>
          </a:prstGeom>
          <a:noFill/>
        </p:spPr>
        <p:txBody>
          <a:bodyPr wrap="square" rtlCol="0">
            <a:spAutoFit/>
          </a:bodyPr>
          <a:lstStyle/>
          <a:p>
            <a:pPr marL="285750" indent="-285750">
              <a:buFont typeface="Wingdings" panose="05000000000000000000" pitchFamily="2" charset="2"/>
              <a:buChar char="Ø"/>
            </a:pPr>
            <a:r>
              <a:rPr lang="en-US" sz="2400" dirty="0"/>
              <a:t>When we learn about </a:t>
            </a:r>
            <a:r>
              <a:rPr lang="en-US" sz="2400" b="1" dirty="0">
                <a:solidFill>
                  <a:srgbClr val="0000FF"/>
                </a:solidFill>
              </a:rPr>
              <a:t>supply of service </a:t>
            </a:r>
            <a:r>
              <a:rPr lang="en-US" sz="2400" dirty="0"/>
              <a:t>we talk about</a:t>
            </a:r>
          </a:p>
          <a:p>
            <a:pPr marL="800100" lvl="1" indent="-342900">
              <a:buFont typeface="Wingdings" panose="05000000000000000000" pitchFamily="2" charset="2"/>
              <a:buChar char="ü"/>
            </a:pPr>
            <a:r>
              <a:rPr lang="en-US" sz="2200" b="1" dirty="0">
                <a:solidFill>
                  <a:srgbClr val="0000FF"/>
                </a:solidFill>
              </a:rPr>
              <a:t>Average production cost function </a:t>
            </a:r>
            <a:r>
              <a:rPr lang="en-US" sz="2200" b="1" i="1" dirty="0">
                <a:solidFill>
                  <a:srgbClr val="C00000"/>
                </a:solidFill>
              </a:rPr>
              <a:t>f(q)   </a:t>
            </a:r>
            <a:r>
              <a:rPr lang="en-US" sz="2200" i="1" dirty="0"/>
              <a:t>,</a:t>
            </a:r>
            <a:r>
              <a:rPr lang="en-US" sz="2200" dirty="0"/>
              <a:t>q is quantity of service</a:t>
            </a:r>
          </a:p>
          <a:p>
            <a:pPr marL="800100" lvl="1" indent="-342900">
              <a:buFont typeface="Wingdings" panose="05000000000000000000" pitchFamily="2" charset="2"/>
              <a:buChar char="ü"/>
            </a:pPr>
            <a:r>
              <a:rPr lang="en-US" sz="2200" b="1" dirty="0">
                <a:solidFill>
                  <a:srgbClr val="0000FF"/>
                </a:solidFill>
              </a:rPr>
              <a:t>Average distribution costs </a:t>
            </a:r>
            <a:r>
              <a:rPr lang="en-US" sz="2200" dirty="0"/>
              <a:t>of the circle of consumers provided for by a representative service producer </a:t>
            </a:r>
            <a:r>
              <a:rPr lang="en-US" sz="2200" b="1" i="1" dirty="0">
                <a:solidFill>
                  <a:srgbClr val="C00000"/>
                </a:solidFill>
              </a:rPr>
              <a:t>g(m)  </a:t>
            </a:r>
            <a:r>
              <a:rPr lang="en-US" sz="2200" b="1" i="1" dirty="0"/>
              <a:t>,</a:t>
            </a:r>
            <a:r>
              <a:rPr lang="en-US" sz="2200" dirty="0"/>
              <a:t>m is market area of a service provider </a:t>
            </a:r>
          </a:p>
          <a:p>
            <a:pPr marL="800100" lvl="1" indent="-342900">
              <a:buFont typeface="Wingdings" panose="05000000000000000000" pitchFamily="2" charset="2"/>
              <a:buChar char="ü"/>
            </a:pPr>
            <a:r>
              <a:rPr lang="en-US" sz="2200" dirty="0"/>
              <a:t>The system analysis required for considerable trade-off between production and distribution costs, </a:t>
            </a:r>
            <a:r>
              <a:rPr lang="en-US" sz="2200" b="1" dirty="0">
                <a:solidFill>
                  <a:srgbClr val="C00000"/>
                </a:solidFill>
              </a:rPr>
              <a:t>optimal market areas </a:t>
            </a:r>
            <a:r>
              <a:rPr lang="en-US" sz="2200" dirty="0"/>
              <a:t>by assuming a </a:t>
            </a:r>
            <a:r>
              <a:rPr lang="en-US" sz="2200" b="1" dirty="0">
                <a:solidFill>
                  <a:srgbClr val="C00000"/>
                </a:solidFill>
              </a:rPr>
              <a:t>constant</a:t>
            </a:r>
            <a:r>
              <a:rPr lang="en-US" sz="2200" dirty="0"/>
              <a:t> </a:t>
            </a:r>
            <a:r>
              <a:rPr lang="en-US" sz="2200" b="1" dirty="0">
                <a:solidFill>
                  <a:srgbClr val="0000FF"/>
                </a:solidFill>
              </a:rPr>
              <a:t>density of demand </a:t>
            </a:r>
            <a:r>
              <a:rPr lang="en-US" sz="2200" b="1" i="1" dirty="0">
                <a:solidFill>
                  <a:srgbClr val="C00000"/>
                </a:solidFill>
              </a:rPr>
              <a:t>(X)</a:t>
            </a:r>
          </a:p>
          <a:p>
            <a:pPr lvl="1"/>
            <a:endParaRPr lang="en-US" sz="2200" dirty="0"/>
          </a:p>
          <a:p>
            <a:pPr marL="285750" indent="-285750">
              <a:buFont typeface="Wingdings" panose="05000000000000000000" pitchFamily="2" charset="2"/>
              <a:buChar char="Ø"/>
            </a:pPr>
            <a:r>
              <a:rPr lang="en-US" sz="2400" b="1" dirty="0">
                <a:solidFill>
                  <a:srgbClr val="0000FF"/>
                </a:solidFill>
                <a:sym typeface="Wingdings" panose="05000000000000000000" pitchFamily="2" charset="2"/>
              </a:rPr>
              <a:t>In this part we will relax the constant density of demand assumption and look at</a:t>
            </a:r>
          </a:p>
          <a:p>
            <a:pPr marL="800100" lvl="1" indent="-342900">
              <a:buFont typeface="Wingdings" panose="05000000000000000000" pitchFamily="2" charset="2"/>
              <a:buChar char="ü"/>
            </a:pPr>
            <a:r>
              <a:rPr lang="en-US" sz="2400" b="1" dirty="0">
                <a:solidFill>
                  <a:srgbClr val="C00000"/>
                </a:solidFill>
                <a:sym typeface="Wingdings" panose="05000000000000000000" pitchFamily="2" charset="2"/>
              </a:rPr>
              <a:t>The system cost function</a:t>
            </a:r>
          </a:p>
          <a:p>
            <a:pPr marL="800100" lvl="1" indent="-342900">
              <a:buFont typeface="Wingdings" panose="05000000000000000000" pitchFamily="2" charset="2"/>
              <a:buChar char="ü"/>
            </a:pPr>
            <a:r>
              <a:rPr lang="en-US" sz="2400" b="1" dirty="0">
                <a:solidFill>
                  <a:srgbClr val="C00000"/>
                </a:solidFill>
                <a:sym typeface="Wingdings" panose="05000000000000000000" pitchFamily="2" charset="2"/>
              </a:rPr>
              <a:t>The system demand function</a:t>
            </a:r>
          </a:p>
          <a:p>
            <a:pPr marL="800100" lvl="1" indent="-342900">
              <a:buFont typeface="Wingdings" panose="05000000000000000000" pitchFamily="2" charset="2"/>
              <a:buChar char="ü"/>
            </a:pPr>
            <a:r>
              <a:rPr lang="en-US" sz="2400" b="1" dirty="0">
                <a:solidFill>
                  <a:srgbClr val="C00000"/>
                </a:solidFill>
                <a:sym typeface="Wingdings" panose="05000000000000000000" pitchFamily="2" charset="2"/>
              </a:rPr>
              <a:t>Market equilibrium</a:t>
            </a:r>
          </a:p>
        </p:txBody>
      </p:sp>
    </p:spTree>
    <p:extLst>
      <p:ext uri="{BB962C8B-B14F-4D97-AF65-F5344CB8AC3E}">
        <p14:creationId xmlns:p14="http://schemas.microsoft.com/office/powerpoint/2010/main" val="9576672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19</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324803" y="320798"/>
            <a:ext cx="7702621" cy="523220"/>
          </a:xfrm>
          <a:prstGeom prst="rect">
            <a:avLst/>
          </a:prstGeom>
          <a:noFill/>
        </p:spPr>
        <p:txBody>
          <a:bodyPr wrap="square" rtlCol="0">
            <a:spAutoFit/>
          </a:bodyPr>
          <a:lstStyle/>
          <a:p>
            <a:r>
              <a:rPr lang="en-US" sz="2800" b="1" dirty="0">
                <a:solidFill>
                  <a:srgbClr val="0000FF"/>
                </a:solidFill>
              </a:rPr>
              <a:t>The system cost function</a:t>
            </a:r>
          </a:p>
        </p:txBody>
      </p:sp>
      <p:sp>
        <p:nvSpPr>
          <p:cNvPr id="11" name="Title 1">
            <a:extLst>
              <a:ext uri="{FF2B5EF4-FFF2-40B4-BE49-F238E27FC236}">
                <a16:creationId xmlns:a16="http://schemas.microsoft.com/office/drawing/2014/main" id="{A3A15A74-9211-435A-A75D-E1E1EC2F95F9}"/>
              </a:ext>
            </a:extLst>
          </p:cNvPr>
          <p:cNvSpPr>
            <a:spLocks noGrp="1"/>
          </p:cNvSpPr>
          <p:nvPr>
            <p:ph type="title"/>
          </p:nvPr>
        </p:nvSpPr>
        <p:spPr>
          <a:xfrm>
            <a:off x="237717" y="6554615"/>
            <a:ext cx="2901893" cy="370741"/>
          </a:xfrm>
        </p:spPr>
        <p:txBody>
          <a:bodyPr>
            <a:normAutofit/>
          </a:bodyPr>
          <a:lstStyle/>
          <a:p>
            <a:r>
              <a:rPr lang="en-US" sz="1400" dirty="0"/>
              <a:t>Source: Jansson (2013), Chapter 7</a:t>
            </a:r>
          </a:p>
        </p:txBody>
      </p:sp>
      <p:sp>
        <p:nvSpPr>
          <p:cNvPr id="7" name="TextBox 6">
            <a:extLst>
              <a:ext uri="{FF2B5EF4-FFF2-40B4-BE49-F238E27FC236}">
                <a16:creationId xmlns:a16="http://schemas.microsoft.com/office/drawing/2014/main" id="{3BB532F4-BD62-4BD1-B875-B85781C4E74D}"/>
              </a:ext>
            </a:extLst>
          </p:cNvPr>
          <p:cNvSpPr txBox="1"/>
          <p:nvPr/>
        </p:nvSpPr>
        <p:spPr>
          <a:xfrm>
            <a:off x="375557" y="1130321"/>
            <a:ext cx="8139793" cy="3139321"/>
          </a:xfrm>
          <a:prstGeom prst="rect">
            <a:avLst/>
          </a:prstGeom>
          <a:solidFill>
            <a:srgbClr val="FFFFCC"/>
          </a:solidFill>
        </p:spPr>
        <p:txBody>
          <a:bodyPr wrap="square" rtlCol="0">
            <a:spAutoFit/>
          </a:bodyPr>
          <a:lstStyle/>
          <a:p>
            <a:pPr marL="342900" indent="-342900">
              <a:buFont typeface="Wingdings" panose="05000000000000000000" pitchFamily="2" charset="2"/>
              <a:buChar char="v"/>
            </a:pPr>
            <a:r>
              <a:rPr lang="en-US" sz="2200" dirty="0"/>
              <a:t>The purpose of this section is </a:t>
            </a:r>
            <a:r>
              <a:rPr lang="en-US" sz="2200" b="1" dirty="0">
                <a:solidFill>
                  <a:srgbClr val="0000FF"/>
                </a:solidFill>
              </a:rPr>
              <a:t>to derive a long-run</a:t>
            </a:r>
            <a:r>
              <a:rPr lang="en-US" sz="2200" dirty="0"/>
              <a:t> (total adjustment) </a:t>
            </a:r>
            <a:r>
              <a:rPr lang="en-US" sz="2200" b="1" dirty="0">
                <a:solidFill>
                  <a:srgbClr val="0000FF"/>
                </a:solidFill>
              </a:rPr>
              <a:t>system cost function</a:t>
            </a:r>
          </a:p>
          <a:p>
            <a:endParaRPr lang="en-US" sz="2200" dirty="0"/>
          </a:p>
          <a:p>
            <a:pPr marL="342900" indent="-342900">
              <a:buFont typeface="Wingdings" panose="05000000000000000000" pitchFamily="2" charset="2"/>
              <a:buChar char="v"/>
            </a:pPr>
            <a:r>
              <a:rPr lang="en-US" sz="2200" dirty="0"/>
              <a:t>The </a:t>
            </a:r>
            <a:r>
              <a:rPr lang="en-US" sz="2200" b="1" dirty="0">
                <a:solidFill>
                  <a:srgbClr val="0000FF"/>
                </a:solidFill>
              </a:rPr>
              <a:t>production and distribution cost trade-off </a:t>
            </a:r>
            <a:r>
              <a:rPr lang="en-US" sz="2200" dirty="0"/>
              <a:t>is the core of this derivation</a:t>
            </a:r>
          </a:p>
          <a:p>
            <a:endParaRPr lang="en-US" sz="2200" dirty="0"/>
          </a:p>
          <a:p>
            <a:pPr marL="342900" indent="-342900">
              <a:buFont typeface="Wingdings" panose="05000000000000000000" pitchFamily="2" charset="2"/>
              <a:buChar char="v"/>
            </a:pPr>
            <a:r>
              <a:rPr lang="en-US" sz="2200" dirty="0"/>
              <a:t>Now, the </a:t>
            </a:r>
            <a:r>
              <a:rPr lang="en-US" sz="2200" b="1" dirty="0">
                <a:solidFill>
                  <a:srgbClr val="0000FF"/>
                </a:solidFill>
              </a:rPr>
              <a:t>density of demand </a:t>
            </a:r>
            <a:r>
              <a:rPr lang="en-US" sz="2200" b="1" i="1" dirty="0">
                <a:solidFill>
                  <a:srgbClr val="C00000"/>
                </a:solidFill>
              </a:rPr>
              <a:t>(X)</a:t>
            </a:r>
            <a:r>
              <a:rPr lang="en-US" sz="2200" dirty="0"/>
              <a:t>, which kept constant in the previous discussion, is the central variable and determinant of the system cost</a:t>
            </a:r>
          </a:p>
        </p:txBody>
      </p:sp>
    </p:spTree>
    <p:extLst>
      <p:ext uri="{BB962C8B-B14F-4D97-AF65-F5344CB8AC3E}">
        <p14:creationId xmlns:p14="http://schemas.microsoft.com/office/powerpoint/2010/main" val="4188722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4001" y="162237"/>
            <a:ext cx="8229600" cy="1143000"/>
          </a:xfrm>
        </p:spPr>
        <p:txBody>
          <a:bodyPr>
            <a:normAutofit/>
          </a:bodyPr>
          <a:lstStyle/>
          <a:p>
            <a:r>
              <a:rPr lang="en-US" sz="2200" b="1" dirty="0">
                <a:solidFill>
                  <a:srgbClr val="0000FF"/>
                </a:solidFill>
              </a:rPr>
              <a:t>The </a:t>
            </a:r>
            <a:r>
              <a:rPr lang="en-US" sz="2200" b="1" dirty="0">
                <a:solidFill>
                  <a:srgbClr val="C00000"/>
                </a:solidFill>
              </a:rPr>
              <a:t>production and distribution cost trade-off</a:t>
            </a:r>
            <a:r>
              <a:rPr lang="en-US" sz="2200" b="1" dirty="0">
                <a:solidFill>
                  <a:srgbClr val="0000FF"/>
                </a:solidFill>
              </a:rPr>
              <a:t> with respect to plant output for achieving the </a:t>
            </a:r>
            <a:r>
              <a:rPr lang="en-US" sz="2200" b="1" dirty="0">
                <a:solidFill>
                  <a:srgbClr val="C00000"/>
                </a:solidFill>
              </a:rPr>
              <a:t>minimum average total cost </a:t>
            </a:r>
            <a:r>
              <a:rPr lang="en-US" sz="2200" b="1" dirty="0">
                <a:solidFill>
                  <a:srgbClr val="0000FF"/>
                </a:solidFill>
              </a:rPr>
              <a:t>for different values of the </a:t>
            </a:r>
            <a:r>
              <a:rPr lang="en-US" sz="2200" b="1" dirty="0">
                <a:solidFill>
                  <a:srgbClr val="C00000"/>
                </a:solidFill>
              </a:rPr>
              <a:t>demand density (X</a:t>
            </a:r>
            <a:r>
              <a:rPr lang="en-US" sz="2200" b="1" baseline="-25000" dirty="0">
                <a:solidFill>
                  <a:srgbClr val="C00000"/>
                </a:solidFill>
              </a:rPr>
              <a:t>i</a:t>
            </a:r>
            <a:r>
              <a:rPr lang="en-US" sz="2200" b="1" dirty="0">
                <a:solidFill>
                  <a:srgbClr val="C00000"/>
                </a:solidFill>
              </a:rPr>
              <a:t>)</a:t>
            </a:r>
            <a:endParaRPr lang="th-TH" sz="2200" b="1" dirty="0">
              <a:solidFill>
                <a:srgbClr val="C00000"/>
              </a:solidFill>
            </a:endParaRPr>
          </a:p>
        </p:txBody>
      </p:sp>
      <p:pic>
        <p:nvPicPr>
          <p:cNvPr id="4098" name="Picture 2"/>
          <p:cNvPicPr>
            <a:picLocks noChangeAspect="1" noChangeArrowheads="1"/>
          </p:cNvPicPr>
          <p:nvPr/>
        </p:nvPicPr>
        <p:blipFill>
          <a:blip r:embed="rId2" cstate="print"/>
          <a:srcRect l="25014" t="27188" r="36630" b="9813"/>
          <a:stretch>
            <a:fillRect/>
          </a:stretch>
        </p:blipFill>
        <p:spPr bwMode="auto">
          <a:xfrm>
            <a:off x="1216326" y="1392323"/>
            <a:ext cx="4968552" cy="4608512"/>
          </a:xfrm>
          <a:prstGeom prst="rect">
            <a:avLst/>
          </a:prstGeom>
          <a:noFill/>
          <a:ln w="9525">
            <a:noFill/>
            <a:miter lim="800000"/>
            <a:headEnd/>
            <a:tailEnd/>
          </a:ln>
        </p:spPr>
      </p:pic>
      <p:sp>
        <p:nvSpPr>
          <p:cNvPr id="4" name="Title 1">
            <a:extLst>
              <a:ext uri="{FF2B5EF4-FFF2-40B4-BE49-F238E27FC236}">
                <a16:creationId xmlns:a16="http://schemas.microsoft.com/office/drawing/2014/main" id="{C68B13B9-6C3E-4ACA-B00D-8ADA32FA9E88}"/>
              </a:ext>
            </a:extLst>
          </p:cNvPr>
          <p:cNvSpPr txBox="1">
            <a:spLocks/>
          </p:cNvSpPr>
          <p:nvPr/>
        </p:nvSpPr>
        <p:spPr>
          <a:xfrm>
            <a:off x="1463657" y="6201567"/>
            <a:ext cx="4159162" cy="42692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800" dirty="0"/>
              <a:t>Source: Figure 7.1 in Jansson (2013), P. 91</a:t>
            </a:r>
          </a:p>
        </p:txBody>
      </p:sp>
    </p:spTree>
    <p:extLst>
      <p:ext uri="{BB962C8B-B14F-4D97-AF65-F5344CB8AC3E}">
        <p14:creationId xmlns:p14="http://schemas.microsoft.com/office/powerpoint/2010/main" val="8580430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21</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183289" y="89965"/>
            <a:ext cx="7702621" cy="461665"/>
          </a:xfrm>
          <a:prstGeom prst="rect">
            <a:avLst/>
          </a:prstGeom>
          <a:noFill/>
        </p:spPr>
        <p:txBody>
          <a:bodyPr wrap="square" rtlCol="0">
            <a:spAutoFit/>
          </a:bodyPr>
          <a:lstStyle/>
          <a:p>
            <a:r>
              <a:rPr lang="en-US" sz="2400" b="1" dirty="0">
                <a:solidFill>
                  <a:srgbClr val="0000FF"/>
                </a:solidFill>
              </a:rPr>
              <a:t>The system cost function</a:t>
            </a:r>
          </a:p>
        </p:txBody>
      </p:sp>
      <p:sp>
        <p:nvSpPr>
          <p:cNvPr id="11" name="Title 1">
            <a:extLst>
              <a:ext uri="{FF2B5EF4-FFF2-40B4-BE49-F238E27FC236}">
                <a16:creationId xmlns:a16="http://schemas.microsoft.com/office/drawing/2014/main" id="{A3A15A74-9211-435A-A75D-E1E1EC2F95F9}"/>
              </a:ext>
            </a:extLst>
          </p:cNvPr>
          <p:cNvSpPr>
            <a:spLocks noGrp="1"/>
          </p:cNvSpPr>
          <p:nvPr>
            <p:ph type="title"/>
          </p:nvPr>
        </p:nvSpPr>
        <p:spPr>
          <a:xfrm>
            <a:off x="237717" y="6554615"/>
            <a:ext cx="2901893" cy="370741"/>
          </a:xfrm>
        </p:spPr>
        <p:txBody>
          <a:bodyPr>
            <a:normAutofit/>
          </a:bodyPr>
          <a:lstStyle/>
          <a:p>
            <a:r>
              <a:rPr lang="en-US" sz="1400" dirty="0"/>
              <a:t>Source: Jansson (2013), Chapter 7</a:t>
            </a:r>
          </a:p>
        </p:txBody>
      </p:sp>
      <p:sp>
        <p:nvSpPr>
          <p:cNvPr id="7" name="TextBox 6">
            <a:extLst>
              <a:ext uri="{FF2B5EF4-FFF2-40B4-BE49-F238E27FC236}">
                <a16:creationId xmlns:a16="http://schemas.microsoft.com/office/drawing/2014/main" id="{3BB532F4-BD62-4BD1-B875-B85781C4E74D}"/>
              </a:ext>
            </a:extLst>
          </p:cNvPr>
          <p:cNvSpPr txBox="1"/>
          <p:nvPr/>
        </p:nvSpPr>
        <p:spPr>
          <a:xfrm>
            <a:off x="237717" y="635021"/>
            <a:ext cx="8525283" cy="5447645"/>
          </a:xfrm>
          <a:prstGeom prst="rect">
            <a:avLst/>
          </a:prstGeom>
          <a:solidFill>
            <a:srgbClr val="FFFFCC"/>
          </a:solidFill>
        </p:spPr>
        <p:txBody>
          <a:bodyPr wrap="square" rtlCol="0">
            <a:spAutoFit/>
          </a:bodyPr>
          <a:lstStyle/>
          <a:p>
            <a:r>
              <a:rPr lang="en-US" sz="2000" dirty="0"/>
              <a:t>Based on Figure 7.1 in Jansson (2013), </a:t>
            </a:r>
          </a:p>
          <a:p>
            <a:endParaRPr lang="en-US" sz="800" dirty="0"/>
          </a:p>
          <a:p>
            <a:pPr marL="342900" indent="-342900">
              <a:buFont typeface="Wingdings" panose="05000000000000000000" pitchFamily="2" charset="2"/>
              <a:buChar char="v"/>
            </a:pPr>
            <a:r>
              <a:rPr lang="en-US" sz="2000" dirty="0"/>
              <a:t>The figure shows how to move from the costs of an individual plant to the system cost level</a:t>
            </a:r>
          </a:p>
          <a:p>
            <a:pPr marL="342900" indent="-342900">
              <a:buFont typeface="Wingdings" panose="05000000000000000000" pitchFamily="2" charset="2"/>
              <a:buChar char="v"/>
            </a:pPr>
            <a:r>
              <a:rPr lang="en-US" sz="2000" dirty="0"/>
              <a:t>It is not the regional demand that matters but the </a:t>
            </a:r>
            <a:r>
              <a:rPr lang="en-US" sz="2000" b="1" dirty="0">
                <a:solidFill>
                  <a:srgbClr val="0000FF"/>
                </a:solidFill>
              </a:rPr>
              <a:t>density of demand</a:t>
            </a:r>
            <a:r>
              <a:rPr lang="en-US" sz="2000" dirty="0"/>
              <a:t> </a:t>
            </a:r>
            <a:r>
              <a:rPr lang="en-US" sz="2000" b="1" i="1" dirty="0">
                <a:solidFill>
                  <a:srgbClr val="C00000"/>
                </a:solidFill>
              </a:rPr>
              <a:t>(X)</a:t>
            </a:r>
          </a:p>
          <a:p>
            <a:pPr marL="342900" indent="-342900">
              <a:buFont typeface="Wingdings" panose="05000000000000000000" pitchFamily="2" charset="2"/>
              <a:buChar char="v"/>
            </a:pPr>
            <a:r>
              <a:rPr lang="en-US" sz="2000" dirty="0"/>
              <a:t>The figure shows a bundle of </a:t>
            </a:r>
            <a:r>
              <a:rPr lang="en-US" sz="2000" b="1" i="1" dirty="0" err="1">
                <a:solidFill>
                  <a:srgbClr val="0000FF"/>
                </a:solidFill>
              </a:rPr>
              <a:t>AC</a:t>
            </a:r>
            <a:r>
              <a:rPr lang="en-US" sz="2000" b="1" i="1" baseline="-25000" dirty="0" err="1">
                <a:solidFill>
                  <a:srgbClr val="0000FF"/>
                </a:solidFill>
              </a:rPr>
              <a:t>distr</a:t>
            </a:r>
            <a:r>
              <a:rPr lang="en-US" sz="2000" dirty="0"/>
              <a:t> curves, each associated to a particular level of the </a:t>
            </a:r>
            <a:r>
              <a:rPr lang="en-US" sz="2000" b="1" dirty="0">
                <a:solidFill>
                  <a:srgbClr val="0000FF"/>
                </a:solidFill>
              </a:rPr>
              <a:t>density of demand</a:t>
            </a:r>
            <a:r>
              <a:rPr lang="en-US" sz="2000" dirty="0"/>
              <a:t> </a:t>
            </a:r>
            <a:r>
              <a:rPr lang="en-US" sz="2000" b="1" i="1" dirty="0">
                <a:solidFill>
                  <a:srgbClr val="C00000"/>
                </a:solidFill>
              </a:rPr>
              <a:t>(X)</a:t>
            </a:r>
          </a:p>
          <a:p>
            <a:pPr marL="342900" indent="-342900">
              <a:buFont typeface="Wingdings" panose="05000000000000000000" pitchFamily="2" charset="2"/>
              <a:buChar char="v"/>
            </a:pPr>
            <a:r>
              <a:rPr lang="en-US" sz="2000" dirty="0"/>
              <a:t>The higher the value of X the lower the distribution cost per unit. So the </a:t>
            </a:r>
            <a:r>
              <a:rPr lang="en-US" sz="2000" b="1" i="1" dirty="0" err="1">
                <a:solidFill>
                  <a:srgbClr val="0000FF"/>
                </a:solidFill>
              </a:rPr>
              <a:t>AC</a:t>
            </a:r>
            <a:r>
              <a:rPr lang="en-US" sz="2000" b="1" i="1" baseline="-25000" dirty="0" err="1">
                <a:solidFill>
                  <a:srgbClr val="0000FF"/>
                </a:solidFill>
              </a:rPr>
              <a:t>distr</a:t>
            </a:r>
            <a:r>
              <a:rPr lang="en-US" sz="2000" b="1" i="1" baseline="-25000" dirty="0">
                <a:solidFill>
                  <a:srgbClr val="0000FF"/>
                </a:solidFill>
              </a:rPr>
              <a:t> </a:t>
            </a:r>
            <a:r>
              <a:rPr lang="en-US" sz="2000" dirty="0"/>
              <a:t>successively falling as X increasing (from </a:t>
            </a:r>
            <a:r>
              <a:rPr lang="en-US" sz="2000" b="1" i="1" dirty="0">
                <a:solidFill>
                  <a:srgbClr val="0000FF"/>
                </a:solidFill>
              </a:rPr>
              <a:t>X</a:t>
            </a:r>
            <a:r>
              <a:rPr lang="en-US" sz="2000" b="1" i="1" baseline="-25000" dirty="0">
                <a:solidFill>
                  <a:srgbClr val="0000FF"/>
                </a:solidFill>
              </a:rPr>
              <a:t>1</a:t>
            </a:r>
            <a:r>
              <a:rPr lang="en-US" sz="2000" dirty="0"/>
              <a:t> to </a:t>
            </a:r>
            <a:r>
              <a:rPr lang="en-US" sz="2000" b="1" i="1" dirty="0">
                <a:solidFill>
                  <a:srgbClr val="0000FF"/>
                </a:solidFill>
              </a:rPr>
              <a:t>X</a:t>
            </a:r>
            <a:r>
              <a:rPr lang="en-US" sz="2000" b="1" i="1" baseline="-25000" dirty="0">
                <a:solidFill>
                  <a:srgbClr val="0000FF"/>
                </a:solidFill>
              </a:rPr>
              <a:t>2</a:t>
            </a:r>
            <a:r>
              <a:rPr lang="en-US" sz="2000" dirty="0"/>
              <a:t>, </a:t>
            </a:r>
            <a:r>
              <a:rPr lang="en-US" sz="2000" b="1" i="1" dirty="0">
                <a:solidFill>
                  <a:srgbClr val="0000FF"/>
                </a:solidFill>
              </a:rPr>
              <a:t>X</a:t>
            </a:r>
            <a:r>
              <a:rPr lang="en-US" sz="2000" b="1" i="1" baseline="-25000" dirty="0">
                <a:solidFill>
                  <a:srgbClr val="0000FF"/>
                </a:solidFill>
              </a:rPr>
              <a:t>3</a:t>
            </a:r>
            <a:r>
              <a:rPr lang="en-US" sz="2000" dirty="0"/>
              <a:t>, </a:t>
            </a:r>
            <a:r>
              <a:rPr lang="en-US" sz="2000" b="1" i="1" dirty="0">
                <a:solidFill>
                  <a:srgbClr val="0000FF"/>
                </a:solidFill>
              </a:rPr>
              <a:t>X</a:t>
            </a:r>
            <a:r>
              <a:rPr lang="en-US" sz="2000" b="1" i="1" baseline="-25000" dirty="0">
                <a:solidFill>
                  <a:srgbClr val="0000FF"/>
                </a:solidFill>
              </a:rPr>
              <a:t>4</a:t>
            </a:r>
            <a:r>
              <a:rPr lang="en-US" sz="2000" dirty="0"/>
              <a:t>, </a:t>
            </a:r>
            <a:r>
              <a:rPr lang="en-US" sz="2000" b="1" i="1" dirty="0">
                <a:solidFill>
                  <a:srgbClr val="0000FF"/>
                </a:solidFill>
              </a:rPr>
              <a:t>X</a:t>
            </a:r>
            <a:r>
              <a:rPr lang="en-US" sz="2000" b="1" i="1" baseline="-25000" dirty="0">
                <a:solidFill>
                  <a:srgbClr val="0000FF"/>
                </a:solidFill>
              </a:rPr>
              <a:t>5</a:t>
            </a:r>
            <a:r>
              <a:rPr lang="en-US" sz="2000" dirty="0"/>
              <a:t>)</a:t>
            </a:r>
          </a:p>
          <a:p>
            <a:pPr marL="342900" indent="-342900">
              <a:buFont typeface="Wingdings" panose="05000000000000000000" pitchFamily="2" charset="2"/>
              <a:buChar char="v"/>
            </a:pPr>
            <a:r>
              <a:rPr lang="en-US" sz="2000" dirty="0"/>
              <a:t>The </a:t>
            </a:r>
            <a:r>
              <a:rPr lang="en-US" sz="2000" b="1" i="1" dirty="0" err="1">
                <a:solidFill>
                  <a:srgbClr val="0000FF"/>
                </a:solidFill>
              </a:rPr>
              <a:t>Ac</a:t>
            </a:r>
            <a:r>
              <a:rPr lang="en-US" sz="2000" b="1" i="1" baseline="-25000" dirty="0" err="1">
                <a:solidFill>
                  <a:srgbClr val="0000FF"/>
                </a:solidFill>
              </a:rPr>
              <a:t>distr</a:t>
            </a:r>
            <a:r>
              <a:rPr lang="en-US" sz="2000" b="1" i="1" baseline="-25000" dirty="0">
                <a:solidFill>
                  <a:srgbClr val="0000FF"/>
                </a:solidFill>
              </a:rPr>
              <a:t> </a:t>
            </a:r>
            <a:r>
              <a:rPr lang="en-US" sz="2000" dirty="0"/>
              <a:t>have a shape that follows from assuming that the trip cost is proportional to distance</a:t>
            </a:r>
          </a:p>
          <a:p>
            <a:pPr marL="342900" indent="-342900">
              <a:buFont typeface="Wingdings" panose="05000000000000000000" pitchFamily="2" charset="2"/>
              <a:buChar char="v"/>
            </a:pPr>
            <a:r>
              <a:rPr lang="en-US" sz="2000" dirty="0"/>
              <a:t>Where the slope of a particular distribution cost curve is equal to the absolute value of the slope of </a:t>
            </a:r>
            <a:r>
              <a:rPr lang="en-US" sz="2000" b="1" i="1" dirty="0" err="1">
                <a:solidFill>
                  <a:srgbClr val="0000FF"/>
                </a:solidFill>
              </a:rPr>
              <a:t>AC</a:t>
            </a:r>
            <a:r>
              <a:rPr lang="en-US" sz="2000" b="1" i="1" baseline="-25000" dirty="0" err="1">
                <a:solidFill>
                  <a:srgbClr val="0000FF"/>
                </a:solidFill>
              </a:rPr>
              <a:t>prod</a:t>
            </a:r>
            <a:r>
              <a:rPr lang="en-US" sz="2000" dirty="0"/>
              <a:t>, the </a:t>
            </a:r>
            <a:r>
              <a:rPr lang="en-US" sz="2000" b="1" dirty="0">
                <a:solidFill>
                  <a:srgbClr val="0000FF"/>
                </a:solidFill>
              </a:rPr>
              <a:t>cost-minimizing plant output </a:t>
            </a:r>
            <a:r>
              <a:rPr lang="en-US" sz="2000" b="1" i="1" dirty="0">
                <a:solidFill>
                  <a:srgbClr val="C00000"/>
                </a:solidFill>
              </a:rPr>
              <a:t>(q*) </a:t>
            </a:r>
            <a:r>
              <a:rPr lang="en-US" sz="2000" dirty="0"/>
              <a:t>is found for that particular </a:t>
            </a:r>
            <a:r>
              <a:rPr lang="en-US" sz="2000" b="1" dirty="0">
                <a:solidFill>
                  <a:srgbClr val="0000FF"/>
                </a:solidFill>
              </a:rPr>
              <a:t>demand density</a:t>
            </a:r>
            <a:r>
              <a:rPr lang="en-US" sz="2000" dirty="0"/>
              <a:t> </a:t>
            </a:r>
            <a:r>
              <a:rPr lang="en-US" sz="2000" b="1" i="1" dirty="0">
                <a:solidFill>
                  <a:srgbClr val="C00000"/>
                </a:solidFill>
              </a:rPr>
              <a:t>(X)</a:t>
            </a:r>
          </a:p>
          <a:p>
            <a:endParaRPr lang="en-US" sz="2000" b="1" i="1" dirty="0">
              <a:solidFill>
                <a:srgbClr val="C00000"/>
              </a:solidFill>
            </a:endParaRPr>
          </a:p>
          <a:p>
            <a:r>
              <a:rPr lang="en-US" sz="2000" b="1" i="1" dirty="0">
                <a:solidFill>
                  <a:srgbClr val="C00000"/>
                </a:solidFill>
              </a:rPr>
              <a:t>      </a:t>
            </a:r>
            <a:r>
              <a:rPr lang="en-US" sz="2000" u="sng" dirty="0"/>
              <a:t>Note</a:t>
            </a:r>
            <a:r>
              <a:rPr lang="en-US" sz="2000" dirty="0"/>
              <a:t>: The last point is from when we learned about basic trade-off between    </a:t>
            </a:r>
          </a:p>
          <a:p>
            <a:r>
              <a:rPr lang="en-US" sz="2000" dirty="0"/>
              <a:t>      average production cost and average distribution cost (explanation of </a:t>
            </a:r>
          </a:p>
          <a:p>
            <a:r>
              <a:rPr lang="en-US" sz="2000" dirty="0"/>
              <a:t>      Figure 5.2 and relevant equations in Jansson (2013), chapter 5</a:t>
            </a:r>
          </a:p>
        </p:txBody>
      </p:sp>
    </p:spTree>
    <p:extLst>
      <p:ext uri="{BB962C8B-B14F-4D97-AF65-F5344CB8AC3E}">
        <p14:creationId xmlns:p14="http://schemas.microsoft.com/office/powerpoint/2010/main" val="1158895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7">
                                            <p:txEl>
                                              <p:pRg st="9" end="9"/>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7">
                                            <p:txEl>
                                              <p:pRg st="10" end="10"/>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7">
                                            <p:txEl>
                                              <p:pRg st="11" end="11"/>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22</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424543" y="86756"/>
            <a:ext cx="7702621" cy="523220"/>
          </a:xfrm>
          <a:prstGeom prst="rect">
            <a:avLst/>
          </a:prstGeom>
          <a:noFill/>
        </p:spPr>
        <p:txBody>
          <a:bodyPr wrap="square" rtlCol="0">
            <a:spAutoFit/>
          </a:bodyPr>
          <a:lstStyle/>
          <a:p>
            <a:r>
              <a:rPr lang="en-US" sz="2800" b="1" dirty="0">
                <a:solidFill>
                  <a:srgbClr val="0000FF"/>
                </a:solidFill>
              </a:rPr>
              <a:t>The system demand function</a:t>
            </a:r>
          </a:p>
        </p:txBody>
      </p:sp>
      <p:sp>
        <p:nvSpPr>
          <p:cNvPr id="11" name="Title 1">
            <a:extLst>
              <a:ext uri="{FF2B5EF4-FFF2-40B4-BE49-F238E27FC236}">
                <a16:creationId xmlns:a16="http://schemas.microsoft.com/office/drawing/2014/main" id="{A3A15A74-9211-435A-A75D-E1E1EC2F95F9}"/>
              </a:ext>
            </a:extLst>
          </p:cNvPr>
          <p:cNvSpPr>
            <a:spLocks noGrp="1"/>
          </p:cNvSpPr>
          <p:nvPr>
            <p:ph type="title"/>
          </p:nvPr>
        </p:nvSpPr>
        <p:spPr>
          <a:xfrm>
            <a:off x="237717" y="6554615"/>
            <a:ext cx="2901893" cy="370741"/>
          </a:xfrm>
        </p:spPr>
        <p:txBody>
          <a:bodyPr>
            <a:normAutofit/>
          </a:bodyPr>
          <a:lstStyle/>
          <a:p>
            <a:r>
              <a:rPr lang="en-US" sz="1400" dirty="0"/>
              <a:t>Source: Jansson (2013), Chapter 7</a:t>
            </a:r>
          </a:p>
        </p:txBody>
      </p:sp>
      <p:sp>
        <p:nvSpPr>
          <p:cNvPr id="7" name="TextBox 6">
            <a:extLst>
              <a:ext uri="{FF2B5EF4-FFF2-40B4-BE49-F238E27FC236}">
                <a16:creationId xmlns:a16="http://schemas.microsoft.com/office/drawing/2014/main" id="{3BB532F4-BD62-4BD1-B875-B85781C4E74D}"/>
              </a:ext>
            </a:extLst>
          </p:cNvPr>
          <p:cNvSpPr txBox="1"/>
          <p:nvPr/>
        </p:nvSpPr>
        <p:spPr>
          <a:xfrm>
            <a:off x="424543" y="725757"/>
            <a:ext cx="8305800" cy="5170646"/>
          </a:xfrm>
          <a:prstGeom prst="rect">
            <a:avLst/>
          </a:prstGeom>
          <a:solidFill>
            <a:srgbClr val="FFFFCC"/>
          </a:solidFill>
        </p:spPr>
        <p:txBody>
          <a:bodyPr wrap="square" rtlCol="0">
            <a:spAutoFit/>
          </a:bodyPr>
          <a:lstStyle/>
          <a:p>
            <a:pPr marL="342900" indent="-342900">
              <a:buFont typeface="Wingdings" panose="05000000000000000000" pitchFamily="2" charset="2"/>
              <a:buChar char="v"/>
            </a:pPr>
            <a:r>
              <a:rPr lang="en-US" sz="2200" dirty="0"/>
              <a:t>The </a:t>
            </a:r>
            <a:r>
              <a:rPr lang="en-US" sz="2200" b="1" dirty="0">
                <a:solidFill>
                  <a:srgbClr val="C00000"/>
                </a:solidFill>
              </a:rPr>
              <a:t>demand function </a:t>
            </a:r>
            <a:r>
              <a:rPr lang="en-US" sz="2200" dirty="0"/>
              <a:t>that matches the system supply function</a:t>
            </a:r>
            <a:r>
              <a:rPr lang="th-TH" sz="2200" dirty="0"/>
              <a:t> </a:t>
            </a:r>
            <a:r>
              <a:rPr lang="en-US" sz="2200" dirty="0"/>
              <a:t>is that the </a:t>
            </a:r>
            <a:r>
              <a:rPr lang="en-US" sz="2200" b="1" dirty="0">
                <a:solidFill>
                  <a:srgbClr val="0000FF"/>
                </a:solidFill>
              </a:rPr>
              <a:t>dependent variable </a:t>
            </a:r>
            <a:r>
              <a:rPr lang="en-US" sz="2200" dirty="0"/>
              <a:t>should be the </a:t>
            </a:r>
            <a:r>
              <a:rPr lang="en-US" sz="2200" b="1" i="1" dirty="0">
                <a:solidFill>
                  <a:srgbClr val="0000FF"/>
                </a:solidFill>
              </a:rPr>
              <a:t>density of demand </a:t>
            </a:r>
            <a:r>
              <a:rPr lang="en-US" sz="2200" b="1" i="1" dirty="0">
                <a:solidFill>
                  <a:srgbClr val="C00000"/>
                </a:solidFill>
              </a:rPr>
              <a:t>(X), </a:t>
            </a:r>
            <a:r>
              <a:rPr lang="en-US" sz="2200" b="1" i="1" dirty="0">
                <a:solidFill>
                  <a:srgbClr val="0000FF"/>
                </a:solidFill>
              </a:rPr>
              <a:t>the quantity of demand per km</a:t>
            </a:r>
            <a:r>
              <a:rPr lang="en-US" sz="2200" b="1" i="1" baseline="30000" dirty="0">
                <a:solidFill>
                  <a:srgbClr val="0000FF"/>
                </a:solidFill>
              </a:rPr>
              <a:t>2</a:t>
            </a:r>
            <a:r>
              <a:rPr lang="en-US" sz="2200" dirty="0"/>
              <a:t>. As long as it can be </a:t>
            </a:r>
            <a:r>
              <a:rPr lang="en-US" sz="2200" b="1" dirty="0">
                <a:solidFill>
                  <a:schemeClr val="accent6">
                    <a:lumMod val="75000"/>
                  </a:schemeClr>
                </a:solidFill>
              </a:rPr>
              <a:t>assumed that the uniformly populated region in question is large enough to house a fair number of plants/firms</a:t>
            </a:r>
          </a:p>
          <a:p>
            <a:r>
              <a:rPr lang="en-US" sz="2200" dirty="0"/>
              <a:t>      </a:t>
            </a:r>
          </a:p>
          <a:p>
            <a:r>
              <a:rPr lang="en-US" sz="2200" dirty="0"/>
              <a:t>      P.S. If the region concerned is </a:t>
            </a:r>
            <a:r>
              <a:rPr lang="en-US" sz="2200" b="1" dirty="0">
                <a:solidFill>
                  <a:schemeClr val="accent6">
                    <a:lumMod val="75000"/>
                  </a:schemeClr>
                </a:solidFill>
              </a:rPr>
              <a:t>a limited urban area</a:t>
            </a:r>
            <a:r>
              <a:rPr lang="en-US" sz="2200" dirty="0"/>
              <a:t>, the appropriate    </a:t>
            </a:r>
          </a:p>
          <a:p>
            <a:r>
              <a:rPr lang="en-US" sz="2200" dirty="0"/>
              <a:t>      </a:t>
            </a:r>
            <a:r>
              <a:rPr lang="en-US" sz="2200" b="1" dirty="0">
                <a:solidFill>
                  <a:srgbClr val="C00000"/>
                </a:solidFill>
              </a:rPr>
              <a:t>demand function</a:t>
            </a:r>
            <a:r>
              <a:rPr lang="en-US" sz="2200" dirty="0"/>
              <a:t> can be defined to represent the whole town, and    </a:t>
            </a:r>
          </a:p>
          <a:p>
            <a:r>
              <a:rPr lang="en-US" sz="2200" dirty="0"/>
              <a:t>      the </a:t>
            </a:r>
            <a:r>
              <a:rPr lang="en-US" sz="2200" b="1" dirty="0">
                <a:solidFill>
                  <a:srgbClr val="0000FF"/>
                </a:solidFill>
              </a:rPr>
              <a:t>dependent variable</a:t>
            </a:r>
            <a:r>
              <a:rPr lang="en-US" sz="2200" dirty="0"/>
              <a:t> </a:t>
            </a:r>
            <a:r>
              <a:rPr lang="en-US" sz="2200" b="1" dirty="0">
                <a:solidFill>
                  <a:srgbClr val="C00000"/>
                </a:solidFill>
              </a:rPr>
              <a:t>(Q)</a:t>
            </a:r>
            <a:r>
              <a:rPr lang="en-US" sz="2200" dirty="0"/>
              <a:t> stands for </a:t>
            </a:r>
            <a:r>
              <a:rPr lang="en-US" sz="2200" b="1" dirty="0">
                <a:solidFill>
                  <a:srgbClr val="0000FF"/>
                </a:solidFill>
              </a:rPr>
              <a:t>the demand of all people in   </a:t>
            </a:r>
          </a:p>
          <a:p>
            <a:r>
              <a:rPr lang="en-US" sz="2200" b="1" dirty="0">
                <a:solidFill>
                  <a:srgbClr val="0000FF"/>
                </a:solidFill>
              </a:rPr>
              <a:t>      the whole town</a:t>
            </a:r>
          </a:p>
          <a:p>
            <a:pPr marL="342900" indent="-342900">
              <a:buFont typeface="Wingdings" panose="05000000000000000000" pitchFamily="2" charset="2"/>
              <a:buChar char="v"/>
            </a:pPr>
            <a:endParaRPr lang="en-US" sz="2200" dirty="0"/>
          </a:p>
          <a:p>
            <a:pPr marL="342900" indent="-342900">
              <a:buFont typeface="Wingdings" panose="05000000000000000000" pitchFamily="2" charset="2"/>
              <a:buChar char="v"/>
            </a:pPr>
            <a:r>
              <a:rPr lang="en-US" sz="2200" dirty="0"/>
              <a:t>The idea is that the result of the </a:t>
            </a:r>
            <a:r>
              <a:rPr lang="en-US" sz="2200" b="1" dirty="0">
                <a:solidFill>
                  <a:srgbClr val="0000FF"/>
                </a:solidFill>
              </a:rPr>
              <a:t>interplay of supply and demand </a:t>
            </a:r>
            <a:r>
              <a:rPr lang="en-US" sz="2200" dirty="0"/>
              <a:t>in a particular region of uniform population density </a:t>
            </a:r>
            <a:r>
              <a:rPr lang="en-US" sz="2200" b="1" dirty="0">
                <a:solidFill>
                  <a:srgbClr val="0000FF"/>
                </a:solidFill>
              </a:rPr>
              <a:t>results in the same price charged and quantity produced at all plants in the region</a:t>
            </a:r>
            <a:r>
              <a:rPr lang="en-US" sz="2200" dirty="0"/>
              <a:t>, and the focus is on the </a:t>
            </a:r>
            <a:r>
              <a:rPr lang="en-US" sz="2200" b="1" dirty="0">
                <a:solidFill>
                  <a:srgbClr val="0000FF"/>
                </a:solidFill>
              </a:rPr>
              <a:t>demand density</a:t>
            </a:r>
          </a:p>
        </p:txBody>
      </p:sp>
    </p:spTree>
    <p:extLst>
      <p:ext uri="{BB962C8B-B14F-4D97-AF65-F5344CB8AC3E}">
        <p14:creationId xmlns:p14="http://schemas.microsoft.com/office/powerpoint/2010/main" val="826755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7">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23</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108857" y="-330"/>
            <a:ext cx="7702621" cy="461665"/>
          </a:xfrm>
          <a:prstGeom prst="rect">
            <a:avLst/>
          </a:prstGeom>
          <a:noFill/>
        </p:spPr>
        <p:txBody>
          <a:bodyPr wrap="square" rtlCol="0">
            <a:spAutoFit/>
          </a:bodyPr>
          <a:lstStyle/>
          <a:p>
            <a:r>
              <a:rPr lang="en-US" sz="2400" b="1" dirty="0">
                <a:solidFill>
                  <a:srgbClr val="0000FF"/>
                </a:solidFill>
              </a:rPr>
              <a:t>The system of demand function</a:t>
            </a:r>
          </a:p>
        </p:txBody>
      </p:sp>
      <p:sp>
        <p:nvSpPr>
          <p:cNvPr id="11" name="Title 1">
            <a:extLst>
              <a:ext uri="{FF2B5EF4-FFF2-40B4-BE49-F238E27FC236}">
                <a16:creationId xmlns:a16="http://schemas.microsoft.com/office/drawing/2014/main" id="{A3A15A74-9211-435A-A75D-E1E1EC2F95F9}"/>
              </a:ext>
            </a:extLst>
          </p:cNvPr>
          <p:cNvSpPr>
            <a:spLocks noGrp="1"/>
          </p:cNvSpPr>
          <p:nvPr>
            <p:ph type="title"/>
          </p:nvPr>
        </p:nvSpPr>
        <p:spPr>
          <a:xfrm>
            <a:off x="237717" y="6554615"/>
            <a:ext cx="2901893" cy="370741"/>
          </a:xfrm>
        </p:spPr>
        <p:txBody>
          <a:bodyPr>
            <a:normAutofit/>
          </a:bodyPr>
          <a:lstStyle/>
          <a:p>
            <a:r>
              <a:rPr lang="en-US" sz="1400" dirty="0"/>
              <a:t>Source: Jansson (2013), Chapter 7</a:t>
            </a:r>
          </a:p>
        </p:txBody>
      </p:sp>
      <p:sp>
        <p:nvSpPr>
          <p:cNvPr id="7" name="TextBox 6">
            <a:extLst>
              <a:ext uri="{FF2B5EF4-FFF2-40B4-BE49-F238E27FC236}">
                <a16:creationId xmlns:a16="http://schemas.microsoft.com/office/drawing/2014/main" id="{3BB532F4-BD62-4BD1-B875-B85781C4E74D}"/>
              </a:ext>
            </a:extLst>
          </p:cNvPr>
          <p:cNvSpPr txBox="1"/>
          <p:nvPr/>
        </p:nvSpPr>
        <p:spPr>
          <a:xfrm>
            <a:off x="108857" y="382457"/>
            <a:ext cx="8931728" cy="6217087"/>
          </a:xfrm>
          <a:prstGeom prst="rect">
            <a:avLst/>
          </a:prstGeom>
          <a:solidFill>
            <a:srgbClr val="FFFFCC"/>
          </a:solidFill>
        </p:spPr>
        <p:txBody>
          <a:bodyPr wrap="square" rtlCol="0">
            <a:spAutoFit/>
          </a:bodyPr>
          <a:lstStyle/>
          <a:p>
            <a:r>
              <a:rPr lang="en-US" sz="2200" b="1" u="sng" dirty="0" err="1">
                <a:solidFill>
                  <a:srgbClr val="C00000"/>
                </a:solidFill>
              </a:rPr>
              <a:t>Generalised</a:t>
            </a:r>
            <a:r>
              <a:rPr lang="en-US" sz="2200" b="1" u="sng" dirty="0">
                <a:solidFill>
                  <a:srgbClr val="C00000"/>
                </a:solidFill>
              </a:rPr>
              <a:t> Costs</a:t>
            </a:r>
          </a:p>
          <a:p>
            <a:pPr marL="342900" indent="-342900">
              <a:buFont typeface="Wingdings" panose="05000000000000000000" pitchFamily="2" charset="2"/>
              <a:buChar char="v"/>
            </a:pPr>
            <a:r>
              <a:rPr lang="en-US" sz="2000" dirty="0"/>
              <a:t>In general, system cost is the sum of the </a:t>
            </a:r>
            <a:r>
              <a:rPr lang="en-US" sz="2000" b="1" dirty="0">
                <a:solidFill>
                  <a:srgbClr val="0000FF"/>
                </a:solidFill>
              </a:rPr>
              <a:t>producer costs </a:t>
            </a:r>
            <a:r>
              <a:rPr lang="en-US" sz="2000" dirty="0"/>
              <a:t>and </a:t>
            </a:r>
            <a:r>
              <a:rPr lang="en-US" sz="2000" b="1" dirty="0">
                <a:solidFill>
                  <a:srgbClr val="0000FF"/>
                </a:solidFill>
              </a:rPr>
              <a:t>user costs</a:t>
            </a:r>
          </a:p>
          <a:p>
            <a:pPr marL="342900" indent="-342900">
              <a:buFont typeface="Wingdings" panose="05000000000000000000" pitchFamily="2" charset="2"/>
              <a:buChar char="v"/>
            </a:pPr>
            <a:r>
              <a:rPr lang="en-US" sz="2000" dirty="0"/>
              <a:t>The users normally have to go to the place of production to get service, so far from what we learned this was called “</a:t>
            </a:r>
            <a:r>
              <a:rPr lang="en-US" sz="2000" b="1" dirty="0">
                <a:solidFill>
                  <a:srgbClr val="0000FF"/>
                </a:solidFill>
              </a:rPr>
              <a:t>distribution</a:t>
            </a:r>
            <a:r>
              <a:rPr lang="en-US" sz="2000" dirty="0"/>
              <a:t>”</a:t>
            </a:r>
          </a:p>
          <a:p>
            <a:pPr marL="342900" indent="-342900">
              <a:buFont typeface="Wingdings" panose="05000000000000000000" pitchFamily="2" charset="2"/>
              <a:buChar char="v"/>
            </a:pPr>
            <a:r>
              <a:rPr lang="en-US" sz="2000" dirty="0"/>
              <a:t>The cost to the user of taking possession of non-transportable goods consequently includes both the </a:t>
            </a:r>
            <a:r>
              <a:rPr lang="en-US" sz="2000" b="1" dirty="0">
                <a:solidFill>
                  <a:srgbClr val="0000FF"/>
                </a:solidFill>
              </a:rPr>
              <a:t>ordinary price charged by the producer at the place of production </a:t>
            </a:r>
            <a:r>
              <a:rPr lang="en-US" sz="2000" dirty="0"/>
              <a:t>and the </a:t>
            </a:r>
            <a:r>
              <a:rPr lang="en-US" sz="2000" b="1" dirty="0">
                <a:solidFill>
                  <a:srgbClr val="0000FF"/>
                </a:solidFill>
              </a:rPr>
              <a:t>distribution cost </a:t>
            </a:r>
            <a:r>
              <a:rPr lang="en-US" sz="2000" dirty="0"/>
              <a:t>borne by the user.</a:t>
            </a:r>
          </a:p>
          <a:p>
            <a:pPr marL="342900" indent="-342900">
              <a:buFont typeface="Wingdings" panose="05000000000000000000" pitchFamily="2" charset="2"/>
              <a:buChar char="v"/>
            </a:pPr>
            <a:r>
              <a:rPr lang="en-US" sz="2000" dirty="0"/>
              <a:t>A corresponding complementary addition must be added to the demand side. This is standard procedure in transport economics, where “</a:t>
            </a:r>
            <a:r>
              <a:rPr lang="en-US" sz="2000" b="1" dirty="0">
                <a:solidFill>
                  <a:srgbClr val="0000FF"/>
                </a:solidFill>
              </a:rPr>
              <a:t>generalized cost</a:t>
            </a:r>
            <a:r>
              <a:rPr lang="en-US" sz="2000" dirty="0"/>
              <a:t>” replaces price as the main argument in the demand function.</a:t>
            </a:r>
          </a:p>
          <a:p>
            <a:pPr marL="342900" indent="-342900">
              <a:buFont typeface="Wingdings" panose="05000000000000000000" pitchFamily="2" charset="2"/>
              <a:buChar char="v"/>
            </a:pPr>
            <a:r>
              <a:rPr lang="en-US" sz="2000" b="1" i="1" dirty="0" err="1">
                <a:solidFill>
                  <a:srgbClr val="0000FF"/>
                </a:solidFill>
              </a:rPr>
              <a:t>Generalised</a:t>
            </a:r>
            <a:r>
              <a:rPr lang="en-US" sz="2000" b="1" i="1" dirty="0">
                <a:solidFill>
                  <a:srgbClr val="0000FF"/>
                </a:solidFill>
              </a:rPr>
              <a:t> cost function is</a:t>
            </a:r>
          </a:p>
          <a:p>
            <a:endParaRPr lang="en-US" sz="800" b="1" i="1" dirty="0">
              <a:solidFill>
                <a:srgbClr val="0000FF"/>
              </a:solidFill>
            </a:endParaRPr>
          </a:p>
          <a:p>
            <a:r>
              <a:rPr lang="en-US" sz="2000" b="1" i="1" dirty="0">
                <a:solidFill>
                  <a:srgbClr val="0000FF"/>
                </a:solidFill>
              </a:rPr>
              <a:t>      </a:t>
            </a:r>
            <a:r>
              <a:rPr lang="en-US" sz="2000" b="1" i="1" dirty="0">
                <a:solidFill>
                  <a:srgbClr val="C00000"/>
                </a:solidFill>
              </a:rPr>
              <a:t>GC = P + </a:t>
            </a:r>
            <a:r>
              <a:rPr lang="en-US" sz="2000" b="1" i="1" dirty="0" err="1">
                <a:solidFill>
                  <a:srgbClr val="C00000"/>
                </a:solidFill>
              </a:rPr>
              <a:t>AC</a:t>
            </a:r>
            <a:r>
              <a:rPr lang="en-US" sz="2000" b="1" i="1" baseline="-25000" dirty="0" err="1">
                <a:solidFill>
                  <a:srgbClr val="C00000"/>
                </a:solidFill>
              </a:rPr>
              <a:t>distr</a:t>
            </a:r>
            <a:r>
              <a:rPr lang="en-US" sz="2000" b="1" i="1" dirty="0">
                <a:solidFill>
                  <a:srgbClr val="C00000"/>
                </a:solidFill>
              </a:rPr>
              <a:t> + c</a:t>
            </a:r>
          </a:p>
          <a:p>
            <a:endParaRPr lang="en-US" sz="800" b="1" i="1" dirty="0">
              <a:solidFill>
                <a:srgbClr val="0000FF"/>
              </a:solidFill>
            </a:endParaRPr>
          </a:p>
          <a:p>
            <a:pPr marL="342900" indent="-342900">
              <a:buFont typeface="Wingdings" panose="05000000000000000000" pitchFamily="2" charset="2"/>
              <a:buChar char="v"/>
            </a:pPr>
            <a:r>
              <a:rPr lang="en-US" sz="2000" b="1" i="1" dirty="0">
                <a:solidFill>
                  <a:srgbClr val="C00000"/>
                </a:solidFill>
              </a:rPr>
              <a:t>C </a:t>
            </a:r>
            <a:r>
              <a:rPr lang="en-US" sz="2000" dirty="0"/>
              <a:t>is </a:t>
            </a:r>
            <a:r>
              <a:rPr lang="en-US" sz="2000" b="1" dirty="0">
                <a:solidFill>
                  <a:srgbClr val="0000FF"/>
                </a:solidFill>
              </a:rPr>
              <a:t>other possible user cost item </a:t>
            </a:r>
            <a:r>
              <a:rPr lang="en-US" sz="2000" dirty="0"/>
              <a:t>that should be included in the generalized cost in supply and demand analysis of non-storable and non-transportable goods </a:t>
            </a:r>
          </a:p>
          <a:p>
            <a:pPr marL="800100" lvl="1" indent="-342900">
              <a:buFont typeface="Wingdings" panose="05000000000000000000" pitchFamily="2" charset="2"/>
              <a:buChar char="ü"/>
            </a:pPr>
            <a:r>
              <a:rPr lang="en-US" sz="2000" dirty="0"/>
              <a:t>For this kind of good, production and consumption must be done not only at the same place but also simultaneously, which means consumer must sacrifice their time in the production </a:t>
            </a:r>
            <a:r>
              <a:rPr lang="en-US" sz="2000" dirty="0">
                <a:sym typeface="Wingdings" panose="05000000000000000000" pitchFamily="2" charset="2"/>
              </a:rPr>
              <a:t> consumer time cost</a:t>
            </a:r>
          </a:p>
          <a:p>
            <a:pPr marL="800100" lvl="1" indent="-342900">
              <a:buFont typeface="Wingdings" panose="05000000000000000000" pitchFamily="2" charset="2"/>
              <a:buChar char="ü"/>
            </a:pPr>
            <a:r>
              <a:rPr lang="en-US" sz="2000" dirty="0">
                <a:sym typeface="Wingdings" panose="05000000000000000000" pitchFamily="2" charset="2"/>
              </a:rPr>
              <a:t>However, for now we ignore c by assuming that c is a constant which does not affect the basic producer and user cost trade-off</a:t>
            </a:r>
            <a:endParaRPr lang="en-US" sz="2200" dirty="0"/>
          </a:p>
        </p:txBody>
      </p:sp>
    </p:spTree>
    <p:extLst>
      <p:ext uri="{BB962C8B-B14F-4D97-AF65-F5344CB8AC3E}">
        <p14:creationId xmlns:p14="http://schemas.microsoft.com/office/powerpoint/2010/main" val="576691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7">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7">
                                            <p:txEl>
                                              <p:pRg st="9" end="9"/>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7">
                                            <p:txEl>
                                              <p:pRg st="10" end="10"/>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7">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24</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195943" y="97642"/>
            <a:ext cx="7702621" cy="461665"/>
          </a:xfrm>
          <a:prstGeom prst="rect">
            <a:avLst/>
          </a:prstGeom>
          <a:noFill/>
        </p:spPr>
        <p:txBody>
          <a:bodyPr wrap="square" rtlCol="0">
            <a:spAutoFit/>
          </a:bodyPr>
          <a:lstStyle/>
          <a:p>
            <a:r>
              <a:rPr lang="en-US" sz="2400" b="1" dirty="0">
                <a:solidFill>
                  <a:srgbClr val="0000FF"/>
                </a:solidFill>
              </a:rPr>
              <a:t>The system of demand function</a:t>
            </a:r>
          </a:p>
        </p:txBody>
      </p:sp>
      <p:sp>
        <p:nvSpPr>
          <p:cNvPr id="11" name="Title 1">
            <a:extLst>
              <a:ext uri="{FF2B5EF4-FFF2-40B4-BE49-F238E27FC236}">
                <a16:creationId xmlns:a16="http://schemas.microsoft.com/office/drawing/2014/main" id="{A3A15A74-9211-435A-A75D-E1E1EC2F95F9}"/>
              </a:ext>
            </a:extLst>
          </p:cNvPr>
          <p:cNvSpPr>
            <a:spLocks noGrp="1"/>
          </p:cNvSpPr>
          <p:nvPr>
            <p:ph type="title"/>
          </p:nvPr>
        </p:nvSpPr>
        <p:spPr>
          <a:xfrm>
            <a:off x="237717" y="6554615"/>
            <a:ext cx="2901893" cy="370741"/>
          </a:xfrm>
        </p:spPr>
        <p:txBody>
          <a:bodyPr>
            <a:normAutofit/>
          </a:bodyPr>
          <a:lstStyle/>
          <a:p>
            <a:r>
              <a:rPr lang="en-US" sz="1400" dirty="0"/>
              <a:t>Source: Jansson (2013), Chapter 7</a:t>
            </a:r>
          </a:p>
        </p:txBody>
      </p:sp>
      <p:sp>
        <p:nvSpPr>
          <p:cNvPr id="7" name="TextBox 6">
            <a:extLst>
              <a:ext uri="{FF2B5EF4-FFF2-40B4-BE49-F238E27FC236}">
                <a16:creationId xmlns:a16="http://schemas.microsoft.com/office/drawing/2014/main" id="{3BB532F4-BD62-4BD1-B875-B85781C4E74D}"/>
              </a:ext>
            </a:extLst>
          </p:cNvPr>
          <p:cNvSpPr txBox="1"/>
          <p:nvPr/>
        </p:nvSpPr>
        <p:spPr>
          <a:xfrm>
            <a:off x="288471" y="645903"/>
            <a:ext cx="8752114" cy="5191165"/>
          </a:xfrm>
          <a:prstGeom prst="rect">
            <a:avLst/>
          </a:prstGeom>
          <a:solidFill>
            <a:srgbClr val="FFFFCC"/>
          </a:solidFill>
        </p:spPr>
        <p:txBody>
          <a:bodyPr wrap="square" rtlCol="0">
            <a:spAutoFit/>
          </a:bodyPr>
          <a:lstStyle/>
          <a:p>
            <a:r>
              <a:rPr lang="en-US" sz="2200" b="1" u="sng" dirty="0">
                <a:solidFill>
                  <a:srgbClr val="C00000"/>
                </a:solidFill>
              </a:rPr>
              <a:t>A product of two factors</a:t>
            </a:r>
          </a:p>
          <a:p>
            <a:endParaRPr lang="en-US" sz="800" b="1" u="sng" dirty="0">
              <a:solidFill>
                <a:srgbClr val="C00000"/>
              </a:solidFill>
            </a:endParaRPr>
          </a:p>
          <a:p>
            <a:pPr marL="342900" indent="-342900">
              <a:buFont typeface="Wingdings" panose="05000000000000000000" pitchFamily="2" charset="2"/>
              <a:buChar char="v"/>
            </a:pPr>
            <a:r>
              <a:rPr lang="en-US" sz="2000" dirty="0"/>
              <a:t>Now we explicitly specify the market demand function at the system level as a products of two factors</a:t>
            </a:r>
          </a:p>
          <a:p>
            <a:endParaRPr lang="en-US" sz="1400" dirty="0"/>
          </a:p>
          <a:p>
            <a:r>
              <a:rPr lang="en-US" sz="2000" dirty="0"/>
              <a:t>      </a:t>
            </a:r>
            <a:r>
              <a:rPr lang="en-US" sz="2000" b="1" i="1" dirty="0">
                <a:solidFill>
                  <a:srgbClr val="0000FF"/>
                </a:solidFill>
              </a:rPr>
              <a:t>X</a:t>
            </a:r>
            <a:r>
              <a:rPr lang="en-US" sz="2000" b="1" i="1" baseline="-25000" dirty="0">
                <a:solidFill>
                  <a:srgbClr val="0000FF"/>
                </a:solidFill>
              </a:rPr>
              <a:t>i</a:t>
            </a:r>
            <a:r>
              <a:rPr lang="en-US" sz="2000" b="1" i="1" dirty="0">
                <a:solidFill>
                  <a:srgbClr val="0000FF"/>
                </a:solidFill>
              </a:rPr>
              <a:t> = h(GC) * D</a:t>
            </a:r>
            <a:r>
              <a:rPr lang="en-US" sz="2000" b="1" i="1" baseline="-25000" dirty="0">
                <a:solidFill>
                  <a:srgbClr val="0000FF"/>
                </a:solidFill>
              </a:rPr>
              <a:t>i</a:t>
            </a:r>
            <a:endParaRPr lang="en-US" sz="2000" b="1" i="1" dirty="0">
              <a:solidFill>
                <a:srgbClr val="0000FF"/>
              </a:solidFill>
            </a:endParaRPr>
          </a:p>
          <a:p>
            <a:r>
              <a:rPr lang="en-US" sz="2000" b="1" i="1" dirty="0">
                <a:solidFill>
                  <a:srgbClr val="0000FF"/>
                </a:solidFill>
              </a:rPr>
              <a:t>           </a:t>
            </a:r>
            <a:r>
              <a:rPr lang="en-US" i="1" dirty="0"/>
              <a:t>X</a:t>
            </a:r>
            <a:r>
              <a:rPr lang="en-US" i="1" baseline="-25000" dirty="0"/>
              <a:t>i</a:t>
            </a:r>
            <a:r>
              <a:rPr lang="en-US" i="1" dirty="0"/>
              <a:t>        </a:t>
            </a:r>
            <a:r>
              <a:rPr lang="en-US" dirty="0"/>
              <a:t>= demand for a particular product per km</a:t>
            </a:r>
            <a:r>
              <a:rPr lang="en-US" baseline="30000" dirty="0"/>
              <a:t>2</a:t>
            </a:r>
            <a:r>
              <a:rPr lang="en-US" dirty="0"/>
              <a:t> in region I</a:t>
            </a:r>
          </a:p>
          <a:p>
            <a:r>
              <a:rPr lang="en-US" baseline="-25000" dirty="0"/>
              <a:t>                  </a:t>
            </a:r>
            <a:r>
              <a:rPr lang="en-US" dirty="0"/>
              <a:t>h(GC) = demand of the representative consumer</a:t>
            </a:r>
          </a:p>
          <a:p>
            <a:r>
              <a:rPr lang="en-US" baseline="-25000" dirty="0"/>
              <a:t>                  </a:t>
            </a:r>
            <a:r>
              <a:rPr lang="en-US" i="1" dirty="0"/>
              <a:t>D</a:t>
            </a:r>
            <a:r>
              <a:rPr lang="en-US" i="1" baseline="-25000" dirty="0"/>
              <a:t>i</a:t>
            </a:r>
            <a:r>
              <a:rPr lang="en-US" dirty="0"/>
              <a:t>        = density of population in region </a:t>
            </a:r>
            <a:r>
              <a:rPr lang="en-US" dirty="0" err="1"/>
              <a:t>i</a:t>
            </a:r>
            <a:endParaRPr lang="en-US" baseline="-25000" dirty="0"/>
          </a:p>
          <a:p>
            <a:endParaRPr lang="en-US" sz="1400" b="1" i="1" baseline="-25000" dirty="0">
              <a:solidFill>
                <a:srgbClr val="0000FF"/>
              </a:solidFill>
            </a:endParaRPr>
          </a:p>
          <a:p>
            <a:endParaRPr lang="en-US" sz="800" dirty="0"/>
          </a:p>
          <a:p>
            <a:pPr marL="342900" indent="-342900">
              <a:buFont typeface="Wingdings" panose="05000000000000000000" pitchFamily="2" charset="2"/>
              <a:buChar char="v"/>
            </a:pPr>
            <a:r>
              <a:rPr lang="en-US" sz="2000" b="1" dirty="0">
                <a:solidFill>
                  <a:schemeClr val="accent6">
                    <a:lumMod val="75000"/>
                  </a:schemeClr>
                </a:solidFill>
              </a:rPr>
              <a:t>In a national perspective</a:t>
            </a:r>
            <a:r>
              <a:rPr lang="en-US" sz="2000" dirty="0"/>
              <a:t>, the </a:t>
            </a:r>
            <a:r>
              <a:rPr lang="en-US" sz="2000" b="1" dirty="0">
                <a:solidFill>
                  <a:srgbClr val="0000FF"/>
                </a:solidFill>
              </a:rPr>
              <a:t>demand of a representative consumer can be assumed to be the same for each particular product all over the country</a:t>
            </a:r>
            <a:r>
              <a:rPr lang="en-US" sz="2000" dirty="0"/>
              <a:t>, while </a:t>
            </a:r>
            <a:r>
              <a:rPr lang="en-US" sz="2000" b="1" dirty="0">
                <a:solidFill>
                  <a:srgbClr val="0000FF"/>
                </a:solidFill>
              </a:rPr>
              <a:t>the population density obviously displays a very wide variation</a:t>
            </a:r>
          </a:p>
          <a:p>
            <a:endParaRPr lang="en-US" sz="1400" dirty="0"/>
          </a:p>
          <a:p>
            <a:pPr marL="342900" indent="-342900">
              <a:buFont typeface="Wingdings" panose="05000000000000000000" pitchFamily="2" charset="2"/>
              <a:buChar char="v"/>
            </a:pPr>
            <a:r>
              <a:rPr lang="en-US" sz="2000" dirty="0"/>
              <a:t>For the choice of production plant capacity in the case of most transportable goods </a:t>
            </a:r>
            <a:r>
              <a:rPr lang="en-US" sz="2000" b="1" dirty="0">
                <a:solidFill>
                  <a:srgbClr val="0000FF"/>
                </a:solidFill>
              </a:rPr>
              <a:t>these extreme wide variations </a:t>
            </a:r>
            <a:r>
              <a:rPr lang="en-US" sz="2000" dirty="0"/>
              <a:t>are relatively inconsequential because of low transport costs, but certainly </a:t>
            </a:r>
            <a:r>
              <a:rPr lang="en-US" sz="2000" b="1" dirty="0">
                <a:solidFill>
                  <a:srgbClr val="0000FF"/>
                </a:solidFill>
              </a:rPr>
              <a:t>a main concern for providing non-transportable goods</a:t>
            </a:r>
          </a:p>
        </p:txBody>
      </p:sp>
    </p:spTree>
    <p:extLst>
      <p:ext uri="{BB962C8B-B14F-4D97-AF65-F5344CB8AC3E}">
        <p14:creationId xmlns:p14="http://schemas.microsoft.com/office/powerpoint/2010/main" val="378697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7">
                                            <p:txEl>
                                              <p:pRg st="10" end="1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7">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25</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288471" y="97642"/>
            <a:ext cx="7610093" cy="461665"/>
          </a:xfrm>
          <a:prstGeom prst="rect">
            <a:avLst/>
          </a:prstGeom>
          <a:noFill/>
        </p:spPr>
        <p:txBody>
          <a:bodyPr wrap="square" rtlCol="0">
            <a:spAutoFit/>
          </a:bodyPr>
          <a:lstStyle/>
          <a:p>
            <a:r>
              <a:rPr lang="en-US" sz="2400" b="1" dirty="0">
                <a:solidFill>
                  <a:srgbClr val="0000FF"/>
                </a:solidFill>
              </a:rPr>
              <a:t>Market equilibrium</a:t>
            </a:r>
          </a:p>
        </p:txBody>
      </p:sp>
      <p:sp>
        <p:nvSpPr>
          <p:cNvPr id="11" name="Title 1">
            <a:extLst>
              <a:ext uri="{FF2B5EF4-FFF2-40B4-BE49-F238E27FC236}">
                <a16:creationId xmlns:a16="http://schemas.microsoft.com/office/drawing/2014/main" id="{A3A15A74-9211-435A-A75D-E1E1EC2F95F9}"/>
              </a:ext>
            </a:extLst>
          </p:cNvPr>
          <p:cNvSpPr>
            <a:spLocks noGrp="1"/>
          </p:cNvSpPr>
          <p:nvPr>
            <p:ph type="title"/>
          </p:nvPr>
        </p:nvSpPr>
        <p:spPr>
          <a:xfrm>
            <a:off x="237717" y="6554615"/>
            <a:ext cx="2901893" cy="370741"/>
          </a:xfrm>
        </p:spPr>
        <p:txBody>
          <a:bodyPr>
            <a:normAutofit/>
          </a:bodyPr>
          <a:lstStyle/>
          <a:p>
            <a:r>
              <a:rPr lang="en-US" sz="1400" dirty="0"/>
              <a:t>Source: Jansson (2013), Chapter 7</a:t>
            </a:r>
          </a:p>
        </p:txBody>
      </p:sp>
      <p:sp>
        <p:nvSpPr>
          <p:cNvPr id="7" name="TextBox 6">
            <a:extLst>
              <a:ext uri="{FF2B5EF4-FFF2-40B4-BE49-F238E27FC236}">
                <a16:creationId xmlns:a16="http://schemas.microsoft.com/office/drawing/2014/main" id="{3BB532F4-BD62-4BD1-B875-B85781C4E74D}"/>
              </a:ext>
            </a:extLst>
          </p:cNvPr>
          <p:cNvSpPr txBox="1"/>
          <p:nvPr/>
        </p:nvSpPr>
        <p:spPr>
          <a:xfrm>
            <a:off x="288471" y="645903"/>
            <a:ext cx="8752114" cy="5262979"/>
          </a:xfrm>
          <a:prstGeom prst="rect">
            <a:avLst/>
          </a:prstGeom>
          <a:solidFill>
            <a:srgbClr val="FFFFCC"/>
          </a:solidFill>
        </p:spPr>
        <p:txBody>
          <a:bodyPr wrap="square" rtlCol="0">
            <a:spAutoFit/>
          </a:bodyPr>
          <a:lstStyle/>
          <a:p>
            <a:r>
              <a:rPr lang="en-US" sz="2000" dirty="0"/>
              <a:t>Based on Figure 7.2 in Jansson (2013)</a:t>
            </a:r>
          </a:p>
          <a:p>
            <a:endParaRPr lang="en-US" sz="1000" u="sng" dirty="0"/>
          </a:p>
          <a:p>
            <a:r>
              <a:rPr lang="en-US" sz="2000" b="1" u="sng" dirty="0">
                <a:solidFill>
                  <a:srgbClr val="C00000"/>
                </a:solidFill>
              </a:rPr>
              <a:t>Demand function and demand curve</a:t>
            </a:r>
          </a:p>
          <a:p>
            <a:endParaRPr lang="en-US" sz="1400" u="sng" dirty="0"/>
          </a:p>
          <a:p>
            <a:pPr marL="342900" indent="-342900">
              <a:buFont typeface="Wingdings" panose="05000000000000000000" pitchFamily="2" charset="2"/>
              <a:buChar char="v"/>
            </a:pPr>
            <a:r>
              <a:rPr lang="en-US" sz="2000" dirty="0"/>
              <a:t>From Demand function or density of demand (X) is from multiplying the individual demand by the population density</a:t>
            </a:r>
          </a:p>
          <a:p>
            <a:r>
              <a:rPr lang="en-US" sz="2400" b="1" i="1" dirty="0">
                <a:solidFill>
                  <a:srgbClr val="0000FF"/>
                </a:solidFill>
              </a:rPr>
              <a:t>         </a:t>
            </a:r>
            <a:r>
              <a:rPr lang="en-US" sz="2000" b="1" i="1" dirty="0">
                <a:solidFill>
                  <a:srgbClr val="0000FF"/>
                </a:solidFill>
              </a:rPr>
              <a:t>X</a:t>
            </a:r>
            <a:r>
              <a:rPr lang="en-US" sz="2000" b="1" i="1" baseline="-25000" dirty="0">
                <a:solidFill>
                  <a:srgbClr val="0000FF"/>
                </a:solidFill>
              </a:rPr>
              <a:t>i</a:t>
            </a:r>
            <a:r>
              <a:rPr lang="en-US" sz="2000" b="1" i="1" dirty="0">
                <a:solidFill>
                  <a:srgbClr val="0000FF"/>
                </a:solidFill>
              </a:rPr>
              <a:t> = h(GC) * D</a:t>
            </a:r>
            <a:r>
              <a:rPr lang="en-US" sz="2000" b="1" i="1" baseline="-25000" dirty="0">
                <a:solidFill>
                  <a:srgbClr val="0000FF"/>
                </a:solidFill>
              </a:rPr>
              <a:t>i</a:t>
            </a:r>
            <a:endParaRPr lang="en-US" sz="800" b="1" i="1" dirty="0">
              <a:solidFill>
                <a:srgbClr val="0000FF"/>
              </a:solidFill>
            </a:endParaRPr>
          </a:p>
          <a:p>
            <a:r>
              <a:rPr lang="en-US" sz="2400" b="1" i="1" baseline="-25000" dirty="0">
                <a:solidFill>
                  <a:srgbClr val="0000FF"/>
                </a:solidFill>
              </a:rPr>
              <a:t> </a:t>
            </a:r>
            <a:r>
              <a:rPr lang="en-US" sz="2400" b="1" i="1" dirty="0">
                <a:solidFill>
                  <a:srgbClr val="0000FF"/>
                </a:solidFill>
              </a:rPr>
              <a:t>               </a:t>
            </a:r>
            <a:r>
              <a:rPr lang="en-US" i="1" dirty="0"/>
              <a:t>X</a:t>
            </a:r>
            <a:r>
              <a:rPr lang="en-US" i="1" baseline="-25000" dirty="0"/>
              <a:t>i</a:t>
            </a:r>
            <a:r>
              <a:rPr lang="en-US" i="1" dirty="0"/>
              <a:t>        </a:t>
            </a:r>
            <a:r>
              <a:rPr lang="en-US" dirty="0"/>
              <a:t>= demand for a particular product per km</a:t>
            </a:r>
            <a:r>
              <a:rPr lang="en-US" baseline="30000" dirty="0"/>
              <a:t>2</a:t>
            </a:r>
            <a:r>
              <a:rPr lang="en-US" dirty="0"/>
              <a:t> in region I</a:t>
            </a:r>
          </a:p>
          <a:p>
            <a:r>
              <a:rPr lang="en-US" baseline="-25000" dirty="0"/>
              <a:t>                               </a:t>
            </a:r>
            <a:r>
              <a:rPr lang="en-US" i="1" dirty="0"/>
              <a:t>h(GC)</a:t>
            </a:r>
            <a:r>
              <a:rPr lang="en-US" dirty="0"/>
              <a:t> = demand of the representative consumer</a:t>
            </a:r>
          </a:p>
          <a:p>
            <a:r>
              <a:rPr lang="en-US" baseline="-25000" dirty="0"/>
              <a:t>                               </a:t>
            </a:r>
            <a:r>
              <a:rPr lang="en-US" i="1" dirty="0"/>
              <a:t>D</a:t>
            </a:r>
            <a:r>
              <a:rPr lang="en-US" i="1" baseline="-25000" dirty="0"/>
              <a:t>i</a:t>
            </a:r>
            <a:r>
              <a:rPr lang="en-US" dirty="0"/>
              <a:t>        = density of population in region </a:t>
            </a:r>
            <a:r>
              <a:rPr lang="en-US" dirty="0" err="1"/>
              <a:t>i</a:t>
            </a:r>
            <a:r>
              <a:rPr lang="en-US" dirty="0"/>
              <a:t> </a:t>
            </a:r>
          </a:p>
          <a:p>
            <a:endParaRPr lang="en-US" sz="800" dirty="0"/>
          </a:p>
          <a:p>
            <a:pPr marL="800100" lvl="1" indent="-342900">
              <a:buFont typeface="Wingdings" panose="05000000000000000000" pitchFamily="2" charset="2"/>
              <a:buChar char="ü"/>
            </a:pPr>
            <a:r>
              <a:rPr lang="en-US" sz="2000" dirty="0"/>
              <a:t>This means that the slope of the demand functions becomes successively  flatter the higher the population density</a:t>
            </a:r>
          </a:p>
          <a:p>
            <a:pPr marL="1257300" lvl="2" indent="-342900">
              <a:buFont typeface="Wingdings" panose="05000000000000000000" pitchFamily="2" charset="2"/>
              <a:buChar char="§"/>
            </a:pPr>
            <a:r>
              <a:rPr lang="en-US" sz="2000" dirty="0"/>
              <a:t>Non-urban regions represented by the three steep demand functions (</a:t>
            </a:r>
            <a:r>
              <a:rPr lang="en-US" sz="2000" b="1" i="1" dirty="0">
                <a:solidFill>
                  <a:srgbClr val="0000FF"/>
                </a:solidFill>
              </a:rPr>
              <a:t>X</a:t>
            </a:r>
            <a:r>
              <a:rPr lang="en-US" sz="2000" b="1" i="1" baseline="-25000" dirty="0">
                <a:solidFill>
                  <a:srgbClr val="0000FF"/>
                </a:solidFill>
              </a:rPr>
              <a:t>1</a:t>
            </a:r>
            <a:r>
              <a:rPr lang="en-US" sz="2000" dirty="0"/>
              <a:t>, </a:t>
            </a:r>
            <a:r>
              <a:rPr lang="en-US" sz="2000" b="1" i="1" dirty="0">
                <a:solidFill>
                  <a:srgbClr val="0000FF"/>
                </a:solidFill>
              </a:rPr>
              <a:t>X</a:t>
            </a:r>
            <a:r>
              <a:rPr lang="en-US" sz="2000" b="1" i="1" baseline="-25000" dirty="0">
                <a:solidFill>
                  <a:srgbClr val="0000FF"/>
                </a:solidFill>
              </a:rPr>
              <a:t>2</a:t>
            </a:r>
            <a:r>
              <a:rPr lang="en-US" sz="2000" dirty="0"/>
              <a:t>, and </a:t>
            </a:r>
            <a:r>
              <a:rPr lang="en-US" sz="2000" b="1" i="1" dirty="0">
                <a:solidFill>
                  <a:srgbClr val="0000FF"/>
                </a:solidFill>
              </a:rPr>
              <a:t>X</a:t>
            </a:r>
            <a:r>
              <a:rPr lang="en-US" sz="2000" b="1" i="1" baseline="-25000" dirty="0">
                <a:solidFill>
                  <a:srgbClr val="0000FF"/>
                </a:solidFill>
              </a:rPr>
              <a:t>3</a:t>
            </a:r>
            <a:r>
              <a:rPr lang="en-US" sz="2000" dirty="0"/>
              <a:t>)</a:t>
            </a:r>
          </a:p>
          <a:p>
            <a:pPr marL="1257300" lvl="2" indent="-342900">
              <a:buFont typeface="Wingdings" panose="05000000000000000000" pitchFamily="2" charset="2"/>
              <a:buChar char="§"/>
            </a:pPr>
            <a:r>
              <a:rPr lang="en-US" sz="2000" dirty="0"/>
              <a:t>An urban region represented by the flatter demand function (</a:t>
            </a:r>
            <a:r>
              <a:rPr lang="en-US" sz="2000" b="1" i="1" dirty="0" err="1">
                <a:solidFill>
                  <a:srgbClr val="0000FF"/>
                </a:solidFill>
              </a:rPr>
              <a:t>X</a:t>
            </a:r>
            <a:r>
              <a:rPr lang="en-US" sz="2000" b="1" i="1" baseline="-25000" dirty="0" err="1">
                <a:solidFill>
                  <a:srgbClr val="0000FF"/>
                </a:solidFill>
              </a:rPr>
              <a:t>n</a:t>
            </a:r>
            <a:r>
              <a:rPr lang="en-US" sz="2000" dirty="0"/>
              <a:t>)</a:t>
            </a:r>
          </a:p>
          <a:p>
            <a:pPr marL="800100" lvl="1" indent="-342900">
              <a:buFont typeface="Wingdings" panose="05000000000000000000" pitchFamily="2" charset="2"/>
              <a:buChar char="ü"/>
            </a:pPr>
            <a:r>
              <a:rPr lang="en-US" sz="2000" dirty="0"/>
              <a:t>It is the individual demand of representative consumer that determines the elasticity of demand function of each particular region      </a:t>
            </a:r>
          </a:p>
        </p:txBody>
      </p:sp>
    </p:spTree>
    <p:extLst>
      <p:ext uri="{BB962C8B-B14F-4D97-AF65-F5344CB8AC3E}">
        <p14:creationId xmlns:p14="http://schemas.microsoft.com/office/powerpoint/2010/main" val="2297852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7">
                                            <p:txEl>
                                              <p:pRg st="10" end="1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7">
                                            <p:txEl>
                                              <p:pRg st="11" end="11"/>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7">
                                            <p:txEl>
                                              <p:pRg st="12" end="12"/>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7">
                                            <p:txEl>
                                              <p:pRg st="13" end="13"/>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7">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26</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288471" y="97642"/>
            <a:ext cx="7610093" cy="461665"/>
          </a:xfrm>
          <a:prstGeom prst="rect">
            <a:avLst/>
          </a:prstGeom>
          <a:noFill/>
        </p:spPr>
        <p:txBody>
          <a:bodyPr wrap="square" rtlCol="0">
            <a:spAutoFit/>
          </a:bodyPr>
          <a:lstStyle/>
          <a:p>
            <a:r>
              <a:rPr lang="en-US" sz="2400" b="1" dirty="0">
                <a:solidFill>
                  <a:srgbClr val="0000FF"/>
                </a:solidFill>
              </a:rPr>
              <a:t>Market equilibrium</a:t>
            </a:r>
          </a:p>
        </p:txBody>
      </p:sp>
      <p:sp>
        <p:nvSpPr>
          <p:cNvPr id="11" name="Title 1">
            <a:extLst>
              <a:ext uri="{FF2B5EF4-FFF2-40B4-BE49-F238E27FC236}">
                <a16:creationId xmlns:a16="http://schemas.microsoft.com/office/drawing/2014/main" id="{A3A15A74-9211-435A-A75D-E1E1EC2F95F9}"/>
              </a:ext>
            </a:extLst>
          </p:cNvPr>
          <p:cNvSpPr>
            <a:spLocks noGrp="1"/>
          </p:cNvSpPr>
          <p:nvPr>
            <p:ph type="title"/>
          </p:nvPr>
        </p:nvSpPr>
        <p:spPr>
          <a:xfrm>
            <a:off x="237717" y="6554615"/>
            <a:ext cx="2901893" cy="370741"/>
          </a:xfrm>
        </p:spPr>
        <p:txBody>
          <a:bodyPr>
            <a:normAutofit/>
          </a:bodyPr>
          <a:lstStyle/>
          <a:p>
            <a:r>
              <a:rPr lang="en-US" sz="1400" dirty="0"/>
              <a:t>Source: Jansson (2013), Chapter 7</a:t>
            </a:r>
          </a:p>
        </p:txBody>
      </p:sp>
      <p:sp>
        <p:nvSpPr>
          <p:cNvPr id="7" name="TextBox 6">
            <a:extLst>
              <a:ext uri="{FF2B5EF4-FFF2-40B4-BE49-F238E27FC236}">
                <a16:creationId xmlns:a16="http://schemas.microsoft.com/office/drawing/2014/main" id="{3BB532F4-BD62-4BD1-B875-B85781C4E74D}"/>
              </a:ext>
            </a:extLst>
          </p:cNvPr>
          <p:cNvSpPr txBox="1"/>
          <p:nvPr/>
        </p:nvSpPr>
        <p:spPr>
          <a:xfrm>
            <a:off x="288471" y="645903"/>
            <a:ext cx="8752114" cy="4154984"/>
          </a:xfrm>
          <a:prstGeom prst="rect">
            <a:avLst/>
          </a:prstGeom>
          <a:solidFill>
            <a:srgbClr val="FFFFCC"/>
          </a:solidFill>
        </p:spPr>
        <p:txBody>
          <a:bodyPr wrap="square" rtlCol="0">
            <a:spAutoFit/>
          </a:bodyPr>
          <a:lstStyle/>
          <a:p>
            <a:r>
              <a:rPr lang="en-US" sz="2000" dirty="0"/>
              <a:t>Based on Figure 7.2 in Jansson (2013)</a:t>
            </a:r>
          </a:p>
          <a:p>
            <a:endParaRPr lang="en-US" sz="1000" u="sng" dirty="0"/>
          </a:p>
          <a:p>
            <a:r>
              <a:rPr lang="en-US" sz="2000" b="1" u="sng" dirty="0">
                <a:solidFill>
                  <a:srgbClr val="C00000"/>
                </a:solidFill>
              </a:rPr>
              <a:t>Demand function and demand curve</a:t>
            </a:r>
          </a:p>
          <a:p>
            <a:endParaRPr lang="en-US" sz="1400" u="sng" dirty="0"/>
          </a:p>
          <a:p>
            <a:pPr marL="342900" indent="-342900">
              <a:buFont typeface="Wingdings" panose="05000000000000000000" pitchFamily="2" charset="2"/>
              <a:buChar char="v"/>
            </a:pPr>
            <a:r>
              <a:rPr lang="en-US" sz="2000" dirty="0"/>
              <a:t>It can be assumed that each regional demand has the same starting point at the GC-axis called “</a:t>
            </a:r>
            <a:r>
              <a:rPr lang="en-US" sz="2000" b="1" dirty="0">
                <a:solidFill>
                  <a:srgbClr val="0000FF"/>
                </a:solidFill>
              </a:rPr>
              <a:t>reservation GC</a:t>
            </a:r>
            <a:r>
              <a:rPr lang="en-US" sz="2000" dirty="0"/>
              <a:t>” such as the cost of a taxi trip of the same length if we consider demand and supply of local bus transport</a:t>
            </a:r>
          </a:p>
          <a:p>
            <a:pPr marL="342900" indent="-342900">
              <a:buFont typeface="Wingdings" panose="05000000000000000000" pitchFamily="2" charset="2"/>
              <a:buChar char="v"/>
            </a:pPr>
            <a:endParaRPr lang="en-US" sz="2000" dirty="0"/>
          </a:p>
          <a:p>
            <a:pPr marL="342900" indent="-342900">
              <a:buFont typeface="Wingdings" panose="05000000000000000000" pitchFamily="2" charset="2"/>
              <a:buChar char="v"/>
            </a:pPr>
            <a:r>
              <a:rPr lang="en-US" sz="2000" dirty="0"/>
              <a:t>In an actual case study of a particular region, just one regional demand is applicable. </a:t>
            </a:r>
            <a:r>
              <a:rPr lang="en-US" sz="2000" b="1" dirty="0">
                <a:solidFill>
                  <a:srgbClr val="0000FF"/>
                </a:solidFill>
              </a:rPr>
              <a:t>The regional demand must not be aggregated for matching the supply curve</a:t>
            </a:r>
            <a:r>
              <a:rPr lang="en-US" sz="2000" dirty="0"/>
              <a:t> (for the study of the D&amp;S of bus transport service, it would not make sense because the demand for local bus transport in one part of town cannot be satisfied by local bus transport in another part, let alone in another town)</a:t>
            </a:r>
          </a:p>
        </p:txBody>
      </p:sp>
    </p:spTree>
    <p:extLst>
      <p:ext uri="{BB962C8B-B14F-4D97-AF65-F5344CB8AC3E}">
        <p14:creationId xmlns:p14="http://schemas.microsoft.com/office/powerpoint/2010/main" val="543969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2128" y="261027"/>
            <a:ext cx="7995015" cy="925516"/>
          </a:xfrm>
        </p:spPr>
        <p:txBody>
          <a:bodyPr>
            <a:normAutofit/>
          </a:bodyPr>
          <a:lstStyle/>
          <a:p>
            <a:r>
              <a:rPr lang="en-US" sz="2400" b="1" dirty="0">
                <a:solidFill>
                  <a:srgbClr val="0000FF"/>
                </a:solidFill>
              </a:rPr>
              <a:t>Typical supply and demand constellation for non-transportable goods in regions of different population density.</a:t>
            </a:r>
            <a:endParaRPr lang="th-TH" sz="2400" b="1" dirty="0">
              <a:solidFill>
                <a:srgbClr val="0000FF"/>
              </a:solidFill>
            </a:endParaRPr>
          </a:p>
        </p:txBody>
      </p:sp>
      <p:pic>
        <p:nvPicPr>
          <p:cNvPr id="5122" name="Picture 2"/>
          <p:cNvPicPr>
            <a:picLocks noChangeAspect="1" noChangeArrowheads="1"/>
          </p:cNvPicPr>
          <p:nvPr/>
        </p:nvPicPr>
        <p:blipFill>
          <a:blip r:embed="rId2" cstate="print"/>
          <a:srcRect l="18344" t="29156" r="47474" b="14735"/>
          <a:stretch>
            <a:fillRect/>
          </a:stretch>
        </p:blipFill>
        <p:spPr bwMode="auto">
          <a:xfrm>
            <a:off x="1561863" y="1186543"/>
            <a:ext cx="5040560" cy="4672275"/>
          </a:xfrm>
          <a:prstGeom prst="rect">
            <a:avLst/>
          </a:prstGeom>
          <a:noFill/>
          <a:ln w="9525">
            <a:noFill/>
            <a:miter lim="800000"/>
            <a:headEnd/>
            <a:tailEnd/>
          </a:ln>
        </p:spPr>
      </p:pic>
      <p:sp>
        <p:nvSpPr>
          <p:cNvPr id="4" name="Title 1">
            <a:extLst>
              <a:ext uri="{FF2B5EF4-FFF2-40B4-BE49-F238E27FC236}">
                <a16:creationId xmlns:a16="http://schemas.microsoft.com/office/drawing/2014/main" id="{3ECC43B6-BA4C-442F-8833-3D9B3443AC4D}"/>
              </a:ext>
            </a:extLst>
          </p:cNvPr>
          <p:cNvSpPr txBox="1">
            <a:spLocks/>
          </p:cNvSpPr>
          <p:nvPr/>
        </p:nvSpPr>
        <p:spPr>
          <a:xfrm>
            <a:off x="1637828" y="6084885"/>
            <a:ext cx="4159162" cy="42692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800" dirty="0"/>
              <a:t>Source: Figure 7.2 in Jansson (2013), P. 99</a:t>
            </a:r>
          </a:p>
        </p:txBody>
      </p:sp>
    </p:spTree>
    <p:extLst>
      <p:ext uri="{BB962C8B-B14F-4D97-AF65-F5344CB8AC3E}">
        <p14:creationId xmlns:p14="http://schemas.microsoft.com/office/powerpoint/2010/main" val="13524060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28</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288471" y="141185"/>
            <a:ext cx="7610093" cy="461665"/>
          </a:xfrm>
          <a:prstGeom prst="rect">
            <a:avLst/>
          </a:prstGeom>
          <a:noFill/>
        </p:spPr>
        <p:txBody>
          <a:bodyPr wrap="square" rtlCol="0">
            <a:spAutoFit/>
          </a:bodyPr>
          <a:lstStyle/>
          <a:p>
            <a:r>
              <a:rPr lang="en-US" sz="2400" b="1" dirty="0">
                <a:solidFill>
                  <a:srgbClr val="0000FF"/>
                </a:solidFill>
              </a:rPr>
              <a:t>Market equilibrium</a:t>
            </a:r>
          </a:p>
        </p:txBody>
      </p:sp>
      <p:sp>
        <p:nvSpPr>
          <p:cNvPr id="11" name="Title 1">
            <a:extLst>
              <a:ext uri="{FF2B5EF4-FFF2-40B4-BE49-F238E27FC236}">
                <a16:creationId xmlns:a16="http://schemas.microsoft.com/office/drawing/2014/main" id="{A3A15A74-9211-435A-A75D-E1E1EC2F95F9}"/>
              </a:ext>
            </a:extLst>
          </p:cNvPr>
          <p:cNvSpPr>
            <a:spLocks noGrp="1"/>
          </p:cNvSpPr>
          <p:nvPr>
            <p:ph type="title"/>
          </p:nvPr>
        </p:nvSpPr>
        <p:spPr>
          <a:xfrm>
            <a:off x="237717" y="6554615"/>
            <a:ext cx="2901893" cy="370741"/>
          </a:xfrm>
        </p:spPr>
        <p:txBody>
          <a:bodyPr>
            <a:normAutofit/>
          </a:bodyPr>
          <a:lstStyle/>
          <a:p>
            <a:r>
              <a:rPr lang="en-US" sz="1400" dirty="0"/>
              <a:t>Source: Jansson (2013), Chapter 7</a:t>
            </a:r>
          </a:p>
        </p:txBody>
      </p:sp>
      <p:sp>
        <p:nvSpPr>
          <p:cNvPr id="7" name="TextBox 6">
            <a:extLst>
              <a:ext uri="{FF2B5EF4-FFF2-40B4-BE49-F238E27FC236}">
                <a16:creationId xmlns:a16="http://schemas.microsoft.com/office/drawing/2014/main" id="{3BB532F4-BD62-4BD1-B875-B85781C4E74D}"/>
              </a:ext>
            </a:extLst>
          </p:cNvPr>
          <p:cNvSpPr txBox="1"/>
          <p:nvPr/>
        </p:nvSpPr>
        <p:spPr>
          <a:xfrm>
            <a:off x="288471" y="879946"/>
            <a:ext cx="8226879" cy="3046988"/>
          </a:xfrm>
          <a:prstGeom prst="rect">
            <a:avLst/>
          </a:prstGeom>
          <a:solidFill>
            <a:srgbClr val="FFFFCC"/>
          </a:solidFill>
        </p:spPr>
        <p:txBody>
          <a:bodyPr wrap="square" rtlCol="0">
            <a:spAutoFit/>
          </a:bodyPr>
          <a:lstStyle/>
          <a:p>
            <a:r>
              <a:rPr lang="en-US" sz="2000" dirty="0"/>
              <a:t>Based on Figure 7.2 in Jansson (2013)</a:t>
            </a:r>
          </a:p>
          <a:p>
            <a:endParaRPr lang="en-US" sz="1000" u="sng" dirty="0"/>
          </a:p>
          <a:p>
            <a:r>
              <a:rPr lang="en-US" sz="2000" b="1" u="sng" dirty="0">
                <a:solidFill>
                  <a:srgbClr val="C00000"/>
                </a:solidFill>
              </a:rPr>
              <a:t>The system cost function and the AC-curve</a:t>
            </a:r>
          </a:p>
          <a:p>
            <a:endParaRPr lang="en-US" sz="1400" u="sng" dirty="0"/>
          </a:p>
          <a:p>
            <a:pPr marL="342900" indent="-342900">
              <a:buFont typeface="Wingdings" panose="05000000000000000000" pitchFamily="2" charset="2"/>
              <a:buChar char="v"/>
            </a:pPr>
            <a:r>
              <a:rPr lang="en-US" sz="2000" dirty="0"/>
              <a:t>The </a:t>
            </a:r>
            <a:r>
              <a:rPr lang="en-US" sz="2000" b="1" dirty="0">
                <a:solidFill>
                  <a:srgbClr val="0000FF"/>
                </a:solidFill>
              </a:rPr>
              <a:t>AC-curve is a constant-elastic average system cost function </a:t>
            </a:r>
            <a:r>
              <a:rPr lang="en-US" sz="2000" dirty="0"/>
              <a:t>(representing a local bus transport system estimated in Jansson et al. (2013). </a:t>
            </a:r>
          </a:p>
          <a:p>
            <a:endParaRPr lang="en-US" sz="800" dirty="0"/>
          </a:p>
          <a:p>
            <a:pPr marL="342900" indent="-342900">
              <a:buFont typeface="Wingdings" panose="05000000000000000000" pitchFamily="2" charset="2"/>
              <a:buChar char="v"/>
            </a:pPr>
            <a:r>
              <a:rPr lang="en-US" sz="2000" b="1" dirty="0">
                <a:solidFill>
                  <a:srgbClr val="0000FF"/>
                </a:solidFill>
              </a:rPr>
              <a:t>The system cost function can be assumed to be applicable everywhere</a:t>
            </a:r>
            <a:r>
              <a:rPr lang="en-US" sz="2000" dirty="0"/>
              <a:t>, but it is just that different sections of the function would be relevant for different regions depending on the actual </a:t>
            </a:r>
            <a:r>
              <a:rPr lang="en-US" sz="2000" b="1" i="1" dirty="0">
                <a:solidFill>
                  <a:srgbClr val="0000FF"/>
                </a:solidFill>
              </a:rPr>
              <a:t>density of demand </a:t>
            </a:r>
            <a:r>
              <a:rPr lang="en-US" sz="2000" b="1" i="1" dirty="0">
                <a:solidFill>
                  <a:srgbClr val="C00000"/>
                </a:solidFill>
              </a:rPr>
              <a:t>(X)</a:t>
            </a:r>
          </a:p>
        </p:txBody>
      </p:sp>
    </p:spTree>
    <p:extLst>
      <p:ext uri="{BB962C8B-B14F-4D97-AF65-F5344CB8AC3E}">
        <p14:creationId xmlns:p14="http://schemas.microsoft.com/office/powerpoint/2010/main" val="932199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29</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288471" y="141185"/>
            <a:ext cx="7610093" cy="461665"/>
          </a:xfrm>
          <a:prstGeom prst="rect">
            <a:avLst/>
          </a:prstGeom>
          <a:noFill/>
        </p:spPr>
        <p:txBody>
          <a:bodyPr wrap="square" rtlCol="0">
            <a:spAutoFit/>
          </a:bodyPr>
          <a:lstStyle/>
          <a:p>
            <a:r>
              <a:rPr lang="en-US" sz="2400" b="1" dirty="0">
                <a:solidFill>
                  <a:srgbClr val="0000FF"/>
                </a:solidFill>
              </a:rPr>
              <a:t>Market equilibrium</a:t>
            </a:r>
          </a:p>
        </p:txBody>
      </p:sp>
      <p:sp>
        <p:nvSpPr>
          <p:cNvPr id="11" name="Title 1">
            <a:extLst>
              <a:ext uri="{FF2B5EF4-FFF2-40B4-BE49-F238E27FC236}">
                <a16:creationId xmlns:a16="http://schemas.microsoft.com/office/drawing/2014/main" id="{A3A15A74-9211-435A-A75D-E1E1EC2F95F9}"/>
              </a:ext>
            </a:extLst>
          </p:cNvPr>
          <p:cNvSpPr>
            <a:spLocks noGrp="1"/>
          </p:cNvSpPr>
          <p:nvPr>
            <p:ph type="title"/>
          </p:nvPr>
        </p:nvSpPr>
        <p:spPr>
          <a:xfrm>
            <a:off x="237717" y="6554615"/>
            <a:ext cx="2901893" cy="370741"/>
          </a:xfrm>
        </p:spPr>
        <p:txBody>
          <a:bodyPr>
            <a:normAutofit/>
          </a:bodyPr>
          <a:lstStyle/>
          <a:p>
            <a:r>
              <a:rPr lang="en-US" sz="1400" dirty="0"/>
              <a:t>Source: Jansson (2013), Chapter 7</a:t>
            </a:r>
          </a:p>
        </p:txBody>
      </p:sp>
      <p:sp>
        <p:nvSpPr>
          <p:cNvPr id="7" name="TextBox 6">
            <a:extLst>
              <a:ext uri="{FF2B5EF4-FFF2-40B4-BE49-F238E27FC236}">
                <a16:creationId xmlns:a16="http://schemas.microsoft.com/office/drawing/2014/main" id="{3BB532F4-BD62-4BD1-B875-B85781C4E74D}"/>
              </a:ext>
            </a:extLst>
          </p:cNvPr>
          <p:cNvSpPr txBox="1"/>
          <p:nvPr/>
        </p:nvSpPr>
        <p:spPr>
          <a:xfrm>
            <a:off x="288471" y="727546"/>
            <a:ext cx="8226879" cy="3847207"/>
          </a:xfrm>
          <a:prstGeom prst="rect">
            <a:avLst/>
          </a:prstGeom>
          <a:solidFill>
            <a:srgbClr val="FFFFCC"/>
          </a:solidFill>
        </p:spPr>
        <p:txBody>
          <a:bodyPr wrap="square" rtlCol="0">
            <a:spAutoFit/>
          </a:bodyPr>
          <a:lstStyle/>
          <a:p>
            <a:r>
              <a:rPr lang="en-US" sz="2000" dirty="0"/>
              <a:t>Based on Figure 7.2 in Jansson (2013)</a:t>
            </a:r>
          </a:p>
          <a:p>
            <a:endParaRPr lang="en-US" sz="1000" u="sng" dirty="0"/>
          </a:p>
          <a:p>
            <a:r>
              <a:rPr lang="en-US" sz="2000" b="1" u="sng" dirty="0">
                <a:solidFill>
                  <a:srgbClr val="C00000"/>
                </a:solidFill>
              </a:rPr>
              <a:t>Market equilibrium</a:t>
            </a:r>
          </a:p>
          <a:p>
            <a:endParaRPr lang="en-US" sz="1400" u="sng" dirty="0"/>
          </a:p>
          <a:p>
            <a:pPr marL="342900" indent="-342900">
              <a:buFont typeface="Wingdings" panose="05000000000000000000" pitchFamily="2" charset="2"/>
              <a:buChar char="v"/>
            </a:pPr>
            <a:r>
              <a:rPr lang="en-US" sz="2000" b="1" dirty="0">
                <a:solidFill>
                  <a:srgbClr val="0000FF"/>
                </a:solidFill>
              </a:rPr>
              <a:t>Market equilibrium </a:t>
            </a:r>
            <a:r>
              <a:rPr lang="en-US" sz="2000" dirty="0"/>
              <a:t>could be obtained </a:t>
            </a:r>
            <a:r>
              <a:rPr lang="en-US" sz="2000" b="1" dirty="0">
                <a:solidFill>
                  <a:srgbClr val="0000FF"/>
                </a:solidFill>
              </a:rPr>
              <a:t>where a regional demand curve and the supply curve intersect or at least tangent to each other</a:t>
            </a:r>
          </a:p>
          <a:p>
            <a:pPr marL="342900" indent="-342900">
              <a:buFont typeface="Wingdings" panose="05000000000000000000" pitchFamily="2" charset="2"/>
              <a:buChar char="v"/>
            </a:pPr>
            <a:endParaRPr lang="en-US" sz="2000" dirty="0"/>
          </a:p>
          <a:p>
            <a:pPr marL="342900" indent="-342900">
              <a:buFont typeface="Wingdings" panose="05000000000000000000" pitchFamily="2" charset="2"/>
              <a:buChar char="v"/>
            </a:pPr>
            <a:r>
              <a:rPr lang="en-US" sz="2000" dirty="0"/>
              <a:t>In Figure 7.2, </a:t>
            </a:r>
            <a:r>
              <a:rPr lang="en-US" sz="2000" b="1" dirty="0">
                <a:solidFill>
                  <a:srgbClr val="0000FF"/>
                </a:solidFill>
              </a:rPr>
              <a:t>it is only one demand curve in the bunch of regional demands that the requirement for equilibrium is met</a:t>
            </a:r>
          </a:p>
          <a:p>
            <a:pPr marL="342900" indent="-342900">
              <a:buFont typeface="Wingdings" panose="05000000000000000000" pitchFamily="2" charset="2"/>
              <a:buChar char="v"/>
            </a:pPr>
            <a:endParaRPr lang="en-US" sz="2000" dirty="0"/>
          </a:p>
          <a:p>
            <a:pPr marL="342900" indent="-342900">
              <a:buFont typeface="Wingdings" panose="05000000000000000000" pitchFamily="2" charset="2"/>
              <a:buChar char="v"/>
            </a:pPr>
            <a:r>
              <a:rPr lang="en-US" sz="2000" dirty="0"/>
              <a:t>This means to suggest that </a:t>
            </a:r>
            <a:r>
              <a:rPr lang="en-US" sz="2000" b="1" dirty="0">
                <a:solidFill>
                  <a:srgbClr val="0000FF"/>
                </a:solidFill>
              </a:rPr>
              <a:t>many regions in the sparsely populated parts of Sweden lack local bus transport altogether. Only the urban demand curve gives rise to a viable market.</a:t>
            </a:r>
          </a:p>
        </p:txBody>
      </p:sp>
    </p:spTree>
    <p:extLst>
      <p:ext uri="{BB962C8B-B14F-4D97-AF65-F5344CB8AC3E}">
        <p14:creationId xmlns:p14="http://schemas.microsoft.com/office/powerpoint/2010/main" val="1867518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30</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288471" y="78320"/>
            <a:ext cx="7610093" cy="461665"/>
          </a:xfrm>
          <a:prstGeom prst="rect">
            <a:avLst/>
          </a:prstGeom>
          <a:noFill/>
        </p:spPr>
        <p:txBody>
          <a:bodyPr wrap="square" rtlCol="0">
            <a:spAutoFit/>
          </a:bodyPr>
          <a:lstStyle/>
          <a:p>
            <a:r>
              <a:rPr lang="en-US" sz="2400" b="1" dirty="0">
                <a:solidFill>
                  <a:srgbClr val="0000FF"/>
                </a:solidFill>
              </a:rPr>
              <a:t>Market equilibrium</a:t>
            </a:r>
          </a:p>
        </p:txBody>
      </p:sp>
      <p:sp>
        <p:nvSpPr>
          <p:cNvPr id="11" name="Title 1">
            <a:extLst>
              <a:ext uri="{FF2B5EF4-FFF2-40B4-BE49-F238E27FC236}">
                <a16:creationId xmlns:a16="http://schemas.microsoft.com/office/drawing/2014/main" id="{A3A15A74-9211-435A-A75D-E1E1EC2F95F9}"/>
              </a:ext>
            </a:extLst>
          </p:cNvPr>
          <p:cNvSpPr>
            <a:spLocks noGrp="1"/>
          </p:cNvSpPr>
          <p:nvPr>
            <p:ph type="title"/>
          </p:nvPr>
        </p:nvSpPr>
        <p:spPr>
          <a:xfrm>
            <a:off x="237717" y="6554615"/>
            <a:ext cx="2901893" cy="370741"/>
          </a:xfrm>
        </p:spPr>
        <p:txBody>
          <a:bodyPr>
            <a:normAutofit/>
          </a:bodyPr>
          <a:lstStyle/>
          <a:p>
            <a:r>
              <a:rPr lang="en-US" sz="1400" dirty="0"/>
              <a:t>Source: Jansson (2013), Chapter 7</a:t>
            </a:r>
          </a:p>
        </p:txBody>
      </p:sp>
      <p:sp>
        <p:nvSpPr>
          <p:cNvPr id="7" name="TextBox 6">
            <a:extLst>
              <a:ext uri="{FF2B5EF4-FFF2-40B4-BE49-F238E27FC236}">
                <a16:creationId xmlns:a16="http://schemas.microsoft.com/office/drawing/2014/main" id="{3BB532F4-BD62-4BD1-B875-B85781C4E74D}"/>
              </a:ext>
            </a:extLst>
          </p:cNvPr>
          <p:cNvSpPr txBox="1"/>
          <p:nvPr/>
        </p:nvSpPr>
        <p:spPr>
          <a:xfrm>
            <a:off x="288471" y="595610"/>
            <a:ext cx="8692243" cy="5847755"/>
          </a:xfrm>
          <a:prstGeom prst="rect">
            <a:avLst/>
          </a:prstGeom>
          <a:solidFill>
            <a:srgbClr val="FFFFCC"/>
          </a:solidFill>
        </p:spPr>
        <p:txBody>
          <a:bodyPr wrap="square" rtlCol="0">
            <a:spAutoFit/>
          </a:bodyPr>
          <a:lstStyle/>
          <a:p>
            <a:r>
              <a:rPr lang="en-US" sz="2000" b="1" u="sng" dirty="0">
                <a:solidFill>
                  <a:srgbClr val="C00000"/>
                </a:solidFill>
              </a:rPr>
              <a:t>The crucial difference</a:t>
            </a:r>
          </a:p>
          <a:p>
            <a:endParaRPr lang="en-US" sz="1000" u="sng" dirty="0"/>
          </a:p>
          <a:p>
            <a:r>
              <a:rPr lang="en-US" sz="2000" dirty="0"/>
              <a:t>The difference between graph for non-transportable goods (Figure 7.2) and the structure of supply and demand of easily transportable goods</a:t>
            </a:r>
          </a:p>
          <a:p>
            <a:pPr marL="342900" indent="-342900">
              <a:buFont typeface="Wingdings" panose="05000000000000000000" pitchFamily="2" charset="2"/>
              <a:buChar char="v"/>
            </a:pPr>
            <a:r>
              <a:rPr lang="en-US" sz="2000" b="1" dirty="0">
                <a:solidFill>
                  <a:srgbClr val="C00000"/>
                </a:solidFill>
              </a:rPr>
              <a:t>The easily transportable good case, </a:t>
            </a:r>
          </a:p>
          <a:p>
            <a:pPr marL="800100" lvl="1" indent="-342900">
              <a:buFont typeface="Wingdings" panose="05000000000000000000" pitchFamily="2" charset="2"/>
              <a:buChar char="ü"/>
            </a:pPr>
            <a:r>
              <a:rPr lang="en-US" sz="2000" dirty="0"/>
              <a:t>The quantity along the horizontal axis does not represent density of demand (X) but the </a:t>
            </a:r>
            <a:r>
              <a:rPr lang="en-US" sz="2000" b="1" dirty="0">
                <a:solidFill>
                  <a:srgbClr val="0000FF"/>
                </a:solidFill>
              </a:rPr>
              <a:t>total demand facing the whole industry concerned </a:t>
            </a:r>
            <a:r>
              <a:rPr lang="en-US" sz="2000" b="1" i="1" dirty="0">
                <a:solidFill>
                  <a:srgbClr val="C00000"/>
                </a:solidFill>
              </a:rPr>
              <a:t>(Q)</a:t>
            </a:r>
            <a:r>
              <a:rPr lang="en-US" sz="2000" dirty="0"/>
              <a:t> which is a function of </a:t>
            </a:r>
            <a:r>
              <a:rPr lang="en-US" sz="2000" b="1" i="1" dirty="0">
                <a:solidFill>
                  <a:srgbClr val="C00000"/>
                </a:solidFill>
              </a:rPr>
              <a:t>P</a:t>
            </a:r>
            <a:r>
              <a:rPr lang="en-US" sz="2000" dirty="0"/>
              <a:t> since </a:t>
            </a:r>
            <a:r>
              <a:rPr lang="en-US" sz="2000" b="1" dirty="0">
                <a:solidFill>
                  <a:srgbClr val="0000FF"/>
                </a:solidFill>
              </a:rPr>
              <a:t>the distribution cost</a:t>
            </a:r>
            <a:r>
              <a:rPr lang="en-US" sz="2000" dirty="0"/>
              <a:t>, including the cost of transport to wholesalers and retailers, </a:t>
            </a:r>
            <a:r>
              <a:rPr lang="en-US" sz="2000" b="1" dirty="0">
                <a:solidFill>
                  <a:srgbClr val="0000FF"/>
                </a:solidFill>
              </a:rPr>
              <a:t>is internalized in the producer’s total costs</a:t>
            </a:r>
            <a:r>
              <a:rPr lang="en-US" sz="2000" dirty="0"/>
              <a:t>.</a:t>
            </a:r>
          </a:p>
          <a:p>
            <a:pPr marL="800100" lvl="1" indent="-342900">
              <a:buFont typeface="Wingdings" panose="05000000000000000000" pitchFamily="2" charset="2"/>
              <a:buChar char="ü"/>
            </a:pPr>
            <a:r>
              <a:rPr lang="en-US" sz="2000" b="1" dirty="0">
                <a:solidFill>
                  <a:srgbClr val="0000FF"/>
                </a:solidFill>
              </a:rPr>
              <a:t>The industry demand is the aggregate of all the regional demand functions</a:t>
            </a:r>
          </a:p>
          <a:p>
            <a:pPr marL="800100" lvl="1" indent="-342900">
              <a:buFont typeface="Wingdings" panose="05000000000000000000" pitchFamily="2" charset="2"/>
              <a:buChar char="ü"/>
            </a:pPr>
            <a:r>
              <a:rPr lang="en-US" sz="2000" dirty="0"/>
              <a:t>The long-run </a:t>
            </a:r>
            <a:r>
              <a:rPr lang="en-US" sz="2000" b="1" dirty="0">
                <a:solidFill>
                  <a:srgbClr val="C00000"/>
                </a:solidFill>
              </a:rPr>
              <a:t>AC curve </a:t>
            </a:r>
            <a:r>
              <a:rPr lang="en-US" sz="2000" b="1" dirty="0">
                <a:solidFill>
                  <a:srgbClr val="0000FF"/>
                </a:solidFill>
              </a:rPr>
              <a:t>can be assumed to be horizontal </a:t>
            </a:r>
            <a:r>
              <a:rPr lang="en-US" sz="2000" dirty="0"/>
              <a:t>(constant) because it represents the plane section of a U-shaped curve of one or more producers operating at the minimum cost level</a:t>
            </a:r>
          </a:p>
          <a:p>
            <a:pPr marL="342900" indent="-342900">
              <a:buFont typeface="Wingdings" panose="05000000000000000000" pitchFamily="2" charset="2"/>
              <a:buChar char="v"/>
            </a:pPr>
            <a:r>
              <a:rPr lang="en-US" sz="2000" b="1" dirty="0">
                <a:solidFill>
                  <a:srgbClr val="C00000"/>
                </a:solidFill>
              </a:rPr>
              <a:t>The non-transportable case (in Figure 7.2)</a:t>
            </a:r>
          </a:p>
          <a:p>
            <a:pPr marL="800100" lvl="1" indent="-342900">
              <a:buFont typeface="Wingdings" panose="05000000000000000000" pitchFamily="2" charset="2"/>
              <a:buChar char="ü"/>
            </a:pPr>
            <a:r>
              <a:rPr lang="en-US" sz="2000" dirty="0"/>
              <a:t>The quantity along the horizonal axis is the </a:t>
            </a:r>
            <a:r>
              <a:rPr lang="en-US" sz="2000" b="1" dirty="0">
                <a:solidFill>
                  <a:srgbClr val="0000FF"/>
                </a:solidFill>
              </a:rPr>
              <a:t>density of demand </a:t>
            </a:r>
            <a:r>
              <a:rPr lang="en-US" sz="2000" b="1" i="1" dirty="0">
                <a:solidFill>
                  <a:srgbClr val="C00000"/>
                </a:solidFill>
              </a:rPr>
              <a:t>(X)</a:t>
            </a:r>
          </a:p>
          <a:p>
            <a:pPr marL="800100" lvl="1" indent="-342900">
              <a:buFont typeface="Wingdings" panose="05000000000000000000" pitchFamily="2" charset="2"/>
              <a:buChar char="ü"/>
            </a:pPr>
            <a:r>
              <a:rPr lang="en-US" sz="2000" dirty="0"/>
              <a:t>The regional demand is expressed as demand densities which cannot be added. Each local market must be dealt with one by one</a:t>
            </a:r>
          </a:p>
        </p:txBody>
      </p:sp>
    </p:spTree>
    <p:extLst>
      <p:ext uri="{BB962C8B-B14F-4D97-AF65-F5344CB8AC3E}">
        <p14:creationId xmlns:p14="http://schemas.microsoft.com/office/powerpoint/2010/main" val="590085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7">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7">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7">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สี่เหลี่ยมมุมมน 3"/>
          <p:cNvSpPr>
            <a:spLocks noChangeArrowheads="1"/>
          </p:cNvSpPr>
          <p:nvPr/>
        </p:nvSpPr>
        <p:spPr bwMode="auto">
          <a:xfrm>
            <a:off x="484414" y="250372"/>
            <a:ext cx="8077200" cy="685800"/>
          </a:xfrm>
          <a:prstGeom prst="roundRect">
            <a:avLst>
              <a:gd name="adj" fmla="val 16667"/>
            </a:avLst>
          </a:prstGeom>
          <a:solidFill>
            <a:schemeClr val="accent1">
              <a:lumMod val="75000"/>
            </a:schemeClr>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 Demand for services</a:t>
            </a:r>
            <a:endParaRPr lang="th-TH" sz="3200" b="1" dirty="0"/>
          </a:p>
        </p:txBody>
      </p:sp>
      <p:sp>
        <p:nvSpPr>
          <p:cNvPr id="10254" name="ตัวยึดหมายเลขภาพนิ่ง 21"/>
          <p:cNvSpPr>
            <a:spLocks noGrp="1"/>
          </p:cNvSpPr>
          <p:nvPr>
            <p:ph type="sldNum" sz="quarter" idx="12"/>
          </p:nvPr>
        </p:nvSpPr>
        <p:spPr bwMode="auto">
          <a:noFill/>
          <a:ln>
            <a:miter lim="800000"/>
            <a:headEnd/>
            <a:tailEnd/>
          </a:ln>
        </p:spPr>
        <p:txBody>
          <a:bodyPr/>
          <a:lstStyle/>
          <a:p>
            <a:fld id="{1FBBE6AA-D96E-4B35-AF87-EFF6EAD3E017}" type="slidenum">
              <a:rPr lang="th-TH"/>
              <a:pPr/>
              <a:t>31</a:t>
            </a:fld>
            <a:endParaRPr lang="th-TH"/>
          </a:p>
        </p:txBody>
      </p:sp>
      <p:sp>
        <p:nvSpPr>
          <p:cNvPr id="2" name="TextBox 1"/>
          <p:cNvSpPr txBox="1"/>
          <p:nvPr/>
        </p:nvSpPr>
        <p:spPr>
          <a:xfrm>
            <a:off x="533400" y="1120462"/>
            <a:ext cx="8610600" cy="461665"/>
          </a:xfrm>
          <a:prstGeom prst="rect">
            <a:avLst/>
          </a:prstGeom>
          <a:noFill/>
        </p:spPr>
        <p:txBody>
          <a:bodyPr wrap="square" rtlCol="0">
            <a:spAutoFit/>
          </a:bodyPr>
          <a:lstStyle/>
          <a:p>
            <a:endParaRPr lang="en-US" sz="2400" b="1" dirty="0">
              <a:solidFill>
                <a:srgbClr val="C00000"/>
              </a:solidFill>
              <a:sym typeface="Wingdings" panose="05000000000000000000" pitchFamily="2" charset="2"/>
            </a:endParaRPr>
          </a:p>
        </p:txBody>
      </p:sp>
      <p:sp>
        <p:nvSpPr>
          <p:cNvPr id="5" name="TextBox 4">
            <a:extLst>
              <a:ext uri="{FF2B5EF4-FFF2-40B4-BE49-F238E27FC236}">
                <a16:creationId xmlns:a16="http://schemas.microsoft.com/office/drawing/2014/main" id="{8FCCAA67-97BF-4225-8D3F-133583C0F37B}"/>
              </a:ext>
            </a:extLst>
          </p:cNvPr>
          <p:cNvSpPr txBox="1"/>
          <p:nvPr/>
        </p:nvSpPr>
        <p:spPr>
          <a:xfrm>
            <a:off x="571501" y="1230027"/>
            <a:ext cx="8028214" cy="2739211"/>
          </a:xfrm>
          <a:prstGeom prst="rect">
            <a:avLst/>
          </a:prstGeom>
          <a:solidFill>
            <a:srgbClr val="FFFFCC"/>
          </a:solidFill>
        </p:spPr>
        <p:txBody>
          <a:bodyPr wrap="square" rtlCol="0">
            <a:spAutoFit/>
          </a:bodyPr>
          <a:lstStyle/>
          <a:p>
            <a:r>
              <a:rPr lang="en-US" sz="2400" b="1" dirty="0">
                <a:solidFill>
                  <a:srgbClr val="0000FF"/>
                </a:solidFill>
              </a:rPr>
              <a:t>Motive analysis of demand</a:t>
            </a:r>
          </a:p>
          <a:p>
            <a:endParaRPr lang="en-US" sz="2400" dirty="0"/>
          </a:p>
          <a:p>
            <a:pPr marL="342900" indent="-342900">
              <a:buFont typeface="Wingdings" panose="05000000000000000000" pitchFamily="2" charset="2"/>
              <a:buChar char="v"/>
            </a:pPr>
            <a:r>
              <a:rPr lang="en-US" sz="2400" dirty="0"/>
              <a:t>Demand for service consumption and its income elasticity</a:t>
            </a:r>
          </a:p>
          <a:p>
            <a:pPr marL="342900" indent="-342900">
              <a:buFont typeface="Wingdings" panose="05000000000000000000" pitchFamily="2" charset="2"/>
              <a:buChar char="v"/>
            </a:pPr>
            <a:endParaRPr lang="en-US" sz="2400" dirty="0"/>
          </a:p>
          <a:p>
            <a:pPr marL="342900" indent="-342900">
              <a:buFont typeface="Wingdings" panose="05000000000000000000" pitchFamily="2" charset="2"/>
              <a:buChar char="v"/>
            </a:pPr>
            <a:r>
              <a:rPr lang="en-US" sz="2400" dirty="0"/>
              <a:t>Intermediate demand for service</a:t>
            </a:r>
          </a:p>
          <a:p>
            <a:endParaRPr lang="en-US" sz="2400" dirty="0"/>
          </a:p>
          <a:p>
            <a:pPr lvl="1"/>
            <a:endParaRPr lang="en-US" sz="800" dirty="0"/>
          </a:p>
          <a:p>
            <a:pPr lvl="1"/>
            <a:r>
              <a:rPr lang="en-US" sz="2000" dirty="0">
                <a:solidFill>
                  <a:srgbClr val="C00000"/>
                </a:solidFill>
              </a:rPr>
              <a:t>Reading: Zhou (2016) chapter 4</a:t>
            </a:r>
          </a:p>
        </p:txBody>
      </p:sp>
    </p:spTree>
    <p:extLst>
      <p:ext uri="{BB962C8B-B14F-4D97-AF65-F5344CB8AC3E}">
        <p14:creationId xmlns:p14="http://schemas.microsoft.com/office/powerpoint/2010/main" val="518086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32</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288471" y="141185"/>
            <a:ext cx="7610093" cy="461665"/>
          </a:xfrm>
          <a:prstGeom prst="rect">
            <a:avLst/>
          </a:prstGeom>
          <a:noFill/>
        </p:spPr>
        <p:txBody>
          <a:bodyPr wrap="square" rtlCol="0">
            <a:spAutoFit/>
          </a:bodyPr>
          <a:lstStyle/>
          <a:p>
            <a:r>
              <a:rPr lang="en-US" sz="2400" b="1" dirty="0">
                <a:solidFill>
                  <a:srgbClr val="0000FF"/>
                </a:solidFill>
              </a:rPr>
              <a:t>Demand for service consumption and its income elasticity</a:t>
            </a:r>
          </a:p>
        </p:txBody>
      </p:sp>
      <p:sp>
        <p:nvSpPr>
          <p:cNvPr id="11" name="Title 1">
            <a:extLst>
              <a:ext uri="{FF2B5EF4-FFF2-40B4-BE49-F238E27FC236}">
                <a16:creationId xmlns:a16="http://schemas.microsoft.com/office/drawing/2014/main" id="{A3A15A74-9211-435A-A75D-E1E1EC2F95F9}"/>
              </a:ext>
            </a:extLst>
          </p:cNvPr>
          <p:cNvSpPr>
            <a:spLocks noGrp="1"/>
          </p:cNvSpPr>
          <p:nvPr>
            <p:ph type="title"/>
          </p:nvPr>
        </p:nvSpPr>
        <p:spPr>
          <a:xfrm>
            <a:off x="237717" y="6554615"/>
            <a:ext cx="2901893" cy="370741"/>
          </a:xfrm>
        </p:spPr>
        <p:txBody>
          <a:bodyPr>
            <a:normAutofit/>
          </a:bodyPr>
          <a:lstStyle/>
          <a:p>
            <a:r>
              <a:rPr lang="en-US" sz="1400" dirty="0"/>
              <a:t>Source: Zhou (2016), Chapter 4</a:t>
            </a:r>
          </a:p>
        </p:txBody>
      </p:sp>
      <p:sp>
        <p:nvSpPr>
          <p:cNvPr id="7" name="TextBox 6">
            <a:extLst>
              <a:ext uri="{FF2B5EF4-FFF2-40B4-BE49-F238E27FC236}">
                <a16:creationId xmlns:a16="http://schemas.microsoft.com/office/drawing/2014/main" id="{3BB532F4-BD62-4BD1-B875-B85781C4E74D}"/>
              </a:ext>
            </a:extLst>
          </p:cNvPr>
          <p:cNvSpPr txBox="1"/>
          <p:nvPr/>
        </p:nvSpPr>
        <p:spPr>
          <a:xfrm>
            <a:off x="332014" y="673118"/>
            <a:ext cx="8605158" cy="5693866"/>
          </a:xfrm>
          <a:prstGeom prst="rect">
            <a:avLst/>
          </a:prstGeom>
          <a:solidFill>
            <a:srgbClr val="FFFFCC"/>
          </a:solidFill>
        </p:spPr>
        <p:txBody>
          <a:bodyPr wrap="square" rtlCol="0">
            <a:spAutoFit/>
          </a:bodyPr>
          <a:lstStyle/>
          <a:p>
            <a:r>
              <a:rPr lang="en-US" sz="2200" b="1" u="sng" dirty="0">
                <a:solidFill>
                  <a:srgbClr val="C00000"/>
                </a:solidFill>
              </a:rPr>
              <a:t>Factors that might affect demand for service consumption (macro level)</a:t>
            </a:r>
          </a:p>
          <a:p>
            <a:endParaRPr lang="en-US" sz="1000" b="1" dirty="0">
              <a:solidFill>
                <a:srgbClr val="0000FF"/>
              </a:solidFill>
            </a:endParaRPr>
          </a:p>
          <a:p>
            <a:r>
              <a:rPr lang="en-US" sz="2200" dirty="0"/>
              <a:t>For example</a:t>
            </a:r>
          </a:p>
          <a:p>
            <a:endParaRPr lang="en-US" sz="1000" b="1" dirty="0">
              <a:solidFill>
                <a:srgbClr val="0000FF"/>
              </a:solidFill>
            </a:endParaRPr>
          </a:p>
          <a:p>
            <a:pPr marL="800100" lvl="1" indent="-342900">
              <a:buFont typeface="Wingdings" panose="05000000000000000000" pitchFamily="2" charset="2"/>
              <a:buChar char="v"/>
            </a:pPr>
            <a:r>
              <a:rPr lang="en-US" sz="2000" b="1" dirty="0">
                <a:solidFill>
                  <a:srgbClr val="0000FF"/>
                </a:solidFill>
              </a:rPr>
              <a:t>Consumer income and income growth</a:t>
            </a:r>
          </a:p>
          <a:p>
            <a:pPr marL="800100" lvl="1" indent="-342900">
              <a:buFont typeface="Wingdings" panose="05000000000000000000" pitchFamily="2" charset="2"/>
              <a:buChar char="v"/>
            </a:pPr>
            <a:r>
              <a:rPr lang="en-US" sz="2000" b="1" dirty="0">
                <a:solidFill>
                  <a:srgbClr val="0000FF"/>
                </a:solidFill>
              </a:rPr>
              <a:t>Distribution of income</a:t>
            </a:r>
          </a:p>
          <a:p>
            <a:pPr lvl="1"/>
            <a:r>
              <a:rPr lang="en-US" sz="2000" dirty="0"/>
              <a:t>      e.g. </a:t>
            </a:r>
          </a:p>
          <a:p>
            <a:pPr marL="1257300" lvl="2" indent="-342900">
              <a:buFont typeface="Wingdings" panose="05000000000000000000" pitchFamily="2" charset="2"/>
              <a:buChar char="ü"/>
            </a:pPr>
            <a:r>
              <a:rPr lang="en-US" sz="2000" dirty="0"/>
              <a:t>Do higher, medium and lower income groups have similar demand for service?</a:t>
            </a:r>
          </a:p>
          <a:p>
            <a:pPr marL="1257300" lvl="2" indent="-342900">
              <a:buFont typeface="Wingdings" panose="05000000000000000000" pitchFamily="2" charset="2"/>
              <a:buChar char="ü"/>
            </a:pPr>
            <a:r>
              <a:rPr lang="en-US" sz="2000" dirty="0"/>
              <a:t>How might growing middle class income affect the country demand for service?</a:t>
            </a:r>
          </a:p>
          <a:p>
            <a:pPr marL="800100" lvl="1" indent="-342900">
              <a:buFont typeface="Wingdings" panose="05000000000000000000" pitchFamily="2" charset="2"/>
              <a:buChar char="v"/>
            </a:pPr>
            <a:r>
              <a:rPr lang="en-US" sz="2000" b="1" dirty="0">
                <a:solidFill>
                  <a:srgbClr val="0000FF"/>
                </a:solidFill>
              </a:rPr>
              <a:t>Size of population</a:t>
            </a:r>
          </a:p>
          <a:p>
            <a:pPr marL="800100" lvl="1" indent="-342900">
              <a:buFont typeface="Wingdings" panose="05000000000000000000" pitchFamily="2" charset="2"/>
              <a:buChar char="v"/>
            </a:pPr>
            <a:r>
              <a:rPr lang="en-US" sz="2000" b="1" dirty="0">
                <a:solidFill>
                  <a:srgbClr val="0000FF"/>
                </a:solidFill>
              </a:rPr>
              <a:t>Population age structure</a:t>
            </a:r>
          </a:p>
          <a:p>
            <a:pPr lvl="1"/>
            <a:r>
              <a:rPr lang="en-US" sz="2000" dirty="0"/>
              <a:t>      e.g. How aging population trend affect demand for service?</a:t>
            </a:r>
          </a:p>
          <a:p>
            <a:pPr marL="800100" lvl="1" indent="-342900">
              <a:buFont typeface="Wingdings" panose="05000000000000000000" pitchFamily="2" charset="2"/>
              <a:buChar char="v"/>
            </a:pPr>
            <a:r>
              <a:rPr lang="en-US" sz="2000" b="1" dirty="0">
                <a:solidFill>
                  <a:srgbClr val="0000FF"/>
                </a:solidFill>
              </a:rPr>
              <a:t>Urbanization</a:t>
            </a:r>
          </a:p>
          <a:p>
            <a:pPr lvl="1"/>
            <a:r>
              <a:rPr lang="en-US" sz="2000" dirty="0"/>
              <a:t>      e.g. Do people live in urban areas and rural areas have similar demand for   </a:t>
            </a:r>
          </a:p>
          <a:p>
            <a:pPr lvl="1"/>
            <a:r>
              <a:rPr lang="en-US" sz="2000" dirty="0"/>
              <a:t>      service?</a:t>
            </a:r>
          </a:p>
          <a:p>
            <a:pPr marL="800100" lvl="1" indent="-342900">
              <a:buFont typeface="Wingdings" panose="05000000000000000000" pitchFamily="2" charset="2"/>
              <a:buChar char="v"/>
            </a:pPr>
            <a:r>
              <a:rPr lang="en-US" sz="2000" b="1" dirty="0">
                <a:solidFill>
                  <a:srgbClr val="0000FF"/>
                </a:solidFill>
              </a:rPr>
              <a:t>Consumer taste </a:t>
            </a:r>
          </a:p>
          <a:p>
            <a:pPr lvl="1"/>
            <a:r>
              <a:rPr lang="en-US" sz="2000" dirty="0"/>
              <a:t>      e.g. new consumption concept (leisure, experience, etc.)</a:t>
            </a:r>
          </a:p>
        </p:txBody>
      </p:sp>
    </p:spTree>
    <p:extLst>
      <p:ext uri="{BB962C8B-B14F-4D97-AF65-F5344CB8AC3E}">
        <p14:creationId xmlns:p14="http://schemas.microsoft.com/office/powerpoint/2010/main" val="1027823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7">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7">
                                            <p:txEl>
                                              <p:pRg st="9" end="9"/>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7">
                                            <p:txEl>
                                              <p:pRg st="10" end="10"/>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7">
                                            <p:txEl>
                                              <p:pRg st="11" end="11"/>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7">
                                            <p:txEl>
                                              <p:pRg st="12" end="12"/>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7">
                                            <p:txEl>
                                              <p:pRg st="13" end="13"/>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7">
                                            <p:txEl>
                                              <p:pRg st="14" end="14"/>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nodeType="clickEffect">
                                  <p:stCondLst>
                                    <p:cond delay="0"/>
                                  </p:stCondLst>
                                  <p:childTnLst>
                                    <p:set>
                                      <p:cBhvr>
                                        <p:cTn id="58" dur="1" fill="hold">
                                          <p:stCondLst>
                                            <p:cond delay="0"/>
                                          </p:stCondLst>
                                        </p:cTn>
                                        <p:tgtEl>
                                          <p:spTgt spid="7">
                                            <p:txEl>
                                              <p:pRg st="15" end="15"/>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7">
                                            <p:txEl>
                                              <p:pRg st="16" end="1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33</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288471" y="141185"/>
            <a:ext cx="7610093" cy="461665"/>
          </a:xfrm>
          <a:prstGeom prst="rect">
            <a:avLst/>
          </a:prstGeom>
          <a:noFill/>
        </p:spPr>
        <p:txBody>
          <a:bodyPr wrap="square" rtlCol="0">
            <a:spAutoFit/>
          </a:bodyPr>
          <a:lstStyle/>
          <a:p>
            <a:r>
              <a:rPr lang="en-US" sz="2400" b="1" dirty="0">
                <a:solidFill>
                  <a:srgbClr val="0000FF"/>
                </a:solidFill>
              </a:rPr>
              <a:t>Demand for service consumption and its income elasticity</a:t>
            </a:r>
          </a:p>
        </p:txBody>
      </p:sp>
      <p:sp>
        <p:nvSpPr>
          <p:cNvPr id="7" name="TextBox 6">
            <a:extLst>
              <a:ext uri="{FF2B5EF4-FFF2-40B4-BE49-F238E27FC236}">
                <a16:creationId xmlns:a16="http://schemas.microsoft.com/office/drawing/2014/main" id="{3BB532F4-BD62-4BD1-B875-B85781C4E74D}"/>
              </a:ext>
            </a:extLst>
          </p:cNvPr>
          <p:cNvSpPr txBox="1"/>
          <p:nvPr/>
        </p:nvSpPr>
        <p:spPr>
          <a:xfrm>
            <a:off x="332014" y="673118"/>
            <a:ext cx="8605158" cy="5816977"/>
          </a:xfrm>
          <a:prstGeom prst="rect">
            <a:avLst/>
          </a:prstGeom>
          <a:solidFill>
            <a:srgbClr val="FFFFCC"/>
          </a:solidFill>
        </p:spPr>
        <p:txBody>
          <a:bodyPr wrap="square" rtlCol="0">
            <a:spAutoFit/>
          </a:bodyPr>
          <a:lstStyle/>
          <a:p>
            <a:r>
              <a:rPr lang="en-US" sz="2200" b="1" u="sng" dirty="0">
                <a:solidFill>
                  <a:srgbClr val="C00000"/>
                </a:solidFill>
              </a:rPr>
              <a:t>Income elasticity of demand</a:t>
            </a:r>
          </a:p>
          <a:p>
            <a:endParaRPr lang="en-US" sz="1000" b="1" dirty="0">
              <a:solidFill>
                <a:srgbClr val="0000FF"/>
              </a:solidFill>
            </a:endParaRPr>
          </a:p>
          <a:p>
            <a:pPr marL="342900" indent="-342900">
              <a:buFont typeface="Wingdings" panose="05000000000000000000" pitchFamily="2" charset="2"/>
              <a:buChar char="v"/>
            </a:pPr>
            <a:r>
              <a:rPr lang="en-US" sz="2000" dirty="0"/>
              <a:t>Lower income groups have ________elasticity of demand for basic necessities</a:t>
            </a:r>
          </a:p>
          <a:p>
            <a:pPr marL="342900" indent="-342900">
              <a:buFont typeface="Wingdings" panose="05000000000000000000" pitchFamily="2" charset="2"/>
              <a:buChar char="v"/>
            </a:pPr>
            <a:r>
              <a:rPr lang="en-US" sz="2000" dirty="0"/>
              <a:t>Higher income groups would consider durable consumer goods and services</a:t>
            </a:r>
          </a:p>
          <a:p>
            <a:pPr marL="342900" indent="-342900">
              <a:buFont typeface="Wingdings" panose="05000000000000000000" pitchFamily="2" charset="2"/>
              <a:buChar char="v"/>
            </a:pPr>
            <a:r>
              <a:rPr lang="en-US" sz="2000" dirty="0"/>
              <a:t>According </a:t>
            </a:r>
            <a:r>
              <a:rPr lang="en-US" sz="2000" b="1" dirty="0">
                <a:solidFill>
                  <a:srgbClr val="0000FF"/>
                </a:solidFill>
              </a:rPr>
              <a:t>Maslow’s hierarchy of needs </a:t>
            </a:r>
            <a:r>
              <a:rPr lang="en-US" sz="2000" dirty="0"/>
              <a:t>and </a:t>
            </a:r>
            <a:r>
              <a:rPr lang="en-US" sz="2000" b="1" dirty="0">
                <a:solidFill>
                  <a:srgbClr val="0000FF"/>
                </a:solidFill>
              </a:rPr>
              <a:t>Engel’s law</a:t>
            </a:r>
            <a:r>
              <a:rPr lang="en-US" sz="2000" dirty="0"/>
              <a:t>, </a:t>
            </a:r>
          </a:p>
          <a:p>
            <a:pPr marL="800100" lvl="1" indent="-342900">
              <a:buFont typeface="Wingdings" panose="05000000000000000000" pitchFamily="2" charset="2"/>
              <a:buChar char="ü"/>
            </a:pPr>
            <a:r>
              <a:rPr lang="en-US" sz="2000" dirty="0"/>
              <a:t>When income level is relatively low, most of consumer spending goes to food, clothing, shelter and other basic needs.</a:t>
            </a:r>
          </a:p>
          <a:p>
            <a:pPr marL="800100" lvl="1" indent="-342900">
              <a:buFont typeface="Wingdings" panose="05000000000000000000" pitchFamily="2" charset="2"/>
              <a:buChar char="ü"/>
            </a:pPr>
            <a:r>
              <a:rPr lang="en-US" sz="2000" dirty="0"/>
              <a:t>As income level rises, people spend more in meeting needs for security, social interaction, earning respect, self-realization, etc. These needs are mostly based on services. </a:t>
            </a:r>
          </a:p>
          <a:p>
            <a:pPr marL="800100" lvl="1" indent="-342900">
              <a:buFont typeface="Wingdings" panose="05000000000000000000" pitchFamily="2" charset="2"/>
              <a:buChar char="ü"/>
            </a:pPr>
            <a:r>
              <a:rPr lang="en-US" sz="2000" dirty="0"/>
              <a:t>So </a:t>
            </a:r>
            <a:r>
              <a:rPr lang="en-US" sz="2000" b="1" dirty="0">
                <a:solidFill>
                  <a:srgbClr val="0000FF"/>
                </a:solidFill>
              </a:rPr>
              <a:t>it is possible that the proportion of service in consumer spending will increase as income rises </a:t>
            </a:r>
            <a:r>
              <a:rPr lang="en-US" sz="2000" dirty="0"/>
              <a:t>(some empirical evidences support this argument some don’t)</a:t>
            </a:r>
          </a:p>
          <a:p>
            <a:pPr marL="342900" indent="-342900">
              <a:buFont typeface="Wingdings" panose="05000000000000000000" pitchFamily="2" charset="2"/>
              <a:buChar char="v"/>
            </a:pPr>
            <a:r>
              <a:rPr lang="en-US" sz="2000" dirty="0"/>
              <a:t>Note: </a:t>
            </a:r>
            <a:r>
              <a:rPr lang="en-US" sz="2000" b="1" dirty="0">
                <a:solidFill>
                  <a:srgbClr val="0000FF"/>
                </a:solidFill>
              </a:rPr>
              <a:t>Maslow’s hierarchy of needs</a:t>
            </a:r>
            <a:r>
              <a:rPr lang="en-US" sz="2000" dirty="0"/>
              <a:t>:</a:t>
            </a:r>
          </a:p>
          <a:p>
            <a:pPr marL="742950" lvl="1" indent="-285750">
              <a:buFont typeface="Wingdings" panose="05000000000000000000" pitchFamily="2" charset="2"/>
              <a:buChar char="ü"/>
            </a:pPr>
            <a:r>
              <a:rPr lang="en-US" sz="2000" dirty="0"/>
              <a:t>Maslow categorized people’s needs into “</a:t>
            </a:r>
            <a:r>
              <a:rPr lang="en-US" sz="2000" b="1" dirty="0">
                <a:solidFill>
                  <a:srgbClr val="C00000"/>
                </a:solidFill>
              </a:rPr>
              <a:t>physiological</a:t>
            </a:r>
            <a:r>
              <a:rPr lang="en-US" sz="2000" dirty="0"/>
              <a:t>”, “</a:t>
            </a:r>
            <a:r>
              <a:rPr lang="en-US" sz="2000" b="1" dirty="0">
                <a:solidFill>
                  <a:srgbClr val="C00000"/>
                </a:solidFill>
              </a:rPr>
              <a:t>safety</a:t>
            </a:r>
            <a:r>
              <a:rPr lang="en-US" sz="2000" dirty="0"/>
              <a:t>”, “</a:t>
            </a:r>
            <a:r>
              <a:rPr lang="en-US" sz="2000" b="1" dirty="0">
                <a:solidFill>
                  <a:srgbClr val="C00000"/>
                </a:solidFill>
              </a:rPr>
              <a:t>belongingness</a:t>
            </a:r>
            <a:r>
              <a:rPr lang="en-US" sz="2000" dirty="0"/>
              <a:t>” and “</a:t>
            </a:r>
            <a:r>
              <a:rPr lang="en-US" sz="2000" b="1" dirty="0">
                <a:solidFill>
                  <a:srgbClr val="C00000"/>
                </a:solidFill>
              </a:rPr>
              <a:t>love</a:t>
            </a:r>
            <a:r>
              <a:rPr lang="en-US" sz="2000" dirty="0"/>
              <a:t>”, “</a:t>
            </a:r>
            <a:r>
              <a:rPr lang="en-US" sz="2000" b="1" dirty="0">
                <a:solidFill>
                  <a:srgbClr val="C00000"/>
                </a:solidFill>
              </a:rPr>
              <a:t>esteem</a:t>
            </a:r>
            <a:r>
              <a:rPr lang="en-US" sz="2000" dirty="0"/>
              <a:t>” and “</a:t>
            </a:r>
            <a:r>
              <a:rPr lang="en-US" sz="2000" b="1" dirty="0">
                <a:solidFill>
                  <a:srgbClr val="C00000"/>
                </a:solidFill>
              </a:rPr>
              <a:t>self-actualization</a:t>
            </a:r>
            <a:r>
              <a:rPr lang="en-US" sz="2000" dirty="0"/>
              <a:t>” ascending like hierarchy, a developmental process from lower to higher levels.</a:t>
            </a:r>
          </a:p>
          <a:p>
            <a:pPr marL="742950" lvl="1" indent="-285750">
              <a:buFont typeface="Wingdings" panose="05000000000000000000" pitchFamily="2" charset="2"/>
              <a:buChar char="ü"/>
            </a:pPr>
            <a:r>
              <a:rPr lang="en-US" sz="2000" dirty="0"/>
              <a:t>Maslow distinguishes the different </a:t>
            </a:r>
            <a:r>
              <a:rPr lang="en-US" sz="2000" b="1" dirty="0">
                <a:solidFill>
                  <a:srgbClr val="0000FF"/>
                </a:solidFill>
              </a:rPr>
              <a:t>layers of demand</a:t>
            </a:r>
            <a:r>
              <a:rPr lang="en-US" sz="2000" dirty="0"/>
              <a:t>, but not distinguish between </a:t>
            </a:r>
            <a:r>
              <a:rPr lang="en-US" sz="2000" b="1" dirty="0">
                <a:solidFill>
                  <a:srgbClr val="0000FF"/>
                </a:solidFill>
              </a:rPr>
              <a:t>product demand </a:t>
            </a:r>
            <a:r>
              <a:rPr lang="en-US" sz="2000" dirty="0"/>
              <a:t>and </a:t>
            </a:r>
            <a:r>
              <a:rPr lang="en-US" sz="2000" b="1" dirty="0">
                <a:solidFill>
                  <a:srgbClr val="0000FF"/>
                </a:solidFill>
              </a:rPr>
              <a:t>service demand</a:t>
            </a:r>
          </a:p>
        </p:txBody>
      </p:sp>
      <p:sp>
        <p:nvSpPr>
          <p:cNvPr id="2" name="TextBox 1">
            <a:extLst>
              <a:ext uri="{FF2B5EF4-FFF2-40B4-BE49-F238E27FC236}">
                <a16:creationId xmlns:a16="http://schemas.microsoft.com/office/drawing/2014/main" id="{9A8310CF-FB7A-4C5F-8CC8-1CD7AF5703F0}"/>
              </a:ext>
            </a:extLst>
          </p:cNvPr>
          <p:cNvSpPr txBox="1"/>
          <p:nvPr/>
        </p:nvSpPr>
        <p:spPr>
          <a:xfrm>
            <a:off x="3706587" y="1130280"/>
            <a:ext cx="854528" cy="369332"/>
          </a:xfrm>
          <a:prstGeom prst="rect">
            <a:avLst/>
          </a:prstGeom>
          <a:noFill/>
        </p:spPr>
        <p:txBody>
          <a:bodyPr wrap="square" rtlCol="0">
            <a:spAutoFit/>
          </a:bodyPr>
          <a:lstStyle/>
          <a:p>
            <a:r>
              <a:rPr lang="en-US" b="1" dirty="0">
                <a:solidFill>
                  <a:srgbClr val="0000FF"/>
                </a:solidFill>
              </a:rPr>
              <a:t>higher</a:t>
            </a:r>
          </a:p>
        </p:txBody>
      </p:sp>
      <p:sp>
        <p:nvSpPr>
          <p:cNvPr id="9" name="Title 1">
            <a:extLst>
              <a:ext uri="{FF2B5EF4-FFF2-40B4-BE49-F238E27FC236}">
                <a16:creationId xmlns:a16="http://schemas.microsoft.com/office/drawing/2014/main" id="{0BA5779A-98C7-41D4-9A3B-3B973DF1FE6D}"/>
              </a:ext>
            </a:extLst>
          </p:cNvPr>
          <p:cNvSpPr txBox="1">
            <a:spLocks/>
          </p:cNvSpPr>
          <p:nvPr/>
        </p:nvSpPr>
        <p:spPr>
          <a:xfrm>
            <a:off x="288471" y="6483858"/>
            <a:ext cx="2901893" cy="37074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400" dirty="0"/>
              <a:t>Source: Zhou (2016), Chapter 4</a:t>
            </a:r>
          </a:p>
        </p:txBody>
      </p:sp>
    </p:spTree>
    <p:extLst>
      <p:ext uri="{BB962C8B-B14F-4D97-AF65-F5344CB8AC3E}">
        <p14:creationId xmlns:p14="http://schemas.microsoft.com/office/powerpoint/2010/main" val="1523255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7">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7">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7">
                                            <p:txEl>
                                              <p:pRg st="9" end="9"/>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7">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34</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288471" y="41522"/>
            <a:ext cx="7610093" cy="461665"/>
          </a:xfrm>
          <a:prstGeom prst="rect">
            <a:avLst/>
          </a:prstGeom>
          <a:noFill/>
        </p:spPr>
        <p:txBody>
          <a:bodyPr wrap="square" rtlCol="0">
            <a:spAutoFit/>
          </a:bodyPr>
          <a:lstStyle/>
          <a:p>
            <a:r>
              <a:rPr lang="en-US" sz="2400" b="1" dirty="0">
                <a:solidFill>
                  <a:srgbClr val="0000FF"/>
                </a:solidFill>
              </a:rPr>
              <a:t>Demand for service consumption and its income elasticity</a:t>
            </a:r>
          </a:p>
        </p:txBody>
      </p:sp>
      <p:sp>
        <p:nvSpPr>
          <p:cNvPr id="7" name="TextBox 6">
            <a:extLst>
              <a:ext uri="{FF2B5EF4-FFF2-40B4-BE49-F238E27FC236}">
                <a16:creationId xmlns:a16="http://schemas.microsoft.com/office/drawing/2014/main" id="{3BB532F4-BD62-4BD1-B875-B85781C4E74D}"/>
              </a:ext>
            </a:extLst>
          </p:cNvPr>
          <p:cNvSpPr txBox="1"/>
          <p:nvPr/>
        </p:nvSpPr>
        <p:spPr>
          <a:xfrm>
            <a:off x="223157" y="476141"/>
            <a:ext cx="8746672" cy="6032421"/>
          </a:xfrm>
          <a:prstGeom prst="rect">
            <a:avLst/>
          </a:prstGeom>
          <a:solidFill>
            <a:srgbClr val="FFFFCC"/>
          </a:solidFill>
        </p:spPr>
        <p:txBody>
          <a:bodyPr wrap="square" rtlCol="0">
            <a:spAutoFit/>
          </a:bodyPr>
          <a:lstStyle/>
          <a:p>
            <a:r>
              <a:rPr lang="en-US" sz="2200" b="1" u="sng" dirty="0">
                <a:solidFill>
                  <a:srgbClr val="C00000"/>
                </a:solidFill>
              </a:rPr>
              <a:t>Income elasticity of demand for service</a:t>
            </a:r>
          </a:p>
          <a:p>
            <a:endParaRPr lang="en-US" sz="1000" b="1" dirty="0">
              <a:solidFill>
                <a:srgbClr val="0000FF"/>
              </a:solidFill>
            </a:endParaRPr>
          </a:p>
          <a:p>
            <a:pPr marL="342900" indent="-342900">
              <a:buFont typeface="Wingdings" panose="05000000000000000000" pitchFamily="2" charset="2"/>
              <a:buChar char="v"/>
            </a:pPr>
            <a:r>
              <a:rPr lang="en-US" sz="2000" dirty="0"/>
              <a:t>To analyze income elasticity of demand for service, </a:t>
            </a:r>
            <a:r>
              <a:rPr lang="en-US" sz="2000" b="1" dirty="0">
                <a:solidFill>
                  <a:srgbClr val="C00000"/>
                </a:solidFill>
              </a:rPr>
              <a:t>Zhou (2016) </a:t>
            </a:r>
            <a:r>
              <a:rPr lang="en-US" sz="2000" dirty="0"/>
              <a:t>modified the categorization of people’s needs to “</a:t>
            </a:r>
            <a:r>
              <a:rPr lang="en-US" sz="2000" b="1" dirty="0">
                <a:solidFill>
                  <a:srgbClr val="C00000"/>
                </a:solidFill>
              </a:rPr>
              <a:t>basic necessity</a:t>
            </a:r>
            <a:r>
              <a:rPr lang="en-US" sz="2000" dirty="0"/>
              <a:t>”, “</a:t>
            </a:r>
            <a:r>
              <a:rPr lang="en-US" sz="2000" b="1" dirty="0">
                <a:solidFill>
                  <a:srgbClr val="C00000"/>
                </a:solidFill>
              </a:rPr>
              <a:t>improvement</a:t>
            </a:r>
            <a:r>
              <a:rPr lang="en-US" sz="2000" dirty="0"/>
              <a:t>”, “</a:t>
            </a:r>
            <a:r>
              <a:rPr lang="en-US" sz="2000" b="1" dirty="0">
                <a:solidFill>
                  <a:srgbClr val="C00000"/>
                </a:solidFill>
              </a:rPr>
              <a:t>well-off</a:t>
            </a:r>
            <a:r>
              <a:rPr lang="en-US" sz="2000" dirty="0"/>
              <a:t>”, “</a:t>
            </a:r>
            <a:r>
              <a:rPr lang="en-US" sz="2000" b="1" dirty="0">
                <a:solidFill>
                  <a:srgbClr val="C00000"/>
                </a:solidFill>
              </a:rPr>
              <a:t>affluent</a:t>
            </a:r>
            <a:r>
              <a:rPr lang="en-US" sz="2000" dirty="0"/>
              <a:t>” and “</a:t>
            </a:r>
            <a:r>
              <a:rPr lang="en-US" sz="2000" b="1" dirty="0">
                <a:solidFill>
                  <a:srgbClr val="C00000"/>
                </a:solidFill>
              </a:rPr>
              <a:t>advanced</a:t>
            </a:r>
            <a:r>
              <a:rPr lang="en-US" sz="2000" dirty="0"/>
              <a:t>” from low to high; at the same time, further differentiating product-based material needs and service-based non-material needs.</a:t>
            </a:r>
          </a:p>
          <a:p>
            <a:pPr marL="342900" indent="-342900">
              <a:buFont typeface="Wingdings" panose="05000000000000000000" pitchFamily="2" charset="2"/>
              <a:buChar char="v"/>
            </a:pPr>
            <a:r>
              <a:rPr lang="en-US" sz="2000" dirty="0"/>
              <a:t>Zhou (2016) proposed 4 hypothesis regarding elasticity of demand for service</a:t>
            </a:r>
          </a:p>
          <a:p>
            <a:pPr marL="742950" lvl="1" indent="-285750">
              <a:buFont typeface="Wingdings" panose="05000000000000000000" pitchFamily="2" charset="2"/>
              <a:buChar char="ü"/>
            </a:pPr>
            <a:r>
              <a:rPr lang="en-US" b="1" dirty="0">
                <a:solidFill>
                  <a:srgbClr val="C00000"/>
                </a:solidFill>
              </a:rPr>
              <a:t>Assumption 1</a:t>
            </a:r>
            <a:r>
              <a:rPr lang="en-US" dirty="0"/>
              <a:t>: </a:t>
            </a:r>
            <a:r>
              <a:rPr lang="en-US" b="1" dirty="0">
                <a:solidFill>
                  <a:srgbClr val="0000FF"/>
                </a:solidFill>
              </a:rPr>
              <a:t>When product and service are in parallel levels of needs, their income elasticity will be basically the same; when the two are in different levels of needs, there will be visible differences in their income elasticity</a:t>
            </a:r>
            <a:r>
              <a:rPr lang="en-US" dirty="0"/>
              <a:t>.</a:t>
            </a:r>
          </a:p>
          <a:p>
            <a:pPr marL="742950" lvl="1" indent="-285750">
              <a:buFont typeface="Wingdings" panose="05000000000000000000" pitchFamily="2" charset="2"/>
              <a:buChar char="ü"/>
            </a:pPr>
            <a:r>
              <a:rPr lang="en-US" b="1" dirty="0">
                <a:solidFill>
                  <a:srgbClr val="C00000"/>
                </a:solidFill>
              </a:rPr>
              <a:t>Assumption 2</a:t>
            </a:r>
            <a:r>
              <a:rPr lang="en-US" dirty="0"/>
              <a:t>:  For both product and service, their primary needs have relatively low income elasticity while their secondary needs have relatively high income elasticity; so </a:t>
            </a:r>
            <a:r>
              <a:rPr lang="en-US" b="1" dirty="0">
                <a:solidFill>
                  <a:srgbClr val="0000FF"/>
                </a:solidFill>
              </a:rPr>
              <a:t>the higher the level of needs is, the higher the income elasticity is</a:t>
            </a:r>
            <a:r>
              <a:rPr lang="en-US" dirty="0"/>
              <a:t>.</a:t>
            </a:r>
          </a:p>
          <a:p>
            <a:pPr marL="742950" lvl="1" indent="-285750">
              <a:buFont typeface="Wingdings" panose="05000000000000000000" pitchFamily="2" charset="2"/>
              <a:buChar char="ü"/>
            </a:pPr>
            <a:r>
              <a:rPr lang="en-US" b="1" dirty="0">
                <a:solidFill>
                  <a:srgbClr val="C00000"/>
                </a:solidFill>
              </a:rPr>
              <a:t>Assumption 3</a:t>
            </a:r>
            <a:r>
              <a:rPr lang="en-US" dirty="0"/>
              <a:t>: </a:t>
            </a:r>
            <a:r>
              <a:rPr lang="en-US" b="1" dirty="0">
                <a:solidFill>
                  <a:srgbClr val="0000FF"/>
                </a:solidFill>
              </a:rPr>
              <a:t>On any level of needs, product and service, in terms of types and sizes of demand, each has its own specific composition</a:t>
            </a:r>
            <a:r>
              <a:rPr lang="en-US" dirty="0"/>
              <a:t>; corresponding to different level of needs, product and service, in terms of types and sizes of demand, are different.</a:t>
            </a:r>
          </a:p>
          <a:p>
            <a:pPr marL="742950" lvl="1" indent="-285750">
              <a:buFont typeface="Wingdings" panose="05000000000000000000" pitchFamily="2" charset="2"/>
              <a:buChar char="ü"/>
            </a:pPr>
            <a:r>
              <a:rPr lang="en-US" b="1" dirty="0">
                <a:solidFill>
                  <a:srgbClr val="C00000"/>
                </a:solidFill>
              </a:rPr>
              <a:t>Assumption 4</a:t>
            </a:r>
            <a:r>
              <a:rPr lang="en-US" dirty="0"/>
              <a:t>: </a:t>
            </a:r>
            <a:r>
              <a:rPr lang="en-US" b="1" dirty="0">
                <a:solidFill>
                  <a:srgbClr val="0000FF"/>
                </a:solidFill>
              </a:rPr>
              <a:t>In the composition of types and sizes of demand, the ratio of service demand increases geometrically as the level of needs advances</a:t>
            </a:r>
            <a:r>
              <a:rPr lang="en-US" dirty="0"/>
              <a:t>; the ratio of product demand decreases geometrically as the level of needs reduces.</a:t>
            </a:r>
            <a:endParaRPr lang="en-US" sz="2000" dirty="0"/>
          </a:p>
        </p:txBody>
      </p:sp>
      <p:sp>
        <p:nvSpPr>
          <p:cNvPr id="9" name="Title 1">
            <a:extLst>
              <a:ext uri="{FF2B5EF4-FFF2-40B4-BE49-F238E27FC236}">
                <a16:creationId xmlns:a16="http://schemas.microsoft.com/office/drawing/2014/main" id="{0BA5779A-98C7-41D4-9A3B-3B973DF1FE6D}"/>
              </a:ext>
            </a:extLst>
          </p:cNvPr>
          <p:cNvSpPr txBox="1">
            <a:spLocks/>
          </p:cNvSpPr>
          <p:nvPr/>
        </p:nvSpPr>
        <p:spPr>
          <a:xfrm>
            <a:off x="364671" y="6509977"/>
            <a:ext cx="2901893" cy="37074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400" dirty="0"/>
              <a:t>Source: Zhou (2016), Chapter 4</a:t>
            </a:r>
          </a:p>
        </p:txBody>
      </p:sp>
    </p:spTree>
    <p:extLst>
      <p:ext uri="{BB962C8B-B14F-4D97-AF65-F5344CB8AC3E}">
        <p14:creationId xmlns:p14="http://schemas.microsoft.com/office/powerpoint/2010/main" val="430626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7">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B7C3ADE3-F244-47F0-BA5E-0AFC1D14ACA7}"/>
              </a:ext>
            </a:extLst>
          </p:cNvPr>
          <p:cNvSpPr>
            <a:spLocks noGrp="1"/>
          </p:cNvSpPr>
          <p:nvPr>
            <p:ph type="sldNum" sz="quarter" idx="12"/>
          </p:nvPr>
        </p:nvSpPr>
        <p:spPr/>
        <p:txBody>
          <a:bodyPr/>
          <a:lstStyle/>
          <a:p>
            <a:fld id="{B91E65D5-FE66-C14A-8B79-70CF72E52575}" type="slidenum">
              <a:rPr lang="en-US" smtClean="0"/>
              <a:t>35</a:t>
            </a:fld>
            <a:endParaRPr lang="en-US"/>
          </a:p>
        </p:txBody>
      </p:sp>
      <p:pic>
        <p:nvPicPr>
          <p:cNvPr id="5" name="Picture 4">
            <a:extLst>
              <a:ext uri="{FF2B5EF4-FFF2-40B4-BE49-F238E27FC236}">
                <a16:creationId xmlns:a16="http://schemas.microsoft.com/office/drawing/2014/main" id="{212700CA-C7EB-49A1-9C7F-D50CCDFF88EF}"/>
              </a:ext>
            </a:extLst>
          </p:cNvPr>
          <p:cNvPicPr>
            <a:picLocks noChangeAspect="1"/>
          </p:cNvPicPr>
          <p:nvPr/>
        </p:nvPicPr>
        <p:blipFill>
          <a:blip r:embed="rId2"/>
          <a:stretch>
            <a:fillRect/>
          </a:stretch>
        </p:blipFill>
        <p:spPr>
          <a:xfrm>
            <a:off x="1160219" y="451331"/>
            <a:ext cx="6792406" cy="2224083"/>
          </a:xfrm>
          <a:prstGeom prst="rect">
            <a:avLst/>
          </a:prstGeom>
        </p:spPr>
      </p:pic>
      <p:sp>
        <p:nvSpPr>
          <p:cNvPr id="7" name="TextBox 6">
            <a:extLst>
              <a:ext uri="{FF2B5EF4-FFF2-40B4-BE49-F238E27FC236}">
                <a16:creationId xmlns:a16="http://schemas.microsoft.com/office/drawing/2014/main" id="{EA631AD0-154A-493A-8E04-B7A974C6F1ED}"/>
              </a:ext>
            </a:extLst>
          </p:cNvPr>
          <p:cNvSpPr txBox="1"/>
          <p:nvPr/>
        </p:nvSpPr>
        <p:spPr>
          <a:xfrm>
            <a:off x="332016" y="81014"/>
            <a:ext cx="8991600" cy="430887"/>
          </a:xfrm>
          <a:prstGeom prst="rect">
            <a:avLst/>
          </a:prstGeom>
          <a:noFill/>
        </p:spPr>
        <p:txBody>
          <a:bodyPr wrap="square" rtlCol="0">
            <a:spAutoFit/>
          </a:bodyPr>
          <a:lstStyle/>
          <a:p>
            <a:r>
              <a:rPr lang="en-US" sz="2200" b="1" dirty="0">
                <a:solidFill>
                  <a:srgbClr val="0000FF"/>
                </a:solidFill>
              </a:rPr>
              <a:t>The hierarchy and structure of needs for product and service consumption </a:t>
            </a:r>
          </a:p>
        </p:txBody>
      </p:sp>
      <p:sp>
        <p:nvSpPr>
          <p:cNvPr id="8" name="Title 1">
            <a:extLst>
              <a:ext uri="{FF2B5EF4-FFF2-40B4-BE49-F238E27FC236}">
                <a16:creationId xmlns:a16="http://schemas.microsoft.com/office/drawing/2014/main" id="{CDAAC786-00CC-410A-8488-D8E62EAFBDBC}"/>
              </a:ext>
            </a:extLst>
          </p:cNvPr>
          <p:cNvSpPr txBox="1">
            <a:spLocks/>
          </p:cNvSpPr>
          <p:nvPr/>
        </p:nvSpPr>
        <p:spPr>
          <a:xfrm>
            <a:off x="1175938" y="2614843"/>
            <a:ext cx="2901893" cy="37074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400" dirty="0"/>
              <a:t>Source: Figure 4.1 in Zhou (2016)</a:t>
            </a:r>
          </a:p>
        </p:txBody>
      </p:sp>
      <p:sp>
        <p:nvSpPr>
          <p:cNvPr id="9" name="Rectangle 8">
            <a:extLst>
              <a:ext uri="{FF2B5EF4-FFF2-40B4-BE49-F238E27FC236}">
                <a16:creationId xmlns:a16="http://schemas.microsoft.com/office/drawing/2014/main" id="{B31224B5-014D-4123-B802-8781E5ED3960}"/>
              </a:ext>
            </a:extLst>
          </p:cNvPr>
          <p:cNvSpPr/>
          <p:nvPr/>
        </p:nvSpPr>
        <p:spPr>
          <a:xfrm>
            <a:off x="201386" y="2985584"/>
            <a:ext cx="8730343" cy="2308324"/>
          </a:xfrm>
          <a:prstGeom prst="rect">
            <a:avLst/>
          </a:prstGeom>
          <a:solidFill>
            <a:srgbClr val="FFFFCC"/>
          </a:solidFill>
        </p:spPr>
        <p:txBody>
          <a:bodyPr wrap="square">
            <a:spAutoFit/>
          </a:bodyPr>
          <a:lstStyle/>
          <a:p>
            <a:r>
              <a:rPr lang="en-US" dirty="0"/>
              <a:t>According to </a:t>
            </a:r>
            <a:r>
              <a:rPr lang="en-US" b="1" dirty="0">
                <a:solidFill>
                  <a:srgbClr val="C00000"/>
                </a:solidFill>
              </a:rPr>
              <a:t>Zhou (2016)</a:t>
            </a:r>
            <a:r>
              <a:rPr lang="en-US" dirty="0"/>
              <a:t>, </a:t>
            </a:r>
            <a:endParaRPr lang="en-US" sz="800" dirty="0"/>
          </a:p>
          <a:p>
            <a:pPr marL="285750" indent="-285750">
              <a:buFont typeface="Wingdings" panose="05000000000000000000" pitchFamily="2" charset="2"/>
              <a:buChar char="v"/>
            </a:pPr>
            <a:r>
              <a:rPr lang="en-US" dirty="0"/>
              <a:t>As the level of needs advances, types and sizes of product demand tend to decrease demonstrating a </a:t>
            </a:r>
            <a:r>
              <a:rPr lang="en-US" b="1" dirty="0">
                <a:solidFill>
                  <a:srgbClr val="0000FF"/>
                </a:solidFill>
              </a:rPr>
              <a:t>pyramidal structure</a:t>
            </a:r>
            <a:r>
              <a:rPr lang="en-US" dirty="0"/>
              <a:t>, while those of service demand tend to increase demonstrating an </a:t>
            </a:r>
            <a:r>
              <a:rPr lang="en-US" b="1" dirty="0">
                <a:solidFill>
                  <a:srgbClr val="0000FF"/>
                </a:solidFill>
              </a:rPr>
              <a:t>inverted pyramidal structure</a:t>
            </a:r>
            <a:r>
              <a:rPr lang="en-US" dirty="0"/>
              <a:t>.</a:t>
            </a:r>
          </a:p>
          <a:p>
            <a:pPr marL="285750" indent="-285750">
              <a:buFont typeface="Wingdings" panose="05000000000000000000" pitchFamily="2" charset="2"/>
              <a:buChar char="v"/>
            </a:pPr>
            <a:r>
              <a:rPr lang="en-US" b="1" dirty="0">
                <a:solidFill>
                  <a:srgbClr val="0000FF"/>
                </a:solidFill>
              </a:rPr>
              <a:t>The higher the level of needs, the higher the income elasticity.</a:t>
            </a:r>
          </a:p>
          <a:p>
            <a:pPr marL="285750" indent="-285750">
              <a:buFont typeface="Wingdings" panose="05000000000000000000" pitchFamily="2" charset="2"/>
              <a:buChar char="v"/>
            </a:pPr>
            <a:r>
              <a:rPr lang="en-US" b="1" dirty="0">
                <a:solidFill>
                  <a:srgbClr val="0000FF"/>
                </a:solidFill>
              </a:rPr>
              <a:t>As the level of needs goes up</a:t>
            </a:r>
            <a:r>
              <a:rPr lang="en-US" dirty="0"/>
              <a:t>, </a:t>
            </a:r>
            <a:r>
              <a:rPr lang="en-US" b="1" dirty="0">
                <a:solidFill>
                  <a:srgbClr val="0000FF"/>
                </a:solidFill>
              </a:rPr>
              <a:t>the service demand ratio </a:t>
            </a:r>
            <a:r>
              <a:rPr lang="en-US" dirty="0"/>
              <a:t>on the basis of the gradual increase of income elasticity will increase geometrically and </a:t>
            </a:r>
            <a:r>
              <a:rPr lang="en-US" b="1" dirty="0">
                <a:solidFill>
                  <a:srgbClr val="0000FF"/>
                </a:solidFill>
              </a:rPr>
              <a:t>will gradually play a dominant role in consumption demand.</a:t>
            </a:r>
          </a:p>
        </p:txBody>
      </p:sp>
      <p:sp>
        <p:nvSpPr>
          <p:cNvPr id="10" name="Rectangle 9">
            <a:extLst>
              <a:ext uri="{FF2B5EF4-FFF2-40B4-BE49-F238E27FC236}">
                <a16:creationId xmlns:a16="http://schemas.microsoft.com/office/drawing/2014/main" id="{78F44989-F85C-438F-98BA-4924C9EACB5F}"/>
              </a:ext>
            </a:extLst>
          </p:cNvPr>
          <p:cNvSpPr/>
          <p:nvPr/>
        </p:nvSpPr>
        <p:spPr>
          <a:xfrm>
            <a:off x="201386" y="5375310"/>
            <a:ext cx="8797158" cy="1477328"/>
          </a:xfrm>
          <a:prstGeom prst="rect">
            <a:avLst/>
          </a:prstGeom>
          <a:solidFill>
            <a:srgbClr val="EFDDEF"/>
          </a:solidFill>
        </p:spPr>
        <p:txBody>
          <a:bodyPr wrap="square">
            <a:spAutoFit/>
          </a:bodyPr>
          <a:lstStyle/>
          <a:p>
            <a:r>
              <a:rPr lang="en-US" b="1" u="sng" dirty="0">
                <a:solidFill>
                  <a:srgbClr val="C00000"/>
                </a:solidFill>
              </a:rPr>
              <a:t>Conclusion</a:t>
            </a:r>
            <a:r>
              <a:rPr lang="en-US" dirty="0"/>
              <a:t>: </a:t>
            </a:r>
            <a:r>
              <a:rPr lang="en-US" b="1" dirty="0">
                <a:solidFill>
                  <a:srgbClr val="0000FF"/>
                </a:solidFill>
              </a:rPr>
              <a:t>As the income level increases and the level of needs goes up, types and sizes of service demand continuously extend and have higher income elasticity, which means that people’s consumption demand leans towards service and service with higher income elasticity, causing the proportion of service industry to rise and promoting economic development</a:t>
            </a:r>
            <a:r>
              <a:rPr lang="en-US" dirty="0"/>
              <a:t>.</a:t>
            </a:r>
          </a:p>
        </p:txBody>
      </p:sp>
    </p:spTree>
    <p:extLst>
      <p:ext uri="{BB962C8B-B14F-4D97-AF65-F5344CB8AC3E}">
        <p14:creationId xmlns:p14="http://schemas.microsoft.com/office/powerpoint/2010/main" val="21989884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36</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223157" y="241055"/>
            <a:ext cx="7610093" cy="461665"/>
          </a:xfrm>
          <a:prstGeom prst="rect">
            <a:avLst/>
          </a:prstGeom>
          <a:noFill/>
        </p:spPr>
        <p:txBody>
          <a:bodyPr wrap="square" rtlCol="0">
            <a:spAutoFit/>
          </a:bodyPr>
          <a:lstStyle/>
          <a:p>
            <a:r>
              <a:rPr lang="en-US" sz="2400" b="1" dirty="0">
                <a:solidFill>
                  <a:srgbClr val="0000FF"/>
                </a:solidFill>
              </a:rPr>
              <a:t>Intermediate demand for service</a:t>
            </a:r>
          </a:p>
        </p:txBody>
      </p:sp>
      <p:sp>
        <p:nvSpPr>
          <p:cNvPr id="9" name="Title 1">
            <a:extLst>
              <a:ext uri="{FF2B5EF4-FFF2-40B4-BE49-F238E27FC236}">
                <a16:creationId xmlns:a16="http://schemas.microsoft.com/office/drawing/2014/main" id="{0BA5779A-98C7-41D4-9A3B-3B973DF1FE6D}"/>
              </a:ext>
            </a:extLst>
          </p:cNvPr>
          <p:cNvSpPr txBox="1">
            <a:spLocks/>
          </p:cNvSpPr>
          <p:nvPr/>
        </p:nvSpPr>
        <p:spPr>
          <a:xfrm>
            <a:off x="364671" y="6509977"/>
            <a:ext cx="2901893" cy="37074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400" dirty="0"/>
              <a:t>Source: Zhou (2016), Chapter 4</a:t>
            </a:r>
          </a:p>
        </p:txBody>
      </p:sp>
      <p:sp>
        <p:nvSpPr>
          <p:cNvPr id="6" name="Rectangle 5">
            <a:extLst>
              <a:ext uri="{FF2B5EF4-FFF2-40B4-BE49-F238E27FC236}">
                <a16:creationId xmlns:a16="http://schemas.microsoft.com/office/drawing/2014/main" id="{FF03A318-D96A-4449-9301-8C71692B4692}"/>
              </a:ext>
            </a:extLst>
          </p:cNvPr>
          <p:cNvSpPr/>
          <p:nvPr/>
        </p:nvSpPr>
        <p:spPr>
          <a:xfrm>
            <a:off x="223157" y="886986"/>
            <a:ext cx="8512629" cy="5016758"/>
          </a:xfrm>
          <a:prstGeom prst="rect">
            <a:avLst/>
          </a:prstGeom>
          <a:solidFill>
            <a:srgbClr val="FFFFCC"/>
          </a:solidFill>
        </p:spPr>
        <p:txBody>
          <a:bodyPr wrap="square">
            <a:spAutoFit/>
          </a:bodyPr>
          <a:lstStyle/>
          <a:p>
            <a:pPr marL="285750" indent="-285750">
              <a:buFont typeface="Wingdings" panose="05000000000000000000" pitchFamily="2" charset="2"/>
              <a:buChar char="v"/>
            </a:pPr>
            <a:r>
              <a:rPr lang="en-US" sz="2000" b="1" dirty="0">
                <a:solidFill>
                  <a:srgbClr val="0000FF"/>
                </a:solidFill>
              </a:rPr>
              <a:t>Final demand for service always plays a dominant role in the aggregate demand for service</a:t>
            </a:r>
            <a:r>
              <a:rPr lang="en-US" sz="2000" dirty="0"/>
              <a:t> and an important role in promoting the development of the service an important role in promoting the development of the service.</a:t>
            </a:r>
          </a:p>
          <a:p>
            <a:pPr marL="285750" indent="-285750">
              <a:buFont typeface="Wingdings" panose="05000000000000000000" pitchFamily="2" charset="2"/>
              <a:buChar char="v"/>
            </a:pPr>
            <a:r>
              <a:rPr lang="en-US" sz="2000" b="1" dirty="0">
                <a:solidFill>
                  <a:srgbClr val="0000FF"/>
                </a:solidFill>
              </a:rPr>
              <a:t>However, the growth of income-based final demand for service, especially consumer demand is comparatively steady</a:t>
            </a:r>
            <a:r>
              <a:rPr lang="en-US" sz="2000" dirty="0"/>
              <a:t>, approximately at a uniform speed, despite some fluctuations when certain spending spree rises. </a:t>
            </a:r>
          </a:p>
          <a:p>
            <a:pPr marL="285750" indent="-285750">
              <a:buFont typeface="Wingdings" panose="05000000000000000000" pitchFamily="2" charset="2"/>
              <a:buChar char="v"/>
            </a:pPr>
            <a:r>
              <a:rPr lang="en-US" sz="2000" dirty="0"/>
              <a:t>In the circumstances of insignificant changes in consumptive demand structure, </a:t>
            </a:r>
            <a:r>
              <a:rPr lang="en-US" sz="2000" b="1" dirty="0">
                <a:solidFill>
                  <a:srgbClr val="0000FF"/>
                </a:solidFill>
              </a:rPr>
              <a:t>the accelerated development of the service industry is mainly promoted by rapid increase of intermediate demand for service</a:t>
            </a:r>
            <a:r>
              <a:rPr lang="en-US" sz="2000" dirty="0"/>
              <a:t>.</a:t>
            </a:r>
          </a:p>
          <a:p>
            <a:pPr marL="285750" indent="-285750">
              <a:buFont typeface="Wingdings" panose="05000000000000000000" pitchFamily="2" charset="2"/>
              <a:buChar char="v"/>
            </a:pPr>
            <a:r>
              <a:rPr lang="en-US" sz="2000" dirty="0"/>
              <a:t>As production systems, production factors and production links change, service activities penetrate into every part of the production links and complement with commodities in the industrial process, which makes </a:t>
            </a:r>
            <a:r>
              <a:rPr lang="en-US" sz="2000" b="1" dirty="0">
                <a:solidFill>
                  <a:srgbClr val="0000FF"/>
                </a:solidFill>
              </a:rPr>
              <a:t>the intermediate demand for service the most dynamic and the fastest-growing demand</a:t>
            </a:r>
            <a:r>
              <a:rPr lang="en-US" sz="2000" dirty="0"/>
              <a:t> </a:t>
            </a:r>
            <a:r>
              <a:rPr lang="en-US" sz="2000" b="1" dirty="0">
                <a:solidFill>
                  <a:srgbClr val="0000FF"/>
                </a:solidFill>
              </a:rPr>
              <a:t>and renders service output a crucial factor in the economic development and operation </a:t>
            </a:r>
            <a:r>
              <a:rPr lang="en-US" sz="2000" dirty="0"/>
              <a:t>and gives it a gradually prominent status in the service economy.</a:t>
            </a:r>
            <a:endParaRPr lang="en-US" sz="2000" b="1" dirty="0">
              <a:solidFill>
                <a:srgbClr val="0000FF"/>
              </a:solidFill>
            </a:endParaRPr>
          </a:p>
        </p:txBody>
      </p:sp>
    </p:spTree>
    <p:extLst>
      <p:ext uri="{BB962C8B-B14F-4D97-AF65-F5344CB8AC3E}">
        <p14:creationId xmlns:p14="http://schemas.microsoft.com/office/powerpoint/2010/main" val="12359250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37</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223157" y="-2530"/>
            <a:ext cx="7610093" cy="461665"/>
          </a:xfrm>
          <a:prstGeom prst="rect">
            <a:avLst/>
          </a:prstGeom>
          <a:noFill/>
        </p:spPr>
        <p:txBody>
          <a:bodyPr wrap="square" rtlCol="0">
            <a:spAutoFit/>
          </a:bodyPr>
          <a:lstStyle/>
          <a:p>
            <a:r>
              <a:rPr lang="en-US" sz="2400" b="1" dirty="0">
                <a:solidFill>
                  <a:srgbClr val="0000FF"/>
                </a:solidFill>
              </a:rPr>
              <a:t>Intermediate demand for service</a:t>
            </a:r>
          </a:p>
        </p:txBody>
      </p:sp>
      <p:sp>
        <p:nvSpPr>
          <p:cNvPr id="9" name="Title 1">
            <a:extLst>
              <a:ext uri="{FF2B5EF4-FFF2-40B4-BE49-F238E27FC236}">
                <a16:creationId xmlns:a16="http://schemas.microsoft.com/office/drawing/2014/main" id="{0BA5779A-98C7-41D4-9A3B-3B973DF1FE6D}"/>
              </a:ext>
            </a:extLst>
          </p:cNvPr>
          <p:cNvSpPr txBox="1">
            <a:spLocks/>
          </p:cNvSpPr>
          <p:nvPr/>
        </p:nvSpPr>
        <p:spPr>
          <a:xfrm>
            <a:off x="364671" y="6509977"/>
            <a:ext cx="2901893" cy="37074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400" dirty="0"/>
              <a:t>Source: Zhou (2016), Chapter 4</a:t>
            </a:r>
          </a:p>
        </p:txBody>
      </p:sp>
      <p:sp>
        <p:nvSpPr>
          <p:cNvPr id="6" name="Rectangle 5">
            <a:extLst>
              <a:ext uri="{FF2B5EF4-FFF2-40B4-BE49-F238E27FC236}">
                <a16:creationId xmlns:a16="http://schemas.microsoft.com/office/drawing/2014/main" id="{FF03A318-D96A-4449-9301-8C71692B4692}"/>
              </a:ext>
            </a:extLst>
          </p:cNvPr>
          <p:cNvSpPr/>
          <p:nvPr/>
        </p:nvSpPr>
        <p:spPr>
          <a:xfrm>
            <a:off x="223157" y="417947"/>
            <a:ext cx="8741229" cy="6155531"/>
          </a:xfrm>
          <a:prstGeom prst="rect">
            <a:avLst/>
          </a:prstGeom>
          <a:solidFill>
            <a:srgbClr val="FFFFCC"/>
          </a:solidFill>
        </p:spPr>
        <p:txBody>
          <a:bodyPr wrap="square">
            <a:spAutoFit/>
          </a:bodyPr>
          <a:lstStyle/>
          <a:p>
            <a:r>
              <a:rPr lang="en-US" sz="2000" b="1" u="sng" dirty="0">
                <a:solidFill>
                  <a:srgbClr val="C00000"/>
                </a:solidFill>
              </a:rPr>
              <a:t>Factors that might affect intermediate demand for service (macro level)</a:t>
            </a:r>
          </a:p>
          <a:p>
            <a:endParaRPr lang="en-US" sz="800" b="1" u="sng" dirty="0">
              <a:solidFill>
                <a:srgbClr val="C00000"/>
              </a:solidFill>
            </a:endParaRPr>
          </a:p>
          <a:p>
            <a:pPr marL="342900" indent="-342900">
              <a:buFont typeface="Wingdings" panose="05000000000000000000" pitchFamily="2" charset="2"/>
              <a:buChar char="v"/>
            </a:pPr>
            <a:r>
              <a:rPr lang="en-US" sz="2000" b="1" dirty="0">
                <a:solidFill>
                  <a:srgbClr val="0000FF"/>
                </a:solidFill>
              </a:rPr>
              <a:t>Specialization of social production</a:t>
            </a:r>
            <a:r>
              <a:rPr lang="th-TH" sz="2000" b="1" dirty="0">
                <a:solidFill>
                  <a:srgbClr val="0000FF"/>
                </a:solidFill>
              </a:rPr>
              <a:t> </a:t>
            </a:r>
            <a:r>
              <a:rPr lang="en-US" sz="2000" b="1" dirty="0">
                <a:solidFill>
                  <a:srgbClr val="0000FF"/>
                </a:solidFill>
              </a:rPr>
              <a:t>and technological advancement: in both manufacturing and service sectors</a:t>
            </a:r>
          </a:p>
          <a:p>
            <a:endParaRPr lang="en-US" sz="1000" b="1" dirty="0">
              <a:solidFill>
                <a:srgbClr val="0000FF"/>
              </a:solidFill>
            </a:endParaRPr>
          </a:p>
          <a:p>
            <a:pPr marL="742950" lvl="1" indent="-285750">
              <a:buFont typeface="Wingdings" panose="05000000000000000000" pitchFamily="2" charset="2"/>
              <a:buChar char="ü"/>
            </a:pPr>
            <a:r>
              <a:rPr lang="en-US" dirty="0"/>
              <a:t>In </a:t>
            </a:r>
            <a:r>
              <a:rPr lang="en-US" b="1" dirty="0">
                <a:solidFill>
                  <a:srgbClr val="C00000"/>
                </a:solidFill>
              </a:rPr>
              <a:t>manufacturing</a:t>
            </a:r>
            <a:r>
              <a:rPr lang="en-US" dirty="0"/>
              <a:t>, due to the development of the complexity and diversity of material production and the specialized division of labor in production, some service functions separate themselves from manufacturing to form independent producer services.</a:t>
            </a:r>
          </a:p>
          <a:p>
            <a:pPr marL="742950" lvl="1" indent="-285750">
              <a:buFont typeface="Wingdings" panose="05000000000000000000" pitchFamily="2" charset="2"/>
              <a:buChar char="ü"/>
            </a:pPr>
            <a:r>
              <a:rPr lang="en-US" dirty="0"/>
              <a:t>As the sizes of the </a:t>
            </a:r>
            <a:r>
              <a:rPr lang="en-US" b="1" dirty="0">
                <a:solidFill>
                  <a:srgbClr val="C00000"/>
                </a:solidFill>
              </a:rPr>
              <a:t>service industry </a:t>
            </a:r>
            <a:r>
              <a:rPr lang="en-US" dirty="0"/>
              <a:t>grows, the intermediate demand for service between sectors within the service industry will increase, developing a powerful reproductive capacity in the service economy.</a:t>
            </a:r>
            <a:endParaRPr lang="en-US" sz="800" b="1" dirty="0">
              <a:solidFill>
                <a:srgbClr val="0000FF"/>
              </a:solidFill>
            </a:endParaRPr>
          </a:p>
          <a:p>
            <a:endParaRPr lang="en-US" sz="800" b="1" dirty="0">
              <a:solidFill>
                <a:srgbClr val="0000FF"/>
              </a:solidFill>
            </a:endParaRPr>
          </a:p>
          <a:p>
            <a:pPr marL="342900" indent="-342900">
              <a:buFont typeface="Wingdings" panose="05000000000000000000" pitchFamily="2" charset="2"/>
              <a:buChar char="v"/>
            </a:pPr>
            <a:r>
              <a:rPr lang="en-US" sz="2000" b="1" dirty="0">
                <a:solidFill>
                  <a:srgbClr val="0000FF"/>
                </a:solidFill>
              </a:rPr>
              <a:t>Level of economic development (income)?:</a:t>
            </a:r>
          </a:p>
          <a:p>
            <a:pPr marL="742950" lvl="1" indent="-285750">
              <a:buFont typeface="Wingdings" panose="05000000000000000000" pitchFamily="2" charset="2"/>
              <a:buChar char="ü"/>
            </a:pPr>
            <a:r>
              <a:rPr lang="en-US" dirty="0"/>
              <a:t>In</a:t>
            </a:r>
            <a:r>
              <a:rPr lang="en-US" b="1" dirty="0">
                <a:solidFill>
                  <a:srgbClr val="C00000"/>
                </a:solidFill>
              </a:rPr>
              <a:t> the agricultural era</a:t>
            </a:r>
            <a:r>
              <a:rPr lang="en-US" dirty="0"/>
              <a:t>, the specialization of social production was low. When </a:t>
            </a:r>
            <a:r>
              <a:rPr lang="en-US" b="1" dirty="0">
                <a:solidFill>
                  <a:srgbClr val="C00000"/>
                </a:solidFill>
              </a:rPr>
              <a:t>the industrial era</a:t>
            </a:r>
            <a:r>
              <a:rPr lang="en-US" dirty="0"/>
              <a:t> came, with the development of roundabout production, the specialization of social production gradually enhanced and even suggested an accelerated feature. According to this logic, </a:t>
            </a:r>
            <a:r>
              <a:rPr lang="en-US" b="1" dirty="0">
                <a:solidFill>
                  <a:srgbClr val="0000FF"/>
                </a:solidFill>
              </a:rPr>
              <a:t>the intermediate demand for service derived from the specialization of social production is ultimately determined by the level of economic development (income level)</a:t>
            </a:r>
            <a:r>
              <a:rPr lang="en-US" dirty="0"/>
              <a:t>.</a:t>
            </a:r>
          </a:p>
          <a:p>
            <a:pPr marL="742950" lvl="1" indent="-285750">
              <a:buFont typeface="Wingdings" panose="05000000000000000000" pitchFamily="2" charset="2"/>
              <a:buChar char="ü"/>
            </a:pPr>
            <a:r>
              <a:rPr lang="en-US" dirty="0"/>
              <a:t>However, </a:t>
            </a:r>
            <a:r>
              <a:rPr lang="en-US" b="1" dirty="0">
                <a:solidFill>
                  <a:srgbClr val="C00000"/>
                </a:solidFill>
              </a:rPr>
              <a:t>it may not be appropriate to directly use the theory of income elasticity of demand to explain the growth of intermediate demand for service and the development of producer service.</a:t>
            </a:r>
          </a:p>
        </p:txBody>
      </p:sp>
    </p:spTree>
    <p:extLst>
      <p:ext uri="{BB962C8B-B14F-4D97-AF65-F5344CB8AC3E}">
        <p14:creationId xmlns:p14="http://schemas.microsoft.com/office/powerpoint/2010/main" val="334620105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24372</TotalTime>
  <Words>5261</Words>
  <Application>Microsoft Office PowerPoint</Application>
  <PresentationFormat>On-screen Show (4:3)</PresentationFormat>
  <Paragraphs>488</Paragraphs>
  <Slides>37</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37</vt:i4>
      </vt:variant>
    </vt:vector>
  </HeadingPairs>
  <TitlesOfParts>
    <vt:vector size="45" baseType="lpstr">
      <vt:lpstr>Angsana New</vt:lpstr>
      <vt:lpstr>Arial</vt:lpstr>
      <vt:lpstr>Calibri</vt:lpstr>
      <vt:lpstr>Calibri Light</vt:lpstr>
      <vt:lpstr>Cambria Math</vt:lpstr>
      <vt:lpstr>Cordia New</vt:lpstr>
      <vt:lpstr>Wingdings</vt:lpstr>
      <vt:lpstr>Office Theme</vt:lpstr>
      <vt:lpstr>Source: Jansson (2013), Chapter 4</vt:lpstr>
      <vt:lpstr>Source: Jansson (2013), Chapter 5</vt:lpstr>
      <vt:lpstr>Slice of a service-supply system in a uniformly populated region</vt:lpstr>
      <vt:lpstr>The basis trade-off between the production and distribution costs</vt:lpstr>
      <vt:lpstr>Source: Jansson (2013), Chapter 5</vt:lpstr>
      <vt:lpstr>Source: Jansson (2013), Chapter 5</vt:lpstr>
      <vt:lpstr>Source: Jansson (2013), Chapter 5</vt:lpstr>
      <vt:lpstr>Source: Jansson (2013), Chapter 5</vt:lpstr>
      <vt:lpstr>Source: Jansson (2013), Chapter 5</vt:lpstr>
      <vt:lpstr>The location of public health centres (PHCs) in different parts of Sweden.</vt:lpstr>
      <vt:lpstr>Catchment areas of Public Health Centres.</vt:lpstr>
      <vt:lpstr>Source: Jansson (2013), Chapter 5</vt:lpstr>
      <vt:lpstr>Source: Jansson (2013), Chapter 5</vt:lpstr>
      <vt:lpstr>Source: Jansson (2013), Chapter 5</vt:lpstr>
      <vt:lpstr>Source: Jansson (2013), Chapter 5</vt:lpstr>
      <vt:lpstr>Relative additional cost (percentage) of a cluster of five compared to a total cost-minimizing dispersal of plants</vt:lpstr>
      <vt:lpstr>Source: Jansson (2013), Chapter 5</vt:lpstr>
      <vt:lpstr>PowerPoint Presentation</vt:lpstr>
      <vt:lpstr>Source: Jansson (2013), Chapter 7</vt:lpstr>
      <vt:lpstr>The production and distribution cost trade-off with respect to plant output for achieving the minimum average total cost for different values of the demand density (Xi)</vt:lpstr>
      <vt:lpstr>Source: Jansson (2013), Chapter 7</vt:lpstr>
      <vt:lpstr>Source: Jansson (2013), Chapter 7</vt:lpstr>
      <vt:lpstr>Source: Jansson (2013), Chapter 7</vt:lpstr>
      <vt:lpstr>Source: Jansson (2013), Chapter 7</vt:lpstr>
      <vt:lpstr>Source: Jansson (2013), Chapter 7</vt:lpstr>
      <vt:lpstr>Source: Jansson (2013), Chapter 7</vt:lpstr>
      <vt:lpstr>Typical supply and demand constellation for non-transportable goods in regions of different population density.</vt:lpstr>
      <vt:lpstr>Source: Jansson (2013), Chapter 7</vt:lpstr>
      <vt:lpstr>Source: Jansson (2013), Chapter 7</vt:lpstr>
      <vt:lpstr>Source: Jansson (2013), Chapter 7</vt:lpstr>
      <vt:lpstr>PowerPoint Presentation</vt:lpstr>
      <vt:lpstr>Source: Zhou (2016), Chapter 4</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Macbook Pro</cp:lastModifiedBy>
  <cp:revision>364</cp:revision>
  <dcterms:created xsi:type="dcterms:W3CDTF">2017-08-24T04:51:12Z</dcterms:created>
  <dcterms:modified xsi:type="dcterms:W3CDTF">2017-10-30T17:36:15Z</dcterms:modified>
</cp:coreProperties>
</file>