
<file path=[Content_Types].xml><?xml version="1.0" encoding="utf-8"?>
<Types xmlns="http://schemas.openxmlformats.org/package/2006/content-types">
  <Default Extension="xml" ContentType="application/xml"/>
  <Default Extension="jpeg" ContentType="image/jpeg"/>
  <Default Extension="png" ContentType="image/png"/>
  <Default Extension="gif" ContentType="image/gif"/>
  <Default Extension="rels" ContentType="application/vnd.openxmlformats-package.relationships+xml"/>
  <Default Extension="wmf" ContentType="image/x-w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19" r:id="rId1"/>
  </p:sldMasterIdLst>
  <p:notesMasterIdLst>
    <p:notesMasterId r:id="rId71"/>
  </p:notesMasterIdLst>
  <p:sldIdLst>
    <p:sldId id="314" r:id="rId2"/>
    <p:sldId id="258" r:id="rId3"/>
    <p:sldId id="332" r:id="rId4"/>
    <p:sldId id="267" r:id="rId5"/>
    <p:sldId id="322" r:id="rId6"/>
    <p:sldId id="325" r:id="rId7"/>
    <p:sldId id="324" r:id="rId8"/>
    <p:sldId id="323" r:id="rId9"/>
    <p:sldId id="326" r:id="rId10"/>
    <p:sldId id="333" r:id="rId11"/>
    <p:sldId id="268" r:id="rId12"/>
    <p:sldId id="269" r:id="rId13"/>
    <p:sldId id="270" r:id="rId14"/>
    <p:sldId id="271" r:id="rId15"/>
    <p:sldId id="272" r:id="rId16"/>
    <p:sldId id="273" r:id="rId17"/>
    <p:sldId id="285" r:id="rId18"/>
    <p:sldId id="274" r:id="rId19"/>
    <p:sldId id="286" r:id="rId20"/>
    <p:sldId id="342" r:id="rId21"/>
    <p:sldId id="287" r:id="rId22"/>
    <p:sldId id="288" r:id="rId23"/>
    <p:sldId id="289" r:id="rId24"/>
    <p:sldId id="290" r:id="rId25"/>
    <p:sldId id="291" r:id="rId26"/>
    <p:sldId id="292" r:id="rId27"/>
    <p:sldId id="275" r:id="rId28"/>
    <p:sldId id="276" r:id="rId29"/>
    <p:sldId id="277" r:id="rId30"/>
    <p:sldId id="293" r:id="rId31"/>
    <p:sldId id="294" r:id="rId32"/>
    <p:sldId id="295" r:id="rId33"/>
    <p:sldId id="296" r:id="rId34"/>
    <p:sldId id="297" r:id="rId35"/>
    <p:sldId id="278" r:id="rId36"/>
    <p:sldId id="279" r:id="rId37"/>
    <p:sldId id="298" r:id="rId38"/>
    <p:sldId id="334" r:id="rId39"/>
    <p:sldId id="299" r:id="rId40"/>
    <p:sldId id="335" r:id="rId41"/>
    <p:sldId id="300" r:id="rId42"/>
    <p:sldId id="301" r:id="rId43"/>
    <p:sldId id="280" r:id="rId44"/>
    <p:sldId id="307" r:id="rId45"/>
    <p:sldId id="315" r:id="rId46"/>
    <p:sldId id="308" r:id="rId47"/>
    <p:sldId id="321" r:id="rId48"/>
    <p:sldId id="309" r:id="rId49"/>
    <p:sldId id="311" r:id="rId50"/>
    <p:sldId id="312" r:id="rId51"/>
    <p:sldId id="310" r:id="rId52"/>
    <p:sldId id="313" r:id="rId53"/>
    <p:sldId id="320" r:id="rId54"/>
    <p:sldId id="319" r:id="rId55"/>
    <p:sldId id="340" r:id="rId56"/>
    <p:sldId id="339" r:id="rId57"/>
    <p:sldId id="338" r:id="rId58"/>
    <p:sldId id="303" r:id="rId59"/>
    <p:sldId id="341" r:id="rId60"/>
    <p:sldId id="304" r:id="rId61"/>
    <p:sldId id="305" r:id="rId62"/>
    <p:sldId id="306" r:id="rId63"/>
    <p:sldId id="336" r:id="rId64"/>
    <p:sldId id="337" r:id="rId65"/>
    <p:sldId id="328" r:id="rId66"/>
    <p:sldId id="329" r:id="rId67"/>
    <p:sldId id="330" r:id="rId68"/>
    <p:sldId id="331" r:id="rId69"/>
    <p:sldId id="343" r:id="rId7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kern="1200">
        <a:solidFill>
          <a:schemeClr val="tx1"/>
        </a:solidFill>
        <a:latin typeface="Arial" pitchFamily="34" charset="0"/>
        <a:ea typeface="+mn-ea"/>
        <a:cs typeface="Angsana New" pitchFamily="18" charset="-34"/>
      </a:defRPr>
    </a:lvl6pPr>
    <a:lvl7pPr marL="2743200" algn="l" defTabSz="914400" rtl="0" eaLnBrk="1" latinLnBrk="0" hangingPunct="1">
      <a:defRPr kern="1200">
        <a:solidFill>
          <a:schemeClr val="tx1"/>
        </a:solidFill>
        <a:latin typeface="Arial" pitchFamily="34" charset="0"/>
        <a:ea typeface="+mn-ea"/>
        <a:cs typeface="Angsana New" pitchFamily="18" charset="-34"/>
      </a:defRPr>
    </a:lvl7pPr>
    <a:lvl8pPr marL="3200400" algn="l" defTabSz="914400" rtl="0" eaLnBrk="1" latinLnBrk="0" hangingPunct="1">
      <a:defRPr kern="1200">
        <a:solidFill>
          <a:schemeClr val="tx1"/>
        </a:solidFill>
        <a:latin typeface="Arial" pitchFamily="34" charset="0"/>
        <a:ea typeface="+mn-ea"/>
        <a:cs typeface="Angsana New" pitchFamily="18" charset="-34"/>
      </a:defRPr>
    </a:lvl8pPr>
    <a:lvl9pPr marL="3657600" algn="l" defTabSz="914400" rtl="0" eaLnBrk="1" latinLnBrk="0" hangingPunct="1">
      <a:defRPr kern="1200">
        <a:solidFill>
          <a:schemeClr val="tx1"/>
        </a:solidFill>
        <a:latin typeface="Arial" pitchFamily="34" charset="0"/>
        <a:ea typeface="+mn-ea"/>
        <a:cs typeface="Angsana New" pitchFamily="18" charset="-34"/>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FFFF"/>
    <a:srgbClr val="33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9805" autoAdjust="0"/>
  </p:normalViewPr>
  <p:slideViewPr>
    <p:cSldViewPr>
      <p:cViewPr varScale="1">
        <p:scale>
          <a:sx n="91" d="100"/>
          <a:sy n="91" d="100"/>
        </p:scale>
        <p:origin x="-972" y="-108"/>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Lst>
  </p:outlineViewPr>
  <p:notesTextViewPr>
    <p:cViewPr>
      <p:scale>
        <a:sx n="100" d="100"/>
        <a:sy n="100" d="100"/>
      </p:scale>
      <p:origin x="0" y="0"/>
    </p:cViewPr>
  </p:notesTextViewPr>
  <p:sorterViewPr>
    <p:cViewPr>
      <p:scale>
        <a:sx n="66" d="100"/>
        <a:sy n="66" d="100"/>
      </p:scale>
      <p:origin x="0" y="366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70" Type="http://schemas.openxmlformats.org/officeDocument/2006/relationships/slide" Target="slides/slide69.xml"/><Relationship Id="rId71" Type="http://schemas.openxmlformats.org/officeDocument/2006/relationships/notesMaster" Target="notesMasters/notesMaster1.xml"/><Relationship Id="rId72" Type="http://schemas.openxmlformats.org/officeDocument/2006/relationships/presProps" Target="presProp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73" Type="http://schemas.openxmlformats.org/officeDocument/2006/relationships/viewProps" Target="viewProps.xml"/><Relationship Id="rId74" Type="http://schemas.openxmlformats.org/officeDocument/2006/relationships/theme" Target="theme/theme1.xml"/><Relationship Id="rId75" Type="http://schemas.openxmlformats.org/officeDocument/2006/relationships/tableStyles" Target="tableStyles.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_rels/viewProps.xml.rels><?xml version="1.0" encoding="UTF-8" standalone="yes"?>
<Relationships xmlns="http://schemas.openxmlformats.org/package/2006/relationships"><Relationship Id="rId11" Type="http://schemas.openxmlformats.org/officeDocument/2006/relationships/slide" Target="slides/slide28.xml"/><Relationship Id="rId12" Type="http://schemas.openxmlformats.org/officeDocument/2006/relationships/slide" Target="slides/slide29.xml"/><Relationship Id="rId13" Type="http://schemas.openxmlformats.org/officeDocument/2006/relationships/slide" Target="slides/slide35.xml"/><Relationship Id="rId14" Type="http://schemas.openxmlformats.org/officeDocument/2006/relationships/slide" Target="slides/slide36.xml"/><Relationship Id="rId15" Type="http://schemas.openxmlformats.org/officeDocument/2006/relationships/slide" Target="slides/slide43.xml"/><Relationship Id="rId16" Type="http://schemas.openxmlformats.org/officeDocument/2006/relationships/slide" Target="slides/slide45.xml"/><Relationship Id="rId17" Type="http://schemas.openxmlformats.org/officeDocument/2006/relationships/slide" Target="slides/slide53.xml"/><Relationship Id="rId1" Type="http://schemas.openxmlformats.org/officeDocument/2006/relationships/slide" Target="slides/slide2.xml"/><Relationship Id="rId2" Type="http://schemas.openxmlformats.org/officeDocument/2006/relationships/slide" Target="slides/slide4.xml"/><Relationship Id="rId3" Type="http://schemas.openxmlformats.org/officeDocument/2006/relationships/slide" Target="slides/slide11.xml"/><Relationship Id="rId4" Type="http://schemas.openxmlformats.org/officeDocument/2006/relationships/slide" Target="slides/slide12.xml"/><Relationship Id="rId5" Type="http://schemas.openxmlformats.org/officeDocument/2006/relationships/slide" Target="slides/slide13.xml"/><Relationship Id="rId6" Type="http://schemas.openxmlformats.org/officeDocument/2006/relationships/slide" Target="slides/slide14.xml"/><Relationship Id="rId7" Type="http://schemas.openxmlformats.org/officeDocument/2006/relationships/slide" Target="slides/slide15.xml"/><Relationship Id="rId8" Type="http://schemas.openxmlformats.org/officeDocument/2006/relationships/slide" Target="slides/slide16.xml"/><Relationship Id="rId9" Type="http://schemas.openxmlformats.org/officeDocument/2006/relationships/slide" Target="slides/slide18.xml"/><Relationship Id="rId10" Type="http://schemas.openxmlformats.org/officeDocument/2006/relationships/slide" Target="slides/slide2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2C1D19-0CEF-4A42-A5FA-156953624993}"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th-TH"/>
        </a:p>
      </dgm:t>
    </dgm:pt>
    <dgm:pt modelId="{47F38155-BB93-4E64-98C9-986CB4F3AFAA}">
      <dgm:prSet phldrT="[ข้อความ]"/>
      <dgm:spPr/>
      <dgm:t>
        <a:bodyPr/>
        <a:lstStyle/>
        <a:p>
          <a:r>
            <a:rPr lang="en-US" dirty="0" smtClean="0">
              <a:latin typeface="Arial" charset="0"/>
              <a:ea typeface="Arial" charset="0"/>
              <a:cs typeface="Arial" charset="0"/>
            </a:rPr>
            <a:t>Core Benefit</a:t>
          </a:r>
          <a:endParaRPr lang="th-TH" dirty="0">
            <a:latin typeface="Arial" charset="0"/>
            <a:ea typeface="Arial" charset="0"/>
            <a:cs typeface="Arial" charset="0"/>
          </a:endParaRPr>
        </a:p>
      </dgm:t>
    </dgm:pt>
    <dgm:pt modelId="{B1B8E15F-8B9D-4670-A3E1-56661C756A85}" type="parTrans" cxnId="{5773B93B-1A40-4448-9629-55FE12D845D8}">
      <dgm:prSet/>
      <dgm:spPr/>
      <dgm:t>
        <a:bodyPr/>
        <a:lstStyle/>
        <a:p>
          <a:endParaRPr lang="th-TH">
            <a:latin typeface="Arial" charset="0"/>
            <a:ea typeface="Arial" charset="0"/>
            <a:cs typeface="Arial" charset="0"/>
          </a:endParaRPr>
        </a:p>
      </dgm:t>
    </dgm:pt>
    <dgm:pt modelId="{835B8FD0-0E70-43DE-8D79-EAEC0177DF4E}" type="sibTrans" cxnId="{5773B93B-1A40-4448-9629-55FE12D845D8}">
      <dgm:prSet/>
      <dgm:spPr/>
      <dgm:t>
        <a:bodyPr/>
        <a:lstStyle/>
        <a:p>
          <a:endParaRPr lang="th-TH">
            <a:latin typeface="Arial" charset="0"/>
            <a:ea typeface="Arial" charset="0"/>
            <a:cs typeface="Arial" charset="0"/>
          </a:endParaRPr>
        </a:p>
      </dgm:t>
    </dgm:pt>
    <dgm:pt modelId="{B92FC572-68AC-4E71-8299-B6DAA442E80F}">
      <dgm:prSet phldrT="[ข้อความ]"/>
      <dgm:spPr/>
      <dgm:t>
        <a:bodyPr/>
        <a:lstStyle/>
        <a:p>
          <a:r>
            <a:rPr lang="en-US" dirty="0" smtClean="0">
              <a:latin typeface="Arial" charset="0"/>
              <a:ea typeface="Arial" charset="0"/>
              <a:cs typeface="Arial" charset="0"/>
            </a:rPr>
            <a:t>the fundamental need or want that consumers satisfy by consuming the product or service.  </a:t>
          </a:r>
          <a:endParaRPr lang="th-TH" dirty="0">
            <a:latin typeface="Arial" charset="0"/>
            <a:ea typeface="Arial" charset="0"/>
            <a:cs typeface="Arial" charset="0"/>
          </a:endParaRPr>
        </a:p>
      </dgm:t>
    </dgm:pt>
    <dgm:pt modelId="{11AD104A-325C-47F0-A3A3-88C008E51A1C}" type="parTrans" cxnId="{E1F32ADA-FF64-42C9-A602-A750F7298D40}">
      <dgm:prSet/>
      <dgm:spPr/>
      <dgm:t>
        <a:bodyPr/>
        <a:lstStyle/>
        <a:p>
          <a:endParaRPr lang="th-TH">
            <a:latin typeface="Arial" charset="0"/>
            <a:ea typeface="Arial" charset="0"/>
            <a:cs typeface="Arial" charset="0"/>
          </a:endParaRPr>
        </a:p>
      </dgm:t>
    </dgm:pt>
    <dgm:pt modelId="{DD7F5045-8D57-493A-BC8C-AF1E76BF28DC}" type="sibTrans" cxnId="{E1F32ADA-FF64-42C9-A602-A750F7298D40}">
      <dgm:prSet/>
      <dgm:spPr/>
      <dgm:t>
        <a:bodyPr/>
        <a:lstStyle/>
        <a:p>
          <a:endParaRPr lang="th-TH">
            <a:latin typeface="Arial" charset="0"/>
            <a:ea typeface="Arial" charset="0"/>
            <a:cs typeface="Arial" charset="0"/>
          </a:endParaRPr>
        </a:p>
      </dgm:t>
    </dgm:pt>
    <dgm:pt modelId="{C12A370B-3A33-448D-B19B-DDA68C6B60BF}">
      <dgm:prSet phldrT="[ข้อความ]"/>
      <dgm:spPr/>
      <dgm:t>
        <a:bodyPr/>
        <a:lstStyle/>
        <a:p>
          <a:r>
            <a:rPr lang="en-US" dirty="0" smtClean="0">
              <a:latin typeface="Arial" charset="0"/>
              <a:ea typeface="Arial" charset="0"/>
              <a:cs typeface="Arial" charset="0"/>
            </a:rPr>
            <a:t>Expected</a:t>
          </a:r>
          <a:endParaRPr lang="th-TH" dirty="0">
            <a:latin typeface="Arial" charset="0"/>
            <a:ea typeface="Arial" charset="0"/>
            <a:cs typeface="Arial" charset="0"/>
          </a:endParaRPr>
        </a:p>
      </dgm:t>
    </dgm:pt>
    <dgm:pt modelId="{496C7F9C-86AD-4787-B606-64BBB527801C}" type="parTrans" cxnId="{B848D8AB-4F6B-44BD-9F25-C9812DCF4770}">
      <dgm:prSet/>
      <dgm:spPr/>
      <dgm:t>
        <a:bodyPr/>
        <a:lstStyle/>
        <a:p>
          <a:endParaRPr lang="th-TH">
            <a:latin typeface="Arial" charset="0"/>
            <a:ea typeface="Arial" charset="0"/>
            <a:cs typeface="Arial" charset="0"/>
          </a:endParaRPr>
        </a:p>
      </dgm:t>
    </dgm:pt>
    <dgm:pt modelId="{B392D031-E6C8-42FA-8981-9C15611AD32E}" type="sibTrans" cxnId="{B848D8AB-4F6B-44BD-9F25-C9812DCF4770}">
      <dgm:prSet/>
      <dgm:spPr/>
      <dgm:t>
        <a:bodyPr/>
        <a:lstStyle/>
        <a:p>
          <a:endParaRPr lang="th-TH">
            <a:latin typeface="Arial" charset="0"/>
            <a:ea typeface="Arial" charset="0"/>
            <a:cs typeface="Arial" charset="0"/>
          </a:endParaRPr>
        </a:p>
      </dgm:t>
    </dgm:pt>
    <dgm:pt modelId="{B9D33D6F-74DC-4673-BD8C-E0CA248F44A1}">
      <dgm:prSet phldrT="[ข้อความ]"/>
      <dgm:spPr/>
      <dgm:t>
        <a:bodyPr/>
        <a:lstStyle/>
        <a:p>
          <a:r>
            <a:rPr lang="en-US" dirty="0" smtClean="0">
              <a:latin typeface="Arial" charset="0"/>
              <a:ea typeface="Arial" charset="0"/>
              <a:cs typeface="Arial" charset="0"/>
            </a:rPr>
            <a:t>is a set of attributes or characteristics that buyers normally expect and agree to when they purchase a product.  </a:t>
          </a:r>
          <a:endParaRPr lang="th-TH" dirty="0">
            <a:latin typeface="Arial" charset="0"/>
            <a:ea typeface="Arial" charset="0"/>
            <a:cs typeface="Arial" charset="0"/>
          </a:endParaRPr>
        </a:p>
      </dgm:t>
    </dgm:pt>
    <dgm:pt modelId="{41420439-68DD-4841-8BD7-4F3FB155239F}" type="parTrans" cxnId="{04557A23-D1CA-4443-9A4D-3882DEF3F5AC}">
      <dgm:prSet/>
      <dgm:spPr/>
      <dgm:t>
        <a:bodyPr/>
        <a:lstStyle/>
        <a:p>
          <a:endParaRPr lang="th-TH">
            <a:latin typeface="Arial" charset="0"/>
            <a:ea typeface="Arial" charset="0"/>
            <a:cs typeface="Arial" charset="0"/>
          </a:endParaRPr>
        </a:p>
      </dgm:t>
    </dgm:pt>
    <dgm:pt modelId="{4E908468-343E-4939-87C2-3DFB3D8F7462}" type="sibTrans" cxnId="{04557A23-D1CA-4443-9A4D-3882DEF3F5AC}">
      <dgm:prSet/>
      <dgm:spPr/>
      <dgm:t>
        <a:bodyPr/>
        <a:lstStyle/>
        <a:p>
          <a:endParaRPr lang="th-TH">
            <a:latin typeface="Arial" charset="0"/>
            <a:ea typeface="Arial" charset="0"/>
            <a:cs typeface="Arial" charset="0"/>
          </a:endParaRPr>
        </a:p>
      </dgm:t>
    </dgm:pt>
    <dgm:pt modelId="{04C08025-3AA4-4DDE-AFEF-9C54B36B3D6B}">
      <dgm:prSet phldrT="[ข้อความ]"/>
      <dgm:spPr/>
      <dgm:t>
        <a:bodyPr/>
        <a:lstStyle/>
        <a:p>
          <a:r>
            <a:rPr lang="en-US" dirty="0" smtClean="0">
              <a:latin typeface="Arial" charset="0"/>
              <a:ea typeface="Arial" charset="0"/>
              <a:cs typeface="Arial" charset="0"/>
            </a:rPr>
            <a:t>Augmented</a:t>
          </a:r>
          <a:endParaRPr lang="th-TH" dirty="0">
            <a:latin typeface="Arial" charset="0"/>
            <a:ea typeface="Arial" charset="0"/>
            <a:cs typeface="Arial" charset="0"/>
          </a:endParaRPr>
        </a:p>
      </dgm:t>
    </dgm:pt>
    <dgm:pt modelId="{46DF98F5-8367-4081-B182-828E21C72DB6}" type="parTrans" cxnId="{CA3C0E1C-B5E8-475E-801C-8DF0A8C9F756}">
      <dgm:prSet/>
      <dgm:spPr/>
      <dgm:t>
        <a:bodyPr/>
        <a:lstStyle/>
        <a:p>
          <a:endParaRPr lang="th-TH">
            <a:latin typeface="Arial" charset="0"/>
            <a:ea typeface="Arial" charset="0"/>
            <a:cs typeface="Arial" charset="0"/>
          </a:endParaRPr>
        </a:p>
      </dgm:t>
    </dgm:pt>
    <dgm:pt modelId="{0ED46EC3-00C5-4CB7-A45C-78362ADB156A}" type="sibTrans" cxnId="{CA3C0E1C-B5E8-475E-801C-8DF0A8C9F756}">
      <dgm:prSet/>
      <dgm:spPr/>
      <dgm:t>
        <a:bodyPr/>
        <a:lstStyle/>
        <a:p>
          <a:endParaRPr lang="th-TH">
            <a:latin typeface="Arial" charset="0"/>
            <a:ea typeface="Arial" charset="0"/>
            <a:cs typeface="Arial" charset="0"/>
          </a:endParaRPr>
        </a:p>
      </dgm:t>
    </dgm:pt>
    <dgm:pt modelId="{F6746E83-BCBE-4B31-9330-C9E13B1099DE}">
      <dgm:prSet phldrT="[ข้อความ]"/>
      <dgm:spPr/>
      <dgm:t>
        <a:bodyPr/>
        <a:lstStyle/>
        <a:p>
          <a:r>
            <a:rPr lang="en-US" dirty="0" smtClean="0">
              <a:latin typeface="Arial" charset="0"/>
              <a:ea typeface="Arial" charset="0"/>
              <a:cs typeface="Arial" charset="0"/>
            </a:rPr>
            <a:t>Potential</a:t>
          </a:r>
          <a:endParaRPr lang="th-TH" dirty="0">
            <a:latin typeface="Arial" charset="0"/>
            <a:ea typeface="Arial" charset="0"/>
            <a:cs typeface="Arial" charset="0"/>
          </a:endParaRPr>
        </a:p>
      </dgm:t>
    </dgm:pt>
    <dgm:pt modelId="{D852F144-6E3D-492D-902E-FE9B2152EF58}" type="parTrans" cxnId="{B1114E32-9C22-4B2D-A7A9-8067F3C90391}">
      <dgm:prSet/>
      <dgm:spPr/>
      <dgm:t>
        <a:bodyPr/>
        <a:lstStyle/>
        <a:p>
          <a:endParaRPr lang="th-TH">
            <a:latin typeface="Arial" charset="0"/>
            <a:ea typeface="Arial" charset="0"/>
            <a:cs typeface="Arial" charset="0"/>
          </a:endParaRPr>
        </a:p>
      </dgm:t>
    </dgm:pt>
    <dgm:pt modelId="{D6F41351-D87D-44E7-A471-38D0562110F3}" type="sibTrans" cxnId="{B1114E32-9C22-4B2D-A7A9-8067F3C90391}">
      <dgm:prSet/>
      <dgm:spPr/>
      <dgm:t>
        <a:bodyPr/>
        <a:lstStyle/>
        <a:p>
          <a:endParaRPr lang="th-TH">
            <a:latin typeface="Arial" charset="0"/>
            <a:ea typeface="Arial" charset="0"/>
            <a:cs typeface="Arial" charset="0"/>
          </a:endParaRPr>
        </a:p>
      </dgm:t>
    </dgm:pt>
    <dgm:pt modelId="{54001AC8-D8F3-4FCD-A4BD-1F33B086BC0E}">
      <dgm:prSet phldrT="[ข้อความ]"/>
      <dgm:spPr/>
      <dgm:t>
        <a:bodyPr/>
        <a:lstStyle/>
        <a:p>
          <a:endParaRPr lang="th-TH" dirty="0">
            <a:latin typeface="Arial" charset="0"/>
            <a:ea typeface="Arial" charset="0"/>
            <a:cs typeface="Arial" charset="0"/>
          </a:endParaRPr>
        </a:p>
      </dgm:t>
    </dgm:pt>
    <dgm:pt modelId="{D901F6E8-202A-4A90-9BAC-A69C064BE51D}" type="parTrans" cxnId="{C4506D40-9C73-4943-80F2-78572714186E}">
      <dgm:prSet/>
      <dgm:spPr/>
      <dgm:t>
        <a:bodyPr/>
        <a:lstStyle/>
        <a:p>
          <a:endParaRPr lang="th-TH">
            <a:latin typeface="Arial" charset="0"/>
            <a:ea typeface="Arial" charset="0"/>
            <a:cs typeface="Arial" charset="0"/>
          </a:endParaRPr>
        </a:p>
      </dgm:t>
    </dgm:pt>
    <dgm:pt modelId="{4389C8D1-0BC4-4796-B361-91FD1BF7E39B}" type="sibTrans" cxnId="{C4506D40-9C73-4943-80F2-78572714186E}">
      <dgm:prSet/>
      <dgm:spPr/>
      <dgm:t>
        <a:bodyPr/>
        <a:lstStyle/>
        <a:p>
          <a:endParaRPr lang="th-TH">
            <a:latin typeface="Arial" charset="0"/>
            <a:ea typeface="Arial" charset="0"/>
            <a:cs typeface="Arial" charset="0"/>
          </a:endParaRPr>
        </a:p>
      </dgm:t>
    </dgm:pt>
    <dgm:pt modelId="{9B247AF9-C893-484F-8A5A-681349EF1045}">
      <dgm:prSet/>
      <dgm:spPr/>
      <dgm:t>
        <a:bodyPr/>
        <a:lstStyle/>
        <a:p>
          <a:r>
            <a:rPr lang="en-US" dirty="0" smtClean="0">
              <a:latin typeface="Arial" charset="0"/>
              <a:ea typeface="Arial" charset="0"/>
              <a:cs typeface="Arial" charset="0"/>
            </a:rPr>
            <a:t>includes additional product attributes, benefits, or related services that distinguish the product from competitors. </a:t>
          </a:r>
          <a:endParaRPr lang="th-TH" dirty="0">
            <a:latin typeface="Arial" charset="0"/>
            <a:ea typeface="Arial" charset="0"/>
            <a:cs typeface="Arial" charset="0"/>
          </a:endParaRPr>
        </a:p>
      </dgm:t>
    </dgm:pt>
    <dgm:pt modelId="{31662D44-498F-4841-A494-6AFF33DAE1A8}" type="parTrans" cxnId="{08AC7083-195B-4131-92D7-DE8D38080983}">
      <dgm:prSet/>
      <dgm:spPr/>
      <dgm:t>
        <a:bodyPr/>
        <a:lstStyle/>
        <a:p>
          <a:endParaRPr lang="th-TH">
            <a:latin typeface="Arial" charset="0"/>
            <a:ea typeface="Arial" charset="0"/>
            <a:cs typeface="Arial" charset="0"/>
          </a:endParaRPr>
        </a:p>
      </dgm:t>
    </dgm:pt>
    <dgm:pt modelId="{EDC9B0B2-B6C4-470D-8AA8-9D4247DDEE23}" type="sibTrans" cxnId="{08AC7083-195B-4131-92D7-DE8D38080983}">
      <dgm:prSet/>
      <dgm:spPr/>
      <dgm:t>
        <a:bodyPr/>
        <a:lstStyle/>
        <a:p>
          <a:endParaRPr lang="th-TH">
            <a:latin typeface="Arial" charset="0"/>
            <a:ea typeface="Arial" charset="0"/>
            <a:cs typeface="Arial" charset="0"/>
          </a:endParaRPr>
        </a:p>
      </dgm:t>
    </dgm:pt>
    <dgm:pt modelId="{FEF68871-1D93-4E25-9509-20F5EDF067F9}">
      <dgm:prSet phldrT="[ข้อความ]"/>
      <dgm:spPr/>
      <dgm:t>
        <a:bodyPr/>
        <a:lstStyle/>
        <a:p>
          <a:r>
            <a:rPr lang="en-US" dirty="0" smtClean="0">
              <a:latin typeface="Arial" charset="0"/>
              <a:ea typeface="Arial" charset="0"/>
              <a:cs typeface="Arial" charset="0"/>
            </a:rPr>
            <a:t>includes all the augmentations and transformations that a product might ultimately undergo in the future.</a:t>
          </a:r>
          <a:endParaRPr lang="th-TH" dirty="0">
            <a:latin typeface="Arial" charset="0"/>
            <a:ea typeface="Arial" charset="0"/>
            <a:cs typeface="Arial" charset="0"/>
          </a:endParaRPr>
        </a:p>
      </dgm:t>
    </dgm:pt>
    <dgm:pt modelId="{03BA7847-A065-41EF-B9A0-0B72DAC7C471}" type="parTrans" cxnId="{713DEFCB-DA97-41F9-B2D3-16A4CB4E9AF8}">
      <dgm:prSet/>
      <dgm:spPr/>
      <dgm:t>
        <a:bodyPr/>
        <a:lstStyle/>
        <a:p>
          <a:endParaRPr lang="th-TH">
            <a:latin typeface="Arial" charset="0"/>
            <a:ea typeface="Arial" charset="0"/>
            <a:cs typeface="Arial" charset="0"/>
          </a:endParaRPr>
        </a:p>
      </dgm:t>
    </dgm:pt>
    <dgm:pt modelId="{F48A16B2-D8A9-4442-B8F0-D69EB28CD36E}" type="sibTrans" cxnId="{713DEFCB-DA97-41F9-B2D3-16A4CB4E9AF8}">
      <dgm:prSet/>
      <dgm:spPr/>
      <dgm:t>
        <a:bodyPr/>
        <a:lstStyle/>
        <a:p>
          <a:endParaRPr lang="th-TH">
            <a:latin typeface="Arial" charset="0"/>
            <a:ea typeface="Arial" charset="0"/>
            <a:cs typeface="Arial" charset="0"/>
          </a:endParaRPr>
        </a:p>
      </dgm:t>
    </dgm:pt>
    <dgm:pt modelId="{943B573F-6B14-4DC6-A017-B895CC04C690}" type="pres">
      <dgm:prSet presAssocID="{C02C1D19-0CEF-4A42-A5FA-156953624993}" presName="linearFlow" presStyleCnt="0">
        <dgm:presLayoutVars>
          <dgm:dir/>
          <dgm:animLvl val="lvl"/>
          <dgm:resizeHandles val="exact"/>
        </dgm:presLayoutVars>
      </dgm:prSet>
      <dgm:spPr/>
      <dgm:t>
        <a:bodyPr/>
        <a:lstStyle/>
        <a:p>
          <a:endParaRPr lang="th-TH"/>
        </a:p>
      </dgm:t>
    </dgm:pt>
    <dgm:pt modelId="{EB087091-B34A-42BA-ABC3-623563AEB1A3}" type="pres">
      <dgm:prSet presAssocID="{47F38155-BB93-4E64-98C9-986CB4F3AFAA}" presName="composite" presStyleCnt="0"/>
      <dgm:spPr/>
    </dgm:pt>
    <dgm:pt modelId="{2338767B-FA8F-48DE-A2B5-B50E6230CA41}" type="pres">
      <dgm:prSet presAssocID="{47F38155-BB93-4E64-98C9-986CB4F3AFAA}" presName="parentText" presStyleLbl="alignNode1" presStyleIdx="0" presStyleCnt="4">
        <dgm:presLayoutVars>
          <dgm:chMax val="1"/>
          <dgm:bulletEnabled val="1"/>
        </dgm:presLayoutVars>
      </dgm:prSet>
      <dgm:spPr/>
      <dgm:t>
        <a:bodyPr/>
        <a:lstStyle/>
        <a:p>
          <a:endParaRPr lang="th-TH"/>
        </a:p>
      </dgm:t>
    </dgm:pt>
    <dgm:pt modelId="{3D6222C6-46B0-48CF-85C8-52FE14EF6C19}" type="pres">
      <dgm:prSet presAssocID="{47F38155-BB93-4E64-98C9-986CB4F3AFAA}" presName="descendantText" presStyleLbl="alignAcc1" presStyleIdx="0" presStyleCnt="4">
        <dgm:presLayoutVars>
          <dgm:bulletEnabled val="1"/>
        </dgm:presLayoutVars>
      </dgm:prSet>
      <dgm:spPr/>
      <dgm:t>
        <a:bodyPr/>
        <a:lstStyle/>
        <a:p>
          <a:endParaRPr lang="th-TH"/>
        </a:p>
      </dgm:t>
    </dgm:pt>
    <dgm:pt modelId="{E2D74986-7BBA-41C9-9639-28400C087B33}" type="pres">
      <dgm:prSet presAssocID="{835B8FD0-0E70-43DE-8D79-EAEC0177DF4E}" presName="sp" presStyleCnt="0"/>
      <dgm:spPr/>
    </dgm:pt>
    <dgm:pt modelId="{055C5DAF-A0CC-4B30-A4FA-DBDCEED84653}" type="pres">
      <dgm:prSet presAssocID="{C12A370B-3A33-448D-B19B-DDA68C6B60BF}" presName="composite" presStyleCnt="0"/>
      <dgm:spPr/>
    </dgm:pt>
    <dgm:pt modelId="{1B334655-14E1-492B-8B47-D426084E86A9}" type="pres">
      <dgm:prSet presAssocID="{C12A370B-3A33-448D-B19B-DDA68C6B60BF}" presName="parentText" presStyleLbl="alignNode1" presStyleIdx="1" presStyleCnt="4">
        <dgm:presLayoutVars>
          <dgm:chMax val="1"/>
          <dgm:bulletEnabled val="1"/>
        </dgm:presLayoutVars>
      </dgm:prSet>
      <dgm:spPr/>
      <dgm:t>
        <a:bodyPr/>
        <a:lstStyle/>
        <a:p>
          <a:endParaRPr lang="th-TH"/>
        </a:p>
      </dgm:t>
    </dgm:pt>
    <dgm:pt modelId="{4DB1D2E6-6F1A-4545-A335-4EFBC98ED1F6}" type="pres">
      <dgm:prSet presAssocID="{C12A370B-3A33-448D-B19B-DDA68C6B60BF}" presName="descendantText" presStyleLbl="alignAcc1" presStyleIdx="1" presStyleCnt="4">
        <dgm:presLayoutVars>
          <dgm:bulletEnabled val="1"/>
        </dgm:presLayoutVars>
      </dgm:prSet>
      <dgm:spPr/>
      <dgm:t>
        <a:bodyPr/>
        <a:lstStyle/>
        <a:p>
          <a:endParaRPr lang="th-TH"/>
        </a:p>
      </dgm:t>
    </dgm:pt>
    <dgm:pt modelId="{2511F8DD-BA7E-40C7-8271-D68FB4ABEB49}" type="pres">
      <dgm:prSet presAssocID="{B392D031-E6C8-42FA-8981-9C15611AD32E}" presName="sp" presStyleCnt="0"/>
      <dgm:spPr/>
    </dgm:pt>
    <dgm:pt modelId="{5DEBC108-7041-4A8E-83C3-121486AF75AE}" type="pres">
      <dgm:prSet presAssocID="{04C08025-3AA4-4DDE-AFEF-9C54B36B3D6B}" presName="composite" presStyleCnt="0"/>
      <dgm:spPr/>
    </dgm:pt>
    <dgm:pt modelId="{2669AF15-15A6-4DC3-8D28-FD7E9847959E}" type="pres">
      <dgm:prSet presAssocID="{04C08025-3AA4-4DDE-AFEF-9C54B36B3D6B}" presName="parentText" presStyleLbl="alignNode1" presStyleIdx="2" presStyleCnt="4">
        <dgm:presLayoutVars>
          <dgm:chMax val="1"/>
          <dgm:bulletEnabled val="1"/>
        </dgm:presLayoutVars>
      </dgm:prSet>
      <dgm:spPr/>
      <dgm:t>
        <a:bodyPr/>
        <a:lstStyle/>
        <a:p>
          <a:endParaRPr lang="th-TH"/>
        </a:p>
      </dgm:t>
    </dgm:pt>
    <dgm:pt modelId="{305077AB-F452-47CB-B8B9-7B449E5B6ADF}" type="pres">
      <dgm:prSet presAssocID="{04C08025-3AA4-4DDE-AFEF-9C54B36B3D6B}" presName="descendantText" presStyleLbl="alignAcc1" presStyleIdx="2" presStyleCnt="4">
        <dgm:presLayoutVars>
          <dgm:bulletEnabled val="1"/>
        </dgm:presLayoutVars>
      </dgm:prSet>
      <dgm:spPr/>
      <dgm:t>
        <a:bodyPr/>
        <a:lstStyle/>
        <a:p>
          <a:endParaRPr lang="th-TH"/>
        </a:p>
      </dgm:t>
    </dgm:pt>
    <dgm:pt modelId="{776A6028-4C3B-40DA-B7AB-033E1D559070}" type="pres">
      <dgm:prSet presAssocID="{0ED46EC3-00C5-4CB7-A45C-78362ADB156A}" presName="sp" presStyleCnt="0"/>
      <dgm:spPr/>
    </dgm:pt>
    <dgm:pt modelId="{985417D7-4C7B-49F9-9B19-962E84B40BC1}" type="pres">
      <dgm:prSet presAssocID="{F6746E83-BCBE-4B31-9330-C9E13B1099DE}" presName="composite" presStyleCnt="0"/>
      <dgm:spPr/>
    </dgm:pt>
    <dgm:pt modelId="{035E2189-DC57-4964-8565-B9A7E9934F00}" type="pres">
      <dgm:prSet presAssocID="{F6746E83-BCBE-4B31-9330-C9E13B1099DE}" presName="parentText" presStyleLbl="alignNode1" presStyleIdx="3" presStyleCnt="4">
        <dgm:presLayoutVars>
          <dgm:chMax val="1"/>
          <dgm:bulletEnabled val="1"/>
        </dgm:presLayoutVars>
      </dgm:prSet>
      <dgm:spPr/>
      <dgm:t>
        <a:bodyPr/>
        <a:lstStyle/>
        <a:p>
          <a:endParaRPr lang="th-TH"/>
        </a:p>
      </dgm:t>
    </dgm:pt>
    <dgm:pt modelId="{227DD40D-B7DC-41AB-980B-C52636240A0C}" type="pres">
      <dgm:prSet presAssocID="{F6746E83-BCBE-4B31-9330-C9E13B1099DE}" presName="descendantText" presStyleLbl="alignAcc1" presStyleIdx="3" presStyleCnt="4">
        <dgm:presLayoutVars>
          <dgm:bulletEnabled val="1"/>
        </dgm:presLayoutVars>
      </dgm:prSet>
      <dgm:spPr/>
      <dgm:t>
        <a:bodyPr/>
        <a:lstStyle/>
        <a:p>
          <a:endParaRPr lang="th-TH"/>
        </a:p>
      </dgm:t>
    </dgm:pt>
  </dgm:ptLst>
  <dgm:cxnLst>
    <dgm:cxn modelId="{CA3C0E1C-B5E8-475E-801C-8DF0A8C9F756}" srcId="{C02C1D19-0CEF-4A42-A5FA-156953624993}" destId="{04C08025-3AA4-4DDE-AFEF-9C54B36B3D6B}" srcOrd="2" destOrd="0" parTransId="{46DF98F5-8367-4081-B182-828E21C72DB6}" sibTransId="{0ED46EC3-00C5-4CB7-A45C-78362ADB156A}"/>
    <dgm:cxn modelId="{B58500BD-D0E0-0D4C-B126-9F9426A31030}" type="presOf" srcId="{C12A370B-3A33-448D-B19B-DDA68C6B60BF}" destId="{1B334655-14E1-492B-8B47-D426084E86A9}" srcOrd="0" destOrd="0" presId="urn:microsoft.com/office/officeart/2005/8/layout/chevron2"/>
    <dgm:cxn modelId="{6DBC6647-7FA3-A24D-B9FE-608D6C4FBB3A}" type="presOf" srcId="{B9D33D6F-74DC-4673-BD8C-E0CA248F44A1}" destId="{4DB1D2E6-6F1A-4545-A335-4EFBC98ED1F6}" srcOrd="0" destOrd="0" presId="urn:microsoft.com/office/officeart/2005/8/layout/chevron2"/>
    <dgm:cxn modelId="{4321F176-62D5-474F-9460-C4CD91B9B6DF}" type="presOf" srcId="{04C08025-3AA4-4DDE-AFEF-9C54B36B3D6B}" destId="{2669AF15-15A6-4DC3-8D28-FD7E9847959E}" srcOrd="0" destOrd="0" presId="urn:microsoft.com/office/officeart/2005/8/layout/chevron2"/>
    <dgm:cxn modelId="{B1114E32-9C22-4B2D-A7A9-8067F3C90391}" srcId="{C02C1D19-0CEF-4A42-A5FA-156953624993}" destId="{F6746E83-BCBE-4B31-9330-C9E13B1099DE}" srcOrd="3" destOrd="0" parTransId="{D852F144-6E3D-492D-902E-FE9B2152EF58}" sibTransId="{D6F41351-D87D-44E7-A471-38D0562110F3}"/>
    <dgm:cxn modelId="{713DEFCB-DA97-41F9-B2D3-16A4CB4E9AF8}" srcId="{F6746E83-BCBE-4B31-9330-C9E13B1099DE}" destId="{FEF68871-1D93-4E25-9509-20F5EDF067F9}" srcOrd="0" destOrd="0" parTransId="{03BA7847-A065-41EF-B9A0-0B72DAC7C471}" sibTransId="{F48A16B2-D8A9-4442-B8F0-D69EB28CD36E}"/>
    <dgm:cxn modelId="{5773B93B-1A40-4448-9629-55FE12D845D8}" srcId="{C02C1D19-0CEF-4A42-A5FA-156953624993}" destId="{47F38155-BB93-4E64-98C9-986CB4F3AFAA}" srcOrd="0" destOrd="0" parTransId="{B1B8E15F-8B9D-4670-A3E1-56661C756A85}" sibTransId="{835B8FD0-0E70-43DE-8D79-EAEC0177DF4E}"/>
    <dgm:cxn modelId="{04557A23-D1CA-4443-9A4D-3882DEF3F5AC}" srcId="{C12A370B-3A33-448D-B19B-DDA68C6B60BF}" destId="{B9D33D6F-74DC-4673-BD8C-E0CA248F44A1}" srcOrd="0" destOrd="0" parTransId="{41420439-68DD-4841-8BD7-4F3FB155239F}" sibTransId="{4E908468-343E-4939-87C2-3DFB3D8F7462}"/>
    <dgm:cxn modelId="{152E8A91-62B8-0B49-93B8-A603C9DA449B}" type="presOf" srcId="{B92FC572-68AC-4E71-8299-B6DAA442E80F}" destId="{3D6222C6-46B0-48CF-85C8-52FE14EF6C19}" srcOrd="0" destOrd="0" presId="urn:microsoft.com/office/officeart/2005/8/layout/chevron2"/>
    <dgm:cxn modelId="{08AC7083-195B-4131-92D7-DE8D38080983}" srcId="{04C08025-3AA4-4DDE-AFEF-9C54B36B3D6B}" destId="{9B247AF9-C893-484F-8A5A-681349EF1045}" srcOrd="1" destOrd="0" parTransId="{31662D44-498F-4841-A494-6AFF33DAE1A8}" sibTransId="{EDC9B0B2-B6C4-470D-8AA8-9D4247DDEE23}"/>
    <dgm:cxn modelId="{C4506D40-9C73-4943-80F2-78572714186E}" srcId="{04C08025-3AA4-4DDE-AFEF-9C54B36B3D6B}" destId="{54001AC8-D8F3-4FCD-A4BD-1F33B086BC0E}" srcOrd="0" destOrd="0" parTransId="{D901F6E8-202A-4A90-9BAC-A69C064BE51D}" sibTransId="{4389C8D1-0BC4-4796-B361-91FD1BF7E39B}"/>
    <dgm:cxn modelId="{B848D8AB-4F6B-44BD-9F25-C9812DCF4770}" srcId="{C02C1D19-0CEF-4A42-A5FA-156953624993}" destId="{C12A370B-3A33-448D-B19B-DDA68C6B60BF}" srcOrd="1" destOrd="0" parTransId="{496C7F9C-86AD-4787-B606-64BBB527801C}" sibTransId="{B392D031-E6C8-42FA-8981-9C15611AD32E}"/>
    <dgm:cxn modelId="{3A6E01AD-67DB-964D-96FD-F11D24B8FA53}" type="presOf" srcId="{9B247AF9-C893-484F-8A5A-681349EF1045}" destId="{305077AB-F452-47CB-B8B9-7B449E5B6ADF}" srcOrd="0" destOrd="1" presId="urn:microsoft.com/office/officeart/2005/8/layout/chevron2"/>
    <dgm:cxn modelId="{69CADAC7-B186-FC4A-9596-942758F244A7}" type="presOf" srcId="{C02C1D19-0CEF-4A42-A5FA-156953624993}" destId="{943B573F-6B14-4DC6-A017-B895CC04C690}" srcOrd="0" destOrd="0" presId="urn:microsoft.com/office/officeart/2005/8/layout/chevron2"/>
    <dgm:cxn modelId="{208E0952-5B97-BA4D-A25E-E1948587646B}" type="presOf" srcId="{F6746E83-BCBE-4B31-9330-C9E13B1099DE}" destId="{035E2189-DC57-4964-8565-B9A7E9934F00}" srcOrd="0" destOrd="0" presId="urn:microsoft.com/office/officeart/2005/8/layout/chevron2"/>
    <dgm:cxn modelId="{B9F4F5D6-3BD4-B149-8B9F-EA71E5A5D871}" type="presOf" srcId="{47F38155-BB93-4E64-98C9-986CB4F3AFAA}" destId="{2338767B-FA8F-48DE-A2B5-B50E6230CA41}" srcOrd="0" destOrd="0" presId="urn:microsoft.com/office/officeart/2005/8/layout/chevron2"/>
    <dgm:cxn modelId="{4346E264-731A-6445-92B5-C9762FCEE71A}" type="presOf" srcId="{FEF68871-1D93-4E25-9509-20F5EDF067F9}" destId="{227DD40D-B7DC-41AB-980B-C52636240A0C}" srcOrd="0" destOrd="0" presId="urn:microsoft.com/office/officeart/2005/8/layout/chevron2"/>
    <dgm:cxn modelId="{E1F32ADA-FF64-42C9-A602-A750F7298D40}" srcId="{47F38155-BB93-4E64-98C9-986CB4F3AFAA}" destId="{B92FC572-68AC-4E71-8299-B6DAA442E80F}" srcOrd="0" destOrd="0" parTransId="{11AD104A-325C-47F0-A3A3-88C008E51A1C}" sibTransId="{DD7F5045-8D57-493A-BC8C-AF1E76BF28DC}"/>
    <dgm:cxn modelId="{EF235760-5402-904B-B425-D9D401E721F3}" type="presOf" srcId="{54001AC8-D8F3-4FCD-A4BD-1F33B086BC0E}" destId="{305077AB-F452-47CB-B8B9-7B449E5B6ADF}" srcOrd="0" destOrd="0" presId="urn:microsoft.com/office/officeart/2005/8/layout/chevron2"/>
    <dgm:cxn modelId="{8D7697E3-C815-C442-B6C4-2EE31D7EB029}" type="presParOf" srcId="{943B573F-6B14-4DC6-A017-B895CC04C690}" destId="{EB087091-B34A-42BA-ABC3-623563AEB1A3}" srcOrd="0" destOrd="0" presId="urn:microsoft.com/office/officeart/2005/8/layout/chevron2"/>
    <dgm:cxn modelId="{48E4228D-1511-EE4B-AE58-ABA74D4D039F}" type="presParOf" srcId="{EB087091-B34A-42BA-ABC3-623563AEB1A3}" destId="{2338767B-FA8F-48DE-A2B5-B50E6230CA41}" srcOrd="0" destOrd="0" presId="urn:microsoft.com/office/officeart/2005/8/layout/chevron2"/>
    <dgm:cxn modelId="{595D1C0E-1538-EA48-81D0-0115075C112A}" type="presParOf" srcId="{EB087091-B34A-42BA-ABC3-623563AEB1A3}" destId="{3D6222C6-46B0-48CF-85C8-52FE14EF6C19}" srcOrd="1" destOrd="0" presId="urn:microsoft.com/office/officeart/2005/8/layout/chevron2"/>
    <dgm:cxn modelId="{8848C6A6-DA67-414D-AB2C-EF40D14AEC89}" type="presParOf" srcId="{943B573F-6B14-4DC6-A017-B895CC04C690}" destId="{E2D74986-7BBA-41C9-9639-28400C087B33}" srcOrd="1" destOrd="0" presId="urn:microsoft.com/office/officeart/2005/8/layout/chevron2"/>
    <dgm:cxn modelId="{287196FD-FCC4-924C-B76C-98D53374A123}" type="presParOf" srcId="{943B573F-6B14-4DC6-A017-B895CC04C690}" destId="{055C5DAF-A0CC-4B30-A4FA-DBDCEED84653}" srcOrd="2" destOrd="0" presId="urn:microsoft.com/office/officeart/2005/8/layout/chevron2"/>
    <dgm:cxn modelId="{1A920CBF-5378-F94B-9EAE-828D6CC79A37}" type="presParOf" srcId="{055C5DAF-A0CC-4B30-A4FA-DBDCEED84653}" destId="{1B334655-14E1-492B-8B47-D426084E86A9}" srcOrd="0" destOrd="0" presId="urn:microsoft.com/office/officeart/2005/8/layout/chevron2"/>
    <dgm:cxn modelId="{ED7B4EEA-0ABF-4C41-8C4F-4DEAF82DF21B}" type="presParOf" srcId="{055C5DAF-A0CC-4B30-A4FA-DBDCEED84653}" destId="{4DB1D2E6-6F1A-4545-A335-4EFBC98ED1F6}" srcOrd="1" destOrd="0" presId="urn:microsoft.com/office/officeart/2005/8/layout/chevron2"/>
    <dgm:cxn modelId="{45A80018-BDDB-D44E-B8F9-93E9658D25DA}" type="presParOf" srcId="{943B573F-6B14-4DC6-A017-B895CC04C690}" destId="{2511F8DD-BA7E-40C7-8271-D68FB4ABEB49}" srcOrd="3" destOrd="0" presId="urn:microsoft.com/office/officeart/2005/8/layout/chevron2"/>
    <dgm:cxn modelId="{2922FE5E-E328-4246-9C08-7D53DA3841B3}" type="presParOf" srcId="{943B573F-6B14-4DC6-A017-B895CC04C690}" destId="{5DEBC108-7041-4A8E-83C3-121486AF75AE}" srcOrd="4" destOrd="0" presId="urn:microsoft.com/office/officeart/2005/8/layout/chevron2"/>
    <dgm:cxn modelId="{FAFD98AB-DB18-8549-B266-C0F511972BA6}" type="presParOf" srcId="{5DEBC108-7041-4A8E-83C3-121486AF75AE}" destId="{2669AF15-15A6-4DC3-8D28-FD7E9847959E}" srcOrd="0" destOrd="0" presId="urn:microsoft.com/office/officeart/2005/8/layout/chevron2"/>
    <dgm:cxn modelId="{BF985FC1-8D66-1542-8378-E5CC886E5DA1}" type="presParOf" srcId="{5DEBC108-7041-4A8E-83C3-121486AF75AE}" destId="{305077AB-F452-47CB-B8B9-7B449E5B6ADF}" srcOrd="1" destOrd="0" presId="urn:microsoft.com/office/officeart/2005/8/layout/chevron2"/>
    <dgm:cxn modelId="{9EBAA5FD-63A8-8E4B-B5C8-5DF563D513CD}" type="presParOf" srcId="{943B573F-6B14-4DC6-A017-B895CC04C690}" destId="{776A6028-4C3B-40DA-B7AB-033E1D559070}" srcOrd="5" destOrd="0" presId="urn:microsoft.com/office/officeart/2005/8/layout/chevron2"/>
    <dgm:cxn modelId="{1B5B382B-7090-A747-AAED-D7E20E8FA977}" type="presParOf" srcId="{943B573F-6B14-4DC6-A017-B895CC04C690}" destId="{985417D7-4C7B-49F9-9B19-962E84B40BC1}" srcOrd="6" destOrd="0" presId="urn:microsoft.com/office/officeart/2005/8/layout/chevron2"/>
    <dgm:cxn modelId="{AC41001E-99F1-1741-9ACB-597C2D3D0666}" type="presParOf" srcId="{985417D7-4C7B-49F9-9B19-962E84B40BC1}" destId="{035E2189-DC57-4964-8565-B9A7E9934F00}" srcOrd="0" destOrd="0" presId="urn:microsoft.com/office/officeart/2005/8/layout/chevron2"/>
    <dgm:cxn modelId="{D2C6578A-CD43-E145-8063-DEE71A126D36}" type="presParOf" srcId="{985417D7-4C7B-49F9-9B19-962E84B40BC1}" destId="{227DD40D-B7DC-41AB-980B-C52636240A0C}"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38767B-FA8F-48DE-A2B5-B50E6230CA41}">
      <dsp:nvSpPr>
        <dsp:cNvPr id="0" name=""/>
        <dsp:cNvSpPr/>
      </dsp:nvSpPr>
      <dsp:spPr>
        <a:xfrm rot="5400000">
          <a:off x="-343041" y="343770"/>
          <a:ext cx="1771941" cy="108585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latin typeface="Arial" charset="0"/>
              <a:ea typeface="Arial" charset="0"/>
              <a:cs typeface="Arial" charset="0"/>
            </a:rPr>
            <a:t>Core Benefit</a:t>
          </a:r>
          <a:endParaRPr lang="th-TH" sz="1600" kern="1200" dirty="0">
            <a:latin typeface="Arial" charset="0"/>
            <a:ea typeface="Arial" charset="0"/>
            <a:cs typeface="Arial" charset="0"/>
          </a:endParaRPr>
        </a:p>
      </dsp:txBody>
      <dsp:txXfrm rot="-5400000">
        <a:off x="2" y="543657"/>
        <a:ext cx="1085857" cy="686084"/>
      </dsp:txXfrm>
    </dsp:sp>
    <dsp:sp modelId="{3D6222C6-46B0-48CF-85C8-52FE14EF6C19}">
      <dsp:nvSpPr>
        <dsp:cNvPr id="0" name=""/>
        <dsp:cNvSpPr/>
      </dsp:nvSpPr>
      <dsp:spPr>
        <a:xfrm rot="5400000">
          <a:off x="1285744" y="-199157"/>
          <a:ext cx="1229012" cy="162878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r>
            <a:rPr lang="en-US" sz="1100" kern="1200" dirty="0" smtClean="0">
              <a:latin typeface="Arial" charset="0"/>
              <a:ea typeface="Arial" charset="0"/>
              <a:cs typeface="Arial" charset="0"/>
            </a:rPr>
            <a:t>the fundamental need or want that consumers satisfy by consuming the product or service.  </a:t>
          </a:r>
          <a:endParaRPr lang="th-TH" sz="1100" kern="1200" dirty="0">
            <a:latin typeface="Arial" charset="0"/>
            <a:ea typeface="Arial" charset="0"/>
            <a:cs typeface="Arial" charset="0"/>
          </a:endParaRPr>
        </a:p>
      </dsp:txBody>
      <dsp:txXfrm rot="-5400000">
        <a:off x="1085858" y="60724"/>
        <a:ext cx="1568791" cy="1109022"/>
      </dsp:txXfrm>
    </dsp:sp>
    <dsp:sp modelId="{1B334655-14E1-492B-8B47-D426084E86A9}">
      <dsp:nvSpPr>
        <dsp:cNvPr id="0" name=""/>
        <dsp:cNvSpPr/>
      </dsp:nvSpPr>
      <dsp:spPr>
        <a:xfrm rot="5400000">
          <a:off x="-343041" y="1824331"/>
          <a:ext cx="1771941" cy="108585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latin typeface="Arial" charset="0"/>
              <a:ea typeface="Arial" charset="0"/>
              <a:cs typeface="Arial" charset="0"/>
            </a:rPr>
            <a:t>Expected</a:t>
          </a:r>
          <a:endParaRPr lang="th-TH" sz="1600" kern="1200" dirty="0">
            <a:latin typeface="Arial" charset="0"/>
            <a:ea typeface="Arial" charset="0"/>
            <a:cs typeface="Arial" charset="0"/>
          </a:endParaRPr>
        </a:p>
      </dsp:txBody>
      <dsp:txXfrm rot="-5400000">
        <a:off x="2" y="2024218"/>
        <a:ext cx="1085857" cy="686084"/>
      </dsp:txXfrm>
    </dsp:sp>
    <dsp:sp modelId="{4DB1D2E6-6F1A-4545-A335-4EFBC98ED1F6}">
      <dsp:nvSpPr>
        <dsp:cNvPr id="0" name=""/>
        <dsp:cNvSpPr/>
      </dsp:nvSpPr>
      <dsp:spPr>
        <a:xfrm rot="5400000">
          <a:off x="1285744" y="1281402"/>
          <a:ext cx="1229012" cy="162878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r>
            <a:rPr lang="en-US" sz="1100" kern="1200" dirty="0" smtClean="0">
              <a:latin typeface="Arial" charset="0"/>
              <a:ea typeface="Arial" charset="0"/>
              <a:cs typeface="Arial" charset="0"/>
            </a:rPr>
            <a:t>is a set of attributes or characteristics that buyers normally expect and agree to when they purchase a product.  </a:t>
          </a:r>
          <a:endParaRPr lang="th-TH" sz="1100" kern="1200" dirty="0">
            <a:latin typeface="Arial" charset="0"/>
            <a:ea typeface="Arial" charset="0"/>
            <a:cs typeface="Arial" charset="0"/>
          </a:endParaRPr>
        </a:p>
      </dsp:txBody>
      <dsp:txXfrm rot="-5400000">
        <a:off x="1085858" y="1541284"/>
        <a:ext cx="1568791" cy="1109022"/>
      </dsp:txXfrm>
    </dsp:sp>
    <dsp:sp modelId="{2669AF15-15A6-4DC3-8D28-FD7E9847959E}">
      <dsp:nvSpPr>
        <dsp:cNvPr id="0" name=""/>
        <dsp:cNvSpPr/>
      </dsp:nvSpPr>
      <dsp:spPr>
        <a:xfrm rot="5400000">
          <a:off x="-343041" y="3304892"/>
          <a:ext cx="1771941" cy="108585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latin typeface="Arial" charset="0"/>
              <a:ea typeface="Arial" charset="0"/>
              <a:cs typeface="Arial" charset="0"/>
            </a:rPr>
            <a:t>Augmented</a:t>
          </a:r>
          <a:endParaRPr lang="th-TH" sz="1600" kern="1200" dirty="0">
            <a:latin typeface="Arial" charset="0"/>
            <a:ea typeface="Arial" charset="0"/>
            <a:cs typeface="Arial" charset="0"/>
          </a:endParaRPr>
        </a:p>
      </dsp:txBody>
      <dsp:txXfrm rot="-5400000">
        <a:off x="2" y="3504779"/>
        <a:ext cx="1085857" cy="686084"/>
      </dsp:txXfrm>
    </dsp:sp>
    <dsp:sp modelId="{305077AB-F452-47CB-B8B9-7B449E5B6ADF}">
      <dsp:nvSpPr>
        <dsp:cNvPr id="0" name=""/>
        <dsp:cNvSpPr/>
      </dsp:nvSpPr>
      <dsp:spPr>
        <a:xfrm rot="5400000">
          <a:off x="1285744" y="2761963"/>
          <a:ext cx="1229012" cy="162878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endParaRPr lang="th-TH" sz="1100" kern="1200" dirty="0">
            <a:latin typeface="Arial" charset="0"/>
            <a:ea typeface="Arial" charset="0"/>
            <a:cs typeface="Arial" charset="0"/>
          </a:endParaRPr>
        </a:p>
        <a:p>
          <a:pPr marL="57150" lvl="1" indent="-57150" algn="l" defTabSz="488950">
            <a:lnSpc>
              <a:spcPct val="90000"/>
            </a:lnSpc>
            <a:spcBef>
              <a:spcPct val="0"/>
            </a:spcBef>
            <a:spcAft>
              <a:spcPct val="15000"/>
            </a:spcAft>
            <a:buChar char="••"/>
          </a:pPr>
          <a:r>
            <a:rPr lang="en-US" sz="1100" kern="1200" dirty="0" smtClean="0">
              <a:latin typeface="Arial" charset="0"/>
              <a:ea typeface="Arial" charset="0"/>
              <a:cs typeface="Arial" charset="0"/>
            </a:rPr>
            <a:t>includes additional product attributes, benefits, or related services that distinguish the product from competitors. </a:t>
          </a:r>
          <a:endParaRPr lang="th-TH" sz="1100" kern="1200" dirty="0">
            <a:latin typeface="Arial" charset="0"/>
            <a:ea typeface="Arial" charset="0"/>
            <a:cs typeface="Arial" charset="0"/>
          </a:endParaRPr>
        </a:p>
      </dsp:txBody>
      <dsp:txXfrm rot="-5400000">
        <a:off x="1085858" y="3021845"/>
        <a:ext cx="1568791" cy="1109022"/>
      </dsp:txXfrm>
    </dsp:sp>
    <dsp:sp modelId="{035E2189-DC57-4964-8565-B9A7E9934F00}">
      <dsp:nvSpPr>
        <dsp:cNvPr id="0" name=""/>
        <dsp:cNvSpPr/>
      </dsp:nvSpPr>
      <dsp:spPr>
        <a:xfrm rot="5400000">
          <a:off x="-343041" y="4785453"/>
          <a:ext cx="1771941" cy="108585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latin typeface="Arial" charset="0"/>
              <a:ea typeface="Arial" charset="0"/>
              <a:cs typeface="Arial" charset="0"/>
            </a:rPr>
            <a:t>Potential</a:t>
          </a:r>
          <a:endParaRPr lang="th-TH" sz="1600" kern="1200" dirty="0">
            <a:latin typeface="Arial" charset="0"/>
            <a:ea typeface="Arial" charset="0"/>
            <a:cs typeface="Arial" charset="0"/>
          </a:endParaRPr>
        </a:p>
      </dsp:txBody>
      <dsp:txXfrm rot="-5400000">
        <a:off x="2" y="4985340"/>
        <a:ext cx="1085857" cy="686084"/>
      </dsp:txXfrm>
    </dsp:sp>
    <dsp:sp modelId="{227DD40D-B7DC-41AB-980B-C52636240A0C}">
      <dsp:nvSpPr>
        <dsp:cNvPr id="0" name=""/>
        <dsp:cNvSpPr/>
      </dsp:nvSpPr>
      <dsp:spPr>
        <a:xfrm rot="5400000">
          <a:off x="1285744" y="4242524"/>
          <a:ext cx="1229012" cy="162878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r>
            <a:rPr lang="en-US" sz="1100" kern="1200" dirty="0" smtClean="0">
              <a:latin typeface="Arial" charset="0"/>
              <a:ea typeface="Arial" charset="0"/>
              <a:cs typeface="Arial" charset="0"/>
            </a:rPr>
            <a:t>includes all the augmentations and transformations that a product might ultimately undergo in the future.</a:t>
          </a:r>
          <a:endParaRPr lang="th-TH" sz="1100" kern="1200" dirty="0">
            <a:latin typeface="Arial" charset="0"/>
            <a:ea typeface="Arial" charset="0"/>
            <a:cs typeface="Arial" charset="0"/>
          </a:endParaRPr>
        </a:p>
      </dsp:txBody>
      <dsp:txXfrm rot="-5400000">
        <a:off x="1085858" y="4502406"/>
        <a:ext cx="1568791" cy="1109022"/>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52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pPr>
              <a:defRPr/>
            </a:pPr>
            <a:endParaRPr lang="th-TH"/>
          </a:p>
        </p:txBody>
      </p:sp>
      <p:sp>
        <p:nvSpPr>
          <p:cNvPr id="552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pPr>
              <a:defRPr/>
            </a:pPr>
            <a:endParaRPr lang="th-TH"/>
          </a:p>
        </p:txBody>
      </p:sp>
      <p:sp>
        <p:nvSpPr>
          <p:cNvPr id="5018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53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553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pPr>
              <a:defRPr/>
            </a:pPr>
            <a:endParaRPr lang="th-TH"/>
          </a:p>
        </p:txBody>
      </p:sp>
      <p:sp>
        <p:nvSpPr>
          <p:cNvPr id="553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pPr>
              <a:defRPr/>
            </a:pPr>
            <a:fld id="{15ED88B1-8AED-44B0-8385-F8018CC3BF07}" type="slidenum">
              <a:rPr lang="en-US"/>
              <a:pPr>
                <a:defRPr/>
              </a:pPr>
              <a:t>‹#›</a:t>
            </a:fld>
            <a:endParaRPr lang="th-TH"/>
          </a:p>
        </p:txBody>
      </p:sp>
    </p:spTree>
    <p:extLst>
      <p:ext uri="{BB962C8B-B14F-4D97-AF65-F5344CB8AC3E}">
        <p14:creationId xmlns:p14="http://schemas.microsoft.com/office/powerpoint/2010/main" val="37361721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pPr>
              <a:defRPr/>
            </a:pPr>
            <a:endParaRPr lang="th-TH" altLang="en-US"/>
          </a:p>
        </p:txBody>
      </p:sp>
      <p:sp>
        <p:nvSpPr>
          <p:cNvPr id="17" name="Footer Placeholder 16"/>
          <p:cNvSpPr>
            <a:spLocks noGrp="1"/>
          </p:cNvSpPr>
          <p:nvPr>
            <p:ph type="ftr" sz="quarter" idx="11"/>
          </p:nvPr>
        </p:nvSpPr>
        <p:spPr/>
        <p:txBody>
          <a:bodyPr/>
          <a:lstStyle/>
          <a:p>
            <a:pPr>
              <a:defRPr/>
            </a:pPr>
            <a:endParaRPr lang="th-TH" alt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11561FBA-7BAD-4D3B-BC58-6FC4582ABAEF}" type="slidenum">
              <a:rPr lang="en-US" altLang="en-US" smtClean="0"/>
              <a:pPr>
                <a:defRPr/>
              </a:pPr>
              <a:t>‹#›</a:t>
            </a:fld>
            <a:endParaRPr lang="th-TH" alt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a:xfrm>
            <a:off x="800100" y="6172200"/>
            <a:ext cx="4000500" cy="457200"/>
          </a:xfrm>
        </p:spPr>
        <p:txBody>
          <a:bodyPr/>
          <a:lstStyle/>
          <a:p>
            <a:pPr>
              <a:defRPr/>
            </a:pPr>
            <a:endParaRPr lang="th-TH" alt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pPr>
              <a:defRPr/>
            </a:pPr>
            <a:fld id="{11561FBA-7BAD-4D3B-BC58-6FC4582ABAEF}" type="slidenum">
              <a:rPr lang="en-US" altLang="en-US" smtClean="0"/>
              <a:pPr>
                <a:defRPr/>
              </a:pPr>
              <a:t>‹#›</a:t>
            </a:fld>
            <a:endParaRPr lang="th-TH"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p:txBody>
          <a:bodyPr/>
          <a:lstStyle/>
          <a:p>
            <a:pPr>
              <a:defRPr/>
            </a:pPr>
            <a:endParaRPr lang="th-TH" altLang="en-US"/>
          </a:p>
        </p:txBody>
      </p:sp>
      <p:sp>
        <p:nvSpPr>
          <p:cNvPr id="7" name="Slide Number Placeholder 6"/>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pPr>
              <a:defRPr/>
            </a:pPr>
            <a:endParaRPr lang="th-TH" altLang="en-US"/>
          </a:p>
        </p:txBody>
      </p:sp>
      <p:sp>
        <p:nvSpPr>
          <p:cNvPr id="8" name="Footer Placeholder 7"/>
          <p:cNvSpPr>
            <a:spLocks noGrp="1"/>
          </p:cNvSpPr>
          <p:nvPr>
            <p:ph type="ftr" sz="quarter" idx="11"/>
          </p:nvPr>
        </p:nvSpPr>
        <p:spPr/>
        <p:txBody>
          <a:bodyPr/>
          <a:lstStyle/>
          <a:p>
            <a:pPr>
              <a:defRPr/>
            </a:pPr>
            <a:endParaRPr lang="th-TH" altLang="en-US"/>
          </a:p>
        </p:txBody>
      </p:sp>
      <p:sp>
        <p:nvSpPr>
          <p:cNvPr id="9" name="Slide Number Placeholder 8"/>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a:defRPr/>
            </a:pPr>
            <a:endParaRPr lang="th-TH" altLang="en-US"/>
          </a:p>
        </p:txBody>
      </p:sp>
      <p:sp>
        <p:nvSpPr>
          <p:cNvPr id="4" name="Footer Placeholder 3"/>
          <p:cNvSpPr>
            <a:spLocks noGrp="1"/>
          </p:cNvSpPr>
          <p:nvPr>
            <p:ph type="ftr" sz="quarter" idx="11"/>
          </p:nvPr>
        </p:nvSpPr>
        <p:spPr/>
        <p:txBody>
          <a:bodyPr/>
          <a:lstStyle/>
          <a:p>
            <a:pPr>
              <a:defRPr/>
            </a:pPr>
            <a:endParaRPr lang="th-TH" altLang="en-US"/>
          </a:p>
        </p:txBody>
      </p:sp>
      <p:sp>
        <p:nvSpPr>
          <p:cNvPr id="5" name="Slide Number Placeholder 4"/>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th-TH" altLang="en-US"/>
          </a:p>
        </p:txBody>
      </p:sp>
      <p:sp>
        <p:nvSpPr>
          <p:cNvPr id="3" name="Footer Placeholder 2"/>
          <p:cNvSpPr>
            <a:spLocks noGrp="1"/>
          </p:cNvSpPr>
          <p:nvPr>
            <p:ph type="ftr" sz="quarter" idx="11"/>
          </p:nvPr>
        </p:nvSpPr>
        <p:spPr/>
        <p:txBody>
          <a:bodyPr/>
          <a:lstStyle/>
          <a:p>
            <a:pPr>
              <a:defRPr/>
            </a:pPr>
            <a:endParaRPr lang="th-TH" altLang="en-US"/>
          </a:p>
        </p:txBody>
      </p:sp>
      <p:sp>
        <p:nvSpPr>
          <p:cNvPr id="4" name="Slide Number Placeholder 3"/>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p:txBody>
          <a:bodyPr/>
          <a:lstStyle/>
          <a:p>
            <a:pPr>
              <a:defRPr/>
            </a:pPr>
            <a:endParaRPr lang="th-TH" altLang="en-US"/>
          </a:p>
        </p:txBody>
      </p:sp>
      <p:sp>
        <p:nvSpPr>
          <p:cNvPr id="7" name="Slide Number Placeholder 6"/>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a:xfrm>
            <a:off x="914400" y="6172200"/>
            <a:ext cx="3886200" cy="457200"/>
          </a:xfrm>
        </p:spPr>
        <p:txBody>
          <a:bodyPr/>
          <a:lstStyle/>
          <a:p>
            <a:pPr>
              <a:defRPr/>
            </a:pPr>
            <a:endParaRPr lang="th-TH" altLang="en-US"/>
          </a:p>
        </p:txBody>
      </p:sp>
      <p:sp>
        <p:nvSpPr>
          <p:cNvPr id="7" name="Slide Number Placeholder 6"/>
          <p:cNvSpPr>
            <a:spLocks noGrp="1"/>
          </p:cNvSpPr>
          <p:nvPr>
            <p:ph type="sldNum" sz="quarter" idx="12"/>
          </p:nvPr>
        </p:nvSpPr>
        <p:spPr>
          <a:xfrm>
            <a:off x="146304" y="6208776"/>
            <a:ext cx="457200" cy="457200"/>
          </a:xfrm>
        </p:spPr>
        <p:txBody>
          <a:bodyPr/>
          <a:lstStyle/>
          <a:p>
            <a:pPr>
              <a:defRPr/>
            </a:pPr>
            <a:fld id="{11561FBA-7BAD-4D3B-BC58-6FC4582ABAEF}" type="slidenum">
              <a:rPr lang="en-US" altLang="en-US" smtClean="0"/>
              <a:pPr>
                <a:defRPr/>
              </a:pPr>
              <a:t>‹#›</a:t>
            </a:fld>
            <a:endParaRPr lang="th-TH" alt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7" name="Rectangle 7"/>
          <p:cNvSpPr>
            <a:spLocks noGrp="1" noChangeArrowheads="1"/>
          </p:cNvSpPr>
          <p:nvPr>
            <p:ph type="sldNum" sz="quarter" idx="12"/>
          </p:nvPr>
        </p:nvSpPr>
        <p:spPr>
          <a:ln/>
        </p:spPr>
        <p:txBody>
          <a:bodyPr/>
          <a:lstStyle>
            <a:lvl1pPr>
              <a:defRPr/>
            </a:lvl1pPr>
          </a:lstStyle>
          <a:p>
            <a:pPr>
              <a:defRPr/>
            </a:pPr>
            <a:fld id="{B32DCDB6-4603-41DB-985A-60779D0F9057}" type="slidenum">
              <a:rPr lang="en-US" altLang="en-US"/>
              <a:pPr>
                <a:defRPr/>
              </a:pPr>
              <a:t>‹#›</a:t>
            </a:fld>
            <a:endParaRPr lang="th-TH"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719263"/>
            <a:ext cx="4038600" cy="2128837"/>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4000500"/>
            <a:ext cx="4038600" cy="213042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7"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8" name="Rectangle 7"/>
          <p:cNvSpPr>
            <a:spLocks noGrp="1" noChangeArrowheads="1"/>
          </p:cNvSpPr>
          <p:nvPr>
            <p:ph type="sldNum" sz="quarter" idx="12"/>
          </p:nvPr>
        </p:nvSpPr>
        <p:spPr>
          <a:ln/>
        </p:spPr>
        <p:txBody>
          <a:bodyPr/>
          <a:lstStyle>
            <a:lvl1pPr>
              <a:defRPr/>
            </a:lvl1pPr>
          </a:lstStyle>
          <a:p>
            <a:pPr>
              <a:defRPr/>
            </a:pPr>
            <a:fld id="{08BBEE95-6975-4280-A556-30601FC5A6A3}" type="slidenum">
              <a:rPr lang="en-US" altLang="en-US"/>
              <a:pPr>
                <a:defRPr/>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th-TH"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th-TH" alt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11561FBA-7BAD-4D3B-BC58-6FC4582ABAEF}" type="slidenum">
              <a:rPr lang="en-US" altLang="en-US" smtClean="0"/>
              <a:pPr>
                <a:defRPr/>
              </a:pPr>
              <a:t>‹#›</a:t>
            </a:fld>
            <a:endParaRPr lang="th-TH" altLang="en-US"/>
          </a:p>
        </p:txBody>
      </p:sp>
    </p:spTree>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1" r:id="rId12"/>
    <p:sldLayoutId id="2147483732"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5.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3.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5.gi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7.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9.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0.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1.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2.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2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4.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5.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6.jpeg"/><Relationship Id="rId3" Type="http://schemas.openxmlformats.org/officeDocument/2006/relationships/image" Target="../media/image27.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7.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7.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7.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8.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9.wmf"/></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3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31.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32.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33.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4.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35.jpe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36.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37.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36.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38.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7" Type="http://schemas.openxmlformats.org/officeDocument/2006/relationships/image" Target="../media/image39.jpeg"/><Relationship Id="rId8" Type="http://schemas.openxmlformats.org/officeDocument/2006/relationships/image" Target="../media/image40.jpeg"/><Relationship Id="rId9" Type="http://schemas.openxmlformats.org/officeDocument/2006/relationships/image" Target="../media/image41.jpeg"/><Relationship Id="rId10" Type="http://schemas.openxmlformats.org/officeDocument/2006/relationships/image" Target="../media/image42.jpeg"/><Relationship Id="rId11" Type="http://schemas.openxmlformats.org/officeDocument/2006/relationships/image" Target="../media/image43.jpeg"/><Relationship Id="rId1" Type="http://schemas.openxmlformats.org/officeDocument/2006/relationships/slideLayout" Target="../slideLayouts/slideLayout6.xml"/><Relationship Id="rId2" Type="http://schemas.openxmlformats.org/officeDocument/2006/relationships/diagramData" Target="../diagrams/data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36.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36.png"/><Relationship Id="rId3" Type="http://schemas.openxmlformats.org/officeDocument/2006/relationships/image" Target="../media/image44.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45.jpeg"/><Relationship Id="rId3" Type="http://schemas.openxmlformats.org/officeDocument/2006/relationships/image" Target="../media/image36.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46.jpeg"/><Relationship Id="rId3" Type="http://schemas.openxmlformats.org/officeDocument/2006/relationships/image" Target="../media/image36.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36.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37.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47.jpeg"/><Relationship Id="rId3" Type="http://schemas.openxmlformats.org/officeDocument/2006/relationships/image" Target="../media/image48.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9.png"/><Relationship Id="rId3" Type="http://schemas.openxmlformats.org/officeDocument/2006/relationships/image" Target="../media/image50.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1.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2.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8.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3.png"/><Relationship Id="rId3" Type="http://schemas.openxmlformats.org/officeDocument/2006/relationships/image" Target="../media/image54.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55.jpeg"/><Relationship Id="rId3" Type="http://schemas.openxmlformats.org/officeDocument/2006/relationships/image" Target="../media/image48.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56.jpeg"/><Relationship Id="rId3" Type="http://schemas.openxmlformats.org/officeDocument/2006/relationships/image" Target="../media/image48.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57.jpeg"/><Relationship Id="rId3" Type="http://schemas.openxmlformats.org/officeDocument/2006/relationships/image" Target="../media/image48.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8.pn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7.pn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0.pn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2053" name="Rectangle 7"/>
          <p:cNvSpPr>
            <a:spLocks noChangeArrowheads="1"/>
          </p:cNvSpPr>
          <p:nvPr/>
        </p:nvSpPr>
        <p:spPr bwMode="auto">
          <a:xfrm>
            <a:off x="642910" y="3286124"/>
            <a:ext cx="7929618" cy="1936428"/>
          </a:xfrm>
          <a:prstGeom prst="rect">
            <a:avLst/>
          </a:prstGeom>
          <a:noFill/>
          <a:ln w="12700">
            <a:noFill/>
            <a:miter lim="800000"/>
            <a:headEnd/>
            <a:tailEnd/>
          </a:ln>
        </p:spPr>
        <p:txBody>
          <a:bodyPr wrap="square" lIns="90488" tIns="44450" rIns="90488" bIns="44450">
            <a:spAutoFit/>
          </a:bodyPr>
          <a:lstStyle/>
          <a:p>
            <a:pPr algn="ctr"/>
            <a:r>
              <a:rPr lang="en-US" sz="4000" dirty="0" smtClean="0">
                <a:latin typeface="Arial" pitchFamily="34" charset="0"/>
                <a:cs typeface="Arial" pitchFamily="34" charset="0"/>
              </a:rPr>
              <a:t>MK 312 Marketing Management</a:t>
            </a:r>
          </a:p>
          <a:p>
            <a:pPr algn="ctr"/>
            <a:r>
              <a:rPr lang="en-US" sz="4000" dirty="0" smtClean="0">
                <a:latin typeface="Arial" pitchFamily="34" charset="0"/>
                <a:cs typeface="Arial" pitchFamily="34" charset="0"/>
              </a:rPr>
              <a:t>By </a:t>
            </a:r>
          </a:p>
          <a:p>
            <a:pPr algn="ctr"/>
            <a:r>
              <a:rPr lang="en-US" sz="4000" dirty="0" err="1" smtClean="0">
                <a:latin typeface="Arial" pitchFamily="34" charset="0"/>
                <a:cs typeface="Arial" pitchFamily="34" charset="0"/>
              </a:rPr>
              <a:t>Aj</a:t>
            </a:r>
            <a:r>
              <a:rPr lang="en-US" sz="4000" dirty="0" smtClean="0">
                <a:latin typeface="Arial" pitchFamily="34" charset="0"/>
                <a:cs typeface="Arial" pitchFamily="34" charset="0"/>
              </a:rPr>
              <a:t>. </a:t>
            </a:r>
            <a:r>
              <a:rPr lang="en-US" sz="4000" dirty="0" err="1" smtClean="0">
                <a:latin typeface="Arial" pitchFamily="34" charset="0"/>
                <a:cs typeface="Arial" pitchFamily="34" charset="0"/>
              </a:rPr>
              <a:t>Suwalya</a:t>
            </a:r>
            <a:r>
              <a:rPr lang="en-US" sz="4000" dirty="0" smtClean="0">
                <a:latin typeface="Arial" pitchFamily="34" charset="0"/>
                <a:cs typeface="Arial" pitchFamily="34" charset="0"/>
              </a:rPr>
              <a:t>  K.</a:t>
            </a:r>
            <a:endParaRPr lang="en-US" sz="2800" b="1" dirty="0">
              <a:solidFill>
                <a:schemeClr val="bg1"/>
              </a:solidFill>
              <a:latin typeface="Arial" pitchFamily="34" charset="0"/>
              <a:cs typeface="Arial" pitchFamily="34" charset="0"/>
            </a:endParaRPr>
          </a:p>
        </p:txBody>
      </p:sp>
      <p:pic>
        <p:nvPicPr>
          <p:cNvPr id="2057" name="Picture 9"/>
          <p:cNvPicPr>
            <a:picLocks noChangeAspect="1" noChangeArrowheads="1"/>
          </p:cNvPicPr>
          <p:nvPr/>
        </p:nvPicPr>
        <p:blipFill>
          <a:blip r:embed="rId2" cstate="print"/>
          <a:srcRect/>
          <a:stretch>
            <a:fillRect/>
          </a:stretch>
        </p:blipFill>
        <p:spPr bwMode="auto">
          <a:xfrm>
            <a:off x="6852932" y="333375"/>
            <a:ext cx="1884668" cy="2312913"/>
          </a:xfrm>
          <a:prstGeom prst="rect">
            <a:avLst/>
          </a:prstGeom>
          <a:noFill/>
        </p:spPr>
      </p:pic>
      <p:sp>
        <p:nvSpPr>
          <p:cNvPr id="7" name="สี่เหลี่ยมผืนผ้า 6"/>
          <p:cNvSpPr/>
          <p:nvPr/>
        </p:nvSpPr>
        <p:spPr>
          <a:xfrm>
            <a:off x="2571736" y="1785926"/>
            <a:ext cx="3385029" cy="984885"/>
          </a:xfrm>
          <a:prstGeom prst="rect">
            <a:avLst/>
          </a:prstGeom>
        </p:spPr>
        <p:txBody>
          <a:bodyPr wrap="none">
            <a:spAutoFit/>
          </a:bodyPr>
          <a:lstStyle/>
          <a:p>
            <a:r>
              <a:rPr lang="en-US" sz="4400" b="1" dirty="0" smtClean="0">
                <a:solidFill>
                  <a:srgbClr val="FF0000"/>
                </a:solidFill>
                <a:effectLst>
                  <a:outerShdw blurRad="38100" dist="38100" dir="2700000" algn="tl">
                    <a:srgbClr val="000000">
                      <a:alpha val="43137"/>
                    </a:srgbClr>
                  </a:outerShdw>
                </a:effectLst>
                <a:latin typeface="+mj-lt"/>
                <a:cs typeface="Arial" pitchFamily="34" charset="0"/>
              </a:rPr>
              <a:t>    </a:t>
            </a:r>
            <a:r>
              <a:rPr lang="en-US" sz="4400" b="1" dirty="0" smtClean="0">
                <a:solidFill>
                  <a:schemeClr val="bg1"/>
                </a:solidFill>
                <a:effectLst>
                  <a:outerShdw blurRad="38100" dist="38100" dir="2700000" algn="tl">
                    <a:srgbClr val="000000">
                      <a:alpha val="43137"/>
                    </a:srgbClr>
                  </a:outerShdw>
                </a:effectLst>
                <a:latin typeface="+mj-lt"/>
                <a:cs typeface="Arial" pitchFamily="34" charset="0"/>
              </a:rPr>
              <a:t>Chapter</a:t>
            </a:r>
            <a:r>
              <a:rPr lang="en-US" sz="4400" b="1" dirty="0" smtClean="0">
                <a:solidFill>
                  <a:schemeClr val="bg1"/>
                </a:solidFill>
                <a:latin typeface="+mj-lt"/>
                <a:cs typeface="Arial" pitchFamily="34" charset="0"/>
              </a:rPr>
              <a:t> 2</a:t>
            </a:r>
          </a:p>
          <a:p>
            <a:r>
              <a:rPr lang="en-US" sz="1400" b="1" dirty="0" smtClean="0">
                <a:solidFill>
                  <a:schemeClr val="bg1"/>
                </a:solidFill>
                <a:latin typeface="+mj-lt"/>
                <a:cs typeface="Arial" pitchFamily="34" charset="0"/>
              </a:rPr>
              <a:t>Assessing the Internal Marketing Situation</a:t>
            </a:r>
            <a:endParaRPr lang="th-TH" sz="1400" b="1" dirty="0">
              <a:solidFill>
                <a:schemeClr val="bg1"/>
              </a:solidFill>
              <a:latin typeface="+mj-lt"/>
            </a:endParaRPr>
          </a:p>
        </p:txBody>
      </p:sp>
      <p:pic>
        <p:nvPicPr>
          <p:cNvPr id="6" name="Picture 5" descr="BE image.png"/>
          <p:cNvPicPr>
            <a:picLocks noChangeAspect="1"/>
          </p:cNvPicPr>
          <p:nvPr/>
        </p:nvPicPr>
        <p:blipFill>
          <a:blip r:embed="rId3" cstate="print"/>
          <a:stretch>
            <a:fillRect/>
          </a:stretch>
        </p:blipFill>
        <p:spPr>
          <a:xfrm>
            <a:off x="500169" y="99713"/>
            <a:ext cx="1191312" cy="1193435"/>
          </a:xfrm>
          <a:prstGeom prst="rect">
            <a:avLst/>
          </a:prstGeom>
        </p:spPr>
      </p:pic>
      <p:sp>
        <p:nvSpPr>
          <p:cNvPr id="8" name="TextBox 7"/>
          <p:cNvSpPr txBox="1"/>
          <p:nvPr/>
        </p:nvSpPr>
        <p:spPr>
          <a:xfrm>
            <a:off x="7120328" y="6408294"/>
            <a:ext cx="3215885" cy="338554"/>
          </a:xfrm>
          <a:prstGeom prst="rect">
            <a:avLst/>
          </a:prstGeom>
          <a:noFill/>
        </p:spPr>
        <p:txBody>
          <a:bodyPr wrap="square" rtlCol="0">
            <a:spAutoFit/>
          </a:bodyPr>
          <a:lstStyle/>
          <a:p>
            <a:r>
              <a:rPr lang="en-US" sz="1600">
                <a:latin typeface="Arial" charset="0"/>
                <a:ea typeface="Arial" charset="0"/>
                <a:cs typeface="Arial" charset="0"/>
              </a:rPr>
              <a:t>Semester 1/2017</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780074" y="527946"/>
            <a:ext cx="6858000" cy="762000"/>
          </a:xfrm>
        </p:spPr>
        <p:txBody>
          <a:bodyPr/>
          <a:lstStyle/>
          <a:p>
            <a:pPr eaLnBrk="1" hangingPunct="1"/>
            <a:r>
              <a:rPr lang="en-GB" sz="3500" smtClean="0"/>
              <a:t>Ch. 2 - Learning objectives</a:t>
            </a:r>
            <a:endParaRPr lang="en-US" sz="3500" smtClean="0"/>
          </a:p>
        </p:txBody>
      </p:sp>
      <p:sp>
        <p:nvSpPr>
          <p:cNvPr id="6160" name="Rectangle 16"/>
          <p:cNvSpPr>
            <a:spLocks noChangeArrowheads="1"/>
          </p:cNvSpPr>
          <p:nvPr/>
        </p:nvSpPr>
        <p:spPr bwMode="auto">
          <a:xfrm>
            <a:off x="422704" y="1898598"/>
            <a:ext cx="8215370" cy="3477875"/>
          </a:xfrm>
          <a:prstGeom prst="rect">
            <a:avLst/>
          </a:prstGeom>
          <a:noFill/>
          <a:ln w="9525">
            <a:noFill/>
            <a:miter lim="800000"/>
            <a:headEnd/>
            <a:tailEnd/>
          </a:ln>
          <a:effectLst/>
        </p:spPr>
        <p:txBody>
          <a:bodyPr wrap="square">
            <a:spAutoFit/>
          </a:bodyPr>
          <a:lstStyle/>
          <a:p>
            <a:pPr eaLnBrk="0" hangingPunct="0">
              <a:spcBef>
                <a:spcPct val="50000"/>
              </a:spcBef>
              <a:defRPr/>
            </a:pPr>
            <a:r>
              <a:rPr lang="en-US" sz="2800" dirty="0">
                <a:solidFill>
                  <a:srgbClr val="FF0000"/>
                </a:solidFill>
                <a:latin typeface="Arial" charset="0"/>
                <a:ea typeface="Arial" charset="0"/>
                <a:cs typeface="Arial" charset="0"/>
              </a:rPr>
              <a:t>After studying this chapter you should be able to:</a:t>
            </a:r>
          </a:p>
          <a:p>
            <a:pPr eaLnBrk="0" hangingPunct="0">
              <a:spcBef>
                <a:spcPct val="50000"/>
              </a:spcBef>
              <a:defRPr/>
            </a:pPr>
            <a:r>
              <a:rPr lang="en-US" sz="2800" dirty="0">
                <a:solidFill>
                  <a:srgbClr val="000000"/>
                </a:solidFill>
                <a:latin typeface="Arial" charset="0"/>
                <a:ea typeface="Arial" charset="0"/>
                <a:cs typeface="Arial" charset="0"/>
              </a:rPr>
              <a:t>■ </a:t>
            </a:r>
            <a:r>
              <a:rPr lang="en-US" sz="2000" b="1" dirty="0">
                <a:solidFill>
                  <a:srgbClr val="000000"/>
                </a:solidFill>
                <a:effectLst>
                  <a:outerShdw blurRad="38100" dist="38100" dir="2700000" algn="tl">
                    <a:srgbClr val="C0C0C0"/>
                  </a:outerShdw>
                </a:effectLst>
                <a:latin typeface="Arial" charset="0"/>
                <a:ea typeface="Arial" charset="0"/>
                <a:cs typeface="Arial" charset="0"/>
              </a:rPr>
              <a:t>describe the difference between the Market</a:t>
            </a:r>
            <a:r>
              <a:rPr lang="da-DK" sz="2000" b="1" dirty="0">
                <a:solidFill>
                  <a:srgbClr val="000000"/>
                </a:solidFill>
                <a:effectLst>
                  <a:outerShdw blurRad="38100" dist="38100" dir="2700000" algn="tl">
                    <a:srgbClr val="C0C0C0"/>
                  </a:outerShdw>
                </a:effectLst>
                <a:latin typeface="Arial" charset="0"/>
                <a:ea typeface="Arial" charset="0"/>
                <a:cs typeface="Arial" charset="0"/>
              </a:rPr>
              <a:t> </a:t>
            </a:r>
            <a:r>
              <a:rPr lang="en-US" sz="2000" b="1" dirty="0">
                <a:solidFill>
                  <a:srgbClr val="000000"/>
                </a:solidFill>
                <a:effectLst>
                  <a:outerShdw blurRad="38100" dist="38100" dir="2700000" algn="tl">
                    <a:srgbClr val="C0C0C0"/>
                  </a:outerShdw>
                </a:effectLst>
                <a:latin typeface="Arial" charset="0"/>
                <a:ea typeface="Arial" charset="0"/>
                <a:cs typeface="Arial" charset="0"/>
              </a:rPr>
              <a:t>Orientation View (MOV) and the Resource</a:t>
            </a:r>
            <a:r>
              <a:rPr lang="da-DK" sz="2000" b="1" dirty="0">
                <a:solidFill>
                  <a:srgbClr val="000000"/>
                </a:solidFill>
                <a:effectLst>
                  <a:outerShdw blurRad="38100" dist="38100" dir="2700000" algn="tl">
                    <a:srgbClr val="C0C0C0"/>
                  </a:outerShdw>
                </a:effectLst>
                <a:latin typeface="Arial" charset="0"/>
                <a:ea typeface="Arial" charset="0"/>
                <a:cs typeface="Arial" charset="0"/>
              </a:rPr>
              <a:t> </a:t>
            </a:r>
            <a:r>
              <a:rPr lang="en-US" sz="2000" b="1" dirty="0">
                <a:solidFill>
                  <a:srgbClr val="000000"/>
                </a:solidFill>
                <a:effectLst>
                  <a:outerShdw blurRad="38100" dist="38100" dir="2700000" algn="tl">
                    <a:srgbClr val="C0C0C0"/>
                  </a:outerShdw>
                </a:effectLst>
                <a:latin typeface="Arial" charset="0"/>
                <a:ea typeface="Arial" charset="0"/>
                <a:cs typeface="Arial" charset="0"/>
              </a:rPr>
              <a:t>Based View (RBV)</a:t>
            </a:r>
          </a:p>
          <a:p>
            <a:pPr eaLnBrk="0" hangingPunct="0">
              <a:spcBef>
                <a:spcPct val="50000"/>
              </a:spcBef>
              <a:defRPr/>
            </a:pPr>
            <a:r>
              <a:rPr lang="en-US" sz="2000" b="1" dirty="0">
                <a:solidFill>
                  <a:srgbClr val="000000"/>
                </a:solidFill>
                <a:effectLst>
                  <a:outerShdw blurRad="38100" dist="38100" dir="2700000" algn="tl">
                    <a:srgbClr val="C0C0C0"/>
                  </a:outerShdw>
                </a:effectLst>
                <a:latin typeface="Arial" charset="0"/>
                <a:ea typeface="Arial" charset="0"/>
                <a:cs typeface="Arial" charset="0"/>
              </a:rPr>
              <a:t>■ discuss the connection between MOV/RBV</a:t>
            </a:r>
            <a:r>
              <a:rPr lang="da-DK" sz="2000" b="1" dirty="0">
                <a:solidFill>
                  <a:srgbClr val="000000"/>
                </a:solidFill>
                <a:effectLst>
                  <a:outerShdw blurRad="38100" dist="38100" dir="2700000" algn="tl">
                    <a:srgbClr val="C0C0C0"/>
                  </a:outerShdw>
                </a:effectLst>
                <a:latin typeface="Arial" charset="0"/>
                <a:ea typeface="Arial" charset="0"/>
                <a:cs typeface="Arial" charset="0"/>
              </a:rPr>
              <a:t> </a:t>
            </a:r>
            <a:r>
              <a:rPr lang="en-US" sz="2000" b="1" dirty="0">
                <a:solidFill>
                  <a:srgbClr val="000000"/>
                </a:solidFill>
                <a:effectLst>
                  <a:outerShdw blurRad="38100" dist="38100" dir="2700000" algn="tl">
                    <a:srgbClr val="C0C0C0"/>
                  </a:outerShdw>
                </a:effectLst>
                <a:latin typeface="Arial" charset="0"/>
                <a:ea typeface="Arial" charset="0"/>
                <a:cs typeface="Arial" charset="0"/>
              </a:rPr>
              <a:t>and market driven/market driving</a:t>
            </a:r>
          </a:p>
          <a:p>
            <a:pPr eaLnBrk="0" hangingPunct="0">
              <a:spcBef>
                <a:spcPct val="50000"/>
              </a:spcBef>
              <a:defRPr/>
            </a:pPr>
            <a:r>
              <a:rPr lang="en-US" sz="2000" b="1" dirty="0">
                <a:solidFill>
                  <a:srgbClr val="000000"/>
                </a:solidFill>
                <a:effectLst>
                  <a:outerShdw blurRad="38100" dist="38100" dir="2700000" algn="tl">
                    <a:srgbClr val="C0C0C0"/>
                  </a:outerShdw>
                </a:effectLst>
                <a:latin typeface="Arial" charset="0"/>
                <a:ea typeface="Arial" charset="0"/>
                <a:cs typeface="Arial" charset="0"/>
              </a:rPr>
              <a:t>■ explain the ‘competitive triangle’</a:t>
            </a:r>
          </a:p>
          <a:p>
            <a:pPr eaLnBrk="0" hangingPunct="0">
              <a:spcBef>
                <a:spcPct val="50000"/>
              </a:spcBef>
              <a:defRPr/>
            </a:pPr>
            <a:r>
              <a:rPr lang="en-US" sz="2000" b="1" dirty="0">
                <a:solidFill>
                  <a:srgbClr val="000000"/>
                </a:solidFill>
                <a:effectLst>
                  <a:outerShdw blurRad="38100" dist="38100" dir="2700000" algn="tl">
                    <a:srgbClr val="C0C0C0"/>
                  </a:outerShdw>
                </a:effectLst>
                <a:latin typeface="Arial" charset="0"/>
                <a:ea typeface="Arial" charset="0"/>
                <a:cs typeface="Arial" charset="0"/>
              </a:rPr>
              <a:t>■ describe and discuss the drivers for</a:t>
            </a:r>
            <a:r>
              <a:rPr lang="da-DK" sz="2000" b="1" dirty="0">
                <a:solidFill>
                  <a:srgbClr val="000000"/>
                </a:solidFill>
                <a:effectLst>
                  <a:outerShdw blurRad="38100" dist="38100" dir="2700000" algn="tl">
                    <a:srgbClr val="C0C0C0"/>
                  </a:outerShdw>
                </a:effectLst>
                <a:latin typeface="Arial" charset="0"/>
                <a:ea typeface="Arial" charset="0"/>
                <a:cs typeface="Arial" charset="0"/>
              </a:rPr>
              <a:t> </a:t>
            </a:r>
            <a:r>
              <a:rPr lang="en-US" sz="2000" b="1" dirty="0">
                <a:solidFill>
                  <a:srgbClr val="000000"/>
                </a:solidFill>
                <a:effectLst>
                  <a:outerShdw blurRad="38100" dist="38100" dir="2700000" algn="tl">
                    <a:srgbClr val="C0C0C0"/>
                  </a:outerShdw>
                </a:effectLst>
                <a:latin typeface="Arial" charset="0"/>
                <a:ea typeface="Arial" charset="0"/>
                <a:cs typeface="Arial" charset="0"/>
              </a:rPr>
              <a:t>customers’ ‘perceived value’ and ‘relative</a:t>
            </a:r>
            <a:r>
              <a:rPr lang="da-DK" sz="2000" b="1" dirty="0">
                <a:solidFill>
                  <a:srgbClr val="000000"/>
                </a:solidFill>
                <a:effectLst>
                  <a:outerShdw blurRad="38100" dist="38100" dir="2700000" algn="tl">
                    <a:srgbClr val="C0C0C0"/>
                  </a:outerShdw>
                </a:effectLst>
                <a:latin typeface="Arial" charset="0"/>
                <a:ea typeface="Arial" charset="0"/>
                <a:cs typeface="Arial" charset="0"/>
              </a:rPr>
              <a:t> </a:t>
            </a:r>
            <a:r>
              <a:rPr lang="en-US" sz="2000" b="1" dirty="0">
                <a:solidFill>
                  <a:srgbClr val="000000"/>
                </a:solidFill>
                <a:effectLst>
                  <a:outerShdw blurRad="38100" dist="38100" dir="2700000" algn="tl">
                    <a:srgbClr val="C0C0C0"/>
                  </a:outerShdw>
                </a:effectLst>
                <a:latin typeface="Arial" charset="0"/>
                <a:ea typeface="Arial" charset="0"/>
                <a:cs typeface="Arial" charset="0"/>
              </a:rPr>
              <a:t>costs’.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Mission </a:t>
            </a:r>
          </a:p>
        </p:txBody>
      </p:sp>
      <p:pic>
        <p:nvPicPr>
          <p:cNvPr id="5" name="Picture 4"/>
          <p:cNvPicPr>
            <a:picLocks noChangeAspect="1"/>
          </p:cNvPicPr>
          <p:nvPr/>
        </p:nvPicPr>
        <p:blipFill>
          <a:blip r:embed="rId2"/>
          <a:stretch>
            <a:fillRect/>
          </a:stretch>
        </p:blipFill>
        <p:spPr>
          <a:xfrm>
            <a:off x="722313" y="2985541"/>
            <a:ext cx="7495552" cy="3294505"/>
          </a:xfrm>
          <a:prstGeom prst="rect">
            <a:avLst/>
          </a:prstGeom>
        </p:spPr>
      </p:pic>
    </p:spTree>
    <p:extLst>
      <p:ext uri="{BB962C8B-B14F-4D97-AF65-F5344CB8AC3E}">
        <p14:creationId xmlns:p14="http://schemas.microsoft.com/office/powerpoint/2010/main" val="3190497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887805" y="1071546"/>
            <a:ext cx="8534400" cy="758952"/>
          </a:xfrm>
        </p:spPr>
        <p:txBody>
          <a:bodyPr/>
          <a:lstStyle/>
          <a:p>
            <a:pPr eaLnBrk="1" hangingPunct="1"/>
            <a:r>
              <a:rPr lang="en-GB" sz="3500" dirty="0" smtClean="0"/>
              <a:t>The mission and vision statement</a:t>
            </a:r>
            <a:endParaRPr lang="en-US" sz="3500" dirty="0" smtClean="0"/>
          </a:p>
        </p:txBody>
      </p:sp>
      <p:sp>
        <p:nvSpPr>
          <p:cNvPr id="23555" name="Rectangle 3"/>
          <p:cNvSpPr>
            <a:spLocks noChangeArrowheads="1"/>
          </p:cNvSpPr>
          <p:nvPr/>
        </p:nvSpPr>
        <p:spPr bwMode="auto">
          <a:xfrm>
            <a:off x="1217238" y="2559323"/>
            <a:ext cx="7143800" cy="2554545"/>
          </a:xfrm>
          <a:prstGeom prst="rect">
            <a:avLst/>
          </a:prstGeom>
          <a:solidFill>
            <a:schemeClr val="bg1">
              <a:alpha val="57001"/>
            </a:schemeClr>
          </a:solidFill>
          <a:ln w="3175">
            <a:solidFill>
              <a:schemeClr val="bg1"/>
            </a:solidFill>
            <a:miter lim="800000"/>
            <a:headEnd/>
            <a:tailEnd/>
          </a:ln>
          <a:effectLst/>
        </p:spPr>
        <p:txBody>
          <a:bodyPr wrap="square">
            <a:spAutoFit/>
          </a:bodyPr>
          <a:lstStyle/>
          <a:p>
            <a:pPr eaLnBrk="0" hangingPunct="0">
              <a:spcBef>
                <a:spcPct val="50000"/>
              </a:spcBef>
              <a:defRPr/>
            </a:pPr>
            <a:r>
              <a:rPr lang="en-US" sz="3200" b="1" dirty="0">
                <a:solidFill>
                  <a:srgbClr val="000000"/>
                </a:solidFill>
                <a:effectLst>
                  <a:outerShdw blurRad="38100" dist="38100" dir="2700000" algn="tl">
                    <a:srgbClr val="C0C0C0"/>
                  </a:outerShdw>
                </a:effectLst>
                <a:latin typeface="Tahoma" pitchFamily="34" charset="0"/>
              </a:rPr>
              <a:t>The foundation of any marketing plan is the firm’s mission and vision statement,</a:t>
            </a:r>
            <a:r>
              <a:rPr lang="da-DK" sz="3200" b="1" dirty="0">
                <a:solidFill>
                  <a:srgbClr val="000000"/>
                </a:solidFill>
                <a:effectLst>
                  <a:outerShdw blurRad="38100" dist="38100" dir="2700000" algn="tl">
                    <a:srgbClr val="C0C0C0"/>
                  </a:outerShdw>
                </a:effectLst>
                <a:latin typeface="Tahoma" pitchFamily="34" charset="0"/>
              </a:rPr>
              <a:t> </a:t>
            </a:r>
            <a:r>
              <a:rPr lang="en-US" sz="3200" b="1" dirty="0">
                <a:solidFill>
                  <a:srgbClr val="000000"/>
                </a:solidFill>
                <a:effectLst>
                  <a:outerShdw blurRad="38100" dist="38100" dir="2700000" algn="tl">
                    <a:srgbClr val="C0C0C0"/>
                  </a:outerShdw>
                </a:effectLst>
                <a:latin typeface="Tahoma" pitchFamily="34" charset="0"/>
              </a:rPr>
              <a:t>which answers the question, ‘</a:t>
            </a:r>
            <a:r>
              <a:rPr lang="en-US" sz="3200" b="1" dirty="0">
                <a:solidFill>
                  <a:srgbClr val="FF0000"/>
                </a:solidFill>
                <a:effectLst>
                  <a:outerShdw blurRad="38100" dist="38100" dir="2700000" algn="tl">
                    <a:srgbClr val="C0C0C0"/>
                  </a:outerShdw>
                </a:effectLst>
                <a:latin typeface="Tahoma" pitchFamily="34" charset="0"/>
              </a:rPr>
              <a:t>What business are we in and where should we go?’</a:t>
            </a:r>
          </a:p>
        </p:txBody>
      </p:sp>
      <p:pic>
        <p:nvPicPr>
          <p:cNvPr id="5125" name="Picture 5" descr="http://www.atthapholj.net/resources/email-marketing-announcement.jpg?timestamp=1265265594982"/>
          <p:cNvPicPr>
            <a:picLocks noChangeAspect="1" noChangeArrowheads="1"/>
          </p:cNvPicPr>
          <p:nvPr/>
        </p:nvPicPr>
        <p:blipFill>
          <a:blip r:embed="rId2" cstate="print"/>
          <a:srcRect/>
          <a:stretch>
            <a:fillRect/>
          </a:stretch>
        </p:blipFill>
        <p:spPr bwMode="auto">
          <a:xfrm>
            <a:off x="142844" y="142852"/>
            <a:ext cx="1848984" cy="18573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76136" y="204585"/>
            <a:ext cx="4730070" cy="6225005"/>
          </a:xfrm>
          <a:prstGeom prst="rect">
            <a:avLst/>
          </a:prstGeom>
        </p:spPr>
      </p:pic>
    </p:spTree>
    <p:extLst>
      <p:ext uri="{BB962C8B-B14F-4D97-AF65-F5344CB8AC3E}">
        <p14:creationId xmlns:p14="http://schemas.microsoft.com/office/powerpoint/2010/main" val="12410083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58176" y="287311"/>
            <a:ext cx="8214669" cy="6283378"/>
          </a:xfrm>
          <a:prstGeom prst="rect">
            <a:avLst/>
          </a:prstGeom>
        </p:spPr>
      </p:pic>
    </p:spTree>
    <p:extLst>
      <p:ext uri="{BB962C8B-B14F-4D97-AF65-F5344CB8AC3E}">
        <p14:creationId xmlns:p14="http://schemas.microsoft.com/office/powerpoint/2010/main" val="8980834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4622" y="265450"/>
            <a:ext cx="8207116" cy="6155337"/>
          </a:xfrm>
          <a:prstGeom prst="rect">
            <a:avLst/>
          </a:prstGeom>
        </p:spPr>
      </p:pic>
    </p:spTree>
    <p:extLst>
      <p:ext uri="{BB962C8B-B14F-4D97-AF65-F5344CB8AC3E}">
        <p14:creationId xmlns:p14="http://schemas.microsoft.com/office/powerpoint/2010/main" val="6017306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01559" y="343601"/>
            <a:ext cx="7967689" cy="6152135"/>
          </a:xfrm>
          <a:prstGeom prst="rect">
            <a:avLst/>
          </a:prstGeom>
        </p:spPr>
      </p:pic>
    </p:spTree>
    <p:extLst>
      <p:ext uri="{BB962C8B-B14F-4D97-AF65-F5344CB8AC3E}">
        <p14:creationId xmlns:p14="http://schemas.microsoft.com/office/powerpoint/2010/main" val="20451591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99738" y="380999"/>
            <a:ext cx="8119673" cy="6089755"/>
          </a:xfrm>
          <a:prstGeom prst="rect">
            <a:avLst/>
          </a:prstGeom>
        </p:spPr>
      </p:pic>
    </p:spTree>
    <p:extLst>
      <p:ext uri="{BB962C8B-B14F-4D97-AF65-F5344CB8AC3E}">
        <p14:creationId xmlns:p14="http://schemas.microsoft.com/office/powerpoint/2010/main" val="11356252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RBV vs. MOV</a:t>
            </a:r>
          </a:p>
        </p:txBody>
      </p:sp>
      <p:pic>
        <p:nvPicPr>
          <p:cNvPr id="5" name="Picture 4"/>
          <p:cNvPicPr>
            <a:picLocks noChangeAspect="1"/>
          </p:cNvPicPr>
          <p:nvPr/>
        </p:nvPicPr>
        <p:blipFill>
          <a:blip r:embed="rId2"/>
          <a:stretch>
            <a:fillRect/>
          </a:stretch>
        </p:blipFill>
        <p:spPr>
          <a:xfrm>
            <a:off x="722313" y="2873729"/>
            <a:ext cx="7545049" cy="3309714"/>
          </a:xfrm>
          <a:prstGeom prst="rect">
            <a:avLst/>
          </a:prstGeom>
        </p:spPr>
      </p:pic>
    </p:spTree>
    <p:extLst>
      <p:ext uri="{BB962C8B-B14F-4D97-AF65-F5344CB8AC3E}">
        <p14:creationId xmlns:p14="http://schemas.microsoft.com/office/powerpoint/2010/main" val="9641670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357290" y="0"/>
            <a:ext cx="6858000" cy="762000"/>
          </a:xfrm>
        </p:spPr>
        <p:txBody>
          <a:bodyPr/>
          <a:lstStyle/>
          <a:p>
            <a:pPr eaLnBrk="1" hangingPunct="1"/>
            <a:r>
              <a:rPr lang="en-GB" sz="3500" dirty="0" smtClean="0"/>
              <a:t>RBV vs. MOV</a:t>
            </a:r>
            <a:endParaRPr lang="en-US" sz="3500" dirty="0" smtClean="0"/>
          </a:p>
        </p:txBody>
      </p:sp>
      <p:sp>
        <p:nvSpPr>
          <p:cNvPr id="6148" name="Text Box 4"/>
          <p:cNvSpPr txBox="1">
            <a:spLocks noChangeArrowheads="1"/>
          </p:cNvSpPr>
          <p:nvPr/>
        </p:nvSpPr>
        <p:spPr bwMode="auto">
          <a:xfrm>
            <a:off x="1000100" y="642918"/>
            <a:ext cx="8143900" cy="523220"/>
          </a:xfrm>
          <a:prstGeom prst="rect">
            <a:avLst/>
          </a:prstGeom>
          <a:noFill/>
          <a:ln w="9525">
            <a:noFill/>
            <a:miter lim="800000"/>
            <a:headEnd/>
            <a:tailEnd/>
          </a:ln>
        </p:spPr>
        <p:txBody>
          <a:bodyPr wrap="square">
            <a:spAutoFit/>
          </a:bodyPr>
          <a:lstStyle/>
          <a:p>
            <a:pPr eaLnBrk="0" hangingPunct="0">
              <a:buFontTx/>
              <a:buChar char="-"/>
            </a:pPr>
            <a:r>
              <a:rPr lang="en-GB" sz="1400" b="1" dirty="0" smtClean="0">
                <a:solidFill>
                  <a:srgbClr val="FF0000"/>
                </a:solidFill>
                <a:latin typeface="Tahoma" pitchFamily="34" charset="0"/>
              </a:rPr>
              <a:t>The </a:t>
            </a:r>
            <a:r>
              <a:rPr lang="en-GB" sz="1400" b="1" dirty="0">
                <a:solidFill>
                  <a:srgbClr val="FF0000"/>
                </a:solidFill>
                <a:latin typeface="Tahoma" pitchFamily="34" charset="0"/>
              </a:rPr>
              <a:t>Resource Based View (RBV) is an inside-out </a:t>
            </a:r>
            <a:r>
              <a:rPr lang="en-GB" sz="1400" b="1" dirty="0" smtClean="0">
                <a:solidFill>
                  <a:srgbClr val="FF0000"/>
                </a:solidFill>
                <a:latin typeface="Tahoma" pitchFamily="34" charset="0"/>
              </a:rPr>
              <a:t>perspective</a:t>
            </a:r>
          </a:p>
          <a:p>
            <a:pPr eaLnBrk="0" hangingPunct="0">
              <a:buFontTx/>
              <a:buChar char="-"/>
            </a:pPr>
            <a:r>
              <a:rPr lang="en-GB" sz="1400" b="1" dirty="0" smtClean="0">
                <a:solidFill>
                  <a:srgbClr val="FF0000"/>
                </a:solidFill>
                <a:latin typeface="Tahoma" pitchFamily="34" charset="0"/>
              </a:rPr>
              <a:t> The </a:t>
            </a:r>
            <a:r>
              <a:rPr lang="en-GB" sz="1400" b="1" dirty="0">
                <a:solidFill>
                  <a:srgbClr val="FF0000"/>
                </a:solidFill>
                <a:latin typeface="Tahoma" pitchFamily="34" charset="0"/>
              </a:rPr>
              <a:t>Market Orientation View (MOV) is an outside-in perspective </a:t>
            </a:r>
            <a:r>
              <a:rPr lang="en-GB" sz="1400" b="1" dirty="0" smtClean="0">
                <a:solidFill>
                  <a:srgbClr val="FF0000"/>
                </a:solidFill>
                <a:latin typeface="Tahoma" pitchFamily="34" charset="0"/>
              </a:rPr>
              <a:t>as illustrated below</a:t>
            </a:r>
            <a:endParaRPr lang="en-GB" sz="1400" b="1" dirty="0">
              <a:solidFill>
                <a:srgbClr val="FF0000"/>
              </a:solidFill>
              <a:latin typeface="Tahoma" pitchFamily="34" charset="0"/>
            </a:endParaRPr>
          </a:p>
        </p:txBody>
      </p:sp>
      <p:pic>
        <p:nvPicPr>
          <p:cNvPr id="5" name="Picture 6"/>
          <p:cNvPicPr>
            <a:picLocks noChangeAspect="1" noChangeArrowheads="1"/>
          </p:cNvPicPr>
          <p:nvPr/>
        </p:nvPicPr>
        <p:blipFill>
          <a:blip r:embed="rId2" cstate="print"/>
          <a:srcRect/>
          <a:stretch>
            <a:fillRect/>
          </a:stretch>
        </p:blipFill>
        <p:spPr bwMode="auto">
          <a:xfrm>
            <a:off x="31362" y="1285860"/>
            <a:ext cx="9112638" cy="5572140"/>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28596" y="285728"/>
            <a:ext cx="8534400" cy="758952"/>
          </a:xfrm>
        </p:spPr>
        <p:txBody>
          <a:bodyPr/>
          <a:lstStyle/>
          <a:p>
            <a:pPr eaLnBrk="1" hangingPunct="1"/>
            <a:r>
              <a:rPr lang="en-GB" sz="3500" dirty="0" smtClean="0"/>
              <a:t>Market Orientation View</a:t>
            </a:r>
            <a:endParaRPr lang="en-US" sz="3500" dirty="0" smtClean="0"/>
          </a:p>
        </p:txBody>
      </p:sp>
      <p:sp>
        <p:nvSpPr>
          <p:cNvPr id="25603" name="Rectangle 3"/>
          <p:cNvSpPr>
            <a:spLocks noChangeArrowheads="1"/>
          </p:cNvSpPr>
          <p:nvPr/>
        </p:nvSpPr>
        <p:spPr bwMode="auto">
          <a:xfrm>
            <a:off x="428596" y="1421710"/>
            <a:ext cx="8215370" cy="4524315"/>
          </a:xfrm>
          <a:prstGeom prst="rect">
            <a:avLst/>
          </a:prstGeom>
          <a:noFill/>
          <a:ln w="9525">
            <a:noFill/>
            <a:miter lim="800000"/>
            <a:headEnd/>
            <a:tailEnd/>
          </a:ln>
          <a:effectLst/>
        </p:spPr>
        <p:txBody>
          <a:bodyPr wrap="square">
            <a:spAutoFit/>
          </a:bodyPr>
          <a:lstStyle/>
          <a:p>
            <a:pPr marL="457200" indent="-457200" eaLnBrk="0" hangingPunct="0">
              <a:spcBef>
                <a:spcPct val="50000"/>
              </a:spcBef>
              <a:defRPr/>
            </a:pPr>
            <a:r>
              <a:rPr lang="en-US" sz="2400" b="1" i="1" dirty="0">
                <a:solidFill>
                  <a:srgbClr val="000000"/>
                </a:solidFill>
                <a:effectLst>
                  <a:outerShdw blurRad="38100" dist="38100" dir="2700000" algn="tl">
                    <a:srgbClr val="C0C0C0"/>
                  </a:outerShdw>
                </a:effectLst>
                <a:latin typeface="Arial" charset="0"/>
                <a:ea typeface="Arial" charset="0"/>
                <a:cs typeface="Arial" charset="0"/>
              </a:rPr>
              <a:t>A market orientation entails</a:t>
            </a:r>
            <a:r>
              <a:rPr lang="da-DK" sz="2400" b="1" i="1" dirty="0">
                <a:solidFill>
                  <a:srgbClr val="000000"/>
                </a:solidFill>
                <a:effectLst>
                  <a:outerShdw blurRad="38100" dist="38100" dir="2700000" algn="tl">
                    <a:srgbClr val="C0C0C0"/>
                  </a:outerShdw>
                </a:effectLst>
                <a:latin typeface="Arial" charset="0"/>
                <a:ea typeface="Arial" charset="0"/>
                <a:cs typeface="Arial" charset="0"/>
              </a:rPr>
              <a:t>:</a:t>
            </a:r>
            <a:r>
              <a:rPr lang="en-US" sz="2400" dirty="0">
                <a:solidFill>
                  <a:srgbClr val="000000"/>
                </a:solidFill>
                <a:latin typeface="Arial" charset="0"/>
                <a:ea typeface="Arial" charset="0"/>
                <a:cs typeface="Arial" charset="0"/>
              </a:rPr>
              <a:t> </a:t>
            </a:r>
            <a:endParaRPr lang="da-DK" sz="2400" dirty="0">
              <a:solidFill>
                <a:srgbClr val="000000"/>
              </a:solidFill>
              <a:latin typeface="Arial" charset="0"/>
              <a:ea typeface="Arial" charset="0"/>
              <a:cs typeface="Arial" charset="0"/>
            </a:endParaRPr>
          </a:p>
          <a:p>
            <a:pPr marL="457200" indent="-457200" eaLnBrk="0" hangingPunct="0">
              <a:spcBef>
                <a:spcPct val="50000"/>
              </a:spcBef>
              <a:buFontTx/>
              <a:buAutoNum type="arabicParenBoth"/>
              <a:defRPr/>
            </a:pPr>
            <a:r>
              <a:rPr lang="en-US" sz="2400" dirty="0">
                <a:solidFill>
                  <a:srgbClr val="000000"/>
                </a:solidFill>
                <a:latin typeface="Arial" charset="0"/>
                <a:ea typeface="Arial" charset="0"/>
                <a:cs typeface="Arial" charset="0"/>
              </a:rPr>
              <a:t>one or more departments engaging in activities</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geared toward developing an understanding of customers’ current and future needs</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and the factors affecting them, </a:t>
            </a:r>
            <a:endParaRPr lang="da-DK" sz="2400" dirty="0">
              <a:solidFill>
                <a:srgbClr val="000000"/>
              </a:solidFill>
              <a:latin typeface="Arial" charset="0"/>
              <a:ea typeface="Arial" charset="0"/>
              <a:cs typeface="Arial" charset="0"/>
            </a:endParaRPr>
          </a:p>
          <a:p>
            <a:pPr marL="457200" indent="-457200" eaLnBrk="0" hangingPunct="0">
              <a:spcBef>
                <a:spcPct val="50000"/>
              </a:spcBef>
              <a:defRPr/>
            </a:pPr>
            <a:r>
              <a:rPr lang="en-US" sz="2400" dirty="0">
                <a:solidFill>
                  <a:srgbClr val="000000"/>
                </a:solidFill>
                <a:latin typeface="Arial" charset="0"/>
                <a:ea typeface="Arial" charset="0"/>
                <a:cs typeface="Arial" charset="0"/>
              </a:rPr>
              <a:t>(2) sharing of this understanding across departments,</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and </a:t>
            </a:r>
            <a:endParaRPr lang="da-DK" sz="2400" dirty="0">
              <a:solidFill>
                <a:srgbClr val="000000"/>
              </a:solidFill>
              <a:latin typeface="Arial" charset="0"/>
              <a:ea typeface="Arial" charset="0"/>
              <a:cs typeface="Arial" charset="0"/>
            </a:endParaRPr>
          </a:p>
          <a:p>
            <a:pPr marL="457200" indent="-457200" eaLnBrk="0" hangingPunct="0">
              <a:spcBef>
                <a:spcPct val="50000"/>
              </a:spcBef>
              <a:defRPr/>
            </a:pPr>
            <a:r>
              <a:rPr lang="en-US" sz="2400" dirty="0">
                <a:solidFill>
                  <a:srgbClr val="000000"/>
                </a:solidFill>
                <a:latin typeface="Arial" charset="0"/>
                <a:ea typeface="Arial" charset="0"/>
                <a:cs typeface="Arial" charset="0"/>
              </a:rPr>
              <a:t>(3) the various departments engaging in activities designed to meet</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select customer needs. </a:t>
            </a:r>
            <a:endParaRPr lang="da-DK" sz="2400" dirty="0">
              <a:solidFill>
                <a:srgbClr val="000000"/>
              </a:solidFill>
              <a:latin typeface="Arial" charset="0"/>
              <a:ea typeface="Arial" charset="0"/>
              <a:cs typeface="Arial" charset="0"/>
            </a:endParaRPr>
          </a:p>
          <a:p>
            <a:pPr marL="457200" indent="-457200" eaLnBrk="0" hangingPunct="0">
              <a:spcBef>
                <a:spcPct val="50000"/>
              </a:spcBef>
              <a:defRPr/>
            </a:pPr>
            <a:r>
              <a:rPr lang="da-DK" sz="2400" dirty="0">
                <a:solidFill>
                  <a:srgbClr val="000000"/>
                </a:solidFill>
                <a:latin typeface="Arial" charset="0"/>
                <a:ea typeface="Arial" charset="0"/>
                <a:cs typeface="Arial" charset="0"/>
              </a:rPr>
              <a:t>	</a:t>
            </a:r>
            <a:r>
              <a:rPr lang="en-US" sz="2400" b="1" dirty="0">
                <a:solidFill>
                  <a:srgbClr val="FF0000"/>
                </a:solidFill>
                <a:latin typeface="Arial" charset="0"/>
                <a:ea typeface="Arial" charset="0"/>
                <a:cs typeface="Arial" charset="0"/>
              </a:rPr>
              <a:t>In other words, a market orientation refers to the organization-wide</a:t>
            </a:r>
            <a:r>
              <a:rPr lang="da-DK" sz="2400" b="1" dirty="0">
                <a:solidFill>
                  <a:srgbClr val="FF0000"/>
                </a:solidFill>
                <a:latin typeface="Arial" charset="0"/>
                <a:ea typeface="Arial" charset="0"/>
                <a:cs typeface="Arial" charset="0"/>
              </a:rPr>
              <a:t> </a:t>
            </a:r>
            <a:r>
              <a:rPr lang="en-US" sz="2400" b="1" dirty="0">
                <a:solidFill>
                  <a:srgbClr val="FF0000"/>
                </a:solidFill>
                <a:latin typeface="Arial" charset="0"/>
                <a:ea typeface="Arial" charset="0"/>
                <a:cs typeface="Arial" charset="0"/>
              </a:rPr>
              <a:t>generation, dissemination, and responsiveness to market intelligence.</a:t>
            </a:r>
          </a:p>
        </p:txBody>
      </p:sp>
      <p:pic>
        <p:nvPicPr>
          <p:cNvPr id="4" name="Picture 5" descr="http://www.brandmercenaries.com/wp-content/uploads/2008/05/geny_consumer_circle1-300x295.jpg"/>
          <p:cNvPicPr>
            <a:picLocks noChangeAspect="1" noChangeArrowheads="1"/>
          </p:cNvPicPr>
          <p:nvPr/>
        </p:nvPicPr>
        <p:blipFill>
          <a:blip r:embed="rId2" cstate="print"/>
          <a:srcRect/>
          <a:stretch>
            <a:fillRect/>
          </a:stretch>
        </p:blipFill>
        <p:spPr bwMode="auto">
          <a:xfrm>
            <a:off x="7333563" y="157205"/>
            <a:ext cx="1446324" cy="1404948"/>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p:cNvSpPr>
            <a:spLocks noGrp="1" noChangeArrowheads="1"/>
          </p:cNvSpPr>
          <p:nvPr>
            <p:ph type="title"/>
          </p:nvPr>
        </p:nvSpPr>
        <p:spPr>
          <a:xfrm>
            <a:off x="414151" y="324605"/>
            <a:ext cx="7772400" cy="1143000"/>
          </a:xfrm>
          <a:noFill/>
        </p:spPr>
        <p:txBody>
          <a:bodyPr anchor="ctr"/>
          <a:lstStyle/>
          <a:p>
            <a:pPr eaLnBrk="1" hangingPunct="1"/>
            <a:r>
              <a:rPr lang="en-GB" sz="3500" smtClean="0"/>
              <a:t>Market Orientation View</a:t>
            </a:r>
            <a:endParaRPr lang="en-US" sz="3500" smtClean="0"/>
          </a:p>
        </p:txBody>
      </p:sp>
      <p:sp>
        <p:nvSpPr>
          <p:cNvPr id="26629" name="Rectangle 5"/>
          <p:cNvSpPr>
            <a:spLocks noChangeArrowheads="1"/>
          </p:cNvSpPr>
          <p:nvPr/>
        </p:nvSpPr>
        <p:spPr bwMode="auto">
          <a:xfrm>
            <a:off x="414151" y="1080678"/>
            <a:ext cx="8572560" cy="5539978"/>
          </a:xfrm>
          <a:prstGeom prst="rect">
            <a:avLst/>
          </a:prstGeom>
          <a:solidFill>
            <a:schemeClr val="bg1">
              <a:alpha val="50000"/>
            </a:schemeClr>
          </a:solidFill>
          <a:ln w="9525">
            <a:noFill/>
            <a:miter lim="800000"/>
            <a:headEnd/>
            <a:tailEnd/>
          </a:ln>
          <a:effectLst/>
        </p:spPr>
        <p:txBody>
          <a:bodyPr wrap="square">
            <a:spAutoFit/>
          </a:bodyPr>
          <a:lstStyle/>
          <a:p>
            <a:pPr eaLnBrk="0" hangingPunct="0">
              <a:spcBef>
                <a:spcPct val="50000"/>
              </a:spcBef>
              <a:buFontTx/>
              <a:buChar char="•"/>
              <a:defRPr/>
            </a:pPr>
            <a:endParaRPr lang="da-DK" sz="2400" dirty="0">
              <a:solidFill>
                <a:srgbClr val="000000"/>
              </a:solidFill>
              <a:latin typeface="Arial" charset="0"/>
              <a:ea typeface="Arial" charset="0"/>
              <a:cs typeface="Arial" charset="0"/>
            </a:endParaRPr>
          </a:p>
          <a:p>
            <a:pPr eaLnBrk="0" hangingPunct="0">
              <a:spcBef>
                <a:spcPct val="50000"/>
              </a:spcBef>
              <a:buFontTx/>
              <a:buChar char="•"/>
              <a:defRPr/>
            </a:pPr>
            <a:r>
              <a:rPr lang="en-US" sz="2800" dirty="0">
                <a:solidFill>
                  <a:srgbClr val="000000"/>
                </a:solidFill>
                <a:latin typeface="Arial" charset="0"/>
                <a:ea typeface="Arial" charset="0"/>
                <a:cs typeface="Arial" charset="0"/>
              </a:rPr>
              <a:t>In essence, market orientation refers to the </a:t>
            </a:r>
            <a:r>
              <a:rPr lang="en-US" sz="2800" b="1" dirty="0">
                <a:solidFill>
                  <a:srgbClr val="FF0000"/>
                </a:solidFill>
                <a:effectLst>
                  <a:outerShdw blurRad="38100" dist="38100" dir="2700000" algn="tl">
                    <a:srgbClr val="C0C0C0"/>
                  </a:outerShdw>
                </a:effectLst>
                <a:latin typeface="Arial" charset="0"/>
                <a:ea typeface="Arial" charset="0"/>
                <a:cs typeface="Arial" charset="0"/>
              </a:rPr>
              <a:t>way a firm implements the marketing</a:t>
            </a:r>
            <a:r>
              <a:rPr lang="da-DK" sz="2800" b="1" dirty="0">
                <a:solidFill>
                  <a:srgbClr val="FF0000"/>
                </a:solidFill>
                <a:effectLst>
                  <a:outerShdw blurRad="38100" dist="38100" dir="2700000" algn="tl">
                    <a:srgbClr val="C0C0C0"/>
                  </a:outerShdw>
                </a:effectLst>
                <a:latin typeface="Arial" charset="0"/>
                <a:ea typeface="Arial" charset="0"/>
                <a:cs typeface="Arial" charset="0"/>
              </a:rPr>
              <a:t> </a:t>
            </a:r>
            <a:r>
              <a:rPr lang="en-US" sz="2800" b="1" dirty="0">
                <a:solidFill>
                  <a:srgbClr val="FF0000"/>
                </a:solidFill>
                <a:effectLst>
                  <a:outerShdw blurRad="38100" dist="38100" dir="2700000" algn="tl">
                    <a:srgbClr val="C0C0C0"/>
                  </a:outerShdw>
                </a:effectLst>
                <a:latin typeface="Arial" charset="0"/>
                <a:ea typeface="Arial" charset="0"/>
                <a:cs typeface="Arial" charset="0"/>
              </a:rPr>
              <a:t>concept.</a:t>
            </a:r>
            <a:endParaRPr lang="da-DK" sz="2800" b="1" dirty="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buFontTx/>
              <a:buChar char="•"/>
              <a:defRPr/>
            </a:pPr>
            <a:r>
              <a:rPr lang="da-DK" sz="28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In MOV it is also clear that a deep understanding of the competition in the market</a:t>
            </a:r>
            <a:r>
              <a:rPr lang="da-DK" sz="28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from the </a:t>
            </a:r>
            <a:r>
              <a:rPr lang="en-US" sz="2800" b="1" dirty="0">
                <a:solidFill>
                  <a:srgbClr val="FF0000"/>
                </a:solidFill>
                <a:effectLst>
                  <a:outerShdw blurRad="38100" dist="38100" dir="2700000" algn="tl">
                    <a:srgbClr val="C0C0C0"/>
                  </a:outerShdw>
                </a:effectLst>
                <a:latin typeface="Arial" charset="0"/>
                <a:ea typeface="Arial" charset="0"/>
                <a:cs typeface="Arial" charset="0"/>
              </a:rPr>
              <a:t>customer’s perspective is critical.</a:t>
            </a:r>
            <a:endParaRPr lang="da-DK" sz="2800" b="1" dirty="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buFontTx/>
              <a:buChar char="•"/>
              <a:defRPr/>
            </a:pPr>
            <a:r>
              <a:rPr lang="da-DK" sz="28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It should</a:t>
            </a:r>
            <a:r>
              <a:rPr lang="da-DK" sz="28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be emphasized that a market orientation is not the exclusive responsibility of a marketing</a:t>
            </a:r>
            <a:r>
              <a:rPr lang="da-DK" sz="28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department but, rather, is a </a:t>
            </a:r>
            <a:r>
              <a:rPr lang="en-US" sz="2800" b="1" dirty="0">
                <a:solidFill>
                  <a:srgbClr val="FF0000"/>
                </a:solidFill>
                <a:effectLst>
                  <a:outerShdw blurRad="38100" dist="38100" dir="2700000" algn="tl">
                    <a:srgbClr val="C0C0C0"/>
                  </a:outerShdw>
                </a:effectLst>
                <a:latin typeface="Arial" charset="0"/>
                <a:ea typeface="Arial" charset="0"/>
                <a:cs typeface="Arial" charset="0"/>
              </a:rPr>
              <a:t>company-wide mode of operation.</a:t>
            </a:r>
          </a:p>
          <a:p>
            <a:pPr eaLnBrk="0" hangingPunct="0">
              <a:spcBef>
                <a:spcPct val="50000"/>
              </a:spcBef>
              <a:defRPr/>
            </a:pPr>
            <a:endParaRPr lang="en-US" sz="2400" dirty="0">
              <a:latin typeface="Arial" charset="0"/>
              <a:ea typeface="Arial" charset="0"/>
              <a:cs typeface="Arial" charset="0"/>
            </a:endParaRPr>
          </a:p>
        </p:txBody>
      </p:sp>
      <p:pic>
        <p:nvPicPr>
          <p:cNvPr id="4" name="Picture 5" descr="http://www.brandmercenaries.com/wp-content/uploads/2008/05/geny_consumer_circle1-300x295.jpg"/>
          <p:cNvPicPr>
            <a:picLocks noChangeAspect="1" noChangeArrowheads="1"/>
          </p:cNvPicPr>
          <p:nvPr/>
        </p:nvPicPr>
        <p:blipFill>
          <a:blip r:embed="rId2" cstate="print"/>
          <a:srcRect/>
          <a:stretch>
            <a:fillRect/>
          </a:stretch>
        </p:blipFill>
        <p:spPr bwMode="auto">
          <a:xfrm>
            <a:off x="7333563" y="157205"/>
            <a:ext cx="1446324" cy="1404948"/>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p:cNvSpPr>
            <a:spLocks noGrp="1" noChangeArrowheads="1"/>
          </p:cNvSpPr>
          <p:nvPr>
            <p:ph type="title"/>
          </p:nvPr>
        </p:nvSpPr>
        <p:spPr>
          <a:xfrm>
            <a:off x="485423" y="558260"/>
            <a:ext cx="7772400" cy="1143000"/>
          </a:xfrm>
          <a:noFill/>
        </p:spPr>
        <p:txBody>
          <a:bodyPr anchor="ctr"/>
          <a:lstStyle/>
          <a:p>
            <a:pPr eaLnBrk="1" hangingPunct="1"/>
            <a:r>
              <a:rPr lang="en-GB" sz="3500" smtClean="0"/>
              <a:t>Market Orientation View </a:t>
            </a:r>
            <a:endParaRPr lang="en-US" sz="3500" smtClean="0"/>
          </a:p>
        </p:txBody>
      </p:sp>
      <p:sp>
        <p:nvSpPr>
          <p:cNvPr id="27653" name="Rectangle 5"/>
          <p:cNvSpPr>
            <a:spLocks noChangeArrowheads="1"/>
          </p:cNvSpPr>
          <p:nvPr/>
        </p:nvSpPr>
        <p:spPr bwMode="auto">
          <a:xfrm>
            <a:off x="317310" y="2057699"/>
            <a:ext cx="8429652" cy="3754874"/>
          </a:xfrm>
          <a:prstGeom prst="rect">
            <a:avLst/>
          </a:prstGeom>
          <a:solidFill>
            <a:schemeClr val="bg1">
              <a:alpha val="35001"/>
            </a:schemeClr>
          </a:solidFill>
          <a:ln w="9525">
            <a:noFill/>
            <a:miter lim="800000"/>
            <a:headEnd/>
            <a:tailEnd/>
          </a:ln>
          <a:effectLst/>
        </p:spPr>
        <p:txBody>
          <a:bodyPr wrap="square">
            <a:spAutoFit/>
          </a:bodyPr>
          <a:lstStyle/>
          <a:p>
            <a:pPr eaLnBrk="0" hangingPunct="0">
              <a:spcBef>
                <a:spcPct val="50000"/>
              </a:spcBef>
              <a:buFontTx/>
              <a:buChar char="•"/>
              <a:defRPr/>
            </a:pPr>
            <a:r>
              <a:rPr lang="da-DK" sz="24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In MOV it is also clear that a </a:t>
            </a:r>
            <a:r>
              <a:rPr lang="en-US" sz="2800" b="1" dirty="0">
                <a:solidFill>
                  <a:srgbClr val="FF0000"/>
                </a:solidFill>
                <a:effectLst>
                  <a:outerShdw blurRad="38100" dist="38100" dir="2700000" algn="tl">
                    <a:srgbClr val="C0C0C0"/>
                  </a:outerShdw>
                </a:effectLst>
                <a:latin typeface="Arial" charset="0"/>
                <a:ea typeface="Arial" charset="0"/>
                <a:cs typeface="Arial" charset="0"/>
              </a:rPr>
              <a:t>deep understanding of the </a:t>
            </a:r>
            <a:r>
              <a:rPr lang="da-DK" sz="2800" b="1" dirty="0">
                <a:solidFill>
                  <a:srgbClr val="FF0000"/>
                </a:solidFill>
                <a:effectLst>
                  <a:outerShdw blurRad="38100" dist="38100" dir="2700000" algn="tl">
                    <a:srgbClr val="C0C0C0"/>
                  </a:outerShdw>
                </a:effectLst>
                <a:latin typeface="Arial" charset="0"/>
                <a:ea typeface="Arial" charset="0"/>
                <a:cs typeface="Arial" charset="0"/>
              </a:rPr>
              <a:t>customers and the </a:t>
            </a:r>
            <a:r>
              <a:rPr lang="en-US" sz="2800" b="1" dirty="0">
                <a:solidFill>
                  <a:srgbClr val="FF0000"/>
                </a:solidFill>
                <a:effectLst>
                  <a:outerShdw blurRad="38100" dist="38100" dir="2700000" algn="tl">
                    <a:srgbClr val="C0C0C0"/>
                  </a:outerShdw>
                </a:effectLst>
                <a:latin typeface="Arial" charset="0"/>
                <a:ea typeface="Arial" charset="0"/>
                <a:cs typeface="Arial" charset="0"/>
              </a:rPr>
              <a:t>competition in the market</a:t>
            </a:r>
            <a:r>
              <a:rPr lang="da-DK" sz="2800" b="1" dirty="0">
                <a:solidFill>
                  <a:srgbClr val="FF0000"/>
                </a:solidFill>
                <a:effectLst>
                  <a:outerShdw blurRad="38100" dist="38100" dir="2700000" algn="tl">
                    <a:srgbClr val="C0C0C0"/>
                  </a:outerShdw>
                </a:effectLst>
                <a:latin typeface="Arial" charset="0"/>
                <a:ea typeface="Arial" charset="0"/>
                <a:cs typeface="Arial" charset="0"/>
              </a:rPr>
              <a:t> </a:t>
            </a:r>
            <a:r>
              <a:rPr lang="en-US" sz="2800" b="1" dirty="0">
                <a:solidFill>
                  <a:srgbClr val="FF0000"/>
                </a:solidFill>
                <a:effectLst>
                  <a:outerShdw blurRad="38100" dist="38100" dir="2700000" algn="tl">
                    <a:srgbClr val="C0C0C0"/>
                  </a:outerShdw>
                </a:effectLst>
                <a:latin typeface="Arial" charset="0"/>
                <a:ea typeface="Arial" charset="0"/>
                <a:cs typeface="Arial" charset="0"/>
              </a:rPr>
              <a:t>is critical. </a:t>
            </a:r>
            <a:endParaRPr lang="da-DK" sz="2800" b="1" dirty="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buFontTx/>
              <a:buChar char="•"/>
              <a:defRPr/>
            </a:pPr>
            <a:r>
              <a:rPr lang="da-DK" sz="28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Viewing the product or service from the</a:t>
            </a:r>
            <a:r>
              <a:rPr lang="da-DK" sz="28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customer’s viewpoint is often difficult, but without such a perspective a marketing</a:t>
            </a:r>
            <a:r>
              <a:rPr lang="da-DK" sz="2800" dirty="0">
                <a:solidFill>
                  <a:srgbClr val="000000"/>
                </a:solidFill>
                <a:latin typeface="Arial" charset="0"/>
                <a:ea typeface="Arial" charset="0"/>
                <a:cs typeface="Arial" charset="0"/>
              </a:rPr>
              <a:t> </a:t>
            </a:r>
            <a:r>
              <a:rPr lang="en-US" sz="2800" b="1" dirty="0">
                <a:solidFill>
                  <a:srgbClr val="FF0000"/>
                </a:solidFill>
                <a:effectLst>
                  <a:outerShdw blurRad="38100" dist="38100" dir="2700000" algn="tl">
                    <a:srgbClr val="C0C0C0"/>
                  </a:outerShdw>
                </a:effectLst>
                <a:latin typeface="Arial" charset="0"/>
                <a:ea typeface="Arial" charset="0"/>
                <a:cs typeface="Arial" charset="0"/>
              </a:rPr>
              <a:t>strategy is highly vulnerable</a:t>
            </a:r>
            <a:r>
              <a:rPr lang="en-US" sz="2800" dirty="0">
                <a:solidFill>
                  <a:srgbClr val="000000"/>
                </a:solidFill>
                <a:latin typeface="Arial" charset="0"/>
                <a:ea typeface="Arial" charset="0"/>
                <a:cs typeface="Arial" charset="0"/>
              </a:rPr>
              <a:t> to attack from unsuspected sources of competition.</a:t>
            </a:r>
          </a:p>
        </p:txBody>
      </p:sp>
      <p:pic>
        <p:nvPicPr>
          <p:cNvPr id="9221" name="Picture 5" descr="http://www.brandmercenaries.com/wp-content/uploads/2008/05/geny_consumer_circle1-300x295.jpg"/>
          <p:cNvPicPr>
            <a:picLocks noChangeAspect="1" noChangeArrowheads="1"/>
          </p:cNvPicPr>
          <p:nvPr/>
        </p:nvPicPr>
        <p:blipFill>
          <a:blip r:embed="rId2" cstate="print"/>
          <a:srcRect/>
          <a:stretch>
            <a:fillRect/>
          </a:stretch>
        </p:blipFill>
        <p:spPr bwMode="auto">
          <a:xfrm>
            <a:off x="7138813" y="296312"/>
            <a:ext cx="1446324" cy="1404948"/>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GB" sz="3500" smtClean="0"/>
              <a:t>Resource Based View </a:t>
            </a:r>
            <a:endParaRPr lang="en-US" sz="3500" smtClean="0"/>
          </a:p>
        </p:txBody>
      </p:sp>
      <p:sp>
        <p:nvSpPr>
          <p:cNvPr id="28675" name="Rectangle 3"/>
          <p:cNvSpPr>
            <a:spLocks noChangeArrowheads="1"/>
          </p:cNvSpPr>
          <p:nvPr/>
        </p:nvSpPr>
        <p:spPr bwMode="auto">
          <a:xfrm>
            <a:off x="612099" y="2146639"/>
            <a:ext cx="7744268" cy="3324225"/>
          </a:xfrm>
          <a:prstGeom prst="rect">
            <a:avLst/>
          </a:prstGeom>
          <a:solidFill>
            <a:schemeClr val="bg1">
              <a:alpha val="25000"/>
            </a:schemeClr>
          </a:solidFill>
          <a:ln w="28575">
            <a:solidFill>
              <a:schemeClr val="tx1"/>
            </a:solidFill>
            <a:miter lim="800000"/>
            <a:headEnd/>
            <a:tailEnd/>
          </a:ln>
          <a:effectLst/>
        </p:spPr>
        <p:txBody>
          <a:bodyPr wrap="square">
            <a:spAutoFit/>
          </a:bodyPr>
          <a:lstStyle/>
          <a:p>
            <a:pPr eaLnBrk="0" hangingPunct="0">
              <a:spcBef>
                <a:spcPct val="50000"/>
              </a:spcBef>
              <a:buFontTx/>
              <a:buChar char="•"/>
              <a:defRPr/>
            </a:pPr>
            <a:r>
              <a:rPr lang="da-DK" sz="2400">
                <a:solidFill>
                  <a:srgbClr val="000000"/>
                </a:solidFill>
                <a:latin typeface="Arial" charset="0"/>
                <a:ea typeface="Arial" charset="0"/>
                <a:cs typeface="Arial" charset="0"/>
              </a:rPr>
              <a:t> </a:t>
            </a:r>
            <a:r>
              <a:rPr lang="da-DK" sz="2800">
                <a:solidFill>
                  <a:srgbClr val="000000"/>
                </a:solidFill>
                <a:latin typeface="Arial" charset="0"/>
                <a:ea typeface="Arial" charset="0"/>
                <a:cs typeface="Arial" charset="0"/>
              </a:rPr>
              <a:t>T</a:t>
            </a:r>
            <a:r>
              <a:rPr lang="en-US" sz="2800">
                <a:solidFill>
                  <a:srgbClr val="000000"/>
                </a:solidFill>
                <a:latin typeface="Arial" charset="0"/>
                <a:ea typeface="Arial" charset="0"/>
                <a:cs typeface="Arial" charset="0"/>
              </a:rPr>
              <a:t>he RBV suggests that high</a:t>
            </a:r>
            <a:r>
              <a:rPr lang="da-DK" sz="2800">
                <a:solidFill>
                  <a:srgbClr val="000000"/>
                </a:solidFill>
                <a:latin typeface="Arial" charset="0"/>
                <a:ea typeface="Arial" charset="0"/>
                <a:cs typeface="Arial" charset="0"/>
              </a:rPr>
              <a:t> </a:t>
            </a:r>
            <a:r>
              <a:rPr lang="en-US" sz="2800">
                <a:solidFill>
                  <a:srgbClr val="000000"/>
                </a:solidFill>
                <a:latin typeface="Arial" charset="0"/>
                <a:ea typeface="Arial" charset="0"/>
                <a:cs typeface="Arial" charset="0"/>
              </a:rPr>
              <a:t>performance strategy is dependent primarily on </a:t>
            </a:r>
            <a:r>
              <a:rPr lang="en-US" sz="2800" b="1">
                <a:solidFill>
                  <a:srgbClr val="FF0000"/>
                </a:solidFill>
                <a:effectLst>
                  <a:outerShdw blurRad="38100" dist="38100" dir="2700000" algn="tl">
                    <a:srgbClr val="C0C0C0"/>
                  </a:outerShdw>
                </a:effectLst>
                <a:latin typeface="Arial" charset="0"/>
                <a:ea typeface="Arial" charset="0"/>
                <a:cs typeface="Arial" charset="0"/>
              </a:rPr>
              <a:t>historically developed resource</a:t>
            </a:r>
            <a:r>
              <a:rPr lang="da-DK" sz="2800" b="1">
                <a:solidFill>
                  <a:srgbClr val="FF0000"/>
                </a:solidFill>
                <a:effectLst>
                  <a:outerShdw blurRad="38100" dist="38100" dir="2700000" algn="tl">
                    <a:srgbClr val="C0C0C0"/>
                  </a:outerShdw>
                </a:effectLst>
                <a:latin typeface="Arial" charset="0"/>
                <a:ea typeface="Arial" charset="0"/>
                <a:cs typeface="Arial" charset="0"/>
              </a:rPr>
              <a:t> </a:t>
            </a:r>
            <a:r>
              <a:rPr lang="en-US" sz="2800" b="1">
                <a:solidFill>
                  <a:srgbClr val="FF0000"/>
                </a:solidFill>
                <a:effectLst>
                  <a:outerShdw blurRad="38100" dist="38100" dir="2700000" algn="tl">
                    <a:srgbClr val="C0C0C0"/>
                  </a:outerShdw>
                </a:effectLst>
                <a:latin typeface="Arial" charset="0"/>
                <a:ea typeface="Arial" charset="0"/>
                <a:cs typeface="Arial" charset="0"/>
              </a:rPr>
              <a:t>endowments</a:t>
            </a:r>
            <a:endParaRPr lang="da-DK" sz="2800" b="1">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buFontTx/>
              <a:buChar char="•"/>
              <a:defRPr/>
            </a:pPr>
            <a:r>
              <a:rPr lang="da-DK" sz="2800">
                <a:solidFill>
                  <a:srgbClr val="000000"/>
                </a:solidFill>
                <a:latin typeface="Arial" charset="0"/>
                <a:ea typeface="Arial" charset="0"/>
                <a:cs typeface="Arial" charset="0"/>
              </a:rPr>
              <a:t> </a:t>
            </a:r>
            <a:r>
              <a:rPr lang="en-US" sz="2800" b="1">
                <a:solidFill>
                  <a:srgbClr val="FF0000"/>
                </a:solidFill>
                <a:effectLst>
                  <a:outerShdw blurRad="38100" dist="38100" dir="2700000" algn="tl">
                    <a:srgbClr val="C0C0C0"/>
                  </a:outerShdw>
                </a:effectLst>
                <a:latin typeface="Arial" charset="0"/>
                <a:ea typeface="Arial" charset="0"/>
                <a:cs typeface="Arial" charset="0"/>
              </a:rPr>
              <a:t>Resource-based marketing essentially seeks a long-term fit between the requirements</a:t>
            </a:r>
            <a:r>
              <a:rPr lang="da-DK" sz="2800" b="1">
                <a:solidFill>
                  <a:srgbClr val="FF0000"/>
                </a:solidFill>
                <a:effectLst>
                  <a:outerShdw blurRad="38100" dist="38100" dir="2700000" algn="tl">
                    <a:srgbClr val="C0C0C0"/>
                  </a:outerShdw>
                </a:effectLst>
                <a:latin typeface="Arial" charset="0"/>
                <a:ea typeface="Arial" charset="0"/>
                <a:cs typeface="Arial" charset="0"/>
              </a:rPr>
              <a:t> </a:t>
            </a:r>
            <a:r>
              <a:rPr lang="en-US" sz="2800" b="1">
                <a:solidFill>
                  <a:srgbClr val="FF0000"/>
                </a:solidFill>
                <a:effectLst>
                  <a:outerShdw blurRad="38100" dist="38100" dir="2700000" algn="tl">
                    <a:srgbClr val="C0C0C0"/>
                  </a:outerShdw>
                </a:effectLst>
                <a:latin typeface="Arial" charset="0"/>
                <a:ea typeface="Arial" charset="0"/>
                <a:cs typeface="Arial" charset="0"/>
              </a:rPr>
              <a:t>of the market</a:t>
            </a:r>
            <a:r>
              <a:rPr lang="en-US" sz="2800">
                <a:solidFill>
                  <a:srgbClr val="000000"/>
                </a:solidFill>
                <a:latin typeface="Arial" charset="0"/>
                <a:ea typeface="Arial" charset="0"/>
                <a:cs typeface="Arial" charset="0"/>
              </a:rPr>
              <a:t> and the abilities of the organization to compete in it.</a:t>
            </a:r>
          </a:p>
        </p:txBody>
      </p:sp>
      <p:pic>
        <p:nvPicPr>
          <p:cNvPr id="3" name="Picture 2"/>
          <p:cNvPicPr>
            <a:picLocks noChangeAspect="1"/>
          </p:cNvPicPr>
          <p:nvPr/>
        </p:nvPicPr>
        <p:blipFill>
          <a:blip r:embed="rId2"/>
          <a:stretch>
            <a:fillRect/>
          </a:stretch>
        </p:blipFill>
        <p:spPr>
          <a:xfrm>
            <a:off x="7461979" y="392578"/>
            <a:ext cx="1224821" cy="1493684"/>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Grp="1" noChangeArrowheads="1"/>
          </p:cNvSpPr>
          <p:nvPr>
            <p:ph type="title"/>
          </p:nvPr>
        </p:nvSpPr>
        <p:spPr>
          <a:xfrm>
            <a:off x="747471" y="93798"/>
            <a:ext cx="7772400" cy="1143000"/>
          </a:xfrm>
        </p:spPr>
        <p:txBody>
          <a:bodyPr anchor="ctr"/>
          <a:lstStyle/>
          <a:p>
            <a:pPr eaLnBrk="1" hangingPunct="1"/>
            <a:r>
              <a:rPr lang="en-GB" sz="3500" smtClean="0"/>
              <a:t>Resource Based View </a:t>
            </a:r>
            <a:endParaRPr lang="en-US" sz="3500" smtClean="0"/>
          </a:p>
        </p:txBody>
      </p:sp>
      <p:sp>
        <p:nvSpPr>
          <p:cNvPr id="29701" name="Rectangle 5"/>
          <p:cNvSpPr>
            <a:spLocks noChangeArrowheads="1"/>
          </p:cNvSpPr>
          <p:nvPr/>
        </p:nvSpPr>
        <p:spPr bwMode="auto">
          <a:xfrm>
            <a:off x="401364" y="1723675"/>
            <a:ext cx="8464613" cy="4185761"/>
          </a:xfrm>
          <a:prstGeom prst="rect">
            <a:avLst/>
          </a:prstGeom>
          <a:solidFill>
            <a:schemeClr val="bg1">
              <a:alpha val="67000"/>
            </a:schemeClr>
          </a:solidFill>
          <a:ln w="57150" cmpd="thickThin">
            <a:solidFill>
              <a:srgbClr val="FF0000"/>
            </a:solidFill>
            <a:miter lim="800000"/>
            <a:headEnd/>
            <a:tailEnd/>
          </a:ln>
          <a:effectLst/>
        </p:spPr>
        <p:txBody>
          <a:bodyPr wrap="square">
            <a:spAutoFit/>
          </a:bodyPr>
          <a:lstStyle/>
          <a:p>
            <a:pPr marL="457200" indent="-457200" eaLnBrk="0" hangingPunct="0">
              <a:spcBef>
                <a:spcPct val="50000"/>
              </a:spcBef>
              <a:buFont typeface="Arial" charset="0"/>
              <a:buChar char="•"/>
              <a:defRPr/>
            </a:pPr>
            <a:r>
              <a:rPr lang="en-GB" sz="2800">
                <a:solidFill>
                  <a:srgbClr val="000000"/>
                </a:solidFill>
                <a:latin typeface="Arial" charset="0"/>
                <a:ea typeface="Arial" charset="0"/>
                <a:cs typeface="Arial" charset="0"/>
              </a:rPr>
              <a:t>The essential factor in  </a:t>
            </a:r>
            <a:r>
              <a:rPr lang="en-GB" sz="2800" b="1">
                <a:solidFill>
                  <a:srgbClr val="FF0000"/>
                </a:solidFill>
                <a:effectLst>
                  <a:outerShdw blurRad="38100" dist="38100" dir="2700000" algn="tl">
                    <a:srgbClr val="C0C0C0"/>
                  </a:outerShdw>
                </a:effectLst>
                <a:latin typeface="Arial" charset="0"/>
                <a:ea typeface="Arial" charset="0"/>
                <a:cs typeface="Arial" charset="0"/>
              </a:rPr>
              <a:t>is that opportunities are seized</a:t>
            </a:r>
            <a:r>
              <a:rPr lang="en-GB" sz="2800">
                <a:solidFill>
                  <a:srgbClr val="000000"/>
                </a:solidFill>
                <a:latin typeface="Arial" charset="0"/>
                <a:ea typeface="Arial" charset="0"/>
                <a:cs typeface="Arial" charset="0"/>
              </a:rPr>
              <a:t> where the organization has an existing or potential advantage through its resource base, rather than just pursued ad hoc.</a:t>
            </a:r>
          </a:p>
          <a:p>
            <a:pPr marL="457200" indent="-457200" eaLnBrk="0" hangingPunct="0">
              <a:spcBef>
                <a:spcPct val="50000"/>
              </a:spcBef>
              <a:buFont typeface="Arial" charset="0"/>
              <a:buChar char="•"/>
              <a:defRPr/>
            </a:pPr>
            <a:r>
              <a:rPr lang="en-GB" sz="2800">
                <a:solidFill>
                  <a:srgbClr val="000000"/>
                </a:solidFill>
                <a:latin typeface="Arial" charset="0"/>
                <a:ea typeface="Arial" charset="0"/>
                <a:cs typeface="Arial" charset="0"/>
              </a:rPr>
              <a:t>The RBV can also be linked to the </a:t>
            </a:r>
            <a:r>
              <a:rPr lang="en-GB" sz="2800" b="1">
                <a:solidFill>
                  <a:srgbClr val="FF0000"/>
                </a:solidFill>
                <a:effectLst>
                  <a:outerShdw blurRad="38100" dist="38100" dir="2700000" algn="tl">
                    <a:srgbClr val="C0C0C0"/>
                  </a:outerShdw>
                </a:effectLst>
                <a:latin typeface="Arial" charset="0"/>
                <a:ea typeface="Arial" charset="0"/>
                <a:cs typeface="Arial" charset="0"/>
              </a:rPr>
              <a:t>core competencies</a:t>
            </a:r>
            <a:r>
              <a:rPr lang="en-GB" sz="2800">
                <a:solidFill>
                  <a:srgbClr val="000000"/>
                </a:solidFill>
                <a:latin typeface="Arial" charset="0"/>
                <a:ea typeface="Arial" charset="0"/>
                <a:cs typeface="Arial" charset="0"/>
              </a:rPr>
              <a:t> issue considered below. It is about the understanding what a company is capable of achieving by exploiting its capabilities in the marketplace.</a:t>
            </a:r>
          </a:p>
        </p:txBody>
      </p:sp>
      <p:pic>
        <p:nvPicPr>
          <p:cNvPr id="4" name="Picture 3"/>
          <p:cNvPicPr>
            <a:picLocks noChangeAspect="1"/>
          </p:cNvPicPr>
          <p:nvPr/>
        </p:nvPicPr>
        <p:blipFill>
          <a:blip r:embed="rId2"/>
          <a:stretch>
            <a:fillRect/>
          </a:stretch>
        </p:blipFill>
        <p:spPr>
          <a:xfrm>
            <a:off x="7436996" y="212360"/>
            <a:ext cx="1224821" cy="1374098"/>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270810" y="-249837"/>
            <a:ext cx="8773256" cy="1449049"/>
          </a:xfrm>
        </p:spPr>
        <p:txBody>
          <a:bodyPr>
            <a:normAutofit fontScale="90000"/>
          </a:bodyPr>
          <a:lstStyle/>
          <a:p>
            <a:pPr eaLnBrk="1" hangingPunct="1"/>
            <a:r>
              <a:rPr lang="en-US" dirty="0" smtClean="0"/>
              <a:t>The types of resources and capabilities </a:t>
            </a:r>
            <a:endParaRPr lang="th-TH" dirty="0" smtClean="0"/>
          </a:p>
        </p:txBody>
      </p:sp>
      <p:sp>
        <p:nvSpPr>
          <p:cNvPr id="57347" name="Rectangle 3"/>
          <p:cNvSpPr>
            <a:spLocks noGrp="1" noChangeArrowheads="1"/>
          </p:cNvSpPr>
          <p:nvPr>
            <p:ph type="body" sz="half" idx="1"/>
          </p:nvPr>
        </p:nvSpPr>
        <p:spPr>
          <a:xfrm>
            <a:off x="270810" y="2446338"/>
            <a:ext cx="4038600" cy="4411662"/>
          </a:xfrm>
        </p:spPr>
        <p:txBody>
          <a:bodyPr>
            <a:normAutofit/>
          </a:bodyPr>
          <a:lstStyle/>
          <a:p>
            <a:pPr eaLnBrk="1" hangingPunct="1">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Technical resources</a:t>
            </a:r>
          </a:p>
          <a:p>
            <a:pPr eaLnBrk="1" hangingPunct="1">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Financial standing</a:t>
            </a:r>
          </a:p>
          <a:p>
            <a:pPr eaLnBrk="1" hangingPunct="1">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Managerial skills</a:t>
            </a:r>
          </a:p>
          <a:p>
            <a:pPr eaLnBrk="1" hangingPunct="1">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Organization</a:t>
            </a:r>
          </a:p>
          <a:p>
            <a:pPr eaLnBrk="1" hangingPunct="1">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Information systems</a:t>
            </a:r>
          </a:p>
          <a:p>
            <a:pPr eaLnBrk="1" hangingPunct="1">
              <a:defRPr/>
            </a:pPr>
            <a:endParaRPr lang="en-US" sz="2600" i="1" dirty="0" smtClean="0">
              <a:solidFill>
                <a:srgbClr val="FF0000"/>
              </a:solidFill>
              <a:effectLst>
                <a:outerShdw blurRad="38100" dist="38100" dir="2700000" algn="tl">
                  <a:srgbClr val="C0C0C0"/>
                </a:outerShdw>
              </a:effectLst>
              <a:latin typeface="Arial" charset="0"/>
              <a:ea typeface="Arial" charset="0"/>
              <a:cs typeface="Arial" charset="0"/>
            </a:endParaRPr>
          </a:p>
          <a:p>
            <a:pPr eaLnBrk="1" hangingPunct="1">
              <a:defRPr/>
            </a:pPr>
            <a:endParaRPr lang="en-US" sz="2600" i="1" dirty="0" smtClean="0">
              <a:solidFill>
                <a:srgbClr val="FF0000"/>
              </a:solidFill>
              <a:effectLst>
                <a:outerShdw blurRad="38100" dist="38100" dir="2700000" algn="tl">
                  <a:srgbClr val="C0C0C0"/>
                </a:outerShdw>
              </a:effectLst>
              <a:latin typeface="Arial" charset="0"/>
              <a:ea typeface="Arial" charset="0"/>
              <a:cs typeface="Arial" charset="0"/>
            </a:endParaRPr>
          </a:p>
          <a:p>
            <a:pPr eaLnBrk="1" hangingPunct="1">
              <a:defRPr/>
            </a:pPr>
            <a:endParaRPr lang="en-US" sz="2600" i="1"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12294" name="Picture 6" descr="http://www.assessmentspecialists.com/images/totalperson.gif"/>
          <p:cNvPicPr>
            <a:picLocks noChangeAspect="1" noChangeArrowheads="1"/>
          </p:cNvPicPr>
          <p:nvPr/>
        </p:nvPicPr>
        <p:blipFill>
          <a:blip r:embed="rId2" cstate="print"/>
          <a:srcRect/>
          <a:stretch>
            <a:fillRect/>
          </a:stretch>
        </p:blipFill>
        <p:spPr bwMode="auto">
          <a:xfrm>
            <a:off x="4172262" y="1941108"/>
            <a:ext cx="4494866" cy="365760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ext Box 5"/>
          <p:cNvSpPr txBox="1">
            <a:spLocks noChangeArrowheads="1"/>
          </p:cNvSpPr>
          <p:nvPr/>
        </p:nvSpPr>
        <p:spPr bwMode="auto">
          <a:xfrm>
            <a:off x="6443663" y="2708275"/>
            <a:ext cx="2499723" cy="646331"/>
          </a:xfrm>
          <a:prstGeom prst="rect">
            <a:avLst/>
          </a:prstGeom>
          <a:noFill/>
          <a:ln w="9525">
            <a:noFill/>
            <a:miter lim="800000"/>
            <a:headEnd/>
            <a:tailEnd/>
          </a:ln>
        </p:spPr>
        <p:txBody>
          <a:bodyPr wrap="none">
            <a:spAutoFit/>
          </a:bodyPr>
          <a:lstStyle/>
          <a:p>
            <a:pPr eaLnBrk="0" hangingPunct="0"/>
            <a:r>
              <a:rPr lang="da-DK" b="1" dirty="0">
                <a:solidFill>
                  <a:srgbClr val="000000"/>
                </a:solidFill>
                <a:latin typeface="Times New Roman" pitchFamily="18" charset="0"/>
              </a:rPr>
              <a:t>Figure 2.1: The roots of</a:t>
            </a:r>
          </a:p>
          <a:p>
            <a:pPr eaLnBrk="0" hangingPunct="0"/>
            <a:r>
              <a:rPr lang="da-DK" b="1" dirty="0">
                <a:solidFill>
                  <a:srgbClr val="000000"/>
                </a:solidFill>
                <a:latin typeface="Times New Roman" pitchFamily="18" charset="0"/>
              </a:rPr>
              <a:t>competition</a:t>
            </a:r>
            <a:endParaRPr lang="en-US" b="1" dirty="0">
              <a:solidFill>
                <a:srgbClr val="000000"/>
              </a:solidFill>
              <a:latin typeface="Times New Roman" pitchFamily="18" charset="0"/>
            </a:endParaRPr>
          </a:p>
        </p:txBody>
      </p:sp>
      <p:pic>
        <p:nvPicPr>
          <p:cNvPr id="4" name="Picture 5"/>
          <p:cNvPicPr>
            <a:picLocks noChangeAspect="1" noChangeArrowheads="1"/>
          </p:cNvPicPr>
          <p:nvPr/>
        </p:nvPicPr>
        <p:blipFill>
          <a:blip r:embed="rId2" cstate="print"/>
          <a:srcRect/>
          <a:stretch>
            <a:fillRect/>
          </a:stretch>
        </p:blipFill>
        <p:spPr bwMode="auto">
          <a:xfrm>
            <a:off x="990545" y="153969"/>
            <a:ext cx="5269426" cy="6500859"/>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749870" y="0"/>
            <a:ext cx="7543800" cy="1295400"/>
          </a:xfrm>
        </p:spPr>
        <p:txBody>
          <a:bodyPr/>
          <a:lstStyle/>
          <a:p>
            <a:pPr eaLnBrk="1" hangingPunct="1"/>
            <a:r>
              <a:rPr lang="en-US" dirty="0" smtClean="0"/>
              <a:t>Resources </a:t>
            </a:r>
            <a:endParaRPr lang="th-TH" dirty="0" smtClean="0"/>
          </a:p>
        </p:txBody>
      </p:sp>
      <p:sp>
        <p:nvSpPr>
          <p:cNvPr id="58371" name="Rectangle 3"/>
          <p:cNvSpPr>
            <a:spLocks noGrp="1" noChangeArrowheads="1"/>
          </p:cNvSpPr>
          <p:nvPr>
            <p:ph type="body" sz="half" idx="1"/>
          </p:nvPr>
        </p:nvSpPr>
        <p:spPr>
          <a:xfrm>
            <a:off x="294806" y="1729581"/>
            <a:ext cx="5289030" cy="5006662"/>
          </a:xfrm>
        </p:spPr>
        <p:txBody>
          <a:bodyPr>
            <a:normAutofit/>
          </a:bodyPr>
          <a:lstStyle/>
          <a:p>
            <a:pPr eaLnBrk="1" hangingPunct="1">
              <a:lnSpc>
                <a:spcPct val="90000"/>
              </a:lnSpc>
              <a:buFont typeface="Wingdings" pitchFamily="2" charset="2"/>
              <a:buNone/>
              <a:defRPr/>
            </a:pPr>
            <a:r>
              <a:rPr lang="en-US" sz="2200" dirty="0" smtClean="0">
                <a:effectLst>
                  <a:outerShdw blurRad="38100" dist="38100" dir="2700000" algn="tl">
                    <a:srgbClr val="C0C0C0"/>
                  </a:outerShdw>
                </a:effectLst>
                <a:latin typeface="Arial" charset="0"/>
                <a:ea typeface="Arial" charset="0"/>
                <a:cs typeface="Arial" charset="0"/>
              </a:rPr>
              <a:t>   Resources are broken down into two fundamental categories:</a:t>
            </a:r>
          </a:p>
          <a:p>
            <a:pPr eaLnBrk="1" hangingPunct="1">
              <a:lnSpc>
                <a:spcPct val="90000"/>
              </a:lnSpc>
              <a:defRPr/>
            </a:pPr>
            <a:r>
              <a:rPr lang="en-US" sz="2900" dirty="0" smtClean="0">
                <a:solidFill>
                  <a:srgbClr val="FF0000"/>
                </a:solidFill>
                <a:effectLst>
                  <a:outerShdw blurRad="38100" dist="38100" dir="2700000" algn="tl">
                    <a:srgbClr val="C0C0C0"/>
                  </a:outerShdw>
                </a:effectLst>
                <a:latin typeface="Arial" charset="0"/>
                <a:ea typeface="Arial" charset="0"/>
                <a:cs typeface="Arial" charset="0"/>
              </a:rPr>
              <a:t>Tangible resources</a:t>
            </a:r>
            <a:r>
              <a:rPr lang="en-US" sz="2200" dirty="0" smtClean="0">
                <a:latin typeface="Arial" charset="0"/>
                <a:ea typeface="Arial" charset="0"/>
                <a:cs typeface="Arial" charset="0"/>
              </a:rPr>
              <a:t>: include those factors containing financial or physical value as measured by the firm’s balance sheets.</a:t>
            </a:r>
          </a:p>
          <a:p>
            <a:pPr eaLnBrk="1" hangingPunct="1">
              <a:lnSpc>
                <a:spcPct val="90000"/>
              </a:lnSpc>
              <a:defRPr/>
            </a:pPr>
            <a:r>
              <a:rPr lang="en-US" sz="2900" dirty="0" smtClean="0">
                <a:solidFill>
                  <a:srgbClr val="FF0000"/>
                </a:solidFill>
                <a:effectLst>
                  <a:outerShdw blurRad="38100" dist="38100" dir="2700000" algn="tl">
                    <a:srgbClr val="C0C0C0"/>
                  </a:outerShdw>
                </a:effectLst>
                <a:latin typeface="Arial" charset="0"/>
                <a:ea typeface="Arial" charset="0"/>
                <a:cs typeface="Arial" charset="0"/>
              </a:rPr>
              <a:t>Intangible resources:</a:t>
            </a:r>
            <a:r>
              <a:rPr lang="en-US" sz="2200" dirty="0" smtClean="0">
                <a:latin typeface="Arial" charset="0"/>
                <a:ea typeface="Arial" charset="0"/>
                <a:cs typeface="Arial" charset="0"/>
              </a:rPr>
              <a:t> those factors that are non-physical (non-financial) in nature and not in balance sheet.</a:t>
            </a:r>
            <a:endParaRPr lang="th-TH" sz="2200" dirty="0" smtClean="0">
              <a:latin typeface="Arial" charset="0"/>
              <a:ea typeface="Arial" charset="0"/>
              <a:cs typeface="Arial" charset="0"/>
            </a:endParaRPr>
          </a:p>
        </p:txBody>
      </p:sp>
      <p:pic>
        <p:nvPicPr>
          <p:cNvPr id="14342" name="Picture 6" descr="http://www.marketingoops.com/wp-content/uploads/2008/12/ad-coke-01-6.jpg"/>
          <p:cNvPicPr>
            <a:picLocks noChangeAspect="1" noChangeArrowheads="1"/>
          </p:cNvPicPr>
          <p:nvPr/>
        </p:nvPicPr>
        <p:blipFill>
          <a:blip r:embed="rId2" cstate="print"/>
          <a:srcRect/>
          <a:stretch>
            <a:fillRect/>
          </a:stretch>
        </p:blipFill>
        <p:spPr bwMode="auto">
          <a:xfrm rot="888905">
            <a:off x="5582365" y="1082517"/>
            <a:ext cx="2782558" cy="36122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Tangible resources</a:t>
            </a:r>
          </a:p>
        </p:txBody>
      </p:sp>
      <p:pic>
        <p:nvPicPr>
          <p:cNvPr id="4" name="Content Placeholder 3"/>
          <p:cNvPicPr>
            <a:picLocks noGrp="1" noChangeAspect="1"/>
          </p:cNvPicPr>
          <p:nvPr>
            <p:ph sz="quarter" idx="1"/>
          </p:nvPr>
        </p:nvPicPr>
        <p:blipFill>
          <a:blip r:embed="rId2"/>
          <a:stretch>
            <a:fillRect/>
          </a:stretch>
        </p:blipFill>
        <p:spPr>
          <a:xfrm>
            <a:off x="366768" y="1652103"/>
            <a:ext cx="8502466" cy="3497850"/>
          </a:xfrm>
        </p:spPr>
      </p:pic>
      <p:sp>
        <p:nvSpPr>
          <p:cNvPr id="5" name="Text Box 5"/>
          <p:cNvSpPr txBox="1">
            <a:spLocks noChangeArrowheads="1"/>
          </p:cNvSpPr>
          <p:nvPr/>
        </p:nvSpPr>
        <p:spPr bwMode="auto">
          <a:xfrm>
            <a:off x="5801033" y="5154721"/>
            <a:ext cx="4065474" cy="646331"/>
          </a:xfrm>
          <a:prstGeom prst="rect">
            <a:avLst/>
          </a:prstGeom>
          <a:noFill/>
          <a:ln w="9525">
            <a:noFill/>
            <a:miter lim="800000"/>
            <a:headEnd/>
            <a:tailEnd/>
          </a:ln>
        </p:spPr>
        <p:txBody>
          <a:bodyPr wrap="square">
            <a:spAutoFit/>
          </a:bodyPr>
          <a:lstStyle/>
          <a:p>
            <a:pPr eaLnBrk="0" hangingPunct="0"/>
            <a:r>
              <a:rPr lang="da-DK" b="1" dirty="0">
                <a:solidFill>
                  <a:srgbClr val="000000"/>
                </a:solidFill>
                <a:latin typeface="Times New Roman" pitchFamily="18" charset="0"/>
              </a:rPr>
              <a:t>Figure 2.1: The roots of</a:t>
            </a:r>
          </a:p>
          <a:p>
            <a:pPr eaLnBrk="0" hangingPunct="0"/>
            <a:r>
              <a:rPr lang="da-DK" b="1" dirty="0">
                <a:solidFill>
                  <a:srgbClr val="000000"/>
                </a:solidFill>
                <a:latin typeface="Times New Roman" pitchFamily="18" charset="0"/>
              </a:rPr>
              <a:t>competition</a:t>
            </a:r>
            <a:endParaRPr lang="en-US" b="1" dirty="0">
              <a:solidFill>
                <a:srgbClr val="000000"/>
              </a:solidFill>
              <a:latin typeface="Times New Roman" pitchFamily="18" charset="0"/>
            </a:endParaRPr>
          </a:p>
        </p:txBody>
      </p:sp>
    </p:spTree>
    <p:extLst>
      <p:ext uri="{BB962C8B-B14F-4D97-AF65-F5344CB8AC3E}">
        <p14:creationId xmlns:p14="http://schemas.microsoft.com/office/powerpoint/2010/main" val="12997958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28596" y="-214338"/>
            <a:ext cx="7543800" cy="1295400"/>
          </a:xfrm>
        </p:spPr>
        <p:txBody>
          <a:bodyPr/>
          <a:lstStyle/>
          <a:p>
            <a:pPr eaLnBrk="1" hangingPunct="1"/>
            <a:r>
              <a:rPr lang="en-US" dirty="0" smtClean="0"/>
              <a:t>Intangible resources</a:t>
            </a:r>
            <a:endParaRPr lang="th-TH" dirty="0" smtClean="0"/>
          </a:p>
        </p:txBody>
      </p:sp>
      <p:sp>
        <p:nvSpPr>
          <p:cNvPr id="59395" name="Rectangle 3"/>
          <p:cNvSpPr>
            <a:spLocks noGrp="1" noChangeArrowheads="1"/>
          </p:cNvSpPr>
          <p:nvPr>
            <p:ph type="body" sz="half" idx="1"/>
          </p:nvPr>
        </p:nvSpPr>
        <p:spPr>
          <a:xfrm>
            <a:off x="4033567" y="1396425"/>
            <a:ext cx="4286280" cy="4411663"/>
          </a:xfrm>
        </p:spPr>
        <p:txBody>
          <a:bodyPr>
            <a:normAutofit fontScale="92500" lnSpcReduction="10000"/>
          </a:bodyPr>
          <a:lstStyle/>
          <a:p>
            <a:pPr eaLnBrk="1" hangingPunct="1">
              <a:defRPr/>
            </a:pPr>
            <a:r>
              <a:rPr lang="en-US" sz="2600" dirty="0" smtClean="0">
                <a:latin typeface="Arial" charset="0"/>
                <a:ea typeface="Arial" charset="0"/>
                <a:cs typeface="Arial" charset="0"/>
              </a:rPr>
              <a:t>Intangible resources fall into two categories: assets and skills (capabilities).</a:t>
            </a:r>
          </a:p>
          <a:p>
            <a:pPr eaLnBrk="1" hangingPunct="1">
              <a:buFont typeface="Wingdings" pitchFamily="2" charset="2"/>
              <a:buNone/>
              <a:defRPr/>
            </a:pPr>
            <a:r>
              <a:rPr lang="en-US" sz="2600" dirty="0" smtClean="0">
                <a:latin typeface="Arial" charset="0"/>
                <a:ea typeface="Arial" charset="0"/>
                <a:cs typeface="Arial" charset="0"/>
              </a:rPr>
              <a:t>  </a:t>
            </a:r>
            <a:r>
              <a:rPr lang="en-US" sz="2600" dirty="0" smtClean="0">
                <a:solidFill>
                  <a:srgbClr val="FF0000"/>
                </a:solidFill>
                <a:effectLst>
                  <a:outerShdw blurRad="38100" dist="38100" dir="2700000" algn="tl">
                    <a:srgbClr val="C0C0C0"/>
                  </a:outerShdw>
                </a:effectLst>
                <a:latin typeface="Arial" charset="0"/>
                <a:ea typeface="Arial" charset="0"/>
                <a:cs typeface="Arial" charset="0"/>
              </a:rPr>
              <a:t>“ If the intangible resource is something that the firm ‘has’, it is an asset. If the intangible resource is something that the firm ‘does’ it is a skill and it is being turned into a capability. However, the distinction between assets and capabilities may not be so easy to make.”</a:t>
            </a:r>
            <a:endParaRPr lang="th-TH" sz="2600"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15366" name="Picture 6" descr="http://www.effective-time-management-strategies.com/images/time_management_systems.jpg"/>
          <p:cNvPicPr>
            <a:picLocks noChangeAspect="1" noChangeArrowheads="1"/>
          </p:cNvPicPr>
          <p:nvPr/>
        </p:nvPicPr>
        <p:blipFill>
          <a:blip r:embed="rId2" cstate="print"/>
          <a:srcRect/>
          <a:stretch>
            <a:fillRect/>
          </a:stretch>
        </p:blipFill>
        <p:spPr bwMode="auto">
          <a:xfrm>
            <a:off x="888814" y="2029607"/>
            <a:ext cx="2771775" cy="392430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369650" y="0"/>
            <a:ext cx="7543800" cy="1295400"/>
          </a:xfrm>
        </p:spPr>
        <p:txBody>
          <a:bodyPr/>
          <a:lstStyle/>
          <a:p>
            <a:pPr eaLnBrk="1" hangingPunct="1"/>
            <a:r>
              <a:rPr lang="en-US" dirty="0" smtClean="0"/>
              <a:t>Intangible resources</a:t>
            </a:r>
            <a:endParaRPr lang="th-TH" dirty="0" smtClean="0"/>
          </a:p>
        </p:txBody>
      </p:sp>
      <p:sp>
        <p:nvSpPr>
          <p:cNvPr id="60419" name="Rectangle 3"/>
          <p:cNvSpPr>
            <a:spLocks noGrp="1" noChangeArrowheads="1"/>
          </p:cNvSpPr>
          <p:nvPr>
            <p:ph type="body" sz="half" idx="1"/>
          </p:nvPr>
        </p:nvSpPr>
        <p:spPr>
          <a:xfrm>
            <a:off x="554575" y="1663376"/>
            <a:ext cx="4475163" cy="4411662"/>
          </a:xfrm>
        </p:spPr>
        <p:txBody>
          <a:bodyPr/>
          <a:lstStyle/>
          <a:p>
            <a:pPr eaLnBrk="1" hangingPunct="1">
              <a:defRPr/>
            </a:pPr>
            <a:r>
              <a:rPr lang="en-US" sz="2600" smtClean="0">
                <a:latin typeface="Arial" charset="0"/>
                <a:ea typeface="Arial" charset="0"/>
                <a:cs typeface="Arial" charset="0"/>
              </a:rPr>
              <a:t>Intangible assets such as copyrights, patents, registered designs and trademarks are all afforded </a:t>
            </a:r>
            <a:r>
              <a:rPr lang="en-US" sz="3600" b="1" i="1" smtClean="0">
                <a:solidFill>
                  <a:srgbClr val="FF0000"/>
                </a:solidFill>
                <a:effectLst>
                  <a:outerShdw blurRad="38100" dist="38100" dir="2700000" algn="tl">
                    <a:srgbClr val="C0C0C0"/>
                  </a:outerShdw>
                </a:effectLst>
                <a:latin typeface="Arial" charset="0"/>
                <a:ea typeface="Arial" charset="0"/>
                <a:cs typeface="Arial" charset="0"/>
              </a:rPr>
              <a:t>legal protection</a:t>
            </a:r>
            <a:r>
              <a:rPr lang="en-US" sz="2600" smtClean="0">
                <a:latin typeface="Arial" charset="0"/>
                <a:ea typeface="Arial" charset="0"/>
                <a:cs typeface="Arial" charset="0"/>
              </a:rPr>
              <a:t> through property rights. Such legal protection can create barriers to competitive duplication.</a:t>
            </a:r>
            <a:endParaRPr lang="th-TH" sz="2600" smtClean="0">
              <a:latin typeface="Arial" charset="0"/>
              <a:ea typeface="Arial" charset="0"/>
              <a:cs typeface="Arial" charset="0"/>
            </a:endParaRPr>
          </a:p>
        </p:txBody>
      </p:sp>
      <p:pic>
        <p:nvPicPr>
          <p:cNvPr id="16390" name="Picture 6" descr="http://www.matthewsguide.co.uk/images/legal.jpg"/>
          <p:cNvPicPr>
            <a:picLocks noChangeAspect="1" noChangeArrowheads="1"/>
          </p:cNvPicPr>
          <p:nvPr/>
        </p:nvPicPr>
        <p:blipFill>
          <a:blip r:embed="rId2" cstate="print"/>
          <a:srcRect/>
          <a:stretch>
            <a:fillRect/>
          </a:stretch>
        </p:blipFill>
        <p:spPr bwMode="auto">
          <a:xfrm>
            <a:off x="5270244" y="1663376"/>
            <a:ext cx="2643206" cy="405047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428596" y="-142900"/>
            <a:ext cx="7543800" cy="1295400"/>
          </a:xfrm>
        </p:spPr>
        <p:txBody>
          <a:bodyPr/>
          <a:lstStyle/>
          <a:p>
            <a:pPr eaLnBrk="1" hangingPunct="1"/>
            <a:r>
              <a:rPr lang="en-US" dirty="0" smtClean="0"/>
              <a:t>Capabilities</a:t>
            </a:r>
            <a:endParaRPr lang="th-TH" dirty="0" smtClean="0"/>
          </a:p>
        </p:txBody>
      </p:sp>
      <p:sp>
        <p:nvSpPr>
          <p:cNvPr id="61443" name="Rectangle 3"/>
          <p:cNvSpPr>
            <a:spLocks noGrp="1" noChangeArrowheads="1"/>
          </p:cNvSpPr>
          <p:nvPr>
            <p:ph type="body" sz="half" idx="1"/>
          </p:nvPr>
        </p:nvSpPr>
        <p:spPr>
          <a:xfrm>
            <a:off x="246685" y="1403506"/>
            <a:ext cx="6000791" cy="4572032"/>
          </a:xfrm>
        </p:spPr>
        <p:txBody>
          <a:bodyPr>
            <a:normAutofit/>
          </a:bodyPr>
          <a:lstStyle/>
          <a:p>
            <a:pPr eaLnBrk="1" hangingPunct="1">
              <a:defRPr/>
            </a:pPr>
            <a:r>
              <a:rPr lang="en-US" sz="2600" dirty="0" smtClean="0">
                <a:latin typeface="Arial" charset="0"/>
                <a:ea typeface="Arial" charset="0"/>
                <a:cs typeface="Arial" charset="0"/>
              </a:rPr>
              <a:t>According to fig.2.1, capabilities can be seen as strategic, functional or operational.</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Strategic capabilities: underpin the definition of direction for the firm. They include issues such as the dominant logic or orientation guiding management (which will strongly influence strategic direction), the ability of the organization to learn (to acquire, assimilate and act on information) and the ability of senior managers to manage the implementation of strategy.</a:t>
            </a:r>
            <a:endParaRPr lang="th-TH" sz="2200"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17414" name="Picture 6" descr="http://www.tranzition.co.uk/images/girlplay.jpg"/>
          <p:cNvPicPr>
            <a:picLocks noChangeAspect="1" noChangeArrowheads="1"/>
          </p:cNvPicPr>
          <p:nvPr/>
        </p:nvPicPr>
        <p:blipFill>
          <a:blip r:embed="rId2" cstate="print"/>
          <a:srcRect/>
          <a:stretch>
            <a:fillRect/>
          </a:stretch>
        </p:blipFill>
        <p:spPr bwMode="auto">
          <a:xfrm rot="553235">
            <a:off x="6656619" y="1796677"/>
            <a:ext cx="1489657" cy="216774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500034" y="-219805"/>
            <a:ext cx="7543800" cy="1295400"/>
          </a:xfrm>
        </p:spPr>
        <p:txBody>
          <a:bodyPr/>
          <a:lstStyle/>
          <a:p>
            <a:pPr eaLnBrk="1" hangingPunct="1"/>
            <a:r>
              <a:rPr lang="en-US" dirty="0" smtClean="0"/>
              <a:t>Capabilities</a:t>
            </a:r>
            <a:endParaRPr lang="th-TH" dirty="0" smtClean="0"/>
          </a:p>
        </p:txBody>
      </p:sp>
      <p:sp>
        <p:nvSpPr>
          <p:cNvPr id="62467" name="Rectangle 3"/>
          <p:cNvSpPr>
            <a:spLocks noGrp="1" noChangeArrowheads="1"/>
          </p:cNvSpPr>
          <p:nvPr>
            <p:ph type="body" sz="half" idx="1"/>
          </p:nvPr>
        </p:nvSpPr>
        <p:spPr>
          <a:xfrm>
            <a:off x="571472" y="1571612"/>
            <a:ext cx="7931150" cy="2782887"/>
          </a:xfrm>
          <a:solidFill>
            <a:schemeClr val="bg1">
              <a:alpha val="47000"/>
            </a:schemeClr>
          </a:solidFill>
        </p:spPr>
        <p:txBody>
          <a:bodyPr>
            <a:normAutofit/>
          </a:bodyPr>
          <a:lstStyle/>
          <a:p>
            <a:pPr lvl="1" eaLnBrk="1" hangingPunct="1">
              <a:lnSpc>
                <a:spcPct val="90000"/>
              </a:lnSpc>
              <a:defRPr/>
            </a:pPr>
            <a:r>
              <a:rPr lang="en-US" sz="2800" dirty="0" smtClean="0">
                <a:solidFill>
                  <a:srgbClr val="FF0000"/>
                </a:solidFill>
                <a:effectLst>
                  <a:outerShdw blurRad="38100" dist="38100" dir="2700000" algn="tl">
                    <a:srgbClr val="C0C0C0"/>
                  </a:outerShdw>
                </a:effectLst>
                <a:latin typeface="Arial" charset="0"/>
                <a:ea typeface="Arial" charset="0"/>
                <a:cs typeface="Arial" charset="0"/>
              </a:rPr>
              <a:t>Functional capabilities:</a:t>
            </a:r>
            <a:r>
              <a:rPr lang="en-US" sz="2200" dirty="0" smtClean="0">
                <a:latin typeface="Arial" charset="0"/>
                <a:ea typeface="Arial" charset="0"/>
                <a:cs typeface="Arial" charset="0"/>
              </a:rPr>
              <a:t> </a:t>
            </a:r>
            <a:r>
              <a:rPr lang="en-US" sz="2200" dirty="0" smtClean="0">
                <a:effectLst>
                  <a:outerShdw blurRad="38100" dist="38100" dir="2700000" algn="tl">
                    <a:srgbClr val="C0C0C0"/>
                  </a:outerShdw>
                </a:effectLst>
                <a:latin typeface="Arial" charset="0"/>
                <a:ea typeface="Arial" charset="0"/>
                <a:cs typeface="Arial" charset="0"/>
              </a:rPr>
              <a:t>lie in the execution of functional tasks. These include marketing capabilities and operations management capabilities.</a:t>
            </a:r>
          </a:p>
          <a:p>
            <a:pPr lvl="1" eaLnBrk="1" hangingPunct="1">
              <a:lnSpc>
                <a:spcPct val="90000"/>
              </a:lnSpc>
              <a:defRPr/>
            </a:pPr>
            <a:r>
              <a:rPr lang="en-US" sz="2800" dirty="0" smtClean="0">
                <a:solidFill>
                  <a:srgbClr val="FF0000"/>
                </a:solidFill>
                <a:effectLst>
                  <a:outerShdw blurRad="38100" dist="38100" dir="2700000" algn="tl">
                    <a:srgbClr val="C0C0C0"/>
                  </a:outerShdw>
                </a:effectLst>
                <a:latin typeface="Arial" charset="0"/>
                <a:ea typeface="Arial" charset="0"/>
                <a:cs typeface="Arial" charset="0"/>
              </a:rPr>
              <a:t>Operational capabilities:</a:t>
            </a:r>
            <a:r>
              <a:rPr lang="en-US" sz="2200" dirty="0" smtClean="0">
                <a:latin typeface="Arial" charset="0"/>
                <a:ea typeface="Arial" charset="0"/>
                <a:cs typeface="Arial" charset="0"/>
              </a:rPr>
              <a:t> </a:t>
            </a:r>
            <a:r>
              <a:rPr lang="en-US" sz="2200" dirty="0" smtClean="0">
                <a:effectLst>
                  <a:outerShdw blurRad="38100" dist="38100" dir="2700000" algn="tl">
                    <a:srgbClr val="C0C0C0"/>
                  </a:outerShdw>
                </a:effectLst>
                <a:latin typeface="Arial" charset="0"/>
                <a:ea typeface="Arial" charset="0"/>
                <a:cs typeface="Arial" charset="0"/>
              </a:rPr>
              <a:t>are concerned with undertaking individual line tasks, such as operating machinery, the application of information systems and completion of order processing.</a:t>
            </a:r>
            <a:endParaRPr lang="th-TH" sz="2200" dirty="0" smtClean="0">
              <a:effectLst>
                <a:outerShdw blurRad="38100" dist="38100" dir="2700000" algn="tl">
                  <a:srgbClr val="C0C0C0"/>
                </a:outerShdw>
              </a:effectLst>
              <a:latin typeface="Arial" charset="0"/>
              <a:ea typeface="Arial" charset="0"/>
              <a:cs typeface="Arial" charset="0"/>
            </a:endParaRPr>
          </a:p>
        </p:txBody>
      </p:sp>
      <p:pic>
        <p:nvPicPr>
          <p:cNvPr id="18439" name="Picture 7" descr="http://businessboomer.net/wp-content/uploads/2011/01/A-capable-management-team-is-essential-for-the-growth-of-your-business.jpg"/>
          <p:cNvPicPr>
            <a:picLocks noChangeAspect="1" noChangeArrowheads="1"/>
          </p:cNvPicPr>
          <p:nvPr/>
        </p:nvPicPr>
        <p:blipFill>
          <a:blip r:embed="rId2" cstate="print"/>
          <a:srcRect/>
          <a:stretch>
            <a:fillRect/>
          </a:stretch>
        </p:blipFill>
        <p:spPr bwMode="auto">
          <a:xfrm>
            <a:off x="500034" y="4572008"/>
            <a:ext cx="7643866" cy="1809743"/>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600047" y="-98399"/>
            <a:ext cx="7543800" cy="1295400"/>
          </a:xfrm>
        </p:spPr>
        <p:txBody>
          <a:bodyPr/>
          <a:lstStyle/>
          <a:p>
            <a:pPr eaLnBrk="1" hangingPunct="1"/>
            <a:r>
              <a:rPr lang="en-US" dirty="0" smtClean="0"/>
              <a:t>Competencies</a:t>
            </a:r>
            <a:endParaRPr lang="th-TH" dirty="0" smtClean="0"/>
          </a:p>
        </p:txBody>
      </p:sp>
      <p:sp>
        <p:nvSpPr>
          <p:cNvPr id="63491" name="Rectangle 3"/>
          <p:cNvSpPr>
            <a:spLocks noGrp="1" noChangeArrowheads="1"/>
          </p:cNvSpPr>
          <p:nvPr>
            <p:ph type="body" sz="half" idx="1"/>
          </p:nvPr>
        </p:nvSpPr>
        <p:spPr>
          <a:xfrm>
            <a:off x="500034" y="1502127"/>
            <a:ext cx="7643813" cy="4662487"/>
          </a:xfrm>
          <a:solidFill>
            <a:schemeClr val="bg1">
              <a:alpha val="71001"/>
            </a:schemeClr>
          </a:solidFill>
          <a:ln w="38100">
            <a:solidFill>
              <a:schemeClr val="tx1"/>
            </a:solidFill>
          </a:ln>
        </p:spPr>
        <p:txBody>
          <a:bodyPr>
            <a:normAutofit/>
          </a:bodyPr>
          <a:lstStyle/>
          <a:p>
            <a:pPr eaLnBrk="1" hangingPunct="1">
              <a:defRPr/>
            </a:pPr>
            <a:r>
              <a:rPr lang="en-US" sz="2600" dirty="0" smtClean="0">
                <a:latin typeface="Arial" charset="0"/>
                <a:ea typeface="Arial" charset="0"/>
                <a:cs typeface="Arial" charset="0"/>
              </a:rPr>
              <a:t>Second, capabilities may lie with individuals, with groups or at the corporate level.</a:t>
            </a:r>
          </a:p>
          <a:p>
            <a:pPr lvl="1" eaLnBrk="1" hangingPunct="1">
              <a:defRPr/>
            </a:pPr>
            <a:r>
              <a:rPr lang="en-US" sz="2800" dirty="0" smtClean="0">
                <a:solidFill>
                  <a:srgbClr val="FF0000"/>
                </a:solidFill>
                <a:effectLst>
                  <a:outerShdw blurRad="38100" dist="38100" dir="2700000" algn="tl">
                    <a:srgbClr val="C0C0C0"/>
                  </a:outerShdw>
                </a:effectLst>
                <a:latin typeface="Arial" charset="0"/>
                <a:ea typeface="Arial" charset="0"/>
                <a:cs typeface="Arial" charset="0"/>
              </a:rPr>
              <a:t>Individual competencies: are the skills and abilities of individuals within the organization. They include the ability of the individual to analyze critically and assess a given situation (whether this is a CEO assessing a strategic problem or the shop floor worker assessing the impact of a machine failure).</a:t>
            </a:r>
            <a:endParaRPr lang="th-TH" sz="2800" dirty="0" smtClean="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2"/>
          <p:cNvSpPr>
            <a:spLocks noGrp="1" noChangeArrowheads="1"/>
          </p:cNvSpPr>
          <p:nvPr>
            <p:ph type="title"/>
          </p:nvPr>
        </p:nvSpPr>
        <p:spPr>
          <a:xfrm>
            <a:off x="760580" y="-187481"/>
            <a:ext cx="7543800" cy="1295400"/>
          </a:xfrm>
        </p:spPr>
        <p:txBody>
          <a:bodyPr/>
          <a:lstStyle/>
          <a:p>
            <a:pPr eaLnBrk="1" hangingPunct="1"/>
            <a:r>
              <a:rPr lang="en-US" smtClean="0"/>
              <a:t>Competencies</a:t>
            </a:r>
            <a:endParaRPr lang="th-TH" smtClean="0"/>
          </a:p>
        </p:txBody>
      </p:sp>
      <p:sp>
        <p:nvSpPr>
          <p:cNvPr id="64515" name="Rectangle 3"/>
          <p:cNvSpPr>
            <a:spLocks noGrp="1" noChangeArrowheads="1"/>
          </p:cNvSpPr>
          <p:nvPr>
            <p:ph type="body" sz="half" idx="1"/>
          </p:nvPr>
        </p:nvSpPr>
        <p:spPr>
          <a:xfrm>
            <a:off x="228767" y="1744246"/>
            <a:ext cx="8075613" cy="4411662"/>
          </a:xfrm>
          <a:solidFill>
            <a:schemeClr val="bg1">
              <a:alpha val="48000"/>
            </a:schemeClr>
          </a:solidFill>
        </p:spPr>
        <p:txBody>
          <a:bodyPr/>
          <a:lstStyle/>
          <a:p>
            <a:pPr eaLnBrk="1" hangingPunct="1">
              <a:lnSpc>
                <a:spcPct val="90000"/>
              </a:lnSpc>
              <a:defRPr/>
            </a:pPr>
            <a:r>
              <a:rPr lang="en-US" sz="3200" b="1" smtClean="0">
                <a:solidFill>
                  <a:srgbClr val="FF0000"/>
                </a:solidFill>
                <a:effectLst>
                  <a:outerShdw blurRad="38100" dist="38100" dir="2700000" algn="tl">
                    <a:srgbClr val="C0C0C0"/>
                  </a:outerShdw>
                </a:effectLst>
                <a:latin typeface="Arial" charset="0"/>
                <a:ea typeface="Arial" charset="0"/>
                <a:cs typeface="Arial" charset="0"/>
              </a:rPr>
              <a:t>Group competencies </a:t>
            </a:r>
            <a:r>
              <a:rPr lang="en-US" sz="2600" smtClean="0">
                <a:effectLst>
                  <a:outerShdw blurRad="38100" dist="38100" dir="2700000" algn="tl">
                    <a:srgbClr val="C0C0C0"/>
                  </a:outerShdw>
                </a:effectLst>
                <a:latin typeface="Arial" charset="0"/>
                <a:ea typeface="Arial" charset="0"/>
                <a:cs typeface="Arial" charset="0"/>
              </a:rPr>
              <a:t>are where individual abilities come together in teams or ad hoc, informal, task related teams. While the abilities of individuals important, so too is their ability to work together constructively.</a:t>
            </a:r>
          </a:p>
          <a:p>
            <a:pPr eaLnBrk="1" hangingPunct="1">
              <a:lnSpc>
                <a:spcPct val="90000"/>
              </a:lnSpc>
              <a:defRPr/>
            </a:pPr>
            <a:r>
              <a:rPr lang="en-US" sz="2800" b="1" smtClean="0">
                <a:solidFill>
                  <a:srgbClr val="FF0000"/>
                </a:solidFill>
                <a:effectLst>
                  <a:outerShdw blurRad="38100" dist="38100" dir="2700000" algn="tl">
                    <a:srgbClr val="C0C0C0"/>
                  </a:outerShdw>
                </a:effectLst>
                <a:latin typeface="Arial" charset="0"/>
                <a:ea typeface="Arial" charset="0"/>
                <a:cs typeface="Arial" charset="0"/>
              </a:rPr>
              <a:t>Corporate-level competencies</a:t>
            </a:r>
            <a:r>
              <a:rPr lang="en-US" sz="2600" smtClean="0">
                <a:latin typeface="Arial" charset="0"/>
                <a:ea typeface="Arial" charset="0"/>
                <a:cs typeface="Arial" charset="0"/>
              </a:rPr>
              <a:t> </a:t>
            </a:r>
            <a:r>
              <a:rPr lang="en-US" sz="2600" smtClean="0">
                <a:effectLst>
                  <a:outerShdw blurRad="38100" dist="38100" dir="2700000" algn="tl">
                    <a:srgbClr val="C0C0C0"/>
                  </a:outerShdw>
                </a:effectLst>
                <a:latin typeface="Arial" charset="0"/>
                <a:ea typeface="Arial" charset="0"/>
                <a:cs typeface="Arial" charset="0"/>
              </a:rPr>
              <a:t>relate to the abilities of the firm as a whole to undertake strategic, functional or operational tasks. This could include the ability of the firm to internalize learning, so that critical information is not held just by individuals, but shared throughout the firm.</a:t>
            </a:r>
            <a:endParaRPr lang="th-TH" sz="2600" smtClean="0">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2"/>
          <p:cNvSpPr>
            <a:spLocks noGrp="1" noChangeArrowheads="1"/>
          </p:cNvSpPr>
          <p:nvPr>
            <p:ph type="title"/>
          </p:nvPr>
        </p:nvSpPr>
        <p:spPr/>
        <p:txBody>
          <a:bodyPr/>
          <a:lstStyle/>
          <a:p>
            <a:pPr eaLnBrk="1" hangingPunct="1"/>
            <a:r>
              <a:rPr lang="en-GB" sz="3500" dirty="0" smtClean="0"/>
              <a:t>Core competencies </a:t>
            </a:r>
            <a:endParaRPr lang="en-US" sz="3500" dirty="0" smtClean="0"/>
          </a:p>
        </p:txBody>
      </p:sp>
      <p:sp>
        <p:nvSpPr>
          <p:cNvPr id="31747" name="Rectangle 3"/>
          <p:cNvSpPr>
            <a:spLocks noChangeArrowheads="1"/>
          </p:cNvSpPr>
          <p:nvPr/>
        </p:nvSpPr>
        <p:spPr bwMode="auto">
          <a:xfrm>
            <a:off x="1285852" y="3071810"/>
            <a:ext cx="6357982" cy="2246769"/>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wrap="square">
            <a:spAutoFit/>
          </a:bodyPr>
          <a:lstStyle/>
          <a:p>
            <a:pPr eaLnBrk="0" hangingPunct="0">
              <a:spcBef>
                <a:spcPct val="50000"/>
              </a:spcBef>
              <a:defRPr/>
            </a:pPr>
            <a:r>
              <a:rPr lang="en-US" sz="2000" dirty="0">
                <a:solidFill>
                  <a:srgbClr val="FF0000"/>
                </a:solidFill>
                <a:effectLst>
                  <a:outerShdw blurRad="38100" dist="38100" dir="2700000" algn="tl">
                    <a:srgbClr val="C0C0C0"/>
                  </a:outerShdw>
                </a:effectLst>
                <a:latin typeface="Arial" charset="0"/>
                <a:ea typeface="Arial" charset="0"/>
                <a:cs typeface="Arial" charset="0"/>
              </a:rPr>
              <a:t>The need to identify the ‘distinctive competency’ of a company is</a:t>
            </a:r>
            <a:r>
              <a:rPr lang="da-DK" sz="2000" dirty="0">
                <a:solidFill>
                  <a:srgbClr val="FF0000"/>
                </a:solidFill>
                <a:effectLst>
                  <a:outerShdw blurRad="38100" dist="38100" dir="2700000" algn="tl">
                    <a:srgbClr val="C0C0C0"/>
                  </a:outerShdw>
                </a:effectLst>
                <a:latin typeface="Arial" charset="0"/>
                <a:ea typeface="Arial" charset="0"/>
                <a:cs typeface="Arial" charset="0"/>
              </a:rPr>
              <a:t> </a:t>
            </a:r>
            <a:r>
              <a:rPr lang="en-US" sz="2000" dirty="0">
                <a:solidFill>
                  <a:srgbClr val="FF0000"/>
                </a:solidFill>
                <a:effectLst>
                  <a:outerShdw blurRad="38100" dist="38100" dir="2700000" algn="tl">
                    <a:srgbClr val="C0C0C0"/>
                  </a:outerShdw>
                </a:effectLst>
                <a:latin typeface="Arial" charset="0"/>
                <a:ea typeface="Arial" charset="0"/>
                <a:cs typeface="Arial" charset="0"/>
              </a:rPr>
              <a:t>underlined by a very influential analysis of successful international businesses by</a:t>
            </a:r>
            <a:r>
              <a:rPr lang="da-DK" sz="2000" dirty="0">
                <a:solidFill>
                  <a:srgbClr val="FF0000"/>
                </a:solidFill>
                <a:effectLst>
                  <a:outerShdw blurRad="38100" dist="38100" dir="2700000" algn="tl">
                    <a:srgbClr val="C0C0C0"/>
                  </a:outerShdw>
                </a:effectLst>
                <a:latin typeface="Arial" charset="0"/>
                <a:ea typeface="Arial" charset="0"/>
                <a:cs typeface="Arial" charset="0"/>
              </a:rPr>
              <a:t> </a:t>
            </a:r>
            <a:r>
              <a:rPr lang="en-US" sz="2000" dirty="0" err="1">
                <a:solidFill>
                  <a:srgbClr val="FF0000"/>
                </a:solidFill>
                <a:effectLst>
                  <a:outerShdw blurRad="38100" dist="38100" dir="2700000" algn="tl">
                    <a:srgbClr val="C0C0C0"/>
                  </a:outerShdw>
                </a:effectLst>
                <a:latin typeface="Arial" charset="0"/>
                <a:ea typeface="Arial" charset="0"/>
                <a:cs typeface="Arial" charset="0"/>
              </a:rPr>
              <a:t>Prahalad</a:t>
            </a:r>
            <a:r>
              <a:rPr lang="en-US" sz="2000" dirty="0">
                <a:solidFill>
                  <a:srgbClr val="FF0000"/>
                </a:solidFill>
                <a:effectLst>
                  <a:outerShdw blurRad="38100" dist="38100" dir="2700000" algn="tl">
                    <a:srgbClr val="C0C0C0"/>
                  </a:outerShdw>
                </a:effectLst>
                <a:latin typeface="Arial" charset="0"/>
                <a:ea typeface="Arial" charset="0"/>
                <a:cs typeface="Arial" charset="0"/>
              </a:rPr>
              <a:t> and Hamel (1990), who argue that a company is likely to be genuinely world</a:t>
            </a:r>
            <a:r>
              <a:rPr lang="da-DK" sz="2000" dirty="0">
                <a:solidFill>
                  <a:srgbClr val="FF0000"/>
                </a:solidFill>
                <a:effectLst>
                  <a:outerShdw blurRad="38100" dist="38100" dir="2700000" algn="tl">
                    <a:srgbClr val="C0C0C0"/>
                  </a:outerShdw>
                </a:effectLst>
                <a:latin typeface="Arial" charset="0"/>
                <a:ea typeface="Arial" charset="0"/>
                <a:cs typeface="Arial" charset="0"/>
              </a:rPr>
              <a:t> </a:t>
            </a:r>
            <a:r>
              <a:rPr lang="en-US" sz="2000" dirty="0">
                <a:solidFill>
                  <a:srgbClr val="FF0000"/>
                </a:solidFill>
                <a:effectLst>
                  <a:outerShdw blurRad="38100" dist="38100" dir="2700000" algn="tl">
                    <a:srgbClr val="C0C0C0"/>
                  </a:outerShdw>
                </a:effectLst>
                <a:latin typeface="Arial" charset="0"/>
                <a:ea typeface="Arial" charset="0"/>
                <a:cs typeface="Arial" charset="0"/>
              </a:rPr>
              <a:t>class at perhaps five or six activities, and superior performance will come from</a:t>
            </a:r>
            <a:r>
              <a:rPr lang="da-DK" sz="2000" dirty="0">
                <a:solidFill>
                  <a:srgbClr val="FF0000"/>
                </a:solidFill>
                <a:effectLst>
                  <a:outerShdw blurRad="38100" dist="38100" dir="2700000" algn="tl">
                    <a:srgbClr val="C0C0C0"/>
                  </a:outerShdw>
                </a:effectLst>
                <a:latin typeface="Arial" charset="0"/>
                <a:ea typeface="Arial" charset="0"/>
                <a:cs typeface="Arial" charset="0"/>
              </a:rPr>
              <a:t> </a:t>
            </a:r>
            <a:r>
              <a:rPr lang="en-US" sz="2000" dirty="0">
                <a:solidFill>
                  <a:srgbClr val="FF0000"/>
                </a:solidFill>
                <a:effectLst>
                  <a:outerShdw blurRad="38100" dist="38100" dir="2700000" algn="tl">
                    <a:srgbClr val="C0C0C0"/>
                  </a:outerShdw>
                </a:effectLst>
                <a:latin typeface="Arial" charset="0"/>
                <a:ea typeface="Arial" charset="0"/>
                <a:cs typeface="Arial" charset="0"/>
              </a:rPr>
              <a:t>focusing on those to the exclusion of others.</a:t>
            </a:r>
          </a:p>
        </p:txBody>
      </p:sp>
      <p:pic>
        <p:nvPicPr>
          <p:cNvPr id="2" name="Picture 1"/>
          <p:cNvPicPr>
            <a:picLocks noChangeAspect="1"/>
          </p:cNvPicPr>
          <p:nvPr/>
        </p:nvPicPr>
        <p:blipFill>
          <a:blip r:embed="rId2"/>
          <a:stretch>
            <a:fillRect/>
          </a:stretch>
        </p:blipFill>
        <p:spPr>
          <a:xfrm>
            <a:off x="6186420" y="195265"/>
            <a:ext cx="2517880" cy="1888410"/>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4"/>
          <p:cNvSpPr>
            <a:spLocks noGrp="1" noChangeArrowheads="1"/>
          </p:cNvSpPr>
          <p:nvPr>
            <p:ph type="title"/>
          </p:nvPr>
        </p:nvSpPr>
        <p:spPr>
          <a:xfrm>
            <a:off x="507453" y="1192148"/>
            <a:ext cx="8534400" cy="758952"/>
          </a:xfrm>
          <a:noFill/>
        </p:spPr>
        <p:txBody>
          <a:bodyPr anchor="ctr"/>
          <a:lstStyle/>
          <a:p>
            <a:pPr eaLnBrk="1" hangingPunct="1"/>
            <a:r>
              <a:rPr lang="en-GB" sz="3500" dirty="0" smtClean="0"/>
              <a:t>Core competencies </a:t>
            </a:r>
            <a:endParaRPr lang="en-US" sz="3500" dirty="0" smtClean="0"/>
          </a:p>
        </p:txBody>
      </p:sp>
      <p:sp>
        <p:nvSpPr>
          <p:cNvPr id="32773" name="Rectangle 5"/>
          <p:cNvSpPr>
            <a:spLocks noChangeArrowheads="1"/>
          </p:cNvSpPr>
          <p:nvPr/>
        </p:nvSpPr>
        <p:spPr bwMode="auto">
          <a:xfrm>
            <a:off x="757290" y="2782824"/>
            <a:ext cx="7475537" cy="3046988"/>
          </a:xfrm>
          <a:prstGeom prst="rect">
            <a:avLst/>
          </a:prstGeom>
          <a:noFill/>
          <a:ln w="9525">
            <a:noFill/>
            <a:miter lim="800000"/>
            <a:headEnd/>
            <a:tailEnd/>
          </a:ln>
          <a:effectLst/>
        </p:spPr>
        <p:txBody>
          <a:bodyPr>
            <a:spAutoFit/>
          </a:bodyPr>
          <a:lstStyle/>
          <a:p>
            <a:pPr eaLnBrk="0" hangingPunct="0">
              <a:spcBef>
                <a:spcPct val="50000"/>
              </a:spcBef>
              <a:defRPr/>
            </a:pPr>
            <a:r>
              <a:rPr lang="en-US" sz="3200" dirty="0" err="1">
                <a:solidFill>
                  <a:srgbClr val="FF0000"/>
                </a:solidFill>
                <a:effectLst>
                  <a:outerShdw blurRad="38100" dist="38100" dir="2700000" algn="tl">
                    <a:srgbClr val="C0C0C0"/>
                  </a:outerShdw>
                </a:effectLst>
                <a:latin typeface="Arial" charset="0"/>
                <a:ea typeface="Arial" charset="0"/>
                <a:cs typeface="Arial" charset="0"/>
              </a:rPr>
              <a:t>Prahalad</a:t>
            </a:r>
            <a:r>
              <a:rPr lang="en-US" sz="3200" dirty="0">
                <a:solidFill>
                  <a:srgbClr val="FF0000"/>
                </a:solidFill>
                <a:effectLst>
                  <a:outerShdw blurRad="38100" dist="38100" dir="2700000" algn="tl">
                    <a:srgbClr val="C0C0C0"/>
                  </a:outerShdw>
                </a:effectLst>
                <a:latin typeface="Arial" charset="0"/>
                <a:ea typeface="Arial" charset="0"/>
                <a:cs typeface="Arial" charset="0"/>
              </a:rPr>
              <a:t> and Hamel (1990) define core competencies as the underlying skills, technologies</a:t>
            </a:r>
            <a:r>
              <a:rPr lang="da-DK" sz="3200" dirty="0">
                <a:solidFill>
                  <a:srgbClr val="FF0000"/>
                </a:solidFill>
                <a:effectLst>
                  <a:outerShdw blurRad="38100" dist="38100" dir="2700000" algn="tl">
                    <a:srgbClr val="C0C0C0"/>
                  </a:outerShdw>
                </a:effectLst>
                <a:latin typeface="Arial" charset="0"/>
                <a:ea typeface="Arial" charset="0"/>
                <a:cs typeface="Arial" charset="0"/>
              </a:rPr>
              <a:t> </a:t>
            </a:r>
            <a:r>
              <a:rPr lang="en-US" sz="3200" dirty="0">
                <a:solidFill>
                  <a:srgbClr val="FF0000"/>
                </a:solidFill>
                <a:effectLst>
                  <a:outerShdw blurRad="38100" dist="38100" dir="2700000" algn="tl">
                    <a:srgbClr val="C0C0C0"/>
                  </a:outerShdw>
                </a:effectLst>
                <a:latin typeface="Arial" charset="0"/>
                <a:ea typeface="Arial" charset="0"/>
                <a:cs typeface="Arial" charset="0"/>
              </a:rPr>
              <a:t>and competencies that can be combined in different ways to create the next</a:t>
            </a:r>
            <a:r>
              <a:rPr lang="da-DK" sz="3200" dirty="0">
                <a:solidFill>
                  <a:srgbClr val="FF0000"/>
                </a:solidFill>
                <a:effectLst>
                  <a:outerShdw blurRad="38100" dist="38100" dir="2700000" algn="tl">
                    <a:srgbClr val="C0C0C0"/>
                  </a:outerShdw>
                </a:effectLst>
                <a:latin typeface="Arial" charset="0"/>
                <a:ea typeface="Arial" charset="0"/>
                <a:cs typeface="Arial" charset="0"/>
              </a:rPr>
              <a:t> </a:t>
            </a:r>
            <a:r>
              <a:rPr lang="en-US" sz="3200" dirty="0">
                <a:solidFill>
                  <a:srgbClr val="FF0000"/>
                </a:solidFill>
                <a:effectLst>
                  <a:outerShdw blurRad="38100" dist="38100" dir="2700000" algn="tl">
                    <a:srgbClr val="C0C0C0"/>
                  </a:outerShdw>
                </a:effectLst>
                <a:latin typeface="Arial" charset="0"/>
                <a:ea typeface="Arial" charset="0"/>
                <a:cs typeface="Arial" charset="0"/>
              </a:rPr>
              <a:t>generation of products and services</a:t>
            </a:r>
          </a:p>
        </p:txBody>
      </p:sp>
      <p:pic>
        <p:nvPicPr>
          <p:cNvPr id="22533" name="Picture 5" descr="http://blog.study2u.com/wp-content/uploads/2011/04/Prahalad_Hamel2.jpg"/>
          <p:cNvPicPr>
            <a:picLocks noChangeAspect="1" noChangeArrowheads="1"/>
          </p:cNvPicPr>
          <p:nvPr/>
        </p:nvPicPr>
        <p:blipFill>
          <a:blip r:embed="rId2" cstate="print"/>
          <a:srcRect/>
          <a:stretch>
            <a:fillRect/>
          </a:stretch>
        </p:blipFill>
        <p:spPr bwMode="auto">
          <a:xfrm>
            <a:off x="5572132" y="357166"/>
            <a:ext cx="2886075" cy="159067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5"/>
          <p:cNvSpPr>
            <a:spLocks noGrp="1" noChangeArrowheads="1"/>
          </p:cNvSpPr>
          <p:nvPr>
            <p:ph type="title"/>
          </p:nvPr>
        </p:nvSpPr>
        <p:spPr>
          <a:xfrm>
            <a:off x="833204" y="425363"/>
            <a:ext cx="6858000" cy="762000"/>
          </a:xfrm>
          <a:noFill/>
        </p:spPr>
        <p:txBody>
          <a:bodyPr anchor="ctr"/>
          <a:lstStyle/>
          <a:p>
            <a:pPr eaLnBrk="1" hangingPunct="1"/>
            <a:r>
              <a:rPr lang="en-GB" sz="3500" smtClean="0"/>
              <a:t>Core competencies </a:t>
            </a:r>
            <a:endParaRPr lang="en-US" sz="3500" smtClean="0"/>
          </a:p>
        </p:txBody>
      </p:sp>
      <p:sp>
        <p:nvSpPr>
          <p:cNvPr id="33798" name="Rectangle 6"/>
          <p:cNvSpPr>
            <a:spLocks noChangeArrowheads="1"/>
          </p:cNvSpPr>
          <p:nvPr/>
        </p:nvSpPr>
        <p:spPr bwMode="auto">
          <a:xfrm>
            <a:off x="285720" y="1643050"/>
            <a:ext cx="8548718" cy="4770537"/>
          </a:xfrm>
          <a:prstGeom prst="rect">
            <a:avLst/>
          </a:prstGeom>
          <a:noFill/>
          <a:ln w="38100" cmpd="dbl">
            <a:solidFill>
              <a:srgbClr val="FF0000"/>
            </a:solidFill>
            <a:miter lim="800000"/>
            <a:headEnd/>
            <a:tailEnd/>
          </a:ln>
          <a:effectLst/>
        </p:spPr>
        <p:txBody>
          <a:bodyPr wrap="square">
            <a:spAutoFit/>
          </a:bodyPr>
          <a:lstStyle/>
          <a:p>
            <a:pPr eaLnBrk="0" hangingPunct="0">
              <a:spcBef>
                <a:spcPct val="50000"/>
              </a:spcBef>
              <a:defRPr/>
            </a:pPr>
            <a:r>
              <a:rPr lang="en-US" sz="2400" dirty="0">
                <a:solidFill>
                  <a:srgbClr val="000000"/>
                </a:solidFill>
                <a:effectLst>
                  <a:outerShdw blurRad="38100" dist="38100" dir="2700000" algn="tl">
                    <a:srgbClr val="C0C0C0"/>
                  </a:outerShdw>
                </a:effectLst>
                <a:latin typeface="Arial" charset="0"/>
                <a:ea typeface="Arial" charset="0"/>
                <a:cs typeface="Arial" charset="0"/>
              </a:rPr>
              <a:t>Three tests are suggested by </a:t>
            </a:r>
            <a:r>
              <a:rPr lang="en-US" sz="2400" dirty="0" err="1">
                <a:solidFill>
                  <a:srgbClr val="000000"/>
                </a:solidFill>
                <a:effectLst>
                  <a:outerShdw blurRad="38100" dist="38100" dir="2700000" algn="tl">
                    <a:srgbClr val="C0C0C0"/>
                  </a:outerShdw>
                </a:effectLst>
                <a:latin typeface="Arial" charset="0"/>
                <a:ea typeface="Arial" charset="0"/>
                <a:cs typeface="Arial" charset="0"/>
              </a:rPr>
              <a:t>Prahalad</a:t>
            </a:r>
            <a:r>
              <a:rPr lang="en-US" sz="2400" dirty="0">
                <a:solidFill>
                  <a:srgbClr val="000000"/>
                </a:solidFill>
                <a:effectLst>
                  <a:outerShdw blurRad="38100" dist="38100" dir="2700000" algn="tl">
                    <a:srgbClr val="C0C0C0"/>
                  </a:outerShdw>
                </a:effectLst>
                <a:latin typeface="Arial" charset="0"/>
                <a:ea typeface="Arial" charset="0"/>
                <a:cs typeface="Arial" charset="0"/>
              </a:rPr>
              <a:t> and Hamel for identifying core competencies.</a:t>
            </a:r>
          </a:p>
          <a:p>
            <a:pPr eaLnBrk="0" hangingPunct="0">
              <a:spcBef>
                <a:spcPct val="50000"/>
              </a:spcBef>
              <a:defRPr/>
            </a:pPr>
            <a:r>
              <a:rPr lang="en-US" sz="2400" dirty="0">
                <a:solidFill>
                  <a:srgbClr val="000000"/>
                </a:solidFill>
                <a:latin typeface="Arial" charset="0"/>
                <a:ea typeface="Arial" charset="0"/>
                <a:cs typeface="Arial" charset="0"/>
              </a:rPr>
              <a:t>1. A core competency should be </a:t>
            </a:r>
            <a:r>
              <a:rPr lang="en-US" sz="2400" dirty="0">
                <a:solidFill>
                  <a:srgbClr val="FF0000"/>
                </a:solidFill>
                <a:effectLst>
                  <a:outerShdw blurRad="38100" dist="38100" dir="2700000" algn="tl">
                    <a:srgbClr val="C0C0C0"/>
                  </a:outerShdw>
                </a:effectLst>
                <a:latin typeface="Arial" charset="0"/>
                <a:ea typeface="Arial" charset="0"/>
                <a:cs typeface="Arial" charset="0"/>
              </a:rPr>
              <a:t>difficult for competitors to copy</a:t>
            </a:r>
            <a:r>
              <a:rPr lang="en-US" sz="2400" dirty="0">
                <a:solidFill>
                  <a:srgbClr val="000000"/>
                </a:solidFill>
                <a:latin typeface="Arial" charset="0"/>
                <a:ea typeface="Arial" charset="0"/>
                <a:cs typeface="Arial" charset="0"/>
              </a:rPr>
              <a:t>. Clearly a competency</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that can be defended against competitors has greater value than a competency that</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other companies can share.</a:t>
            </a:r>
          </a:p>
          <a:p>
            <a:pPr eaLnBrk="0" hangingPunct="0">
              <a:spcBef>
                <a:spcPct val="50000"/>
              </a:spcBef>
              <a:defRPr/>
            </a:pPr>
            <a:r>
              <a:rPr lang="en-US" sz="2400" dirty="0">
                <a:solidFill>
                  <a:srgbClr val="000000"/>
                </a:solidFill>
                <a:latin typeface="Arial" charset="0"/>
                <a:ea typeface="Arial" charset="0"/>
                <a:cs typeface="Arial" charset="0"/>
              </a:rPr>
              <a:t>2. A core competency provides </a:t>
            </a:r>
            <a:r>
              <a:rPr lang="en-US" sz="2400" dirty="0">
                <a:solidFill>
                  <a:srgbClr val="FF0000"/>
                </a:solidFill>
                <a:effectLst>
                  <a:outerShdw blurRad="38100" dist="38100" dir="2700000" algn="tl">
                    <a:srgbClr val="C0C0C0"/>
                  </a:outerShdw>
                </a:effectLst>
                <a:latin typeface="Arial" charset="0"/>
                <a:ea typeface="Arial" charset="0"/>
                <a:cs typeface="Arial" charset="0"/>
              </a:rPr>
              <a:t>potential access</a:t>
            </a:r>
            <a:r>
              <a:rPr lang="en-US" sz="2400" dirty="0">
                <a:solidFill>
                  <a:srgbClr val="000000"/>
                </a:solidFill>
                <a:latin typeface="Arial" charset="0"/>
                <a:ea typeface="Arial" charset="0"/>
                <a:cs typeface="Arial" charset="0"/>
              </a:rPr>
              <a:t> to a wide variety of markets.</a:t>
            </a:r>
            <a:r>
              <a:rPr lang="da-DK" sz="2400" dirty="0">
                <a:solidFill>
                  <a:srgbClr val="000000"/>
                </a:solidFill>
                <a:latin typeface="Arial" charset="0"/>
                <a:ea typeface="Arial" charset="0"/>
                <a:cs typeface="Arial" charset="0"/>
              </a:rPr>
              <a:t> </a:t>
            </a:r>
          </a:p>
          <a:p>
            <a:pPr eaLnBrk="0" hangingPunct="0">
              <a:spcBef>
                <a:spcPct val="50000"/>
              </a:spcBef>
              <a:defRPr/>
            </a:pPr>
            <a:r>
              <a:rPr lang="en-US" sz="2400" dirty="0">
                <a:solidFill>
                  <a:srgbClr val="000000"/>
                </a:solidFill>
                <a:latin typeface="Arial" charset="0"/>
                <a:ea typeface="Arial" charset="0"/>
                <a:cs typeface="Arial" charset="0"/>
              </a:rPr>
              <a:t>3 A. core competency should make a </a:t>
            </a:r>
            <a:r>
              <a:rPr lang="en-US" sz="2400" dirty="0">
                <a:solidFill>
                  <a:srgbClr val="FF0000"/>
                </a:solidFill>
                <a:effectLst>
                  <a:outerShdw blurRad="38100" dist="38100" dir="2700000" algn="tl">
                    <a:srgbClr val="C0C0C0"/>
                  </a:outerShdw>
                </a:effectLst>
                <a:latin typeface="Arial" charset="0"/>
                <a:ea typeface="Arial" charset="0"/>
                <a:cs typeface="Arial" charset="0"/>
              </a:rPr>
              <a:t>significant contribution</a:t>
            </a:r>
            <a:r>
              <a:rPr lang="en-US" sz="2400" dirty="0">
                <a:solidFill>
                  <a:srgbClr val="000000"/>
                </a:solidFill>
                <a:latin typeface="Arial" charset="0"/>
                <a:ea typeface="Arial" charset="0"/>
                <a:cs typeface="Arial" charset="0"/>
              </a:rPr>
              <a:t> to the benefits the customer</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derives from using the ultimate product or service</a:t>
            </a:r>
            <a:r>
              <a:rPr lang="en-US" sz="2800" dirty="0">
                <a:solidFill>
                  <a:srgbClr val="000000"/>
                </a:solidFill>
                <a:latin typeface="Arial" charset="0"/>
                <a:ea typeface="Arial" charset="0"/>
                <a:cs typeface="Arial" charset="0"/>
              </a:rPr>
              <a:t>. </a:t>
            </a:r>
          </a:p>
        </p:txBody>
      </p:sp>
      <p:pic>
        <p:nvPicPr>
          <p:cNvPr id="23557" name="Picture 5" descr="http://s3.amazonaws.com/readers/2010/11/12/51qtvoiiptl_1.jpg"/>
          <p:cNvPicPr>
            <a:picLocks noChangeAspect="1" noChangeArrowheads="1"/>
          </p:cNvPicPr>
          <p:nvPr/>
        </p:nvPicPr>
        <p:blipFill>
          <a:blip r:embed="rId2" cstate="print"/>
          <a:srcRect/>
          <a:stretch>
            <a:fillRect/>
          </a:stretch>
        </p:blipFill>
        <p:spPr bwMode="auto">
          <a:xfrm>
            <a:off x="7000892" y="142852"/>
            <a:ext cx="928694" cy="132702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00034" y="-214338"/>
            <a:ext cx="7543800" cy="1295400"/>
          </a:xfrm>
        </p:spPr>
        <p:txBody>
          <a:bodyPr/>
          <a:lstStyle/>
          <a:p>
            <a:pPr eaLnBrk="1" hangingPunct="1"/>
            <a:r>
              <a:rPr lang="en-US" dirty="0" smtClean="0"/>
              <a:t>Points to be taken</a:t>
            </a:r>
            <a:endParaRPr lang="th-TH" dirty="0" smtClean="0"/>
          </a:p>
        </p:txBody>
      </p:sp>
      <p:sp>
        <p:nvSpPr>
          <p:cNvPr id="65539" name="Rectangle 3"/>
          <p:cNvSpPr>
            <a:spLocks noGrp="1" noChangeArrowheads="1"/>
          </p:cNvSpPr>
          <p:nvPr>
            <p:ph type="body" sz="half" idx="1"/>
          </p:nvPr>
        </p:nvSpPr>
        <p:spPr>
          <a:xfrm>
            <a:off x="4643406" y="1571612"/>
            <a:ext cx="4500594" cy="4411662"/>
          </a:xfrm>
        </p:spPr>
        <p:txBody>
          <a:bodyPr>
            <a:normAutofit lnSpcReduction="10000"/>
          </a:bodyPr>
          <a:lstStyle/>
          <a:p>
            <a:pPr eaLnBrk="1" hangingPunct="1">
              <a:buNone/>
              <a:defRPr/>
            </a:pPr>
            <a:r>
              <a:rPr lang="en-US" sz="3600" dirty="0" smtClean="0">
                <a:latin typeface="Arial" charset="0"/>
                <a:ea typeface="Arial" charset="0"/>
                <a:cs typeface="Arial" charset="0"/>
              </a:rPr>
              <a:t>  It may be helpful to identify core competencies but then to see which of them are </a:t>
            </a:r>
            <a:r>
              <a:rPr lang="en-US" sz="3600" b="1" i="1" dirty="0" smtClean="0">
                <a:solidFill>
                  <a:srgbClr val="FF0000"/>
                </a:solidFill>
                <a:effectLst>
                  <a:outerShdw blurRad="38100" dist="38100" dir="2700000" algn="tl">
                    <a:srgbClr val="C0C0C0"/>
                  </a:outerShdw>
                </a:effectLst>
                <a:latin typeface="Arial" charset="0"/>
                <a:ea typeface="Arial" charset="0"/>
                <a:cs typeface="Arial" charset="0"/>
              </a:rPr>
              <a:t>‘differentiating capabilities’</a:t>
            </a:r>
            <a:r>
              <a:rPr lang="en-US" sz="3600" dirty="0" smtClean="0">
                <a:latin typeface="Arial" charset="0"/>
                <a:ea typeface="Arial" charset="0"/>
                <a:cs typeface="Arial" charset="0"/>
              </a:rPr>
              <a:t> (</a:t>
            </a:r>
            <a:r>
              <a:rPr lang="en-US" sz="3600" dirty="0" err="1" smtClean="0">
                <a:latin typeface="Arial" charset="0"/>
                <a:ea typeface="Arial" charset="0"/>
                <a:cs typeface="Arial" charset="0"/>
              </a:rPr>
              <a:t>ie</a:t>
            </a:r>
            <a:r>
              <a:rPr lang="en-US" sz="3600" dirty="0" smtClean="0">
                <a:latin typeface="Arial" charset="0"/>
                <a:ea typeface="Arial" charset="0"/>
                <a:cs typeface="Arial" charset="0"/>
              </a:rPr>
              <a:t>. which produce competitive advantage)</a:t>
            </a:r>
            <a:endParaRPr lang="th-TH" sz="3600" dirty="0" smtClean="0">
              <a:latin typeface="Arial" charset="0"/>
              <a:ea typeface="Arial" charset="0"/>
              <a:cs typeface="Arial" charset="0"/>
            </a:endParaRPr>
          </a:p>
        </p:txBody>
      </p:sp>
      <p:pic>
        <p:nvPicPr>
          <p:cNvPr id="24582" name="Picture 6" descr="http://sappysalesmen.com/wp-content/uploads/2010/10/marketinbaby.jpg"/>
          <p:cNvPicPr>
            <a:picLocks noChangeAspect="1" noChangeArrowheads="1"/>
          </p:cNvPicPr>
          <p:nvPr/>
        </p:nvPicPr>
        <p:blipFill>
          <a:blip r:embed="rId2" cstate="print"/>
          <a:srcRect/>
          <a:stretch>
            <a:fillRect/>
          </a:stretch>
        </p:blipFill>
        <p:spPr bwMode="auto">
          <a:xfrm rot="492333">
            <a:off x="513562" y="1790017"/>
            <a:ext cx="3960991" cy="3476871"/>
          </a:xfrm>
          <a:prstGeom prst="rect">
            <a:avLst/>
          </a:prstGeom>
          <a:ln>
            <a:noFill/>
          </a:ln>
          <a:effectLst>
            <a:outerShdw blurRad="292100" dist="139700" dir="2700000" algn="tl" rotWithShape="0">
              <a:srgbClr val="333333">
                <a:alpha val="65000"/>
              </a:srgbClr>
            </a:outerShdw>
          </a:effectLst>
        </p:spPr>
      </p:pic>
      <p:pic>
        <p:nvPicPr>
          <p:cNvPr id="5" name="Picture 6" descr="http://www.emergencemarketing.com/images/marketing%202.jpg"/>
          <p:cNvPicPr>
            <a:picLocks noChangeAspect="1" noChangeArrowheads="1"/>
          </p:cNvPicPr>
          <p:nvPr/>
        </p:nvPicPr>
        <p:blipFill>
          <a:blip r:embed="rId3" cstate="print"/>
          <a:srcRect/>
          <a:stretch>
            <a:fillRect/>
          </a:stretch>
        </p:blipFill>
        <p:spPr bwMode="auto">
          <a:xfrm>
            <a:off x="7090730" y="285752"/>
            <a:ext cx="1515298" cy="1285860"/>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907257" y="-89420"/>
            <a:ext cx="7543800" cy="1295400"/>
          </a:xfrm>
        </p:spPr>
        <p:txBody>
          <a:bodyPr/>
          <a:lstStyle/>
          <a:p>
            <a:pPr eaLnBrk="1" hangingPunct="1"/>
            <a:r>
              <a:rPr lang="en-US" dirty="0" smtClean="0"/>
              <a:t>Points to be taken:</a:t>
            </a:r>
            <a:endParaRPr lang="th-TH" dirty="0" smtClean="0"/>
          </a:p>
        </p:txBody>
      </p:sp>
      <p:sp>
        <p:nvSpPr>
          <p:cNvPr id="66563" name="Rectangle 3"/>
          <p:cNvSpPr>
            <a:spLocks noGrp="1" noChangeArrowheads="1"/>
          </p:cNvSpPr>
          <p:nvPr>
            <p:ph type="body" sz="half" idx="1"/>
          </p:nvPr>
        </p:nvSpPr>
        <p:spPr>
          <a:xfrm>
            <a:off x="571472" y="1562633"/>
            <a:ext cx="8215370" cy="4967287"/>
          </a:xfrm>
        </p:spPr>
        <p:txBody>
          <a:bodyPr>
            <a:normAutofit/>
          </a:bodyPr>
          <a:lstStyle/>
          <a:p>
            <a:pPr eaLnBrk="1" hangingPunct="1">
              <a:defRPr/>
            </a:pPr>
            <a:r>
              <a:rPr lang="en-US" sz="2800" dirty="0" smtClean="0">
                <a:latin typeface="Arial" charset="0"/>
                <a:ea typeface="Arial" charset="0"/>
                <a:cs typeface="Arial" charset="0"/>
              </a:rPr>
              <a:t>Activities are not the same as competencies:</a:t>
            </a:r>
          </a:p>
          <a:p>
            <a:pPr lvl="1" eaLnBrk="1" hangingPunct="1">
              <a:defRPr/>
            </a:pPr>
            <a:r>
              <a:rPr lang="en-US" sz="2800" dirty="0" smtClean="0">
                <a:latin typeface="Arial" charset="0"/>
                <a:ea typeface="Arial" charset="0"/>
                <a:cs typeface="Arial" charset="0"/>
              </a:rPr>
              <a:t>‘</a:t>
            </a: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quality products’ and ‘marketing strength’</a:t>
            </a:r>
            <a:r>
              <a:rPr lang="en-US" sz="2800" dirty="0" smtClean="0">
                <a:latin typeface="Arial" charset="0"/>
                <a:ea typeface="Arial" charset="0"/>
                <a:cs typeface="Arial" charset="0"/>
              </a:rPr>
              <a:t> are not competencies, they are attributes emerging from core competencies</a:t>
            </a:r>
          </a:p>
          <a:p>
            <a:pPr lvl="1" eaLnBrk="1" hangingPunct="1">
              <a:defRPr/>
            </a:pPr>
            <a:r>
              <a:rPr lang="en-US" sz="2800" b="1" dirty="0" smtClean="0">
                <a:effectLst>
                  <a:outerShdw blurRad="38100" dist="38100" dir="2700000" algn="tl">
                    <a:srgbClr val="C0C0C0"/>
                  </a:outerShdw>
                </a:effectLst>
                <a:latin typeface="Arial" charset="0"/>
                <a:ea typeface="Arial" charset="0"/>
                <a:cs typeface="Arial" charset="0"/>
              </a:rPr>
              <a:t>Ex. In the 1980’s General Electric focused on marketing to build a strong brand image, but lost out to Panasonic (Matsushita), which understood that excellence in components and assembly has greater impact on value added for the customer.</a:t>
            </a:r>
            <a:endParaRPr lang="th-TH" sz="2800" b="1" dirty="0" smtClean="0">
              <a:effectLst>
                <a:outerShdw blurRad="38100" dist="38100" dir="2700000" algn="tl">
                  <a:srgbClr val="C0C0C0"/>
                </a:outerShdw>
              </a:effectLst>
              <a:latin typeface="Arial" charset="0"/>
              <a:ea typeface="Arial" charset="0"/>
              <a:cs typeface="Arial" charset="0"/>
            </a:endParaRPr>
          </a:p>
        </p:txBody>
      </p:sp>
      <p:pic>
        <p:nvPicPr>
          <p:cNvPr id="4" name="Picture 6" descr="http://www.emergencemarketing.com/images/marketing%202.jpg"/>
          <p:cNvPicPr>
            <a:picLocks noChangeAspect="1" noChangeArrowheads="1"/>
          </p:cNvPicPr>
          <p:nvPr/>
        </p:nvPicPr>
        <p:blipFill>
          <a:blip r:embed="rId2" cstate="print"/>
          <a:srcRect/>
          <a:stretch>
            <a:fillRect/>
          </a:stretch>
        </p:blipFill>
        <p:spPr bwMode="auto">
          <a:xfrm>
            <a:off x="7350283" y="276773"/>
            <a:ext cx="1436559" cy="1285860"/>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686638" y="276188"/>
            <a:ext cx="7543800" cy="1295400"/>
          </a:xfrm>
        </p:spPr>
        <p:txBody>
          <a:bodyPr/>
          <a:lstStyle/>
          <a:p>
            <a:pPr eaLnBrk="1" hangingPunct="1"/>
            <a:r>
              <a:rPr lang="en-US" dirty="0" smtClean="0"/>
              <a:t>Points to be taken:</a:t>
            </a:r>
            <a:endParaRPr lang="th-TH" dirty="0" smtClean="0"/>
          </a:p>
        </p:txBody>
      </p:sp>
      <p:sp>
        <p:nvSpPr>
          <p:cNvPr id="67587" name="Rectangle 3"/>
          <p:cNvSpPr>
            <a:spLocks noGrp="1" noChangeArrowheads="1"/>
          </p:cNvSpPr>
          <p:nvPr>
            <p:ph type="body" sz="half" idx="1"/>
          </p:nvPr>
        </p:nvSpPr>
        <p:spPr>
          <a:xfrm>
            <a:off x="493009" y="2162609"/>
            <a:ext cx="8215370" cy="3857652"/>
          </a:xfrm>
          <a:ln w="28575">
            <a:solidFill>
              <a:srgbClr val="FF0000"/>
            </a:solidFill>
          </a:ln>
          <a:effectLst/>
        </p:spPr>
        <p:txBody>
          <a:bodyPr/>
          <a:lstStyle/>
          <a:p>
            <a:pPr eaLnBrk="1" hangingPunct="1">
              <a:lnSpc>
                <a:spcPct val="90000"/>
              </a:lnSpc>
              <a:defRPr/>
            </a:pPr>
            <a:r>
              <a:rPr lang="en-US" sz="2600" dirty="0" smtClean="0">
                <a:latin typeface="Arial" charset="0"/>
                <a:ea typeface="Arial" charset="0"/>
                <a:cs typeface="Arial" charset="0"/>
              </a:rPr>
              <a:t>Avoid lists: by definition, </a:t>
            </a:r>
            <a:r>
              <a:rPr lang="en-US" sz="2800" b="1" dirty="0" smtClean="0">
                <a:solidFill>
                  <a:srgbClr val="FF0000"/>
                </a:solidFill>
                <a:effectLst>
                  <a:outerShdw blurRad="38100" dist="38100" dir="2700000" algn="tl">
                    <a:srgbClr val="C0C0C0"/>
                  </a:outerShdw>
                </a:effectLst>
                <a:latin typeface="Arial" charset="0"/>
                <a:ea typeface="Arial" charset="0"/>
                <a:cs typeface="Arial" charset="0"/>
              </a:rPr>
              <a:t>core competencies should be no more than a handful of activities</a:t>
            </a:r>
            <a:r>
              <a:rPr lang="en-US" sz="2600" dirty="0" smtClean="0">
                <a:latin typeface="Arial" charset="0"/>
                <a:ea typeface="Arial" charset="0"/>
                <a:cs typeface="Arial" charset="0"/>
              </a:rPr>
              <a:t>. Most successful companies have targeted one or two key activities – their identification is a major management issue.</a:t>
            </a:r>
          </a:p>
          <a:p>
            <a:pPr eaLnBrk="1" hangingPunct="1">
              <a:lnSpc>
                <a:spcPct val="90000"/>
              </a:lnSpc>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Achieve management consensus:</a:t>
            </a:r>
            <a:r>
              <a:rPr lang="en-US" sz="2600" dirty="0" smtClean="0">
                <a:latin typeface="Arial" charset="0"/>
                <a:ea typeface="Arial" charset="0"/>
                <a:cs typeface="Arial" charset="0"/>
              </a:rPr>
              <a:t> if competencies are to be nurtured and shared widely in the organization as the basis for strategy, the management must not be straightforward.</a:t>
            </a:r>
          </a:p>
        </p:txBody>
      </p:sp>
      <p:pic>
        <p:nvPicPr>
          <p:cNvPr id="26630" name="Picture 6" descr="http://www.emergencemarketing.com/images/marketing%202.jpg"/>
          <p:cNvPicPr>
            <a:picLocks noChangeAspect="1" noChangeArrowheads="1"/>
          </p:cNvPicPr>
          <p:nvPr/>
        </p:nvPicPr>
        <p:blipFill>
          <a:blip r:embed="rId2" cstate="print"/>
          <a:srcRect/>
          <a:stretch>
            <a:fillRect/>
          </a:stretch>
        </p:blipFill>
        <p:spPr bwMode="auto">
          <a:xfrm>
            <a:off x="6715140" y="285728"/>
            <a:ext cx="1515298" cy="1285860"/>
          </a:xfrm>
          <a:prstGeom prst="rect">
            <a:avLst/>
          </a:prstGeo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728662" y="110449"/>
            <a:ext cx="7543800" cy="1295400"/>
          </a:xfrm>
        </p:spPr>
        <p:txBody>
          <a:bodyPr/>
          <a:lstStyle/>
          <a:p>
            <a:pPr eaLnBrk="1" hangingPunct="1"/>
            <a:r>
              <a:rPr lang="en-US" dirty="0" smtClean="0"/>
              <a:t>Points to be taken:</a:t>
            </a:r>
            <a:endParaRPr lang="th-TH" dirty="0" smtClean="0"/>
          </a:p>
        </p:txBody>
      </p:sp>
      <p:sp>
        <p:nvSpPr>
          <p:cNvPr id="68611" name="Rectangle 3"/>
          <p:cNvSpPr>
            <a:spLocks noGrp="1" noChangeArrowheads="1"/>
          </p:cNvSpPr>
          <p:nvPr>
            <p:ph type="body" sz="half" idx="1"/>
          </p:nvPr>
        </p:nvSpPr>
        <p:spPr>
          <a:xfrm>
            <a:off x="428596" y="1643050"/>
            <a:ext cx="8143932" cy="4411663"/>
          </a:xfrm>
        </p:spPr>
        <p:txBody>
          <a:bodyPr/>
          <a:lstStyle/>
          <a:p>
            <a:pPr eaLnBrk="1" hangingPunct="1">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Leverage core competencies:</a:t>
            </a:r>
            <a:r>
              <a:rPr lang="en-US" sz="2600" dirty="0" smtClean="0">
                <a:latin typeface="Arial" charset="0"/>
                <a:ea typeface="Arial" charset="0"/>
                <a:cs typeface="Arial" charset="0"/>
              </a:rPr>
              <a:t> it is not enough to identify core competencies and agree what they are. This is pointless unless they underpin all strategic decision making.</a:t>
            </a:r>
          </a:p>
          <a:p>
            <a:pPr eaLnBrk="1" hangingPunct="1">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Share core competencies outside the organization:</a:t>
            </a:r>
            <a:r>
              <a:rPr lang="en-US" sz="2600" dirty="0" smtClean="0">
                <a:latin typeface="Arial" charset="0"/>
                <a:ea typeface="Arial" charset="0"/>
                <a:cs typeface="Arial" charset="0"/>
              </a:rPr>
              <a:t> Focusing on core competencies may well favor the use of collaboration to link the value-adding competencies of other companies.</a:t>
            </a:r>
            <a:endParaRPr lang="th-TH" sz="2600" dirty="0" smtClean="0">
              <a:latin typeface="Arial" charset="0"/>
              <a:ea typeface="Arial" charset="0"/>
              <a:cs typeface="Arial" charset="0"/>
            </a:endParaRPr>
          </a:p>
        </p:txBody>
      </p:sp>
      <p:pic>
        <p:nvPicPr>
          <p:cNvPr id="4" name="Picture 6" descr="http://www.emergencemarketing.com/images/marketing%202.jpg"/>
          <p:cNvPicPr>
            <a:picLocks noChangeAspect="1" noChangeArrowheads="1"/>
          </p:cNvPicPr>
          <p:nvPr/>
        </p:nvPicPr>
        <p:blipFill>
          <a:blip r:embed="rId2" cstate="print"/>
          <a:srcRect/>
          <a:stretch>
            <a:fillRect/>
          </a:stretch>
        </p:blipFill>
        <p:spPr bwMode="auto">
          <a:xfrm>
            <a:off x="7202017" y="238590"/>
            <a:ext cx="1515298" cy="1285860"/>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2"/>
          <p:cNvSpPr>
            <a:spLocks noGrp="1" noChangeArrowheads="1"/>
          </p:cNvSpPr>
          <p:nvPr>
            <p:ph type="title"/>
          </p:nvPr>
        </p:nvSpPr>
        <p:spPr>
          <a:xfrm>
            <a:off x="507060" y="434549"/>
            <a:ext cx="4714908" cy="1295400"/>
          </a:xfrm>
        </p:spPr>
        <p:txBody>
          <a:bodyPr>
            <a:normAutofit fontScale="90000"/>
          </a:bodyPr>
          <a:lstStyle/>
          <a:p>
            <a:pPr eaLnBrk="1" hangingPunct="1"/>
            <a:r>
              <a:rPr lang="en-US" dirty="0" smtClean="0"/>
              <a:t>Market driven versus market driving</a:t>
            </a:r>
            <a:endParaRPr lang="th-TH" dirty="0" smtClean="0"/>
          </a:p>
        </p:txBody>
      </p:sp>
      <p:sp>
        <p:nvSpPr>
          <p:cNvPr id="69635" name="Rectangle 3"/>
          <p:cNvSpPr>
            <a:spLocks noGrp="1" noChangeArrowheads="1"/>
          </p:cNvSpPr>
          <p:nvPr>
            <p:ph type="body" sz="half" idx="1"/>
          </p:nvPr>
        </p:nvSpPr>
        <p:spPr>
          <a:xfrm>
            <a:off x="507060" y="2146630"/>
            <a:ext cx="7868234" cy="4483100"/>
          </a:xfrm>
        </p:spPr>
        <p:txBody>
          <a:bodyPr/>
          <a:lstStyle/>
          <a:p>
            <a:pPr eaLnBrk="1" hangingPunct="1">
              <a:defRPr/>
            </a:pPr>
            <a:r>
              <a:rPr lang="en-US" sz="2200" dirty="0" smtClean="0">
                <a:latin typeface="Arial" charset="0"/>
                <a:ea typeface="Arial" charset="0"/>
                <a:cs typeface="Arial" charset="0"/>
              </a:rPr>
              <a:t>The market –driven approach is derived from the construct and principles of </a:t>
            </a:r>
            <a:r>
              <a:rPr lang="en-US" sz="2200" b="1" dirty="0" smtClean="0">
                <a:solidFill>
                  <a:srgbClr val="FF0000"/>
                </a:solidFill>
                <a:effectLst>
                  <a:outerShdw blurRad="38100" dist="38100" dir="2700000" algn="tl">
                    <a:srgbClr val="C0C0C0"/>
                  </a:outerShdw>
                </a:effectLst>
                <a:latin typeface="Arial" charset="0"/>
                <a:ea typeface="Arial" charset="0"/>
                <a:cs typeface="Arial" charset="0"/>
              </a:rPr>
              <a:t>‘market orientation’ that are in many ways synonymous with ‘market driven’.</a:t>
            </a:r>
          </a:p>
          <a:p>
            <a:pPr eaLnBrk="1" hangingPunct="1">
              <a:defRPr/>
            </a:pPr>
            <a:r>
              <a:rPr lang="en-US" sz="2200" dirty="0" smtClean="0">
                <a:latin typeface="Arial" charset="0"/>
                <a:ea typeface="Arial" charset="0"/>
                <a:cs typeface="Arial" charset="0"/>
              </a:rPr>
              <a:t>However, instead of following the request of customer and adapting offerings, organizations sometimes need to undertake </a:t>
            </a:r>
            <a:r>
              <a:rPr lang="en-US" sz="2200" b="1" dirty="0" smtClean="0">
                <a:solidFill>
                  <a:srgbClr val="FF0000"/>
                </a:solidFill>
                <a:effectLst>
                  <a:outerShdw blurRad="38100" dist="38100" dir="2700000" algn="tl">
                    <a:srgbClr val="C0C0C0"/>
                  </a:outerShdw>
                </a:effectLst>
                <a:latin typeface="Arial" charset="0"/>
                <a:ea typeface="Arial" charset="0"/>
                <a:cs typeface="Arial" charset="0"/>
              </a:rPr>
              <a:t>a more proactive approach in order to reshape, educate and lead the customer or, more generally, the market.</a:t>
            </a:r>
          </a:p>
          <a:p>
            <a:pPr eaLnBrk="1" hangingPunct="1">
              <a:buFont typeface="Wingdings" pitchFamily="2" charset="2"/>
              <a:buNone/>
              <a:defRPr/>
            </a:pPr>
            <a:endParaRPr lang="en-US" sz="2200" dirty="0" smtClean="0">
              <a:latin typeface="Arial" charset="0"/>
              <a:ea typeface="Arial" charset="0"/>
              <a:cs typeface="Arial" charset="0"/>
            </a:endParaRPr>
          </a:p>
          <a:p>
            <a:pPr eaLnBrk="1" hangingPunct="1">
              <a:buFont typeface="Wingdings" pitchFamily="2" charset="2"/>
              <a:buNone/>
              <a:defRPr/>
            </a:pPr>
            <a:r>
              <a:rPr lang="en-US" sz="2200" b="1" dirty="0" smtClean="0">
                <a:effectLst>
                  <a:outerShdw blurRad="38100" dist="38100" dir="2700000" algn="tl">
                    <a:srgbClr val="C0C0C0"/>
                  </a:outerShdw>
                </a:effectLst>
                <a:latin typeface="Arial" charset="0"/>
                <a:ea typeface="Arial" charset="0"/>
                <a:cs typeface="Arial" charset="0"/>
              </a:rPr>
              <a:t>Academicians define this kind of orientation as </a:t>
            </a:r>
          </a:p>
          <a:p>
            <a:pPr eaLnBrk="1" hangingPunct="1">
              <a:buFont typeface="Wingdings" pitchFamily="2" charset="2"/>
              <a:buNone/>
              <a:defRPr/>
            </a:pPr>
            <a:r>
              <a:rPr lang="en-US" sz="2200" b="1" dirty="0" smtClean="0">
                <a:effectLst>
                  <a:outerShdw blurRad="38100" dist="38100" dir="2700000" algn="tl">
                    <a:srgbClr val="C0C0C0"/>
                  </a:outerShdw>
                </a:effectLst>
                <a:latin typeface="Arial" charset="0"/>
                <a:ea typeface="Arial" charset="0"/>
                <a:cs typeface="Arial" charset="0"/>
              </a:rPr>
              <a:t>‘driving market’ or ‘market driving’</a:t>
            </a:r>
            <a:endParaRPr lang="th-TH" sz="2200" b="1" dirty="0" smtClean="0">
              <a:effectLst>
                <a:outerShdw blurRad="38100" dist="38100" dir="2700000" algn="tl">
                  <a:srgbClr val="C0C0C0"/>
                </a:outerShdw>
              </a:effectLst>
              <a:latin typeface="Arial" charset="0"/>
              <a:ea typeface="Arial" charset="0"/>
              <a:cs typeface="Arial" charset="0"/>
            </a:endParaRPr>
          </a:p>
        </p:txBody>
      </p:sp>
      <p:pic>
        <p:nvPicPr>
          <p:cNvPr id="28680" name="Picture 8" descr="http://acmarketers.com/images/1.jpg"/>
          <p:cNvPicPr>
            <a:picLocks noChangeAspect="1" noChangeArrowheads="1"/>
          </p:cNvPicPr>
          <p:nvPr/>
        </p:nvPicPr>
        <p:blipFill>
          <a:blip r:embed="rId2" cstate="print"/>
          <a:srcRect/>
          <a:stretch>
            <a:fillRect/>
          </a:stretch>
        </p:blipFill>
        <p:spPr bwMode="auto">
          <a:xfrm>
            <a:off x="6286512" y="142852"/>
            <a:ext cx="2500298" cy="1878795"/>
          </a:xfrm>
          <a:prstGeom prst="rect">
            <a:avLst/>
          </a:prstGeom>
          <a:noFill/>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1040568" y="228600"/>
            <a:ext cx="8610600" cy="762000"/>
          </a:xfrm>
        </p:spPr>
        <p:txBody>
          <a:bodyPr/>
          <a:lstStyle/>
          <a:p>
            <a:pPr eaLnBrk="1" hangingPunct="1"/>
            <a:r>
              <a:rPr lang="en-GB" sz="3500" smtClean="0"/>
              <a:t>Market-driven vs. market-driving</a:t>
            </a:r>
            <a:endParaRPr lang="en-US" sz="3500" smtClean="0"/>
          </a:p>
        </p:txBody>
      </p:sp>
      <p:pic>
        <p:nvPicPr>
          <p:cNvPr id="4" name="Picture 5"/>
          <p:cNvPicPr>
            <a:picLocks noChangeAspect="1" noChangeArrowheads="1"/>
          </p:cNvPicPr>
          <p:nvPr/>
        </p:nvPicPr>
        <p:blipFill>
          <a:blip r:embed="rId2" cstate="print"/>
          <a:srcRect/>
          <a:stretch>
            <a:fillRect/>
          </a:stretch>
        </p:blipFill>
        <p:spPr bwMode="auto">
          <a:xfrm>
            <a:off x="75904" y="1214422"/>
            <a:ext cx="8782376" cy="5345115"/>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5"/>
          <p:cNvSpPr>
            <a:spLocks noGrp="1" noChangeArrowheads="1"/>
          </p:cNvSpPr>
          <p:nvPr>
            <p:ph type="title"/>
          </p:nvPr>
        </p:nvSpPr>
        <p:spPr>
          <a:xfrm>
            <a:off x="1066800" y="404734"/>
            <a:ext cx="8610600" cy="762000"/>
          </a:xfrm>
          <a:noFill/>
        </p:spPr>
        <p:txBody>
          <a:bodyPr anchor="ctr"/>
          <a:lstStyle/>
          <a:p>
            <a:pPr eaLnBrk="1" hangingPunct="1"/>
            <a:r>
              <a:rPr lang="en-GB" sz="3500" smtClean="0"/>
              <a:t>Market-driven vs. market-driving</a:t>
            </a:r>
            <a:endParaRPr lang="en-US" sz="3500" smtClean="0"/>
          </a:p>
        </p:txBody>
      </p:sp>
      <p:pic>
        <p:nvPicPr>
          <p:cNvPr id="4" name="Picture 5"/>
          <p:cNvPicPr>
            <a:picLocks noChangeAspect="1" noChangeArrowheads="1"/>
          </p:cNvPicPr>
          <p:nvPr/>
        </p:nvPicPr>
        <p:blipFill>
          <a:blip r:embed="rId2" cstate="print"/>
          <a:srcRect/>
          <a:stretch>
            <a:fillRect/>
          </a:stretch>
        </p:blipFill>
        <p:spPr bwMode="auto">
          <a:xfrm>
            <a:off x="179388" y="1628775"/>
            <a:ext cx="8785225" cy="3249613"/>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282314" y="-140090"/>
            <a:ext cx="7543800" cy="1295400"/>
          </a:xfrm>
        </p:spPr>
        <p:txBody>
          <a:bodyPr/>
          <a:lstStyle/>
          <a:p>
            <a:pPr eaLnBrk="1" hangingPunct="1"/>
            <a:r>
              <a:rPr lang="en-US" smtClean="0"/>
              <a:t>Market driven approach</a:t>
            </a:r>
            <a:endParaRPr lang="th-TH" smtClean="0"/>
          </a:p>
        </p:txBody>
      </p:sp>
      <p:sp>
        <p:nvSpPr>
          <p:cNvPr id="70659" name="Rectangle 3"/>
          <p:cNvSpPr>
            <a:spLocks noGrp="1" noChangeArrowheads="1"/>
          </p:cNvSpPr>
          <p:nvPr>
            <p:ph type="body" sz="half" idx="1"/>
          </p:nvPr>
        </p:nvSpPr>
        <p:spPr>
          <a:xfrm>
            <a:off x="282314" y="1508921"/>
            <a:ext cx="5543560" cy="4411662"/>
          </a:xfrm>
          <a:solidFill>
            <a:schemeClr val="bg1">
              <a:alpha val="37000"/>
            </a:schemeClr>
          </a:solidFill>
          <a:ln w="38100">
            <a:solidFill>
              <a:schemeClr val="tx1"/>
            </a:solidFill>
          </a:ln>
        </p:spPr>
        <p:txBody>
          <a:bodyPr>
            <a:normAutofit/>
          </a:bodyPr>
          <a:lstStyle/>
          <a:p>
            <a:pPr eaLnBrk="1" hangingPunct="1">
              <a:defRPr/>
            </a:pPr>
            <a:r>
              <a:rPr lang="en-US" sz="2600" dirty="0" smtClean="0">
                <a:latin typeface="Arial" charset="0"/>
                <a:ea typeface="Arial" charset="0"/>
                <a:cs typeface="Arial" charset="0"/>
              </a:rPr>
              <a:t> This is defined as ‘</a:t>
            </a:r>
            <a:r>
              <a:rPr lang="en-US" sz="2600" dirty="0" smtClean="0">
                <a:solidFill>
                  <a:srgbClr val="FF0000"/>
                </a:solidFill>
                <a:effectLst>
                  <a:outerShdw blurRad="38100" dist="38100" dir="2700000" algn="tl">
                    <a:srgbClr val="C0C0C0"/>
                  </a:outerShdw>
                </a:effectLst>
                <a:latin typeface="Arial" charset="0"/>
                <a:ea typeface="Arial" charset="0"/>
                <a:cs typeface="Arial" charset="0"/>
              </a:rPr>
              <a:t>the activities of learning,</a:t>
            </a:r>
            <a:r>
              <a:rPr lang="en-US" sz="2600" dirty="0" smtClean="0">
                <a:latin typeface="Arial" charset="0"/>
                <a:ea typeface="Arial" charset="0"/>
                <a:cs typeface="Arial" charset="0"/>
              </a:rPr>
              <a:t> understanding, and responding to stakeholder perceptions and behaviors within a given market structure’ while a market-driving approach is defined as ‘</a:t>
            </a:r>
            <a:r>
              <a:rPr lang="en-US" sz="2600" dirty="0" smtClean="0">
                <a:solidFill>
                  <a:srgbClr val="FF0000"/>
                </a:solidFill>
                <a:effectLst>
                  <a:outerShdw blurRad="38100" dist="38100" dir="2700000" algn="tl">
                    <a:srgbClr val="C0C0C0"/>
                  </a:outerShdw>
                </a:effectLst>
                <a:latin typeface="Arial" charset="0"/>
                <a:ea typeface="Arial" charset="0"/>
                <a:cs typeface="Arial" charset="0"/>
              </a:rPr>
              <a:t>changing the composition and/or roles</a:t>
            </a:r>
            <a:r>
              <a:rPr lang="en-US" sz="2600" dirty="0" smtClean="0">
                <a:latin typeface="Arial" charset="0"/>
                <a:ea typeface="Arial" charset="0"/>
                <a:cs typeface="Arial" charset="0"/>
              </a:rPr>
              <a:t> of players in a market and/or the behavior (s) of players in the market</a:t>
            </a:r>
            <a:endParaRPr lang="th-TH" sz="2600" dirty="0" smtClean="0">
              <a:latin typeface="Arial" charset="0"/>
              <a:ea typeface="Arial" charset="0"/>
              <a:cs typeface="Arial" charset="0"/>
            </a:endParaRPr>
          </a:p>
          <a:p>
            <a:pPr eaLnBrk="1" hangingPunct="1">
              <a:defRPr/>
            </a:pPr>
            <a:endParaRPr lang="th-TH" sz="2600" dirty="0" smtClean="0">
              <a:latin typeface="Arial" charset="0"/>
              <a:ea typeface="Arial" charset="0"/>
              <a:cs typeface="Arial" charset="0"/>
            </a:endParaRPr>
          </a:p>
          <a:p>
            <a:pPr lvl="3" eaLnBrk="1" hangingPunct="1">
              <a:defRPr/>
            </a:pPr>
            <a:r>
              <a:rPr lang="en-US" sz="1800" dirty="0" smtClean="0">
                <a:latin typeface="Arial" charset="0"/>
                <a:ea typeface="Arial" charset="0"/>
                <a:cs typeface="Arial" charset="0"/>
              </a:rPr>
              <a:t>Exhibit 2.1 Reuter’s core competency is eroded  pg. 33</a:t>
            </a:r>
            <a:endParaRPr lang="th-TH" sz="1800" dirty="0" smtClean="0">
              <a:latin typeface="Arial" charset="0"/>
              <a:ea typeface="Arial" charset="0"/>
              <a:cs typeface="Arial" charset="0"/>
            </a:endParaRPr>
          </a:p>
        </p:txBody>
      </p:sp>
      <p:pic>
        <p:nvPicPr>
          <p:cNvPr id="31749" name="Picture 5" descr="http://businessoz.com/wp-content/uploads/2011/08/marketing-photo.jpg"/>
          <p:cNvPicPr>
            <a:picLocks noChangeAspect="1" noChangeArrowheads="1"/>
          </p:cNvPicPr>
          <p:nvPr/>
        </p:nvPicPr>
        <p:blipFill>
          <a:blip r:embed="rId2" cstate="print"/>
          <a:srcRect/>
          <a:stretch>
            <a:fillRect/>
          </a:stretch>
        </p:blipFill>
        <p:spPr bwMode="auto">
          <a:xfrm>
            <a:off x="6072198" y="2500306"/>
            <a:ext cx="2786082" cy="24288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The Competitive Triangle</a:t>
            </a:r>
          </a:p>
        </p:txBody>
      </p:sp>
      <p:pic>
        <p:nvPicPr>
          <p:cNvPr id="4" name="Picture 3"/>
          <p:cNvPicPr>
            <a:picLocks noChangeAspect="1"/>
          </p:cNvPicPr>
          <p:nvPr/>
        </p:nvPicPr>
        <p:blipFill>
          <a:blip r:embed="rId2"/>
          <a:stretch>
            <a:fillRect/>
          </a:stretch>
        </p:blipFill>
        <p:spPr>
          <a:xfrm>
            <a:off x="1619769" y="2735705"/>
            <a:ext cx="5438099" cy="3810000"/>
          </a:xfrm>
          <a:prstGeom prst="rect">
            <a:avLst/>
          </a:prstGeom>
        </p:spPr>
      </p:pic>
    </p:spTree>
    <p:extLst>
      <p:ext uri="{BB962C8B-B14F-4D97-AF65-F5344CB8AC3E}">
        <p14:creationId xmlns:p14="http://schemas.microsoft.com/office/powerpoint/2010/main" val="446677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603987" y="199869"/>
            <a:ext cx="7786742" cy="1295400"/>
          </a:xfrm>
        </p:spPr>
        <p:txBody>
          <a:bodyPr>
            <a:normAutofit fontScale="90000"/>
          </a:bodyPr>
          <a:lstStyle/>
          <a:p>
            <a:pPr eaLnBrk="1" hangingPunct="1"/>
            <a:r>
              <a:rPr lang="en-US" dirty="0" smtClean="0"/>
              <a:t>Major sources of competitive advantage: </a:t>
            </a:r>
            <a:r>
              <a:rPr lang="en-US" sz="3600" dirty="0" smtClean="0"/>
              <a:t>value and costs</a:t>
            </a:r>
            <a:endParaRPr lang="th-TH" sz="3600" dirty="0" smtClean="0"/>
          </a:p>
        </p:txBody>
      </p:sp>
      <p:sp>
        <p:nvSpPr>
          <p:cNvPr id="71683" name="Rectangle 3"/>
          <p:cNvSpPr>
            <a:spLocks noGrp="1" noChangeArrowheads="1"/>
          </p:cNvSpPr>
          <p:nvPr>
            <p:ph type="body" sz="half" idx="1"/>
          </p:nvPr>
        </p:nvSpPr>
        <p:spPr>
          <a:xfrm>
            <a:off x="428596" y="1774994"/>
            <a:ext cx="8137525" cy="4967287"/>
          </a:xfrm>
          <a:solidFill>
            <a:schemeClr val="bg1">
              <a:alpha val="62000"/>
            </a:schemeClr>
          </a:solidFill>
        </p:spPr>
        <p:txBody>
          <a:bodyPr/>
          <a:lstStyle/>
          <a:p>
            <a:pPr eaLnBrk="1" hangingPunct="1">
              <a:defRPr/>
            </a:pPr>
            <a:r>
              <a:rPr lang="en-US" sz="2800" dirty="0" smtClean="0">
                <a:effectLst>
                  <a:outerShdw blurRad="38100" dist="38100" dir="2700000" algn="tl">
                    <a:srgbClr val="C0C0C0"/>
                  </a:outerShdw>
                </a:effectLst>
                <a:latin typeface="Arial" charset="0"/>
                <a:ea typeface="Arial" charset="0"/>
                <a:cs typeface="Arial" charset="0"/>
              </a:rPr>
              <a:t>Companies </a:t>
            </a:r>
            <a:r>
              <a:rPr lang="en-US" sz="2800" dirty="0" smtClean="0">
                <a:solidFill>
                  <a:srgbClr val="FF0000"/>
                </a:solidFill>
                <a:effectLst>
                  <a:outerShdw blurRad="38100" dist="38100" dir="2700000" algn="tl">
                    <a:srgbClr val="C0C0C0"/>
                  </a:outerShdw>
                </a:effectLst>
                <a:latin typeface="Arial" charset="0"/>
                <a:ea typeface="Arial" charset="0"/>
                <a:cs typeface="Arial" charset="0"/>
              </a:rPr>
              <a:t>producing offerings with a higher perceived value and/or lower relative cost (compared to competitors)</a:t>
            </a:r>
            <a:r>
              <a:rPr lang="en-US" sz="2800" dirty="0" smtClean="0">
                <a:effectLst>
                  <a:outerShdw blurRad="38100" dist="38100" dir="2700000" algn="tl">
                    <a:srgbClr val="C0C0C0"/>
                  </a:outerShdw>
                </a:effectLst>
                <a:latin typeface="Arial" charset="0"/>
                <a:ea typeface="Arial" charset="0"/>
                <a:cs typeface="Arial" charset="0"/>
              </a:rPr>
              <a:t> are said to have a competitive advantage and thus win the competitive game.</a:t>
            </a:r>
          </a:p>
          <a:p>
            <a:pPr eaLnBrk="1" hangingPunct="1">
              <a:defRPr/>
            </a:pPr>
            <a:endParaRPr lang="en-US" sz="2800" dirty="0" smtClean="0">
              <a:effectLst>
                <a:outerShdw blurRad="38100" dist="38100" dir="2700000" algn="tl">
                  <a:srgbClr val="C0C0C0"/>
                </a:outerShdw>
              </a:effectLst>
              <a:latin typeface="Arial" charset="0"/>
              <a:ea typeface="Arial" charset="0"/>
              <a:cs typeface="Arial" charset="0"/>
            </a:endParaRPr>
          </a:p>
          <a:p>
            <a:pPr eaLnBrk="1" hangingPunct="1">
              <a:defRPr/>
            </a:pPr>
            <a:r>
              <a:rPr lang="en-US" sz="2800" dirty="0" smtClean="0">
                <a:effectLst>
                  <a:outerShdw blurRad="38100" dist="38100" dir="2700000" algn="tl">
                    <a:srgbClr val="C0C0C0"/>
                  </a:outerShdw>
                </a:effectLst>
                <a:latin typeface="Arial" charset="0"/>
                <a:ea typeface="Arial" charset="0"/>
                <a:cs typeface="Arial" charset="0"/>
              </a:rPr>
              <a:t>The </a:t>
            </a:r>
            <a:r>
              <a:rPr lang="en-US" sz="2800" dirty="0" smtClean="0">
                <a:solidFill>
                  <a:srgbClr val="FF0000"/>
                </a:solidFill>
                <a:effectLst>
                  <a:outerShdw blurRad="38100" dist="38100" dir="2700000" algn="tl">
                    <a:srgbClr val="C0C0C0"/>
                  </a:outerShdw>
                </a:effectLst>
                <a:latin typeface="Arial" charset="0"/>
                <a:ea typeface="Arial" charset="0"/>
                <a:cs typeface="Arial" charset="0"/>
              </a:rPr>
              <a:t>‘high perceived value’</a:t>
            </a:r>
            <a:r>
              <a:rPr lang="en-US" sz="2800" dirty="0" smtClean="0">
                <a:effectLst>
                  <a:outerShdw blurRad="38100" dist="38100" dir="2700000" algn="tl">
                    <a:srgbClr val="C0C0C0"/>
                  </a:outerShdw>
                </a:effectLst>
                <a:latin typeface="Arial" charset="0"/>
                <a:ea typeface="Arial" charset="0"/>
                <a:cs typeface="Arial" charset="0"/>
              </a:rPr>
              <a:t> advantage can be considered a differentiation, but the elements of this must be evaluated from a comparative customer perspective.</a:t>
            </a:r>
            <a:endParaRPr lang="th-TH" sz="2800" dirty="0" smtClean="0">
              <a:effectLst>
                <a:outerShdw blurRad="38100" dist="38100" dir="2700000" algn="tl">
                  <a:srgbClr val="C0C0C0"/>
                </a:outerShdw>
              </a:effectLst>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6286575" y="342368"/>
            <a:ext cx="2279546" cy="1292763"/>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sz="quarter" idx="1"/>
          </p:nvPr>
        </p:nvPicPr>
        <p:blipFill>
          <a:blip r:embed="rId2"/>
          <a:stretch>
            <a:fillRect/>
          </a:stretch>
        </p:blipFill>
        <p:spPr>
          <a:xfrm>
            <a:off x="914400" y="1517649"/>
            <a:ext cx="7620000" cy="4728252"/>
          </a:xfrm>
        </p:spPr>
      </p:pic>
      <p:sp>
        <p:nvSpPr>
          <p:cNvPr id="5" name="Rectangle 2"/>
          <p:cNvSpPr>
            <a:spLocks noGrp="1" noChangeArrowheads="1"/>
          </p:cNvSpPr>
          <p:nvPr>
            <p:ph type="title"/>
          </p:nvPr>
        </p:nvSpPr>
        <p:spPr/>
        <p:txBody>
          <a:bodyPr>
            <a:normAutofit fontScale="90000"/>
          </a:bodyPr>
          <a:lstStyle/>
          <a:p>
            <a:pPr eaLnBrk="1" hangingPunct="1"/>
            <a:r>
              <a:rPr lang="en-US" dirty="0" smtClean="0"/>
              <a:t>Major sources of competitive advantage: </a:t>
            </a:r>
            <a:r>
              <a:rPr lang="en-US" sz="3600" dirty="0" smtClean="0"/>
              <a:t>value and costs</a:t>
            </a:r>
            <a:endParaRPr lang="th-TH" sz="3600" dirty="0" smtClean="0"/>
          </a:p>
        </p:txBody>
      </p:sp>
    </p:spTree>
    <p:extLst>
      <p:ext uri="{BB962C8B-B14F-4D97-AF65-F5344CB8AC3E}">
        <p14:creationId xmlns:p14="http://schemas.microsoft.com/office/powerpoint/2010/main" val="7295362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57200" y="0"/>
            <a:ext cx="8686800" cy="1295400"/>
          </a:xfrm>
        </p:spPr>
        <p:txBody>
          <a:bodyPr>
            <a:normAutofit/>
          </a:bodyPr>
          <a:lstStyle/>
          <a:p>
            <a:pPr eaLnBrk="1" hangingPunct="1"/>
            <a:r>
              <a:rPr lang="en-US" sz="3200" dirty="0" smtClean="0"/>
              <a:t>Prime consideration of value lie in the question:</a:t>
            </a:r>
            <a:endParaRPr lang="th-TH" sz="3200" dirty="0" smtClean="0"/>
          </a:p>
        </p:txBody>
      </p:sp>
      <p:sp>
        <p:nvSpPr>
          <p:cNvPr id="72707" name="Rectangle 3"/>
          <p:cNvSpPr>
            <a:spLocks noGrp="1" noChangeArrowheads="1"/>
          </p:cNvSpPr>
          <p:nvPr>
            <p:ph type="body" sz="half" idx="1"/>
          </p:nvPr>
        </p:nvSpPr>
        <p:spPr>
          <a:xfrm>
            <a:off x="1714480" y="1705509"/>
            <a:ext cx="7072362" cy="4411662"/>
          </a:xfrm>
          <a:solidFill>
            <a:schemeClr val="bg1">
              <a:alpha val="50000"/>
            </a:schemeClr>
          </a:solidFill>
          <a:ln>
            <a:solidFill>
              <a:srgbClr val="FF0000"/>
            </a:solidFill>
          </a:ln>
        </p:spPr>
        <p:txBody>
          <a:bodyPr>
            <a:normAutofit/>
          </a:bodyPr>
          <a:lstStyle/>
          <a:p>
            <a:pPr eaLnBrk="1" hangingPunct="1">
              <a:defRPr/>
            </a:pPr>
            <a:r>
              <a:rPr lang="en-US" sz="2600" dirty="0" smtClean="0">
                <a:effectLst>
                  <a:outerShdw blurRad="38100" dist="38100" dir="2700000" algn="tl">
                    <a:srgbClr val="C0C0C0"/>
                  </a:outerShdw>
                </a:effectLst>
                <a:latin typeface="Arial" charset="0"/>
                <a:ea typeface="Arial" charset="0"/>
                <a:cs typeface="Arial" charset="0"/>
              </a:rPr>
              <a:t> </a:t>
            </a:r>
            <a:r>
              <a:rPr lang="en-US" sz="3200" dirty="0" smtClean="0">
                <a:effectLst>
                  <a:outerShdw blurRad="38100" dist="38100" dir="2700000" algn="tl">
                    <a:srgbClr val="C0C0C0"/>
                  </a:outerShdw>
                </a:effectLst>
                <a:latin typeface="Arial" charset="0"/>
                <a:ea typeface="Arial" charset="0"/>
                <a:cs typeface="Arial" charset="0"/>
              </a:rPr>
              <a:t>Does this resource contribute to creating value for customers? </a:t>
            </a:r>
          </a:p>
          <a:p>
            <a:pPr lvl="1" eaLnBrk="1" hangingPunct="1">
              <a:defRPr/>
            </a:pPr>
            <a:r>
              <a:rPr lang="en-US" sz="3200" dirty="0" smtClean="0">
                <a:solidFill>
                  <a:srgbClr val="FF0000"/>
                </a:solidFill>
                <a:effectLst>
                  <a:outerShdw blurRad="38100" dist="38100" dir="2700000" algn="tl">
                    <a:srgbClr val="C0C0C0"/>
                  </a:outerShdw>
                </a:effectLst>
                <a:latin typeface="Arial" charset="0"/>
                <a:ea typeface="Arial" charset="0"/>
                <a:cs typeface="Arial" charset="0"/>
              </a:rPr>
              <a:t>Value creation may be direct, such as through the benefits conveyed by </a:t>
            </a:r>
            <a:r>
              <a:rPr lang="en-US" sz="3200" u="sng" dirty="0" smtClean="0">
                <a:solidFill>
                  <a:srgbClr val="FF0000"/>
                </a:solidFill>
                <a:effectLst>
                  <a:outerShdw blurRad="38100" dist="38100" dir="2700000" algn="tl">
                    <a:srgbClr val="C0C0C0"/>
                  </a:outerShdw>
                </a:effectLst>
                <a:latin typeface="Arial" charset="0"/>
                <a:ea typeface="Arial" charset="0"/>
                <a:cs typeface="Arial" charset="0"/>
              </a:rPr>
              <a:t>superior technology, better service, meaningful brand differentiation and ready availability.</a:t>
            </a:r>
            <a:endParaRPr lang="th-TH" sz="3200" u="sng"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33797" name="Picture 5" descr="http://www.thaiemailmkt.com/thai-email-marketing.jpg"/>
          <p:cNvPicPr>
            <a:picLocks noChangeAspect="1" noChangeArrowheads="1"/>
          </p:cNvPicPr>
          <p:nvPr/>
        </p:nvPicPr>
        <p:blipFill>
          <a:blip r:embed="rId2" cstate="print"/>
          <a:srcRect/>
          <a:stretch>
            <a:fillRect/>
          </a:stretch>
        </p:blipFill>
        <p:spPr bwMode="auto">
          <a:xfrm>
            <a:off x="214282" y="2714620"/>
            <a:ext cx="1500198" cy="1495875"/>
          </a:xfrm>
          <a:prstGeom prst="rect">
            <a:avLst/>
          </a:prstGeom>
          <a:noFill/>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2"/>
          <p:cNvSpPr>
            <a:spLocks noGrp="1" noChangeArrowheads="1"/>
          </p:cNvSpPr>
          <p:nvPr>
            <p:ph type="title"/>
          </p:nvPr>
        </p:nvSpPr>
        <p:spPr>
          <a:xfrm>
            <a:off x="714348" y="-187481"/>
            <a:ext cx="7543800" cy="1295400"/>
          </a:xfrm>
        </p:spPr>
        <p:txBody>
          <a:bodyPr/>
          <a:lstStyle/>
          <a:p>
            <a:pPr eaLnBrk="1" hangingPunct="1"/>
            <a:r>
              <a:rPr lang="en-US" smtClean="0"/>
              <a:t>The competitive triangle</a:t>
            </a:r>
            <a:endParaRPr lang="th-TH" smtClean="0"/>
          </a:p>
        </p:txBody>
      </p:sp>
      <p:sp>
        <p:nvSpPr>
          <p:cNvPr id="73731" name="Rectangle 3"/>
          <p:cNvSpPr>
            <a:spLocks noGrp="1" noChangeArrowheads="1"/>
          </p:cNvSpPr>
          <p:nvPr>
            <p:ph type="body" sz="half" idx="1"/>
          </p:nvPr>
        </p:nvSpPr>
        <p:spPr>
          <a:xfrm>
            <a:off x="4964763" y="2928949"/>
            <a:ext cx="3898900" cy="3384550"/>
          </a:xfrm>
        </p:spPr>
        <p:txBody>
          <a:bodyPr/>
          <a:lstStyle/>
          <a:p>
            <a:pPr eaLnBrk="1" hangingPunct="1">
              <a:defRPr/>
            </a:pPr>
            <a:r>
              <a:rPr lang="en-US" sz="2600" smtClean="0">
                <a:solidFill>
                  <a:srgbClr val="FF0000"/>
                </a:solidFill>
                <a:latin typeface="Arial" charset="0"/>
                <a:ea typeface="Arial" charset="0"/>
                <a:cs typeface="Arial" charset="0"/>
              </a:rPr>
              <a:t>The </a:t>
            </a:r>
            <a:r>
              <a:rPr lang="en-US" sz="3600" b="1" smtClean="0">
                <a:effectLst>
                  <a:outerShdw blurRad="38100" dist="38100" dir="2700000" algn="tl">
                    <a:srgbClr val="C0C0C0"/>
                  </a:outerShdw>
                </a:effectLst>
                <a:latin typeface="Arial" charset="0"/>
                <a:ea typeface="Arial" charset="0"/>
                <a:cs typeface="Arial" charset="0"/>
              </a:rPr>
              <a:t>‘perceived value’</a:t>
            </a:r>
            <a:r>
              <a:rPr lang="en-US" sz="2600" smtClean="0">
                <a:solidFill>
                  <a:srgbClr val="FF0000"/>
                </a:solidFill>
                <a:latin typeface="Arial" charset="0"/>
                <a:ea typeface="Arial" charset="0"/>
                <a:cs typeface="Arial" charset="0"/>
              </a:rPr>
              <a:t> (compared to price) together with the </a:t>
            </a:r>
            <a:r>
              <a:rPr lang="en-US" sz="3600" b="1" smtClean="0">
                <a:latin typeface="Arial" charset="0"/>
                <a:ea typeface="Arial" charset="0"/>
                <a:cs typeface="Arial" charset="0"/>
              </a:rPr>
              <a:t>relative cost</a:t>
            </a:r>
            <a:r>
              <a:rPr lang="en-US" sz="2600" smtClean="0">
                <a:solidFill>
                  <a:srgbClr val="FF0000"/>
                </a:solidFill>
                <a:latin typeface="Arial" charset="0"/>
                <a:ea typeface="Arial" charset="0"/>
                <a:cs typeface="Arial" charset="0"/>
              </a:rPr>
              <a:t>, is illustrated in Figure 2.3. </a:t>
            </a:r>
          </a:p>
        </p:txBody>
      </p:sp>
      <p:sp>
        <p:nvSpPr>
          <p:cNvPr id="73739" name="Rectangle 11"/>
          <p:cNvSpPr>
            <a:spLocks noChangeArrowheads="1"/>
          </p:cNvSpPr>
          <p:nvPr/>
        </p:nvSpPr>
        <p:spPr bwMode="auto">
          <a:xfrm>
            <a:off x="714348" y="1215137"/>
            <a:ext cx="5219700" cy="1606594"/>
          </a:xfrm>
          <a:prstGeom prst="rect">
            <a:avLst/>
          </a:prstGeom>
          <a:noFill/>
          <a:ln w="9525">
            <a:noFill/>
            <a:miter lim="800000"/>
            <a:headEnd/>
            <a:tailEnd/>
          </a:ln>
          <a:effectLst/>
        </p:spPr>
        <p:txBody>
          <a:bodyPr>
            <a:spAutoFit/>
          </a:bodyPr>
          <a:lstStyle/>
          <a:p>
            <a:pPr>
              <a:lnSpc>
                <a:spcPct val="90000"/>
              </a:lnSpc>
              <a:spcBef>
                <a:spcPct val="50000"/>
              </a:spcBef>
              <a:buClr>
                <a:schemeClr val="tx2"/>
              </a:buClr>
              <a:buSzPct val="70000"/>
              <a:buFont typeface="Wingdings" pitchFamily="2" charset="2"/>
              <a:buChar char="l"/>
              <a:defRPr/>
            </a:pPr>
            <a:r>
              <a:rPr lang="en-US" sz="2400" dirty="0">
                <a:solidFill>
                  <a:srgbClr val="FF0000"/>
                </a:solidFill>
                <a:latin typeface="Arial" charset="0"/>
                <a:ea typeface="Arial" charset="0"/>
                <a:cs typeface="Arial" charset="0"/>
              </a:rPr>
              <a:t>The underlying drivers for </a:t>
            </a:r>
            <a:r>
              <a:rPr lang="en-US" sz="2400" b="1" dirty="0">
                <a:effectLst>
                  <a:outerShdw blurRad="38100" dist="38100" dir="2700000" algn="tl">
                    <a:srgbClr val="C0C0C0"/>
                  </a:outerShdw>
                </a:effectLst>
                <a:latin typeface="Arial" charset="0"/>
                <a:ea typeface="Arial" charset="0"/>
                <a:cs typeface="Arial" charset="0"/>
              </a:rPr>
              <a:t>‘perceived value’</a:t>
            </a:r>
            <a:r>
              <a:rPr lang="en-US" sz="2400" dirty="0">
                <a:solidFill>
                  <a:srgbClr val="FF0000"/>
                </a:solidFill>
                <a:latin typeface="Arial" charset="0"/>
                <a:ea typeface="Arial" charset="0"/>
                <a:cs typeface="Arial" charset="0"/>
              </a:rPr>
              <a:t> (value drivers) are also listed in this figure.</a:t>
            </a:r>
          </a:p>
          <a:p>
            <a:pPr>
              <a:lnSpc>
                <a:spcPct val="90000"/>
              </a:lnSpc>
              <a:spcBef>
                <a:spcPct val="50000"/>
              </a:spcBef>
              <a:buClr>
                <a:schemeClr val="tx2"/>
              </a:buClr>
              <a:buSzPct val="70000"/>
              <a:buFont typeface="Wingdings" pitchFamily="2" charset="2"/>
              <a:buNone/>
              <a:defRPr/>
            </a:pPr>
            <a:endParaRPr lang="th-TH" sz="2400" dirty="0">
              <a:solidFill>
                <a:srgbClr val="FF0000"/>
              </a:solidFill>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765693" y="2434169"/>
            <a:ext cx="4133434" cy="3968097"/>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739515" y="252842"/>
            <a:ext cx="6858000" cy="762000"/>
          </a:xfrm>
        </p:spPr>
        <p:txBody>
          <a:bodyPr/>
          <a:lstStyle/>
          <a:p>
            <a:pPr eaLnBrk="1" hangingPunct="1"/>
            <a:r>
              <a:rPr lang="en-GB" sz="3500" smtClean="0"/>
              <a:t>The competitive triangle</a:t>
            </a:r>
            <a:endParaRPr lang="en-US" sz="3500" smtClean="0"/>
          </a:p>
        </p:txBody>
      </p:sp>
      <p:pic>
        <p:nvPicPr>
          <p:cNvPr id="4" name="Picture 5"/>
          <p:cNvPicPr>
            <a:picLocks noChangeAspect="1" noChangeArrowheads="1"/>
          </p:cNvPicPr>
          <p:nvPr/>
        </p:nvPicPr>
        <p:blipFill>
          <a:blip r:embed="rId2" cstate="print"/>
          <a:srcRect/>
          <a:stretch>
            <a:fillRect/>
          </a:stretch>
        </p:blipFill>
        <p:spPr bwMode="auto">
          <a:xfrm>
            <a:off x="1741902" y="1152253"/>
            <a:ext cx="5688693" cy="5564940"/>
          </a:xfrm>
          <a:prstGeom prst="rect">
            <a:avLst/>
          </a:prstGeom>
          <a:noFill/>
          <a:ln w="9525">
            <a:noFill/>
            <a:miter lim="800000"/>
            <a:headEnd/>
            <a:tailEnd/>
          </a:ln>
        </p:spPr>
      </p:pic>
      <p:sp>
        <p:nvSpPr>
          <p:cNvPr id="7" name="สี่เหลี่ยมผืนผ้า 6"/>
          <p:cNvSpPr/>
          <p:nvPr/>
        </p:nvSpPr>
        <p:spPr>
          <a:xfrm>
            <a:off x="3568356" y="2523337"/>
            <a:ext cx="1785950" cy="1785950"/>
          </a:xfrm>
          <a:prstGeom prst="rect">
            <a:avLst/>
          </a:prstGeom>
          <a:noFill/>
          <a:ln>
            <a:solidFill>
              <a:srgbClr val="FF0000"/>
            </a:solidFill>
          </a:ln>
          <a:effectLst>
            <a:glow rad="101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665140" y="126453"/>
            <a:ext cx="7543800" cy="1295400"/>
          </a:xfrm>
        </p:spPr>
        <p:txBody>
          <a:bodyPr/>
          <a:lstStyle/>
          <a:p>
            <a:pPr eaLnBrk="1" hangingPunct="1"/>
            <a:r>
              <a:rPr lang="en-US" dirty="0" smtClean="0"/>
              <a:t>Value Drivers:</a:t>
            </a:r>
            <a:endParaRPr lang="th-TH" dirty="0" smtClean="0"/>
          </a:p>
        </p:txBody>
      </p:sp>
      <p:sp>
        <p:nvSpPr>
          <p:cNvPr id="79875" name="Rectangle 3"/>
          <p:cNvSpPr>
            <a:spLocks noGrp="1" noChangeArrowheads="1"/>
          </p:cNvSpPr>
          <p:nvPr>
            <p:ph type="body" sz="half" idx="1"/>
          </p:nvPr>
        </p:nvSpPr>
        <p:spPr>
          <a:xfrm>
            <a:off x="1357290" y="2071678"/>
            <a:ext cx="6851650" cy="3365500"/>
          </a:xfrm>
          <a:solidFill>
            <a:schemeClr val="bg1">
              <a:alpha val="75000"/>
            </a:schemeClr>
          </a:solidFill>
          <a:ln w="76200">
            <a:solidFill>
              <a:srgbClr val="FF0000"/>
            </a:solidFill>
          </a:ln>
        </p:spPr>
        <p:txBody>
          <a:bodyPr/>
          <a:lstStyle/>
          <a:p>
            <a:pPr eaLnBrk="1" hangingPunct="1">
              <a:defRPr/>
            </a:pPr>
            <a:r>
              <a:rPr lang="en-US" sz="2600" b="1" smtClean="0">
                <a:solidFill>
                  <a:srgbClr val="FF0000"/>
                </a:solidFill>
                <a:effectLst>
                  <a:outerShdw blurRad="38100" dist="38100" dir="2700000" algn="tl">
                    <a:srgbClr val="C0C0C0"/>
                  </a:outerShdw>
                </a:effectLst>
                <a:latin typeface="Arial" charset="0"/>
                <a:ea typeface="Arial" charset="0"/>
                <a:cs typeface="Arial" charset="0"/>
              </a:rPr>
              <a:t>Product Differentiation</a:t>
            </a:r>
            <a:r>
              <a:rPr lang="en-US" sz="2600" smtClean="0">
                <a:latin typeface="Arial" charset="0"/>
                <a:ea typeface="Arial" charset="0"/>
                <a:cs typeface="Arial" charset="0"/>
              </a:rPr>
              <a:t>: Product differentiation seeks to increase the value of the product or service to the customer.</a:t>
            </a:r>
          </a:p>
          <a:p>
            <a:pPr eaLnBrk="1" hangingPunct="1">
              <a:defRPr/>
            </a:pPr>
            <a:r>
              <a:rPr lang="en-US" sz="2600" b="1" smtClean="0">
                <a:effectLst>
                  <a:outerShdw blurRad="38100" dist="38100" dir="2700000" algn="tl">
                    <a:srgbClr val="C0C0C0"/>
                  </a:outerShdw>
                </a:effectLst>
                <a:latin typeface="Arial" charset="0"/>
                <a:ea typeface="Arial" charset="0"/>
                <a:cs typeface="Arial" charset="0"/>
              </a:rPr>
              <a:t>Levitt (1986) suggested four levels of a product: core offer, expected offer, augmented offer and potential offer.</a:t>
            </a:r>
          </a:p>
          <a:p>
            <a:pPr eaLnBrk="1" hangingPunct="1">
              <a:defRPr/>
            </a:pPr>
            <a:r>
              <a:rPr lang="en-US" sz="2600" u="sng" smtClean="0">
                <a:latin typeface="Arial" charset="0"/>
                <a:ea typeface="Arial" charset="0"/>
                <a:cs typeface="Arial" charset="0"/>
              </a:rPr>
              <a:t>Differentiation is possible at all four levels</a:t>
            </a:r>
            <a:endParaRPr lang="th-TH" sz="2600" u="sng" smtClean="0">
              <a:latin typeface="Arial" charset="0"/>
              <a:ea typeface="Arial" charset="0"/>
              <a:cs typeface="Arial" charset="0"/>
            </a:endParaRPr>
          </a:p>
        </p:txBody>
      </p:sp>
      <p:pic>
        <p:nvPicPr>
          <p:cNvPr id="4" name="Picture 3"/>
          <p:cNvPicPr>
            <a:picLocks noChangeAspect="1"/>
          </p:cNvPicPr>
          <p:nvPr/>
        </p:nvPicPr>
        <p:blipFill>
          <a:blip r:embed="rId2"/>
          <a:stretch>
            <a:fillRect/>
          </a:stretch>
        </p:blipFill>
        <p:spPr>
          <a:xfrm>
            <a:off x="7338811" y="355642"/>
            <a:ext cx="1318806" cy="1266054"/>
          </a:xfrm>
          <a:prstGeom prst="rect">
            <a:avLst/>
          </a:prstGeom>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790575" y="148497"/>
            <a:ext cx="8353425" cy="762000"/>
          </a:xfrm>
        </p:spPr>
        <p:txBody>
          <a:bodyPr/>
          <a:lstStyle/>
          <a:p>
            <a:r>
              <a:rPr lang="en-GB" smtClean="0"/>
              <a:t>Levels of product differentiation</a:t>
            </a:r>
            <a:endParaRPr lang="en-US" smtClean="0"/>
          </a:p>
        </p:txBody>
      </p:sp>
      <p:pic>
        <p:nvPicPr>
          <p:cNvPr id="18435" name="Picture 5"/>
          <p:cNvPicPr>
            <a:picLocks noChangeAspect="1" noChangeArrowheads="1"/>
          </p:cNvPicPr>
          <p:nvPr/>
        </p:nvPicPr>
        <p:blipFill>
          <a:blip r:embed="rId2" cstate="print"/>
          <a:srcRect/>
          <a:stretch>
            <a:fillRect/>
          </a:stretch>
        </p:blipFill>
        <p:spPr bwMode="auto">
          <a:xfrm>
            <a:off x="1529371" y="1044314"/>
            <a:ext cx="6252225" cy="5386234"/>
          </a:xfrm>
          <a:prstGeom prst="rect">
            <a:avLst/>
          </a:prstGeom>
          <a:noFill/>
          <a:ln w="9525">
            <a:noFill/>
            <a:miter lim="800000"/>
            <a:headEnd/>
            <a:tailEnd/>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457170" y="0"/>
            <a:ext cx="7772400" cy="1143000"/>
          </a:xfrm>
        </p:spPr>
        <p:txBody>
          <a:bodyPr/>
          <a:lstStyle/>
          <a:p>
            <a:pPr eaLnBrk="1" hangingPunct="1"/>
            <a:r>
              <a:rPr lang="en-US" dirty="0" smtClean="0"/>
              <a:t>Four levels of a product </a:t>
            </a:r>
            <a:endParaRPr lang="th-TH" dirty="0" smtClean="0"/>
          </a:p>
        </p:txBody>
      </p:sp>
      <p:sp>
        <p:nvSpPr>
          <p:cNvPr id="43011" name="Rectangle 3"/>
          <p:cNvSpPr>
            <a:spLocks noGrp="1" noChangeArrowheads="1"/>
          </p:cNvSpPr>
          <p:nvPr>
            <p:ph sz="quarter" idx="4294967295"/>
          </p:nvPr>
        </p:nvSpPr>
        <p:spPr>
          <a:xfrm>
            <a:off x="335726" y="1253448"/>
            <a:ext cx="8015288" cy="5454650"/>
          </a:xfrm>
        </p:spPr>
        <p:txBody>
          <a:bodyPr/>
          <a:lstStyle/>
          <a:p>
            <a:pPr eaLnBrk="1" hangingPunct="1">
              <a:lnSpc>
                <a:spcPct val="80000"/>
              </a:lnSpc>
            </a:pPr>
            <a:r>
              <a:rPr lang="en-US" sz="2600" dirty="0" smtClean="0">
                <a:solidFill>
                  <a:srgbClr val="FF0000"/>
                </a:solidFill>
                <a:latin typeface="Arial" charset="0"/>
                <a:ea typeface="Arial" charset="0"/>
                <a:cs typeface="Arial" charset="0"/>
              </a:rPr>
              <a:t>Core offer (basic offering)</a:t>
            </a:r>
          </a:p>
          <a:p>
            <a:pPr lvl="1" eaLnBrk="1" hangingPunct="1">
              <a:lnSpc>
                <a:spcPct val="80000"/>
              </a:lnSpc>
            </a:pPr>
            <a:r>
              <a:rPr lang="en-US" sz="2200" dirty="0" smtClean="0">
                <a:latin typeface="Arial" charset="0"/>
                <a:ea typeface="Arial" charset="0"/>
                <a:cs typeface="Arial" charset="0"/>
              </a:rPr>
              <a:t>A different way of satisfying the same basic want or need. It is typically created by a change in the technology, the application of innovation</a:t>
            </a:r>
          </a:p>
          <a:p>
            <a:pPr eaLnBrk="1" hangingPunct="1">
              <a:lnSpc>
                <a:spcPct val="80000"/>
              </a:lnSpc>
            </a:pPr>
            <a:r>
              <a:rPr lang="en-US" sz="2600" dirty="0" smtClean="0">
                <a:solidFill>
                  <a:srgbClr val="FF0000"/>
                </a:solidFill>
                <a:latin typeface="Arial" charset="0"/>
                <a:ea typeface="Arial" charset="0"/>
                <a:cs typeface="Arial" charset="0"/>
              </a:rPr>
              <a:t>Expected offer</a:t>
            </a:r>
          </a:p>
          <a:p>
            <a:pPr lvl="1" eaLnBrk="1" hangingPunct="1">
              <a:lnSpc>
                <a:spcPct val="80000"/>
              </a:lnSpc>
            </a:pPr>
            <a:r>
              <a:rPr lang="en-US" sz="2200" dirty="0" smtClean="0">
                <a:latin typeface="Arial" charset="0"/>
                <a:ea typeface="Arial" charset="0"/>
                <a:cs typeface="Arial" charset="0"/>
              </a:rPr>
              <a:t>Additional benefits normally provided with the core offer. This often involves improvements on expected features such as warrants, packaging quality or service (</a:t>
            </a:r>
            <a:r>
              <a:rPr lang="en-US" sz="2200" dirty="0" err="1" smtClean="0">
                <a:latin typeface="Arial" charset="0"/>
                <a:ea typeface="Arial" charset="0"/>
                <a:cs typeface="Arial" charset="0"/>
              </a:rPr>
              <a:t>ie.lifetime</a:t>
            </a:r>
            <a:r>
              <a:rPr lang="en-US" sz="2200" dirty="0" smtClean="0">
                <a:latin typeface="Arial" charset="0"/>
                <a:ea typeface="Arial" charset="0"/>
                <a:cs typeface="Arial" charset="0"/>
              </a:rPr>
              <a:t> guarantee)</a:t>
            </a:r>
          </a:p>
          <a:p>
            <a:pPr eaLnBrk="1" hangingPunct="1">
              <a:lnSpc>
                <a:spcPct val="80000"/>
              </a:lnSpc>
            </a:pPr>
            <a:r>
              <a:rPr lang="en-US" sz="2600" dirty="0" smtClean="0">
                <a:solidFill>
                  <a:srgbClr val="FF0000"/>
                </a:solidFill>
                <a:latin typeface="Arial" charset="0"/>
                <a:ea typeface="Arial" charset="0"/>
                <a:cs typeface="Arial" charset="0"/>
              </a:rPr>
              <a:t>Augmented offer</a:t>
            </a:r>
          </a:p>
          <a:p>
            <a:pPr lvl="1" eaLnBrk="1" hangingPunct="1">
              <a:lnSpc>
                <a:spcPct val="80000"/>
              </a:lnSpc>
            </a:pPr>
            <a:r>
              <a:rPr lang="en-US" sz="2200" dirty="0" smtClean="0">
                <a:latin typeface="Arial" charset="0"/>
                <a:ea typeface="Arial" charset="0"/>
                <a:cs typeface="Arial" charset="0"/>
              </a:rPr>
              <a:t>Additional benefits not normally provided, but serving to differentiate from competitors’ offers. This could be </a:t>
            </a:r>
            <a:r>
              <a:rPr lang="en-US" sz="2200" dirty="0" err="1" smtClean="0">
                <a:latin typeface="Arial" charset="0"/>
                <a:ea typeface="Arial" charset="0"/>
                <a:cs typeface="Arial" charset="0"/>
              </a:rPr>
              <a:t>credit </a:t>
            </a:r>
            <a:r>
              <a:rPr lang="en-US" sz="2200" dirty="0" smtClean="0">
                <a:latin typeface="Arial" charset="0"/>
                <a:ea typeface="Arial" charset="0"/>
                <a:cs typeface="Arial" charset="0"/>
              </a:rPr>
              <a:t>facilities, additional features, branding, delivery and so on.</a:t>
            </a:r>
          </a:p>
          <a:p>
            <a:pPr eaLnBrk="1" hangingPunct="1">
              <a:lnSpc>
                <a:spcPct val="80000"/>
              </a:lnSpc>
            </a:pPr>
            <a:r>
              <a:rPr lang="en-US" sz="2600" dirty="0" smtClean="0">
                <a:solidFill>
                  <a:srgbClr val="FF0000"/>
                </a:solidFill>
                <a:latin typeface="Arial" charset="0"/>
                <a:ea typeface="Arial" charset="0"/>
                <a:cs typeface="Arial" charset="0"/>
              </a:rPr>
              <a:t>Potential offer</a:t>
            </a:r>
          </a:p>
          <a:p>
            <a:pPr lvl="1" eaLnBrk="1" hangingPunct="1">
              <a:lnSpc>
                <a:spcPct val="80000"/>
              </a:lnSpc>
            </a:pPr>
            <a:r>
              <a:rPr lang="en-US" sz="2200" dirty="0" smtClean="0">
                <a:latin typeface="Arial" charset="0"/>
                <a:ea typeface="Arial" charset="0"/>
                <a:cs typeface="Arial" charset="0"/>
              </a:rPr>
              <a:t>Anything else that could (in future) be used to differentiate from existing competitors offerings. These features can, potentially, attract and hold customers.</a:t>
            </a:r>
            <a:endParaRPr lang="th-TH" sz="2200" dirty="0" smtClean="0">
              <a:latin typeface="Arial" charset="0"/>
              <a:ea typeface="Arial" charset="0"/>
              <a:cs typeface="Arial"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ตัวยึดเนื้อหา 3"/>
          <p:cNvGraphicFramePr>
            <a:graphicFrameLocks/>
          </p:cNvGraphicFramePr>
          <p:nvPr>
            <p:extLst>
              <p:ext uri="{D42A27DB-BD31-4B8C-83A1-F6EECF244321}">
                <p14:modId xmlns:p14="http://schemas.microsoft.com/office/powerpoint/2010/main" val="322877656"/>
              </p:ext>
            </p:extLst>
          </p:nvPr>
        </p:nvGraphicFramePr>
        <p:xfrm>
          <a:off x="229869" y="401667"/>
          <a:ext cx="2714644" cy="62150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รูปภาพ 5" descr="taking pic.jpg"/>
          <p:cNvPicPr>
            <a:picLocks noChangeAspect="1"/>
          </p:cNvPicPr>
          <p:nvPr/>
        </p:nvPicPr>
        <p:blipFill>
          <a:blip r:embed="rId7" cstate="print"/>
          <a:stretch>
            <a:fillRect/>
          </a:stretch>
        </p:blipFill>
        <p:spPr>
          <a:xfrm>
            <a:off x="3143240" y="500042"/>
            <a:ext cx="2428874" cy="1214437"/>
          </a:xfrm>
          <a:prstGeom prst="rect">
            <a:avLst/>
          </a:prstGeom>
        </p:spPr>
      </p:pic>
      <p:pic>
        <p:nvPicPr>
          <p:cNvPr id="7" name="รูปภาพ 6" descr="camera.jpg"/>
          <p:cNvPicPr>
            <a:picLocks noChangeAspect="1"/>
          </p:cNvPicPr>
          <p:nvPr/>
        </p:nvPicPr>
        <p:blipFill>
          <a:blip r:embed="rId8" cstate="print"/>
          <a:stretch>
            <a:fillRect/>
          </a:stretch>
        </p:blipFill>
        <p:spPr>
          <a:xfrm>
            <a:off x="3414399" y="2650113"/>
            <a:ext cx="1743698" cy="1581150"/>
          </a:xfrm>
          <a:prstGeom prst="rect">
            <a:avLst/>
          </a:prstGeom>
        </p:spPr>
      </p:pic>
      <p:pic>
        <p:nvPicPr>
          <p:cNvPr id="8" name="รูปภาพ 7" descr="warrantee.jpg"/>
          <p:cNvPicPr>
            <a:picLocks noChangeAspect="1"/>
          </p:cNvPicPr>
          <p:nvPr/>
        </p:nvPicPr>
        <p:blipFill>
          <a:blip r:embed="rId9" cstate="print"/>
          <a:stretch>
            <a:fillRect/>
          </a:stretch>
        </p:blipFill>
        <p:spPr>
          <a:xfrm>
            <a:off x="3571868" y="1857364"/>
            <a:ext cx="1214446" cy="1059873"/>
          </a:xfrm>
          <a:prstGeom prst="rect">
            <a:avLst/>
          </a:prstGeom>
        </p:spPr>
      </p:pic>
      <p:pic>
        <p:nvPicPr>
          <p:cNvPr id="9" name="รูปภาพ 8" descr="camera colors.jpg"/>
          <p:cNvPicPr>
            <a:picLocks noChangeAspect="1"/>
          </p:cNvPicPr>
          <p:nvPr/>
        </p:nvPicPr>
        <p:blipFill>
          <a:blip r:embed="rId10" cstate="print"/>
          <a:stretch>
            <a:fillRect/>
          </a:stretch>
        </p:blipFill>
        <p:spPr>
          <a:xfrm>
            <a:off x="3286116" y="4643446"/>
            <a:ext cx="1905000" cy="1426911"/>
          </a:xfrm>
          <a:prstGeom prst="rect">
            <a:avLst/>
          </a:prstGeom>
        </p:spPr>
      </p:pic>
      <p:pic>
        <p:nvPicPr>
          <p:cNvPr id="10" name="รูปภาพ 9" descr="3 d picture.jpg"/>
          <p:cNvPicPr>
            <a:picLocks noChangeAspect="1"/>
          </p:cNvPicPr>
          <p:nvPr/>
        </p:nvPicPr>
        <p:blipFill>
          <a:blip r:embed="rId11" cstate="print"/>
          <a:stretch>
            <a:fillRect/>
          </a:stretch>
        </p:blipFill>
        <p:spPr>
          <a:xfrm rot="523054">
            <a:off x="5746344" y="1137329"/>
            <a:ext cx="3090296" cy="4419763"/>
          </a:xfrm>
          <a:prstGeom prst="rect">
            <a:avLst/>
          </a:prstGeom>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r>
              <a:rPr lang="en-US" smtClean="0"/>
              <a:t>Value drivers</a:t>
            </a:r>
            <a:endParaRPr lang="th-TH" smtClean="0"/>
          </a:p>
        </p:txBody>
      </p:sp>
      <p:sp>
        <p:nvSpPr>
          <p:cNvPr id="82947" name="Rectangle 3"/>
          <p:cNvSpPr>
            <a:spLocks noGrp="1" noChangeArrowheads="1"/>
          </p:cNvSpPr>
          <p:nvPr>
            <p:ph type="body" sz="half" idx="1"/>
          </p:nvPr>
        </p:nvSpPr>
        <p:spPr>
          <a:xfrm>
            <a:off x="219748" y="1762502"/>
            <a:ext cx="8572560" cy="4714908"/>
          </a:xfrm>
        </p:spPr>
        <p:txBody>
          <a:bodyPr>
            <a:normAutofit/>
          </a:bodyPr>
          <a:lstStyle/>
          <a:p>
            <a:pPr eaLnBrk="1" hangingPunct="1">
              <a:lnSpc>
                <a:spcPct val="90000"/>
              </a:lnSpc>
              <a:defRPr/>
            </a:pPr>
            <a:r>
              <a:rPr lang="en-US" sz="3600" b="1" dirty="0" smtClean="0">
                <a:solidFill>
                  <a:srgbClr val="FF0000"/>
                </a:solidFill>
                <a:effectLst>
                  <a:outerShdw blurRad="38100" dist="38100" dir="2700000" algn="tl">
                    <a:srgbClr val="C0C0C0"/>
                  </a:outerShdw>
                </a:effectLst>
                <a:latin typeface="Arial" charset="0"/>
                <a:ea typeface="Arial" charset="0"/>
                <a:cs typeface="Arial" charset="0"/>
              </a:rPr>
              <a:t>Product quality and service</a:t>
            </a:r>
          </a:p>
          <a:p>
            <a:pPr eaLnBrk="1" hangingPunct="1">
              <a:lnSpc>
                <a:spcPct val="90000"/>
              </a:lnSpc>
              <a:defRPr/>
            </a:pPr>
            <a:endParaRPr lang="en-US" sz="2600" dirty="0" smtClean="0">
              <a:solidFill>
                <a:srgbClr val="FF0000"/>
              </a:solidFill>
              <a:effectLst>
                <a:outerShdw blurRad="38100" dist="38100" dir="2700000" algn="tl">
                  <a:srgbClr val="C0C0C0"/>
                </a:outerShdw>
              </a:effectLst>
              <a:latin typeface="Arial" charset="0"/>
              <a:ea typeface="Arial" charset="0"/>
              <a:cs typeface="Arial" charset="0"/>
            </a:endParaRPr>
          </a:p>
          <a:p>
            <a:pPr lvl="1" eaLnBrk="1" hangingPunct="1">
              <a:lnSpc>
                <a:spcPct val="90000"/>
              </a:lnSpc>
              <a:defRPr/>
            </a:pPr>
            <a:r>
              <a:rPr lang="en-US" sz="2400" dirty="0" smtClean="0">
                <a:latin typeface="Arial" charset="0"/>
                <a:ea typeface="Arial" charset="0"/>
                <a:cs typeface="Arial" charset="0"/>
              </a:rPr>
              <a:t>For manufactured products, quality can </a:t>
            </a:r>
            <a:r>
              <a:rPr lang="en-US" sz="2400" dirty="0" smtClean="0">
                <a:solidFill>
                  <a:srgbClr val="FF0000"/>
                </a:solidFill>
                <a:latin typeface="Arial" charset="0"/>
                <a:ea typeface="Arial" charset="0"/>
                <a:cs typeface="Arial" charset="0"/>
              </a:rPr>
              <a:t>include durability, product features and superior design.</a:t>
            </a:r>
          </a:p>
          <a:p>
            <a:pPr lvl="1" eaLnBrk="1" hangingPunct="1">
              <a:lnSpc>
                <a:spcPct val="90000"/>
              </a:lnSpc>
              <a:defRPr/>
            </a:pPr>
            <a:r>
              <a:rPr lang="en-US" sz="2400" dirty="0" smtClean="0">
                <a:latin typeface="Arial" charset="0"/>
                <a:ea typeface="Arial" charset="0"/>
                <a:cs typeface="Arial" charset="0"/>
              </a:rPr>
              <a:t>For service it often comes down to tangible elements of service, the </a:t>
            </a:r>
            <a:r>
              <a:rPr lang="en-US" sz="2400" dirty="0" smtClean="0">
                <a:solidFill>
                  <a:srgbClr val="FF0000"/>
                </a:solidFill>
                <a:latin typeface="Arial" charset="0"/>
                <a:ea typeface="Arial" charset="0"/>
                <a:cs typeface="Arial" charset="0"/>
              </a:rPr>
              <a:t>reliability and responsiveness of the service provider, promptness, assurance provided, and the empathy and caring attention (willingness to help) demonstrated.</a:t>
            </a:r>
          </a:p>
          <a:p>
            <a:pPr lvl="1" eaLnBrk="1" hangingPunct="1">
              <a:lnSpc>
                <a:spcPct val="90000"/>
              </a:lnSpc>
              <a:defRPr/>
            </a:pPr>
            <a:r>
              <a:rPr lang="en-US" sz="2400" dirty="0" smtClean="0">
                <a:latin typeface="Arial" charset="0"/>
                <a:ea typeface="Arial" charset="0"/>
                <a:cs typeface="Arial" charset="0"/>
              </a:rPr>
              <a:t>For a marketer it will be obvious that quality (satisfying customer needs) is a necessary objective, but may not be sufficient to gain a sale or ensure repeat business.</a:t>
            </a:r>
            <a:endParaRPr lang="th-TH" sz="2400" dirty="0" smtClean="0">
              <a:latin typeface="Arial" charset="0"/>
              <a:ea typeface="Arial" charset="0"/>
              <a:cs typeface="Arial" charset="0"/>
            </a:endParaRPr>
          </a:p>
        </p:txBody>
      </p:sp>
      <p:pic>
        <p:nvPicPr>
          <p:cNvPr id="4" name="Picture 3"/>
          <p:cNvPicPr>
            <a:picLocks noChangeAspect="1"/>
          </p:cNvPicPr>
          <p:nvPr/>
        </p:nvPicPr>
        <p:blipFill>
          <a:blip r:embed="rId2"/>
          <a:stretch>
            <a:fillRect/>
          </a:stretch>
        </p:blipFill>
        <p:spPr>
          <a:xfrm>
            <a:off x="7338811" y="355642"/>
            <a:ext cx="1318806" cy="1266054"/>
          </a:xfrm>
          <a:prstGeom prst="rect">
            <a:avLst/>
          </a:prstGeom>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611188" y="-387350"/>
            <a:ext cx="7543800" cy="1295400"/>
          </a:xfrm>
        </p:spPr>
        <p:txBody>
          <a:bodyPr/>
          <a:lstStyle/>
          <a:p>
            <a:pPr eaLnBrk="1" hangingPunct="1"/>
            <a:r>
              <a:rPr lang="en-US" smtClean="0"/>
              <a:t>Value drivers</a:t>
            </a:r>
            <a:endParaRPr lang="th-TH" smtClean="0"/>
          </a:p>
        </p:txBody>
      </p:sp>
      <p:sp>
        <p:nvSpPr>
          <p:cNvPr id="84995" name="Rectangle 3"/>
          <p:cNvSpPr>
            <a:spLocks noGrp="1" noChangeArrowheads="1"/>
          </p:cNvSpPr>
          <p:nvPr>
            <p:ph type="body" sz="half" idx="1"/>
          </p:nvPr>
        </p:nvSpPr>
        <p:spPr>
          <a:xfrm>
            <a:off x="344774" y="1087943"/>
            <a:ext cx="5176603" cy="5320351"/>
          </a:xfrm>
          <a:solidFill>
            <a:schemeClr val="bg1">
              <a:alpha val="37000"/>
            </a:schemeClr>
          </a:solidFill>
          <a:ln>
            <a:solidFill>
              <a:srgbClr val="FF0000"/>
            </a:solidFill>
          </a:ln>
        </p:spPr>
        <p:txBody>
          <a:bodyPr>
            <a:normAutofit fontScale="92500" lnSpcReduction="10000"/>
          </a:bodyPr>
          <a:lstStyle/>
          <a:p>
            <a:pPr eaLnBrk="1" hangingPunct="1">
              <a:defRPr/>
            </a:pPr>
            <a:r>
              <a:rPr lang="en-US" sz="4000" b="1" dirty="0" smtClean="0">
                <a:solidFill>
                  <a:srgbClr val="FF0000"/>
                </a:solidFill>
                <a:effectLst>
                  <a:outerShdw blurRad="38100" dist="38100" dir="2700000" algn="tl">
                    <a:srgbClr val="C0C0C0"/>
                  </a:outerShdw>
                </a:effectLst>
                <a:latin typeface="Arial" charset="0"/>
                <a:ea typeface="Arial" charset="0"/>
                <a:cs typeface="Arial" charset="0"/>
              </a:rPr>
              <a:t>Branding:</a:t>
            </a:r>
            <a:r>
              <a:rPr lang="en-US" sz="2600" dirty="0" smtClean="0">
                <a:latin typeface="Arial" charset="0"/>
                <a:ea typeface="Arial" charset="0"/>
                <a:cs typeface="Arial" charset="0"/>
              </a:rPr>
              <a:t> A brand name is an indication of what to expect from a product – a quality statement of a value-for money signal.</a:t>
            </a:r>
          </a:p>
          <a:p>
            <a:pPr eaLnBrk="1" hangingPunct="1">
              <a:defRPr/>
            </a:pPr>
            <a:r>
              <a:rPr lang="en-US" sz="4000" b="1" dirty="0" smtClean="0">
                <a:solidFill>
                  <a:srgbClr val="FF0000"/>
                </a:solidFill>
                <a:effectLst>
                  <a:outerShdw blurRad="38100" dist="38100" dir="2700000" algn="tl">
                    <a:srgbClr val="C0C0C0"/>
                  </a:outerShdw>
                </a:effectLst>
                <a:latin typeface="Arial" charset="0"/>
                <a:ea typeface="Arial" charset="0"/>
                <a:cs typeface="Arial" charset="0"/>
              </a:rPr>
              <a:t>Price differentiation:</a:t>
            </a:r>
            <a:r>
              <a:rPr lang="en-US" sz="2600" dirty="0" smtClean="0">
                <a:latin typeface="Arial" charset="0"/>
                <a:ea typeface="Arial" charset="0"/>
                <a:cs typeface="Arial" charset="0"/>
              </a:rPr>
              <a:t> Lower price as a means of differentiation can be a successful basis for strategy only when the company enjoys a cost advantage or where there are barriers to competing firms with lower cost structure competing at lower price.</a:t>
            </a:r>
            <a:endParaRPr lang="th-TH" sz="2600" dirty="0" smtClean="0">
              <a:latin typeface="Arial" charset="0"/>
              <a:ea typeface="Arial" charset="0"/>
              <a:cs typeface="Arial" charset="0"/>
            </a:endParaRPr>
          </a:p>
        </p:txBody>
      </p:sp>
      <p:pic>
        <p:nvPicPr>
          <p:cNvPr id="5" name="Picture 4"/>
          <p:cNvPicPr>
            <a:picLocks noChangeAspect="1"/>
          </p:cNvPicPr>
          <p:nvPr/>
        </p:nvPicPr>
        <p:blipFill>
          <a:blip r:embed="rId2"/>
          <a:stretch>
            <a:fillRect/>
          </a:stretch>
        </p:blipFill>
        <p:spPr>
          <a:xfrm>
            <a:off x="7338811" y="355642"/>
            <a:ext cx="1318806" cy="1266054"/>
          </a:xfrm>
          <a:prstGeom prst="rect">
            <a:avLst/>
          </a:prstGeom>
        </p:spPr>
      </p:pic>
      <p:pic>
        <p:nvPicPr>
          <p:cNvPr id="2" name="Picture 1"/>
          <p:cNvPicPr>
            <a:picLocks noChangeAspect="1"/>
          </p:cNvPicPr>
          <p:nvPr/>
        </p:nvPicPr>
        <p:blipFill>
          <a:blip r:embed="rId3"/>
          <a:stretch>
            <a:fillRect/>
          </a:stretch>
        </p:blipFill>
        <p:spPr>
          <a:xfrm>
            <a:off x="5862772" y="2364688"/>
            <a:ext cx="2794845" cy="2641424"/>
          </a:xfrm>
          <a:prstGeom prst="rect">
            <a:avLst/>
          </a:prstGeom>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656961" y="463434"/>
            <a:ext cx="7543800" cy="1295400"/>
          </a:xfrm>
        </p:spPr>
        <p:txBody>
          <a:bodyPr/>
          <a:lstStyle/>
          <a:p>
            <a:pPr eaLnBrk="1" hangingPunct="1"/>
            <a:r>
              <a:rPr lang="en-US" dirty="0" smtClean="0"/>
              <a:t>Value drivers</a:t>
            </a:r>
            <a:endParaRPr lang="th-TH" dirty="0" smtClean="0"/>
          </a:p>
        </p:txBody>
      </p:sp>
      <p:sp>
        <p:nvSpPr>
          <p:cNvPr id="86019" name="Rectangle 3"/>
          <p:cNvSpPr>
            <a:spLocks noGrp="1" noChangeArrowheads="1"/>
          </p:cNvSpPr>
          <p:nvPr>
            <p:ph type="body" sz="half" idx="1"/>
          </p:nvPr>
        </p:nvSpPr>
        <p:spPr>
          <a:xfrm>
            <a:off x="3276158" y="2353379"/>
            <a:ext cx="5715040" cy="4954587"/>
          </a:xfrm>
          <a:solidFill>
            <a:schemeClr val="bg1">
              <a:alpha val="46001"/>
            </a:schemeClr>
          </a:solidFill>
        </p:spPr>
        <p:txBody>
          <a:bodyPr>
            <a:normAutofit lnSpcReduction="10000"/>
          </a:bodyPr>
          <a:lstStyle/>
          <a:p>
            <a:pPr eaLnBrk="1" hangingPunct="1">
              <a:lnSpc>
                <a:spcPct val="90000"/>
              </a:lnSpc>
              <a:defRPr/>
            </a:pPr>
            <a:r>
              <a:rPr lang="en-US" sz="2800" b="1" dirty="0" smtClean="0">
                <a:solidFill>
                  <a:srgbClr val="FF0000"/>
                </a:solidFill>
                <a:effectLst>
                  <a:outerShdw blurRad="38100" dist="38100" dir="2700000" algn="tl">
                    <a:srgbClr val="C0C0C0"/>
                  </a:outerShdw>
                </a:effectLst>
                <a:latin typeface="Arial" charset="0"/>
                <a:ea typeface="Arial" charset="0"/>
                <a:cs typeface="Arial" charset="0"/>
              </a:rPr>
              <a:t>Creating customer relationships:</a:t>
            </a:r>
            <a:r>
              <a:rPr lang="en-US" sz="2800" dirty="0" smtClean="0">
                <a:latin typeface="Arial" charset="0"/>
                <a:ea typeface="Arial" charset="0"/>
                <a:cs typeface="Arial" charset="0"/>
              </a:rPr>
              <a:t> Creating closer bonds with customers through enhances service can help establish a position in the market that is easier to defend. (</a:t>
            </a:r>
            <a:r>
              <a:rPr lang="en-US" sz="2800" dirty="0" err="1" smtClean="0">
                <a:latin typeface="Arial" charset="0"/>
                <a:ea typeface="Arial" charset="0"/>
                <a:cs typeface="Arial" charset="0"/>
              </a:rPr>
              <a:t>ie</a:t>
            </a:r>
            <a:r>
              <a:rPr lang="en-US" sz="2800" dirty="0" smtClean="0">
                <a:latin typeface="Arial" charset="0"/>
                <a:ea typeface="Arial" charset="0"/>
                <a:cs typeface="Arial" charset="0"/>
              </a:rPr>
              <a:t>. closer links of JIT manufacturing systems supplier and buyer – newcomers more difficult to enter)</a:t>
            </a:r>
          </a:p>
        </p:txBody>
      </p:sp>
      <p:pic>
        <p:nvPicPr>
          <p:cNvPr id="48133" name="Picture 5" descr="http://www.talaris.com/uploadedImages/Pages/Solutions/Support_Services/customer-service-centres(1).jpg?n=3602"/>
          <p:cNvPicPr>
            <a:picLocks noChangeAspect="1" noChangeArrowheads="1"/>
          </p:cNvPicPr>
          <p:nvPr/>
        </p:nvPicPr>
        <p:blipFill>
          <a:blip r:embed="rId2" cstate="print"/>
          <a:srcRect/>
          <a:stretch>
            <a:fillRect/>
          </a:stretch>
        </p:blipFill>
        <p:spPr bwMode="auto">
          <a:xfrm>
            <a:off x="403064" y="2547932"/>
            <a:ext cx="2714612" cy="2714613"/>
          </a:xfrm>
          <a:prstGeom prst="rect">
            <a:avLst/>
          </a:prstGeom>
          <a:ln>
            <a:noFill/>
          </a:ln>
          <a:effectLst>
            <a:outerShdw blurRad="292100" dist="139700" dir="2700000" algn="tl" rotWithShape="0">
              <a:srgbClr val="333333">
                <a:alpha val="65000"/>
              </a:srgbClr>
            </a:outerShdw>
          </a:effectLst>
        </p:spPr>
      </p:pic>
      <p:pic>
        <p:nvPicPr>
          <p:cNvPr id="5" name="Picture 4"/>
          <p:cNvPicPr>
            <a:picLocks noChangeAspect="1"/>
          </p:cNvPicPr>
          <p:nvPr/>
        </p:nvPicPr>
        <p:blipFill>
          <a:blip r:embed="rId3"/>
          <a:stretch>
            <a:fillRect/>
          </a:stretch>
        </p:blipFill>
        <p:spPr>
          <a:xfrm>
            <a:off x="7338811" y="355642"/>
            <a:ext cx="1318806" cy="1266054"/>
          </a:xfrm>
          <a:prstGeom prst="rect">
            <a:avLst/>
          </a:prstGeom>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442910" y="-98398"/>
            <a:ext cx="7543800" cy="1295400"/>
          </a:xfrm>
        </p:spPr>
        <p:txBody>
          <a:bodyPr/>
          <a:lstStyle/>
          <a:p>
            <a:pPr eaLnBrk="1" hangingPunct="1"/>
            <a:r>
              <a:rPr lang="en-US" dirty="0" smtClean="0"/>
              <a:t>Value drivers</a:t>
            </a:r>
            <a:endParaRPr lang="th-TH" dirty="0" smtClean="0"/>
          </a:p>
        </p:txBody>
      </p:sp>
      <p:sp>
        <p:nvSpPr>
          <p:cNvPr id="83971" name="Rectangle 3"/>
          <p:cNvSpPr>
            <a:spLocks noGrp="1" noChangeArrowheads="1"/>
          </p:cNvSpPr>
          <p:nvPr>
            <p:ph type="body" sz="half" idx="1"/>
          </p:nvPr>
        </p:nvSpPr>
        <p:spPr>
          <a:xfrm>
            <a:off x="252412" y="1714488"/>
            <a:ext cx="3962398" cy="5143512"/>
          </a:xfrm>
        </p:spPr>
        <p:txBody>
          <a:bodyPr>
            <a:normAutofit/>
          </a:bodyPr>
          <a:lstStyle/>
          <a:p>
            <a:pPr eaLnBrk="1" hangingPunct="1">
              <a:buFont typeface="Arial" charset="0"/>
              <a:buChar char="•"/>
              <a:defRPr/>
            </a:pPr>
            <a:r>
              <a:rPr lang="en-US" sz="2600" dirty="0" smtClean="0">
                <a:latin typeface="Arial" charset="0"/>
                <a:ea typeface="Arial" charset="0"/>
                <a:cs typeface="Arial" charset="0"/>
              </a:rPr>
              <a:t>Packaging: can be used to </a:t>
            </a:r>
            <a:r>
              <a:rPr lang="en-US" sz="2600" b="1" dirty="0" smtClean="0">
                <a:solidFill>
                  <a:srgbClr val="FF0000"/>
                </a:solidFill>
                <a:effectLst>
                  <a:outerShdw blurRad="38100" dist="38100" dir="2700000" algn="tl">
                    <a:srgbClr val="C0C0C0"/>
                  </a:outerShdw>
                </a:effectLst>
                <a:latin typeface="Arial" charset="0"/>
                <a:ea typeface="Arial" charset="0"/>
                <a:cs typeface="Arial" charset="0"/>
              </a:rPr>
              <a:t>differentiate </a:t>
            </a:r>
            <a:r>
              <a:rPr lang="en-US" sz="2600" dirty="0" smtClean="0">
                <a:latin typeface="Arial" charset="0"/>
                <a:ea typeface="Arial" charset="0"/>
                <a:cs typeface="Arial" charset="0"/>
              </a:rPr>
              <a:t>the product</a:t>
            </a:r>
          </a:p>
          <a:p>
            <a:pPr eaLnBrk="1" hangingPunct="1">
              <a:buFont typeface="Arial" charset="0"/>
              <a:buChar char="•"/>
              <a:defRPr/>
            </a:pPr>
            <a:endParaRPr lang="en-US" sz="2600" dirty="0" smtClean="0">
              <a:latin typeface="Arial" charset="0"/>
              <a:ea typeface="Arial" charset="0"/>
              <a:cs typeface="Arial" charset="0"/>
            </a:endParaRPr>
          </a:p>
          <a:p>
            <a:pPr lvl="1" eaLnBrk="1" hangingPunct="1">
              <a:buFont typeface="Wingdings" charset="2"/>
              <a:buChar char="ü"/>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Protects</a:t>
            </a:r>
          </a:p>
          <a:p>
            <a:pPr lvl="1" eaLnBrk="1" hangingPunct="1">
              <a:buFont typeface="Wingdings" charset="2"/>
              <a:buChar char="ü"/>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Stores</a:t>
            </a:r>
          </a:p>
          <a:p>
            <a:pPr lvl="1" eaLnBrk="1" hangingPunct="1">
              <a:buFont typeface="Wingdings" charset="2"/>
              <a:buChar char="ü"/>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Facilitates use</a:t>
            </a:r>
          </a:p>
          <a:p>
            <a:pPr lvl="1" eaLnBrk="1" hangingPunct="1">
              <a:buFont typeface="Wingdings" charset="2"/>
              <a:buChar char="ü"/>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Create image</a:t>
            </a:r>
          </a:p>
          <a:p>
            <a:pPr lvl="1" eaLnBrk="1" hangingPunct="1">
              <a:buFont typeface="Wingdings" charset="2"/>
              <a:buChar char="ü"/>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Promote</a:t>
            </a:r>
            <a:endParaRPr lang="th-TH" sz="3200" b="1"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46084" name="Picture 7" descr="wj009"/>
          <p:cNvPicPr>
            <a:picLocks noGrp="1" noChangeAspect="1" noChangeArrowheads="1"/>
          </p:cNvPicPr>
          <p:nvPr>
            <p:ph sz="half" idx="2"/>
          </p:nvPr>
        </p:nvPicPr>
        <p:blipFill>
          <a:blip r:embed="rId2" cstate="print"/>
          <a:srcRect/>
          <a:stretch>
            <a:fillRect/>
          </a:stretch>
        </p:blipFill>
        <p:spPr>
          <a:xfrm>
            <a:off x="4049105" y="1855714"/>
            <a:ext cx="4608512" cy="4398963"/>
          </a:xfrm>
          <a:prstGeom prst="rect">
            <a:avLst/>
          </a:prstGeom>
          <a:ln>
            <a:noFill/>
          </a:ln>
          <a:effectLst>
            <a:outerShdw blurRad="292100" dist="139700" dir="2700000" algn="tl" rotWithShape="0">
              <a:srgbClr val="333333">
                <a:alpha val="65000"/>
              </a:srgbClr>
            </a:outerShdw>
          </a:effectLst>
        </p:spPr>
      </p:pic>
      <p:pic>
        <p:nvPicPr>
          <p:cNvPr id="5" name="Picture 4"/>
          <p:cNvPicPr>
            <a:picLocks noChangeAspect="1"/>
          </p:cNvPicPr>
          <p:nvPr/>
        </p:nvPicPr>
        <p:blipFill>
          <a:blip r:embed="rId3"/>
          <a:stretch>
            <a:fillRect/>
          </a:stretch>
        </p:blipFill>
        <p:spPr>
          <a:xfrm>
            <a:off x="7338811" y="355642"/>
            <a:ext cx="1318806" cy="1266054"/>
          </a:xfrm>
          <a:prstGeom prst="rect">
            <a:avLst/>
          </a:prstGeom>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357158" y="214290"/>
            <a:ext cx="7543800" cy="1295400"/>
          </a:xfrm>
        </p:spPr>
        <p:txBody>
          <a:bodyPr/>
          <a:lstStyle/>
          <a:p>
            <a:pPr eaLnBrk="1" hangingPunct="1"/>
            <a:r>
              <a:rPr lang="en-US" dirty="0" smtClean="0"/>
              <a:t>Value drivers</a:t>
            </a:r>
            <a:endParaRPr lang="th-TH" dirty="0" smtClean="0"/>
          </a:p>
        </p:txBody>
      </p:sp>
      <p:sp>
        <p:nvSpPr>
          <p:cNvPr id="125955" name="Rectangle 3"/>
          <p:cNvSpPr>
            <a:spLocks noGrp="1" noChangeArrowheads="1"/>
          </p:cNvSpPr>
          <p:nvPr>
            <p:ph type="body" sz="half" idx="1"/>
          </p:nvPr>
        </p:nvSpPr>
        <p:spPr>
          <a:xfrm>
            <a:off x="593401" y="1874220"/>
            <a:ext cx="7786742" cy="4411663"/>
          </a:xfrm>
        </p:spPr>
        <p:txBody>
          <a:bodyPr/>
          <a:lstStyle/>
          <a:p>
            <a:pPr eaLnBrk="1" hangingPunct="1">
              <a:defRPr/>
            </a:pPr>
            <a:r>
              <a:rPr lang="en-US" sz="4000" b="1" dirty="0" smtClean="0">
                <a:solidFill>
                  <a:srgbClr val="FF0000"/>
                </a:solidFill>
                <a:effectLst>
                  <a:outerShdw blurRad="38100" dist="38100" dir="2700000" algn="tl">
                    <a:srgbClr val="C0C0C0"/>
                  </a:outerShdw>
                </a:effectLst>
                <a:latin typeface="Arial" charset="0"/>
                <a:ea typeface="Arial" charset="0"/>
                <a:cs typeface="Arial" charset="0"/>
              </a:rPr>
              <a:t>Time-base competition:</a:t>
            </a:r>
            <a:r>
              <a:rPr lang="en-US" sz="4000" dirty="0" smtClean="0">
                <a:latin typeface="Arial" charset="0"/>
                <a:ea typeface="Arial" charset="0"/>
                <a:cs typeface="Arial" charset="0"/>
              </a:rPr>
              <a:t> </a:t>
            </a:r>
            <a:r>
              <a:rPr lang="en-US" sz="2600" dirty="0" smtClean="0">
                <a:latin typeface="Arial" charset="0"/>
                <a:ea typeface="Arial" charset="0"/>
                <a:cs typeface="Arial" charset="0"/>
              </a:rPr>
              <a:t>focuses on gaining advantage by being faster than competitors – faster in responding to market changes, faster with new product development and introductions, faster in integrating new technology into products and faster in distribution and customer service.</a:t>
            </a:r>
          </a:p>
          <a:p>
            <a:pPr eaLnBrk="1" hangingPunct="1">
              <a:defRPr/>
            </a:pPr>
            <a:endParaRPr lang="th-TH" sz="2600" dirty="0" smtClean="0">
              <a:latin typeface="Arial" charset="0"/>
              <a:ea typeface="Arial" charset="0"/>
              <a:cs typeface="Arial" charset="0"/>
            </a:endParaRPr>
          </a:p>
        </p:txBody>
      </p:sp>
      <p:pic>
        <p:nvPicPr>
          <p:cNvPr id="5" name="Picture 4"/>
          <p:cNvPicPr>
            <a:picLocks noChangeAspect="1"/>
          </p:cNvPicPr>
          <p:nvPr/>
        </p:nvPicPr>
        <p:blipFill>
          <a:blip r:embed="rId2"/>
          <a:stretch>
            <a:fillRect/>
          </a:stretch>
        </p:blipFill>
        <p:spPr>
          <a:xfrm>
            <a:off x="7241555" y="411228"/>
            <a:ext cx="1318806" cy="1266054"/>
          </a:xfrm>
          <a:prstGeom prst="rect">
            <a:avLst/>
          </a:prstGeom>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1960551" y="0"/>
            <a:ext cx="6858000" cy="762000"/>
          </a:xfrm>
        </p:spPr>
        <p:txBody>
          <a:bodyPr/>
          <a:lstStyle/>
          <a:p>
            <a:pPr eaLnBrk="1" hangingPunct="1"/>
            <a:r>
              <a:rPr lang="en-GB" sz="3500" smtClean="0"/>
              <a:t>The competitive triangle</a:t>
            </a:r>
            <a:endParaRPr lang="en-US" sz="3500" smtClean="0"/>
          </a:p>
        </p:txBody>
      </p:sp>
      <p:pic>
        <p:nvPicPr>
          <p:cNvPr id="4" name="Picture 5"/>
          <p:cNvPicPr>
            <a:picLocks noChangeAspect="1" noChangeArrowheads="1"/>
          </p:cNvPicPr>
          <p:nvPr/>
        </p:nvPicPr>
        <p:blipFill>
          <a:blip r:embed="rId2" cstate="print"/>
          <a:srcRect/>
          <a:stretch>
            <a:fillRect/>
          </a:stretch>
        </p:blipFill>
        <p:spPr bwMode="auto">
          <a:xfrm>
            <a:off x="1719030" y="949377"/>
            <a:ext cx="5819649" cy="5803802"/>
          </a:xfrm>
          <a:prstGeom prst="rect">
            <a:avLst/>
          </a:prstGeom>
          <a:noFill/>
          <a:ln w="9525">
            <a:noFill/>
            <a:miter lim="800000"/>
            <a:headEnd/>
            <a:tailEnd/>
          </a:ln>
        </p:spPr>
      </p:pic>
      <p:sp>
        <p:nvSpPr>
          <p:cNvPr id="5" name="สี่เหลี่ยมผืนผ้า 4"/>
          <p:cNvSpPr/>
          <p:nvPr/>
        </p:nvSpPr>
        <p:spPr>
          <a:xfrm>
            <a:off x="3643307" y="4659443"/>
            <a:ext cx="1746244" cy="1511507"/>
          </a:xfrm>
          <a:prstGeom prst="rect">
            <a:avLst/>
          </a:prstGeom>
          <a:noFill/>
          <a:ln>
            <a:solidFill>
              <a:srgbClr val="FF0000"/>
            </a:solidFill>
          </a:ln>
          <a:effectLst>
            <a:glow rad="1397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500034" y="-285776"/>
            <a:ext cx="7543800" cy="1295400"/>
          </a:xfrm>
        </p:spPr>
        <p:txBody>
          <a:bodyPr/>
          <a:lstStyle/>
          <a:p>
            <a:pPr eaLnBrk="1" hangingPunct="1"/>
            <a:r>
              <a:rPr lang="en-US" dirty="0" smtClean="0"/>
              <a:t>Cost drivers</a:t>
            </a:r>
            <a:endParaRPr lang="th-TH" dirty="0" smtClean="0"/>
          </a:p>
        </p:txBody>
      </p:sp>
      <p:sp>
        <p:nvSpPr>
          <p:cNvPr id="74755" name="Rectangle 3"/>
          <p:cNvSpPr>
            <a:spLocks noGrp="1" noChangeArrowheads="1"/>
          </p:cNvSpPr>
          <p:nvPr>
            <p:ph type="body" sz="half" idx="1"/>
          </p:nvPr>
        </p:nvSpPr>
        <p:spPr>
          <a:xfrm>
            <a:off x="3673756" y="3617936"/>
            <a:ext cx="4835525" cy="4411662"/>
          </a:xfrm>
        </p:spPr>
        <p:txBody>
          <a:bodyPr/>
          <a:lstStyle/>
          <a:p>
            <a:pPr eaLnBrk="1" hangingPunct="1">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Economies of scale:</a:t>
            </a:r>
            <a:r>
              <a:rPr lang="en-US" sz="2600" dirty="0" smtClean="0">
                <a:latin typeface="Arial" charset="0"/>
                <a:ea typeface="Arial" charset="0"/>
                <a:cs typeface="Arial" charset="0"/>
              </a:rPr>
              <a:t> Economies of scale are perhaps the single most effective cost driver in many industries.</a:t>
            </a:r>
          </a:p>
        </p:txBody>
      </p:sp>
      <p:pic>
        <p:nvPicPr>
          <p:cNvPr id="82946" name="Picture 2" descr="http://www.siriponglive.com/wp-content/uploads/2011/01/Attraction-Marketing1.jpg"/>
          <p:cNvPicPr>
            <a:picLocks noChangeAspect="1" noChangeArrowheads="1"/>
          </p:cNvPicPr>
          <p:nvPr/>
        </p:nvPicPr>
        <p:blipFill>
          <a:blip r:embed="rId2" cstate="print"/>
          <a:srcRect/>
          <a:stretch>
            <a:fillRect/>
          </a:stretch>
        </p:blipFill>
        <p:spPr bwMode="auto">
          <a:xfrm>
            <a:off x="500034" y="1194905"/>
            <a:ext cx="3205148" cy="3689391"/>
          </a:xfrm>
          <a:prstGeom prst="rect">
            <a:avLst/>
          </a:prstGeom>
          <a:noFill/>
        </p:spPr>
      </p:pic>
      <p:pic>
        <p:nvPicPr>
          <p:cNvPr id="2" name="Picture 1"/>
          <p:cNvPicPr>
            <a:picLocks noChangeAspect="1"/>
          </p:cNvPicPr>
          <p:nvPr/>
        </p:nvPicPr>
        <p:blipFill>
          <a:blip r:embed="rId3"/>
          <a:stretch>
            <a:fillRect/>
          </a:stretch>
        </p:blipFill>
        <p:spPr>
          <a:xfrm>
            <a:off x="6883207" y="343195"/>
            <a:ext cx="1941170" cy="1194566"/>
          </a:xfrm>
          <a:prstGeom prst="rect">
            <a:avLst/>
          </a:prstGeom>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122296" y="3622621"/>
            <a:ext cx="4159586" cy="2721547"/>
          </a:xfrm>
          <a:prstGeom prst="rect">
            <a:avLst/>
          </a:prstGeom>
        </p:spPr>
      </p:pic>
      <p:pic>
        <p:nvPicPr>
          <p:cNvPr id="3" name="Picture 2"/>
          <p:cNvPicPr>
            <a:picLocks noChangeAspect="1"/>
          </p:cNvPicPr>
          <p:nvPr/>
        </p:nvPicPr>
        <p:blipFill>
          <a:blip r:embed="rId3"/>
          <a:stretch>
            <a:fillRect/>
          </a:stretch>
        </p:blipFill>
        <p:spPr>
          <a:xfrm>
            <a:off x="674374" y="363547"/>
            <a:ext cx="4322163" cy="2948654"/>
          </a:xfrm>
          <a:prstGeom prst="rect">
            <a:avLst/>
          </a:prstGeom>
        </p:spPr>
      </p:pic>
    </p:spTree>
    <p:extLst>
      <p:ext uri="{BB962C8B-B14F-4D97-AF65-F5344CB8AC3E}">
        <p14:creationId xmlns:p14="http://schemas.microsoft.com/office/powerpoint/2010/main" val="163054723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36883" y="272848"/>
            <a:ext cx="7032887" cy="6335315"/>
          </a:xfrm>
          <a:prstGeom prst="rect">
            <a:avLst/>
          </a:prstGeom>
        </p:spPr>
      </p:pic>
      <p:sp>
        <p:nvSpPr>
          <p:cNvPr id="3" name="TextBox 2"/>
          <p:cNvSpPr txBox="1"/>
          <p:nvPr/>
        </p:nvSpPr>
        <p:spPr>
          <a:xfrm>
            <a:off x="4453326" y="6142541"/>
            <a:ext cx="3633815" cy="369332"/>
          </a:xfrm>
          <a:prstGeom prst="rect">
            <a:avLst/>
          </a:prstGeom>
          <a:noFill/>
        </p:spPr>
        <p:txBody>
          <a:bodyPr wrap="square" rtlCol="0">
            <a:spAutoFit/>
          </a:bodyPr>
          <a:lstStyle/>
          <a:p>
            <a:r>
              <a:rPr lang="en-US"/>
              <a:t>Source:ir.listedcompany.com</a:t>
            </a:r>
          </a:p>
        </p:txBody>
      </p:sp>
    </p:spTree>
    <p:extLst>
      <p:ext uri="{BB962C8B-B14F-4D97-AF65-F5344CB8AC3E}">
        <p14:creationId xmlns:p14="http://schemas.microsoft.com/office/powerpoint/2010/main" val="170323980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sz="quarter" idx="1"/>
          </p:nvPr>
        </p:nvPicPr>
        <p:blipFill>
          <a:blip r:embed="rId2"/>
          <a:stretch>
            <a:fillRect/>
          </a:stretch>
        </p:blipFill>
        <p:spPr>
          <a:xfrm>
            <a:off x="87443" y="1524000"/>
            <a:ext cx="8787034" cy="3772525"/>
          </a:xfrm>
        </p:spPr>
      </p:pic>
      <p:sp>
        <p:nvSpPr>
          <p:cNvPr id="5" name="TextBox 4"/>
          <p:cNvSpPr txBox="1"/>
          <p:nvPr/>
        </p:nvSpPr>
        <p:spPr>
          <a:xfrm>
            <a:off x="5404473" y="5111859"/>
            <a:ext cx="3633815" cy="369332"/>
          </a:xfrm>
          <a:prstGeom prst="rect">
            <a:avLst/>
          </a:prstGeom>
          <a:noFill/>
        </p:spPr>
        <p:txBody>
          <a:bodyPr wrap="square" rtlCol="0">
            <a:spAutoFit/>
          </a:bodyPr>
          <a:lstStyle/>
          <a:p>
            <a:r>
              <a:rPr lang="en-US"/>
              <a:t>Source:ir.listedcompany.com</a:t>
            </a:r>
          </a:p>
        </p:txBody>
      </p:sp>
    </p:spTree>
    <p:extLst>
      <p:ext uri="{BB962C8B-B14F-4D97-AF65-F5344CB8AC3E}">
        <p14:creationId xmlns:p14="http://schemas.microsoft.com/office/powerpoint/2010/main" val="50293910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en-US" smtClean="0"/>
              <a:t>Cost drivers</a:t>
            </a:r>
            <a:endParaRPr lang="th-TH" smtClean="0"/>
          </a:p>
        </p:txBody>
      </p:sp>
      <p:sp>
        <p:nvSpPr>
          <p:cNvPr id="5" name="สี่เหลี่ยมผืนผ้า 4"/>
          <p:cNvSpPr/>
          <p:nvPr/>
        </p:nvSpPr>
        <p:spPr>
          <a:xfrm>
            <a:off x="682044" y="2112291"/>
            <a:ext cx="7892194" cy="4339650"/>
          </a:xfrm>
          <a:prstGeom prst="rect">
            <a:avLst/>
          </a:prstGeom>
          <a:ln>
            <a:solidFill>
              <a:srgbClr val="00B0F0"/>
            </a:solidFill>
          </a:ln>
          <a:effectLst>
            <a:glow rad="139700">
              <a:schemeClr val="accent3">
                <a:satMod val="175000"/>
                <a:alpha val="40000"/>
              </a:schemeClr>
            </a:glow>
          </a:effectLst>
          <a:scene3d>
            <a:camera prst="orthographicFront"/>
            <a:lightRig rig="threePt" dir="t"/>
          </a:scene3d>
          <a:sp3d>
            <a:bevelT w="101600" prst="riblet"/>
          </a:sp3d>
        </p:spPr>
        <p:txBody>
          <a:bodyPr wrap="square">
            <a:spAutoFit/>
          </a:bodyPr>
          <a:lstStyle/>
          <a:p>
            <a:pPr eaLnBrk="1" hangingPunct="1">
              <a:defRPr/>
            </a:pPr>
            <a:r>
              <a:rPr lang="en-US" sz="2600" b="1" dirty="0">
                <a:effectLst>
                  <a:outerShdw blurRad="38100" dist="38100" dir="2700000" algn="tl">
                    <a:srgbClr val="FFFFFF"/>
                  </a:outerShdw>
                </a:effectLst>
              </a:rPr>
              <a:t>Learning and experience curves: Further cost reductions may be achieved through learning and experience effects</a:t>
            </a:r>
          </a:p>
          <a:p>
            <a:pPr eaLnBrk="1" hangingPunct="1">
              <a:defRPr/>
            </a:pPr>
            <a:endParaRPr lang="en-US" sz="2600" b="1" dirty="0">
              <a:effectLst>
                <a:outerShdw blurRad="38100" dist="38100" dir="2700000" algn="tl">
                  <a:srgbClr val="FFFFFF"/>
                </a:outerShdw>
              </a:effectLst>
            </a:endParaRPr>
          </a:p>
          <a:p>
            <a:pPr lvl="1" eaLnBrk="1" hangingPunct="1">
              <a:defRPr/>
            </a:pPr>
            <a:r>
              <a:rPr lang="en-US" sz="2200" dirty="0"/>
              <a:t>Learning refers to </a:t>
            </a:r>
            <a:r>
              <a:rPr lang="en-US" sz="2800" b="1" dirty="0">
                <a:solidFill>
                  <a:srgbClr val="FF0000"/>
                </a:solidFill>
                <a:effectLst>
                  <a:outerShdw blurRad="38100" dist="38100" dir="2700000" algn="tl">
                    <a:srgbClr val="000000"/>
                  </a:outerShdw>
                </a:effectLst>
              </a:rPr>
              <a:t>increases in efficiency</a:t>
            </a:r>
            <a:r>
              <a:rPr lang="en-US" sz="2200" dirty="0"/>
              <a:t> that are possible at a given level of scale through an employee having performed the necessary takes may times before.</a:t>
            </a:r>
          </a:p>
          <a:p>
            <a:pPr lvl="1" eaLnBrk="1" hangingPunct="1">
              <a:defRPr/>
            </a:pPr>
            <a:r>
              <a:rPr lang="en-US" sz="2200" dirty="0"/>
              <a:t>Experience curves tell us that costs decline at a predictable rate as </a:t>
            </a:r>
            <a:r>
              <a:rPr lang="en-US" sz="2800" b="1" dirty="0">
                <a:solidFill>
                  <a:srgbClr val="FF0000"/>
                </a:solidFill>
                <a:effectLst>
                  <a:outerShdw blurRad="38100" dist="38100" dir="2700000" algn="tl">
                    <a:srgbClr val="000000"/>
                  </a:outerShdw>
                </a:effectLst>
              </a:rPr>
              <a:t>experience with a product</a:t>
            </a:r>
            <a:r>
              <a:rPr lang="en-US" sz="2200" b="1" dirty="0">
                <a:solidFill>
                  <a:srgbClr val="FF0000"/>
                </a:solidFill>
                <a:effectLst>
                  <a:outerShdw blurRad="38100" dist="38100" dir="2700000" algn="tl">
                    <a:srgbClr val="000000"/>
                  </a:outerShdw>
                </a:effectLst>
              </a:rPr>
              <a:t> </a:t>
            </a:r>
            <a:r>
              <a:rPr lang="en-US" sz="2800" b="1" dirty="0">
                <a:solidFill>
                  <a:srgbClr val="FF0000"/>
                </a:solidFill>
                <a:effectLst>
                  <a:outerShdw blurRad="38100" dist="38100" dir="2700000" algn="tl">
                    <a:srgbClr val="000000"/>
                  </a:outerShdw>
                </a:effectLst>
              </a:rPr>
              <a:t>increases</a:t>
            </a:r>
            <a:r>
              <a:rPr lang="en-US" sz="2200" dirty="0"/>
              <a:t>. This reflect learning by doing, technological advances and economies of scale.</a:t>
            </a:r>
            <a:endParaRPr lang="th-TH" sz="2200" dirty="0"/>
          </a:p>
        </p:txBody>
      </p:sp>
      <p:pic>
        <p:nvPicPr>
          <p:cNvPr id="7" name="Picture 6"/>
          <p:cNvPicPr>
            <a:picLocks noChangeAspect="1"/>
          </p:cNvPicPr>
          <p:nvPr/>
        </p:nvPicPr>
        <p:blipFill>
          <a:blip r:embed="rId2"/>
          <a:stretch>
            <a:fillRect/>
          </a:stretch>
        </p:blipFill>
        <p:spPr>
          <a:xfrm>
            <a:off x="6745630" y="274638"/>
            <a:ext cx="1941170" cy="1194566"/>
          </a:xfrm>
          <a:prstGeom prst="rect">
            <a:avLst/>
          </a:prstGeom>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72671" y="252958"/>
            <a:ext cx="2857500" cy="2857500"/>
          </a:xfrm>
          <a:prstGeom prst="rect">
            <a:avLst/>
          </a:prstGeom>
        </p:spPr>
      </p:pic>
      <p:pic>
        <p:nvPicPr>
          <p:cNvPr id="3" name="Picture 2"/>
          <p:cNvPicPr>
            <a:picLocks noChangeAspect="1"/>
          </p:cNvPicPr>
          <p:nvPr/>
        </p:nvPicPr>
        <p:blipFill>
          <a:blip r:embed="rId3"/>
          <a:stretch>
            <a:fillRect/>
          </a:stretch>
        </p:blipFill>
        <p:spPr>
          <a:xfrm rot="20927678">
            <a:off x="1171641" y="726626"/>
            <a:ext cx="3923620" cy="571758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55913997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500034" y="-214338"/>
            <a:ext cx="7543800" cy="1295400"/>
          </a:xfrm>
        </p:spPr>
        <p:txBody>
          <a:bodyPr/>
          <a:lstStyle/>
          <a:p>
            <a:pPr eaLnBrk="1" hangingPunct="1"/>
            <a:r>
              <a:rPr lang="en-US" dirty="0" smtClean="0"/>
              <a:t>Cost drivers</a:t>
            </a:r>
            <a:endParaRPr lang="th-TH" dirty="0" smtClean="0"/>
          </a:p>
        </p:txBody>
      </p:sp>
      <p:sp>
        <p:nvSpPr>
          <p:cNvPr id="76803" name="Rectangle 3"/>
          <p:cNvSpPr>
            <a:spLocks noGrp="1" noChangeArrowheads="1"/>
          </p:cNvSpPr>
          <p:nvPr>
            <p:ph type="body" sz="half" idx="1"/>
          </p:nvPr>
        </p:nvSpPr>
        <p:spPr>
          <a:xfrm>
            <a:off x="500034" y="1234425"/>
            <a:ext cx="4572000" cy="4411662"/>
          </a:xfrm>
        </p:spPr>
        <p:txBody>
          <a:bodyPr>
            <a:noAutofit/>
          </a:bodyPr>
          <a:lstStyle/>
          <a:p>
            <a:pPr eaLnBrk="1" hangingPunct="1">
              <a:lnSpc>
                <a:spcPct val="90000"/>
              </a:lnSpc>
              <a:defRPr/>
            </a:pPr>
            <a:r>
              <a:rPr lang="en-US" b="1" dirty="0" smtClean="0">
                <a:solidFill>
                  <a:srgbClr val="FF0000"/>
                </a:solidFill>
                <a:effectLst>
                  <a:outerShdw blurRad="38100" dist="38100" dir="2700000" algn="tl">
                    <a:srgbClr val="C0C0C0"/>
                  </a:outerShdw>
                </a:effectLst>
                <a:latin typeface="Arial" charset="0"/>
                <a:ea typeface="Arial" charset="0"/>
                <a:cs typeface="Arial" charset="0"/>
              </a:rPr>
              <a:t>Outsourcing:</a:t>
            </a:r>
            <a:r>
              <a:rPr lang="en-US" dirty="0" smtClean="0">
                <a:latin typeface="Arial" charset="0"/>
                <a:ea typeface="Arial" charset="0"/>
                <a:cs typeface="Arial" charset="0"/>
              </a:rPr>
              <a:t> Labor cost can be an important component of total costs in low-skill, labor intensive industries such as product assembly and apparel manufacturing.</a:t>
            </a:r>
          </a:p>
          <a:p>
            <a:pPr eaLnBrk="1" hangingPunct="1">
              <a:lnSpc>
                <a:spcPct val="90000"/>
              </a:lnSpc>
              <a:defRPr/>
            </a:pPr>
            <a:r>
              <a:rPr lang="en-US" b="1" dirty="0" smtClean="0">
                <a:solidFill>
                  <a:srgbClr val="FF0000"/>
                </a:solidFill>
                <a:effectLst>
                  <a:outerShdw blurRad="38100" dist="38100" dir="2700000" algn="tl">
                    <a:srgbClr val="C0C0C0"/>
                  </a:outerShdw>
                </a:effectLst>
                <a:latin typeface="Arial" charset="0"/>
                <a:ea typeface="Arial" charset="0"/>
                <a:cs typeface="Arial" charset="0"/>
              </a:rPr>
              <a:t>Linkages and interrelationships:</a:t>
            </a:r>
            <a:r>
              <a:rPr lang="en-US" dirty="0" smtClean="0">
                <a:latin typeface="Arial" charset="0"/>
                <a:ea typeface="Arial" charset="0"/>
                <a:cs typeface="Arial" charset="0"/>
              </a:rPr>
              <a:t>  External linkages with suppliers of factor inputs or distributors of the firm’s final products can also result in lower costs.</a:t>
            </a:r>
            <a:endParaRPr lang="th-TH" dirty="0" smtClean="0">
              <a:latin typeface="Arial" charset="0"/>
              <a:ea typeface="Arial" charset="0"/>
              <a:cs typeface="Arial" charset="0"/>
            </a:endParaRPr>
          </a:p>
        </p:txBody>
      </p:sp>
      <p:pic>
        <p:nvPicPr>
          <p:cNvPr id="38919" name="Picture 7" descr="http://zavordigital.com/blog/wp-content/uploads/2011/05/e-marketing.jpg"/>
          <p:cNvPicPr>
            <a:picLocks noChangeAspect="1" noChangeArrowheads="1"/>
          </p:cNvPicPr>
          <p:nvPr/>
        </p:nvPicPr>
        <p:blipFill>
          <a:blip r:embed="rId2" cstate="print"/>
          <a:srcRect/>
          <a:stretch>
            <a:fillRect/>
          </a:stretch>
        </p:blipFill>
        <p:spPr bwMode="auto">
          <a:xfrm>
            <a:off x="5418728" y="2095294"/>
            <a:ext cx="2928958" cy="26899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4"/>
          <p:cNvPicPr>
            <a:picLocks noChangeAspect="1"/>
          </p:cNvPicPr>
          <p:nvPr/>
        </p:nvPicPr>
        <p:blipFill>
          <a:blip r:embed="rId3"/>
          <a:stretch>
            <a:fillRect/>
          </a:stretch>
        </p:blipFill>
        <p:spPr>
          <a:xfrm>
            <a:off x="6883207" y="343195"/>
            <a:ext cx="1941170" cy="1194566"/>
          </a:xfrm>
          <a:prstGeom prst="rect">
            <a:avLst/>
          </a:prstGeom>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500034" y="-214338"/>
            <a:ext cx="7543800" cy="1295400"/>
          </a:xfrm>
        </p:spPr>
        <p:txBody>
          <a:bodyPr/>
          <a:lstStyle/>
          <a:p>
            <a:pPr eaLnBrk="1" hangingPunct="1"/>
            <a:r>
              <a:rPr lang="en-US" dirty="0" smtClean="0"/>
              <a:t>Cost drivers</a:t>
            </a:r>
            <a:endParaRPr lang="th-TH" dirty="0" smtClean="0"/>
          </a:p>
        </p:txBody>
      </p:sp>
      <p:sp>
        <p:nvSpPr>
          <p:cNvPr id="77827" name="Rectangle 3"/>
          <p:cNvSpPr>
            <a:spLocks noGrp="1" noChangeArrowheads="1"/>
          </p:cNvSpPr>
          <p:nvPr>
            <p:ph type="body" sz="half" idx="1"/>
          </p:nvPr>
        </p:nvSpPr>
        <p:spPr>
          <a:xfrm>
            <a:off x="2714612" y="2095294"/>
            <a:ext cx="6032515" cy="4224358"/>
          </a:xfrm>
          <a:solidFill>
            <a:schemeClr val="bg1">
              <a:alpha val="78000"/>
            </a:schemeClr>
          </a:solidFill>
        </p:spPr>
        <p:txBody>
          <a:bodyPr>
            <a:normAutofit/>
          </a:bodyPr>
          <a:lstStyle/>
          <a:p>
            <a:pPr eaLnBrk="1" hangingPunct="1">
              <a:defRPr/>
            </a:pPr>
            <a:r>
              <a:rPr lang="en-US" sz="4000" dirty="0" smtClean="0">
                <a:solidFill>
                  <a:srgbClr val="FF0000"/>
                </a:solidFill>
                <a:effectLst>
                  <a:outerShdw blurRad="38100" dist="38100" dir="2700000" algn="tl">
                    <a:srgbClr val="C0C0C0"/>
                  </a:outerShdw>
                </a:effectLst>
                <a:latin typeface="Arial" charset="0"/>
                <a:ea typeface="Arial" charset="0"/>
                <a:cs typeface="Arial" charset="0"/>
              </a:rPr>
              <a:t>Timing:</a:t>
            </a:r>
            <a:r>
              <a:rPr lang="en-US" sz="2600" dirty="0" smtClean="0">
                <a:latin typeface="Arial" charset="0"/>
                <a:ea typeface="Arial" charset="0"/>
                <a:cs typeface="Arial" charset="0"/>
              </a:rPr>
              <a:t> </a:t>
            </a:r>
            <a:r>
              <a:rPr lang="en-US" sz="2800" dirty="0" smtClean="0">
                <a:effectLst>
                  <a:outerShdw blurRad="38100" dist="38100" dir="2700000" algn="tl">
                    <a:srgbClr val="C0C0C0"/>
                  </a:outerShdw>
                </a:effectLst>
                <a:latin typeface="Arial" charset="0"/>
                <a:ea typeface="Arial" charset="0"/>
                <a:cs typeface="Arial" charset="0"/>
              </a:rPr>
              <a:t>through not always controllable, can lead to cost advantages. Often the first mover in an industry can gain cost advantages by securing prime locations, cheap or good-quality raw materials and/or technological leadership.</a:t>
            </a:r>
            <a:endParaRPr lang="th-TH" sz="2800" dirty="0" smtClean="0">
              <a:effectLst>
                <a:outerShdw blurRad="38100" dist="38100" dir="2700000" algn="tl">
                  <a:srgbClr val="C0C0C0"/>
                </a:outerShdw>
              </a:effectLst>
              <a:latin typeface="Arial" charset="0"/>
              <a:ea typeface="Arial" charset="0"/>
              <a:cs typeface="Arial" charset="0"/>
            </a:endParaRPr>
          </a:p>
        </p:txBody>
      </p:sp>
      <p:pic>
        <p:nvPicPr>
          <p:cNvPr id="39941" name="Picture 5" descr="http://www.internet-marketing-london.com/wp-content/uploads/2009/01/istock_000004185175xsmall.jpg"/>
          <p:cNvPicPr>
            <a:picLocks noChangeAspect="1" noChangeArrowheads="1"/>
          </p:cNvPicPr>
          <p:nvPr/>
        </p:nvPicPr>
        <p:blipFill>
          <a:blip r:embed="rId2" cstate="print"/>
          <a:srcRect/>
          <a:stretch>
            <a:fillRect/>
          </a:stretch>
        </p:blipFill>
        <p:spPr bwMode="auto">
          <a:xfrm>
            <a:off x="428596" y="1428736"/>
            <a:ext cx="2286016" cy="4786346"/>
          </a:xfrm>
          <a:prstGeom prst="rect">
            <a:avLst/>
          </a:prstGeom>
          <a:noFill/>
        </p:spPr>
      </p:pic>
      <p:pic>
        <p:nvPicPr>
          <p:cNvPr id="5" name="Picture 4"/>
          <p:cNvPicPr>
            <a:picLocks noChangeAspect="1"/>
          </p:cNvPicPr>
          <p:nvPr/>
        </p:nvPicPr>
        <p:blipFill>
          <a:blip r:embed="rId3"/>
          <a:stretch>
            <a:fillRect/>
          </a:stretch>
        </p:blipFill>
        <p:spPr>
          <a:xfrm>
            <a:off x="6883207" y="343195"/>
            <a:ext cx="1941170" cy="1194566"/>
          </a:xfrm>
          <a:prstGeom prst="rect">
            <a:avLst/>
          </a:prstGeom>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457200" y="122238"/>
            <a:ext cx="7400948" cy="1020746"/>
          </a:xfrm>
        </p:spPr>
        <p:txBody>
          <a:bodyPr/>
          <a:lstStyle/>
          <a:p>
            <a:pPr eaLnBrk="1" hangingPunct="1"/>
            <a:r>
              <a:rPr lang="en-US" dirty="0" smtClean="0"/>
              <a:t>Cost drivers</a:t>
            </a:r>
            <a:endParaRPr lang="th-TH" dirty="0" smtClean="0"/>
          </a:p>
        </p:txBody>
      </p:sp>
      <p:sp>
        <p:nvSpPr>
          <p:cNvPr id="78851" name="Rectangle 3"/>
          <p:cNvSpPr>
            <a:spLocks noGrp="1" noChangeArrowheads="1"/>
          </p:cNvSpPr>
          <p:nvPr>
            <p:ph type="body" sz="half" idx="1"/>
          </p:nvPr>
        </p:nvSpPr>
        <p:spPr>
          <a:xfrm>
            <a:off x="4478937" y="2008273"/>
            <a:ext cx="4527041" cy="3384501"/>
          </a:xfrm>
        </p:spPr>
        <p:txBody>
          <a:bodyPr>
            <a:normAutofit/>
          </a:bodyPr>
          <a:lstStyle/>
          <a:p>
            <a:pPr eaLnBrk="1" hangingPunct="1">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Location and government factors:</a:t>
            </a:r>
            <a:r>
              <a:rPr lang="en-US" sz="2600" dirty="0" smtClean="0">
                <a:latin typeface="Arial" charset="0"/>
                <a:ea typeface="Arial" charset="0"/>
                <a:cs typeface="Arial" charset="0"/>
              </a:rPr>
              <a:t> The final cost drivers are location (geographic location to take advantage of lower distribution, assembly, raw materials or energy costs) and institutional factors such as government regulations.</a:t>
            </a:r>
            <a:endParaRPr lang="th-TH" sz="2600" dirty="0" smtClean="0">
              <a:latin typeface="Arial" charset="0"/>
              <a:ea typeface="Arial" charset="0"/>
              <a:cs typeface="Arial" charset="0"/>
            </a:endParaRPr>
          </a:p>
        </p:txBody>
      </p:sp>
      <p:pic>
        <p:nvPicPr>
          <p:cNvPr id="40968" name="Picture 8" descr="http://www.ngcsoftware.com/images/Sourcing-SupplyChainManagement.jpg"/>
          <p:cNvPicPr>
            <a:picLocks noChangeAspect="1" noChangeArrowheads="1"/>
          </p:cNvPicPr>
          <p:nvPr/>
        </p:nvPicPr>
        <p:blipFill>
          <a:blip r:embed="rId2" cstate="print"/>
          <a:srcRect/>
          <a:stretch>
            <a:fillRect/>
          </a:stretch>
        </p:blipFill>
        <p:spPr bwMode="auto">
          <a:xfrm>
            <a:off x="369757" y="2008273"/>
            <a:ext cx="4000528" cy="4000528"/>
          </a:xfrm>
          <a:prstGeom prst="rect">
            <a:avLst/>
          </a:prstGeom>
          <a:ln>
            <a:noFill/>
          </a:ln>
          <a:effectLst>
            <a:outerShdw blurRad="292100" dist="139700" dir="2700000" algn="tl" rotWithShape="0">
              <a:srgbClr val="333333">
                <a:alpha val="65000"/>
              </a:srgbClr>
            </a:outerShdw>
          </a:effectLst>
        </p:spPr>
      </p:pic>
      <p:pic>
        <p:nvPicPr>
          <p:cNvPr id="5" name="Picture 4"/>
          <p:cNvPicPr>
            <a:picLocks noChangeAspect="1"/>
          </p:cNvPicPr>
          <p:nvPr/>
        </p:nvPicPr>
        <p:blipFill>
          <a:blip r:embed="rId3"/>
          <a:stretch>
            <a:fillRect/>
          </a:stretch>
        </p:blipFill>
        <p:spPr>
          <a:xfrm>
            <a:off x="6887563" y="233300"/>
            <a:ext cx="1941170" cy="1194566"/>
          </a:xfrm>
          <a:prstGeom prst="rect">
            <a:avLst/>
          </a:prstGeom>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Group Homework #2</a:t>
            </a:r>
          </a:p>
        </p:txBody>
      </p:sp>
      <p:sp>
        <p:nvSpPr>
          <p:cNvPr id="3" name="Content Placeholder 2"/>
          <p:cNvSpPr>
            <a:spLocks noGrp="1"/>
          </p:cNvSpPr>
          <p:nvPr>
            <p:ph sz="quarter" idx="1"/>
          </p:nvPr>
        </p:nvSpPr>
        <p:spPr/>
        <p:txBody>
          <a:bodyPr/>
          <a:lstStyle/>
          <a:p>
            <a:r>
              <a:rPr lang="en-US">
                <a:solidFill>
                  <a:srgbClr val="0070C0"/>
                </a:solidFill>
                <a:latin typeface="Arial" charset="0"/>
                <a:ea typeface="Arial" charset="0"/>
                <a:cs typeface="Arial" charset="0"/>
              </a:rPr>
              <a:t>You are to find and analyze information </a:t>
            </a:r>
            <a:r>
              <a:rPr lang="en-US" sz="3600" b="1">
                <a:solidFill>
                  <a:srgbClr val="0070C0"/>
                </a:solidFill>
                <a:latin typeface="Arial" charset="0"/>
                <a:ea typeface="Arial" charset="0"/>
                <a:cs typeface="Arial" charset="0"/>
              </a:rPr>
              <a:t>on focal company and one main competitor</a:t>
            </a:r>
            <a:r>
              <a:rPr lang="en-US">
                <a:solidFill>
                  <a:srgbClr val="0070C0"/>
                </a:solidFill>
                <a:latin typeface="Arial" charset="0"/>
                <a:ea typeface="Arial" charset="0"/>
                <a:cs typeface="Arial" charset="0"/>
              </a:rPr>
              <a:t> on the following and present in powerpoint slides due next week (10 -15 mins)</a:t>
            </a:r>
          </a:p>
          <a:p>
            <a:endParaRPr lang="en-US">
              <a:solidFill>
                <a:srgbClr val="0070C0"/>
              </a:solidFill>
              <a:latin typeface="Arial" charset="0"/>
              <a:ea typeface="Arial" charset="0"/>
              <a:cs typeface="Arial" charset="0"/>
            </a:endParaRPr>
          </a:p>
          <a:p>
            <a:pPr marL="0" indent="0">
              <a:buNone/>
            </a:pPr>
            <a:r>
              <a:rPr lang="en-US">
                <a:latin typeface="Arial" charset="0"/>
                <a:ea typeface="Arial" charset="0"/>
                <a:cs typeface="Arial" charset="0"/>
              </a:rPr>
              <a:t>Please note: some charts may not fit one page, therefore you could separate parts of the chart to fit a few pages in your presentations. But all elements in the assigned charts must be completed</a:t>
            </a:r>
            <a:r>
              <a:rPr lang="en-US">
                <a:solidFill>
                  <a:srgbClr val="0070C0"/>
                </a:solidFill>
                <a:latin typeface="Arial" charset="0"/>
                <a:ea typeface="Arial" charset="0"/>
                <a:cs typeface="Arial" charset="0"/>
              </a:rPr>
              <a:t>.</a:t>
            </a:r>
          </a:p>
        </p:txBody>
      </p:sp>
    </p:spTree>
    <p:extLst>
      <p:ext uri="{BB962C8B-B14F-4D97-AF65-F5344CB8AC3E}">
        <p14:creationId xmlns:p14="http://schemas.microsoft.com/office/powerpoint/2010/main" val="197106142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Group Homework #2</a:t>
            </a:r>
          </a:p>
        </p:txBody>
      </p:sp>
      <p:sp>
        <p:nvSpPr>
          <p:cNvPr id="3" name="Content Placeholder 2"/>
          <p:cNvSpPr>
            <a:spLocks noGrp="1"/>
          </p:cNvSpPr>
          <p:nvPr>
            <p:ph sz="quarter" idx="1"/>
          </p:nvPr>
        </p:nvSpPr>
        <p:spPr>
          <a:xfrm>
            <a:off x="914400" y="1760095"/>
            <a:ext cx="7772400" cy="4572000"/>
          </a:xfrm>
        </p:spPr>
        <p:txBody>
          <a:bodyPr/>
          <a:lstStyle/>
          <a:p>
            <a:pPr>
              <a:buFont typeface="Wingdings" charset="2"/>
              <a:buChar char="Ø"/>
            </a:pPr>
            <a:r>
              <a:rPr lang="en-US">
                <a:solidFill>
                  <a:srgbClr val="0070C0"/>
                </a:solidFill>
                <a:latin typeface="Arial" charset="0"/>
                <a:ea typeface="Arial" charset="0"/>
                <a:cs typeface="Arial" charset="0"/>
              </a:rPr>
              <a:t>1. Corporate Mission</a:t>
            </a:r>
          </a:p>
          <a:p>
            <a:pPr marL="0" indent="0">
              <a:buNone/>
            </a:pPr>
            <a:r>
              <a:rPr lang="en-US">
                <a:solidFill>
                  <a:srgbClr val="0070C0"/>
                </a:solidFill>
                <a:latin typeface="Arial" charset="0"/>
                <a:ea typeface="Arial" charset="0"/>
                <a:cs typeface="Arial" charset="0"/>
              </a:rPr>
              <a:t>( on focal company and one main competitor)</a:t>
            </a:r>
          </a:p>
        </p:txBody>
      </p:sp>
      <p:sp>
        <p:nvSpPr>
          <p:cNvPr id="5" name="Rectangle 3"/>
          <p:cNvSpPr>
            <a:spLocks noChangeArrowheads="1"/>
          </p:cNvSpPr>
          <p:nvPr/>
        </p:nvSpPr>
        <p:spPr bwMode="auto">
          <a:xfrm>
            <a:off x="881921" y="2956301"/>
            <a:ext cx="7804879" cy="2862322"/>
          </a:xfrm>
          <a:prstGeom prst="rect">
            <a:avLst/>
          </a:prstGeom>
          <a:solidFill>
            <a:schemeClr val="bg1">
              <a:alpha val="57001"/>
            </a:schemeClr>
          </a:solidFill>
          <a:ln w="3175">
            <a:solidFill>
              <a:schemeClr val="bg1"/>
            </a:solidFill>
            <a:miter lim="800000"/>
            <a:headEnd/>
            <a:tailEnd/>
          </a:ln>
          <a:effectLst/>
        </p:spPr>
        <p:txBody>
          <a:bodyPr wrap="square">
            <a:spAutoFit/>
          </a:bodyPr>
          <a:lstStyle/>
          <a:p>
            <a:pPr eaLnBrk="0" hangingPunct="0">
              <a:spcBef>
                <a:spcPct val="50000"/>
              </a:spcBef>
              <a:defRPr/>
            </a:pPr>
            <a:r>
              <a:rPr lang="en-US" sz="3600" b="1" dirty="0">
                <a:solidFill>
                  <a:srgbClr val="000000"/>
                </a:solidFill>
                <a:effectLst>
                  <a:outerShdw blurRad="38100" dist="38100" dir="2700000" algn="tl">
                    <a:srgbClr val="C0C0C0"/>
                  </a:outerShdw>
                </a:effectLst>
                <a:latin typeface="Arial" charset="0"/>
                <a:ea typeface="Arial" charset="0"/>
                <a:cs typeface="Arial" charset="0"/>
              </a:rPr>
              <a:t>The foundation of any marketing plan is the firm’s mission and vision statement,</a:t>
            </a:r>
            <a:r>
              <a:rPr lang="da-DK" sz="3600" b="1" dirty="0">
                <a:solidFill>
                  <a:srgbClr val="000000"/>
                </a:solidFill>
                <a:effectLst>
                  <a:outerShdw blurRad="38100" dist="38100" dir="2700000" algn="tl">
                    <a:srgbClr val="C0C0C0"/>
                  </a:outerShdw>
                </a:effectLst>
                <a:latin typeface="Arial" charset="0"/>
                <a:ea typeface="Arial" charset="0"/>
                <a:cs typeface="Arial" charset="0"/>
              </a:rPr>
              <a:t> </a:t>
            </a:r>
            <a:r>
              <a:rPr lang="en-US" sz="3600" b="1" dirty="0">
                <a:solidFill>
                  <a:srgbClr val="000000"/>
                </a:solidFill>
                <a:effectLst>
                  <a:outerShdw blurRad="38100" dist="38100" dir="2700000" algn="tl">
                    <a:srgbClr val="C0C0C0"/>
                  </a:outerShdw>
                </a:effectLst>
                <a:latin typeface="Arial" charset="0"/>
                <a:ea typeface="Arial" charset="0"/>
                <a:cs typeface="Arial" charset="0"/>
              </a:rPr>
              <a:t>which answers the question, ‘</a:t>
            </a:r>
            <a:r>
              <a:rPr lang="en-US" sz="3600" b="1" dirty="0">
                <a:solidFill>
                  <a:srgbClr val="FF0000"/>
                </a:solidFill>
                <a:effectLst>
                  <a:outerShdw blurRad="38100" dist="38100" dir="2700000" algn="tl">
                    <a:srgbClr val="C0C0C0"/>
                  </a:outerShdw>
                </a:effectLst>
                <a:latin typeface="Arial" charset="0"/>
                <a:ea typeface="Arial" charset="0"/>
                <a:cs typeface="Arial" charset="0"/>
              </a:rPr>
              <a:t>What business are we in and where should we go?’</a:t>
            </a:r>
          </a:p>
        </p:txBody>
      </p:sp>
    </p:spTree>
    <p:extLst>
      <p:ext uri="{BB962C8B-B14F-4D97-AF65-F5344CB8AC3E}">
        <p14:creationId xmlns:p14="http://schemas.microsoft.com/office/powerpoint/2010/main" val="62032783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Group Homework #2</a:t>
            </a:r>
          </a:p>
        </p:txBody>
      </p:sp>
      <p:sp>
        <p:nvSpPr>
          <p:cNvPr id="3" name="Content Placeholder 2"/>
          <p:cNvSpPr>
            <a:spLocks noGrp="1"/>
          </p:cNvSpPr>
          <p:nvPr>
            <p:ph sz="quarter" idx="1"/>
          </p:nvPr>
        </p:nvSpPr>
        <p:spPr/>
        <p:txBody>
          <a:bodyPr/>
          <a:lstStyle/>
          <a:p>
            <a:pPr>
              <a:buFont typeface="Wingdings" charset="2"/>
              <a:buChar char="Ø"/>
            </a:pPr>
            <a:r>
              <a:rPr lang="en-US">
                <a:solidFill>
                  <a:srgbClr val="0070C0"/>
                </a:solidFill>
                <a:latin typeface="Arial" charset="0"/>
                <a:ea typeface="Arial" charset="0"/>
                <a:cs typeface="Arial" charset="0"/>
              </a:rPr>
              <a:t>2. Analyze and fill the information in figure 2.1</a:t>
            </a:r>
          </a:p>
          <a:p>
            <a:pPr marL="0" indent="0">
              <a:buNone/>
            </a:pPr>
            <a:r>
              <a:rPr lang="en-US">
                <a:solidFill>
                  <a:srgbClr val="0070C0"/>
                </a:solidFill>
                <a:latin typeface="Arial" charset="0"/>
                <a:ea typeface="Arial" charset="0"/>
                <a:cs typeface="Arial" charset="0"/>
              </a:rPr>
              <a:t>   </a:t>
            </a:r>
          </a:p>
        </p:txBody>
      </p:sp>
      <p:pic>
        <p:nvPicPr>
          <p:cNvPr id="4" name="Picture 5"/>
          <p:cNvPicPr>
            <a:picLocks noChangeAspect="1" noChangeArrowheads="1"/>
          </p:cNvPicPr>
          <p:nvPr/>
        </p:nvPicPr>
        <p:blipFill>
          <a:blip r:embed="rId2" cstate="print"/>
          <a:srcRect/>
          <a:stretch>
            <a:fillRect/>
          </a:stretch>
        </p:blipFill>
        <p:spPr bwMode="auto">
          <a:xfrm>
            <a:off x="914400" y="2306811"/>
            <a:ext cx="3628219" cy="4338829"/>
          </a:xfrm>
          <a:prstGeom prst="rect">
            <a:avLst/>
          </a:prstGeom>
          <a:noFill/>
          <a:ln w="9525">
            <a:noFill/>
            <a:miter lim="800000"/>
            <a:headEnd/>
            <a:tailEnd/>
          </a:ln>
        </p:spPr>
      </p:pic>
      <p:sp>
        <p:nvSpPr>
          <p:cNvPr id="5" name="TextBox 4"/>
          <p:cNvSpPr txBox="1"/>
          <p:nvPr/>
        </p:nvSpPr>
        <p:spPr>
          <a:xfrm>
            <a:off x="4935720" y="5641703"/>
            <a:ext cx="3175000" cy="646331"/>
          </a:xfrm>
          <a:prstGeom prst="rect">
            <a:avLst/>
          </a:prstGeom>
          <a:noFill/>
        </p:spPr>
        <p:txBody>
          <a:bodyPr wrap="square" rtlCol="0">
            <a:spAutoFit/>
          </a:bodyPr>
          <a:lstStyle/>
          <a:p>
            <a:r>
              <a:rPr lang="en-US">
                <a:solidFill>
                  <a:srgbClr val="FF0000"/>
                </a:solidFill>
              </a:rPr>
              <a:t>2 charts - on focal company and one main competitor</a:t>
            </a:r>
          </a:p>
        </p:txBody>
      </p:sp>
      <p:sp>
        <p:nvSpPr>
          <p:cNvPr id="6" name="Rectangle 5"/>
          <p:cNvSpPr txBox="1"/>
          <p:nvPr/>
        </p:nvSpPr>
        <p:spPr>
          <a:xfrm>
            <a:off x="1386590" y="1798820"/>
            <a:ext cx="6713614" cy="369332"/>
          </a:xfrm>
          <a:prstGeom prst="rect">
            <a:avLst/>
          </a:prstGeom>
        </p:spPr>
        <p:txBody>
          <a:bodyPr wrap="square">
            <a:spAutoFit/>
          </a:bodyPr>
          <a:lstStyle/>
          <a:p>
            <a:pPr marL="0" indent="0">
              <a:buNone/>
            </a:pPr>
            <a:r>
              <a:rPr lang="en-US">
                <a:solidFill>
                  <a:srgbClr val="0070C0"/>
                </a:solidFill>
                <a:latin typeface="Arial" charset="0"/>
                <a:ea typeface="Arial" charset="0"/>
                <a:cs typeface="Arial" charset="0"/>
              </a:rPr>
              <a:t> (Please be specific)</a:t>
            </a:r>
          </a:p>
        </p:txBody>
      </p:sp>
    </p:spTree>
    <p:extLst>
      <p:ext uri="{BB962C8B-B14F-4D97-AF65-F5344CB8AC3E}">
        <p14:creationId xmlns:p14="http://schemas.microsoft.com/office/powerpoint/2010/main" val="61302855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Group Homework #2</a:t>
            </a:r>
          </a:p>
        </p:txBody>
      </p:sp>
      <p:sp>
        <p:nvSpPr>
          <p:cNvPr id="3" name="Content Placeholder 2"/>
          <p:cNvSpPr>
            <a:spLocks noGrp="1"/>
          </p:cNvSpPr>
          <p:nvPr>
            <p:ph sz="quarter" idx="1"/>
          </p:nvPr>
        </p:nvSpPr>
        <p:spPr/>
        <p:txBody>
          <a:bodyPr/>
          <a:lstStyle/>
          <a:p>
            <a:pPr>
              <a:buFont typeface="Wingdings" charset="2"/>
              <a:buChar char="Ø"/>
            </a:pPr>
            <a:r>
              <a:rPr lang="en-US">
                <a:solidFill>
                  <a:srgbClr val="0070C0"/>
                </a:solidFill>
                <a:latin typeface="Arial" charset="0"/>
                <a:ea typeface="Arial" charset="0"/>
                <a:cs typeface="Arial" charset="0"/>
              </a:rPr>
              <a:t>3. Analyze and fill the information in figure 2.4</a:t>
            </a:r>
          </a:p>
        </p:txBody>
      </p:sp>
      <p:sp>
        <p:nvSpPr>
          <p:cNvPr id="5" name="TextBox 4"/>
          <p:cNvSpPr txBox="1"/>
          <p:nvPr/>
        </p:nvSpPr>
        <p:spPr>
          <a:xfrm>
            <a:off x="5590187" y="5163355"/>
            <a:ext cx="3175000" cy="1200329"/>
          </a:xfrm>
          <a:prstGeom prst="rect">
            <a:avLst/>
          </a:prstGeom>
          <a:noFill/>
        </p:spPr>
        <p:txBody>
          <a:bodyPr wrap="square" rtlCol="0">
            <a:spAutoFit/>
          </a:bodyPr>
          <a:lstStyle/>
          <a:p>
            <a:r>
              <a:rPr lang="en-US">
                <a:solidFill>
                  <a:srgbClr val="FF0000"/>
                </a:solidFill>
              </a:rPr>
              <a:t>2 charts – on focal company and one main competitor</a:t>
            </a:r>
          </a:p>
          <a:p>
            <a:r>
              <a:rPr lang="en-US">
                <a:solidFill>
                  <a:srgbClr val="FF0000"/>
                </a:solidFill>
              </a:rPr>
              <a:t>Note:Please focus on major  products.</a:t>
            </a:r>
          </a:p>
        </p:txBody>
      </p:sp>
      <p:pic>
        <p:nvPicPr>
          <p:cNvPr id="7" name="Picture 5"/>
          <p:cNvPicPr>
            <a:picLocks noChangeAspect="1" noChangeArrowheads="1"/>
          </p:cNvPicPr>
          <p:nvPr/>
        </p:nvPicPr>
        <p:blipFill>
          <a:blip r:embed="rId2" cstate="print"/>
          <a:srcRect/>
          <a:stretch>
            <a:fillRect/>
          </a:stretch>
        </p:blipFill>
        <p:spPr bwMode="auto">
          <a:xfrm>
            <a:off x="836013" y="2465656"/>
            <a:ext cx="4543523" cy="4052700"/>
          </a:xfrm>
          <a:prstGeom prst="rect">
            <a:avLst/>
          </a:prstGeom>
          <a:noFill/>
          <a:ln w="9525">
            <a:noFill/>
            <a:miter lim="800000"/>
            <a:headEnd/>
            <a:tailEnd/>
          </a:ln>
        </p:spPr>
      </p:pic>
      <p:sp>
        <p:nvSpPr>
          <p:cNvPr id="4" name="Rectangle 3"/>
          <p:cNvSpPr txBox="1"/>
          <p:nvPr/>
        </p:nvSpPr>
        <p:spPr>
          <a:xfrm>
            <a:off x="1361606" y="1896577"/>
            <a:ext cx="2548329" cy="369332"/>
          </a:xfrm>
          <a:prstGeom prst="rect">
            <a:avLst/>
          </a:prstGeom>
        </p:spPr>
        <p:txBody>
          <a:bodyPr wrap="square">
            <a:spAutoFit/>
          </a:bodyPr>
          <a:lstStyle/>
          <a:p>
            <a:pPr marL="0" indent="0">
              <a:buNone/>
            </a:pPr>
            <a:r>
              <a:rPr lang="en-US">
                <a:solidFill>
                  <a:srgbClr val="0070C0"/>
                </a:solidFill>
                <a:latin typeface="Arial" charset="0"/>
                <a:ea typeface="Arial" charset="0"/>
                <a:cs typeface="Arial" charset="0"/>
              </a:rPr>
              <a:t> (Please be specific)</a:t>
            </a:r>
          </a:p>
        </p:txBody>
      </p:sp>
    </p:spTree>
    <p:extLst>
      <p:ext uri="{BB962C8B-B14F-4D97-AF65-F5344CB8AC3E}">
        <p14:creationId xmlns:p14="http://schemas.microsoft.com/office/powerpoint/2010/main" val="30326846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Group Homework #2</a:t>
            </a:r>
          </a:p>
        </p:txBody>
      </p:sp>
      <p:sp>
        <p:nvSpPr>
          <p:cNvPr id="3" name="Content Placeholder 2"/>
          <p:cNvSpPr>
            <a:spLocks noGrp="1"/>
          </p:cNvSpPr>
          <p:nvPr>
            <p:ph sz="quarter" idx="1"/>
          </p:nvPr>
        </p:nvSpPr>
        <p:spPr/>
        <p:txBody>
          <a:bodyPr/>
          <a:lstStyle/>
          <a:p>
            <a:pPr>
              <a:buFont typeface="Wingdings" charset="2"/>
              <a:buChar char="Ø"/>
            </a:pPr>
            <a:r>
              <a:rPr lang="en-US">
                <a:solidFill>
                  <a:srgbClr val="0070C0"/>
                </a:solidFill>
                <a:latin typeface="Arial" charset="0"/>
                <a:ea typeface="Arial" charset="0"/>
                <a:cs typeface="Arial" charset="0"/>
              </a:rPr>
              <a:t>4. Analyze and fill the information in figure 2.4</a:t>
            </a:r>
          </a:p>
        </p:txBody>
      </p:sp>
      <p:sp>
        <p:nvSpPr>
          <p:cNvPr id="5" name="TextBox 4"/>
          <p:cNvSpPr txBox="1"/>
          <p:nvPr/>
        </p:nvSpPr>
        <p:spPr>
          <a:xfrm>
            <a:off x="5272999" y="5403631"/>
            <a:ext cx="3413801" cy="646331"/>
          </a:xfrm>
          <a:prstGeom prst="rect">
            <a:avLst/>
          </a:prstGeom>
          <a:noFill/>
        </p:spPr>
        <p:txBody>
          <a:bodyPr wrap="square" rtlCol="0">
            <a:spAutoFit/>
          </a:bodyPr>
          <a:lstStyle/>
          <a:p>
            <a:r>
              <a:rPr lang="en-US">
                <a:solidFill>
                  <a:srgbClr val="FF0000"/>
                </a:solidFill>
              </a:rPr>
              <a:t>2 charts – on focal company and one main competitor</a:t>
            </a:r>
          </a:p>
        </p:txBody>
      </p:sp>
      <p:pic>
        <p:nvPicPr>
          <p:cNvPr id="7" name="Picture 5"/>
          <p:cNvPicPr>
            <a:picLocks noChangeAspect="1" noChangeArrowheads="1"/>
          </p:cNvPicPr>
          <p:nvPr/>
        </p:nvPicPr>
        <p:blipFill>
          <a:blip r:embed="rId2" cstate="print"/>
          <a:srcRect/>
          <a:stretch>
            <a:fillRect/>
          </a:stretch>
        </p:blipFill>
        <p:spPr bwMode="auto">
          <a:xfrm>
            <a:off x="914400" y="2498361"/>
            <a:ext cx="3677013" cy="4234721"/>
          </a:xfrm>
          <a:prstGeom prst="rect">
            <a:avLst/>
          </a:prstGeom>
          <a:noFill/>
          <a:ln w="9525">
            <a:noFill/>
            <a:miter lim="800000"/>
            <a:headEnd/>
            <a:tailEnd/>
          </a:ln>
        </p:spPr>
      </p:pic>
      <p:sp>
        <p:nvSpPr>
          <p:cNvPr id="4" name="Rectangle 3"/>
          <p:cNvSpPr txBox="1"/>
          <p:nvPr/>
        </p:nvSpPr>
        <p:spPr>
          <a:xfrm>
            <a:off x="1191043" y="1912135"/>
            <a:ext cx="2262158" cy="369332"/>
          </a:xfrm>
          <a:prstGeom prst="rect">
            <a:avLst/>
          </a:prstGeom>
        </p:spPr>
        <p:txBody>
          <a:bodyPr wrap="none">
            <a:spAutoFit/>
          </a:bodyPr>
          <a:lstStyle/>
          <a:p>
            <a:pPr marL="0" indent="0">
              <a:buNone/>
            </a:pPr>
            <a:r>
              <a:rPr lang="en-US">
                <a:solidFill>
                  <a:srgbClr val="0070C0"/>
                </a:solidFill>
                <a:latin typeface="Arial" charset="0"/>
                <a:ea typeface="Arial" charset="0"/>
                <a:cs typeface="Arial" charset="0"/>
              </a:rPr>
              <a:t> (Please be specific)</a:t>
            </a:r>
          </a:p>
        </p:txBody>
      </p:sp>
    </p:spTree>
    <p:extLst>
      <p:ext uri="{BB962C8B-B14F-4D97-AF65-F5344CB8AC3E}">
        <p14:creationId xmlns:p14="http://schemas.microsoft.com/office/powerpoint/2010/main" val="210967032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Group Homework #2</a:t>
            </a:r>
          </a:p>
        </p:txBody>
      </p:sp>
      <p:sp>
        <p:nvSpPr>
          <p:cNvPr id="3" name="Content Placeholder 2"/>
          <p:cNvSpPr>
            <a:spLocks noGrp="1"/>
          </p:cNvSpPr>
          <p:nvPr>
            <p:ph sz="quarter" idx="1"/>
          </p:nvPr>
        </p:nvSpPr>
        <p:spPr>
          <a:xfrm>
            <a:off x="664563" y="1522751"/>
            <a:ext cx="7772400" cy="4572000"/>
          </a:xfrm>
        </p:spPr>
        <p:txBody>
          <a:bodyPr/>
          <a:lstStyle/>
          <a:p>
            <a:pPr>
              <a:buFont typeface="Wingdings" charset="2"/>
              <a:buChar char="Ø"/>
            </a:pPr>
            <a:r>
              <a:rPr lang="en-US">
                <a:solidFill>
                  <a:srgbClr val="0070C0"/>
                </a:solidFill>
                <a:latin typeface="Arial" charset="0"/>
                <a:ea typeface="Arial" charset="0"/>
                <a:cs typeface="Arial" charset="0"/>
              </a:rPr>
              <a:t>5. Then you are to recap what are strong and weak points of your company compared to your main competitor.</a:t>
            </a:r>
          </a:p>
          <a:p>
            <a:pPr>
              <a:buFont typeface="Wingdings" charset="2"/>
              <a:buChar char="Ø"/>
            </a:pPr>
            <a:endParaRPr lang="en-US">
              <a:solidFill>
                <a:srgbClr val="0070C0"/>
              </a:solidFill>
              <a:latin typeface="Arial" charset="0"/>
              <a:ea typeface="Arial" charset="0"/>
              <a:cs typeface="Arial" charset="0"/>
            </a:endParaRPr>
          </a:p>
          <a:p>
            <a:pPr>
              <a:buFont typeface="Wingdings" charset="2"/>
              <a:buChar char="Ø"/>
            </a:pPr>
            <a:r>
              <a:rPr lang="en-US">
                <a:solidFill>
                  <a:srgbClr val="0070C0"/>
                </a:solidFill>
                <a:latin typeface="Arial" charset="0"/>
                <a:ea typeface="Arial" charset="0"/>
                <a:cs typeface="Arial" charset="0"/>
              </a:rPr>
              <a:t>6. Is your company market driving or market driven? Please justify.</a:t>
            </a:r>
          </a:p>
        </p:txBody>
      </p:sp>
      <p:pic>
        <p:nvPicPr>
          <p:cNvPr id="4" name="Picture 5"/>
          <p:cNvPicPr>
            <a:picLocks noChangeAspect="1" noChangeArrowheads="1"/>
          </p:cNvPicPr>
          <p:nvPr/>
        </p:nvPicPr>
        <p:blipFill>
          <a:blip r:embed="rId2" cstate="print"/>
          <a:srcRect/>
          <a:stretch>
            <a:fillRect/>
          </a:stretch>
        </p:blipFill>
        <p:spPr bwMode="auto">
          <a:xfrm>
            <a:off x="1611942" y="4508120"/>
            <a:ext cx="5877641" cy="1811483"/>
          </a:xfrm>
          <a:prstGeom prst="rect">
            <a:avLst/>
          </a:prstGeom>
          <a:noFill/>
          <a:ln w="9525">
            <a:noFill/>
            <a:miter lim="800000"/>
            <a:headEnd/>
            <a:tailEnd/>
          </a:ln>
        </p:spPr>
      </p:pic>
    </p:spTree>
    <p:extLst>
      <p:ext uri="{BB962C8B-B14F-4D97-AF65-F5344CB8AC3E}">
        <p14:creationId xmlns:p14="http://schemas.microsoft.com/office/powerpoint/2010/main" val="58938225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Individual Homework #2</a:t>
            </a:r>
          </a:p>
        </p:txBody>
      </p:sp>
      <p:sp>
        <p:nvSpPr>
          <p:cNvPr id="4" name="Content Placeholder 3"/>
          <p:cNvSpPr txBox="1">
            <a:spLocks noGrp="1"/>
          </p:cNvSpPr>
          <p:nvPr>
            <p:ph sz="quarter" idx="1"/>
          </p:nvPr>
        </p:nvSpPr>
        <p:spPr>
          <a:prstGeom prst="rect">
            <a:avLst/>
          </a:prstGeom>
          <a:noFill/>
        </p:spPr>
        <p:txBody>
          <a:bodyPr wrap="square" rtlCol="0">
            <a:spAutoFit/>
          </a:bodyPr>
          <a:lstStyle/>
          <a:p>
            <a:r>
              <a:rPr lang="en-US" sz="1600">
                <a:latin typeface="Arial" charset="0"/>
                <a:ea typeface="Arial" charset="0"/>
                <a:cs typeface="Arial" charset="0"/>
              </a:rPr>
              <a:t>1. You are to find current, most up-to-date information on the internet that does not relate to your project but should be based on individual interests.</a:t>
            </a:r>
          </a:p>
          <a:p>
            <a:r>
              <a:rPr lang="en-US" sz="1600">
                <a:latin typeface="Arial" charset="0"/>
                <a:ea typeface="Arial" charset="0"/>
                <a:cs typeface="Arial" charset="0"/>
              </a:rPr>
              <a:t>2. Your assignment should be no more than 1 page.</a:t>
            </a:r>
          </a:p>
          <a:p>
            <a:r>
              <a:rPr lang="en-US" sz="1600">
                <a:latin typeface="Arial" charset="0"/>
                <a:ea typeface="Arial" charset="0"/>
                <a:cs typeface="Arial" charset="0"/>
              </a:rPr>
              <a:t>3.It must have source or reference from the information researched..</a:t>
            </a:r>
          </a:p>
          <a:p>
            <a:r>
              <a:rPr lang="en-US" sz="1600">
                <a:latin typeface="Arial" charset="0"/>
                <a:ea typeface="Arial" charset="0"/>
                <a:cs typeface="Arial" charset="0"/>
              </a:rPr>
              <a:t>4.It could include charts, graphs, photos etc</a:t>
            </a:r>
          </a:p>
          <a:p>
            <a:endParaRPr lang="en-US" sz="1600">
              <a:latin typeface="Arial" charset="0"/>
              <a:ea typeface="Arial" charset="0"/>
              <a:cs typeface="Arial" charset="0"/>
            </a:endParaRPr>
          </a:p>
        </p:txBody>
      </p:sp>
      <p:sp>
        <p:nvSpPr>
          <p:cNvPr id="3" name="TextBox 2"/>
          <p:cNvSpPr txBox="1"/>
          <p:nvPr/>
        </p:nvSpPr>
        <p:spPr>
          <a:xfrm>
            <a:off x="764498" y="3297837"/>
            <a:ext cx="7605010" cy="2862322"/>
          </a:xfrm>
          <a:prstGeom prst="rect">
            <a:avLst/>
          </a:prstGeom>
          <a:noFill/>
        </p:spPr>
        <p:txBody>
          <a:bodyPr wrap="square" rtlCol="0">
            <a:spAutoFit/>
          </a:bodyPr>
          <a:lstStyle/>
          <a:p>
            <a:pPr marL="342900" indent="-342900">
              <a:buAutoNum type="arabicPeriod"/>
            </a:pPr>
            <a:r>
              <a:rPr lang="en-US" sz="3600">
                <a:solidFill>
                  <a:schemeClr val="accent1"/>
                </a:solidFill>
              </a:rPr>
              <a:t>What is the vision/mission statement for Nestle?</a:t>
            </a:r>
          </a:p>
          <a:p>
            <a:pPr marL="342900" indent="-342900">
              <a:buAutoNum type="arabicPeriod"/>
            </a:pPr>
            <a:endParaRPr lang="en-US" sz="3600">
              <a:solidFill>
                <a:schemeClr val="accent1"/>
              </a:solidFill>
            </a:endParaRPr>
          </a:p>
          <a:p>
            <a:pPr marL="342900" indent="-342900">
              <a:buAutoNum type="arabicPeriod"/>
            </a:pPr>
            <a:r>
              <a:rPr lang="en-US" sz="3600">
                <a:solidFill>
                  <a:schemeClr val="accent1"/>
                </a:solidFill>
              </a:rPr>
              <a:t>How does this justify what type of product they launch in the market?</a:t>
            </a:r>
          </a:p>
        </p:txBody>
      </p:sp>
    </p:spTree>
    <p:extLst>
      <p:ext uri="{BB962C8B-B14F-4D97-AF65-F5344CB8AC3E}">
        <p14:creationId xmlns:p14="http://schemas.microsoft.com/office/powerpoint/2010/main" val="83120223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892</TotalTime>
  <Words>2442</Words>
  <Application>Microsoft Macintosh PowerPoint</Application>
  <PresentationFormat>On-screen Show (4:3)</PresentationFormat>
  <Paragraphs>165</Paragraphs>
  <Slides>69</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69</vt:i4>
      </vt:variant>
    </vt:vector>
  </HeadingPairs>
  <TitlesOfParts>
    <vt:vector size="80" baseType="lpstr">
      <vt:lpstr>Angsana New</vt:lpstr>
      <vt:lpstr>EucrosiaUPC</vt:lpstr>
      <vt:lpstr>Franklin Gothic Book</vt:lpstr>
      <vt:lpstr>LilyUPC</vt:lpstr>
      <vt:lpstr>Perpetua</vt:lpstr>
      <vt:lpstr>Tahoma</vt:lpstr>
      <vt:lpstr>Times New Roman</vt:lpstr>
      <vt:lpstr>Wingdings</vt:lpstr>
      <vt:lpstr>Wingdings 2</vt:lpstr>
      <vt:lpstr>Arial</vt:lpstr>
      <vt:lpstr>Equity</vt:lpstr>
      <vt:lpstr>PowerPoint Presentation</vt:lpstr>
      <vt:lpstr>Ch. 2 - Learning objectives</vt:lpstr>
      <vt:lpstr>Mission </vt:lpstr>
      <vt:lpstr>The mission and vision statement</vt:lpstr>
      <vt:lpstr>PowerPoint Presentation</vt:lpstr>
      <vt:lpstr>PowerPoint Presentation</vt:lpstr>
      <vt:lpstr>PowerPoint Presentation</vt:lpstr>
      <vt:lpstr>PowerPoint Presentation</vt:lpstr>
      <vt:lpstr>PowerPoint Presentation</vt:lpstr>
      <vt:lpstr>RBV vs. MOV</vt:lpstr>
      <vt:lpstr>RBV vs. MOV</vt:lpstr>
      <vt:lpstr>Market Orientation View</vt:lpstr>
      <vt:lpstr>Market Orientation View</vt:lpstr>
      <vt:lpstr>Market Orientation View </vt:lpstr>
      <vt:lpstr>Resource Based View </vt:lpstr>
      <vt:lpstr>Resource Based View </vt:lpstr>
      <vt:lpstr>The types of resources and capabilities </vt:lpstr>
      <vt:lpstr>PowerPoint Presentation</vt:lpstr>
      <vt:lpstr>Resources </vt:lpstr>
      <vt:lpstr>Tangible resources</vt:lpstr>
      <vt:lpstr>Intangible resources</vt:lpstr>
      <vt:lpstr>Intangible resources</vt:lpstr>
      <vt:lpstr>Capabilities</vt:lpstr>
      <vt:lpstr>Capabilities</vt:lpstr>
      <vt:lpstr>Competencies</vt:lpstr>
      <vt:lpstr>Competencies</vt:lpstr>
      <vt:lpstr>Core competencies </vt:lpstr>
      <vt:lpstr>Core competencies </vt:lpstr>
      <vt:lpstr>Core competencies </vt:lpstr>
      <vt:lpstr>Points to be taken</vt:lpstr>
      <vt:lpstr>Points to be taken:</vt:lpstr>
      <vt:lpstr>Points to be taken:</vt:lpstr>
      <vt:lpstr>Points to be taken:</vt:lpstr>
      <vt:lpstr>Market driven versus market driving</vt:lpstr>
      <vt:lpstr>Market-driven vs. market-driving</vt:lpstr>
      <vt:lpstr>Market-driven vs. market-driving</vt:lpstr>
      <vt:lpstr>Market driven approach</vt:lpstr>
      <vt:lpstr>The Competitive Triangle</vt:lpstr>
      <vt:lpstr>Major sources of competitive advantage: value and costs</vt:lpstr>
      <vt:lpstr>Major sources of competitive advantage: value and costs</vt:lpstr>
      <vt:lpstr>Prime consideration of value lie in the question:</vt:lpstr>
      <vt:lpstr>The competitive triangle</vt:lpstr>
      <vt:lpstr>The competitive triangle</vt:lpstr>
      <vt:lpstr>Value Drivers:</vt:lpstr>
      <vt:lpstr>Levels of product differentiation</vt:lpstr>
      <vt:lpstr>Four levels of a product </vt:lpstr>
      <vt:lpstr>PowerPoint Presentation</vt:lpstr>
      <vt:lpstr>Value drivers</vt:lpstr>
      <vt:lpstr>Value drivers</vt:lpstr>
      <vt:lpstr>Value drivers</vt:lpstr>
      <vt:lpstr>Value drivers</vt:lpstr>
      <vt:lpstr>Value drivers</vt:lpstr>
      <vt:lpstr>The competitive triangle</vt:lpstr>
      <vt:lpstr>Cost drivers</vt:lpstr>
      <vt:lpstr>PowerPoint Presentation</vt:lpstr>
      <vt:lpstr>PowerPoint Presentation</vt:lpstr>
      <vt:lpstr>PowerPoint Presentation</vt:lpstr>
      <vt:lpstr>Cost drivers</vt:lpstr>
      <vt:lpstr>PowerPoint Presentation</vt:lpstr>
      <vt:lpstr>Cost drivers</vt:lpstr>
      <vt:lpstr>Cost drivers</vt:lpstr>
      <vt:lpstr>Cost drivers</vt:lpstr>
      <vt:lpstr>Group Homework #2</vt:lpstr>
      <vt:lpstr>Group Homework #2</vt:lpstr>
      <vt:lpstr>Group Homework #2</vt:lpstr>
      <vt:lpstr>Group Homework #2</vt:lpstr>
      <vt:lpstr>Group Homework #2</vt:lpstr>
      <vt:lpstr>Group Homework #2</vt:lpstr>
      <vt:lpstr>Individual Homework #2</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Suwalya Ja</cp:lastModifiedBy>
  <cp:revision>264</cp:revision>
  <cp:lastPrinted>2002-02-04T10:35:13Z</cp:lastPrinted>
  <dcterms:created xsi:type="dcterms:W3CDTF">2003-06-03T08:20:16Z</dcterms:created>
  <dcterms:modified xsi:type="dcterms:W3CDTF">2017-08-31T19:41:29Z</dcterms:modified>
</cp:coreProperties>
</file>