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45"/>
  </p:notesMasterIdLst>
  <p:sldIdLst>
    <p:sldId id="256" r:id="rId2"/>
    <p:sldId id="363" r:id="rId3"/>
    <p:sldId id="364" r:id="rId4"/>
    <p:sldId id="365" r:id="rId5"/>
    <p:sldId id="366" r:id="rId6"/>
    <p:sldId id="367" r:id="rId7"/>
    <p:sldId id="368" r:id="rId8"/>
    <p:sldId id="369" r:id="rId9"/>
    <p:sldId id="370" r:id="rId10"/>
    <p:sldId id="371" r:id="rId11"/>
    <p:sldId id="372" r:id="rId12"/>
    <p:sldId id="373" r:id="rId13"/>
    <p:sldId id="374" r:id="rId14"/>
    <p:sldId id="375" r:id="rId15"/>
    <p:sldId id="376" r:id="rId16"/>
    <p:sldId id="377" r:id="rId17"/>
    <p:sldId id="385" r:id="rId18"/>
    <p:sldId id="378" r:id="rId19"/>
    <p:sldId id="379" r:id="rId20"/>
    <p:sldId id="380" r:id="rId21"/>
    <p:sldId id="381" r:id="rId22"/>
    <p:sldId id="382" r:id="rId23"/>
    <p:sldId id="383" r:id="rId24"/>
    <p:sldId id="384" r:id="rId25"/>
    <p:sldId id="386" r:id="rId26"/>
    <p:sldId id="387" r:id="rId27"/>
    <p:sldId id="388" r:id="rId28"/>
    <p:sldId id="389" r:id="rId29"/>
    <p:sldId id="390" r:id="rId30"/>
    <p:sldId id="391" r:id="rId31"/>
    <p:sldId id="392" r:id="rId32"/>
    <p:sldId id="393" r:id="rId33"/>
    <p:sldId id="394" r:id="rId34"/>
    <p:sldId id="395" r:id="rId35"/>
    <p:sldId id="396" r:id="rId36"/>
    <p:sldId id="397" r:id="rId37"/>
    <p:sldId id="398" r:id="rId38"/>
    <p:sldId id="399" r:id="rId39"/>
    <p:sldId id="400" r:id="rId40"/>
    <p:sldId id="401" r:id="rId41"/>
    <p:sldId id="402" r:id="rId42"/>
    <p:sldId id="403" r:id="rId43"/>
    <p:sldId id="320" r:id="rId4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6" d="100"/>
          <a:sy n="76" d="100"/>
        </p:scale>
        <p:origin x="1357" y="2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14-01-18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8C48CAA-415C-4857-814F-372B62F3D0FC}" type="datetime1">
              <a:rPr lang="en-US" smtClean="0"/>
              <a:t>14-01-18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8BAE240-4A6F-4EB5-92F2-EA590FCF4BEA}" type="datetime1">
              <a:rPr lang="en-US" smtClean="0"/>
              <a:t>14-01-18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BDD7CCA-4A58-4AA3-A08B-8B0C514D2B29}" type="datetime1">
              <a:rPr lang="en-US" smtClean="0"/>
              <a:t>14-01-18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5DBC872-48CC-42DD-BC8B-643E6C1281A3}" type="datetime1">
              <a:rPr lang="en-US" smtClean="0"/>
              <a:t>14-01-18</a:t>
            </a:fld>
            <a:endParaRPr lang="en-US"/>
          </a:p>
        </p:txBody>
      </p:sp>
      <p:sp>
        <p:nvSpPr>
          <p:cNvPr id="6" name="Footer Placeholder 5"/>
          <p:cNvSpPr>
            <a:spLocks noGrp="1"/>
          </p:cNvSpPr>
          <p:nvPr>
            <p:ph type="ftr" sz="quarter" idx="11"/>
          </p:nvPr>
        </p:nvSpPr>
        <p:spPr/>
        <p:txBody>
          <a:bodyPr/>
          <a:lstStyle/>
          <a:p>
            <a:r>
              <a:rPr lang="en-US"/>
              <a:t>FN 281: Personal Finance</a:t>
            </a:r>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05BD62E-C91D-4EF9-BBE7-B4FF45C2F9AC}" type="datetime1">
              <a:rPr lang="en-US" smtClean="0"/>
              <a:t>14-01-18</a:t>
            </a:fld>
            <a:endParaRPr lang="en-US"/>
          </a:p>
        </p:txBody>
      </p:sp>
      <p:sp>
        <p:nvSpPr>
          <p:cNvPr id="8" name="Footer Placeholder 7"/>
          <p:cNvSpPr>
            <a:spLocks noGrp="1"/>
          </p:cNvSpPr>
          <p:nvPr>
            <p:ph type="ftr" sz="quarter" idx="11"/>
          </p:nvPr>
        </p:nvSpPr>
        <p:spPr/>
        <p:txBody>
          <a:bodyPr/>
          <a:lstStyle/>
          <a:p>
            <a:r>
              <a:rPr lang="en-US"/>
              <a:t>FN 281: Personal Finance</a:t>
            </a:r>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7D34486-C7EF-4021-9023-FDF3938BC84C}" type="datetime1">
              <a:rPr lang="en-US" smtClean="0"/>
              <a:t>14-01-18</a:t>
            </a:fld>
            <a:endParaRPr lang="en-US"/>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4639AC-6A02-43BE-B9ED-2B914F560E59}" type="datetime1">
              <a:rPr lang="en-US" smtClean="0"/>
              <a:t>14-01-18</a:t>
            </a:fld>
            <a:endParaRPr lang="en-US"/>
          </a:p>
        </p:txBody>
      </p:sp>
      <p:sp>
        <p:nvSpPr>
          <p:cNvPr id="3" name="Footer Placeholder 2"/>
          <p:cNvSpPr>
            <a:spLocks noGrp="1"/>
          </p:cNvSpPr>
          <p:nvPr>
            <p:ph type="ftr" sz="quarter" idx="11"/>
          </p:nvPr>
        </p:nvSpPr>
        <p:spPr/>
        <p:txBody>
          <a:bodyPr/>
          <a:lstStyle/>
          <a:p>
            <a:r>
              <a:rPr lang="en-US"/>
              <a:t>FN 281: Personal Finance</a:t>
            </a:r>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47B83E8-674F-4513-8F8D-8D281AF4148D}" type="datetime1">
              <a:rPr lang="en-US" smtClean="0"/>
              <a:t>14-01-18</a:t>
            </a:fld>
            <a:endParaRPr lang="en-US"/>
          </a:p>
        </p:txBody>
      </p:sp>
      <p:sp>
        <p:nvSpPr>
          <p:cNvPr id="6" name="Footer Placeholder 5"/>
          <p:cNvSpPr>
            <a:spLocks noGrp="1"/>
          </p:cNvSpPr>
          <p:nvPr>
            <p:ph type="ftr" sz="quarter" idx="11"/>
          </p:nvPr>
        </p:nvSpPr>
        <p:spPr/>
        <p:txBody>
          <a:bodyPr/>
          <a:lstStyle/>
          <a:p>
            <a:r>
              <a:rPr lang="en-US"/>
              <a:t>FN 281: Personal Finance</a:t>
            </a:r>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43249458-6199-4B95-B257-DD8C97248ADA}" type="datetime1">
              <a:rPr lang="en-US" smtClean="0"/>
              <a:t>14-01-18</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a:t>FN 281: Personal Finance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911BB8C-E44B-4117-A9AA-74B7AD5E21C9}" type="datetime1">
              <a:rPr lang="en-US" smtClean="0"/>
              <a:t>14-01-18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D16A727-6E0B-4D87-A4DC-4B695F9F1748}" type="datetime1">
              <a:rPr lang="en-US" smtClean="0"/>
              <a:t>14-01-18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a:t>FN 281: Personal Finance</a:t>
            </a:r>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AD10985A-43C4-4717-BCD1-34D61093F2FF}" type="datetime1">
              <a:rPr lang="en-US" smtClean="0"/>
              <a:t>14-01-18</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a:t>FN 281: Personal Finance</a:t>
            </a:r>
          </a:p>
        </p:txBody>
      </p:sp>
      <p:sp>
        <p:nvSpPr>
          <p:cNvPr id="3" name="Subtitle 2"/>
          <p:cNvSpPr>
            <a:spLocks noGrp="1"/>
          </p:cNvSpPr>
          <p:nvPr>
            <p:ph type="subTitle" idx="1"/>
          </p:nvPr>
        </p:nvSpPr>
        <p:spPr/>
        <p:txBody>
          <a:bodyPr/>
          <a:lstStyle/>
          <a:p>
            <a:r>
              <a:rPr lang="en-US" dirty="0"/>
              <a:t>Thanachote </a:t>
            </a:r>
            <a:r>
              <a:rPr lang="en-US" dirty="0" err="1"/>
              <a:t>Rungsitivat</a:t>
            </a:r>
            <a:r>
              <a:rPr lang="en-US" dirty="0"/>
              <a:t>, CFA, FRM</a:t>
            </a:r>
          </a:p>
        </p:txBody>
      </p:sp>
      <p:sp>
        <p:nvSpPr>
          <p:cNvPr id="4" name="Footer Placeholder 3"/>
          <p:cNvSpPr>
            <a:spLocks noGrp="1"/>
          </p:cNvSpPr>
          <p:nvPr>
            <p:ph type="ftr" sz="quarter" idx="11"/>
          </p:nvPr>
        </p:nvSpPr>
        <p:spPr/>
        <p:txBody>
          <a:bodyPr/>
          <a:lstStyle/>
          <a:p>
            <a:r>
              <a:rPr lang="en-US" dirty="0"/>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Cash Management Strategy</a:t>
            </a:r>
            <a:endParaRPr lang="th-TH" dirty="0"/>
          </a:p>
        </p:txBody>
      </p:sp>
      <p:sp>
        <p:nvSpPr>
          <p:cNvPr id="3" name="Content Placeholder 2"/>
          <p:cNvSpPr>
            <a:spLocks noGrp="1"/>
          </p:cNvSpPr>
          <p:nvPr>
            <p:ph idx="1"/>
          </p:nvPr>
        </p:nvSpPr>
        <p:spPr/>
        <p:txBody>
          <a:bodyPr/>
          <a:lstStyle/>
          <a:p>
            <a:r>
              <a:rPr lang="en-US" dirty="0"/>
              <a:t>Meeting Daily Money Needs</a:t>
            </a:r>
          </a:p>
          <a:p>
            <a:pPr lvl="1"/>
            <a:r>
              <a:rPr lang="en-US" dirty="0"/>
              <a:t>Managing Cash – cash, check, credit/debit card</a:t>
            </a:r>
          </a:p>
          <a:p>
            <a:pPr lvl="2"/>
            <a:r>
              <a:rPr lang="en-US" dirty="0"/>
              <a:t>Avoid overspending – through credit card – will need to payback using savings or borrowing leads to lower savings and future wealth.</a:t>
            </a:r>
          </a:p>
          <a:p>
            <a:pPr lvl="2"/>
            <a:r>
              <a:rPr lang="en-US" dirty="0"/>
              <a:t>Failing to put unneeded funds in an interest-earning savings account or investment plan to achieve long term goals.</a:t>
            </a:r>
          </a:p>
          <a:p>
            <a:pPr lvl="1"/>
            <a:r>
              <a:rPr lang="en-US" dirty="0"/>
              <a:t>Sources of Quick Cash</a:t>
            </a:r>
          </a:p>
          <a:p>
            <a:pPr lvl="2"/>
            <a:r>
              <a:rPr lang="en-US" dirty="0"/>
              <a:t>Liquidate savings or borrow</a:t>
            </a:r>
          </a:p>
          <a:p>
            <a:pPr lvl="3"/>
            <a:r>
              <a:rPr lang="en-US" dirty="0"/>
              <a:t>Savings account, Mutual Funds, Other investments, etc.</a:t>
            </a:r>
          </a:p>
          <a:p>
            <a:pPr lvl="3"/>
            <a:r>
              <a:rPr lang="en-US" dirty="0"/>
              <a:t>Borrow – credit card, personal loan, etc.</a:t>
            </a:r>
          </a:p>
          <a:p>
            <a:pPr lvl="3"/>
            <a:r>
              <a:rPr lang="en-US" dirty="0"/>
              <a:t>Both will reduce your net worth and your potential to achieve long-term financial security.</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a:t>
            </a:fld>
            <a:endParaRPr lang="en-US"/>
          </a:p>
        </p:txBody>
      </p:sp>
    </p:spTree>
    <p:extLst>
      <p:ext uri="{BB962C8B-B14F-4D97-AF65-F5344CB8AC3E}">
        <p14:creationId xmlns:p14="http://schemas.microsoft.com/office/powerpoint/2010/main" val="5650919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Cash Management Strategy</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a:t>
            </a:fld>
            <a:endParaRPr 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219200"/>
            <a:ext cx="6400800" cy="48806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808323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Financial Services</a:t>
            </a:r>
            <a:endParaRPr lang="th-TH" dirty="0"/>
          </a:p>
        </p:txBody>
      </p:sp>
      <p:sp>
        <p:nvSpPr>
          <p:cNvPr id="3" name="Content Placeholder 2"/>
          <p:cNvSpPr>
            <a:spLocks noGrp="1"/>
          </p:cNvSpPr>
          <p:nvPr>
            <p:ph idx="1"/>
          </p:nvPr>
        </p:nvSpPr>
        <p:spPr/>
        <p:txBody>
          <a:bodyPr>
            <a:normAutofit lnSpcReduction="10000"/>
          </a:bodyPr>
          <a:lstStyle/>
          <a:p>
            <a:r>
              <a:rPr lang="en-US" dirty="0"/>
              <a:t>Savings – safe storage of funds for future use. Selection commonly based on interest rate earned, liquidity, safety and convenience.</a:t>
            </a:r>
          </a:p>
          <a:p>
            <a:pPr lvl="1"/>
            <a:r>
              <a:rPr lang="en-US" dirty="0"/>
              <a:t>Depository Protection Agency</a:t>
            </a:r>
          </a:p>
          <a:p>
            <a:pPr marL="411480" lvl="1" indent="0">
              <a:buNone/>
            </a:pPr>
            <a:endParaRPr lang="en-US" dirty="0"/>
          </a:p>
          <a:p>
            <a:r>
              <a:rPr lang="en-US" dirty="0"/>
              <a:t>Payment Services – The ability to transfer money to other parties. E.g. Current accounts, etc.</a:t>
            </a:r>
          </a:p>
          <a:p>
            <a:endParaRPr lang="en-US" dirty="0"/>
          </a:p>
          <a:p>
            <a:r>
              <a:rPr lang="en-US" dirty="0"/>
              <a:t>Borrowing – short term borrowing – credit cards and cash loan. Long term borrowing – home mortgage</a:t>
            </a:r>
          </a:p>
          <a:p>
            <a:endParaRPr lang="en-US" dirty="0"/>
          </a:p>
          <a:p>
            <a:r>
              <a:rPr lang="en-US" dirty="0"/>
              <a:t>Other financial services – insurance protection, investments, real estate purchases, tax assistance, financial planning, etc.</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a:t>
            </a:fld>
            <a:endParaRPr lang="en-US"/>
          </a:p>
        </p:txBody>
      </p:sp>
    </p:spTree>
    <p:extLst>
      <p:ext uri="{BB962C8B-B14F-4D97-AF65-F5344CB8AC3E}">
        <p14:creationId xmlns:p14="http://schemas.microsoft.com/office/powerpoint/2010/main" val="38690033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Online banking</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a:t>
            </a:fld>
            <a:endParaRPr lang="en-US"/>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47800"/>
            <a:ext cx="8299622" cy="381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262830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Opportunity Costs of Financial Services</a:t>
            </a:r>
            <a:endParaRPr lang="th-TH" dirty="0"/>
          </a:p>
        </p:txBody>
      </p:sp>
      <p:sp>
        <p:nvSpPr>
          <p:cNvPr id="3" name="Content Placeholder 2"/>
          <p:cNvSpPr>
            <a:spLocks noGrp="1"/>
          </p:cNvSpPr>
          <p:nvPr>
            <p:ph idx="1"/>
          </p:nvPr>
        </p:nvSpPr>
        <p:spPr/>
        <p:txBody>
          <a:bodyPr/>
          <a:lstStyle/>
          <a:p>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a:t>
            </a:fld>
            <a:endParaRPr lang="en-US"/>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2133600"/>
            <a:ext cx="7877175" cy="353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124604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Financial Institutions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7</a:t>
            </a:fld>
            <a:endParaRPr lang="en-US"/>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371600"/>
            <a:ext cx="8302312" cy="441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953288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should you choose a financial institution?</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8</a:t>
            </a:fld>
            <a:endParaRPr lang="en-US"/>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2590800"/>
            <a:ext cx="7791450" cy="216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6559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Case: Smith’s Situation</a:t>
            </a:r>
            <a:endParaRPr lang="th-TH" dirty="0"/>
          </a:p>
        </p:txBody>
      </p:sp>
      <p:sp>
        <p:nvSpPr>
          <p:cNvPr id="3" name="Content Placeholder 2"/>
          <p:cNvSpPr>
            <a:spLocks noGrp="1"/>
          </p:cNvSpPr>
          <p:nvPr>
            <p:ph idx="1"/>
          </p:nvPr>
        </p:nvSpPr>
        <p:spPr/>
        <p:txBody>
          <a:bodyPr/>
          <a:lstStyle/>
          <a:p>
            <a:r>
              <a:rPr lang="en-US" dirty="0"/>
              <a:t>Smith has overspent, because he has made too many impulse purchases</a:t>
            </a:r>
          </a:p>
          <a:p>
            <a:r>
              <a:rPr lang="en-US" dirty="0"/>
              <a:t>Smith does not always have enough money in his current account to pay his current bills.</a:t>
            </a:r>
          </a:p>
          <a:p>
            <a:r>
              <a:rPr lang="en-US" dirty="0"/>
              <a:t>Smith occasionally has to use his savings to pay for everyday purchases.</a:t>
            </a:r>
          </a:p>
          <a:p>
            <a:r>
              <a:rPr lang="en-US" dirty="0"/>
              <a:t>Smith does not always put extra funds in a savings or investment account. </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9</a:t>
            </a:fld>
            <a:endParaRPr lang="en-US"/>
          </a:p>
        </p:txBody>
      </p:sp>
    </p:spTree>
    <p:extLst>
      <p:ext uri="{BB962C8B-B14F-4D97-AF65-F5344CB8AC3E}">
        <p14:creationId xmlns:p14="http://schemas.microsoft.com/office/powerpoint/2010/main" val="7561398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Case: Smith’s Situation</a:t>
            </a:r>
            <a:endParaRPr lang="th-TH" dirty="0"/>
          </a:p>
        </p:txBody>
      </p:sp>
      <p:sp>
        <p:nvSpPr>
          <p:cNvPr id="3" name="Content Placeholder 2"/>
          <p:cNvSpPr>
            <a:spLocks noGrp="1"/>
          </p:cNvSpPr>
          <p:nvPr>
            <p:ph idx="1"/>
          </p:nvPr>
        </p:nvSpPr>
        <p:spPr/>
        <p:txBody>
          <a:bodyPr/>
          <a:lstStyle/>
          <a:p>
            <a:r>
              <a:rPr lang="en-US" dirty="0"/>
              <a:t>Analysis</a:t>
            </a:r>
          </a:p>
          <a:p>
            <a:pPr lvl="1"/>
            <a:r>
              <a:rPr lang="en-US" dirty="0"/>
              <a:t>Smith realized that he does not manage his cash very well.</a:t>
            </a:r>
          </a:p>
          <a:p>
            <a:pPr lvl="1"/>
            <a:r>
              <a:rPr lang="en-US" dirty="0"/>
              <a:t>He needs to understand how to manage his daily money needs effectively.</a:t>
            </a:r>
          </a:p>
          <a:p>
            <a:pPr lvl="1"/>
            <a:r>
              <a:rPr lang="en-US" dirty="0"/>
              <a:t>He needs to understand that there are several financial services to meet a variety of his needs.</a:t>
            </a:r>
          </a:p>
          <a:p>
            <a:pPr lvl="1"/>
            <a:r>
              <a:rPr lang="en-US" dirty="0"/>
              <a:t>He has not realized that there are opportunity costs associated with the way he uses these financial services.</a:t>
            </a:r>
          </a:p>
          <a:p>
            <a:pPr marL="411480" lvl="1" indent="0">
              <a:buNone/>
            </a:pP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10</a:t>
            </a:fld>
            <a:endParaRPr lang="en-US"/>
          </a:p>
        </p:txBody>
      </p:sp>
    </p:spTree>
    <p:extLst>
      <p:ext uri="{BB962C8B-B14F-4D97-AF65-F5344CB8AC3E}">
        <p14:creationId xmlns:p14="http://schemas.microsoft.com/office/powerpoint/2010/main" val="7363085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Smith’s Choices</a:t>
            </a:r>
            <a:endParaRPr lang="th-TH" dirty="0"/>
          </a:p>
        </p:txBody>
      </p:sp>
      <p:sp>
        <p:nvSpPr>
          <p:cNvPr id="3" name="Content Placeholder 2"/>
          <p:cNvSpPr>
            <a:spLocks noGrp="1"/>
          </p:cNvSpPr>
          <p:nvPr>
            <p:ph idx="1"/>
          </p:nvPr>
        </p:nvSpPr>
        <p:spPr/>
        <p:txBody>
          <a:bodyPr/>
          <a:lstStyle/>
          <a:p>
            <a:r>
              <a:rPr lang="en-US" dirty="0"/>
              <a:t>Deposit Institutions</a:t>
            </a:r>
          </a:p>
          <a:p>
            <a:pPr lvl="1"/>
            <a:r>
              <a:rPr lang="en-US" dirty="0"/>
              <a:t>Commercial Banks</a:t>
            </a:r>
          </a:p>
          <a:p>
            <a:pPr lvl="1"/>
            <a:r>
              <a:rPr lang="en-US" dirty="0"/>
              <a:t>Savings and Loan Associations</a:t>
            </a:r>
          </a:p>
          <a:p>
            <a:r>
              <a:rPr lang="en-US" dirty="0"/>
              <a:t>Other Financial Institutions</a:t>
            </a:r>
          </a:p>
          <a:p>
            <a:pPr lvl="1"/>
            <a:r>
              <a:rPr lang="en-US" dirty="0"/>
              <a:t>Life Insurance Companies</a:t>
            </a:r>
          </a:p>
          <a:p>
            <a:pPr lvl="1"/>
            <a:r>
              <a:rPr lang="en-US" dirty="0"/>
              <a:t>Investment Companies</a:t>
            </a:r>
          </a:p>
          <a:p>
            <a:pPr lvl="1"/>
            <a:r>
              <a:rPr lang="en-US" dirty="0"/>
              <a:t>Finance Companies</a:t>
            </a:r>
          </a:p>
          <a:p>
            <a:pPr lvl="1"/>
            <a:r>
              <a:rPr lang="en-US" dirty="0"/>
              <a:t>Mortgage Companies</a:t>
            </a:r>
          </a:p>
          <a:p>
            <a:pPr lvl="1"/>
            <a:r>
              <a:rPr lang="en-US" dirty="0"/>
              <a:t>Pawnshops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11</a:t>
            </a:fld>
            <a:endParaRPr lang="en-US"/>
          </a:p>
        </p:txBody>
      </p:sp>
    </p:spTree>
    <p:extLst>
      <p:ext uri="{BB962C8B-B14F-4D97-AF65-F5344CB8AC3E}">
        <p14:creationId xmlns:p14="http://schemas.microsoft.com/office/powerpoint/2010/main" val="37828889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Commercial Banks</a:t>
            </a:r>
            <a:endParaRPr lang="th-TH" dirty="0"/>
          </a:p>
        </p:txBody>
      </p:sp>
      <p:sp>
        <p:nvSpPr>
          <p:cNvPr id="3" name="Content Placeholder 2"/>
          <p:cNvSpPr>
            <a:spLocks noGrp="1"/>
          </p:cNvSpPr>
          <p:nvPr>
            <p:ph idx="1"/>
          </p:nvPr>
        </p:nvSpPr>
        <p:spPr/>
        <p:txBody>
          <a:bodyPr/>
          <a:lstStyle/>
          <a:p>
            <a:r>
              <a:rPr lang="en-US" dirty="0"/>
              <a:t>Full range of financial services (most common for Smith – he also knows that if he chooses a large commercial banks, they often have higher creditability and more branches – making him easier to get money from his account if required)</a:t>
            </a:r>
          </a:p>
          <a:p>
            <a:pPr lvl="1"/>
            <a:r>
              <a:rPr lang="en-US" dirty="0"/>
              <a:t>Current Account</a:t>
            </a:r>
          </a:p>
          <a:p>
            <a:pPr lvl="1"/>
            <a:r>
              <a:rPr lang="en-US" dirty="0"/>
              <a:t>Savings Account </a:t>
            </a:r>
          </a:p>
          <a:p>
            <a:pPr lvl="1"/>
            <a:r>
              <a:rPr lang="en-US" dirty="0"/>
              <a:t>Lending</a:t>
            </a:r>
          </a:p>
          <a:p>
            <a:pPr lvl="1"/>
            <a:r>
              <a:rPr lang="en-US" dirty="0"/>
              <a:t>Other Services </a:t>
            </a:r>
          </a:p>
          <a:p>
            <a:r>
              <a:rPr lang="en-US" dirty="0"/>
              <a:t>Convenience of many full-branches services</a:t>
            </a:r>
          </a:p>
          <a:p>
            <a:r>
              <a:rPr lang="en-US" dirty="0"/>
              <a:t>DPA insurance for up to certain amount</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12</a:t>
            </a:fld>
            <a:endParaRPr lang="en-US"/>
          </a:p>
        </p:txBody>
      </p:sp>
    </p:spTree>
    <p:extLst>
      <p:ext uri="{BB962C8B-B14F-4D97-AF65-F5344CB8AC3E}">
        <p14:creationId xmlns:p14="http://schemas.microsoft.com/office/powerpoint/2010/main" val="1513423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Savings and Loan Association</a:t>
            </a:r>
            <a:endParaRPr lang="th-TH" dirty="0"/>
          </a:p>
        </p:txBody>
      </p:sp>
      <p:sp>
        <p:nvSpPr>
          <p:cNvPr id="3" name="Content Placeholder 2"/>
          <p:cNvSpPr>
            <a:spLocks noGrp="1"/>
          </p:cNvSpPr>
          <p:nvPr>
            <p:ph idx="1"/>
          </p:nvPr>
        </p:nvSpPr>
        <p:spPr/>
        <p:txBody>
          <a:bodyPr/>
          <a:lstStyle/>
          <a:p>
            <a:r>
              <a:rPr lang="en-US" dirty="0"/>
              <a:t>Needs to be a member</a:t>
            </a:r>
          </a:p>
          <a:p>
            <a:r>
              <a:rPr lang="en-US" dirty="0"/>
              <a:t>Owned by depositors</a:t>
            </a:r>
          </a:p>
          <a:p>
            <a:r>
              <a:rPr lang="en-US" dirty="0"/>
              <a:t>Profits go to depositors by paying them higher rates of savings</a:t>
            </a:r>
          </a:p>
          <a:p>
            <a:r>
              <a:rPr lang="en-US" dirty="0"/>
              <a:t>Higher risk</a:t>
            </a:r>
          </a:p>
          <a:p>
            <a:r>
              <a:rPr lang="en-US" dirty="0"/>
              <a:t>Not highly regulated</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13</a:t>
            </a:fld>
            <a:endParaRPr lang="en-US"/>
          </a:p>
        </p:txBody>
      </p:sp>
    </p:spTree>
    <p:extLst>
      <p:ext uri="{BB962C8B-B14F-4D97-AF65-F5344CB8AC3E}">
        <p14:creationId xmlns:p14="http://schemas.microsoft.com/office/powerpoint/2010/main" val="22802977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Life Insurance Companies</a:t>
            </a:r>
            <a:endParaRPr lang="th-TH" dirty="0"/>
          </a:p>
        </p:txBody>
      </p:sp>
      <p:sp>
        <p:nvSpPr>
          <p:cNvPr id="3" name="Content Placeholder 2"/>
          <p:cNvSpPr>
            <a:spLocks noGrp="1"/>
          </p:cNvSpPr>
          <p:nvPr>
            <p:ph idx="1"/>
          </p:nvPr>
        </p:nvSpPr>
        <p:spPr/>
        <p:txBody>
          <a:bodyPr/>
          <a:lstStyle/>
          <a:p>
            <a:r>
              <a:rPr lang="en-US" dirty="0"/>
              <a:t>Life Insurance Policies</a:t>
            </a:r>
          </a:p>
          <a:p>
            <a:pPr lvl="1"/>
            <a:r>
              <a:rPr lang="en-US" dirty="0"/>
              <a:t>Provide financial security to dependents of policyholder</a:t>
            </a:r>
          </a:p>
          <a:p>
            <a:pPr lvl="1"/>
            <a:r>
              <a:rPr lang="en-US" dirty="0"/>
              <a:t>Many policies have savings and investment features (Smith could be interested to put in his long term investments)</a:t>
            </a:r>
          </a:p>
          <a:p>
            <a:pPr lvl="1"/>
            <a:r>
              <a:rPr lang="en-US" dirty="0"/>
              <a:t>Life Insurance Companies have expanded their services to include investment and retirement planning – also provide tax savings benefit.</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14</a:t>
            </a:fld>
            <a:endParaRPr lang="en-US"/>
          </a:p>
        </p:txBody>
      </p:sp>
    </p:spTree>
    <p:extLst>
      <p:ext uri="{BB962C8B-B14F-4D97-AF65-F5344CB8AC3E}">
        <p14:creationId xmlns:p14="http://schemas.microsoft.com/office/powerpoint/2010/main" val="40772276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Investment Companies	</a:t>
            </a:r>
            <a:endParaRPr lang="th-TH" dirty="0"/>
          </a:p>
        </p:txBody>
      </p:sp>
      <p:sp>
        <p:nvSpPr>
          <p:cNvPr id="3" name="Content Placeholder 2"/>
          <p:cNvSpPr>
            <a:spLocks noGrp="1"/>
          </p:cNvSpPr>
          <p:nvPr>
            <p:ph idx="1"/>
          </p:nvPr>
        </p:nvSpPr>
        <p:spPr/>
        <p:txBody>
          <a:bodyPr/>
          <a:lstStyle/>
          <a:p>
            <a:r>
              <a:rPr lang="en-US" dirty="0"/>
              <a:t>Also referred to as Fund Management Companies</a:t>
            </a:r>
          </a:p>
          <a:p>
            <a:r>
              <a:rPr lang="en-US" dirty="0"/>
              <a:t>Allow Many Different Investment Options</a:t>
            </a:r>
          </a:p>
          <a:p>
            <a:r>
              <a:rPr lang="en-US" dirty="0"/>
              <a:t>Offer Money Market Funds (Investment in bonds)</a:t>
            </a:r>
          </a:p>
          <a:p>
            <a:r>
              <a:rPr lang="en-US" dirty="0"/>
              <a:t>Pays a competitive interest rates on investments</a:t>
            </a:r>
          </a:p>
          <a:p>
            <a:endParaRPr lang="en-US" dirty="0"/>
          </a:p>
          <a:p>
            <a:r>
              <a:rPr lang="en-US" dirty="0"/>
              <a:t>Smith does not consider other type of financial institutions at this time.</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15</a:t>
            </a:fld>
            <a:endParaRPr lang="en-US"/>
          </a:p>
        </p:txBody>
      </p:sp>
    </p:spTree>
    <p:extLst>
      <p:ext uri="{BB962C8B-B14F-4D97-AF65-F5344CB8AC3E}">
        <p14:creationId xmlns:p14="http://schemas.microsoft.com/office/powerpoint/2010/main" val="21477644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Savings Plan</a:t>
            </a:r>
            <a:endParaRPr lang="th-TH" dirty="0"/>
          </a:p>
        </p:txBody>
      </p:sp>
      <p:sp>
        <p:nvSpPr>
          <p:cNvPr id="3" name="Content Placeholder 2"/>
          <p:cNvSpPr>
            <a:spLocks noGrp="1"/>
          </p:cNvSpPr>
          <p:nvPr>
            <p:ph idx="1"/>
          </p:nvPr>
        </p:nvSpPr>
        <p:spPr/>
        <p:txBody>
          <a:bodyPr/>
          <a:lstStyle/>
          <a:p>
            <a:r>
              <a:rPr lang="en-US" dirty="0"/>
              <a:t>Savings Account</a:t>
            </a:r>
          </a:p>
          <a:p>
            <a:r>
              <a:rPr lang="en-US" dirty="0"/>
              <a:t>Bill of Exchange</a:t>
            </a:r>
          </a:p>
          <a:p>
            <a:r>
              <a:rPr lang="en-US" dirty="0"/>
              <a:t>Bonds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16</a:t>
            </a:fld>
            <a:endParaRPr lang="en-US"/>
          </a:p>
        </p:txBody>
      </p:sp>
    </p:spTree>
    <p:extLst>
      <p:ext uri="{BB962C8B-B14F-4D97-AF65-F5344CB8AC3E}">
        <p14:creationId xmlns:p14="http://schemas.microsoft.com/office/powerpoint/2010/main" val="14606498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Evaluating Savings Plan</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17</a:t>
            </a:fld>
            <a:endParaRPr lang="en-US"/>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752600"/>
            <a:ext cx="8039100" cy="481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430117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Evaluating Savings Plans</a:t>
            </a:r>
            <a:endParaRPr lang="th-TH" dirty="0"/>
          </a:p>
        </p:txBody>
      </p:sp>
      <p:sp>
        <p:nvSpPr>
          <p:cNvPr id="3" name="Content Placeholder 2"/>
          <p:cNvSpPr>
            <a:spLocks noGrp="1"/>
          </p:cNvSpPr>
          <p:nvPr>
            <p:ph idx="1"/>
          </p:nvPr>
        </p:nvSpPr>
        <p:spPr/>
        <p:txBody>
          <a:bodyPr/>
          <a:lstStyle/>
          <a:p>
            <a:r>
              <a:rPr lang="en-US" dirty="0"/>
              <a:t>Rates of Return</a:t>
            </a:r>
          </a:p>
          <a:p>
            <a:pPr lvl="1"/>
            <a:r>
              <a:rPr lang="en-US" dirty="0"/>
              <a:t>Compounding: The yield on your savings usually will be greater than the stated interest rate. Compounding refers to interest that is earned on previously earned interest.</a:t>
            </a:r>
          </a:p>
          <a:p>
            <a:pPr lvl="1"/>
            <a:r>
              <a:rPr lang="en-US" dirty="0"/>
              <a:t>The more frequent the compounding, the higher the rate of return will be.</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18</a:t>
            </a:fld>
            <a:endParaRPr lang="en-US"/>
          </a:p>
        </p:txBody>
      </p:sp>
    </p:spTree>
    <p:extLst>
      <p:ext uri="{BB962C8B-B14F-4D97-AF65-F5344CB8AC3E}">
        <p14:creationId xmlns:p14="http://schemas.microsoft.com/office/powerpoint/2010/main" val="3730031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Annualized Percentage Yield (APY)</a:t>
            </a:r>
            <a:endParaRPr lang="th-TH" dirty="0"/>
          </a:p>
        </p:txBody>
      </p:sp>
      <p:sp>
        <p:nvSpPr>
          <p:cNvPr id="3" name="Content Placeholder 2"/>
          <p:cNvSpPr>
            <a:spLocks noGrp="1"/>
          </p:cNvSpPr>
          <p:nvPr>
            <p:ph idx="1"/>
          </p:nvPr>
        </p:nvSpPr>
        <p:spPr/>
        <p:txBody>
          <a:bodyPr/>
          <a:lstStyle/>
          <a:p>
            <a:r>
              <a:rPr lang="en-US" dirty="0"/>
              <a:t>APY = 100 [(1 + Interest/Principal)</a:t>
            </a:r>
            <a:r>
              <a:rPr lang="en-US" baseline="30000" dirty="0"/>
              <a:t>365/days in term</a:t>
            </a:r>
            <a:r>
              <a:rPr lang="en-US" dirty="0"/>
              <a:t> – 1]</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19</a:t>
            </a:fld>
            <a:endParaRPr lang="en-US"/>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76" y="2286000"/>
            <a:ext cx="8153400" cy="3743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86402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Inflation</a:t>
            </a:r>
            <a:endParaRPr lang="th-TH" dirty="0"/>
          </a:p>
        </p:txBody>
      </p:sp>
      <p:sp>
        <p:nvSpPr>
          <p:cNvPr id="3" name="Content Placeholder 2"/>
          <p:cNvSpPr>
            <a:spLocks noGrp="1"/>
          </p:cNvSpPr>
          <p:nvPr>
            <p:ph idx="1"/>
          </p:nvPr>
        </p:nvSpPr>
        <p:spPr/>
        <p:txBody>
          <a:bodyPr/>
          <a:lstStyle/>
          <a:p>
            <a:r>
              <a:rPr lang="en-US" dirty="0"/>
              <a:t>The rate of return you earn on your savings should be compared with the inflation rate. When the inflation rate was over 10 percent, people with money in savings accounts earning 5 or 6 percent were experiencing a loss in the buying power of that money.</a:t>
            </a:r>
          </a:p>
          <a:p>
            <a:r>
              <a:rPr lang="en-US" dirty="0"/>
              <a:t>As inflation rate increases, the interest rates offers to savers should also increase. This gives you an opportunity to select savings option that will minimize the erosion of your money on deposits.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20</a:t>
            </a:fld>
            <a:endParaRPr lang="en-US"/>
          </a:p>
        </p:txBody>
      </p:sp>
    </p:spTree>
    <p:extLst>
      <p:ext uri="{BB962C8B-B14F-4D97-AF65-F5344CB8AC3E}">
        <p14:creationId xmlns:p14="http://schemas.microsoft.com/office/powerpoint/2010/main" val="37280981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Tax considerations</a:t>
            </a:r>
            <a:endParaRPr lang="th-TH" dirty="0"/>
          </a:p>
        </p:txBody>
      </p:sp>
      <p:sp>
        <p:nvSpPr>
          <p:cNvPr id="3" name="Content Placeholder 2"/>
          <p:cNvSpPr>
            <a:spLocks noGrp="1"/>
          </p:cNvSpPr>
          <p:nvPr>
            <p:ph idx="1"/>
          </p:nvPr>
        </p:nvSpPr>
        <p:spPr/>
        <p:txBody>
          <a:bodyPr/>
          <a:lstStyle/>
          <a:p>
            <a:r>
              <a:rPr lang="en-US" dirty="0"/>
              <a:t>The interest rate you earned are normally taxed at 15%. Look at the after tax interest rate return on your savings to compare.</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21</a:t>
            </a:fld>
            <a:endParaRPr lang="en-US"/>
          </a:p>
        </p:txBody>
      </p:sp>
    </p:spTree>
    <p:extLst>
      <p:ext uri="{BB962C8B-B14F-4D97-AF65-F5344CB8AC3E}">
        <p14:creationId xmlns:p14="http://schemas.microsoft.com/office/powerpoint/2010/main" val="16447154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Liquidity</a:t>
            </a:r>
            <a:endParaRPr lang="th-TH" dirty="0"/>
          </a:p>
        </p:txBody>
      </p:sp>
      <p:sp>
        <p:nvSpPr>
          <p:cNvPr id="3" name="Content Placeholder 2"/>
          <p:cNvSpPr>
            <a:spLocks noGrp="1"/>
          </p:cNvSpPr>
          <p:nvPr>
            <p:ph idx="1"/>
          </p:nvPr>
        </p:nvSpPr>
        <p:spPr/>
        <p:txBody>
          <a:bodyPr/>
          <a:lstStyle/>
          <a:p>
            <a:r>
              <a:rPr lang="en-US" dirty="0"/>
              <a:t>Liquidity allows you to withdraw your money on short notice without a loss of principal or fees. Some savings plans (Fixed deposits) impose penalties for early withdrawal or have other restriction (amount xxx can be withdraw per day).</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22</a:t>
            </a:fld>
            <a:endParaRPr lang="en-US"/>
          </a:p>
        </p:txBody>
      </p:sp>
    </p:spTree>
    <p:extLst>
      <p:ext uri="{BB962C8B-B14F-4D97-AF65-F5344CB8AC3E}">
        <p14:creationId xmlns:p14="http://schemas.microsoft.com/office/powerpoint/2010/main" val="33995394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Safety</a:t>
            </a:r>
            <a:endParaRPr lang="th-TH" dirty="0"/>
          </a:p>
        </p:txBody>
      </p:sp>
      <p:sp>
        <p:nvSpPr>
          <p:cNvPr id="3" name="Content Placeholder 2"/>
          <p:cNvSpPr>
            <a:spLocks noGrp="1"/>
          </p:cNvSpPr>
          <p:nvPr>
            <p:ph idx="1"/>
          </p:nvPr>
        </p:nvSpPr>
        <p:spPr/>
        <p:txBody>
          <a:bodyPr/>
          <a:lstStyle/>
          <a:p>
            <a:r>
              <a:rPr lang="en-US" dirty="0"/>
              <a:t>Depository Protection Agency coverage (ONLY for commercial banks)</a:t>
            </a:r>
          </a:p>
          <a:p>
            <a:endParaRPr lang="en-US" dirty="0"/>
          </a:p>
          <a:p>
            <a:endParaRPr lang="en-US" dirty="0"/>
          </a:p>
          <a:p>
            <a:endParaRPr lang="en-US" dirty="0"/>
          </a:p>
          <a:p>
            <a:pPr marL="114300" indent="0">
              <a:buNone/>
            </a:pPr>
            <a:endParaRPr lang="en-US" dirty="0"/>
          </a:p>
          <a:p>
            <a:endParaRPr lang="en-US" dirty="0"/>
          </a:p>
          <a:p>
            <a:pPr marL="114300" indent="0">
              <a:buNone/>
            </a:pPr>
            <a:r>
              <a:rPr lang="en-US" dirty="0"/>
              <a:t>Per Holder name per Bank</a:t>
            </a:r>
          </a:p>
          <a:p>
            <a:pPr marL="114300" indent="0">
              <a:buNone/>
            </a:pPr>
            <a:r>
              <a:rPr lang="en-US" dirty="0"/>
              <a:t>	To diversify: deposit up to coverage amount will all commercial banks</a:t>
            </a:r>
          </a:p>
          <a:p>
            <a:pPr marL="114300" indent="0">
              <a:buNone/>
            </a:pP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23</a:t>
            </a:fld>
            <a:endParaRPr lang="en-US"/>
          </a:p>
        </p:txBody>
      </p:sp>
      <p:graphicFrame>
        <p:nvGraphicFramePr>
          <p:cNvPr id="6" name="Table 5"/>
          <p:cNvGraphicFramePr>
            <a:graphicFrameLocks noGrp="1"/>
          </p:cNvGraphicFramePr>
          <p:nvPr>
            <p:extLst/>
          </p:nvPr>
        </p:nvGraphicFramePr>
        <p:xfrm>
          <a:off x="914400" y="2514600"/>
          <a:ext cx="6781800" cy="1371600"/>
        </p:xfrm>
        <a:graphic>
          <a:graphicData uri="http://schemas.openxmlformats.org/drawingml/2006/table">
            <a:tbl>
              <a:tblPr/>
              <a:tblGrid>
                <a:gridCol w="3446977">
                  <a:extLst>
                    <a:ext uri="{9D8B030D-6E8A-4147-A177-3AD203B41FA5}">
                      <a16:colId xmlns:a16="http://schemas.microsoft.com/office/drawing/2014/main" val="20000"/>
                    </a:ext>
                  </a:extLst>
                </a:gridCol>
                <a:gridCol w="3334823">
                  <a:extLst>
                    <a:ext uri="{9D8B030D-6E8A-4147-A177-3AD203B41FA5}">
                      <a16:colId xmlns:a16="http://schemas.microsoft.com/office/drawing/2014/main" val="20001"/>
                    </a:ext>
                  </a:extLst>
                </a:gridCol>
              </a:tblGrid>
              <a:tr h="342900">
                <a:tc>
                  <a:txBody>
                    <a:bodyPr/>
                    <a:lstStyle/>
                    <a:p>
                      <a:pPr marL="0" marR="0" algn="ctr">
                        <a:spcBef>
                          <a:spcPts val="0"/>
                        </a:spcBef>
                        <a:spcAft>
                          <a:spcPts val="0"/>
                        </a:spcAft>
                      </a:pPr>
                      <a:r>
                        <a:rPr lang="en-US" sz="1600" b="1" dirty="0">
                          <a:effectLst/>
                          <a:latin typeface="Tahoma"/>
                        </a:rPr>
                        <a:t>Period</a:t>
                      </a:r>
                      <a:endParaRPr lang="en-US" sz="3600" dirty="0">
                        <a:effectLs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CDDC"/>
                    </a:solidFill>
                  </a:tcPr>
                </a:tc>
                <a:tc>
                  <a:txBody>
                    <a:bodyPr/>
                    <a:lstStyle/>
                    <a:p>
                      <a:pPr marL="0" marR="0" algn="ctr">
                        <a:spcBef>
                          <a:spcPts val="0"/>
                        </a:spcBef>
                        <a:spcAft>
                          <a:spcPts val="0"/>
                        </a:spcAft>
                      </a:pPr>
                      <a:r>
                        <a:rPr lang="en-US" sz="1600" b="1">
                          <a:effectLst/>
                          <a:latin typeface="Tahoma"/>
                        </a:rPr>
                        <a:t>Coverage</a:t>
                      </a:r>
                      <a:endParaRPr lang="en-US" sz="3600">
                        <a:effectLs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CDDC"/>
                    </a:solidFill>
                  </a:tcPr>
                </a:tc>
                <a:extLst>
                  <a:ext uri="{0D108BD9-81ED-4DB2-BD59-A6C34878D82A}">
                    <a16:rowId xmlns:a16="http://schemas.microsoft.com/office/drawing/2014/main" val="10000"/>
                  </a:ext>
                </a:extLst>
              </a:tr>
              <a:tr h="342900">
                <a:tc>
                  <a:txBody>
                    <a:bodyPr/>
                    <a:lstStyle/>
                    <a:p>
                      <a:pPr marL="0" marR="0" algn="ctr">
                        <a:spcBef>
                          <a:spcPts val="0"/>
                        </a:spcBef>
                        <a:spcAft>
                          <a:spcPts val="0"/>
                        </a:spcAft>
                      </a:pPr>
                      <a:r>
                        <a:rPr lang="de-DE" sz="1600" dirty="0">
                          <a:effectLst/>
                          <a:latin typeface="Tahoma"/>
                        </a:rPr>
                        <a:t>11 Aug 2012 – 10 Aug 2015</a:t>
                      </a:r>
                      <a:endParaRPr lang="de-DE" sz="3600" dirty="0">
                        <a:effectLs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marL="0" marR="0" algn="ctr">
                        <a:spcBef>
                          <a:spcPts val="0"/>
                        </a:spcBef>
                        <a:spcAft>
                          <a:spcPts val="0"/>
                        </a:spcAft>
                      </a:pPr>
                      <a:r>
                        <a:rPr lang="en-US" sz="1600">
                          <a:effectLst/>
                          <a:latin typeface="Tahoma"/>
                        </a:rPr>
                        <a:t>Baht 50 million</a:t>
                      </a:r>
                      <a:endParaRPr lang="en-US" sz="3600">
                        <a:effectLs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extLst>
                  <a:ext uri="{0D108BD9-81ED-4DB2-BD59-A6C34878D82A}">
                    <a16:rowId xmlns:a16="http://schemas.microsoft.com/office/drawing/2014/main" val="10001"/>
                  </a:ext>
                </a:extLst>
              </a:tr>
              <a:tr h="342900">
                <a:tc>
                  <a:txBody>
                    <a:bodyPr/>
                    <a:lstStyle/>
                    <a:p>
                      <a:pPr marL="0" marR="0" algn="ctr">
                        <a:spcBef>
                          <a:spcPts val="0"/>
                        </a:spcBef>
                        <a:spcAft>
                          <a:spcPts val="0"/>
                        </a:spcAft>
                      </a:pPr>
                      <a:r>
                        <a:rPr lang="de-DE" sz="1600">
                          <a:effectLst/>
                          <a:latin typeface="Tahoma"/>
                        </a:rPr>
                        <a:t>11 Aug 2015 – 10 Aug 2016</a:t>
                      </a:r>
                      <a:endParaRPr lang="de-DE" sz="3600">
                        <a:effectLs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1600">
                          <a:effectLst/>
                          <a:latin typeface="Tahoma"/>
                        </a:rPr>
                        <a:t>Baht 25 million</a:t>
                      </a:r>
                      <a:endParaRPr lang="en-US" sz="3600">
                        <a:effectLs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342900">
                <a:tc>
                  <a:txBody>
                    <a:bodyPr/>
                    <a:lstStyle/>
                    <a:p>
                      <a:pPr marL="0" marR="0" algn="ctr">
                        <a:spcBef>
                          <a:spcPts val="0"/>
                        </a:spcBef>
                        <a:spcAft>
                          <a:spcPts val="0"/>
                        </a:spcAft>
                      </a:pPr>
                      <a:r>
                        <a:rPr lang="en-US" sz="1600" dirty="0">
                          <a:effectLst/>
                          <a:latin typeface="Tahoma"/>
                        </a:rPr>
                        <a:t>11 Aug 2016 – Onwards</a:t>
                      </a:r>
                      <a:endParaRPr lang="en-US" sz="3600" dirty="0">
                        <a:effectLs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marL="0" marR="0" algn="ctr">
                        <a:spcBef>
                          <a:spcPts val="0"/>
                        </a:spcBef>
                        <a:spcAft>
                          <a:spcPts val="0"/>
                        </a:spcAft>
                      </a:pPr>
                      <a:r>
                        <a:rPr lang="en-US" sz="1600" dirty="0">
                          <a:effectLst/>
                          <a:latin typeface="Tahoma"/>
                        </a:rPr>
                        <a:t>Baht 1 million</a:t>
                      </a:r>
                      <a:endParaRPr lang="en-US" sz="3600" dirty="0">
                        <a:effectLs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extLst>
                  <a:ext uri="{0D108BD9-81ED-4DB2-BD59-A6C34878D82A}">
                    <a16:rowId xmlns:a16="http://schemas.microsoft.com/office/drawing/2014/main" val="10003"/>
                  </a:ext>
                </a:extLst>
              </a:tr>
            </a:tbl>
          </a:graphicData>
        </a:graphic>
      </p:graphicFrame>
      <p:sp>
        <p:nvSpPr>
          <p:cNvPr id="7" name="Rectangle 1"/>
          <p:cNvSpPr>
            <a:spLocks noChangeArrowheads="1"/>
          </p:cNvSpPr>
          <p:nvPr/>
        </p:nvSpPr>
        <p:spPr bwMode="auto">
          <a:xfrm>
            <a:off x="1522413" y="35687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br>
              <a:rPr kumimoji="0" lang="th-TH" sz="2800" b="0" i="0" u="none" strike="noStrike" cap="none" normalizeH="0" baseline="0">
                <a:ln>
                  <a:noFill/>
                </a:ln>
                <a:solidFill>
                  <a:schemeClr val="tx1"/>
                </a:solidFill>
                <a:effectLst/>
                <a:latin typeface="Arial" pitchFamily="34" charset="0"/>
                <a:cs typeface="Angsana New" pitchFamily="18" charset="-34"/>
              </a:rPr>
            </a:br>
            <a:br>
              <a:rPr kumimoji="0" lang="th-TH" sz="2800" b="0" i="0" u="none" strike="noStrike" cap="none" normalizeH="0" baseline="0">
                <a:ln>
                  <a:noFill/>
                </a:ln>
                <a:solidFill>
                  <a:schemeClr val="tx1"/>
                </a:solidFill>
                <a:effectLst/>
                <a:latin typeface="Arial" pitchFamily="34" charset="0"/>
                <a:cs typeface="Angsana New" pitchFamily="18" charset="-34"/>
              </a:rPr>
            </a:br>
            <a:endParaRPr kumimoji="0" lang="th-TH" sz="2800" b="0" i="0" u="none" strike="noStrike" cap="none" normalizeH="0" baseline="0">
              <a:ln>
                <a:noFill/>
              </a:ln>
              <a:solidFill>
                <a:schemeClr val="tx1"/>
              </a:solidFill>
              <a:effectLst/>
              <a:latin typeface="Arial" pitchFamily="34" charset="0"/>
              <a:cs typeface="Angsana New" pitchFamily="18" charset="-34"/>
            </a:endParaRPr>
          </a:p>
        </p:txBody>
      </p:sp>
    </p:spTree>
    <p:extLst>
      <p:ext uri="{BB962C8B-B14F-4D97-AF65-F5344CB8AC3E}">
        <p14:creationId xmlns:p14="http://schemas.microsoft.com/office/powerpoint/2010/main" val="33241313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Restrictions and Fees</a:t>
            </a:r>
            <a:endParaRPr lang="th-TH" dirty="0"/>
          </a:p>
        </p:txBody>
      </p:sp>
      <p:sp>
        <p:nvSpPr>
          <p:cNvPr id="3" name="Content Placeholder 2"/>
          <p:cNvSpPr>
            <a:spLocks noGrp="1"/>
          </p:cNvSpPr>
          <p:nvPr>
            <p:ph idx="1"/>
          </p:nvPr>
        </p:nvSpPr>
        <p:spPr/>
        <p:txBody>
          <a:bodyPr/>
          <a:lstStyle/>
          <a:p>
            <a:r>
              <a:rPr lang="en-US" dirty="0"/>
              <a:t>Other limitations can affect your choice of a savings program.</a:t>
            </a:r>
          </a:p>
          <a:p>
            <a:pPr lvl="1"/>
            <a:r>
              <a:rPr lang="en-US" dirty="0"/>
              <a:t>Some institutions charge a transaction fee for withdrawal</a:t>
            </a:r>
          </a:p>
          <a:p>
            <a:pPr lvl="1"/>
            <a:r>
              <a:rPr lang="en-US" dirty="0"/>
              <a:t>Some free offering in the beginning once you open account requires you to do something – maintaining minimum balance up to a certain amount for a certain time period. Failing to do so may causes you to make suboptimal decision during the account opening.</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24</a:t>
            </a:fld>
            <a:endParaRPr lang="en-US"/>
          </a:p>
        </p:txBody>
      </p:sp>
    </p:spTree>
    <p:extLst>
      <p:ext uri="{BB962C8B-B14F-4D97-AF65-F5344CB8AC3E}">
        <p14:creationId xmlns:p14="http://schemas.microsoft.com/office/powerpoint/2010/main" val="20129144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Factors Used to Evaluate Savings Options</a:t>
            </a:r>
            <a:endParaRPr lang="th-TH" dirty="0"/>
          </a:p>
        </p:txBody>
      </p:sp>
      <p:sp>
        <p:nvSpPr>
          <p:cNvPr id="3" name="Content Placeholder 2"/>
          <p:cNvSpPr>
            <a:spLocks noGrp="1"/>
          </p:cNvSpPr>
          <p:nvPr>
            <p:ph idx="1"/>
          </p:nvPr>
        </p:nvSpPr>
        <p:spPr/>
        <p:txBody>
          <a:bodyPr/>
          <a:lstStyle/>
          <a:p>
            <a:r>
              <a:rPr lang="en-US" dirty="0"/>
              <a:t>Rate of Return</a:t>
            </a:r>
          </a:p>
          <a:p>
            <a:pPr lvl="1"/>
            <a:r>
              <a:rPr lang="en-US" dirty="0"/>
              <a:t>Compounding</a:t>
            </a:r>
          </a:p>
          <a:p>
            <a:pPr lvl="2"/>
            <a:r>
              <a:rPr lang="en-US" dirty="0"/>
              <a:t>How much will the account grow over time?</a:t>
            </a:r>
          </a:p>
          <a:p>
            <a:pPr lvl="2"/>
            <a:r>
              <a:rPr lang="en-US" dirty="0"/>
              <a:t>How often is interest compounded?</a:t>
            </a:r>
          </a:p>
          <a:p>
            <a:pPr lvl="2"/>
            <a:r>
              <a:rPr lang="en-US" dirty="0"/>
              <a:t>Look at full disclosure on all savings accounts of fees, interest rates and APY.</a:t>
            </a:r>
          </a:p>
          <a:p>
            <a:r>
              <a:rPr lang="en-US" dirty="0"/>
              <a:t>Inflation</a:t>
            </a:r>
          </a:p>
          <a:p>
            <a:pPr lvl="1"/>
            <a:r>
              <a:rPr lang="en-US" dirty="0"/>
              <a:t>What is the interest rate Smith will earn compared to the rate of inflation?</a:t>
            </a:r>
          </a:p>
          <a:p>
            <a:pPr lvl="1"/>
            <a:r>
              <a:rPr lang="en-US" dirty="0"/>
              <a:t>Does the interest rate change with market rates?</a:t>
            </a:r>
          </a:p>
          <a:p>
            <a:pPr lvl="1"/>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25</a:t>
            </a:fld>
            <a:endParaRPr lang="en-US"/>
          </a:p>
        </p:txBody>
      </p:sp>
    </p:spTree>
    <p:extLst>
      <p:ext uri="{BB962C8B-B14F-4D97-AF65-F5344CB8AC3E}">
        <p14:creationId xmlns:p14="http://schemas.microsoft.com/office/powerpoint/2010/main" val="9071751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Factors Used to Evaluate Savings Options</a:t>
            </a:r>
            <a:endParaRPr lang="th-TH" dirty="0"/>
          </a:p>
        </p:txBody>
      </p:sp>
      <p:sp>
        <p:nvSpPr>
          <p:cNvPr id="3" name="Content Placeholder 2"/>
          <p:cNvSpPr>
            <a:spLocks noGrp="1"/>
          </p:cNvSpPr>
          <p:nvPr>
            <p:ph idx="1"/>
          </p:nvPr>
        </p:nvSpPr>
        <p:spPr/>
        <p:txBody>
          <a:bodyPr/>
          <a:lstStyle/>
          <a:p>
            <a:r>
              <a:rPr lang="en-US" dirty="0"/>
              <a:t>Tax considerations</a:t>
            </a:r>
          </a:p>
          <a:p>
            <a:pPr lvl="1"/>
            <a:r>
              <a:rPr lang="en-US" dirty="0"/>
              <a:t>Is the money Smith earns taxed?</a:t>
            </a:r>
          </a:p>
          <a:p>
            <a:r>
              <a:rPr lang="en-US" dirty="0"/>
              <a:t>Liquidity</a:t>
            </a:r>
          </a:p>
          <a:p>
            <a:pPr lvl="1"/>
            <a:r>
              <a:rPr lang="en-US" dirty="0"/>
              <a:t>How easy is it to take money out of his savings account?</a:t>
            </a:r>
          </a:p>
          <a:p>
            <a:pPr lvl="1"/>
            <a:r>
              <a:rPr lang="en-US" dirty="0"/>
              <a:t>Is there any penalty for withdrawing the money?</a:t>
            </a:r>
          </a:p>
          <a:p>
            <a:pPr marL="114300" indent="0">
              <a:buNone/>
            </a:pPr>
            <a:endParaRPr lang="en-US" dirty="0"/>
          </a:p>
          <a:p>
            <a:pPr lvl="1"/>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26</a:t>
            </a:fld>
            <a:endParaRPr lang="en-US"/>
          </a:p>
        </p:txBody>
      </p:sp>
    </p:spTree>
    <p:extLst>
      <p:ext uri="{BB962C8B-B14F-4D97-AF65-F5344CB8AC3E}">
        <p14:creationId xmlns:p14="http://schemas.microsoft.com/office/powerpoint/2010/main" val="33316071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Factors Used to Evaluate Savings Options</a:t>
            </a:r>
            <a:endParaRPr lang="th-TH" dirty="0"/>
          </a:p>
        </p:txBody>
      </p:sp>
      <p:sp>
        <p:nvSpPr>
          <p:cNvPr id="3" name="Content Placeholder 2"/>
          <p:cNvSpPr>
            <a:spLocks noGrp="1"/>
          </p:cNvSpPr>
          <p:nvPr>
            <p:ph idx="1"/>
          </p:nvPr>
        </p:nvSpPr>
        <p:spPr/>
        <p:txBody>
          <a:bodyPr/>
          <a:lstStyle/>
          <a:p>
            <a:r>
              <a:rPr lang="en-US" dirty="0"/>
              <a:t>Safety</a:t>
            </a:r>
          </a:p>
          <a:p>
            <a:pPr lvl="1"/>
            <a:r>
              <a:rPr lang="en-US" dirty="0"/>
              <a:t>Is the savings account insured by DPA?</a:t>
            </a:r>
          </a:p>
          <a:p>
            <a:r>
              <a:rPr lang="en-US" dirty="0"/>
              <a:t>Restrictions/Fees</a:t>
            </a:r>
          </a:p>
          <a:p>
            <a:pPr lvl="1"/>
            <a:r>
              <a:rPr lang="en-US" dirty="0"/>
              <a:t>Are there minimum balance requirements?</a:t>
            </a:r>
          </a:p>
          <a:p>
            <a:pPr lvl="1"/>
            <a:r>
              <a:rPr lang="en-US" dirty="0"/>
              <a:t>What are the fees if Smith goes below the minimum balance requirements?</a:t>
            </a:r>
          </a:p>
          <a:p>
            <a:pPr lvl="1"/>
            <a:r>
              <a:rPr lang="en-US" dirty="0"/>
              <a:t>Is there a transaction fee for withdrawal from the account?</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27</a:t>
            </a:fld>
            <a:endParaRPr lang="en-US"/>
          </a:p>
        </p:txBody>
      </p:sp>
    </p:spTree>
    <p:extLst>
      <p:ext uri="{BB962C8B-B14F-4D97-AF65-F5344CB8AC3E}">
        <p14:creationId xmlns:p14="http://schemas.microsoft.com/office/powerpoint/2010/main" val="36566873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Smith’s Savings Choice</a:t>
            </a:r>
            <a:endParaRPr lang="th-TH" dirty="0"/>
          </a:p>
        </p:txBody>
      </p:sp>
      <p:sp>
        <p:nvSpPr>
          <p:cNvPr id="3" name="Content Placeholder 2"/>
          <p:cNvSpPr>
            <a:spLocks noGrp="1"/>
          </p:cNvSpPr>
          <p:nvPr>
            <p:ph idx="1"/>
          </p:nvPr>
        </p:nvSpPr>
        <p:spPr/>
        <p:txBody>
          <a:bodyPr/>
          <a:lstStyle/>
          <a:p>
            <a:r>
              <a:rPr lang="en-US" dirty="0"/>
              <a:t>Smith has decided to keep two savings accounts. He wants to keep his regular savings account, because it is liquid and does not require a minimum balance. He decides to keep his emergency fund in this account. He also decides to get a money market fund with an investment company. He knows this account s not insured but decides the additional interest he will receive is worth the risk.</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28</a:t>
            </a:fld>
            <a:endParaRPr lang="en-US"/>
          </a:p>
        </p:txBody>
      </p:sp>
    </p:spTree>
    <p:extLst>
      <p:ext uri="{BB962C8B-B14F-4D97-AF65-F5344CB8AC3E}">
        <p14:creationId xmlns:p14="http://schemas.microsoft.com/office/powerpoint/2010/main" val="36486385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Electronic Payment Methods</a:t>
            </a:r>
            <a:endParaRPr lang="th-TH" dirty="0"/>
          </a:p>
        </p:txBody>
      </p:sp>
      <p:sp>
        <p:nvSpPr>
          <p:cNvPr id="3" name="Content Placeholder 2"/>
          <p:cNvSpPr>
            <a:spLocks noGrp="1"/>
          </p:cNvSpPr>
          <p:nvPr>
            <p:ph idx="1"/>
          </p:nvPr>
        </p:nvSpPr>
        <p:spPr/>
        <p:txBody>
          <a:bodyPr/>
          <a:lstStyle/>
          <a:p>
            <a:r>
              <a:rPr lang="en-US" dirty="0"/>
              <a:t>Can Smith check his account balances online?</a:t>
            </a:r>
          </a:p>
          <a:p>
            <a:r>
              <a:rPr lang="en-US" dirty="0"/>
              <a:t>Can Smith transfer funds electronically from one account to the other?</a:t>
            </a:r>
          </a:p>
          <a:p>
            <a:r>
              <a:rPr lang="en-US" dirty="0"/>
              <a:t>Can Smith get preauthorized payments for his regular bills?</a:t>
            </a:r>
          </a:p>
          <a:p>
            <a:r>
              <a:rPr lang="en-US" dirty="0"/>
              <a:t>Can Smith use his debit card to make purchases?</a:t>
            </a:r>
          </a:p>
          <a:p>
            <a:r>
              <a:rPr lang="en-US" dirty="0"/>
              <a:t>Can Smith pay his bills online?</a:t>
            </a:r>
          </a:p>
          <a:p>
            <a:r>
              <a:rPr lang="en-US" dirty="0"/>
              <a:t>Are there any fees for any of these services?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29</a:t>
            </a:fld>
            <a:endParaRPr lang="en-US"/>
          </a:p>
        </p:txBody>
      </p:sp>
    </p:spTree>
    <p:extLst>
      <p:ext uri="{BB962C8B-B14F-4D97-AF65-F5344CB8AC3E}">
        <p14:creationId xmlns:p14="http://schemas.microsoft.com/office/powerpoint/2010/main" val="38449771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Factors Used to Evaluate Checking Accounts</a:t>
            </a:r>
            <a:endParaRPr lang="th-TH" dirty="0"/>
          </a:p>
        </p:txBody>
      </p:sp>
      <p:sp>
        <p:nvSpPr>
          <p:cNvPr id="3" name="Content Placeholder 2"/>
          <p:cNvSpPr>
            <a:spLocks noGrp="1"/>
          </p:cNvSpPr>
          <p:nvPr>
            <p:ph idx="1"/>
          </p:nvPr>
        </p:nvSpPr>
        <p:spPr/>
        <p:txBody>
          <a:bodyPr/>
          <a:lstStyle/>
          <a:p>
            <a:r>
              <a:rPr lang="en-US" dirty="0"/>
              <a:t>Restrictions and Fees</a:t>
            </a:r>
          </a:p>
          <a:p>
            <a:pPr lvl="1"/>
            <a:r>
              <a:rPr lang="en-US" dirty="0"/>
              <a:t>What are the minimum balance requirements and the penalties for going below this balance?</a:t>
            </a:r>
          </a:p>
          <a:p>
            <a:pPr lvl="1"/>
            <a:r>
              <a:rPr lang="en-US" dirty="0"/>
              <a:t>Are there service charges?</a:t>
            </a:r>
          </a:p>
          <a:p>
            <a:pPr lvl="1"/>
            <a:r>
              <a:rPr lang="en-US" dirty="0"/>
              <a:t>What are the check printing and overdraft fees?</a:t>
            </a:r>
          </a:p>
          <a:p>
            <a:r>
              <a:rPr lang="en-US" dirty="0"/>
              <a:t>Interest</a:t>
            </a:r>
          </a:p>
          <a:p>
            <a:pPr lvl="1"/>
            <a:r>
              <a:rPr lang="en-US" dirty="0"/>
              <a:t>Does the account pay interest?</a:t>
            </a:r>
          </a:p>
          <a:p>
            <a:pPr lvl="1"/>
            <a:r>
              <a:rPr lang="en-US" dirty="0"/>
              <a:t>How often does it pay interest?</a:t>
            </a:r>
          </a:p>
          <a:p>
            <a:r>
              <a:rPr lang="en-US" dirty="0"/>
              <a:t>Special Services</a:t>
            </a:r>
          </a:p>
          <a:p>
            <a:pPr lvl="1"/>
            <a:r>
              <a:rPr lang="en-US" dirty="0"/>
              <a:t>Does the account have overdraft protection?</a:t>
            </a:r>
          </a:p>
          <a:p>
            <a:pPr lvl="1"/>
            <a:r>
              <a:rPr lang="en-US" dirty="0"/>
              <a:t>Does the financial institution return cancelled checks?</a:t>
            </a:r>
          </a:p>
          <a:p>
            <a:pPr lvl="1"/>
            <a:r>
              <a:rPr lang="en-US" dirty="0"/>
              <a:t>Are other services (safe deposit box, low-rate loans, </a:t>
            </a:r>
            <a:r>
              <a:rPr lang="en-US" dirty="0" err="1"/>
              <a:t>etc</a:t>
            </a:r>
            <a:r>
              <a:rPr lang="en-US" dirty="0"/>
              <a:t>) that may be used infrequently bundled with the account?</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30</a:t>
            </a:fld>
            <a:endParaRPr lang="en-US"/>
          </a:p>
        </p:txBody>
      </p:sp>
    </p:spTree>
    <p:extLst>
      <p:ext uri="{BB962C8B-B14F-4D97-AF65-F5344CB8AC3E}">
        <p14:creationId xmlns:p14="http://schemas.microsoft.com/office/powerpoint/2010/main" val="35322408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Payment Methods</a:t>
            </a:r>
            <a:endParaRPr lang="th-TH" dirty="0"/>
          </a:p>
        </p:txBody>
      </p:sp>
      <p:sp>
        <p:nvSpPr>
          <p:cNvPr id="3" name="Content Placeholder 2"/>
          <p:cNvSpPr>
            <a:spLocks noGrp="1"/>
          </p:cNvSpPr>
          <p:nvPr>
            <p:ph idx="1"/>
          </p:nvPr>
        </p:nvSpPr>
        <p:spPr/>
        <p:txBody>
          <a:bodyPr/>
          <a:lstStyle/>
          <a:p>
            <a:r>
              <a:rPr lang="en-US" dirty="0"/>
              <a:t>Electronic Payments</a:t>
            </a:r>
          </a:p>
          <a:p>
            <a:pPr lvl="1"/>
            <a:r>
              <a:rPr lang="en-US" dirty="0"/>
              <a:t>Debit Card</a:t>
            </a:r>
          </a:p>
          <a:p>
            <a:pPr lvl="1"/>
            <a:r>
              <a:rPr lang="en-US" dirty="0"/>
              <a:t>Online Payments</a:t>
            </a:r>
          </a:p>
          <a:p>
            <a:pPr lvl="1"/>
            <a:r>
              <a:rPr lang="en-US" dirty="0"/>
              <a:t>Stored-value cards – prepaid cards</a:t>
            </a:r>
          </a:p>
          <a:p>
            <a:pPr lvl="1"/>
            <a:r>
              <a:rPr lang="en-US" dirty="0"/>
              <a:t>Smart Card (True money, Rabbit, </a:t>
            </a:r>
            <a:r>
              <a:rPr lang="en-US" dirty="0" err="1"/>
              <a:t>etc</a:t>
            </a:r>
            <a:r>
              <a:rPr lang="en-US" dirty="0"/>
              <a:t>)</a:t>
            </a:r>
          </a:p>
          <a:p>
            <a:pPr lvl="1"/>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31</a:t>
            </a:fld>
            <a:endParaRPr lang="en-US"/>
          </a:p>
        </p:txBody>
      </p:sp>
    </p:spTree>
    <p:extLst>
      <p:ext uri="{BB962C8B-B14F-4D97-AF65-F5344CB8AC3E}">
        <p14:creationId xmlns:p14="http://schemas.microsoft.com/office/powerpoint/2010/main" val="31058998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Avoid Identity Theft</a:t>
            </a:r>
            <a:endParaRPr lang="th-TH" dirty="0"/>
          </a:p>
        </p:txBody>
      </p:sp>
      <p:sp>
        <p:nvSpPr>
          <p:cNvPr id="3" name="Content Placeholder 2"/>
          <p:cNvSpPr>
            <a:spLocks noGrp="1"/>
          </p:cNvSpPr>
          <p:nvPr>
            <p:ph idx="1"/>
          </p:nvPr>
        </p:nvSpPr>
        <p:spPr/>
        <p:txBody>
          <a:bodyPr/>
          <a:lstStyle/>
          <a:p>
            <a:r>
              <a:rPr lang="en-US" dirty="0"/>
              <a:t>Use different signature on checks, withdrawal</a:t>
            </a:r>
          </a:p>
          <a:p>
            <a:r>
              <a:rPr lang="en-US" dirty="0"/>
              <a:t>Shred or burn financial information containing your name, account number, address, credit card number, etc.</a:t>
            </a:r>
          </a:p>
          <a:p>
            <a:r>
              <a:rPr lang="en-US" dirty="0"/>
              <a:t>Use passwords involving both letters and numbers</a:t>
            </a:r>
          </a:p>
          <a:p>
            <a:r>
              <a:rPr lang="en-US" dirty="0"/>
              <a:t>Subscribe to SMS services</a:t>
            </a:r>
          </a:p>
          <a:p>
            <a:r>
              <a:rPr lang="en-US" dirty="0"/>
              <a:t>Keep your credit card slips in a safe place.</a:t>
            </a:r>
          </a:p>
          <a:p>
            <a:r>
              <a:rPr lang="en-US" dirty="0"/>
              <a:t>Maintain up to date anti virus software.</a:t>
            </a:r>
          </a:p>
          <a:p>
            <a:r>
              <a:rPr lang="en-US" dirty="0"/>
              <a:t>Make sure you do not forget your ATM card in the machine.</a:t>
            </a:r>
          </a:p>
          <a:p>
            <a:r>
              <a:rPr lang="en-US" dirty="0"/>
              <a:t>Do not provide any financial information on a call as banks do not normally contact you for that.</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32</a:t>
            </a:fld>
            <a:endParaRPr lang="en-US"/>
          </a:p>
        </p:txBody>
      </p:sp>
    </p:spTree>
    <p:extLst>
      <p:ext uri="{BB962C8B-B14F-4D97-AF65-F5344CB8AC3E}">
        <p14:creationId xmlns:p14="http://schemas.microsoft.com/office/powerpoint/2010/main" val="20908045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Consumer Credit</a:t>
            </a:r>
          </a:p>
        </p:txBody>
      </p:sp>
      <p:sp>
        <p:nvSpPr>
          <p:cNvPr id="3" name="Content Placeholder 2"/>
          <p:cNvSpPr>
            <a:spLocks noGrp="1"/>
          </p:cNvSpPr>
          <p:nvPr>
            <p:ph idx="1"/>
          </p:nvPr>
        </p:nvSpPr>
        <p:spPr/>
        <p:txBody>
          <a:bodyPr/>
          <a:lstStyle/>
          <a:p>
            <a:pPr marL="114300" indent="0">
              <a:buNone/>
            </a:pPr>
            <a:r>
              <a:rPr lang="en-US" dirty="0"/>
              <a:t>Credit is an arrangement to receive cash, goods, or services now and pay for them in the future</a:t>
            </a:r>
          </a:p>
          <a:p>
            <a:pPr marL="114300" indent="0">
              <a:buNone/>
            </a:pPr>
            <a:endParaRPr lang="en-US" dirty="0"/>
          </a:p>
          <a:p>
            <a:pPr marL="114300" indent="0">
              <a:buNone/>
            </a:pPr>
            <a:r>
              <a:rPr lang="en-US" dirty="0"/>
              <a:t>Consumer credit refers to the use of credit for personal needs (except a home mortgage) by individuals and families, in contrast to credit used for business purposes</a:t>
            </a:r>
          </a:p>
          <a:p>
            <a:pPr marL="114300" indent="0">
              <a:buNone/>
            </a:pPr>
            <a:endParaRPr lang="en-US" dirty="0"/>
          </a:p>
          <a:p>
            <a:pPr marL="114300" indent="0">
              <a:buNone/>
            </a:pPr>
            <a:r>
              <a:rPr lang="en-US" dirty="0"/>
              <a:t>In January, you pay a bill for electricity that you used in December.</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33</a:t>
            </a:fld>
            <a:endParaRPr lang="en-US"/>
          </a:p>
        </p:txBody>
      </p:sp>
    </p:spTree>
    <p:extLst>
      <p:ext uri="{BB962C8B-B14F-4D97-AF65-F5344CB8AC3E}">
        <p14:creationId xmlns:p14="http://schemas.microsoft.com/office/powerpoint/2010/main" val="6783341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Choices</a:t>
            </a:r>
            <a:endParaRPr lang="th-TH" dirty="0"/>
          </a:p>
        </p:txBody>
      </p:sp>
      <p:sp>
        <p:nvSpPr>
          <p:cNvPr id="3" name="Content Placeholder 2"/>
          <p:cNvSpPr>
            <a:spLocks noGrp="1"/>
          </p:cNvSpPr>
          <p:nvPr>
            <p:ph idx="1"/>
          </p:nvPr>
        </p:nvSpPr>
        <p:spPr/>
        <p:txBody>
          <a:bodyPr/>
          <a:lstStyle/>
          <a:p>
            <a:r>
              <a:rPr lang="en-US" dirty="0"/>
              <a:t>Draw on savings</a:t>
            </a:r>
          </a:p>
          <a:p>
            <a:r>
              <a:rPr lang="en-US" dirty="0"/>
              <a:t>Use Present earnings</a:t>
            </a:r>
          </a:p>
          <a:p>
            <a:r>
              <a:rPr lang="en-US" dirty="0"/>
              <a:t>Borrow against expected future income</a:t>
            </a:r>
          </a:p>
          <a:p>
            <a:endParaRPr lang="en-US" dirty="0"/>
          </a:p>
          <a:p>
            <a:r>
              <a:rPr lang="en-US" dirty="0"/>
              <a:t>Each of these alternatives has trade-offs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34</a:t>
            </a:fld>
            <a:endParaRPr lang="en-US"/>
          </a:p>
        </p:txBody>
      </p:sp>
    </p:spTree>
    <p:extLst>
      <p:ext uri="{BB962C8B-B14F-4D97-AF65-F5344CB8AC3E}">
        <p14:creationId xmlns:p14="http://schemas.microsoft.com/office/powerpoint/2010/main" val="27215807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Uses and Misuses of Credit</a:t>
            </a:r>
            <a:endParaRPr lang="th-TH" dirty="0"/>
          </a:p>
        </p:txBody>
      </p:sp>
      <p:sp>
        <p:nvSpPr>
          <p:cNvPr id="3" name="Content Placeholder 2"/>
          <p:cNvSpPr>
            <a:spLocks noGrp="1"/>
          </p:cNvSpPr>
          <p:nvPr>
            <p:ph idx="1"/>
          </p:nvPr>
        </p:nvSpPr>
        <p:spPr/>
        <p:txBody>
          <a:bodyPr>
            <a:normAutofit fontScale="92500" lnSpcReduction="10000"/>
          </a:bodyPr>
          <a:lstStyle/>
          <a:p>
            <a:r>
              <a:rPr lang="en-US" dirty="0"/>
              <a:t>Using credit to purchase goods and services may allow consumers to be more efficient or more productive or to lead more satisfying lives</a:t>
            </a:r>
          </a:p>
          <a:p>
            <a:pPr lvl="1"/>
            <a:r>
              <a:rPr lang="en-US" dirty="0"/>
              <a:t>Medical emergency may leave a person strapped for funds.</a:t>
            </a:r>
          </a:p>
          <a:p>
            <a:pPr lvl="1"/>
            <a:r>
              <a:rPr lang="en-US" dirty="0"/>
              <a:t>It may be possible to buy an item now for less money than it will cost later.</a:t>
            </a:r>
          </a:p>
          <a:p>
            <a:pPr lvl="1"/>
            <a:r>
              <a:rPr lang="en-US" dirty="0"/>
              <a:t>But it probably is not reasonable to borrow for everyday living expenses or finance a Mercedes Benz when an Eco-car is all your budget allows.</a:t>
            </a:r>
          </a:p>
          <a:p>
            <a:pPr lvl="1"/>
            <a:endParaRPr lang="en-US" dirty="0"/>
          </a:p>
          <a:p>
            <a:r>
              <a:rPr lang="en-US" dirty="0"/>
              <a:t>Using credit increases the amount of money a person can spend to purchase goods and services now. But the trade-offs is that it decreases the amount of money that will be available to spend in the future. However, many people expect their incomes to increase an therefore expect to be able to make payments on past credit purchases and still make new purchases.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27449504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Questions you should consider</a:t>
            </a:r>
            <a:endParaRPr lang="th-TH" dirty="0"/>
          </a:p>
        </p:txBody>
      </p:sp>
      <p:sp>
        <p:nvSpPr>
          <p:cNvPr id="3" name="Content Placeholder 2"/>
          <p:cNvSpPr>
            <a:spLocks noGrp="1"/>
          </p:cNvSpPr>
          <p:nvPr>
            <p:ph idx="1"/>
          </p:nvPr>
        </p:nvSpPr>
        <p:spPr/>
        <p:txBody>
          <a:bodyPr/>
          <a:lstStyle/>
          <a:p>
            <a:r>
              <a:rPr lang="en-US" dirty="0"/>
              <a:t>Do I have the cash I need for the down payment?</a:t>
            </a:r>
          </a:p>
          <a:p>
            <a:r>
              <a:rPr lang="en-US" dirty="0"/>
              <a:t>Do I want to use my savings for this purchase?</a:t>
            </a:r>
          </a:p>
          <a:p>
            <a:r>
              <a:rPr lang="en-US" dirty="0"/>
              <a:t>Does the purchase fit my budget?</a:t>
            </a:r>
          </a:p>
          <a:p>
            <a:r>
              <a:rPr lang="en-US" dirty="0"/>
              <a:t>Could I use the credit I need for this purchase in some better way?</a:t>
            </a:r>
          </a:p>
          <a:p>
            <a:r>
              <a:rPr lang="en-US" dirty="0"/>
              <a:t>Could I postpone the purchase?</a:t>
            </a:r>
          </a:p>
          <a:p>
            <a:r>
              <a:rPr lang="en-US" dirty="0"/>
              <a:t>What are the opportunity costs of postponing the purchase (a possible increase in price?)</a:t>
            </a:r>
          </a:p>
          <a:p>
            <a:r>
              <a:rPr lang="en-US" dirty="0"/>
              <a:t>What are the dollar costs and the psychological costs of using credit (interest, other finance charges, being in debt, etc.)</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36</a:t>
            </a:fld>
            <a:endParaRPr lang="en-US"/>
          </a:p>
        </p:txBody>
      </p:sp>
    </p:spTree>
    <p:extLst>
      <p:ext uri="{BB962C8B-B14F-4D97-AF65-F5344CB8AC3E}">
        <p14:creationId xmlns:p14="http://schemas.microsoft.com/office/powerpoint/2010/main" val="5147464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Economy</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37</a:t>
            </a:fld>
            <a:endParaRPr lang="en-US"/>
          </a:p>
        </p:txBody>
      </p:sp>
      <p:pic>
        <p:nvPicPr>
          <p:cNvPr id="15366" name="Picture 6" descr="http://www.nationmultimedia.com/new/2013/10/31/business/images/30218322-01_bi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524000"/>
            <a:ext cx="6000750" cy="4267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29869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Thailand</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38</a:t>
            </a:fld>
            <a:endParaRPr lang="en-US"/>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828800"/>
            <a:ext cx="7720869"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46205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Advantages of Credit</a:t>
            </a:r>
            <a:endParaRPr lang="th-TH" dirty="0"/>
          </a:p>
        </p:txBody>
      </p:sp>
      <p:sp>
        <p:nvSpPr>
          <p:cNvPr id="3" name="Content Placeholder 2"/>
          <p:cNvSpPr>
            <a:spLocks noGrp="1"/>
          </p:cNvSpPr>
          <p:nvPr>
            <p:ph idx="1"/>
          </p:nvPr>
        </p:nvSpPr>
        <p:spPr/>
        <p:txBody>
          <a:bodyPr/>
          <a:lstStyle/>
          <a:p>
            <a:r>
              <a:rPr lang="en-US" dirty="0"/>
              <a:t>Consumer credit enables people to enjoy goods and services now</a:t>
            </a:r>
          </a:p>
          <a:p>
            <a:r>
              <a:rPr lang="en-US" dirty="0"/>
              <a:t>Credit card permit the purchase of goods even when funds are low.</a:t>
            </a:r>
          </a:p>
          <a:p>
            <a:r>
              <a:rPr lang="en-US" dirty="0"/>
              <a:t>Credit is more than a substitute for cash – many of the services it provides are taken for granted. Every time you turn on water tap, flick the light switch, use mobile phone – you are using credit.</a:t>
            </a:r>
          </a:p>
          <a:p>
            <a:r>
              <a:rPr lang="en-US" dirty="0"/>
              <a:t>It is safer to use credit – having credit card while travel rather than large sum of cash.</a:t>
            </a:r>
          </a:p>
          <a:p>
            <a:r>
              <a:rPr lang="en-US" dirty="0"/>
              <a:t>The use of credit cards can provide up to 45 days of float.</a:t>
            </a:r>
          </a:p>
          <a:p>
            <a:r>
              <a:rPr lang="en-US" dirty="0"/>
              <a:t>Benefits of credit card such as emergency services, fitness, discounts, etc.</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38732654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Disadvantages of Credit</a:t>
            </a:r>
            <a:endParaRPr lang="th-TH" dirty="0"/>
          </a:p>
        </p:txBody>
      </p:sp>
      <p:sp>
        <p:nvSpPr>
          <p:cNvPr id="3" name="Content Placeholder 2"/>
          <p:cNvSpPr>
            <a:spLocks noGrp="1"/>
          </p:cNvSpPr>
          <p:nvPr>
            <p:ph idx="1"/>
          </p:nvPr>
        </p:nvSpPr>
        <p:spPr/>
        <p:txBody>
          <a:bodyPr/>
          <a:lstStyle/>
          <a:p>
            <a:r>
              <a:rPr lang="en-US" dirty="0"/>
              <a:t>Temptation to overspend.</a:t>
            </a:r>
          </a:p>
          <a:p>
            <a:r>
              <a:rPr lang="en-US" dirty="0"/>
              <a:t>Failure to repay may result in loss of income, valuable property, reputation</a:t>
            </a:r>
          </a:p>
          <a:p>
            <a:r>
              <a:rPr lang="en-US" dirty="0"/>
              <a:t>Slower progress toward financial goals</a:t>
            </a:r>
          </a:p>
          <a:p>
            <a:r>
              <a:rPr lang="en-US" dirty="0"/>
              <a:t>It does not increase total purchasing power.</a:t>
            </a:r>
          </a:p>
          <a:p>
            <a:r>
              <a:rPr lang="en-US" dirty="0"/>
              <a:t>There is interest to it. Paying for purchases over a period of time is more costly than paying for them with cash. Be careful with compounding effect of interest on interest.</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40</a:t>
            </a:fld>
            <a:endParaRPr lang="en-US"/>
          </a:p>
        </p:txBody>
      </p:sp>
    </p:spTree>
    <p:extLst>
      <p:ext uri="{BB962C8B-B14F-4D97-AF65-F5344CB8AC3E}">
        <p14:creationId xmlns:p14="http://schemas.microsoft.com/office/powerpoint/2010/main" val="84605160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Credit</a:t>
            </a:r>
            <a:endParaRPr lang="th-TH" dirty="0"/>
          </a:p>
        </p:txBody>
      </p:sp>
      <p:sp>
        <p:nvSpPr>
          <p:cNvPr id="3" name="Content Placeholder 2"/>
          <p:cNvSpPr>
            <a:spLocks noGrp="1"/>
          </p:cNvSpPr>
          <p:nvPr>
            <p:ph idx="1"/>
          </p:nvPr>
        </p:nvSpPr>
        <p:spPr/>
        <p:txBody>
          <a:bodyPr>
            <a:normAutofit fontScale="92500" lnSpcReduction="10000"/>
          </a:bodyPr>
          <a:lstStyle/>
          <a:p>
            <a:r>
              <a:rPr lang="en-US" dirty="0"/>
              <a:t>Closed-End Credit</a:t>
            </a:r>
          </a:p>
          <a:p>
            <a:pPr lvl="1"/>
            <a:r>
              <a:rPr lang="en-US" dirty="0"/>
              <a:t>Used for specific purpose and involves a specified amount (</a:t>
            </a:r>
            <a:r>
              <a:rPr lang="en-US" dirty="0" err="1"/>
              <a:t>eg</a:t>
            </a:r>
            <a:r>
              <a:rPr lang="en-US" dirty="0"/>
              <a:t>. Mortgage loans, Automobile loans, Installment loans)</a:t>
            </a:r>
          </a:p>
          <a:p>
            <a:pPr lvl="1"/>
            <a:r>
              <a:rPr lang="en-US" dirty="0"/>
              <a:t>It usually involve a written agreement for each credit purchase. A down payment or trade-in may be required, with the balance to be repaid in equal monthly payments over a period of time. Generally, the seller holds title to the merchandise until the payments have been completed.</a:t>
            </a:r>
          </a:p>
          <a:p>
            <a:pPr lvl="1"/>
            <a:r>
              <a:rPr lang="en-US" dirty="0"/>
              <a:t>Most common types of closed-end credit:</a:t>
            </a:r>
          </a:p>
          <a:p>
            <a:pPr lvl="2"/>
            <a:r>
              <a:rPr lang="en-US" dirty="0"/>
              <a:t>Installment sales credit – make down payment and usually sign a contract to repay the balance plus interest and service charge in equal installments over a specific period</a:t>
            </a:r>
          </a:p>
          <a:p>
            <a:pPr lvl="2"/>
            <a:r>
              <a:rPr lang="en-US" dirty="0"/>
              <a:t>Installment cash credit – direct loan of money for personal purposes – home improvements or vacation expenses. No down payment and make payments in specified amounts over a set period.</a:t>
            </a:r>
          </a:p>
          <a:p>
            <a:pPr lvl="2"/>
            <a:r>
              <a:rPr lang="en-US" dirty="0"/>
              <a:t>Single lump-sum credit – a loan that must be repaid in total on a specific day.</a:t>
            </a:r>
          </a:p>
          <a:p>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345473742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Credit</a:t>
            </a:r>
            <a:endParaRPr lang="th-TH" dirty="0"/>
          </a:p>
        </p:txBody>
      </p:sp>
      <p:sp>
        <p:nvSpPr>
          <p:cNvPr id="3" name="Content Placeholder 2"/>
          <p:cNvSpPr>
            <a:spLocks noGrp="1"/>
          </p:cNvSpPr>
          <p:nvPr>
            <p:ph idx="1"/>
          </p:nvPr>
        </p:nvSpPr>
        <p:spPr/>
        <p:txBody>
          <a:bodyPr>
            <a:normAutofit lnSpcReduction="10000"/>
          </a:bodyPr>
          <a:lstStyle/>
          <a:p>
            <a:r>
              <a:rPr lang="en-US" dirty="0"/>
              <a:t>Open-End Credit</a:t>
            </a:r>
          </a:p>
          <a:p>
            <a:pPr lvl="1"/>
            <a:r>
              <a:rPr lang="en-US" dirty="0"/>
              <a:t>Normally used to make small purchases at different store. Examples are credit card and overdraft lines.</a:t>
            </a:r>
          </a:p>
          <a:p>
            <a:pPr lvl="1"/>
            <a:r>
              <a:rPr lang="en-US" dirty="0"/>
              <a:t>You can use open-end credit to make any purchases you wish if you do not exceed your line of credit – the maximum amount of credit the lender has made available to you.</a:t>
            </a:r>
          </a:p>
          <a:p>
            <a:pPr lvl="1"/>
            <a:r>
              <a:rPr lang="en-US" dirty="0"/>
              <a:t>You may have to pay interest or other finance charges for the use/having of such credit.</a:t>
            </a:r>
          </a:p>
          <a:p>
            <a:pPr lvl="2"/>
            <a:r>
              <a:rPr lang="en-US" dirty="0"/>
              <a:t>Credit card</a:t>
            </a:r>
          </a:p>
          <a:p>
            <a:pPr lvl="2"/>
            <a:r>
              <a:rPr lang="en-US" dirty="0"/>
              <a:t>Smart Cards</a:t>
            </a:r>
          </a:p>
          <a:p>
            <a:pPr lvl="2"/>
            <a:r>
              <a:rPr lang="en-US" dirty="0"/>
              <a:t>Debit Cards</a:t>
            </a:r>
          </a:p>
          <a:p>
            <a:pPr lvl="2"/>
            <a:r>
              <a:rPr lang="en-US" dirty="0"/>
              <a:t>Gift Cards</a:t>
            </a:r>
          </a:p>
          <a:p>
            <a:pPr lvl="2"/>
            <a:r>
              <a:rPr lang="en-US" dirty="0"/>
              <a:t>Travel/ Oil Card</a:t>
            </a:r>
          </a:p>
          <a:p>
            <a:pPr lvl="2"/>
            <a:r>
              <a:rPr lang="en-US" dirty="0"/>
              <a:t>Home Equity Loans</a:t>
            </a:r>
          </a:p>
          <a:p>
            <a:pPr lvl="2"/>
            <a:r>
              <a:rPr lang="en-US" dirty="0"/>
              <a:t>Car for Cash</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101124162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a:t>
            </a:r>
          </a:p>
        </p:txBody>
      </p:sp>
      <p:sp>
        <p:nvSpPr>
          <p:cNvPr id="3" name="Content Placeholder 2"/>
          <p:cNvSpPr>
            <a:spLocks noGrp="1"/>
          </p:cNvSpPr>
          <p:nvPr>
            <p:ph idx="1"/>
          </p:nvPr>
        </p:nvSpPr>
        <p:spPr/>
        <p:txBody>
          <a:bodyPr/>
          <a:lstStyle/>
          <a:p>
            <a:pPr marL="114300" lvl="0" indent="0">
              <a:buNone/>
            </a:pPr>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43</a:t>
            </a:fld>
            <a:endParaRPr lang="en-US"/>
          </a:p>
        </p:txBody>
      </p:sp>
    </p:spTree>
    <p:extLst>
      <p:ext uri="{BB962C8B-B14F-4D97-AF65-F5344CB8AC3E}">
        <p14:creationId xmlns:p14="http://schemas.microsoft.com/office/powerpoint/2010/main" val="236549443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8780</TotalTime>
  <Words>2448</Words>
  <Application>Microsoft Office PowerPoint</Application>
  <PresentationFormat>On-screen Show (4:3)</PresentationFormat>
  <Paragraphs>320</Paragraphs>
  <Slides>43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Angsana New</vt:lpstr>
      <vt:lpstr>Arial</vt:lpstr>
      <vt:lpstr>Calibri</vt:lpstr>
      <vt:lpstr>Cambria</vt:lpstr>
      <vt:lpstr>Cordia New</vt:lpstr>
      <vt:lpstr>Tahoma</vt:lpstr>
      <vt:lpstr>Adjacency</vt:lpstr>
      <vt:lpstr>FN 281: Personal Finance</vt:lpstr>
      <vt:lpstr>Cash Management Strategy</vt:lpstr>
      <vt:lpstr>Cash Management Strategy</vt:lpstr>
      <vt:lpstr>Types of Financial Services</vt:lpstr>
      <vt:lpstr>Online banking</vt:lpstr>
      <vt:lpstr>Opportunity Costs of Financial Services</vt:lpstr>
      <vt:lpstr>Financial Institutions</vt:lpstr>
      <vt:lpstr>How should you choose a financial institution?</vt:lpstr>
      <vt:lpstr>Case: Smith’s Situation</vt:lpstr>
      <vt:lpstr>Case: Smith’s Situation</vt:lpstr>
      <vt:lpstr>Smith’s Choices</vt:lpstr>
      <vt:lpstr>Commercial Banks</vt:lpstr>
      <vt:lpstr>Savings and Loan Association</vt:lpstr>
      <vt:lpstr>Life Insurance Companies</vt:lpstr>
      <vt:lpstr>Investment Companies </vt:lpstr>
      <vt:lpstr>Savings Plan</vt:lpstr>
      <vt:lpstr>Evaluating Savings Plan</vt:lpstr>
      <vt:lpstr>Evaluating Savings Plans</vt:lpstr>
      <vt:lpstr>Annualized Percentage Yield (APY)</vt:lpstr>
      <vt:lpstr>Inflation</vt:lpstr>
      <vt:lpstr>Tax considerations</vt:lpstr>
      <vt:lpstr>Liquidity</vt:lpstr>
      <vt:lpstr>Safety</vt:lpstr>
      <vt:lpstr>Restrictions and Fees</vt:lpstr>
      <vt:lpstr>Factors Used to Evaluate Savings Options</vt:lpstr>
      <vt:lpstr>Factors Used to Evaluate Savings Options</vt:lpstr>
      <vt:lpstr>Factors Used to Evaluate Savings Options</vt:lpstr>
      <vt:lpstr>Smith’s Savings Choice</vt:lpstr>
      <vt:lpstr>Electronic Payment Methods</vt:lpstr>
      <vt:lpstr>Factors Used to Evaluate Checking Accounts</vt:lpstr>
      <vt:lpstr>Payment Methods</vt:lpstr>
      <vt:lpstr>Avoid Identity Theft</vt:lpstr>
      <vt:lpstr>Consumer Credit</vt:lpstr>
      <vt:lpstr>Choices</vt:lpstr>
      <vt:lpstr>Uses and Misuses of Credit</vt:lpstr>
      <vt:lpstr>Questions you should consider</vt:lpstr>
      <vt:lpstr>Economy</vt:lpstr>
      <vt:lpstr>Thailand</vt:lpstr>
      <vt:lpstr>Advantages of Credit</vt:lpstr>
      <vt:lpstr>Disadvantages of Credit</vt:lpstr>
      <vt:lpstr>Types of Credit</vt:lpstr>
      <vt:lpstr>Types of Credit</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dc:creator>
  <cp:lastModifiedBy>Thanachote R</cp:lastModifiedBy>
  <cp:revision>106</cp:revision>
  <dcterms:created xsi:type="dcterms:W3CDTF">2013-11-23T06:38:33Z</dcterms:created>
  <dcterms:modified xsi:type="dcterms:W3CDTF">2018-01-14T18:01:16Z</dcterms:modified>
</cp:coreProperties>
</file>