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5" r:id="rId3"/>
    <p:sldId id="277" r:id="rId4"/>
    <p:sldId id="257" r:id="rId5"/>
    <p:sldId id="276" r:id="rId6"/>
    <p:sldId id="269" r:id="rId7"/>
    <p:sldId id="263" r:id="rId8"/>
    <p:sldId id="274" r:id="rId9"/>
    <p:sldId id="268" r:id="rId10"/>
    <p:sldId id="272" r:id="rId11"/>
    <p:sldId id="273" r:id="rId12"/>
    <p:sldId id="267" r:id="rId13"/>
    <p:sldId id="260" r:id="rId14"/>
  </p:sldIdLst>
  <p:sldSz cx="9144000" cy="6858000" type="screen4x3"/>
  <p:notesSz cx="9928225" cy="67976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9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009951881014874"/>
          <c:y val="0.11798308415001899"/>
          <c:w val="0.6259120734908139"/>
          <c:h val="0.78137235949239348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3.3441538623739699E-2"/>
                  <c:y val="3.475951598475739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4128503493088749E-2"/>
                  <c:y val="-8.8582128920010363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4354735784876794E-2"/>
                  <c:y val="-2.42581021438611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6321464045324155E-3"/>
                  <c:y val="7.985825548743929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7131283536703793E-2"/>
                  <c:y val="5.384363760674801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8309492563429564E-2"/>
                  <c:y val="5.733318697977592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5.6927712160979867E-2"/>
                  <c:y val="-2.5570915397814106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0.30353827646544196"/>
                  <c:y val="4.594709864994306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th-TH"/>
                </a:pPr>
                <a:endParaRPr lang="th-TH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'2011'!$B$2:$B$11</c:f>
              <c:strCache>
                <c:ptCount val="10"/>
                <c:pt idx="0">
                  <c:v> Indonesia</c:v>
                </c:pt>
                <c:pt idx="1">
                  <c:v> Thailand</c:v>
                </c:pt>
                <c:pt idx="2">
                  <c:v> Malaysia</c:v>
                </c:pt>
                <c:pt idx="3">
                  <c:v> Singapore</c:v>
                </c:pt>
                <c:pt idx="4">
                  <c:v> Philippines</c:v>
                </c:pt>
                <c:pt idx="5">
                  <c:v> Vietnam</c:v>
                </c:pt>
                <c:pt idx="6">
                  <c:v> Burma</c:v>
                </c:pt>
                <c:pt idx="7">
                  <c:v> Brunei</c:v>
                </c:pt>
                <c:pt idx="8">
                  <c:v> Cambodia</c:v>
                </c:pt>
                <c:pt idx="9">
                  <c:v> Laos</c:v>
                </c:pt>
              </c:strCache>
            </c:strRef>
          </c:cat>
          <c:val>
            <c:numRef>
              <c:f>'2011'!$C$2:$C$11</c:f>
              <c:numCache>
                <c:formatCode>#,##0</c:formatCode>
                <c:ptCount val="10"/>
                <c:pt idx="0">
                  <c:v>845680</c:v>
                </c:pt>
                <c:pt idx="1">
                  <c:v>345649</c:v>
                </c:pt>
                <c:pt idx="2">
                  <c:v>278680</c:v>
                </c:pt>
                <c:pt idx="3">
                  <c:v>259849</c:v>
                </c:pt>
                <c:pt idx="4">
                  <c:v>213129</c:v>
                </c:pt>
                <c:pt idx="5">
                  <c:v>122722</c:v>
                </c:pt>
                <c:pt idx="6">
                  <c:v>51925</c:v>
                </c:pt>
                <c:pt idx="7">
                  <c:v>15533</c:v>
                </c:pt>
                <c:pt idx="8">
                  <c:v>12861</c:v>
                </c:pt>
                <c:pt idx="9">
                  <c:v>7891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400"/>
      </a:pPr>
      <a:endParaRPr lang="th-TH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0.62368</cdr:x>
      <cdr:y>0.87516</cdr:y>
    </cdr:from>
    <cdr:to>
      <cdr:x>0.99788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9874" y="3205164"/>
          <a:ext cx="1685905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100" b="1"/>
            <a:t>ASEAN</a:t>
          </a:r>
          <a:r>
            <a:rPr lang="en-US" sz="1100" b="1" baseline="0"/>
            <a:t>  Share of GDP 2011 (2.15 Trillion USD)</a:t>
          </a:r>
          <a:endParaRPr lang="th-TH" sz="1100" b="1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E04AF-729B-4E5D-8CC1-9A33ADA702DD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594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5E459-093A-4342-AD6A-81BB46AB6EE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29061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8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BD1C1-EC5F-4D08-803A-9849AF930BE8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31978-12A3-4AE7-83E6-879E477922F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32996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largest reserve bed for oil in the world </a:t>
            </a:r>
          </a:p>
          <a:p>
            <a:r>
              <a:rPr lang="en-US" dirty="0" smtClean="0"/>
              <a:t>8% or</a:t>
            </a:r>
            <a:r>
              <a:rPr lang="en-US" baseline="0" dirty="0" smtClean="0"/>
              <a:t> more of all fish caught in world come from here.</a:t>
            </a:r>
          </a:p>
          <a:p>
            <a:r>
              <a:rPr lang="en-US" baseline="0" dirty="0" smtClean="0"/>
              <a:t>270 vessels a day, 50% of all supertankers, 25% of the worlds oil pass through this area. Straits of Malacca is 1.5 km wide near </a:t>
            </a:r>
            <a:r>
              <a:rPr lang="en-US" baseline="0" dirty="0" err="1" smtClean="0"/>
              <a:t>singapore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1404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largest reserve bed for oil in the world </a:t>
            </a:r>
          </a:p>
          <a:p>
            <a:r>
              <a:rPr lang="en-US" dirty="0" smtClean="0"/>
              <a:t>8% or</a:t>
            </a:r>
            <a:r>
              <a:rPr lang="en-US" baseline="0" dirty="0" smtClean="0"/>
              <a:t> more of all fish caught in world come from here.</a:t>
            </a:r>
          </a:p>
          <a:p>
            <a:r>
              <a:rPr lang="en-US" baseline="0" dirty="0" smtClean="0"/>
              <a:t>270 vessels a day, 50% of all supertankers, 25% of the worlds oil pass through this area. Straits of Malacca is 1.5 km wide near </a:t>
            </a:r>
            <a:r>
              <a:rPr lang="en-US" baseline="0" dirty="0" err="1" smtClean="0"/>
              <a:t>singapore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1404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196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7694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3586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42417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2698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7644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4797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4714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434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0535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668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94620-D27F-40B5-8F73-237B07697D5B}" type="datetimeFigureOut">
              <a:rPr lang="th-TH" smtClean="0"/>
              <a:pPr/>
              <a:t>17/03/59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218E5-010B-4862-BEAB-28F6DDC9E82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483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Energy and ASEAN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3068960"/>
            <a:ext cx="6400800" cy="960512"/>
          </a:xfrm>
        </p:spPr>
        <p:txBody>
          <a:bodyPr/>
          <a:lstStyle/>
          <a:p>
            <a:r>
              <a:rPr lang="en-US" dirty="0" smtClean="0"/>
              <a:t>Daniel Ray Lewis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6181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42939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OBJECTIVE:     At the end of the class there will be meeting of the ASEAN secretariat where we will set the objectives for ASEAN in terms of energy policy.  Please consider the 8 following energy issues and their relevance for your country.</a:t>
            </a:r>
          </a:p>
          <a:p>
            <a:endParaRPr lang="en-US" dirty="0" smtClean="0"/>
          </a:p>
          <a:p>
            <a:r>
              <a:rPr lang="en-US" dirty="0" smtClean="0"/>
              <a:t>1) Basic needs – access to electricity, cooking fuels etc.</a:t>
            </a:r>
          </a:p>
          <a:p>
            <a:r>
              <a:rPr lang="en-US" dirty="0" smtClean="0"/>
              <a:t>2) Energy subsidies – how, for whom, how much</a:t>
            </a:r>
          </a:p>
          <a:p>
            <a:r>
              <a:rPr lang="en-US" dirty="0" smtClean="0"/>
              <a:t>3) Energy conservation – how to reduce use</a:t>
            </a:r>
          </a:p>
          <a:p>
            <a:r>
              <a:rPr lang="en-US" dirty="0" smtClean="0"/>
              <a:t>4) Energy security – securing energy supply and protecting supply routes</a:t>
            </a:r>
          </a:p>
          <a:p>
            <a:r>
              <a:rPr lang="en-US" dirty="0" smtClean="0"/>
              <a:t>5) Energy investment – how can we attract foreign investment while keeping benefit for our country</a:t>
            </a:r>
          </a:p>
          <a:p>
            <a:r>
              <a:rPr lang="en-US" dirty="0" smtClean="0"/>
              <a:t>6) Energy integration – supporting movement of energy within ASEAN- e.g. electricity, natural gas.</a:t>
            </a:r>
          </a:p>
          <a:p>
            <a:r>
              <a:rPr lang="en-US" dirty="0" smtClean="0"/>
              <a:t>7) Alternative Energies – supporting development of solar, wind, geothermal etc.</a:t>
            </a:r>
          </a:p>
          <a:p>
            <a:r>
              <a:rPr lang="en-US" dirty="0" smtClean="0"/>
              <a:t>8) Energy and the environment – how to protect the natural environment and minimize global warming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831994"/>
              </p:ext>
            </p:extLst>
          </p:nvPr>
        </p:nvGraphicFramePr>
        <p:xfrm>
          <a:off x="285720" y="571480"/>
          <a:ext cx="8286810" cy="5594416"/>
        </p:xfrm>
        <a:graphic>
          <a:graphicData uri="http://schemas.openxmlformats.org/drawingml/2006/table">
            <a:tbl>
              <a:tblPr/>
              <a:tblGrid>
                <a:gridCol w="1381135"/>
                <a:gridCol w="1381135"/>
                <a:gridCol w="1381135"/>
                <a:gridCol w="1381135"/>
                <a:gridCol w="1381135"/>
                <a:gridCol w="1381135"/>
              </a:tblGrid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Country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Petroleum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Electricity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Natural gas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Coal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Total 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Bangladesh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7.56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22.12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13.45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43.13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Bhutan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1.39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1.39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Brunei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3.77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1.57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5.34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Cambodia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China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0.68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0.68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India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6.75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1.72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0.9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9.37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Indonesia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14.51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3.69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18.2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Laos P.D.R.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Malaysia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5.67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1.49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1.41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8.57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Myanmar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9.35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9.35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Pakistan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1.02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10.23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19.89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31.14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Philippines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Singapore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n.a.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Thailand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0.66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7.24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0.61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1.08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9.59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Vietnam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ahoma"/>
                        </a:rPr>
                        <a:t>?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ＭＳ 明朝"/>
                          <a:cs typeface="Tahoma"/>
                        </a:rPr>
                        <a:t>High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ＭＳ 明朝"/>
                          <a:cs typeface="Tahoma"/>
                        </a:rPr>
                        <a:t>?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ＭＳ 明朝"/>
                          <a:cs typeface="Tahoma"/>
                        </a:rPr>
                        <a:t>?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Calibri"/>
                          <a:ea typeface="ＭＳ 明朝"/>
                          <a:cs typeface="Tahoma"/>
                        </a:rPr>
                        <a:t>5%????</a:t>
                      </a:r>
                      <a:endParaRPr lang="en-US" sz="2000" dirty="0">
                        <a:latin typeface="Calibri"/>
                        <a:ea typeface="ＭＳ 明朝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84357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400" b="1" dirty="0" smtClean="0">
                <a:solidFill>
                  <a:srgbClr val="4F81BD"/>
                </a:solidFill>
                <a:latin typeface="Calibri" pitchFamily="34" charset="0"/>
                <a:ea typeface="ＭＳ 明朝" pitchFamily="17" charset="-128"/>
                <a:cs typeface="Cordia New" pitchFamily="34" charset="-34"/>
              </a:rPr>
              <a:t>Asian</a:t>
            </a:r>
            <a:r>
              <a:rPr kumimoji="0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Calibri" pitchFamily="34" charset="0"/>
                <a:ea typeface="ＭＳ 明朝" pitchFamily="17" charset="-128"/>
                <a:cs typeface="Cordia New" pitchFamily="34" charset="-34"/>
              </a:rPr>
              <a:t> Subsidies for Energy (as a % of total</a:t>
            </a:r>
            <a:r>
              <a:rPr kumimoji="0" lang="en-US" altLang="ja-JP" sz="2400" b="1" i="0" u="none" strike="noStrike" cap="none" normalizeH="0" dirty="0" smtClean="0">
                <a:ln>
                  <a:noFill/>
                </a:ln>
                <a:solidFill>
                  <a:srgbClr val="4F81BD"/>
                </a:solidFill>
                <a:effectLst/>
                <a:latin typeface="Calibri" pitchFamily="34" charset="0"/>
                <a:ea typeface="ＭＳ 明朝" pitchFamily="17" charset="-128"/>
                <a:cs typeface="Cordia New" pitchFamily="34" charset="-34"/>
              </a:rPr>
              <a:t> </a:t>
            </a:r>
            <a:r>
              <a:rPr kumimoji="0" lang="en-US" altLang="ja-JP" sz="2400" b="1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Calibri" pitchFamily="34" charset="0"/>
                <a:ea typeface="ＭＳ 明朝" pitchFamily="17" charset="-128"/>
                <a:cs typeface="Cordia New" pitchFamily="34" charset="-34"/>
              </a:rPr>
              <a:t>government revenues)</a:t>
            </a:r>
            <a:endParaRPr kumimoji="0" lang="en-US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6500834"/>
            <a:ext cx="7358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ja-JP" sz="1800" b="1" dirty="0" smtClean="0">
                <a:latin typeface="Calibri" pitchFamily="34" charset="0"/>
                <a:ea typeface="ＭＳ 明朝" pitchFamily="17" charset="-128"/>
                <a:cs typeface="Cordia New" pitchFamily="34" charset="-34"/>
              </a:rPr>
              <a:t>Source: IMF 2013 (data generally from 2011)</a:t>
            </a:r>
            <a:endParaRPr lang="en-US" altLang="ja-JP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844" y="928670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42844" y="2696015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42844" y="3053205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2844" y="3767585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42844" y="4124775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42844" y="4481965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42844" y="5520082"/>
            <a:ext cx="8715436" cy="357190"/>
          </a:xfrm>
          <a:prstGeom prst="rect">
            <a:avLst/>
          </a:prstGeom>
          <a:solidFill>
            <a:srgbClr val="FFC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7215206" y="571480"/>
            <a:ext cx="1357322" cy="59293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84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>
          <a:xfrm>
            <a:off x="4842070" y="1988840"/>
            <a:ext cx="738041" cy="93610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4067944" y="1556792"/>
            <a:ext cx="12241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u="sng" dirty="0" smtClean="0">
                <a:solidFill>
                  <a:srgbClr val="C00000"/>
                </a:solidFill>
              </a:rPr>
              <a:t>Claimed by: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China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Taiwan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endParaRPr lang="th-TH" sz="1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57192" y="2708920"/>
            <a:ext cx="23042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C00000"/>
                </a:solidFill>
              </a:rPr>
              <a:t>Spratly Islands</a:t>
            </a:r>
            <a:r>
              <a:rPr lang="en-US" sz="1600" dirty="0" smtClean="0">
                <a:solidFill>
                  <a:srgbClr val="C00000"/>
                </a:solidFill>
              </a:rPr>
              <a:t>: Total of 4 square kilometers of land area but potentially large oil and gas reserves</a:t>
            </a:r>
            <a:endParaRPr lang="th-TH" sz="1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57192" y="8982"/>
            <a:ext cx="32075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Potential for Future Military Conflict</a:t>
            </a:r>
            <a:endParaRPr lang="th-TH" b="1" dirty="0"/>
          </a:p>
        </p:txBody>
      </p:sp>
      <p:sp>
        <p:nvSpPr>
          <p:cNvPr id="7" name="Oval 6"/>
          <p:cNvSpPr/>
          <p:nvPr/>
        </p:nvSpPr>
        <p:spPr>
          <a:xfrm rot="1713394">
            <a:off x="1787982" y="3728330"/>
            <a:ext cx="1656184" cy="4680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0" y="4077072"/>
            <a:ext cx="2453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C00000"/>
                </a:solidFill>
              </a:rPr>
              <a:t>Straits of Malacca</a:t>
            </a:r>
            <a:r>
              <a:rPr lang="en-US" sz="1600" dirty="0" smtClean="0">
                <a:solidFill>
                  <a:srgbClr val="C00000"/>
                </a:solidFill>
              </a:rPr>
              <a:t>: 800 km stretch between Sumatra and Malaysia carries ¼ of the worlds goods and ¼ of oil shipped by sea.</a:t>
            </a:r>
            <a:endParaRPr lang="th-TH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8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>
          <a:xfrm>
            <a:off x="4842070" y="1988840"/>
            <a:ext cx="738041" cy="93610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4067944" y="1556792"/>
            <a:ext cx="12241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u="sng" dirty="0" smtClean="0">
                <a:solidFill>
                  <a:srgbClr val="C00000"/>
                </a:solidFill>
              </a:rPr>
              <a:t>Claimed by: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China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Taiwan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</a:p>
          <a:p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endParaRPr lang="th-TH" sz="1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57192" y="2708920"/>
            <a:ext cx="23042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C00000"/>
                </a:solidFill>
              </a:rPr>
              <a:t>Spratly Islands</a:t>
            </a:r>
            <a:r>
              <a:rPr lang="en-US" sz="1600" dirty="0" smtClean="0">
                <a:solidFill>
                  <a:srgbClr val="C00000"/>
                </a:solidFill>
              </a:rPr>
              <a:t>: Total of 4 square kilometers of land area but potentially large oil and gas reserves</a:t>
            </a:r>
            <a:endParaRPr lang="th-TH" sz="1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57192" y="8982"/>
            <a:ext cx="32075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Potential for Future Military Conflict</a:t>
            </a:r>
            <a:endParaRPr lang="th-TH" b="1" dirty="0"/>
          </a:p>
        </p:txBody>
      </p:sp>
      <p:sp>
        <p:nvSpPr>
          <p:cNvPr id="7" name="Oval 6"/>
          <p:cNvSpPr/>
          <p:nvPr/>
        </p:nvSpPr>
        <p:spPr>
          <a:xfrm rot="1713394">
            <a:off x="1787982" y="3728330"/>
            <a:ext cx="1656184" cy="4680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0" y="4077072"/>
            <a:ext cx="2453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C00000"/>
                </a:solidFill>
              </a:rPr>
              <a:t>Straits of Malacca</a:t>
            </a:r>
            <a:r>
              <a:rPr lang="en-US" sz="1600" dirty="0" smtClean="0">
                <a:solidFill>
                  <a:srgbClr val="C00000"/>
                </a:solidFill>
              </a:rPr>
              <a:t>: 800 km stretch between Sumatra and Malaysia carries ¼ of the worlds goods and ¼ of oil shipped by sea.</a:t>
            </a:r>
            <a:endParaRPr lang="th-TH" sz="1400" b="1" dirty="0">
              <a:solidFill>
                <a:srgbClr val="C00000"/>
              </a:solidFill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1714480" y="785794"/>
            <a:ext cx="2288524" cy="714380"/>
            <a:chOff x="1714480" y="785794"/>
            <a:chExt cx="2288524" cy="714380"/>
          </a:xfrm>
        </p:grpSpPr>
        <p:grpSp>
          <p:nvGrpSpPr>
            <p:cNvPr id="4" name="Group 21"/>
            <p:cNvGrpSpPr/>
            <p:nvPr/>
          </p:nvGrpSpPr>
          <p:grpSpPr>
            <a:xfrm>
              <a:off x="1714480" y="785794"/>
              <a:ext cx="1928826" cy="714380"/>
              <a:chOff x="1714480" y="785794"/>
              <a:chExt cx="1928826" cy="714380"/>
            </a:xfrm>
          </p:grpSpPr>
          <p:cxnSp>
            <p:nvCxnSpPr>
              <p:cNvPr id="10" name="Straight Connector 9"/>
              <p:cNvCxnSpPr/>
              <p:nvPr/>
            </p:nvCxnSpPr>
            <p:spPr>
              <a:xfrm rot="10800000" flipV="1">
                <a:off x="1714480" y="785794"/>
                <a:ext cx="1857388" cy="642942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 rot="10800000" flipV="1">
                <a:off x="1785918" y="857232"/>
                <a:ext cx="1857388" cy="642942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rot="16200000" flipH="1">
                <a:off x="1750200" y="1393017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 rot="16200000" flipH="1">
                <a:off x="1964513" y="1321580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rot="16200000" flipH="1">
                <a:off x="2178827" y="1250141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rot="16200000" flipH="1">
                <a:off x="2607455" y="1107266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rot="16200000" flipH="1">
                <a:off x="2821769" y="1035828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 rot="16200000" flipH="1">
                <a:off x="2393141" y="1178703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rot="16200000" flipH="1">
                <a:off x="3250397" y="892952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 rot="16200000" flipH="1">
                <a:off x="3036083" y="964390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 rot="20437597">
              <a:off x="2288492" y="988177"/>
              <a:ext cx="17145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smtClean="0">
                  <a:solidFill>
                    <a:srgbClr val="002060"/>
                  </a:solidFill>
                </a:rPr>
                <a:t>Northern Corridor</a:t>
              </a:r>
              <a:endParaRPr lang="en-US" sz="1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514522" y="2462897"/>
            <a:ext cx="1571636" cy="322257"/>
            <a:chOff x="1514522" y="2462897"/>
            <a:chExt cx="1571636" cy="322257"/>
          </a:xfrm>
        </p:grpSpPr>
        <p:grpSp>
          <p:nvGrpSpPr>
            <p:cNvPr id="9" name="Group 23"/>
            <p:cNvGrpSpPr/>
            <p:nvPr/>
          </p:nvGrpSpPr>
          <p:grpSpPr>
            <a:xfrm rot="901711">
              <a:off x="1665976" y="2462897"/>
              <a:ext cx="575743" cy="252839"/>
              <a:chOff x="1714480" y="785794"/>
              <a:chExt cx="1928826" cy="714380"/>
            </a:xfrm>
          </p:grpSpPr>
          <p:cxnSp>
            <p:nvCxnSpPr>
              <p:cNvPr id="25" name="Straight Connector 24"/>
              <p:cNvCxnSpPr/>
              <p:nvPr/>
            </p:nvCxnSpPr>
            <p:spPr>
              <a:xfrm rot="10800000" flipV="1">
                <a:off x="1714480" y="785794"/>
                <a:ext cx="1857388" cy="642942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 rot="10800000" flipV="1">
                <a:off x="1785918" y="857232"/>
                <a:ext cx="1857388" cy="642942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rot="16200000" flipH="1">
                <a:off x="1750200" y="1393017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rot="16200000" flipH="1">
                <a:off x="1964513" y="1321580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rot="16200000" flipH="1">
                <a:off x="2178827" y="1250141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rot="16200000" flipH="1">
                <a:off x="2607455" y="1107266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rot="16200000" flipH="1">
                <a:off x="2821769" y="1035828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rot="16200000" flipH="1">
                <a:off x="2393141" y="1178703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rot="16200000" flipH="1">
                <a:off x="3250397" y="892952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rot="16200000" flipH="1">
                <a:off x="3036083" y="964390"/>
                <a:ext cx="142876" cy="71438"/>
              </a:xfrm>
              <a:prstGeom prst="line">
                <a:avLst/>
              </a:prstGeom>
              <a:ln w="317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/>
            <p:cNvSpPr txBox="1"/>
            <p:nvPr/>
          </p:nvSpPr>
          <p:spPr>
            <a:xfrm rot="21064970">
              <a:off x="1514522" y="2477377"/>
              <a:ext cx="15716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err="1" smtClean="0">
                  <a:solidFill>
                    <a:srgbClr val="002060"/>
                  </a:solidFill>
                </a:rPr>
                <a:t>Kra</a:t>
              </a:r>
              <a:r>
                <a:rPr lang="en-US" sz="1400" b="1" dirty="0" smtClean="0">
                  <a:solidFill>
                    <a:srgbClr val="002060"/>
                  </a:solidFill>
                </a:rPr>
                <a:t> Canal</a:t>
              </a:r>
              <a:endParaRPr lang="en-US" sz="1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17006" y="71414"/>
            <a:ext cx="2095760" cy="1000132"/>
            <a:chOff x="717006" y="71414"/>
            <a:chExt cx="2095760" cy="1000132"/>
          </a:xfrm>
        </p:grpSpPr>
        <p:cxnSp>
          <p:nvCxnSpPr>
            <p:cNvPr id="37" name="Straight Connector 36"/>
            <p:cNvCxnSpPr/>
            <p:nvPr/>
          </p:nvCxnSpPr>
          <p:spPr>
            <a:xfrm flipV="1">
              <a:off x="1071538" y="142852"/>
              <a:ext cx="1071570" cy="928694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V="1">
              <a:off x="1071538" y="71414"/>
              <a:ext cx="1000132" cy="857256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 rot="19237587">
              <a:off x="717006" y="491140"/>
              <a:ext cx="20957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smtClean="0">
                  <a:solidFill>
                    <a:srgbClr val="002060"/>
                  </a:solidFill>
                </a:rPr>
                <a:t>Chinese Oil-Gas Pipelines</a:t>
              </a:r>
              <a:endParaRPr lang="en-US" sz="1400" b="1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88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674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Indonesia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</a:t>
            </a:r>
            <a:r>
              <a:rPr lang="en-US" sz="1400" dirty="0" smtClean="0">
                <a:solidFill>
                  <a:srgbClr val="C00000"/>
                </a:solidFill>
              </a:rPr>
              <a:t>241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3509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6.4%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86380" y="11362"/>
            <a:ext cx="33900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Basic Statistical Data</a:t>
            </a:r>
          </a:p>
          <a:p>
            <a:r>
              <a:rPr lang="en-US" b="1" dirty="0" smtClean="0"/>
              <a:t>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Pop 29 Million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GDP 9,670 USD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GDP growth 6.1%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</a:t>
            </a:r>
            <a:r>
              <a:rPr lang="en-US" sz="1400" dirty="0" smtClean="0">
                <a:solidFill>
                  <a:srgbClr val="C00000"/>
                </a:solidFill>
              </a:rPr>
              <a:t>89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1,374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6.4%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674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</a:t>
            </a:r>
            <a:r>
              <a:rPr lang="en-US" sz="1400" dirty="0" smtClean="0">
                <a:solidFill>
                  <a:srgbClr val="C00000"/>
                </a:solidFill>
              </a:rPr>
              <a:t>0.4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36,000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2.3</a:t>
            </a:r>
            <a:r>
              <a:rPr lang="en-US" sz="1400" dirty="0">
                <a:solidFill>
                  <a:srgbClr val="C00000"/>
                </a:solidFill>
              </a:rPr>
              <a:t>%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Thailand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</a:t>
            </a:r>
            <a:r>
              <a:rPr lang="en-US" sz="1400" dirty="0" smtClean="0">
                <a:solidFill>
                  <a:srgbClr val="C00000"/>
                </a:solidFill>
              </a:rPr>
              <a:t>65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5,394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3.8%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</a:t>
            </a:r>
            <a:r>
              <a:rPr lang="en-US" sz="1400" dirty="0" smtClean="0">
                <a:solidFill>
                  <a:srgbClr val="C00000"/>
                </a:solidFill>
              </a:rPr>
              <a:t>96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2223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5.6%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512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Myanmar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Pop 62 Million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GDP 832 USD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GDP growth 5.4%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58262" y="6597352"/>
            <a:ext cx="30102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IMF World Outlook 2012 (2011 data)</a:t>
            </a:r>
            <a:endParaRPr lang="th-TH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16088" y="1961837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Cambodia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</a:t>
            </a:r>
            <a:r>
              <a:rPr lang="en-US" sz="1400" dirty="0" smtClean="0">
                <a:solidFill>
                  <a:srgbClr val="C00000"/>
                </a:solidFill>
              </a:rPr>
              <a:t>15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852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6.1%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21460" y="188640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Laos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7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1204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8.1%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68488" y="4131077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Singapore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Pop 5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r>
              <a:rPr lang="en-US" sz="1400" dirty="0">
                <a:solidFill>
                  <a:srgbClr val="C00000"/>
                </a:solidFill>
              </a:rPr>
              <a:t>Million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</a:t>
            </a:r>
            <a:r>
              <a:rPr lang="en-US" sz="1400" dirty="0" smtClean="0">
                <a:solidFill>
                  <a:srgbClr val="C00000"/>
                </a:solidFill>
              </a:rPr>
              <a:t>49,000 </a:t>
            </a:r>
            <a:r>
              <a:rPr lang="en-US" sz="1400" dirty="0">
                <a:solidFill>
                  <a:srgbClr val="C00000"/>
                </a:solidFill>
              </a:rPr>
              <a:t>USD</a:t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GDP growth </a:t>
            </a:r>
            <a:r>
              <a:rPr lang="en-US" sz="1400" dirty="0" smtClean="0">
                <a:solidFill>
                  <a:srgbClr val="C00000"/>
                </a:solidFill>
              </a:rPr>
              <a:t>9.5%</a:t>
            </a:r>
            <a:endParaRPr 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67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674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Indonesia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4000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3001 Bm</a:t>
            </a:r>
            <a:r>
              <a:rPr lang="en-US" sz="1400" baseline="30000" dirty="0">
                <a:solidFill>
                  <a:srgbClr val="C00000"/>
                </a:solidFill>
              </a:rPr>
              <a:t>3 </a:t>
            </a:r>
            <a:r>
              <a:rPr lang="en-US" sz="1400" dirty="0" smtClean="0">
                <a:solidFill>
                  <a:srgbClr val="C00000"/>
                </a:solidFill>
              </a:rPr>
              <a:t>Coal 5529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4128" y="11362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Energy Reserves in 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5800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2350 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4400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680 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150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674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1100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391 </a:t>
            </a:r>
            <a:r>
              <a:rPr lang="en-US" sz="1400" dirty="0">
                <a:solidFill>
                  <a:srgbClr val="C00000"/>
                </a:solidFill>
              </a:rPr>
              <a:t>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tons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Thailand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443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342 Bm</a:t>
            </a:r>
            <a:r>
              <a:rPr lang="en-US" sz="1400" baseline="30000" dirty="0" smtClean="0">
                <a:solidFill>
                  <a:srgbClr val="C00000"/>
                </a:solidFill>
              </a:rPr>
              <a:t>3</a:t>
            </a:r>
            <a:r>
              <a:rPr lang="en-US" sz="1400" dirty="0">
                <a:solidFill>
                  <a:srgbClr val="C00000"/>
                </a:solidFill>
              </a:rPr>
              <a:t/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Coal </a:t>
            </a:r>
            <a:r>
              <a:rPr lang="en-US" sz="1400" dirty="0" smtClean="0">
                <a:solidFill>
                  <a:srgbClr val="C00000"/>
                </a:solidFill>
              </a:rPr>
              <a:t>1239 </a:t>
            </a:r>
            <a:r>
              <a:rPr lang="en-US" sz="1400" dirty="0" err="1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168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109 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440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Myanmar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50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283 </a:t>
            </a:r>
            <a:r>
              <a:rPr lang="en-US" sz="1400" dirty="0">
                <a:solidFill>
                  <a:srgbClr val="C00000"/>
                </a:solidFill>
              </a:rPr>
              <a:t>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28184" y="6597352"/>
            <a:ext cx="23403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BP statistical review 2012</a:t>
            </a:r>
            <a:endParaRPr lang="th-TH" sz="1200" b="1" dirty="0"/>
          </a:p>
        </p:txBody>
      </p:sp>
    </p:spTree>
    <p:extLst>
      <p:ext uri="{BB962C8B-B14F-4D97-AF65-F5344CB8AC3E}">
        <p14:creationId xmlns:p14="http://schemas.microsoft.com/office/powerpoint/2010/main" val="154454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9023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Indonesia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74.2%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4.5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24128" y="11362"/>
            <a:ext cx="2952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Energy Imports and Efficiency in</a:t>
            </a:r>
          </a:p>
          <a:p>
            <a:r>
              <a:rPr lang="en-US" b="1" dirty="0" smtClean="0"/>
              <a:t>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34.2%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5.4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19.7%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4.2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9159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506.4%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5.5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808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Thailand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Energy Imports 40.3%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</a:t>
            </a:r>
            <a:r>
              <a:rPr lang="en-US" sz="1400" dirty="0" smtClean="0">
                <a:solidFill>
                  <a:srgbClr val="C00000"/>
                </a:solidFill>
              </a:rPr>
              <a:t>: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4.5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844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Imports </a:t>
            </a:r>
            <a:r>
              <a:rPr lang="en-US" sz="1400" dirty="0" smtClean="0">
                <a:solidFill>
                  <a:srgbClr val="C00000"/>
                </a:solidFill>
              </a:rPr>
              <a:t>39.6%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8.2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74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Myanmar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Energy Exports 48.4%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    </a:t>
            </a:r>
            <a:r>
              <a:rPr lang="en-US" sz="1400" dirty="0" smtClean="0">
                <a:solidFill>
                  <a:srgbClr val="C00000"/>
                </a:solidFill>
              </a:rPr>
              <a:t>GDP/KOE NA 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28184" y="6597352"/>
            <a:ext cx="23403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IMF World Outlook 2012</a:t>
            </a:r>
            <a:endParaRPr lang="th-TH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16088" y="1961837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Cambodia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Imports </a:t>
            </a:r>
            <a:r>
              <a:rPr lang="en-US" sz="1400" dirty="0" smtClean="0">
                <a:solidFill>
                  <a:srgbClr val="C00000"/>
                </a:solidFill>
              </a:rPr>
              <a:t>29.2%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 smtClean="0">
                <a:solidFill>
                  <a:srgbClr val="C00000"/>
                </a:solidFill>
              </a:rPr>
              <a:t>Energy Efficiency:    GDP/KOE 5.6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68488" y="4131077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Singapore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Imports </a:t>
            </a:r>
            <a:r>
              <a:rPr lang="en-US" sz="1400" dirty="0" smtClean="0">
                <a:solidFill>
                  <a:srgbClr val="C00000"/>
                </a:solidFill>
              </a:rPr>
              <a:t>99.8%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8.1</a:t>
            </a:r>
            <a:endParaRPr 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55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21011231">
            <a:off x="1191852" y="163893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Gas 21%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373216"/>
            <a:ext cx="26304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Energy Imports to Thailand</a:t>
            </a:r>
            <a:endParaRPr lang="th-TH" b="1" dirty="0"/>
          </a:p>
        </p:txBody>
      </p:sp>
      <p:sp>
        <p:nvSpPr>
          <p:cNvPr id="8" name="Right Arrow 7"/>
          <p:cNvSpPr/>
          <p:nvPr/>
        </p:nvSpPr>
        <p:spPr>
          <a:xfrm rot="20970922">
            <a:off x="1245093" y="1385569"/>
            <a:ext cx="948206" cy="340711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ight Arrow 9"/>
          <p:cNvSpPr/>
          <p:nvPr/>
        </p:nvSpPr>
        <p:spPr>
          <a:xfrm rot="8152436">
            <a:off x="2445621" y="773917"/>
            <a:ext cx="507562" cy="2688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ight Arrow 10"/>
          <p:cNvSpPr/>
          <p:nvPr/>
        </p:nvSpPr>
        <p:spPr>
          <a:xfrm rot="13645195">
            <a:off x="2007934" y="3288168"/>
            <a:ext cx="3223158" cy="212089"/>
          </a:xfrm>
          <a:prstGeom prst="rightArrow">
            <a:avLst>
              <a:gd name="adj1" fmla="val 69149"/>
              <a:gd name="adj2" fmla="val 5000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 rot="18892449">
            <a:off x="2286107" y="624462"/>
            <a:ext cx="1742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Electricity 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13023305">
            <a:off x="2807833" y="4922983"/>
            <a:ext cx="5940831" cy="78301"/>
          </a:xfrm>
          <a:prstGeom prst="rightArrow">
            <a:avLst>
              <a:gd name="adj1" fmla="val 69149"/>
              <a:gd name="adj2" fmla="val 5000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 rot="2768540">
            <a:off x="2710303" y="3290019"/>
            <a:ext cx="1315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Coal 46%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 rot="20631055">
            <a:off x="676794" y="2061959"/>
            <a:ext cx="1154144" cy="77949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 rot="20706531">
            <a:off x="638461" y="264398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Oil 81%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rot="18892449">
            <a:off x="2432360" y="721401"/>
            <a:ext cx="600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Laos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20678487">
            <a:off x="587358" y="2210255"/>
            <a:ext cx="1203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Middle East (75% of 81%)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 rot="20981104">
            <a:off x="1207060" y="1404713"/>
            <a:ext cx="1004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Myanmar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 rot="2816555">
            <a:off x="2515029" y="3456035"/>
            <a:ext cx="2567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Indonesia and Australia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36512" y="6597352"/>
            <a:ext cx="1315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Data: EPPO 2011</a:t>
            </a:r>
            <a:endParaRPr lang="th-TH" sz="1200" dirty="0"/>
          </a:p>
        </p:txBody>
      </p:sp>
    </p:spTree>
    <p:extLst>
      <p:ext uri="{BB962C8B-B14F-4D97-AF65-F5344CB8AC3E}">
        <p14:creationId xmlns:p14="http://schemas.microsoft.com/office/powerpoint/2010/main" val="200175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674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Indonesia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65%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590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46%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3570" y="11362"/>
            <a:ext cx="29289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Basic Needs: Energy Access in </a:t>
            </a:r>
          </a:p>
          <a:p>
            <a:r>
              <a:rPr lang="en-US" b="1" dirty="0" smtClean="0"/>
              <a:t>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Malaysia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99%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3614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80%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Vietnam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98%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290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 smtClean="0">
                <a:solidFill>
                  <a:srgbClr val="C00000"/>
                </a:solidFill>
              </a:rPr>
              <a:t>Modern Cooking 34%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674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Brunei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8662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Thailand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99%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2045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63%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Philippines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593 </a:t>
            </a:r>
            <a:r>
              <a:rPr lang="en-US" sz="1200" dirty="0" err="1" smtClean="0">
                <a:solidFill>
                  <a:srgbClr val="C00000"/>
                </a:solidFill>
              </a:rPr>
              <a:t>KwH</a:t>
            </a:r>
            <a:r>
              <a:rPr lang="en-US" sz="1200" dirty="0" smtClean="0">
                <a:solidFill>
                  <a:srgbClr val="C00000"/>
                </a:solidFill>
              </a:rPr>
              <a:t> 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49%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664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Myanmar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13%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104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3</a:t>
            </a:r>
            <a:r>
              <a:rPr lang="en-US" sz="1200" dirty="0">
                <a:solidFill>
                  <a:srgbClr val="C00000"/>
                </a:solidFill>
              </a:rPr>
              <a:t>%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23728" y="6597352"/>
            <a:ext cx="6444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World Development Indicators WB 2009, EIA 2012, WHO UNDP 2009,  WB </a:t>
            </a:r>
            <a:r>
              <a:rPr lang="en-US" sz="1200" b="1" dirty="0" err="1" smtClean="0"/>
              <a:t>AusAID</a:t>
            </a:r>
            <a:r>
              <a:rPr lang="en-US" sz="1200" b="1" dirty="0" smtClean="0"/>
              <a:t> 2011</a:t>
            </a:r>
            <a:endParaRPr lang="th-TH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16088" y="196183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Cambodia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24%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131 </a:t>
            </a:r>
            <a:r>
              <a:rPr lang="en-US" sz="1200" dirty="0" err="1" smtClean="0">
                <a:solidFill>
                  <a:srgbClr val="C00000"/>
                </a:solidFill>
              </a:rPr>
              <a:t>KwH</a:t>
            </a:r>
            <a:r>
              <a:rPr lang="en-US" sz="1200" dirty="0" smtClean="0">
                <a:solidFill>
                  <a:srgbClr val="C00000"/>
                </a:solidFill>
              </a:rPr>
              <a:t> 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7%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21460" y="188640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Laos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55%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NA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3</a:t>
            </a:r>
            <a:r>
              <a:rPr lang="en-US" sz="1200" dirty="0">
                <a:solidFill>
                  <a:srgbClr val="C00000"/>
                </a:solidFill>
              </a:rPr>
              <a:t>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68488" y="413107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Singapore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7949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3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674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Indonesia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7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42</a:t>
            </a:r>
            <a:r>
              <a:rPr lang="en-US" sz="1200" dirty="0">
                <a:solidFill>
                  <a:srgbClr val="C00000"/>
                </a:solidFill>
              </a:rPr>
              <a:t>%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</a:t>
            </a:r>
            <a:r>
              <a:rPr lang="en-US" sz="1200" dirty="0" smtClean="0">
                <a:solidFill>
                  <a:srgbClr val="C00000"/>
                </a:solidFill>
              </a:rPr>
              <a:t>23%  </a:t>
            </a:r>
            <a:r>
              <a:rPr lang="en-US" sz="1200" dirty="0">
                <a:solidFill>
                  <a:srgbClr val="C00000"/>
                </a:solidFill>
              </a:rPr>
              <a:t>Gas </a:t>
            </a:r>
            <a:r>
              <a:rPr lang="en-US" sz="1200" dirty="0" smtClean="0">
                <a:solidFill>
                  <a:srgbClr val="C00000"/>
                </a:solidFill>
              </a:rPr>
              <a:t>22%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.14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24128" y="11362"/>
            <a:ext cx="2952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Electricity Production in</a:t>
            </a:r>
          </a:p>
          <a:p>
            <a:r>
              <a:rPr lang="en-US" b="1" dirty="0" smtClean="0"/>
              <a:t>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Malaysia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6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31%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2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Gas </a:t>
            </a:r>
            <a:r>
              <a:rPr lang="en-US" sz="1200" dirty="0" smtClean="0">
                <a:solidFill>
                  <a:srgbClr val="C00000"/>
                </a:solidFill>
              </a:rPr>
              <a:t>61%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.87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Vietnam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</a:t>
            </a:r>
            <a:r>
              <a:rPr lang="en-US" sz="1200" dirty="0" smtClean="0">
                <a:solidFill>
                  <a:srgbClr val="C00000"/>
                </a:solidFill>
              </a:rPr>
              <a:t>36%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18%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3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Gas </a:t>
            </a:r>
            <a:r>
              <a:rPr lang="en-US" sz="1200" dirty="0" smtClean="0">
                <a:solidFill>
                  <a:srgbClr val="C00000"/>
                </a:solidFill>
              </a:rPr>
              <a:t>43%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.17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674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Brunei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</a:t>
            </a:r>
            <a:r>
              <a:rPr lang="en-US" sz="1200" dirty="0" smtClean="0">
                <a:solidFill>
                  <a:srgbClr val="C00000"/>
                </a:solidFill>
              </a:rPr>
              <a:t>0%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</a:t>
            </a:r>
            <a:r>
              <a:rPr lang="en-US" sz="1200" dirty="0" smtClean="0">
                <a:solidFill>
                  <a:srgbClr val="C00000"/>
                </a:solidFill>
              </a:rPr>
              <a:t>1</a:t>
            </a:r>
            <a:r>
              <a:rPr lang="en-US" sz="1200" dirty="0">
                <a:solidFill>
                  <a:srgbClr val="C00000"/>
                </a:solidFill>
              </a:rPr>
              <a:t>%  Gas </a:t>
            </a:r>
            <a:r>
              <a:rPr lang="en-US" sz="1200" dirty="0" smtClean="0">
                <a:solidFill>
                  <a:srgbClr val="C00000"/>
                </a:solidFill>
              </a:rPr>
              <a:t>99</a:t>
            </a:r>
            <a:r>
              <a:rPr lang="en-US" sz="1200" dirty="0">
                <a:solidFill>
                  <a:srgbClr val="C00000"/>
                </a:solidFill>
              </a:rPr>
              <a:t>%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.19.0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Thailand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5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20%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0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Gas </a:t>
            </a:r>
            <a:r>
              <a:rPr lang="en-US" sz="1200" dirty="0" smtClean="0">
                <a:solidFill>
                  <a:srgbClr val="C00000"/>
                </a:solidFill>
              </a:rPr>
              <a:t>70%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.74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Philippines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</a:t>
            </a:r>
            <a:r>
              <a:rPr lang="en-US" sz="1200" dirty="0" smtClean="0">
                <a:solidFill>
                  <a:srgbClr val="C00000"/>
                </a:solidFill>
              </a:rPr>
              <a:t>16%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27%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9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Gas </a:t>
            </a:r>
            <a:r>
              <a:rPr lang="en-US" sz="1200" dirty="0" smtClean="0">
                <a:solidFill>
                  <a:srgbClr val="C00000"/>
                </a:solidFill>
              </a:rPr>
              <a:t>32%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.17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6645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Myanmar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</a:t>
            </a:r>
            <a:r>
              <a:rPr lang="en-US" sz="1200" dirty="0" smtClean="0">
                <a:solidFill>
                  <a:srgbClr val="C00000"/>
                </a:solidFill>
              </a:rPr>
              <a:t>72%  Coal 0%</a:t>
            </a:r>
          </a:p>
          <a:p>
            <a:pPr algn="ctr"/>
            <a:r>
              <a:rPr lang="en-US" sz="1200" dirty="0" smtClean="0">
                <a:solidFill>
                  <a:srgbClr val="C00000"/>
                </a:solidFill>
              </a:rPr>
              <a:t>Oil 9%  Gas 20%</a:t>
            </a:r>
          </a:p>
          <a:p>
            <a:pPr algn="ctr"/>
            <a:r>
              <a:rPr lang="en-US" sz="1200" dirty="0" smtClean="0">
                <a:solidFill>
                  <a:srgbClr val="C00000"/>
                </a:solidFill>
              </a:rPr>
              <a:t>Capacity PC  .03 KW</a:t>
            </a:r>
          </a:p>
          <a:p>
            <a:pPr algn="ctr"/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64716" y="6597352"/>
            <a:ext cx="40792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World Development Indicators WB 2009, EIA 2012</a:t>
            </a:r>
            <a:endParaRPr lang="th-TH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16088" y="196183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Cambodia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</a:t>
            </a:r>
            <a:r>
              <a:rPr lang="en-US" sz="1200" dirty="0" smtClean="0">
                <a:solidFill>
                  <a:srgbClr val="C00000"/>
                </a:solidFill>
              </a:rPr>
              <a:t>4%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</a:t>
            </a:r>
            <a:r>
              <a:rPr lang="en-US" sz="1200" dirty="0" smtClean="0">
                <a:solidFill>
                  <a:srgbClr val="C00000"/>
                </a:solidFill>
              </a:rPr>
              <a:t>96%  </a:t>
            </a:r>
            <a:r>
              <a:rPr lang="en-US" sz="1200" dirty="0">
                <a:solidFill>
                  <a:srgbClr val="C00000"/>
                </a:solidFill>
              </a:rPr>
              <a:t>Gas 0</a:t>
            </a:r>
            <a:r>
              <a:rPr lang="en-US" sz="1200" dirty="0" smtClean="0">
                <a:solidFill>
                  <a:srgbClr val="C00000"/>
                </a:solidFill>
              </a:rPr>
              <a:t>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.</a:t>
            </a:r>
            <a:r>
              <a:rPr lang="en-US" sz="1200" dirty="0" smtClean="0">
                <a:solidFill>
                  <a:srgbClr val="C00000"/>
                </a:solidFill>
              </a:rPr>
              <a:t>02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21460" y="188640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Laos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</a:t>
            </a:r>
            <a:r>
              <a:rPr lang="en-US" sz="1200" dirty="0" smtClean="0">
                <a:solidFill>
                  <a:srgbClr val="C00000"/>
                </a:solidFill>
              </a:rPr>
              <a:t>Mostly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Some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</a:t>
            </a:r>
            <a:r>
              <a:rPr lang="en-US" sz="1200" dirty="0" smtClean="0">
                <a:solidFill>
                  <a:srgbClr val="C00000"/>
                </a:solidFill>
              </a:rPr>
              <a:t>NA  Gas NA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.27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68488" y="413107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Singapore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Hydro 0</a:t>
            </a:r>
            <a:r>
              <a:rPr lang="en-US" sz="1200" dirty="0" smtClean="0">
                <a:solidFill>
                  <a:srgbClr val="C00000"/>
                </a:solidFill>
              </a:rPr>
              <a:t>%  </a:t>
            </a:r>
            <a:r>
              <a:rPr lang="en-US" sz="1200" dirty="0">
                <a:solidFill>
                  <a:srgbClr val="C00000"/>
                </a:solidFill>
              </a:rPr>
              <a:t>Coal </a:t>
            </a:r>
            <a:r>
              <a:rPr lang="en-US" sz="1200" dirty="0" smtClean="0">
                <a:solidFill>
                  <a:srgbClr val="C00000"/>
                </a:solidFill>
              </a:rPr>
              <a:t>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Oil </a:t>
            </a:r>
            <a:r>
              <a:rPr lang="en-US" sz="1200" dirty="0" smtClean="0">
                <a:solidFill>
                  <a:srgbClr val="C00000"/>
                </a:solidFill>
              </a:rPr>
              <a:t>19%  </a:t>
            </a:r>
            <a:r>
              <a:rPr lang="en-US" sz="1200" dirty="0">
                <a:solidFill>
                  <a:srgbClr val="C00000"/>
                </a:solidFill>
              </a:rPr>
              <a:t>Gas </a:t>
            </a:r>
            <a:r>
              <a:rPr lang="en-US" sz="1200" dirty="0" smtClean="0">
                <a:solidFill>
                  <a:srgbClr val="C00000"/>
                </a:solidFill>
              </a:rPr>
              <a:t>81%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Capacity PC  </a:t>
            </a:r>
            <a:r>
              <a:rPr lang="en-US" sz="1200" dirty="0" smtClean="0">
                <a:solidFill>
                  <a:srgbClr val="C00000"/>
                </a:solidFill>
              </a:rPr>
              <a:t>2.0 </a:t>
            </a:r>
            <a:r>
              <a:rPr lang="en-US" sz="1200" dirty="0">
                <a:solidFill>
                  <a:srgbClr val="C00000"/>
                </a:solidFill>
              </a:rPr>
              <a:t>KW</a:t>
            </a:r>
          </a:p>
        </p:txBody>
      </p:sp>
    </p:spTree>
    <p:extLst>
      <p:ext uri="{BB962C8B-B14F-4D97-AF65-F5344CB8AC3E}">
        <p14:creationId xmlns:p14="http://schemas.microsoft.com/office/powerpoint/2010/main" val="407855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1253041"/>
              </p:ext>
            </p:extLst>
          </p:nvPr>
        </p:nvGraphicFramePr>
        <p:xfrm>
          <a:off x="971601" y="908720"/>
          <a:ext cx="720080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7048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198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2007</TotalTime>
  <Words>991</Words>
  <Application>Microsoft Office PowerPoint</Application>
  <PresentationFormat>On-screen Show (4:3)</PresentationFormat>
  <Paragraphs>296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ＭＳ 明朝</vt:lpstr>
      <vt:lpstr>ＭＳ Ｐゴシック</vt:lpstr>
      <vt:lpstr>Angsana New</vt:lpstr>
      <vt:lpstr>Arial</vt:lpstr>
      <vt:lpstr>Calibri</vt:lpstr>
      <vt:lpstr>Cordia New</vt:lpstr>
      <vt:lpstr>Tahoma</vt:lpstr>
      <vt:lpstr>Times New Roman</vt:lpstr>
      <vt:lpstr>Office Theme</vt:lpstr>
      <vt:lpstr>Energy and ASEAN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 and Asean</dc:title>
  <dc:creator>COM</dc:creator>
  <cp:lastModifiedBy>Daniel Ray Lewis</cp:lastModifiedBy>
  <cp:revision>75</cp:revision>
  <cp:lastPrinted>2013-02-03T17:00:41Z</cp:lastPrinted>
  <dcterms:created xsi:type="dcterms:W3CDTF">2012-12-09T07:36:30Z</dcterms:created>
  <dcterms:modified xsi:type="dcterms:W3CDTF">2016-03-17T04:35:16Z</dcterms:modified>
</cp:coreProperties>
</file>