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0"/>
  </p:notesMasterIdLst>
  <p:sldIdLst>
    <p:sldId id="256" r:id="rId2"/>
    <p:sldId id="284" r:id="rId3"/>
    <p:sldId id="301" r:id="rId4"/>
    <p:sldId id="285" r:id="rId5"/>
    <p:sldId id="286" r:id="rId6"/>
    <p:sldId id="299" r:id="rId7"/>
    <p:sldId id="287" r:id="rId8"/>
    <p:sldId id="297" r:id="rId9"/>
    <p:sldId id="288" r:id="rId10"/>
    <p:sldId id="289" r:id="rId11"/>
    <p:sldId id="290" r:id="rId12"/>
    <p:sldId id="291" r:id="rId13"/>
    <p:sldId id="292" r:id="rId14"/>
    <p:sldId id="295" r:id="rId15"/>
    <p:sldId id="298" r:id="rId16"/>
    <p:sldId id="300" r:id="rId17"/>
    <p:sldId id="293" r:id="rId18"/>
    <p:sldId id="29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68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BEE51-9C5A-4F5A-92F0-13F7C7B310FF}" type="datetimeFigureOut">
              <a:rPr lang="en-ID" smtClean="0"/>
              <a:t>11/05/2021</a:t>
            </a:fld>
            <a:endParaRPr lang="en-ID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ED89CF-85AB-4350-8B80-96C48F5A6502}" type="slidenum">
              <a:rPr lang="en-ID" smtClean="0"/>
              <a:t>‹#›</a:t>
            </a:fld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045938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BD327-E168-418A-9116-0BE139057B8F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2C610-8DBB-4577-BF94-237BDCE18121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C0160-C842-4B6A-850B-93B3CCB14FE0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C6FD7-F060-455B-9819-1949E292956C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61C9-20F1-4374-BFAC-9330983D9566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6AFE-B5DE-4F4A-80F3-350E65C38919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07DF1-1A7C-4EB4-81DE-FFC75F27FFEA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41E6A-C3F0-4F7A-BBF6-0954775FE70B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E38F2E7-1E98-4DBA-ADE6-E505769B3764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30E5-3800-4C9B-86B6-6CF677AC2742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E00FE-AB3F-4A2D-A6D4-C8F24FAD0207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6E527-E1C8-41FF-BFC7-51EB9BC15687}" type="datetime1">
              <a:rPr lang="en-US" smtClean="0"/>
              <a:t>5/11/2021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DCEA-5002-4AB5-B4EE-9C4BD38A58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Thailand and </a:t>
            </a:r>
            <a:r>
              <a:rPr lang="en-US" sz="4800" dirty="0" err="1"/>
              <a:t>clmv</a:t>
            </a:r>
            <a:endParaRPr lang="en-ID" sz="48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2B677970-4FCC-4289-879E-C3CF588DBF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63" y="3530600"/>
            <a:ext cx="8637587" cy="977900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EE361 ECONOMIES of CLMV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850542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ashboard | GMS PROGRAM">
            <a:extLst>
              <a:ext uri="{FF2B5EF4-FFF2-40B4-BE49-F238E27FC236}">
                <a16:creationId xmlns:a16="http://schemas.microsoft.com/office/drawing/2014/main" id="{C925CF27-B0E4-4C8C-88EB-878480B7B3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423" y="-1"/>
            <a:ext cx="6872577" cy="6872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982FFF0-1117-4DAE-8B8C-E5A23ADB1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73B0362-51E4-4E04-8252-0E1A5F088084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 Greater Mekong</a:t>
            </a:r>
          </a:p>
          <a:p>
            <a:r>
              <a:rPr lang="en-US" dirty="0"/>
              <a:t>subregion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2044659-0AFE-4FF4-976A-0C3B4F929845}"/>
              </a:ext>
            </a:extLst>
          </p:cNvPr>
          <p:cNvSpPr txBox="1"/>
          <p:nvPr/>
        </p:nvSpPr>
        <p:spPr>
          <a:xfrm>
            <a:off x="1494485" y="1802746"/>
            <a:ext cx="378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Thailand is a part of the GMS</a:t>
            </a:r>
            <a:r>
              <a:rPr lang="en-US" sz="2400" dirty="0">
                <a:ea typeface="Verdana" panose="020B0604030504040204" pitchFamily="34" charset="0"/>
              </a:rPr>
              <a:t>―a </a:t>
            </a:r>
            <a:r>
              <a:rPr lang="en-US" sz="2400" dirty="0"/>
              <a:t>region of commonalities and contrast</a:t>
            </a:r>
            <a:endParaRPr lang="en-ID" sz="24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49247F3-ABDA-483D-A0F3-0D170259D8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796903"/>
              </p:ext>
            </p:extLst>
          </p:nvPr>
        </p:nvGraphicFramePr>
        <p:xfrm>
          <a:off x="1628004" y="3273400"/>
          <a:ext cx="3691419" cy="2857082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735007">
                  <a:extLst>
                    <a:ext uri="{9D8B030D-6E8A-4147-A177-3AD203B41FA5}">
                      <a16:colId xmlns:a16="http://schemas.microsoft.com/office/drawing/2014/main" val="4183351504"/>
                    </a:ext>
                  </a:extLst>
                </a:gridCol>
                <a:gridCol w="978206">
                  <a:extLst>
                    <a:ext uri="{9D8B030D-6E8A-4147-A177-3AD203B41FA5}">
                      <a16:colId xmlns:a16="http://schemas.microsoft.com/office/drawing/2014/main" val="3694582133"/>
                    </a:ext>
                  </a:extLst>
                </a:gridCol>
                <a:gridCol w="978206">
                  <a:extLst>
                    <a:ext uri="{9D8B030D-6E8A-4147-A177-3AD203B41FA5}">
                      <a16:colId xmlns:a16="http://schemas.microsoft.com/office/drawing/2014/main" val="347122526"/>
                    </a:ext>
                  </a:extLst>
                </a:gridCol>
              </a:tblGrid>
              <a:tr h="63864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100" dirty="0">
                          <a:effectLst/>
                        </a:rPr>
                        <a:t> </a:t>
                      </a:r>
                      <a:endParaRPr lang="en-ID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Land area (km2)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Population (million)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3297790"/>
                  </a:ext>
                </a:extLst>
              </a:tr>
              <a:tr h="3169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Cambodia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176.2</a:t>
                      </a:r>
                      <a:endParaRPr lang="en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16.5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85964804"/>
                  </a:ext>
                </a:extLst>
              </a:tr>
              <a:tr h="3169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Lao PDR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230.8</a:t>
                      </a:r>
                      <a:endParaRPr lang="en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7.2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4013573"/>
                  </a:ext>
                </a:extLst>
              </a:tr>
              <a:tr h="3169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Myanmar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653.1</a:t>
                      </a:r>
                      <a:endParaRPr lang="en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54.0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2132768"/>
                  </a:ext>
                </a:extLst>
              </a:tr>
              <a:tr h="3169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Vietnam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310.0</a:t>
                      </a:r>
                      <a:endParaRPr lang="en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96.5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15793741"/>
                  </a:ext>
                </a:extLst>
              </a:tr>
              <a:tr h="3169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Thailand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510.9</a:t>
                      </a:r>
                      <a:endParaRPr lang="en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69.6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270926"/>
                  </a:ext>
                </a:extLst>
              </a:tr>
              <a:tr h="3169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Yunnan PRC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394.0</a:t>
                      </a:r>
                      <a:endParaRPr lang="en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48.6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5762161"/>
                  </a:ext>
                </a:extLst>
              </a:tr>
              <a:tr h="3169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Guangxi PRC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>
                          <a:effectLst/>
                        </a:rPr>
                        <a:t>237.6</a:t>
                      </a:r>
                      <a:endParaRPr lang="en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48.4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4125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9036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FBE8658-117F-45F0-AD3B-43578E540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3F54AF2-F20D-4F4C-9A6A-595974825B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463044"/>
              </p:ext>
            </p:extLst>
          </p:nvPr>
        </p:nvGraphicFramePr>
        <p:xfrm>
          <a:off x="1634358" y="1587062"/>
          <a:ext cx="9180788" cy="4504308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919452">
                  <a:extLst>
                    <a:ext uri="{9D8B030D-6E8A-4147-A177-3AD203B41FA5}">
                      <a16:colId xmlns:a16="http://schemas.microsoft.com/office/drawing/2014/main" val="1394340496"/>
                    </a:ext>
                  </a:extLst>
                </a:gridCol>
                <a:gridCol w="1452064">
                  <a:extLst>
                    <a:ext uri="{9D8B030D-6E8A-4147-A177-3AD203B41FA5}">
                      <a16:colId xmlns:a16="http://schemas.microsoft.com/office/drawing/2014/main" val="3958048990"/>
                    </a:ext>
                  </a:extLst>
                </a:gridCol>
                <a:gridCol w="1452064">
                  <a:extLst>
                    <a:ext uri="{9D8B030D-6E8A-4147-A177-3AD203B41FA5}">
                      <a16:colId xmlns:a16="http://schemas.microsoft.com/office/drawing/2014/main" val="2195168036"/>
                    </a:ext>
                  </a:extLst>
                </a:gridCol>
                <a:gridCol w="1452064">
                  <a:extLst>
                    <a:ext uri="{9D8B030D-6E8A-4147-A177-3AD203B41FA5}">
                      <a16:colId xmlns:a16="http://schemas.microsoft.com/office/drawing/2014/main" val="3603477771"/>
                    </a:ext>
                  </a:extLst>
                </a:gridCol>
                <a:gridCol w="1452064">
                  <a:extLst>
                    <a:ext uri="{9D8B030D-6E8A-4147-A177-3AD203B41FA5}">
                      <a16:colId xmlns:a16="http://schemas.microsoft.com/office/drawing/2014/main" val="4204250236"/>
                    </a:ext>
                  </a:extLst>
                </a:gridCol>
                <a:gridCol w="1453080">
                  <a:extLst>
                    <a:ext uri="{9D8B030D-6E8A-4147-A177-3AD203B41FA5}">
                      <a16:colId xmlns:a16="http://schemas.microsoft.com/office/drawing/2014/main" val="1298199870"/>
                    </a:ext>
                  </a:extLst>
                </a:gridCol>
              </a:tblGrid>
              <a:tr h="44999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dirty="0">
                          <a:effectLst/>
                        </a:rPr>
                        <a:t> </a:t>
                      </a:r>
                      <a:endParaRPr lang="en-ID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Cambodia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Lao PDR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Myanmar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Vietnam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Thailand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 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85028788"/>
                  </a:ext>
                </a:extLst>
              </a:tr>
              <a:tr h="5663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b="0" dirty="0">
                          <a:effectLst/>
                        </a:rPr>
                        <a:t>Population (in million)</a:t>
                      </a:r>
                      <a:endParaRPr lang="en-ID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16.5 million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7.2 million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54.0 million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96.5 million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69.6 million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8890767"/>
                  </a:ext>
                </a:extLst>
              </a:tr>
              <a:tr h="5663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b="0">
                          <a:effectLst/>
                        </a:rPr>
                        <a:t>Urban population (% of total)</a:t>
                      </a:r>
                      <a:endParaRPr lang="en-ID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23.8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35.6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30.8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36.6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50.6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919773"/>
                  </a:ext>
                </a:extLst>
              </a:tr>
              <a:tr h="5663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b="0">
                          <a:effectLst/>
                        </a:rPr>
                        <a:t>Gross Domestic Product (2019)</a:t>
                      </a:r>
                      <a:endParaRPr lang="en-ID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$27.1 billion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$17.9 billion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$76.1 billion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$261.9 billion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$543.5 billion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8963223"/>
                  </a:ext>
                </a:extLst>
              </a:tr>
              <a:tr h="5663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b="0">
                          <a:effectLst/>
                        </a:rPr>
                        <a:t>GNI/capita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b="0">
                          <a:effectLst/>
                        </a:rPr>
                        <a:t>(current)</a:t>
                      </a:r>
                      <a:endParaRPr lang="en-ID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$1,530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$2,570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$1,390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$2,590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$7,260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1968159"/>
                  </a:ext>
                </a:extLst>
              </a:tr>
              <a:tr h="53356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b="0" dirty="0">
                          <a:effectLst/>
                        </a:rPr>
                        <a:t>Under-5 mortality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b="0" dirty="0">
                          <a:effectLst/>
                        </a:rPr>
                        <a:t>(/100,000 births)</a:t>
                      </a:r>
                      <a:endParaRPr lang="en-ID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26.6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45.5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44.7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19.9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9.0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3866791"/>
                  </a:ext>
                </a:extLst>
              </a:tr>
              <a:tr h="5663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b="0">
                          <a:effectLst/>
                        </a:rPr>
                        <a:t>Life expectancy at birth</a:t>
                      </a:r>
                      <a:endParaRPr lang="en-ID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69.8 years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67.9  years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67.1 years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75.4 years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77.15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9948298"/>
                  </a:ext>
                </a:extLst>
              </a:tr>
              <a:tr h="56633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b="0" dirty="0">
                          <a:effectLst/>
                        </a:rPr>
                        <a:t>Poverty rate (% of population)</a:t>
                      </a:r>
                      <a:endParaRPr lang="en-ID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17.7%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18.3%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24.8%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6.7%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9.9% 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7741403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2D9078B5-F975-4618-8608-821BBFB5714A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Comparison of socioeconomic indicators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468348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9878475-BC2F-48FD-843B-2BA595621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2A5E7DD-4AFD-4BDA-8EF2-4449046C492B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cooperation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C8F12D-938C-433E-85C7-0561FB02BE8C}"/>
              </a:ext>
            </a:extLst>
          </p:cNvPr>
          <p:cNvSpPr txBox="1"/>
          <p:nvPr/>
        </p:nvSpPr>
        <p:spPr>
          <a:xfrm>
            <a:off x="1542554" y="1479673"/>
            <a:ext cx="5144493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Exports from  Thailand used to dominate the GMS, comprising 70-90% of imports of CLMV (except Vietnam)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However, since 2010, Thai exports to CLMV have declined due to competition from PR China 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Thai imports from CLMV include consumer products energy goods, electrical appliances, electronics, machinery parts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Thai exports include computers and components, finished oil, natural rubber and plastic pellets</a:t>
            </a:r>
          </a:p>
          <a:p>
            <a:endParaRPr lang="en-ID" dirty="0"/>
          </a:p>
        </p:txBody>
      </p:sp>
      <p:pic>
        <p:nvPicPr>
          <p:cNvPr id="1026" name="Picture 2" descr="China Plastic Pellets Master Batch for Shopping Market Bags - China Master  Batch, Color Master Batch">
            <a:extLst>
              <a:ext uri="{FF2B5EF4-FFF2-40B4-BE49-F238E27FC236}">
                <a16:creationId xmlns:a16="http://schemas.microsoft.com/office/drawing/2014/main" id="{A09EC2EC-1C1F-4AF0-90A0-6121F756B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93" y="1544292"/>
            <a:ext cx="4667608" cy="2431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afety Precautions While Dealing with Electrical Appliances | Quick Spark">
            <a:extLst>
              <a:ext uri="{FF2B5EF4-FFF2-40B4-BE49-F238E27FC236}">
                <a16:creationId xmlns:a16="http://schemas.microsoft.com/office/drawing/2014/main" id="{51D856C3-50F9-4871-9622-3AB0BFA0C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93" y="3985626"/>
            <a:ext cx="4667608" cy="287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119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EAB706-DC6F-4A32-9FD0-8F3FA4261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76CC0B8-B479-4DF2-9E1B-E5AA187F1B2F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cooperation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64AF0C-D289-4CFA-9EE1-655FBE0F74E9}"/>
              </a:ext>
            </a:extLst>
          </p:cNvPr>
          <p:cNvSpPr txBox="1"/>
          <p:nvPr/>
        </p:nvSpPr>
        <p:spPr>
          <a:xfrm>
            <a:off x="1500146" y="1329136"/>
            <a:ext cx="459585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Between 2005 and 2008, Thai imports from CLMV increased from Baht 568 billion to Baht 851 billion (increase of 50%)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During the same time Thai exports increased from Baht 558 billion to 867 billion (increase of 55%) </a:t>
            </a:r>
            <a:endParaRPr lang="en-ID" sz="2200" dirty="0"/>
          </a:p>
        </p:txBody>
      </p:sp>
      <p:pic>
        <p:nvPicPr>
          <p:cNvPr id="2050" name="Picture 2" descr="Aluminum finished oil tanker transport long-term benefit of choice | by  Richard Tanker Trailer | LinkedIn">
            <a:extLst>
              <a:ext uri="{FF2B5EF4-FFF2-40B4-BE49-F238E27FC236}">
                <a16:creationId xmlns:a16="http://schemas.microsoft.com/office/drawing/2014/main" id="{2E774C13-DD7F-4F7C-8B18-B13AE5285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665" y="1434631"/>
            <a:ext cx="5124336" cy="2933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amiliarity with all computer parts and hardware - The components and">
            <a:extLst>
              <a:ext uri="{FF2B5EF4-FFF2-40B4-BE49-F238E27FC236}">
                <a16:creationId xmlns:a16="http://schemas.microsoft.com/office/drawing/2014/main" id="{288B8900-0F23-4792-9D76-1548491FF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612" y="4367753"/>
            <a:ext cx="5107389" cy="2490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315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2453F60-7007-42F7-97A8-B8C9438AB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CFE2D3-08F3-40BE-B158-7F4B627ECA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34" t="43594" r="38436" b="7826"/>
          <a:stretch/>
        </p:blipFill>
        <p:spPr>
          <a:xfrm>
            <a:off x="1633896" y="1376832"/>
            <a:ext cx="6842194" cy="41043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2661E8-1861-4FAB-B128-765DFB15A291}"/>
              </a:ext>
            </a:extLst>
          </p:cNvPr>
          <p:cNvSpPr txBox="1"/>
          <p:nvPr/>
        </p:nvSpPr>
        <p:spPr>
          <a:xfrm>
            <a:off x="3132814" y="5684149"/>
            <a:ext cx="53432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Thai imports from CLMV countries</a:t>
            </a:r>
            <a:endParaRPr lang="en-ID" sz="2200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48395C2-1265-461F-B4ED-A77AD44EE232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cooperation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E93A09-C0D9-4ACB-A72D-CA50BB367A0F}"/>
              </a:ext>
            </a:extLst>
          </p:cNvPr>
          <p:cNvSpPr txBox="1"/>
          <p:nvPr/>
        </p:nvSpPr>
        <p:spPr>
          <a:xfrm>
            <a:off x="916331" y="2700759"/>
            <a:ext cx="107049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$1.5 billion</a:t>
            </a:r>
            <a:endParaRPr lang="en-ID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9E57A9-BEF0-4030-99AD-BD45B5A2FFDE}"/>
              </a:ext>
            </a:extLst>
          </p:cNvPr>
          <p:cNvSpPr txBox="1"/>
          <p:nvPr/>
        </p:nvSpPr>
        <p:spPr>
          <a:xfrm>
            <a:off x="916331" y="3516303"/>
            <a:ext cx="107049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$1.0 billion</a:t>
            </a:r>
            <a:endParaRPr lang="en-ID" sz="1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39E99E-95E8-4138-A16E-2A4F0C6D26FD}"/>
              </a:ext>
            </a:extLst>
          </p:cNvPr>
          <p:cNvSpPr txBox="1"/>
          <p:nvPr/>
        </p:nvSpPr>
        <p:spPr>
          <a:xfrm>
            <a:off x="916331" y="2038857"/>
            <a:ext cx="107049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$2.0 billion</a:t>
            </a:r>
            <a:endParaRPr lang="en-ID" sz="1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2CF6B8-2684-4591-A3B4-DA79BDDF67DD}"/>
              </a:ext>
            </a:extLst>
          </p:cNvPr>
          <p:cNvSpPr txBox="1"/>
          <p:nvPr/>
        </p:nvSpPr>
        <p:spPr>
          <a:xfrm>
            <a:off x="916331" y="4157364"/>
            <a:ext cx="107049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$0.5 billion</a:t>
            </a:r>
            <a:endParaRPr lang="en-ID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4252BE-47CD-4E52-AAA3-89B818396738}"/>
              </a:ext>
            </a:extLst>
          </p:cNvPr>
          <p:cNvSpPr txBox="1"/>
          <p:nvPr/>
        </p:nvSpPr>
        <p:spPr>
          <a:xfrm>
            <a:off x="916331" y="1379242"/>
            <a:ext cx="107049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200" dirty="0"/>
              <a:t>$2.5 billion</a:t>
            </a:r>
            <a:endParaRPr lang="en-ID" sz="1200" dirty="0"/>
          </a:p>
        </p:txBody>
      </p:sp>
    </p:spTree>
    <p:extLst>
      <p:ext uri="{BB962C8B-B14F-4D97-AF65-F5344CB8AC3E}">
        <p14:creationId xmlns:p14="http://schemas.microsoft.com/office/powerpoint/2010/main" val="41156162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FCD7F9-BD02-4942-80D3-8E014F3E3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7D6DE7-69A1-421B-A696-9901CF5811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78" t="31768" r="29370" b="16870"/>
          <a:stretch/>
        </p:blipFill>
        <p:spPr>
          <a:xfrm>
            <a:off x="1610591" y="1507518"/>
            <a:ext cx="9258842" cy="463989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6BE8E71-4B78-41F1-B747-C772AEC65E68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cooperation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299584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7C6195-F531-4D9A-9BB1-CD270A5B6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B14EF2-C474-4172-87CB-F9D754731E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48" t="23188" r="31196" b="26377"/>
          <a:stretch/>
        </p:blipFill>
        <p:spPr>
          <a:xfrm>
            <a:off x="1653872" y="1512239"/>
            <a:ext cx="9191707" cy="466013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B5BEA1F-A269-4E7A-9C95-53EA8AF48CB3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cooperation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4222670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42DF6E-92ED-46F2-AB60-F96B9CCC0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D98052-0A12-4856-AA5E-012473700BE1}"/>
              </a:ext>
            </a:extLst>
          </p:cNvPr>
          <p:cNvSpPr txBox="1"/>
          <p:nvPr/>
        </p:nvSpPr>
        <p:spPr>
          <a:xfrm>
            <a:off x="1510747" y="1443841"/>
            <a:ext cx="4389121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Thailand and CLMV have different levels of economic development.  As Thailand had been implementing a market-based economic system since the 1960s, its economy is much larger than CLMV’s, which experienced war and social conflicts, thereby opening up their economies on since the late 1980s.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In 2008, Thailand’s GDP was $250 billion  compared to Vietnam’s ($100 billion) and Cambodia’s ($10 billion)</a:t>
            </a:r>
            <a:endParaRPr lang="en-ID" sz="22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BDCFE6A-DEC7-4630-8734-DEB538ADDD85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cooperation</a:t>
            </a:r>
            <a:endParaRPr lang="en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301267-26FC-4A5C-A1D5-59B9A4BEB1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22" t="28315" r="41043" b="10145"/>
          <a:stretch/>
        </p:blipFill>
        <p:spPr>
          <a:xfrm>
            <a:off x="6202017" y="1534602"/>
            <a:ext cx="5989983" cy="38444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514535-8669-44F5-AB69-427656FE95F9}"/>
              </a:ext>
            </a:extLst>
          </p:cNvPr>
          <p:cNvSpPr txBox="1"/>
          <p:nvPr/>
        </p:nvSpPr>
        <p:spPr>
          <a:xfrm>
            <a:off x="6806316" y="5446643"/>
            <a:ext cx="5186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Annual GDP growth of CLMV Countries, 2010-2019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05863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86AA263-0E7A-43F7-A6D5-FA9BB456A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81BA62-49D0-4283-AF20-BDE5D85E842D}"/>
              </a:ext>
            </a:extLst>
          </p:cNvPr>
          <p:cNvSpPr txBox="1"/>
          <p:nvPr/>
        </p:nvSpPr>
        <p:spPr>
          <a:xfrm>
            <a:off x="1451579" y="1329136"/>
            <a:ext cx="4217701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Thai direct investments in CLMV comprise natural resource-related projects, agricultural production and </a:t>
            </a:r>
            <a:r>
              <a:rPr lang="en-US" sz="2200" dirty="0" err="1"/>
              <a:t>agro</a:t>
            </a:r>
            <a:r>
              <a:rPr lang="en-US" sz="2200" dirty="0"/>
              <a:t>-industries and service-based investments such as hotels, restaurants and tourism businesses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Thailand has also been extending ODA to neighboring countries, mostly in transportation (roads and bridge construction and rehabilitation), providing scholarships and training grants, and technical assistance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BA18E8A-1484-4675-8F90-FCEBB1FFDAFD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cooperation</a:t>
            </a:r>
            <a:endParaRPr lang="en-ID" dirty="0"/>
          </a:p>
        </p:txBody>
      </p:sp>
      <p:pic>
        <p:nvPicPr>
          <p:cNvPr id="3074" name="Picture 2" descr="KMK Rubber - We Are The Largest Track Pads Manufacturing Company In Malaysia">
            <a:extLst>
              <a:ext uri="{FF2B5EF4-FFF2-40B4-BE49-F238E27FC236}">
                <a16:creationId xmlns:a16="http://schemas.microsoft.com/office/drawing/2014/main" id="{BE0027A4-BCDB-4500-B3BA-14FC6F352C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6220"/>
          <a:stretch/>
        </p:blipFill>
        <p:spPr bwMode="auto">
          <a:xfrm>
            <a:off x="5710121" y="1456355"/>
            <a:ext cx="6481879" cy="464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87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72EB21-9F13-4BFD-AD02-A2DFBDA9C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470D3E3-935D-4C33-BC73-A92B69604F98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cooperation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354130-8F6E-4C6C-B140-DA23932A5036}"/>
              </a:ext>
            </a:extLst>
          </p:cNvPr>
          <p:cNvSpPr txBox="1"/>
          <p:nvPr/>
        </p:nvSpPr>
        <p:spPr>
          <a:xfrm>
            <a:off x="1526650" y="1431234"/>
            <a:ext cx="589191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Border trade between Thailand and neighboring countries have been flourishing due to their geographical advantages</a:t>
            </a:r>
            <a:endParaRPr lang="en-ID" sz="2200" dirty="0"/>
          </a:p>
          <a:p>
            <a:pPr>
              <a:spcAft>
                <a:spcPts val="1200"/>
              </a:spcAft>
            </a:pPr>
            <a:r>
              <a:rPr lang="en-US" sz="2200" dirty="0"/>
              <a:t>The opening up of market-driven economies of CLMV, foreign investment and ODA from countries outside the GMS such as PR China, Japan and the Republic of Korea have been expanding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Proportionally, Thailand’s economic relationships with CLMV have been declining </a:t>
            </a:r>
            <a:endParaRPr lang="en-ID" sz="2200" dirty="0"/>
          </a:p>
        </p:txBody>
      </p:sp>
      <p:pic>
        <p:nvPicPr>
          <p:cNvPr id="4098" name="Picture 2" descr="First Thai–Lao Friendship Bridge - Wikipedia">
            <a:extLst>
              <a:ext uri="{FF2B5EF4-FFF2-40B4-BE49-F238E27FC236}">
                <a16:creationId xmlns:a16="http://schemas.microsoft.com/office/drawing/2014/main" id="{83440B8B-B84D-41A7-AB7E-AA8346C90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796" y="1563551"/>
            <a:ext cx="3983204" cy="265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MS Ministers Endorse Plan to Accelerate Cross Border Transport, Trade |  Asian Development Bank">
            <a:extLst>
              <a:ext uri="{FF2B5EF4-FFF2-40B4-BE49-F238E27FC236}">
                <a16:creationId xmlns:a16="http://schemas.microsoft.com/office/drawing/2014/main" id="{ECDFD9E6-A8D5-4FB8-9958-7988D1980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797" y="4214192"/>
            <a:ext cx="3983204" cy="265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24205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7132DED-B3D4-41EC-8E69-CD9E4B23C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B0C7072-E73E-41FB-AE11-A835FF36A6C7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cooperation</a:t>
            </a:r>
            <a:endParaRPr lang="en-ID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96E2A83-9C48-4DF3-9C0F-C8865AFF8C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65638"/>
              </p:ext>
            </p:extLst>
          </p:nvPr>
        </p:nvGraphicFramePr>
        <p:xfrm>
          <a:off x="1597616" y="1418950"/>
          <a:ext cx="8937864" cy="5459682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358608">
                  <a:extLst>
                    <a:ext uri="{9D8B030D-6E8A-4147-A177-3AD203B41FA5}">
                      <a16:colId xmlns:a16="http://schemas.microsoft.com/office/drawing/2014/main" val="2203183653"/>
                    </a:ext>
                  </a:extLst>
                </a:gridCol>
                <a:gridCol w="1894814">
                  <a:extLst>
                    <a:ext uri="{9D8B030D-6E8A-4147-A177-3AD203B41FA5}">
                      <a16:colId xmlns:a16="http://schemas.microsoft.com/office/drawing/2014/main" val="1884122304"/>
                    </a:ext>
                  </a:extLst>
                </a:gridCol>
                <a:gridCol w="1894814">
                  <a:extLst>
                    <a:ext uri="{9D8B030D-6E8A-4147-A177-3AD203B41FA5}">
                      <a16:colId xmlns:a16="http://schemas.microsoft.com/office/drawing/2014/main" val="2160793100"/>
                    </a:ext>
                  </a:extLst>
                </a:gridCol>
                <a:gridCol w="1894814">
                  <a:extLst>
                    <a:ext uri="{9D8B030D-6E8A-4147-A177-3AD203B41FA5}">
                      <a16:colId xmlns:a16="http://schemas.microsoft.com/office/drawing/2014/main" val="4005154456"/>
                    </a:ext>
                  </a:extLst>
                </a:gridCol>
                <a:gridCol w="1894814">
                  <a:extLst>
                    <a:ext uri="{9D8B030D-6E8A-4147-A177-3AD203B41FA5}">
                      <a16:colId xmlns:a16="http://schemas.microsoft.com/office/drawing/2014/main" val="2005926565"/>
                    </a:ext>
                  </a:extLst>
                </a:gridCol>
              </a:tblGrid>
              <a:tr h="434011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200" dirty="0">
                          <a:effectLst/>
                        </a:rPr>
                        <a:t> </a:t>
                      </a:r>
                      <a:endParaRPr lang="en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Cambodia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Lao PDR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 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Myanmar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Vietnam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extLst>
                  <a:ext uri="{0D108BD9-81ED-4DB2-BD59-A6C34878D82A}">
                    <a16:rowId xmlns:a16="http://schemas.microsoft.com/office/drawing/2014/main" val="250814050"/>
                  </a:ext>
                </a:extLst>
              </a:tr>
              <a:tr h="140615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Thai imports from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 </a:t>
                      </a: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Plants and plant products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Iron and steel products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Lumber and processed wood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Lumber and processed woods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Mining products and minerals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Energy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 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Natural gas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Lumber and processed wood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Mining products and minerals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Crude oil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Electronic products and machines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Computers and parts 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Fisheries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extLst>
                  <a:ext uri="{0D108BD9-81ED-4DB2-BD59-A6C34878D82A}">
                    <a16:rowId xmlns:a16="http://schemas.microsoft.com/office/drawing/2014/main" val="51768198"/>
                  </a:ext>
                </a:extLst>
              </a:tr>
              <a:tr h="110126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Thai exports to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Finished oil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Beverages 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Cement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Refined sugar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Finished oil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Cars and parts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Textiles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Iron and steel products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Finished oil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Plant and animal products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Plastic pellets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Chemical products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Finished oil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Plastic pellets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Iron and steel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extLst>
                  <a:ext uri="{0D108BD9-81ED-4DB2-BD59-A6C34878D82A}">
                    <a16:rowId xmlns:a16="http://schemas.microsoft.com/office/drawing/2014/main" val="1630175594"/>
                  </a:ext>
                </a:extLst>
              </a:tr>
              <a:tr h="8788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Thai Foreign investments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Hotel businesses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Agro-industry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Livestock feed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Rubber plantations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Wood processing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Hydropower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Agricultural processing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Industry (gems)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Agribusiness and agro-industry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Beverages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extLst>
                  <a:ext uri="{0D108BD9-81ED-4DB2-BD59-A6C34878D82A}">
                    <a16:rowId xmlns:a16="http://schemas.microsoft.com/office/drawing/2014/main" val="2938997209"/>
                  </a:ext>
                </a:extLst>
              </a:tr>
              <a:tr h="6564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Thai ODA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Roads and bridge construction and maintenance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Railway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Internet technology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Scholarships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Road and bridge construction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extLst>
                  <a:ext uri="{0D108BD9-81ED-4DB2-BD59-A6C34878D82A}">
                    <a16:rowId xmlns:a16="http://schemas.microsoft.com/office/drawing/2014/main" val="1479866447"/>
                  </a:ext>
                </a:extLst>
              </a:tr>
              <a:tr h="87884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Main investors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>
                          <a:effectLst/>
                        </a:rPr>
                        <a:t> 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Malaysia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Republic of Korea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PR China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>
                          <a:effectLst/>
                        </a:rPr>
                        <a:t>Thailand</a:t>
                      </a:r>
                      <a:endParaRPr lang="en-ID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PR China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Vietnam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Thailand 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 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Singapore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Thailand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United Kingdom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 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Japan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PR China</a:t>
                      </a:r>
                    </a:p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ID" sz="1400" dirty="0">
                          <a:effectLst/>
                        </a:rPr>
                        <a:t>Republic of Korea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400" dirty="0">
                          <a:effectLst/>
                        </a:rPr>
                        <a:t> </a:t>
                      </a:r>
                      <a:endParaRPr lang="en-ID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65" marR="55565" marT="0" marB="0"/>
                </a:tc>
                <a:extLst>
                  <a:ext uri="{0D108BD9-81ED-4DB2-BD59-A6C34878D82A}">
                    <a16:rowId xmlns:a16="http://schemas.microsoft.com/office/drawing/2014/main" val="2444392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8107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E0D1D5E-F715-4354-9170-45BC788DA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ADA7884-20C8-4A70-A7AD-2C0168F2E2A5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relationships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A7DCB7-B6AD-4A4C-82BD-A268554FFDDD}"/>
              </a:ext>
            </a:extLst>
          </p:cNvPr>
          <p:cNvSpPr txBox="1"/>
          <p:nvPr/>
        </p:nvSpPr>
        <p:spPr>
          <a:xfrm>
            <a:off x="1508760" y="1439993"/>
            <a:ext cx="5456583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212529"/>
                </a:solidFill>
                <a:effectLst/>
              </a:rPr>
              <a:t>Since the end of the Vietnam war and the subsequent rapid economic development period of 1980s, </a:t>
            </a:r>
            <a:r>
              <a:rPr lang="en-US" sz="2200" dirty="0">
                <a:solidFill>
                  <a:srgbClr val="212529"/>
                </a:solidFill>
              </a:rPr>
              <a:t>the Thai government </a:t>
            </a:r>
            <a:r>
              <a:rPr lang="en-US" sz="2200" b="0" i="0" dirty="0">
                <a:solidFill>
                  <a:srgbClr val="212529"/>
                </a:solidFill>
                <a:effectLst/>
              </a:rPr>
              <a:t>has proposed strategies and plans to </a:t>
            </a:r>
            <a:r>
              <a:rPr lang="en-US" sz="2200" dirty="0">
                <a:solidFill>
                  <a:srgbClr val="212529"/>
                </a:solidFill>
              </a:rPr>
              <a:t>support </a:t>
            </a:r>
            <a:r>
              <a:rPr lang="en-US" sz="2200" b="0" i="0" dirty="0">
                <a:solidFill>
                  <a:srgbClr val="212529"/>
                </a:solidFill>
                <a:effectLst/>
              </a:rPr>
              <a:t> </a:t>
            </a:r>
            <a:r>
              <a:rPr lang="en-US" sz="2200" dirty="0">
                <a:solidFill>
                  <a:srgbClr val="212529"/>
                </a:solidFill>
              </a:rPr>
              <a:t>CLMV </a:t>
            </a:r>
            <a:r>
              <a:rPr lang="en-US" sz="2200" b="0" i="0" dirty="0">
                <a:solidFill>
                  <a:srgbClr val="212529"/>
                </a:solidFill>
                <a:effectLst/>
              </a:rPr>
              <a:t>development and improve their standard of living</a:t>
            </a:r>
          </a:p>
          <a:p>
            <a:pPr algn="l">
              <a:spcAft>
                <a:spcPts val="1200"/>
              </a:spcAft>
            </a:pPr>
            <a:r>
              <a:rPr lang="en-US" sz="2200" b="0" i="0" dirty="0">
                <a:solidFill>
                  <a:srgbClr val="212529"/>
                </a:solidFill>
                <a:effectLst/>
              </a:rPr>
              <a:t>Effectiveness of these efforts have been rather mixed and circumstances have changed. </a:t>
            </a:r>
            <a:r>
              <a:rPr lang="en-US" sz="2200" dirty="0">
                <a:solidFill>
                  <a:srgbClr val="212529"/>
                </a:solidFill>
              </a:rPr>
              <a:t>During 1980-2000 Thailand was already a middle income country while CLMV countries were poor and undeveloped and poor; with average annual GDP growth of 7%, the countries are narrowing the gap</a:t>
            </a:r>
            <a:endParaRPr lang="en-US" sz="2200" b="0" i="0" dirty="0">
              <a:solidFill>
                <a:srgbClr val="212529"/>
              </a:solidFill>
              <a:effectLst/>
            </a:endParaRPr>
          </a:p>
        </p:txBody>
      </p:sp>
      <p:pic>
        <p:nvPicPr>
          <p:cNvPr id="5122" name="Picture 2" descr="Laos Highways, Roads and Bridges | Page 3 | SkyscraperCity">
            <a:extLst>
              <a:ext uri="{FF2B5EF4-FFF2-40B4-BE49-F238E27FC236}">
                <a16:creationId xmlns:a16="http://schemas.microsoft.com/office/drawing/2014/main" id="{5585499F-D421-4BC8-8BC6-2CD666739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143" y="1602464"/>
            <a:ext cx="4105857" cy="270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hina's Belt and Road keeps steaming ahead in Laos - Asia Times">
            <a:extLst>
              <a:ext uri="{FF2B5EF4-FFF2-40B4-BE49-F238E27FC236}">
                <a16:creationId xmlns:a16="http://schemas.microsoft.com/office/drawing/2014/main" id="{73F076F4-BFE2-4182-9408-8686F9A1F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143" y="4308047"/>
            <a:ext cx="4105857" cy="254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6397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297B2F4-559D-4816-BE37-777859E86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A2F0A3-AEAE-46AF-8077-7D98D0CF979E}"/>
              </a:ext>
            </a:extLst>
          </p:cNvPr>
          <p:cNvSpPr txBox="1"/>
          <p:nvPr/>
        </p:nvSpPr>
        <p:spPr>
          <a:xfrm>
            <a:off x="1691640" y="1435370"/>
            <a:ext cx="6102626" cy="5724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</a:pPr>
            <a:r>
              <a:rPr lang="en-US" sz="2200" b="0" i="0" dirty="0">
                <a:effectLst/>
              </a:rPr>
              <a:t>Vietnam is a leading ASEAN nation in establishing free-trade agreements with foreign partners, now numbering 17 in all, even though its economy has not yet been recognized as a free market economy</a:t>
            </a:r>
          </a:p>
          <a:p>
            <a:pPr algn="l">
              <a:spcAft>
                <a:spcPts val="1200"/>
              </a:spcAft>
            </a:pPr>
            <a:r>
              <a:rPr lang="en-US" sz="2200" dirty="0"/>
              <a:t>Cambodia and Lao PDR are both receiving large amounts of foreign investments from China for new and rehabilitation of  infrastructure </a:t>
            </a:r>
          </a:p>
          <a:p>
            <a:pPr>
              <a:spcAft>
                <a:spcPts val="1200"/>
              </a:spcAft>
            </a:pPr>
            <a:r>
              <a:rPr lang="en-US" sz="2200" b="0" i="0" dirty="0">
                <a:effectLst/>
              </a:rPr>
              <a:t>CLMV countries have their own economic development plans; if Thailand wishes to be a part of the economic region, it will need to understand, absorb, respond to the needs of CLMV and become a part </a:t>
            </a:r>
            <a:r>
              <a:rPr lang="en-US" sz="2200" dirty="0"/>
              <a:t>of the </a:t>
            </a:r>
            <a:r>
              <a:rPr lang="en-US" sz="2200" b="0" i="0" dirty="0">
                <a:effectLst/>
              </a:rPr>
              <a:t>existing atmosphere of cooperation within the GMS</a:t>
            </a:r>
            <a:endParaRPr lang="en-US" sz="2200" dirty="0"/>
          </a:p>
          <a:p>
            <a:pPr algn="l">
              <a:spcAft>
                <a:spcPts val="1200"/>
              </a:spcAft>
            </a:pPr>
            <a:endParaRPr lang="en-US" sz="2200" dirty="0"/>
          </a:p>
          <a:p>
            <a:pPr algn="l">
              <a:spcAft>
                <a:spcPts val="1200"/>
              </a:spcAft>
            </a:pPr>
            <a:endParaRPr lang="en-US" sz="1800" b="0" i="0" dirty="0">
              <a:solidFill>
                <a:srgbClr val="212529"/>
              </a:solidFill>
              <a:effectLst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BDDB2FC-783C-43C8-9229-8A6D12950389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relationships</a:t>
            </a:r>
            <a:endParaRPr lang="en-ID" dirty="0"/>
          </a:p>
        </p:txBody>
      </p:sp>
      <p:sp>
        <p:nvSpPr>
          <p:cNvPr id="6" name="AutoShape 2" descr="white and blue sanitary napkin">
            <a:extLst>
              <a:ext uri="{FF2B5EF4-FFF2-40B4-BE49-F238E27FC236}">
                <a16:creationId xmlns:a16="http://schemas.microsoft.com/office/drawing/2014/main" id="{3513FB0B-4B63-4A58-899E-E6586169207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D"/>
          </a:p>
        </p:txBody>
      </p:sp>
      <p:pic>
        <p:nvPicPr>
          <p:cNvPr id="7170" name="Picture 2" descr="Steps taken to draw foreign investment in Vietnam's infrastructure - Vietnam  Construction">
            <a:extLst>
              <a:ext uri="{FF2B5EF4-FFF2-40B4-BE49-F238E27FC236}">
                <a16:creationId xmlns:a16="http://schemas.microsoft.com/office/drawing/2014/main" id="{AB2873A6-7716-4DF9-901F-6B5E32BA6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449" y="1576139"/>
            <a:ext cx="4224551" cy="234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ihanoukVille Special Economic Zone (SSEZ) in Cambodia.">
            <a:extLst>
              <a:ext uri="{FF2B5EF4-FFF2-40B4-BE49-F238E27FC236}">
                <a16:creationId xmlns:a16="http://schemas.microsoft.com/office/drawing/2014/main" id="{C7481199-F2B9-47F1-98F7-C06041BA0C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53"/>
          <a:stretch/>
        </p:blipFill>
        <p:spPr bwMode="auto">
          <a:xfrm>
            <a:off x="7967449" y="3919993"/>
            <a:ext cx="4224551" cy="293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858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674A871-9017-4F29-83EC-8DD77F61A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0EA539-30C4-47D0-A4FC-D206325EDE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78" t="30398" r="29500" b="3768"/>
          <a:stretch/>
        </p:blipFill>
        <p:spPr>
          <a:xfrm>
            <a:off x="1653871" y="1598212"/>
            <a:ext cx="7195930" cy="386433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1194E9D-5E6D-4633-8FDF-BFF2D8F30D00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relationships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7B5F25-FF05-40FF-9A64-EC9961B12A67}"/>
              </a:ext>
            </a:extLst>
          </p:cNvPr>
          <p:cNvSpPr txBox="1"/>
          <p:nvPr/>
        </p:nvSpPr>
        <p:spPr>
          <a:xfrm>
            <a:off x="2284566" y="5557962"/>
            <a:ext cx="64141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Vietnam’s infrastructure investment plan, 2016-2040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2365822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CBE16B5-1E0A-40C8-99F5-C720DF42D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6A5818-E1FE-4E06-B62F-14B7C70496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172" t="42319" r="37457" b="5623"/>
          <a:stretch/>
        </p:blipFill>
        <p:spPr>
          <a:xfrm>
            <a:off x="1622065" y="1434111"/>
            <a:ext cx="7847937" cy="41504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2ED5C38-D4FA-48CE-B3AB-DFF94E2643A8}"/>
              </a:ext>
            </a:extLst>
          </p:cNvPr>
          <p:cNvSpPr txBox="1"/>
          <p:nvPr/>
        </p:nvSpPr>
        <p:spPr>
          <a:xfrm>
            <a:off x="2570814" y="5633281"/>
            <a:ext cx="72490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Foreign aid as Percentage of GDP, in CLMV Countries</a:t>
            </a:r>
            <a:endParaRPr lang="en-ID" sz="220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37F084-03EC-48E3-A0C9-18D966A76EBF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economic relationships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9505156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875E3AE-7E94-4155-B672-4F7E45DE1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A75BA2-6091-4CC3-ACB8-17BFBC8DDC3E}"/>
              </a:ext>
            </a:extLst>
          </p:cNvPr>
          <p:cNvSpPr txBox="1"/>
          <p:nvPr/>
        </p:nvSpPr>
        <p:spPr>
          <a:xfrm>
            <a:off x="1451579" y="1329136"/>
            <a:ext cx="5155955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b="0" i="0" dirty="0">
                <a:effectLst/>
              </a:rPr>
              <a:t>Apart from all the huge infrastructure projects, one way that Thailand could exert influence would be to </a:t>
            </a:r>
            <a:r>
              <a:rPr lang="en-US" sz="2400" dirty="0"/>
              <a:t>assist </a:t>
            </a:r>
            <a:r>
              <a:rPr lang="en-US" sz="2400" b="0" i="0" dirty="0">
                <a:effectLst/>
              </a:rPr>
              <a:t>the CLMV countries to realize smaller and deliverable projects </a:t>
            </a:r>
            <a:r>
              <a:rPr lang="en-US" sz="2400" dirty="0"/>
              <a:t>in the </a:t>
            </a:r>
            <a:r>
              <a:rPr lang="en-US" sz="2400" b="0" i="0" dirty="0">
                <a:effectLst/>
              </a:rPr>
              <a:t>agriculture and energy sectors </a:t>
            </a:r>
            <a:endParaRPr lang="en-US" sz="2400" dirty="0"/>
          </a:p>
          <a:p>
            <a:pPr>
              <a:spcAft>
                <a:spcPts val="1200"/>
              </a:spcAft>
            </a:pPr>
            <a:r>
              <a:rPr lang="en-US" sz="2400" b="0" i="0" dirty="0">
                <a:effectLst/>
              </a:rPr>
              <a:t>Examples: production and processing of agricultural products, renewable energy, sustainable hydropower development and development joint research in the field of agriculture, fishery, forestry, livestock, aquaculture and energy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7ED696C-8A46-4359-AE74-F167648538C1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Future of 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cooperation</a:t>
            </a:r>
            <a:endParaRPr lang="en-ID" dirty="0"/>
          </a:p>
        </p:txBody>
      </p:sp>
      <p:pic>
        <p:nvPicPr>
          <p:cNvPr id="6" name="Picture 2" descr="Thai-Laos Infrastructure Development">
            <a:extLst>
              <a:ext uri="{FF2B5EF4-FFF2-40B4-BE49-F238E27FC236}">
                <a16:creationId xmlns:a16="http://schemas.microsoft.com/office/drawing/2014/main" id="{5438D14A-AB85-4C62-9A00-EBD915623F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2" t="5849" r="6737" b="7258"/>
          <a:stretch/>
        </p:blipFill>
        <p:spPr bwMode="auto">
          <a:xfrm>
            <a:off x="8619215" y="1470991"/>
            <a:ext cx="3572786" cy="3496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982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BCCD6B4-9081-42C6-B862-4B87A73FC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30B66AC-101D-46CE-ACE4-BE90BAE6AE99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Future of Thai</a:t>
            </a: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–CLMV cooperation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F5B73B-3C35-4467-8F2F-B5E8BD9808A2}"/>
              </a:ext>
            </a:extLst>
          </p:cNvPr>
          <p:cNvSpPr txBox="1"/>
          <p:nvPr/>
        </p:nvSpPr>
        <p:spPr>
          <a:xfrm>
            <a:off x="1451579" y="1392747"/>
            <a:ext cx="475043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dirty="0"/>
              <a:t>Lastly, </a:t>
            </a:r>
            <a:r>
              <a:rPr lang="en-US" sz="2400" b="0" i="0" dirty="0">
                <a:effectLst/>
              </a:rPr>
              <a:t>Thailand should cooperate with Japan, PR China</a:t>
            </a:r>
            <a:r>
              <a:rPr lang="en-US" sz="2400" dirty="0"/>
              <a:t> and the Republic of Korea,</a:t>
            </a:r>
            <a:r>
              <a:rPr lang="en-US" sz="2400" b="0" i="0" dirty="0">
                <a:effectLst/>
              </a:rPr>
              <a:t> the </a:t>
            </a:r>
            <a:r>
              <a:rPr lang="en-US" sz="2400" dirty="0"/>
              <a:t>key</a:t>
            </a:r>
            <a:r>
              <a:rPr lang="en-US" sz="2400" b="0" i="0" dirty="0">
                <a:effectLst/>
              </a:rPr>
              <a:t> major Asian development partners, as well as various bilateral and multilateral financing institutions to help the CLMV with their existing projects</a:t>
            </a:r>
            <a:endParaRPr lang="en-ID" sz="2400" dirty="0"/>
          </a:p>
        </p:txBody>
      </p:sp>
      <p:pic>
        <p:nvPicPr>
          <p:cNvPr id="8194" name="Picture 2" descr="Hitachi Construction Machinery offers $529 million for Bradken | The Japan  Times">
            <a:extLst>
              <a:ext uri="{FF2B5EF4-FFF2-40B4-BE49-F238E27FC236}">
                <a16:creationId xmlns:a16="http://schemas.microsoft.com/office/drawing/2014/main" id="{AF117247-011C-4466-92E6-898311518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791" y="1493643"/>
            <a:ext cx="4320209" cy="287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ow Our Former Beijing Bureau Chief Found Himself on a Bullet Train in  Saudi Arabia - The New York Times">
            <a:extLst>
              <a:ext uri="{FF2B5EF4-FFF2-40B4-BE49-F238E27FC236}">
                <a16:creationId xmlns:a16="http://schemas.microsoft.com/office/drawing/2014/main" id="{C193E6E4-5F5B-4E51-A168-2AFAC20152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59"/>
          <a:stretch/>
        </p:blipFill>
        <p:spPr bwMode="auto">
          <a:xfrm>
            <a:off x="7871791" y="4072684"/>
            <a:ext cx="4320210" cy="271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684471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2611</TotalTime>
  <Words>1071</Words>
  <Application>Microsoft Office PowerPoint</Application>
  <PresentationFormat>Widescreen</PresentationFormat>
  <Paragraphs>232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Gill Sans MT</vt:lpstr>
      <vt:lpstr>Symbol</vt:lpstr>
      <vt:lpstr>Verdana</vt:lpstr>
      <vt:lpstr>Gallery</vt:lpstr>
      <vt:lpstr>Thailand and clmv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development</dc:title>
  <dc:creator>januar hakim</dc:creator>
  <cp:lastModifiedBy>januar hakim</cp:lastModifiedBy>
  <cp:revision>195</cp:revision>
  <dcterms:created xsi:type="dcterms:W3CDTF">2021-02-18T04:58:22Z</dcterms:created>
  <dcterms:modified xsi:type="dcterms:W3CDTF">2021-05-11T15:52:46Z</dcterms:modified>
</cp:coreProperties>
</file>