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notesMasterIdLst>
    <p:notesMasterId r:id="rId24"/>
  </p:notesMasterIdLst>
  <p:sldIdLst>
    <p:sldId id="256" r:id="rId2"/>
    <p:sldId id="278" r:id="rId3"/>
    <p:sldId id="279" r:id="rId4"/>
    <p:sldId id="282" r:id="rId5"/>
    <p:sldId id="281" r:id="rId6"/>
    <p:sldId id="257" r:id="rId7"/>
    <p:sldId id="299" r:id="rId8"/>
    <p:sldId id="267" r:id="rId9"/>
    <p:sldId id="285" r:id="rId10"/>
    <p:sldId id="287" r:id="rId11"/>
    <p:sldId id="288" r:id="rId12"/>
    <p:sldId id="269" r:id="rId13"/>
    <p:sldId id="270" r:id="rId14"/>
    <p:sldId id="271" r:id="rId15"/>
    <p:sldId id="289" r:id="rId16"/>
    <p:sldId id="272" r:id="rId17"/>
    <p:sldId id="273" r:id="rId18"/>
    <p:sldId id="274" r:id="rId19"/>
    <p:sldId id="275" r:id="rId20"/>
    <p:sldId id="276" r:id="rId21"/>
    <p:sldId id="277" r:id="rId22"/>
    <p:sldId id="29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741" autoAdjust="0"/>
  </p:normalViewPr>
  <p:slideViewPr>
    <p:cSldViewPr snapToGrid="0" snapToObjects="1">
      <p:cViewPr>
        <p:scale>
          <a:sx n="54" d="100"/>
          <a:sy n="54" d="100"/>
        </p:scale>
        <p:origin x="-2032" y="-7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4BF206-E0E1-7346-A9FC-D21E6708D17D}" type="doc">
      <dgm:prSet loTypeId="urn:microsoft.com/office/officeart/2005/8/layout/radial4" loCatId="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D8D83DD-9D6B-C14A-A39E-B1221C4B8008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4800" dirty="0" smtClean="0">
              <a:latin typeface="Calibri" panose="020F0502020204030204" pitchFamily="34" charset="0"/>
            </a:rPr>
            <a:t>Anheuser-Busch </a:t>
          </a:r>
          <a:r>
            <a:rPr lang="en-US" sz="4800" dirty="0" err="1" smtClean="0">
              <a:latin typeface="Calibri" panose="020F0502020204030204" pitchFamily="34" charset="0"/>
            </a:rPr>
            <a:t>InBev</a:t>
          </a:r>
          <a:endParaRPr lang="en-US" sz="4800" dirty="0">
            <a:latin typeface="Calibri" panose="020F0502020204030204" pitchFamily="34" charset="0"/>
          </a:endParaRPr>
        </a:p>
      </dgm:t>
    </dgm:pt>
    <dgm:pt modelId="{18786069-0BB7-DE41-92F7-DB2565D3F83F}" type="parTrans" cxnId="{1A1200ED-7756-1E41-97CD-666AA7E6344F}">
      <dgm:prSet/>
      <dgm:spPr/>
      <dgm:t>
        <a:bodyPr/>
        <a:lstStyle/>
        <a:p>
          <a:endParaRPr lang="en-US"/>
        </a:p>
      </dgm:t>
    </dgm:pt>
    <dgm:pt modelId="{81E74189-E853-0445-A1B1-A92E08C1F92C}" type="sibTrans" cxnId="{1A1200ED-7756-1E41-97CD-666AA7E6344F}">
      <dgm:prSet/>
      <dgm:spPr/>
      <dgm:t>
        <a:bodyPr/>
        <a:lstStyle/>
        <a:p>
          <a:endParaRPr lang="en-US"/>
        </a:p>
      </dgm:t>
    </dgm:pt>
    <dgm:pt modelId="{209ED67C-6D3D-9D4B-A13E-33FC739E3664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b="1" dirty="0" smtClean="0">
              <a:latin typeface="Calibri" panose="020F0502020204030204" pitchFamily="34" charset="0"/>
            </a:rPr>
            <a:t>Ambev</a:t>
          </a:r>
          <a:endParaRPr lang="en-US" sz="3200" b="1" dirty="0">
            <a:latin typeface="Calibri" panose="020F0502020204030204" pitchFamily="34" charset="0"/>
          </a:endParaRPr>
        </a:p>
      </dgm:t>
    </dgm:pt>
    <dgm:pt modelId="{BDBF81A0-EB88-7343-AE05-AF26D2300549}" type="parTrans" cxnId="{5E8CB757-555D-804B-8049-95AA84A2A617}">
      <dgm:prSet/>
      <dgm:spPr>
        <a:solidFill>
          <a:schemeClr val="bg1"/>
        </a:solidFill>
      </dgm:spPr>
      <dgm:t>
        <a:bodyPr/>
        <a:lstStyle/>
        <a:p>
          <a:endParaRPr lang="en-US"/>
        </a:p>
      </dgm:t>
    </dgm:pt>
    <dgm:pt modelId="{C71665E1-9850-5A45-898C-151BA29C2894}" type="sibTrans" cxnId="{5E8CB757-555D-804B-8049-95AA84A2A617}">
      <dgm:prSet/>
      <dgm:spPr/>
      <dgm:t>
        <a:bodyPr/>
        <a:lstStyle/>
        <a:p>
          <a:endParaRPr lang="en-US"/>
        </a:p>
      </dgm:t>
    </dgm:pt>
    <dgm:pt modelId="{97F3E861-5795-1B47-815F-7A63D7B9FA47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Calibri" panose="020F0502020204030204" pitchFamily="34" charset="0"/>
            </a:rPr>
            <a:t>Interbrew</a:t>
          </a:r>
          <a:endParaRPr lang="en-US" sz="3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0AE05876-66A9-7746-A286-85844B33ECE9}" type="parTrans" cxnId="{7400AE0A-45AF-424C-B00D-5CF99F93E7AD}">
      <dgm:prSet/>
      <dgm:spPr>
        <a:solidFill>
          <a:schemeClr val="tx1"/>
        </a:solidFill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B79B4A0-9648-1D4D-81CA-55123EB69E37}" type="sibTrans" cxnId="{7400AE0A-45AF-424C-B00D-5CF99F93E7AD}">
      <dgm:prSet/>
      <dgm:spPr/>
      <dgm:t>
        <a:bodyPr/>
        <a:lstStyle/>
        <a:p>
          <a:endParaRPr lang="en-US"/>
        </a:p>
      </dgm:t>
    </dgm:pt>
    <dgm:pt modelId="{F40C7870-7EF5-A742-A222-8E56661AD41A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b="1" dirty="0" smtClean="0">
              <a:latin typeface="Calibri" panose="020F0502020204030204" pitchFamily="34" charset="0"/>
            </a:rPr>
            <a:t>Anheuser-Busch</a:t>
          </a:r>
          <a:endParaRPr lang="en-US" sz="3200" b="1" dirty="0">
            <a:latin typeface="Calibri" panose="020F0502020204030204" pitchFamily="34" charset="0"/>
          </a:endParaRPr>
        </a:p>
      </dgm:t>
    </dgm:pt>
    <dgm:pt modelId="{F4E32336-AA0C-BC42-B649-3136F2DDDA43}" type="parTrans" cxnId="{87573D2E-31EE-9C49-8977-BA5C25EE9F84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0176805B-0430-B14D-AF4F-42CDC55CB332}" type="sibTrans" cxnId="{87573D2E-31EE-9C49-8977-BA5C25EE9F84}">
      <dgm:prSet/>
      <dgm:spPr/>
      <dgm:t>
        <a:bodyPr/>
        <a:lstStyle/>
        <a:p>
          <a:endParaRPr lang="en-US"/>
        </a:p>
      </dgm:t>
    </dgm:pt>
    <dgm:pt modelId="{6AC210B7-04C3-0049-8677-F12764CBB8B5}">
      <dgm:prSet custT="1"/>
      <dgm:spPr>
        <a:solidFill>
          <a:srgbClr val="FF0000"/>
        </a:solidFill>
      </dgm:spPr>
      <dgm:t>
        <a:bodyPr/>
        <a:lstStyle/>
        <a:p>
          <a:r>
            <a:rPr lang="en-US" sz="3600" b="1" dirty="0" err="1" smtClean="0">
              <a:latin typeface="Calibri" panose="020F0502020204030204" pitchFamily="34" charset="0"/>
            </a:rPr>
            <a:t>InBev</a:t>
          </a:r>
          <a:endParaRPr lang="en-US" sz="3600" b="1" dirty="0">
            <a:latin typeface="Calibri" panose="020F0502020204030204" pitchFamily="34" charset="0"/>
          </a:endParaRPr>
        </a:p>
      </dgm:t>
    </dgm:pt>
    <dgm:pt modelId="{6B9CE569-3DC2-2C46-9AB6-DCCD5316D2C4}" type="parTrans" cxnId="{3EBD0B0D-68A4-D14A-AB7D-2AEC62249FF4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AC80CCE6-453A-8C49-9D9A-D8E041D23E01}" type="sibTrans" cxnId="{3EBD0B0D-68A4-D14A-AB7D-2AEC62249FF4}">
      <dgm:prSet/>
      <dgm:spPr/>
      <dgm:t>
        <a:bodyPr/>
        <a:lstStyle/>
        <a:p>
          <a:endParaRPr lang="en-US"/>
        </a:p>
      </dgm:t>
    </dgm:pt>
    <dgm:pt modelId="{99DE18E9-EDB2-C747-9744-94FA6A3937BF}" type="pres">
      <dgm:prSet presAssocID="{3F4BF206-E0E1-7346-A9FC-D21E6708D17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C66530-CA1E-3744-A984-967E80E35EC4}" type="pres">
      <dgm:prSet presAssocID="{9D8D83DD-9D6B-C14A-A39E-B1221C4B8008}" presName="centerShape" presStyleLbl="node0" presStyleIdx="0" presStyleCnt="1" custScaleX="244667" custScaleY="56315" custLinFactNeighborY="1090"/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BE96557D-7B3A-B749-A32F-113060CF5296}" type="pres">
      <dgm:prSet presAssocID="{BDBF81A0-EB88-7343-AE05-AF26D2300549}" presName="parTrans" presStyleLbl="bgSibTrans2D1" presStyleIdx="0" presStyleCnt="4" custAng="4275518" custFlipVert="0" custFlipHor="0" custScaleX="36773" custScaleY="40613" custLinFactY="21934" custLinFactNeighborX="-40843" custLinFactNeighborY="100000"/>
      <dgm:spPr/>
      <dgm:t>
        <a:bodyPr/>
        <a:lstStyle/>
        <a:p>
          <a:endParaRPr lang="en-US"/>
        </a:p>
      </dgm:t>
    </dgm:pt>
    <dgm:pt modelId="{BDD848B1-CE6F-1642-AEE2-8F909D109453}" type="pres">
      <dgm:prSet presAssocID="{209ED67C-6D3D-9D4B-A13E-33FC739E3664}" presName="node" presStyleLbl="node1" presStyleIdx="0" presStyleCnt="4" custScaleX="89197" custScaleY="57879" custRadScaleRad="141049" custRadScaleInc="742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D76F79-F2AA-1D49-8DD0-A9E96172766F}" type="pres">
      <dgm:prSet presAssocID="{6B9CE569-3DC2-2C46-9AB6-DCCD5316D2C4}" presName="parTrans" presStyleLbl="bgSibTrans2D1" presStyleIdx="1" presStyleCnt="4" custAng="2261922" custScaleX="45490" custScaleY="81134" custLinFactNeighborX="-12983" custLinFactNeighborY="48993" custRadScaleRad="677328"/>
      <dgm:spPr/>
      <dgm:t>
        <a:bodyPr/>
        <a:lstStyle/>
        <a:p>
          <a:endParaRPr lang="en-US"/>
        </a:p>
      </dgm:t>
    </dgm:pt>
    <dgm:pt modelId="{6E8573F3-B8B7-AC41-A05E-8778B41946EE}" type="pres">
      <dgm:prSet presAssocID="{6AC210B7-04C3-0049-8677-F12764CBB8B5}" presName="node" presStyleLbl="node1" presStyleIdx="1" presStyleCnt="4" custScaleY="54267" custRadScaleRad="89495" custRadScaleInc="-30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6FEC46-6A1F-1C49-A91F-EB7D4F30FDBE}" type="pres">
      <dgm:prSet presAssocID="{0AE05876-66A9-7746-A286-85844B33ECE9}" presName="parTrans" presStyleLbl="bgSibTrans2D1" presStyleIdx="2" presStyleCnt="4" custAng="15871910" custScaleX="45421" custScaleY="78784" custLinFactY="-90505" custLinFactNeighborX="-59974" custLinFactNeighborY="-100000"/>
      <dgm:spPr>
        <a:prstGeom prst="leftRightUpArrow">
          <a:avLst/>
        </a:prstGeom>
      </dgm:spPr>
      <dgm:t>
        <a:bodyPr/>
        <a:lstStyle/>
        <a:p>
          <a:endParaRPr lang="en-US"/>
        </a:p>
      </dgm:t>
    </dgm:pt>
    <dgm:pt modelId="{CA8F3A3E-D225-384D-8EBF-2BBF964CB5C1}" type="pres">
      <dgm:prSet presAssocID="{97F3E861-5795-1B47-815F-7A63D7B9FA47}" presName="node" presStyleLbl="node1" presStyleIdx="2" presStyleCnt="4" custScaleY="59961" custRadScaleRad="104931" custRadScaleInc="-431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A4CC15-0AD5-A043-AD4F-51B54A14774A}" type="pres">
      <dgm:prSet presAssocID="{F4E32336-AA0C-BC42-B649-3136F2DDDA43}" presName="parTrans" presStyleLbl="bgSibTrans2D1" presStyleIdx="3" presStyleCnt="4" custAng="19207563" custScaleX="53321" custLinFactNeighborX="14824" custLinFactNeighborY="73722"/>
      <dgm:spPr/>
      <dgm:t>
        <a:bodyPr/>
        <a:lstStyle/>
        <a:p>
          <a:endParaRPr lang="en-US"/>
        </a:p>
      </dgm:t>
    </dgm:pt>
    <dgm:pt modelId="{99D19CB5-6A50-A14E-BB13-7EE4CF79A25A}" type="pres">
      <dgm:prSet presAssocID="{F40C7870-7EF5-A742-A222-8E56661AD41A}" presName="node" presStyleLbl="node1" presStyleIdx="3" presStyleCnt="4" custScaleX="105477" custScaleY="88518" custRadScaleRad="136268" custRadScaleInc="-773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8CB757-555D-804B-8049-95AA84A2A617}" srcId="{9D8D83DD-9D6B-C14A-A39E-B1221C4B8008}" destId="{209ED67C-6D3D-9D4B-A13E-33FC739E3664}" srcOrd="0" destOrd="0" parTransId="{BDBF81A0-EB88-7343-AE05-AF26D2300549}" sibTransId="{C71665E1-9850-5A45-898C-151BA29C2894}"/>
    <dgm:cxn modelId="{1F940209-262F-AD46-A29B-44EB0BB7933D}" type="presOf" srcId="{209ED67C-6D3D-9D4B-A13E-33FC739E3664}" destId="{BDD848B1-CE6F-1642-AEE2-8F909D109453}" srcOrd="0" destOrd="0" presId="urn:microsoft.com/office/officeart/2005/8/layout/radial4"/>
    <dgm:cxn modelId="{87573D2E-31EE-9C49-8977-BA5C25EE9F84}" srcId="{9D8D83DD-9D6B-C14A-A39E-B1221C4B8008}" destId="{F40C7870-7EF5-A742-A222-8E56661AD41A}" srcOrd="3" destOrd="0" parTransId="{F4E32336-AA0C-BC42-B649-3136F2DDDA43}" sibTransId="{0176805B-0430-B14D-AF4F-42CDC55CB332}"/>
    <dgm:cxn modelId="{E2FC94FA-6F3E-2141-B41C-7709253FA174}" type="presOf" srcId="{3F4BF206-E0E1-7346-A9FC-D21E6708D17D}" destId="{99DE18E9-EDB2-C747-9744-94FA6A3937BF}" srcOrd="0" destOrd="0" presId="urn:microsoft.com/office/officeart/2005/8/layout/radial4"/>
    <dgm:cxn modelId="{1A1200ED-7756-1E41-97CD-666AA7E6344F}" srcId="{3F4BF206-E0E1-7346-A9FC-D21E6708D17D}" destId="{9D8D83DD-9D6B-C14A-A39E-B1221C4B8008}" srcOrd="0" destOrd="0" parTransId="{18786069-0BB7-DE41-92F7-DB2565D3F83F}" sibTransId="{81E74189-E853-0445-A1B1-A92E08C1F92C}"/>
    <dgm:cxn modelId="{CEF19332-21D5-D042-850F-E74F8380D03F}" type="presOf" srcId="{9D8D83DD-9D6B-C14A-A39E-B1221C4B8008}" destId="{A4C66530-CA1E-3744-A984-967E80E35EC4}" srcOrd="0" destOrd="0" presId="urn:microsoft.com/office/officeart/2005/8/layout/radial4"/>
    <dgm:cxn modelId="{0784D30C-3A6B-9F40-A302-B1443D46E6DC}" type="presOf" srcId="{97F3E861-5795-1B47-815F-7A63D7B9FA47}" destId="{CA8F3A3E-D225-384D-8EBF-2BBF964CB5C1}" srcOrd="0" destOrd="0" presId="urn:microsoft.com/office/officeart/2005/8/layout/radial4"/>
    <dgm:cxn modelId="{A20688E7-5AF7-A740-976B-DF1BAFF05C2E}" type="presOf" srcId="{0AE05876-66A9-7746-A286-85844B33ECE9}" destId="{E56FEC46-6A1F-1C49-A91F-EB7D4F30FDBE}" srcOrd="0" destOrd="0" presId="urn:microsoft.com/office/officeart/2005/8/layout/radial4"/>
    <dgm:cxn modelId="{755ABAC6-58DA-694A-AA99-0CA00B57E23F}" type="presOf" srcId="{F4E32336-AA0C-BC42-B649-3136F2DDDA43}" destId="{C2A4CC15-0AD5-A043-AD4F-51B54A14774A}" srcOrd="0" destOrd="0" presId="urn:microsoft.com/office/officeart/2005/8/layout/radial4"/>
    <dgm:cxn modelId="{7400AE0A-45AF-424C-B00D-5CF99F93E7AD}" srcId="{9D8D83DD-9D6B-C14A-A39E-B1221C4B8008}" destId="{97F3E861-5795-1B47-815F-7A63D7B9FA47}" srcOrd="2" destOrd="0" parTransId="{0AE05876-66A9-7746-A286-85844B33ECE9}" sibTransId="{DB79B4A0-9648-1D4D-81CA-55123EB69E37}"/>
    <dgm:cxn modelId="{74083D8B-5169-E240-8678-E3DB7338D097}" type="presOf" srcId="{F40C7870-7EF5-A742-A222-8E56661AD41A}" destId="{99D19CB5-6A50-A14E-BB13-7EE4CF79A25A}" srcOrd="0" destOrd="0" presId="urn:microsoft.com/office/officeart/2005/8/layout/radial4"/>
    <dgm:cxn modelId="{38F5759D-B490-B94B-A662-829C71A73F31}" type="presOf" srcId="{6AC210B7-04C3-0049-8677-F12764CBB8B5}" destId="{6E8573F3-B8B7-AC41-A05E-8778B41946EE}" srcOrd="0" destOrd="0" presId="urn:microsoft.com/office/officeart/2005/8/layout/radial4"/>
    <dgm:cxn modelId="{4A02F8F6-13AA-5940-8516-5E2887504FCF}" type="presOf" srcId="{BDBF81A0-EB88-7343-AE05-AF26D2300549}" destId="{BE96557D-7B3A-B749-A32F-113060CF5296}" srcOrd="0" destOrd="0" presId="urn:microsoft.com/office/officeart/2005/8/layout/radial4"/>
    <dgm:cxn modelId="{3EBD0B0D-68A4-D14A-AB7D-2AEC62249FF4}" srcId="{9D8D83DD-9D6B-C14A-A39E-B1221C4B8008}" destId="{6AC210B7-04C3-0049-8677-F12764CBB8B5}" srcOrd="1" destOrd="0" parTransId="{6B9CE569-3DC2-2C46-9AB6-DCCD5316D2C4}" sibTransId="{AC80CCE6-453A-8C49-9D9A-D8E041D23E01}"/>
    <dgm:cxn modelId="{DD152117-17BF-164D-8500-40CCD8AF15D2}" type="presOf" srcId="{6B9CE569-3DC2-2C46-9AB6-DCCD5316D2C4}" destId="{30D76F79-F2AA-1D49-8DD0-A9E96172766F}" srcOrd="0" destOrd="0" presId="urn:microsoft.com/office/officeart/2005/8/layout/radial4"/>
    <dgm:cxn modelId="{40154DD9-439F-AC46-993A-1C1CCEE77707}" type="presParOf" srcId="{99DE18E9-EDB2-C747-9744-94FA6A3937BF}" destId="{A4C66530-CA1E-3744-A984-967E80E35EC4}" srcOrd="0" destOrd="0" presId="urn:microsoft.com/office/officeart/2005/8/layout/radial4"/>
    <dgm:cxn modelId="{84185CA9-C4A8-4A47-9DC5-20818F25CCE7}" type="presParOf" srcId="{99DE18E9-EDB2-C747-9744-94FA6A3937BF}" destId="{BE96557D-7B3A-B749-A32F-113060CF5296}" srcOrd="1" destOrd="0" presId="urn:microsoft.com/office/officeart/2005/8/layout/radial4"/>
    <dgm:cxn modelId="{A7AA4953-68CD-0E4D-B1C9-F500B763ED01}" type="presParOf" srcId="{99DE18E9-EDB2-C747-9744-94FA6A3937BF}" destId="{BDD848B1-CE6F-1642-AEE2-8F909D109453}" srcOrd="2" destOrd="0" presId="urn:microsoft.com/office/officeart/2005/8/layout/radial4"/>
    <dgm:cxn modelId="{077AF481-624E-2245-AD76-DA401AE6F35E}" type="presParOf" srcId="{99DE18E9-EDB2-C747-9744-94FA6A3937BF}" destId="{30D76F79-F2AA-1D49-8DD0-A9E96172766F}" srcOrd="3" destOrd="0" presId="urn:microsoft.com/office/officeart/2005/8/layout/radial4"/>
    <dgm:cxn modelId="{D9E86D7B-E140-264A-9AE9-63554108BEFA}" type="presParOf" srcId="{99DE18E9-EDB2-C747-9744-94FA6A3937BF}" destId="{6E8573F3-B8B7-AC41-A05E-8778B41946EE}" srcOrd="4" destOrd="0" presId="urn:microsoft.com/office/officeart/2005/8/layout/radial4"/>
    <dgm:cxn modelId="{D59B0F02-6E4E-DD4F-B0A8-47D0C381C329}" type="presParOf" srcId="{99DE18E9-EDB2-C747-9744-94FA6A3937BF}" destId="{E56FEC46-6A1F-1C49-A91F-EB7D4F30FDBE}" srcOrd="5" destOrd="0" presId="urn:microsoft.com/office/officeart/2005/8/layout/radial4"/>
    <dgm:cxn modelId="{3B7293E0-0466-BD48-AD4F-8CA2A26E8F65}" type="presParOf" srcId="{99DE18E9-EDB2-C747-9744-94FA6A3937BF}" destId="{CA8F3A3E-D225-384D-8EBF-2BBF964CB5C1}" srcOrd="6" destOrd="0" presId="urn:microsoft.com/office/officeart/2005/8/layout/radial4"/>
    <dgm:cxn modelId="{3FD17BEF-B9AD-F64B-88FE-00D4E15609AB}" type="presParOf" srcId="{99DE18E9-EDB2-C747-9744-94FA6A3937BF}" destId="{C2A4CC15-0AD5-A043-AD4F-51B54A14774A}" srcOrd="7" destOrd="0" presId="urn:microsoft.com/office/officeart/2005/8/layout/radial4"/>
    <dgm:cxn modelId="{126947A3-5D68-9647-8ECD-BAE3AB028959}" type="presParOf" srcId="{99DE18E9-EDB2-C747-9744-94FA6A3937BF}" destId="{99D19CB5-6A50-A14E-BB13-7EE4CF79A25A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C66530-CA1E-3744-A984-967E80E35EC4}">
      <dsp:nvSpPr>
        <dsp:cNvPr id="0" name=""/>
        <dsp:cNvSpPr/>
      </dsp:nvSpPr>
      <dsp:spPr>
        <a:xfrm>
          <a:off x="1447226" y="3814290"/>
          <a:ext cx="6003009" cy="1381712"/>
        </a:xfrm>
        <a:prstGeom prst="roundRect">
          <a:avLst/>
        </a:prstGeom>
        <a:solidFill>
          <a:srgbClr val="FF0000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latin typeface="Calibri" panose="020F0502020204030204" pitchFamily="34" charset="0"/>
            </a:rPr>
            <a:t>Anheuser-Busch </a:t>
          </a:r>
          <a:r>
            <a:rPr lang="en-US" sz="4800" kern="1200" dirty="0" err="1" smtClean="0">
              <a:latin typeface="Calibri" panose="020F0502020204030204" pitchFamily="34" charset="0"/>
            </a:rPr>
            <a:t>InBev</a:t>
          </a:r>
          <a:endParaRPr lang="en-US" sz="4800" kern="1200" dirty="0">
            <a:latin typeface="Calibri" panose="020F0502020204030204" pitchFamily="34" charset="0"/>
          </a:endParaRPr>
        </a:p>
      </dsp:txBody>
      <dsp:txXfrm>
        <a:off x="1514676" y="3881740"/>
        <a:ext cx="5868109" cy="1246812"/>
      </dsp:txXfrm>
    </dsp:sp>
    <dsp:sp modelId="{BE96557D-7B3A-B749-A32F-113060CF5296}">
      <dsp:nvSpPr>
        <dsp:cNvPr id="0" name=""/>
        <dsp:cNvSpPr/>
      </dsp:nvSpPr>
      <dsp:spPr>
        <a:xfrm rot="18015852">
          <a:off x="155025" y="2909765"/>
          <a:ext cx="1421453" cy="283990"/>
        </a:xfrm>
        <a:prstGeom prst="lef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D848B1-CE6F-1642-AEE2-8F909D109453}">
      <dsp:nvSpPr>
        <dsp:cNvPr id="0" name=""/>
        <dsp:cNvSpPr/>
      </dsp:nvSpPr>
      <dsp:spPr>
        <a:xfrm>
          <a:off x="137149" y="200711"/>
          <a:ext cx="2079062" cy="1079265"/>
        </a:xfrm>
        <a:prstGeom prst="roundRect">
          <a:avLst>
            <a:gd name="adj" fmla="val 10000"/>
          </a:avLst>
        </a:prstGeom>
        <a:solidFill>
          <a:srgbClr val="FF0000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Calibri" panose="020F0502020204030204" pitchFamily="34" charset="0"/>
            </a:rPr>
            <a:t>Ambev</a:t>
          </a:r>
          <a:endParaRPr lang="en-US" sz="3200" b="1" kern="1200" dirty="0">
            <a:latin typeface="Calibri" panose="020F0502020204030204" pitchFamily="34" charset="0"/>
          </a:endParaRPr>
        </a:p>
      </dsp:txBody>
      <dsp:txXfrm>
        <a:off x="168760" y="232322"/>
        <a:ext cx="2015840" cy="1016043"/>
      </dsp:txXfrm>
    </dsp:sp>
    <dsp:sp modelId="{30D76F79-F2AA-1D49-8DD0-A9E96172766F}">
      <dsp:nvSpPr>
        <dsp:cNvPr id="0" name=""/>
        <dsp:cNvSpPr/>
      </dsp:nvSpPr>
      <dsp:spPr>
        <a:xfrm rot="16200000">
          <a:off x="2385554" y="2911883"/>
          <a:ext cx="1001121" cy="567337"/>
        </a:xfrm>
        <a:prstGeom prst="lef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8573F3-B8B7-AC41-A05E-8778B41946EE}">
      <dsp:nvSpPr>
        <dsp:cNvPr id="0" name=""/>
        <dsp:cNvSpPr/>
      </dsp:nvSpPr>
      <dsp:spPr>
        <a:xfrm>
          <a:off x="1333516" y="1476349"/>
          <a:ext cx="2330865" cy="1011912"/>
        </a:xfrm>
        <a:prstGeom prst="roundRect">
          <a:avLst>
            <a:gd name="adj" fmla="val 10000"/>
          </a:avLst>
        </a:prstGeom>
        <a:solidFill>
          <a:srgbClr val="FF0000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latin typeface="Calibri" panose="020F0502020204030204" pitchFamily="34" charset="0"/>
            </a:rPr>
            <a:t>InBev</a:t>
          </a:r>
          <a:endParaRPr lang="en-US" sz="3600" b="1" kern="1200" dirty="0">
            <a:latin typeface="Calibri" panose="020F0502020204030204" pitchFamily="34" charset="0"/>
          </a:endParaRPr>
        </a:p>
      </dsp:txBody>
      <dsp:txXfrm>
        <a:off x="1363154" y="1505987"/>
        <a:ext cx="2271589" cy="952636"/>
      </dsp:txXfrm>
    </dsp:sp>
    <dsp:sp modelId="{E56FEC46-6A1F-1C49-A91F-EB7D4F30FDBE}">
      <dsp:nvSpPr>
        <dsp:cNvPr id="0" name=""/>
        <dsp:cNvSpPr/>
      </dsp:nvSpPr>
      <dsp:spPr>
        <a:xfrm rot="10800000">
          <a:off x="2284890" y="605255"/>
          <a:ext cx="1309205" cy="550904"/>
        </a:xfrm>
        <a:prstGeom prst="leftRightUp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8F3A3E-D225-384D-8EBF-2BBF964CB5C1}">
      <dsp:nvSpPr>
        <dsp:cNvPr id="0" name=""/>
        <dsp:cNvSpPr/>
      </dsp:nvSpPr>
      <dsp:spPr>
        <a:xfrm>
          <a:off x="3640072" y="219157"/>
          <a:ext cx="2330865" cy="1118088"/>
        </a:xfrm>
        <a:prstGeom prst="roundRect">
          <a:avLst>
            <a:gd name="adj" fmla="val 10000"/>
          </a:avLst>
        </a:prstGeom>
        <a:solidFill>
          <a:srgbClr val="FF0000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bg1"/>
              </a:solidFill>
              <a:latin typeface="Calibri" panose="020F0502020204030204" pitchFamily="34" charset="0"/>
            </a:rPr>
            <a:t>Interbrew</a:t>
          </a:r>
          <a:endParaRPr lang="en-US" sz="3600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3672820" y="251905"/>
        <a:ext cx="2265369" cy="1052592"/>
      </dsp:txXfrm>
    </dsp:sp>
    <dsp:sp modelId="{C2A4CC15-0AD5-A043-AD4F-51B54A14774A}">
      <dsp:nvSpPr>
        <dsp:cNvPr id="0" name=""/>
        <dsp:cNvSpPr/>
      </dsp:nvSpPr>
      <dsp:spPr>
        <a:xfrm rot="16200000">
          <a:off x="5900593" y="2409344"/>
          <a:ext cx="1970622" cy="699259"/>
        </a:xfrm>
        <a:prstGeom prst="lef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D19CB5-6A50-A14E-BB13-7EE4CF79A25A}">
      <dsp:nvSpPr>
        <dsp:cNvPr id="0" name=""/>
        <dsp:cNvSpPr/>
      </dsp:nvSpPr>
      <dsp:spPr>
        <a:xfrm>
          <a:off x="6293460" y="0"/>
          <a:ext cx="2458527" cy="1650588"/>
        </a:xfrm>
        <a:prstGeom prst="roundRect">
          <a:avLst>
            <a:gd name="adj" fmla="val 10000"/>
          </a:avLst>
        </a:prstGeom>
        <a:solidFill>
          <a:srgbClr val="FF0000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Calibri" panose="020F0502020204030204" pitchFamily="34" charset="0"/>
            </a:rPr>
            <a:t>Anheuser-Busch</a:t>
          </a:r>
          <a:endParaRPr lang="en-US" sz="3200" b="1" kern="1200" dirty="0">
            <a:latin typeface="Calibri" panose="020F0502020204030204" pitchFamily="34" charset="0"/>
          </a:endParaRPr>
        </a:p>
      </dsp:txBody>
      <dsp:txXfrm>
        <a:off x="6341804" y="48344"/>
        <a:ext cx="2361839" cy="15539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4FDF1-B197-B149-BEFE-F11657327E3D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CB7AB-2781-9446-982E-ECD88B1591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20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CB7AB-2781-9446-982E-ECD88B15911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434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CB7AB-2781-9446-982E-ECD88B15911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980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CB7AB-2781-9446-982E-ECD88B15911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87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CB7AB-2781-9446-982E-ECD88B15911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87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CB7AB-2781-9446-982E-ECD88B15911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11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CB7AB-2781-9446-982E-ECD88B15911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11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8C80C8A-9292-4043-B4E9-46AA30DBCBCC}" type="datetimeFigureOut">
              <a:rPr lang="en-US" smtClean="0"/>
              <a:t>12/3/14 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991A3B2-BDBF-224A-B96C-273115CCEF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3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jpg"/><Relationship Id="rId5" Type="http://schemas.openxmlformats.org/officeDocument/2006/relationships/image" Target="../media/image13.png"/><Relationship Id="rId6" Type="http://schemas.openxmlformats.org/officeDocument/2006/relationships/image" Target="../media/image3.png"/><Relationship Id="rId7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diagramData" Target="../diagrams/data1.xml"/><Relationship Id="rId5" Type="http://schemas.openxmlformats.org/officeDocument/2006/relationships/diagramLayout" Target="../diagrams/layout1.xml"/><Relationship Id="rId6" Type="http://schemas.openxmlformats.org/officeDocument/2006/relationships/diagramQuickStyle" Target="../diagrams/quickStyle1.xml"/><Relationship Id="rId7" Type="http://schemas.openxmlformats.org/officeDocument/2006/relationships/diagramColors" Target="../diagrams/colors1.xml"/><Relationship Id="rId8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BInBevModelo-1024x621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1" t="22541" r="9000" b="15406"/>
          <a:stretch/>
        </p:blipFill>
        <p:spPr>
          <a:xfrm>
            <a:off x="685800" y="3337560"/>
            <a:ext cx="7909560" cy="352414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59284" y="466375"/>
            <a:ext cx="6625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i="1" dirty="0" smtClean="0">
                <a:ln w="12700">
                  <a:noFill/>
                  <a:prstDash val="solid"/>
                </a:ln>
                <a:latin typeface="Calibri" panose="020F0502020204030204" pitchFamily="34" charset="0"/>
              </a:rPr>
              <a:t>Anheuser-Busch</a:t>
            </a:r>
            <a:r>
              <a:rPr lang="en-US" sz="5400" b="1" i="1" dirty="0" smtClean="0">
                <a:ln w="12700">
                  <a:solidFill>
                    <a:schemeClr val="tx1"/>
                  </a:solidFill>
                  <a:prstDash val="solid"/>
                </a:ln>
                <a:latin typeface="Calibri" panose="020F0502020204030204" pitchFamily="34" charset="0"/>
              </a:rPr>
              <a:t> </a:t>
            </a:r>
            <a:r>
              <a:rPr lang="en-US" sz="5400" b="1" i="1" dirty="0" err="1" smtClean="0">
                <a:ln w="12700">
                  <a:solidFill>
                    <a:schemeClr val="tx1"/>
                  </a:solidFill>
                  <a:prstDash val="solid"/>
                </a:ln>
                <a:latin typeface="Calibri" panose="020F0502020204030204" pitchFamily="34" charset="0"/>
              </a:rPr>
              <a:t>InBev</a:t>
            </a:r>
            <a:endParaRPr lang="en-US" sz="5400" b="1" i="1" dirty="0">
              <a:ln w="12700">
                <a:solidFill>
                  <a:schemeClr val="tx1"/>
                </a:solidFill>
                <a:prstDash val="solid"/>
              </a:ln>
              <a:latin typeface="Calibri" panose="020F0502020204030204" pitchFamily="34" charset="0"/>
            </a:endParaRPr>
          </a:p>
        </p:txBody>
      </p:sp>
      <p:pic>
        <p:nvPicPr>
          <p:cNvPr id="8" name="Picture 7" descr="451px-AB_InBev_logo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469" y="1448300"/>
            <a:ext cx="3091046" cy="1350191"/>
          </a:xfrm>
          <a:prstGeom prst="rect">
            <a:avLst/>
          </a:prstGeom>
        </p:spPr>
      </p:pic>
      <p:pic>
        <p:nvPicPr>
          <p:cNvPr id="6" name="Picture 5" descr="451px-AB_InBev_logo.svg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15" b="35279"/>
          <a:stretch/>
        </p:blipFill>
        <p:spPr>
          <a:xfrm>
            <a:off x="4450080" y="1448300"/>
            <a:ext cx="1863435" cy="87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20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5">
                                          <p:stCondLst>
                                            <p:cond delay="11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1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5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1" decel="50000">
                                          <p:stCondLst>
                                            <p:cond delay="234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5">
                                          <p:stCondLst>
                                            <p:cond delay="287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1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5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1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7720" y="-50576"/>
            <a:ext cx="6781800" cy="1600200"/>
          </a:xfrm>
        </p:spPr>
        <p:txBody>
          <a:bodyPr>
            <a:normAutofit/>
          </a:bodyPr>
          <a:lstStyle/>
          <a:p>
            <a:r>
              <a:rPr lang="en-US" sz="6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Facts</a:t>
            </a:r>
            <a:endParaRPr lang="en-US" sz="6000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00592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World’s largest brewer with approximate market share of 25%</a:t>
            </a:r>
          </a:p>
          <a:p>
            <a:endParaRPr lang="en-US" sz="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HQ in Belgium </a:t>
            </a:r>
          </a:p>
          <a:p>
            <a:endParaRPr lang="en-US" sz="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155,000 employees over 25 countries</a:t>
            </a:r>
          </a:p>
          <a:p>
            <a:endParaRPr lang="en-US" sz="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In 2013, Sales over 43.2 billion USD</a:t>
            </a:r>
          </a:p>
          <a:p>
            <a:endParaRPr lang="en-US" sz="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18 brands generate over 1 billion USD per year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451px-AB_InBev_log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69" y="5407835"/>
            <a:ext cx="3091046" cy="135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53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7720" y="-187736"/>
            <a:ext cx="6781800" cy="1600200"/>
          </a:xfrm>
        </p:spPr>
        <p:txBody>
          <a:bodyPr>
            <a:normAutofit/>
          </a:bodyPr>
          <a:lstStyle/>
          <a:p>
            <a:r>
              <a:rPr lang="en-US" sz="6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Facts</a:t>
            </a:r>
            <a:endParaRPr lang="en-US" sz="6000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476"/>
          <a:stretch/>
        </p:blipFill>
        <p:spPr>
          <a:xfrm>
            <a:off x="-1" y="1500276"/>
            <a:ext cx="2301241" cy="458154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" r="9849"/>
          <a:stretch/>
        </p:blipFill>
        <p:spPr bwMode="auto">
          <a:xfrm>
            <a:off x="2133600" y="1402660"/>
            <a:ext cx="7010400" cy="4680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8640" y="6324600"/>
            <a:ext cx="8366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</a:rPr>
              <a:t>http://www.statista.com/statistics/199024/ab-inbev-beer-market-share-by-country</a:t>
            </a:r>
          </a:p>
        </p:txBody>
      </p:sp>
    </p:spTree>
    <p:extLst>
      <p:ext uri="{BB962C8B-B14F-4D97-AF65-F5344CB8AC3E}">
        <p14:creationId xmlns:p14="http://schemas.microsoft.com/office/powerpoint/2010/main" val="395702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0"/>
          <a:stretch/>
        </p:blipFill>
        <p:spPr>
          <a:xfrm>
            <a:off x="7160458" y="1301134"/>
            <a:ext cx="1803113" cy="1710954"/>
          </a:xfrm>
          <a:prstGeom prst="rect">
            <a:avLst/>
          </a:prstGeom>
        </p:spPr>
      </p:pic>
      <p:pic>
        <p:nvPicPr>
          <p:cNvPr id="16" name="Picture 15" descr="bud_light_six_pack_decal__26793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" t="6362" r="7423" b="6467"/>
          <a:stretch/>
        </p:blipFill>
        <p:spPr>
          <a:xfrm>
            <a:off x="7296174" y="3423553"/>
            <a:ext cx="1652157" cy="17871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862"/>
          <a:stretch/>
        </p:blipFill>
        <p:spPr>
          <a:xfrm>
            <a:off x="0" y="1778769"/>
            <a:ext cx="1926217" cy="3631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48696"/>
            <a:ext cx="6781800" cy="1600200"/>
          </a:xfrm>
        </p:spPr>
        <p:txBody>
          <a:bodyPr>
            <a:normAutofit/>
          </a:bodyPr>
          <a:lstStyle/>
          <a:p>
            <a:r>
              <a:rPr lang="en-US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History</a:t>
            </a:r>
            <a:endParaRPr lang="en-US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10" descr="451px-AB_InBev_logo.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109" y="5423075"/>
            <a:ext cx="3091046" cy="1350191"/>
          </a:xfrm>
          <a:prstGeom prst="rect">
            <a:avLst/>
          </a:prstGeom>
        </p:spPr>
      </p:pic>
      <p:pic>
        <p:nvPicPr>
          <p:cNvPr id="13" name="Picture 12" descr="Screen Shot 2557-11-25 at 1.29.44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217" y="1379063"/>
            <a:ext cx="5234241" cy="4581947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620116" y="336708"/>
            <a:ext cx="6781800" cy="96843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Calibri" panose="020F0502020204030204" pitchFamily="34" charset="0"/>
              </a:rPr>
              <a:t>: Anheuser-Busch</a:t>
            </a:r>
            <a:endParaRPr lang="en-US" sz="4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1606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-248696"/>
            <a:ext cx="6781800" cy="1600200"/>
          </a:xfrm>
        </p:spPr>
        <p:txBody>
          <a:bodyPr>
            <a:normAutofit/>
          </a:bodyPr>
          <a:lstStyle/>
          <a:p>
            <a:r>
              <a:rPr lang="en-US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History</a:t>
            </a:r>
            <a:endParaRPr lang="en-US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Picture 6" descr="Screen Shot 2557-11-25 at 1.30.0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96" y="2326218"/>
            <a:ext cx="4207404" cy="3670121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87" y="1275304"/>
            <a:ext cx="2663825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88396" y="1251108"/>
            <a:ext cx="6781800" cy="96843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Calibri" panose="020F0502020204030204" pitchFamily="34" charset="0"/>
              </a:rPr>
              <a:t>Inbev</a:t>
            </a:r>
            <a:r>
              <a:rPr lang="en-US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latin typeface="Calibri" panose="020F0502020204030204" pitchFamily="34" charset="0"/>
              </a:rPr>
              <a:t>  </a:t>
            </a:r>
            <a:r>
              <a:rPr lang="en-US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Calibri" panose="020F0502020204030204" pitchFamily="34" charset="0"/>
              </a:rPr>
              <a:t>=</a:t>
            </a:r>
            <a:r>
              <a:rPr lang="en-US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latin typeface="Calibri" panose="020F0502020204030204" pitchFamily="34" charset="0"/>
              </a:rPr>
              <a:t>                   </a:t>
            </a:r>
            <a:r>
              <a:rPr lang="en-US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Calibri" panose="020F0502020204030204" pitchFamily="34" charset="0"/>
              </a:rPr>
              <a:t> +</a:t>
            </a:r>
            <a:endParaRPr lang="en-US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Picture 7" descr="interbrew logo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00" b="33550"/>
          <a:stretch/>
        </p:blipFill>
        <p:spPr>
          <a:xfrm>
            <a:off x="2765385" y="1214344"/>
            <a:ext cx="2905270" cy="974714"/>
          </a:xfrm>
          <a:prstGeom prst="rect">
            <a:avLst/>
          </a:prstGeom>
        </p:spPr>
      </p:pic>
      <p:pic>
        <p:nvPicPr>
          <p:cNvPr id="10" name="Picture 9" descr="stella-leffe-hoegaarden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114" y="2915070"/>
            <a:ext cx="2902069" cy="2235806"/>
          </a:xfrm>
          <a:prstGeom prst="rect">
            <a:avLst/>
          </a:prstGeom>
        </p:spPr>
      </p:pic>
      <p:pic>
        <p:nvPicPr>
          <p:cNvPr id="11" name="Picture 10" descr="451px-AB_InBev_logo.svg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109" y="5423075"/>
            <a:ext cx="3091046" cy="1350191"/>
          </a:xfrm>
          <a:prstGeom prst="rect">
            <a:avLst/>
          </a:prstGeom>
        </p:spPr>
      </p:pic>
      <p:pic>
        <p:nvPicPr>
          <p:cNvPr id="12" name="Picture 11" descr="110411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705" y="2912924"/>
            <a:ext cx="1314207" cy="222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02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451px-AB_InBev_log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744" y="5537181"/>
            <a:ext cx="2656016" cy="1160165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215676437"/>
              </p:ext>
            </p:extLst>
          </p:nvPr>
        </p:nvGraphicFramePr>
        <p:xfrm>
          <a:off x="91439" y="472658"/>
          <a:ext cx="9087195" cy="58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03918" y="1360451"/>
            <a:ext cx="1059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(1999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71074" y="1434982"/>
            <a:ext cx="106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(1987)</a:t>
            </a:r>
            <a:endParaRPr 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44110" y="2576348"/>
            <a:ext cx="1112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(2004)</a:t>
            </a:r>
            <a:endParaRPr 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99168" y="1680608"/>
            <a:ext cx="1126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(1860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52248" y="5175663"/>
            <a:ext cx="1387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(2008</a:t>
            </a:r>
            <a:r>
              <a:rPr lang="en-US" sz="2000" b="1" dirty="0" smtClean="0">
                <a:solidFill>
                  <a:schemeClr val="bg1"/>
                </a:solidFill>
              </a:rPr>
              <a:t>)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222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-121584"/>
            <a:ext cx="7376160" cy="1600200"/>
          </a:xfrm>
        </p:spPr>
        <p:txBody>
          <a:bodyPr>
            <a:normAutofit/>
          </a:bodyPr>
          <a:lstStyle/>
          <a:p>
            <a:r>
              <a:rPr lang="en-US" sz="48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History</a:t>
            </a:r>
            <a:endParaRPr lang="en-US" sz="4800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" y="117867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05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20 years ago the top ten brewers represented 22% of the world market </a:t>
            </a:r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share</a:t>
            </a:r>
          </a:p>
          <a:p>
            <a:endParaRPr lang="en-US" sz="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 Ten years ago the top 10 breweries have increased to 34% of the world market </a:t>
            </a:r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share </a:t>
            </a:r>
          </a:p>
          <a:p>
            <a:endParaRPr lang="en-US" sz="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 Today they are over 74</a:t>
            </a:r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%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451px-AB_InBev_log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69" y="5407835"/>
            <a:ext cx="3091046" cy="135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02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25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-152064"/>
            <a:ext cx="7376160" cy="1600200"/>
          </a:xfrm>
        </p:spPr>
        <p:txBody>
          <a:bodyPr>
            <a:normAutofit/>
          </a:bodyPr>
          <a:lstStyle/>
          <a:p>
            <a:r>
              <a:rPr lang="en-US" sz="48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History</a:t>
            </a:r>
            <a:endParaRPr lang="en-US" sz="4800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" y="13005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0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In 2006, </a:t>
            </a:r>
            <a:r>
              <a:rPr lang="en-US" sz="3200" b="1" dirty="0" err="1">
                <a:solidFill>
                  <a:schemeClr val="tx1"/>
                </a:solidFill>
                <a:latin typeface="Calibri" panose="020F0502020204030204" pitchFamily="34" charset="0"/>
              </a:rPr>
              <a:t>InBev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 acquired the Fujian Sedrin brewery in China, making </a:t>
            </a:r>
            <a:r>
              <a:rPr lang="en-US" sz="3200" b="1" dirty="0" err="1">
                <a:solidFill>
                  <a:schemeClr val="tx1"/>
                </a:solidFill>
                <a:latin typeface="Calibri" panose="020F0502020204030204" pitchFamily="34" charset="0"/>
              </a:rPr>
              <a:t>InBev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 the No. 3 brewer in China (the world's largest beer market</a:t>
            </a:r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) </a:t>
            </a:r>
          </a:p>
          <a:p>
            <a:endParaRPr lang="en-US" sz="10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US" sz="105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In2014, AB Inbev completed the re-acquisition of the Oriental Brewery (OB), the largest </a:t>
            </a:r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brewer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in South Korea</a:t>
            </a:r>
          </a:p>
        </p:txBody>
      </p:sp>
      <p:pic>
        <p:nvPicPr>
          <p:cNvPr id="4" name="Picture 3" descr="451px-AB_InBev_log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69" y="5407835"/>
            <a:ext cx="3091046" cy="135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71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60" y="-14904"/>
            <a:ext cx="7376160" cy="1600200"/>
          </a:xfrm>
        </p:spPr>
        <p:txBody>
          <a:bodyPr>
            <a:normAutofit/>
          </a:bodyPr>
          <a:lstStyle/>
          <a:p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  <a:t>Why merger and acquisition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1559672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Expand the company</a:t>
            </a:r>
          </a:p>
          <a:p>
            <a:pPr marL="0" indent="0">
              <a:buNone/>
            </a:pP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Shortcut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to new market</a:t>
            </a:r>
          </a:p>
          <a:p>
            <a:pPr marL="0" indent="0">
              <a:buNone/>
            </a:pP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Enhance their cost effectiveness in marketing, production, advertising, logistics, and distribution</a:t>
            </a:r>
          </a:p>
        </p:txBody>
      </p:sp>
      <p:pic>
        <p:nvPicPr>
          <p:cNvPr id="4" name="Picture 3" descr="451px-AB_InBev_log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69" y="5407835"/>
            <a:ext cx="3091046" cy="135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752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7720" y="-50576"/>
            <a:ext cx="6781800" cy="1600200"/>
          </a:xfrm>
        </p:spPr>
        <p:txBody>
          <a:bodyPr>
            <a:normAutofit/>
          </a:bodyPr>
          <a:lstStyle/>
          <a:p>
            <a:r>
              <a:rPr lang="en-US" sz="6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Strategies</a:t>
            </a:r>
            <a:endParaRPr lang="en-US" sz="6000" b="1" i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468232"/>
            <a:ext cx="8229600" cy="45259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Merger and Acquisition</a:t>
            </a:r>
          </a:p>
          <a:p>
            <a:pPr marL="0" indent="0">
              <a:buNone/>
            </a:pPr>
            <a:endParaRPr lang="en-US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Cost reduction</a:t>
            </a:r>
          </a:p>
          <a:p>
            <a:pPr marL="0" indent="0">
              <a:buNone/>
            </a:pPr>
            <a:endParaRPr lang="en-US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Brand Proliferation </a:t>
            </a:r>
          </a:p>
        </p:txBody>
      </p:sp>
      <p:pic>
        <p:nvPicPr>
          <p:cNvPr id="4" name="Picture 3" descr="451px-AB_InBev_log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69" y="5407835"/>
            <a:ext cx="3091046" cy="135019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075" y="2901805"/>
            <a:ext cx="2157413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Screen Shot 2557-11-25 at 1.24.52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302" y="1318846"/>
            <a:ext cx="2777672" cy="1511658"/>
          </a:xfrm>
          <a:prstGeom prst="rect">
            <a:avLst/>
          </a:prstGeom>
        </p:spPr>
      </p:pic>
      <p:pic>
        <p:nvPicPr>
          <p:cNvPr id="7" name="Picture 6" descr="beerbrand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677" y="3112477"/>
            <a:ext cx="1791530" cy="214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5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42185" y="300661"/>
            <a:ext cx="7299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latin typeface="Calibri" panose="020F0502020204030204" pitchFamily="34" charset="0"/>
              </a:rPr>
              <a:t>Does it easy for Inbev to enter in Thai Beer Market ?</a:t>
            </a:r>
            <a:endParaRPr lang="en-US" sz="4000" b="1" i="1" dirty="0">
              <a:latin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11027"/>
          <a:stretch/>
        </p:blipFill>
        <p:spPr>
          <a:xfrm>
            <a:off x="746760" y="2561755"/>
            <a:ext cx="7589520" cy="41654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5710" y="1686824"/>
            <a:ext cx="414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Five Force Analysis</a:t>
            </a:r>
            <a:endParaRPr lang="en-US" sz="36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690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11480" y="822960"/>
            <a:ext cx="8488680" cy="701040"/>
          </a:xfrm>
        </p:spPr>
        <p:txBody>
          <a:bodyPr>
            <a:noAutofit/>
          </a:bodyPr>
          <a:lstStyle/>
          <a:p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  <a:t>Rivalry among existing competitors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940040" cy="3886200"/>
          </a:xfrm>
        </p:spPr>
        <p:txBody>
          <a:bodyPr>
            <a:normAutofit/>
          </a:bodyPr>
          <a:lstStyle/>
          <a:p>
            <a:r>
              <a:rPr lang="en-US" sz="3500" b="1" dirty="0">
                <a:latin typeface="Calibri" panose="020F0502020204030204" pitchFamily="34" charset="0"/>
              </a:rPr>
              <a:t>High intensity which is led by </a:t>
            </a:r>
            <a:r>
              <a:rPr lang="en-US" sz="3500" b="1" dirty="0" err="1" smtClean="0">
                <a:latin typeface="Calibri" panose="020F0502020204030204" pitchFamily="34" charset="0"/>
              </a:rPr>
              <a:t>Singaha</a:t>
            </a:r>
            <a:r>
              <a:rPr lang="en-US" sz="3500" b="1" dirty="0" smtClean="0">
                <a:latin typeface="Calibri" panose="020F0502020204030204" pitchFamily="34" charset="0"/>
              </a:rPr>
              <a:t> Beer, </a:t>
            </a:r>
            <a:r>
              <a:rPr lang="en-US" sz="3500" b="1" dirty="0" smtClean="0">
                <a:latin typeface="Calibri" panose="020F0502020204030204" pitchFamily="34" charset="0"/>
              </a:rPr>
              <a:t>Chang Beer</a:t>
            </a:r>
            <a:r>
              <a:rPr lang="en-US" sz="3500" b="1" dirty="0" smtClean="0">
                <a:latin typeface="Calibri" panose="020F0502020204030204" pitchFamily="34" charset="0"/>
              </a:rPr>
              <a:t> </a:t>
            </a:r>
            <a:r>
              <a:rPr lang="en-US" sz="3500" b="1" dirty="0">
                <a:latin typeface="Calibri" panose="020F0502020204030204" pitchFamily="34" charset="0"/>
              </a:rPr>
              <a:t>and Heineken.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143" y="5418138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7763"/>
            <a:ext cx="9163050" cy="317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7086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160" y="457200"/>
            <a:ext cx="6781800" cy="1097280"/>
          </a:xfrm>
        </p:spPr>
        <p:txBody>
          <a:bodyPr/>
          <a:lstStyle/>
          <a:p>
            <a:r>
              <a:rPr lang="en-US" b="1" i="1" dirty="0">
                <a:solidFill>
                  <a:srgbClr val="FF0000"/>
                </a:solidFill>
                <a:latin typeface="Calibri" panose="020F0502020204030204" pitchFamily="34" charset="0"/>
              </a:rPr>
              <a:t>Threat of new entrant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7543800" cy="38862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Calibri" panose="020F0502020204030204" pitchFamily="34" charset="0"/>
              </a:rPr>
              <a:t>High C</a:t>
            </a:r>
            <a:r>
              <a:rPr lang="en-US" sz="36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ost</a:t>
            </a:r>
          </a:p>
          <a:p>
            <a:pPr lvl="1"/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Factory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Tax Collection</a:t>
            </a:r>
          </a:p>
          <a:p>
            <a:pPr lvl="2"/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Old method VS New method</a:t>
            </a:r>
          </a:p>
          <a:p>
            <a:pPr marL="640080" lvl="2" indent="0">
              <a:buNone/>
            </a:pPr>
            <a:r>
              <a:rPr lang="en-US" sz="1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   </a:t>
            </a:r>
            <a:r>
              <a:rPr lang="en-US" sz="1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(value</a:t>
            </a:r>
            <a:r>
              <a:rPr lang="en-US" sz="2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US" sz="2800" b="1" u="sng" dirty="0" smtClean="0">
                <a:solidFill>
                  <a:srgbClr val="FF0000"/>
                </a:solidFill>
                <a:latin typeface="Calibri" panose="020F0502020204030204" pitchFamily="34" charset="0"/>
              </a:rPr>
              <a:t>or</a:t>
            </a:r>
            <a:r>
              <a:rPr lang="en-US" sz="2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volume)       </a:t>
            </a:r>
            <a:r>
              <a:rPr lang="en-US" sz="1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(value </a:t>
            </a:r>
            <a:r>
              <a:rPr lang="en-US" sz="2600" b="1" u="sng" dirty="0" smtClean="0">
                <a:solidFill>
                  <a:srgbClr val="FF0000"/>
                </a:solidFill>
                <a:latin typeface="Calibri" panose="020F0502020204030204" pitchFamily="34" charset="0"/>
              </a:rPr>
              <a:t>and</a:t>
            </a:r>
            <a:r>
              <a:rPr lang="en-US" sz="1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volume)</a:t>
            </a:r>
            <a:endParaRPr lang="en-US" sz="18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68" y="5402898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203" y="2010411"/>
            <a:ext cx="3392330" cy="172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973" y="4396153"/>
            <a:ext cx="2267446" cy="724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2594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160" y="533400"/>
            <a:ext cx="6781800" cy="1097280"/>
          </a:xfrm>
        </p:spPr>
        <p:txBody>
          <a:bodyPr/>
          <a:lstStyle/>
          <a:p>
            <a:r>
              <a:rPr lang="en-US" b="1" i="1" dirty="0">
                <a:solidFill>
                  <a:srgbClr val="FF0000"/>
                </a:solidFill>
                <a:latin typeface="Calibri" panose="020F0502020204030204" pitchFamily="34" charset="0"/>
              </a:rPr>
              <a:t>Threat of new entrant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840" y="640080"/>
            <a:ext cx="7543800" cy="38862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Calibri" panose="020F0502020204030204" pitchFamily="34" charset="0"/>
              </a:rPr>
              <a:t>Distribution channel</a:t>
            </a:r>
          </a:p>
          <a:p>
            <a:pPr marL="0" indent="0">
              <a:buNone/>
            </a:pPr>
            <a:endParaRPr lang="en-US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US" sz="3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68" y="5402898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120" y="2651449"/>
            <a:ext cx="4825999" cy="3317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5765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040" y="731520"/>
            <a:ext cx="7833360" cy="944880"/>
          </a:xfrm>
        </p:spPr>
        <p:txBody>
          <a:bodyPr>
            <a:normAutofit/>
          </a:bodyPr>
          <a:lstStyle/>
          <a:p>
            <a:r>
              <a:rPr lang="en-US" sz="4800" b="1" i="1" dirty="0">
                <a:solidFill>
                  <a:srgbClr val="FF0000"/>
                </a:solidFill>
                <a:latin typeface="Calibri" panose="020F0502020204030204" pitchFamily="34" charset="0"/>
              </a:rPr>
              <a:t>Bargaining power of supplier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50520"/>
            <a:ext cx="7543800" cy="38862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High bargaining power of supplier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since </a:t>
            </a:r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Inbev is new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to </a:t>
            </a:r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Thailand</a:t>
            </a:r>
            <a:endParaRPr lang="en-US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68" y="5418138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269" y="2844085"/>
            <a:ext cx="5195252" cy="296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20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87680"/>
            <a:ext cx="7345680" cy="1600200"/>
          </a:xfrm>
        </p:spPr>
        <p:txBody>
          <a:bodyPr>
            <a:normAutofit/>
          </a:bodyPr>
          <a:lstStyle/>
          <a:p>
            <a:pPr algn="ctr"/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  <a:t>Threat of </a:t>
            </a:r>
            <a:r>
              <a:rPr lang="en-US" sz="44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substitute</a:t>
            </a:r>
            <a:br>
              <a:rPr lang="en-US" sz="44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en-US" sz="44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  <a:t>product or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84091"/>
            <a:ext cx="7543800" cy="3886200"/>
          </a:xfrm>
        </p:spPr>
        <p:txBody>
          <a:bodyPr/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Apart from beer, there are many </a:t>
            </a:r>
            <a:r>
              <a:rPr lang="en-U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liquors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such as alcohol, wine, vodka and etc.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608" y="5418931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373" y="3384197"/>
            <a:ext cx="3963987" cy="2635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415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" y="792480"/>
            <a:ext cx="7848600" cy="899160"/>
          </a:xfrm>
        </p:spPr>
        <p:txBody>
          <a:bodyPr>
            <a:normAutofit/>
          </a:bodyPr>
          <a:lstStyle/>
          <a:p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  <a:t>Bargaining power of customer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96240"/>
            <a:ext cx="7543800" cy="38862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High bargaining power of </a:t>
            </a:r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customers 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since there are many options for </a:t>
            </a:r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customers 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to choose.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" y="3029274"/>
            <a:ext cx="4501515" cy="2855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158" y="3048000"/>
            <a:ext cx="2694285" cy="2791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9131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16280"/>
            <a:ext cx="7696200" cy="1600200"/>
          </a:xfrm>
        </p:spPr>
        <p:txBody>
          <a:bodyPr>
            <a:normAutofit fontScale="90000"/>
          </a:bodyPr>
          <a:lstStyle/>
          <a:p>
            <a:r>
              <a:rPr lang="en-US" sz="6000" b="1" i="1" dirty="0">
                <a:solidFill>
                  <a:srgbClr val="FF0000"/>
                </a:solidFill>
                <a:latin typeface="Calibri" panose="020F0502020204030204" pitchFamily="34" charset="0"/>
              </a:rPr>
              <a:t/>
            </a:r>
            <a:br>
              <a:rPr lang="en-US" sz="6000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  <a:t>Opportunity in Thai Beer Market</a:t>
            </a:r>
            <a:b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840" y="506686"/>
            <a:ext cx="8382000" cy="3368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Short </a:t>
            </a:r>
            <a:r>
              <a:rPr lang="en-US" sz="3200" b="1" u="sng" dirty="0">
                <a:solidFill>
                  <a:schemeClr val="tx1"/>
                </a:solidFill>
                <a:latin typeface="Calibri" panose="020F0502020204030204" pitchFamily="34" charset="0"/>
              </a:rPr>
              <a:t>run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68" y="5418931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696" y="2732321"/>
            <a:ext cx="4249104" cy="2551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4660" y="2579921"/>
            <a:ext cx="3675696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anose="020F0502020204030204" pitchFamily="34" charset="0"/>
              </a:rPr>
              <a:t>1. Political </a:t>
            </a:r>
          </a:p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anose="020F0502020204030204" pitchFamily="34" charset="0"/>
              </a:rPr>
              <a:t>Issues</a:t>
            </a:r>
          </a:p>
          <a:p>
            <a:r>
              <a:rPr lang="en-US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5457" y="4448908"/>
            <a:ext cx="330759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Calibri" pitchFamily="34" charset="0"/>
                <a:cs typeface="Calibri" pitchFamily="34" charset="0"/>
              </a:rPr>
              <a:t>-Investment </a:t>
            </a:r>
            <a:r>
              <a:rPr lang="en-US" sz="2600" b="1" dirty="0" smtClean="0">
                <a:latin typeface="Calibri" pitchFamily="34" charset="0"/>
                <a:cs typeface="Calibri" pitchFamily="34" charset="0"/>
              </a:rPr>
              <a:t>Climate &amp;</a:t>
            </a:r>
          </a:p>
          <a:p>
            <a:r>
              <a:rPr lang="en-US" sz="2600" b="1" dirty="0" smtClean="0">
                <a:latin typeface="Calibri" pitchFamily="34" charset="0"/>
                <a:cs typeface="Calibri" pitchFamily="34" charset="0"/>
              </a:rPr>
              <a:t>Economic </a:t>
            </a:r>
            <a:r>
              <a:rPr lang="en-US" sz="2600" b="1" dirty="0" smtClean="0">
                <a:latin typeface="Calibri" pitchFamily="34" charset="0"/>
                <a:cs typeface="Calibri" pitchFamily="34" charset="0"/>
              </a:rPr>
              <a:t>Recession</a:t>
            </a:r>
            <a:endParaRPr lang="th-TH" sz="26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366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797526"/>
            <a:ext cx="7543800" cy="38862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5100" b="1" dirty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en-US" sz="5100" b="1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US" sz="58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Short run </a:t>
            </a:r>
            <a:endParaRPr lang="en-US" sz="58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5100" b="1" dirty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en-US" sz="5100" b="1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endParaRPr lang="en-US" sz="51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16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44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$</a:t>
            </a:r>
            <a:r>
              <a:rPr lang="en-US" sz="4400" b="1" dirty="0">
                <a:solidFill>
                  <a:srgbClr val="FF0000"/>
                </a:solidFill>
                <a:latin typeface="Calibri" panose="020F0502020204030204" pitchFamily="34" charset="0"/>
              </a:rPr>
              <a:t>3.63 billion for Thailand </a:t>
            </a:r>
          </a:p>
          <a:p>
            <a:pPr marL="0" indent="0">
              <a:buNone/>
            </a:pPr>
            <a:r>
              <a:rPr lang="en-US" sz="4400" b="1" dirty="0">
                <a:solidFill>
                  <a:schemeClr val="tx1"/>
                </a:solidFill>
                <a:latin typeface="Calibri" panose="020F0502020204030204" pitchFamily="34" charset="0"/>
              </a:rPr>
              <a:t>$79 billion for China</a:t>
            </a:r>
          </a:p>
          <a:p>
            <a:pPr marL="0" indent="0">
              <a:buNone/>
            </a:pPr>
            <a:r>
              <a:rPr lang="en-US" sz="4400" b="1" dirty="0">
                <a:solidFill>
                  <a:schemeClr val="tx1"/>
                </a:solidFill>
                <a:latin typeface="Calibri" panose="020F0502020204030204" pitchFamily="34" charset="0"/>
              </a:rPr>
              <a:t>$100 billion for US</a:t>
            </a:r>
          </a:p>
          <a:p>
            <a:pPr marL="0" indent="0">
              <a:buNone/>
            </a:pPr>
            <a:r>
              <a:rPr lang="en-US" sz="4400" b="1" dirty="0">
                <a:solidFill>
                  <a:schemeClr val="tx1"/>
                </a:solidFill>
                <a:latin typeface="Calibri" panose="020F0502020204030204" pitchFamily="34" charset="0"/>
              </a:rPr>
              <a:t>$138.18 billion for EU</a:t>
            </a:r>
          </a:p>
          <a:p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697" y="5426869"/>
            <a:ext cx="3090863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" y="769939"/>
            <a:ext cx="7913687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823" y="2753697"/>
            <a:ext cx="2543017" cy="2539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41193" y="2788999"/>
            <a:ext cx="4495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anose="020F0502020204030204" pitchFamily="34" charset="0"/>
              </a:rPr>
              <a:t>2. Market size</a:t>
            </a:r>
          </a:p>
        </p:txBody>
      </p:sp>
    </p:spTree>
    <p:extLst>
      <p:ext uri="{BB962C8B-B14F-4D97-AF65-F5344CB8AC3E}">
        <p14:creationId xmlns:p14="http://schemas.microsoft.com/office/powerpoint/2010/main" val="1054325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3480" y="490798"/>
            <a:ext cx="7543800" cy="2785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Long</a:t>
            </a:r>
            <a:r>
              <a:rPr lang="en-US" sz="28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Run</a:t>
            </a:r>
            <a:endParaRPr lang="en-US" sz="2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800" b="1" strike="sngStrike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- Population number: Thailand: </a:t>
            </a:r>
            <a:r>
              <a:rPr lang="en-US" sz="2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64,871,000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" y="383541"/>
            <a:ext cx="7913687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" y="2733358"/>
            <a:ext cx="8233727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8019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0" y="1112123"/>
            <a:ext cx="7543800" cy="27852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In conclusion, it is not worth </a:t>
            </a:r>
            <a:br>
              <a:rPr lang="en-US" sz="40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US" sz="40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for </a:t>
            </a:r>
            <a:r>
              <a:rPr lang="en-US" sz="4000" b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InBev</a:t>
            </a:r>
            <a:r>
              <a:rPr lang="en-US" sz="40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to enter into </a:t>
            </a:r>
            <a:br>
              <a:rPr lang="en-US" sz="40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US" sz="40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Thai Beer Market </a:t>
            </a:r>
            <a:endParaRPr lang="en-US" sz="4000" b="1" u="sng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" y="643935"/>
            <a:ext cx="7913687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8414"/>
            <a:ext cx="4580976" cy="3049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976" y="3808414"/>
            <a:ext cx="457835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8004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1030</TotalTime>
  <Words>347</Words>
  <Application>Microsoft Macintosh PowerPoint</Application>
  <PresentationFormat>On-screen Show (4:3)</PresentationFormat>
  <Paragraphs>101</Paragraphs>
  <Slides>22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NewsPrint</vt:lpstr>
      <vt:lpstr>PowerPoint Presentation</vt:lpstr>
      <vt:lpstr>Facts</vt:lpstr>
      <vt:lpstr>Facts</vt:lpstr>
      <vt:lpstr>History</vt:lpstr>
      <vt:lpstr>History</vt:lpstr>
      <vt:lpstr>PowerPoint Presentation</vt:lpstr>
      <vt:lpstr>History</vt:lpstr>
      <vt:lpstr>PowerPoint Presentation</vt:lpstr>
      <vt:lpstr>History</vt:lpstr>
      <vt:lpstr>Why merger and acquisition ?</vt:lpstr>
      <vt:lpstr>Strategies</vt:lpstr>
      <vt:lpstr>PowerPoint Presentation</vt:lpstr>
      <vt:lpstr>Rivalry among existing competitors</vt:lpstr>
      <vt:lpstr>Threat of new entrant</vt:lpstr>
      <vt:lpstr>Threat of new entrant</vt:lpstr>
      <vt:lpstr>Bargaining power of supplier</vt:lpstr>
      <vt:lpstr>Threat of substitute  product or service</vt:lpstr>
      <vt:lpstr>Bargaining power of customer</vt:lpstr>
      <vt:lpstr> Opportunity in Thai Beer Market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Anheuser-Busch InBev</dc:title>
  <dc:creator>Chanin Mukkijcharoen</dc:creator>
  <cp:lastModifiedBy>Chanin Mukkijcharoen</cp:lastModifiedBy>
  <cp:revision>63</cp:revision>
  <dcterms:created xsi:type="dcterms:W3CDTF">2014-11-25T06:20:10Z</dcterms:created>
  <dcterms:modified xsi:type="dcterms:W3CDTF">2014-12-03T08:18:16Z</dcterms:modified>
</cp:coreProperties>
</file>