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91"/>
  </p:notesMasterIdLst>
  <p:sldIdLst>
    <p:sldId id="479" r:id="rId2"/>
    <p:sldId id="547" r:id="rId3"/>
    <p:sldId id="529" r:id="rId4"/>
    <p:sldId id="256" r:id="rId5"/>
    <p:sldId id="481" r:id="rId6"/>
    <p:sldId id="406" r:id="rId7"/>
    <p:sldId id="401" r:id="rId8"/>
    <p:sldId id="503" r:id="rId9"/>
    <p:sldId id="486" r:id="rId10"/>
    <p:sldId id="487" r:id="rId11"/>
    <p:sldId id="407" r:id="rId12"/>
    <p:sldId id="409" r:id="rId13"/>
    <p:sldId id="473" r:id="rId14"/>
    <p:sldId id="453" r:id="rId15"/>
    <p:sldId id="454" r:id="rId16"/>
    <p:sldId id="504" r:id="rId17"/>
    <p:sldId id="410" r:id="rId18"/>
    <p:sldId id="474" r:id="rId19"/>
    <p:sldId id="488" r:id="rId20"/>
    <p:sldId id="461" r:id="rId21"/>
    <p:sldId id="411" r:id="rId22"/>
    <p:sldId id="462" r:id="rId23"/>
    <p:sldId id="412" r:id="rId24"/>
    <p:sldId id="489" r:id="rId25"/>
    <p:sldId id="505" r:id="rId26"/>
    <p:sldId id="463" r:id="rId27"/>
    <p:sldId id="458" r:id="rId28"/>
    <p:sldId id="496" r:id="rId29"/>
    <p:sldId id="544" r:id="rId30"/>
    <p:sldId id="545" r:id="rId31"/>
    <p:sldId id="511" r:id="rId32"/>
    <p:sldId id="494" r:id="rId33"/>
    <p:sldId id="514" r:id="rId34"/>
    <p:sldId id="513" r:id="rId35"/>
    <p:sldId id="522" r:id="rId36"/>
    <p:sldId id="491" r:id="rId37"/>
    <p:sldId id="495" r:id="rId38"/>
    <p:sldId id="492" r:id="rId39"/>
    <p:sldId id="493" r:id="rId40"/>
    <p:sldId id="530" r:id="rId41"/>
    <p:sldId id="531" r:id="rId42"/>
    <p:sldId id="512" r:id="rId43"/>
    <p:sldId id="460" r:id="rId44"/>
    <p:sldId id="506" r:id="rId45"/>
    <p:sldId id="475" r:id="rId46"/>
    <p:sldId id="515" r:id="rId47"/>
    <p:sldId id="523" r:id="rId48"/>
    <p:sldId id="527" r:id="rId49"/>
    <p:sldId id="526" r:id="rId50"/>
    <p:sldId id="528" r:id="rId51"/>
    <p:sldId id="500" r:id="rId52"/>
    <p:sldId id="413" r:id="rId53"/>
    <p:sldId id="414" r:id="rId54"/>
    <p:sldId id="415" r:id="rId55"/>
    <p:sldId id="533" r:id="rId56"/>
    <p:sldId id="534" r:id="rId57"/>
    <p:sldId id="416" r:id="rId58"/>
    <p:sldId id="540" r:id="rId59"/>
    <p:sldId id="541" r:id="rId60"/>
    <p:sldId id="542" r:id="rId61"/>
    <p:sldId id="543" r:id="rId62"/>
    <p:sldId id="417" r:id="rId63"/>
    <p:sldId id="469" r:id="rId64"/>
    <p:sldId id="418" r:id="rId65"/>
    <p:sldId id="535" r:id="rId66"/>
    <p:sldId id="536" r:id="rId67"/>
    <p:sldId id="539" r:id="rId68"/>
    <p:sldId id="537" r:id="rId69"/>
    <p:sldId id="538" r:id="rId70"/>
    <p:sldId id="524" r:id="rId71"/>
    <p:sldId id="498" r:id="rId72"/>
    <p:sldId id="421" r:id="rId73"/>
    <p:sldId id="470" r:id="rId74"/>
    <p:sldId id="472" r:id="rId75"/>
    <p:sldId id="428" r:id="rId76"/>
    <p:sldId id="546" r:id="rId77"/>
    <p:sldId id="432" r:id="rId78"/>
    <p:sldId id="476" r:id="rId79"/>
    <p:sldId id="434" r:id="rId80"/>
    <p:sldId id="477" r:id="rId81"/>
    <p:sldId id="521" r:id="rId82"/>
    <p:sldId id="516" r:id="rId83"/>
    <p:sldId id="532" r:id="rId84"/>
    <p:sldId id="517" r:id="rId85"/>
    <p:sldId id="518" r:id="rId86"/>
    <p:sldId id="519" r:id="rId87"/>
    <p:sldId id="520" r:id="rId88"/>
    <p:sldId id="525" r:id="rId89"/>
    <p:sldId id="510" r:id="rId9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FF3300"/>
    <a:srgbClr val="99CC00"/>
    <a:srgbClr val="0000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75" autoAdjust="0"/>
    <p:restoredTop sz="94660"/>
  </p:normalViewPr>
  <p:slideViewPr>
    <p:cSldViewPr>
      <p:cViewPr varScale="1">
        <p:scale>
          <a:sx n="74" d="100"/>
          <a:sy n="74" d="100"/>
        </p:scale>
        <p:origin x="-43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extLst>
      <p:ext uri="{BB962C8B-B14F-4D97-AF65-F5344CB8AC3E}">
        <p14:creationId xmlns:p14="http://schemas.microsoft.com/office/powerpoint/2010/main" val="6649998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54C92B04-39C3-463D-9AE0-7CEB7ABBBB59}" type="slidenum">
              <a:rPr lang="en-US" smtClean="0">
                <a:latin typeface="Arial" pitchFamily="34" charset="0"/>
              </a:rPr>
              <a:pPr/>
              <a:t>65</a:t>
            </a:fld>
            <a:endParaRPr lang="en-US" smtClean="0">
              <a:latin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FB9FC05-8185-4B88-97D2-CC856D0CC227}" type="slidenum">
              <a:rPr lang="en-US" smtClean="0">
                <a:latin typeface="Arial" pitchFamily="34" charset="0"/>
              </a:rPr>
              <a:pPr/>
              <a:t>66</a:t>
            </a:fld>
            <a:endParaRPr lang="en-US" smtClean="0">
              <a:latin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11/23/2015</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11/23/2015</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png"/><Relationship Id="rId1" Type="http://schemas.openxmlformats.org/officeDocument/2006/relationships/slideLayout" Target="../slideLayouts/slideLayout6.xml"/><Relationship Id="rId5" Type="http://schemas.openxmlformats.org/officeDocument/2006/relationships/image" Target="../media/image76.png"/><Relationship Id="rId4" Type="http://schemas.openxmlformats.org/officeDocument/2006/relationships/image" Target="../media/image75.jpeg"/></Relationships>
</file>

<file path=ppt/slides/_rels/slide7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7.xml"/><Relationship Id="rId5" Type="http://schemas.openxmlformats.org/officeDocument/2006/relationships/image" Target="../media/image89.jpeg"/><Relationship Id="rId4" Type="http://schemas.openxmlformats.org/officeDocument/2006/relationships/image" Target="../media/image88.jpeg"/></Relationships>
</file>

<file path=ppt/slides/_rels/slide84.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4.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7"/>
          <p:cNvSpPr>
            <a:spLocks noChangeArrowheads="1"/>
          </p:cNvSpPr>
          <p:nvPr/>
        </p:nvSpPr>
        <p:spPr bwMode="auto">
          <a:xfrm>
            <a:off x="381000" y="3352800"/>
            <a:ext cx="8358246" cy="2551981"/>
          </a:xfrm>
          <a:prstGeom prst="rect">
            <a:avLst/>
          </a:prstGeom>
          <a:noFill/>
          <a:ln w="12700">
            <a:noFill/>
            <a:miter lim="800000"/>
            <a:headEnd/>
            <a:tailEnd/>
          </a:ln>
        </p:spPr>
        <p:txBody>
          <a:bodyPr wrap="square" lIns="90488" tIns="44450" rIns="90488" bIns="44450">
            <a:spAutoFit/>
          </a:bodyPr>
          <a:lstStyle/>
          <a:p>
            <a:pPr algn="ctr"/>
            <a:r>
              <a:rPr lang="en-US" sz="3600" b="1" dirty="0" smtClean="0">
                <a:latin typeface="Arial" pitchFamily="34" charset="0"/>
                <a:cs typeface="Arial" pitchFamily="34" charset="0"/>
              </a:rPr>
              <a:t>MK 202 Fundamentals of Marketing</a:t>
            </a:r>
          </a:p>
          <a:p>
            <a:pPr algn="ctr"/>
            <a:r>
              <a:rPr lang="en-US" sz="2000" b="1" dirty="0" smtClean="0">
                <a:latin typeface="Arial" pitchFamily="34" charset="0"/>
                <a:cs typeface="Arial" pitchFamily="34" charset="0"/>
              </a:rPr>
              <a:t>By </a:t>
            </a:r>
          </a:p>
          <a:p>
            <a:pPr algn="ctr"/>
            <a:endParaRPr lang="en-US" sz="2000" b="1" dirty="0" smtClean="0">
              <a:latin typeface="Arial" pitchFamily="34" charset="0"/>
              <a:cs typeface="Arial" pitchFamily="34" charset="0"/>
            </a:endParaRPr>
          </a:p>
          <a:p>
            <a:pPr algn="ctr"/>
            <a:r>
              <a:rPr lang="en-US" sz="2000" b="1" dirty="0" err="1" smtClean="0">
                <a:latin typeface="Arial" pitchFamily="34" charset="0"/>
                <a:cs typeface="Arial" pitchFamily="34" charset="0"/>
              </a:rPr>
              <a:t>Aj</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Suwalya</a:t>
            </a:r>
            <a:r>
              <a:rPr lang="en-US" sz="2000" b="1" dirty="0" smtClean="0">
                <a:latin typeface="Arial" pitchFamily="34" charset="0"/>
                <a:cs typeface="Arial" pitchFamily="34" charset="0"/>
              </a:rPr>
              <a:t>  K.</a:t>
            </a:r>
          </a:p>
          <a:p>
            <a:pPr algn="ctr"/>
            <a:endParaRPr lang="en-US" sz="2000" b="1" dirty="0" smtClean="0">
              <a:latin typeface="Arial" pitchFamily="34" charset="0"/>
              <a:cs typeface="Arial" pitchFamily="34" charset="0"/>
            </a:endParaRPr>
          </a:p>
          <a:p>
            <a:pPr algn="ctr"/>
            <a:endParaRPr lang="en-US" sz="2000" b="1" dirty="0">
              <a:latin typeface="Arial" pitchFamily="34" charset="0"/>
              <a:cs typeface="Arial" pitchFamily="34" charset="0"/>
            </a:endParaRPr>
          </a:p>
          <a:p>
            <a:pPr algn="ctr">
              <a:lnSpc>
                <a:spcPct val="70000"/>
              </a:lnSpc>
              <a:spcBef>
                <a:spcPct val="50000"/>
              </a:spcBef>
            </a:pPr>
            <a:endParaRPr lang="en-US" sz="2000" b="1" dirty="0">
              <a:latin typeface="Arial" pitchFamily="34" charset="0"/>
              <a:cs typeface="Arial" pitchFamily="34" charset="0"/>
            </a:endParaRPr>
          </a:p>
        </p:txBody>
      </p:sp>
      <p:sp>
        <p:nvSpPr>
          <p:cNvPr id="7" name="สี่เหลี่ยมผืนผ้า 6"/>
          <p:cNvSpPr/>
          <p:nvPr/>
        </p:nvSpPr>
        <p:spPr>
          <a:xfrm>
            <a:off x="533400" y="2362200"/>
            <a:ext cx="8458200" cy="461665"/>
          </a:xfrm>
          <a:prstGeom prst="rect">
            <a:avLst/>
          </a:prstGeom>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mj-lt"/>
                <a:cs typeface="Arial" pitchFamily="34" charset="0"/>
              </a:rPr>
              <a:t>Chapters 14,15,16  &amp; 17:Integrated Marketing Communications</a:t>
            </a:r>
            <a:endParaRPr lang="th-TH" sz="2400" b="1" dirty="0">
              <a:solidFill>
                <a:schemeClr val="bg1"/>
              </a:solidFill>
              <a:latin typeface="+mj-lt"/>
            </a:endParaRPr>
          </a:p>
        </p:txBody>
      </p:sp>
      <p:pic>
        <p:nvPicPr>
          <p:cNvPr id="6" name="Picture 1"/>
          <p:cNvPicPr>
            <a:picLocks noChangeAspect="1" noChangeArrowheads="1"/>
          </p:cNvPicPr>
          <p:nvPr/>
        </p:nvPicPr>
        <p:blipFill>
          <a:blip r:embed="rId2" cstate="print"/>
          <a:srcRect/>
          <a:stretch>
            <a:fillRect/>
          </a:stretch>
        </p:blipFill>
        <p:spPr bwMode="auto">
          <a:xfrm>
            <a:off x="381000" y="381000"/>
            <a:ext cx="1447800" cy="1762540"/>
          </a:xfrm>
          <a:prstGeom prst="rect">
            <a:avLst/>
          </a:prstGeom>
          <a:ln>
            <a:noFill/>
          </a:ln>
          <a:effectLst>
            <a:outerShdw blurRad="292100" dist="139700" dir="2700000" algn="tl" rotWithShape="0">
              <a:srgbClr val="333333">
                <a:alpha val="65000"/>
              </a:srgbClr>
            </a:outerShdw>
          </a:effectLst>
        </p:spPr>
      </p:pic>
      <p:pic>
        <p:nvPicPr>
          <p:cNvPr id="9" name="Picture 2" descr="http://images.pearsoned-ema.com/jpeg/large/9780273786993.jpg"/>
          <p:cNvPicPr>
            <a:picLocks noChangeAspect="1" noChangeArrowheads="1"/>
          </p:cNvPicPr>
          <p:nvPr/>
        </p:nvPicPr>
        <p:blipFill>
          <a:blip r:embed="rId3" cstate="print"/>
          <a:srcRect/>
          <a:stretch>
            <a:fillRect/>
          </a:stretch>
        </p:blipFill>
        <p:spPr bwMode="auto">
          <a:xfrm>
            <a:off x="7239000" y="304800"/>
            <a:ext cx="1396999" cy="18288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MK 202 Today’s Happenings</a:t>
            </a:r>
            <a:endParaRPr lang="en-US" dirty="0"/>
          </a:p>
        </p:txBody>
      </p:sp>
      <p:sp>
        <p:nvSpPr>
          <p:cNvPr id="3" name="Slide Number Placeholder 2"/>
          <p:cNvSpPr>
            <a:spLocks noGrp="1"/>
          </p:cNvSpPr>
          <p:nvPr>
            <p:ph type="sldNum" sz="quarter" idx="12"/>
          </p:nvPr>
        </p:nvSpPr>
        <p:spPr/>
        <p:txBody>
          <a:bodyPr/>
          <a:lstStyle/>
          <a:p>
            <a:pPr>
              <a:defRPr/>
            </a:pPr>
            <a:r>
              <a:rPr lang="en-US" smtClean="0"/>
              <a:t>12-</a:t>
            </a:r>
            <a:fld id="{5730FC8C-0530-4C12-9939-6AB7B85FBA4D}" type="slidenum">
              <a:rPr lang="en-US" smtClean="0"/>
              <a:pPr>
                <a:defRPr/>
              </a:pPr>
              <a:t>2</a:t>
            </a:fld>
            <a:endParaRPr lang="en-US"/>
          </a:p>
        </p:txBody>
      </p:sp>
      <p:sp>
        <p:nvSpPr>
          <p:cNvPr id="4" name="Content Placeholder 3"/>
          <p:cNvSpPr>
            <a:spLocks noGrp="1"/>
          </p:cNvSpPr>
          <p:nvPr>
            <p:ph sz="quarter" idx="1"/>
          </p:nvPr>
        </p:nvSpPr>
        <p:spPr>
          <a:xfrm>
            <a:off x="838200" y="1676400"/>
            <a:ext cx="7772400" cy="4572000"/>
          </a:xfrm>
        </p:spPr>
        <p:txBody>
          <a:bodyPr/>
          <a:lstStyle/>
          <a:p>
            <a:r>
              <a:rPr lang="en-US" dirty="0" smtClean="0"/>
              <a:t>Integrated Marketing Communications</a:t>
            </a:r>
          </a:p>
          <a:p>
            <a:endParaRPr lang="en-US" dirty="0"/>
          </a:p>
          <a:p>
            <a:endParaRPr lang="en-US" dirty="0" smtClean="0"/>
          </a:p>
          <a:p>
            <a:r>
              <a:rPr lang="en-US" dirty="0" smtClean="0"/>
              <a:t>Break – Download Good and Bad </a:t>
            </a:r>
            <a:r>
              <a:rPr lang="en-US" smtClean="0"/>
              <a:t>Ads During the Break</a:t>
            </a:r>
            <a:endParaRPr lang="en-US" dirty="0" smtClean="0"/>
          </a:p>
          <a:p>
            <a:endParaRPr lang="en-US" dirty="0"/>
          </a:p>
          <a:p>
            <a:endParaRPr lang="en-US" dirty="0" smtClean="0"/>
          </a:p>
          <a:p>
            <a:endParaRPr lang="en-US" dirty="0"/>
          </a:p>
          <a:p>
            <a:r>
              <a:rPr lang="en-US" dirty="0" smtClean="0"/>
              <a:t>Continue Lesson</a:t>
            </a:r>
          </a:p>
          <a:p>
            <a:r>
              <a:rPr lang="en-US" dirty="0" smtClean="0"/>
              <a:t>Show Ad</a:t>
            </a:r>
          </a:p>
        </p:txBody>
      </p:sp>
    </p:spTree>
    <p:extLst>
      <p:ext uri="{BB962C8B-B14F-4D97-AF65-F5344CB8AC3E}">
        <p14:creationId xmlns:p14="http://schemas.microsoft.com/office/powerpoint/2010/main" val="2955878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There will be 3 Parts to this Handout</a:t>
            </a:r>
            <a:endParaRPr lang="th-TH" dirty="0"/>
          </a:p>
        </p:txBody>
      </p:sp>
      <p:sp>
        <p:nvSpPr>
          <p:cNvPr id="4" name="ตัวยึดเนื้อหา 3"/>
          <p:cNvSpPr>
            <a:spLocks noGrp="1"/>
          </p:cNvSpPr>
          <p:nvPr>
            <p:ph sz="quarter" idx="1"/>
          </p:nvPr>
        </p:nvSpPr>
        <p:spPr>
          <a:xfrm>
            <a:off x="838200" y="1828800"/>
            <a:ext cx="7772400" cy="4572000"/>
          </a:xfrm>
        </p:spPr>
        <p:txBody>
          <a:bodyPr>
            <a:normAutofit/>
          </a:bodyPr>
          <a:lstStyle/>
          <a:p>
            <a:r>
              <a:rPr lang="en-US" sz="4400" dirty="0" smtClean="0">
                <a:solidFill>
                  <a:srgbClr val="FF0000"/>
                </a:solidFill>
              </a:rPr>
              <a:t>Part I: </a:t>
            </a:r>
            <a:r>
              <a:rPr lang="en-US" sz="3200" dirty="0" smtClean="0">
                <a:solidFill>
                  <a:srgbClr val="FF0000"/>
                </a:solidFill>
              </a:rPr>
              <a:t>Communicating Customer Value: </a:t>
            </a:r>
            <a:r>
              <a:rPr lang="en-US" sz="2400" dirty="0" smtClean="0">
                <a:solidFill>
                  <a:srgbClr val="FF0000"/>
                </a:solidFill>
              </a:rPr>
              <a:t>Integrated Marketing Communications Strategy</a:t>
            </a:r>
          </a:p>
          <a:p>
            <a:endParaRPr lang="en-US" sz="2400" dirty="0" smtClean="0">
              <a:solidFill>
                <a:srgbClr val="FF0000"/>
              </a:solidFill>
            </a:endParaRPr>
          </a:p>
          <a:p>
            <a:r>
              <a:rPr lang="en-US" sz="4400" dirty="0" smtClean="0">
                <a:solidFill>
                  <a:srgbClr val="FF0000"/>
                </a:solidFill>
              </a:rPr>
              <a:t>Part II: Media Mix</a:t>
            </a:r>
          </a:p>
          <a:p>
            <a:endParaRPr lang="en-US" sz="4400" dirty="0" smtClean="0">
              <a:solidFill>
                <a:srgbClr val="FF0000"/>
              </a:solidFill>
            </a:endParaRPr>
          </a:p>
          <a:p>
            <a:r>
              <a:rPr lang="en-US" sz="4400" dirty="0" smtClean="0">
                <a:solidFill>
                  <a:srgbClr val="FF0000"/>
                </a:solidFill>
              </a:rPr>
              <a:t>Part III: Get Better Advertising</a:t>
            </a:r>
            <a:endParaRPr lang="th-TH" sz="4400"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2"/>
          </p:nvPr>
        </p:nvSpPr>
        <p:spPr>
          <a:noFill/>
        </p:spPr>
        <p:txBody>
          <a:bodyPr>
            <a:normAutofit/>
          </a:bodyPr>
          <a:lstStyle/>
          <a:p>
            <a:r>
              <a:rPr lang="en-US" smtClean="0"/>
              <a:t>12-</a:t>
            </a:r>
            <a:fld id="{3904AF8C-6A50-403E-8CC4-DC225BD8C033}" type="slidenum">
              <a:rPr lang="en-US" smtClean="0"/>
              <a:pPr/>
              <a:t>4</a:t>
            </a:fld>
            <a:endParaRPr lang="en-US" smtClean="0"/>
          </a:p>
        </p:txBody>
      </p:sp>
      <p:sp>
        <p:nvSpPr>
          <p:cNvPr id="2052" name="Rectangle 4"/>
          <p:cNvSpPr>
            <a:spLocks noChangeArrowheads="1"/>
          </p:cNvSpPr>
          <p:nvPr/>
        </p:nvSpPr>
        <p:spPr bwMode="auto">
          <a:xfrm>
            <a:off x="457200" y="1676400"/>
            <a:ext cx="8382000" cy="1828800"/>
          </a:xfrm>
          <a:prstGeom prst="rect">
            <a:avLst/>
          </a:prstGeom>
          <a:noFill/>
          <a:ln w="9525">
            <a:noFill/>
            <a:miter lim="800000"/>
            <a:headEnd/>
            <a:tailEnd/>
          </a:ln>
        </p:spPr>
        <p:txBody>
          <a:bodyPr/>
          <a:lstStyle/>
          <a:p>
            <a:pPr algn="ctr">
              <a:spcBef>
                <a:spcPct val="20000"/>
              </a:spcBef>
            </a:pPr>
            <a:r>
              <a:rPr lang="en-US" sz="3200" b="1" dirty="0" smtClean="0">
                <a:solidFill>
                  <a:schemeClr val="bg1"/>
                </a:solidFill>
              </a:rPr>
              <a:t>Part 1: Communicating Customer Value: </a:t>
            </a:r>
            <a:r>
              <a:rPr lang="en-US" sz="2000" b="1" dirty="0" smtClean="0">
                <a:solidFill>
                  <a:schemeClr val="bg1"/>
                </a:solidFill>
              </a:rPr>
              <a:t>Integrated Marketing Communications Strategy</a:t>
            </a:r>
          </a:p>
        </p:txBody>
      </p:sp>
      <p:pic>
        <p:nvPicPr>
          <p:cNvPr id="98306" name="Picture 2" descr="https://encrypted-tbn1.gstatic.com/images?q=tbn:ANd9GcSvma5rq87I63XwVxUFr9j97NM1BjJgcekDsg1ltuFbFNueE-Uc"/>
          <p:cNvPicPr>
            <a:picLocks noChangeAspect="1" noChangeArrowheads="1"/>
          </p:cNvPicPr>
          <p:nvPr/>
        </p:nvPicPr>
        <p:blipFill>
          <a:blip r:embed="rId2" cstate="print"/>
          <a:srcRect/>
          <a:stretch>
            <a:fillRect/>
          </a:stretch>
        </p:blipFill>
        <p:spPr bwMode="auto">
          <a:xfrm>
            <a:off x="2362200" y="3505200"/>
            <a:ext cx="4114800" cy="30821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Effect transition="in" filter="dissolve">
                                      <p:cBhvr>
                                        <p:cTn id="7" dur="500"/>
                                        <p:tgtEl>
                                          <p:spTgt spid="20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build="p" autoUpdateAnimBg="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Texts</a:t>
            </a:r>
            <a:endParaRPr lang="th-TH" dirty="0"/>
          </a:p>
        </p:txBody>
      </p:sp>
      <p:pic>
        <p:nvPicPr>
          <p:cNvPr id="77826" name="Picture 2" descr="bus_journpub_img3"/>
          <p:cNvPicPr>
            <a:picLocks noChangeAspect="1" noChangeArrowheads="1"/>
          </p:cNvPicPr>
          <p:nvPr/>
        </p:nvPicPr>
        <p:blipFill>
          <a:blip r:embed="rId2" cstate="print"/>
          <a:srcRect/>
          <a:stretch>
            <a:fillRect/>
          </a:stretch>
        </p:blipFill>
        <p:spPr bwMode="auto">
          <a:xfrm>
            <a:off x="4953000" y="1600200"/>
            <a:ext cx="2971800" cy="4045838"/>
          </a:xfrm>
          <a:prstGeom prst="rect">
            <a:avLst/>
          </a:prstGeom>
          <a:ln>
            <a:noFill/>
          </a:ln>
          <a:effectLst>
            <a:outerShdw blurRad="292100" dist="139700" dir="2700000" algn="tl" rotWithShape="0">
              <a:srgbClr val="333333">
                <a:alpha val="65000"/>
              </a:srgbClr>
            </a:outerShdw>
          </a:effectLst>
        </p:spPr>
      </p:pic>
      <p:pic>
        <p:nvPicPr>
          <p:cNvPr id="5" name="Picture 2" descr="http://images.pearsoned-ema.com/jpeg/large/9780273786993.jpg"/>
          <p:cNvPicPr>
            <a:picLocks noChangeAspect="1" noChangeArrowheads="1"/>
          </p:cNvPicPr>
          <p:nvPr/>
        </p:nvPicPr>
        <p:blipFill>
          <a:blip r:embed="rId3" cstate="print"/>
          <a:srcRect/>
          <a:stretch>
            <a:fillRect/>
          </a:stretch>
        </p:blipFill>
        <p:spPr bwMode="auto">
          <a:xfrm>
            <a:off x="1066800" y="1600200"/>
            <a:ext cx="3048000" cy="399011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Rectangle 3"/>
          <p:cNvSpPr>
            <a:spLocks noGrp="1" noChangeArrowheads="1"/>
          </p:cNvSpPr>
          <p:nvPr>
            <p:ph type="title"/>
          </p:nvPr>
        </p:nvSpPr>
        <p:spPr>
          <a:xfrm>
            <a:off x="381000" y="152400"/>
            <a:ext cx="8153400" cy="762000"/>
          </a:xfrm>
        </p:spPr>
        <p:txBody>
          <a:bodyPr/>
          <a:lstStyle/>
          <a:p>
            <a:pPr eaLnBrk="1" hangingPunct="1"/>
            <a:r>
              <a:rPr lang="en-US" sz="2800" dirty="0" smtClean="0"/>
              <a:t>OBJECTIVE OUTLINE FOR PART I:</a:t>
            </a:r>
          </a:p>
        </p:txBody>
      </p:sp>
      <p:sp>
        <p:nvSpPr>
          <p:cNvPr id="3074" name="Slide Number Placeholder 3"/>
          <p:cNvSpPr>
            <a:spLocks noGrp="1"/>
          </p:cNvSpPr>
          <p:nvPr>
            <p:ph type="sldNum" sz="quarter" idx="12"/>
          </p:nvPr>
        </p:nvSpPr>
        <p:spPr>
          <a:noFill/>
        </p:spPr>
        <p:txBody>
          <a:bodyPr>
            <a:normAutofit/>
          </a:bodyPr>
          <a:lstStyle/>
          <a:p>
            <a:r>
              <a:rPr lang="en-US" smtClean="0"/>
              <a:t>12-</a:t>
            </a:r>
            <a:fld id="{A539E06C-3015-4910-B4C3-38AB5C790BDF}" type="slidenum">
              <a:rPr lang="en-US" smtClean="0"/>
              <a:pPr/>
              <a:t>6</a:t>
            </a:fld>
            <a:endParaRPr lang="en-US" smtClean="0"/>
          </a:p>
        </p:txBody>
      </p:sp>
      <p:sp>
        <p:nvSpPr>
          <p:cNvPr id="352260" name="Rectangle 4"/>
          <p:cNvSpPr>
            <a:spLocks noGrp="1" noChangeArrowheads="1"/>
          </p:cNvSpPr>
          <p:nvPr>
            <p:ph sz="quarter" idx="1"/>
          </p:nvPr>
        </p:nvSpPr>
        <p:spPr>
          <a:xfrm>
            <a:off x="228600" y="1143000"/>
            <a:ext cx="8915400" cy="5486400"/>
          </a:xfrm>
        </p:spPr>
        <p:txBody>
          <a:bodyPr>
            <a:normAutofit fontScale="92500" lnSpcReduction="10000"/>
          </a:bodyPr>
          <a:lstStyle/>
          <a:p>
            <a:pPr eaLnBrk="1" hangingPunct="1">
              <a:buFont typeface="Wingdings" pitchFamily="2" charset="2"/>
              <a:buChar char="Ø"/>
            </a:pPr>
            <a:r>
              <a:rPr lang="en-US" sz="2800" b="1" dirty="0" smtClean="0">
                <a:solidFill>
                  <a:srgbClr val="FF3300"/>
                </a:solidFill>
              </a:rPr>
              <a:t>Objective 1:</a:t>
            </a:r>
            <a:r>
              <a:rPr lang="en-US" sz="2800" dirty="0" smtClean="0">
                <a:solidFill>
                  <a:srgbClr val="FF3300"/>
                </a:solidFill>
              </a:rPr>
              <a:t> </a:t>
            </a:r>
            <a:r>
              <a:rPr lang="en-US" sz="2800" dirty="0" smtClean="0"/>
              <a:t>Define the five promotional mix tools for communicating customer value</a:t>
            </a:r>
          </a:p>
          <a:p>
            <a:pPr algn="ctr" eaLnBrk="1" hangingPunct="1">
              <a:buNone/>
            </a:pPr>
            <a:r>
              <a:rPr lang="en-US" sz="1900" b="1" dirty="0" smtClean="0">
                <a:solidFill>
                  <a:srgbClr val="00B0F0"/>
                </a:solidFill>
              </a:rPr>
              <a:t>PROMOTIONAL MIX</a:t>
            </a:r>
          </a:p>
          <a:p>
            <a:pPr eaLnBrk="1" hangingPunct="1">
              <a:buFont typeface="Wingdings" pitchFamily="2" charset="2"/>
              <a:buChar char="Ø"/>
            </a:pPr>
            <a:r>
              <a:rPr lang="en-US" sz="2800" b="1" dirty="0" smtClean="0">
                <a:solidFill>
                  <a:srgbClr val="FF3300"/>
                </a:solidFill>
              </a:rPr>
              <a:t>Objective 2:</a:t>
            </a:r>
            <a:r>
              <a:rPr lang="en-US" sz="2800" dirty="0" smtClean="0">
                <a:solidFill>
                  <a:srgbClr val="FF3300"/>
                </a:solidFill>
              </a:rPr>
              <a:t> </a:t>
            </a:r>
            <a:r>
              <a:rPr lang="en-US" sz="2800" dirty="0" smtClean="0"/>
              <a:t>Discuss the changing communications landscape and the need for integrated marketing communications.</a:t>
            </a:r>
          </a:p>
          <a:p>
            <a:pPr algn="ctr" eaLnBrk="1" hangingPunct="1">
              <a:buNone/>
            </a:pPr>
            <a:r>
              <a:rPr lang="en-US" sz="1900" b="1" dirty="0" smtClean="0">
                <a:solidFill>
                  <a:srgbClr val="00B0F0"/>
                </a:solidFill>
              </a:rPr>
              <a:t>INTEGRATED MARKETING COMMUNICATIONS</a:t>
            </a:r>
          </a:p>
          <a:p>
            <a:pPr eaLnBrk="1" hangingPunct="1">
              <a:buFont typeface="Wingdings" pitchFamily="2" charset="2"/>
              <a:buChar char="Ø"/>
            </a:pPr>
            <a:r>
              <a:rPr lang="en-US" sz="2800" b="1" dirty="0" smtClean="0">
                <a:solidFill>
                  <a:srgbClr val="FF3300"/>
                </a:solidFill>
              </a:rPr>
              <a:t>Objective 3:</a:t>
            </a:r>
            <a:r>
              <a:rPr lang="en-US" sz="2800" dirty="0" smtClean="0">
                <a:solidFill>
                  <a:srgbClr val="FF3300"/>
                </a:solidFill>
              </a:rPr>
              <a:t> </a:t>
            </a:r>
            <a:r>
              <a:rPr lang="en-US" sz="2800" dirty="0" smtClean="0"/>
              <a:t>Outline the communications process and the steps in developing effective marketing communications.</a:t>
            </a:r>
          </a:p>
          <a:p>
            <a:pPr algn="ctr" eaLnBrk="1" hangingPunct="1">
              <a:buNone/>
            </a:pPr>
            <a:r>
              <a:rPr lang="en-US" sz="2100" b="1" dirty="0" smtClean="0">
                <a:solidFill>
                  <a:srgbClr val="00B0F0"/>
                </a:solidFill>
              </a:rPr>
              <a:t>A VIEW OF THE COMMUNICATIONS PROCESS</a:t>
            </a:r>
          </a:p>
          <a:p>
            <a:pPr algn="ctr" eaLnBrk="1" hangingPunct="1">
              <a:buNone/>
            </a:pPr>
            <a:r>
              <a:rPr lang="en-US" sz="2100" b="1" dirty="0" smtClean="0">
                <a:solidFill>
                  <a:srgbClr val="00B0F0"/>
                </a:solidFill>
              </a:rPr>
              <a:t>STEPS IN DEVELOPING EFFECTIVE MARKETING COMMUNICATION</a:t>
            </a:r>
          </a:p>
          <a:p>
            <a:pPr eaLnBrk="1" hangingPunct="1">
              <a:buFont typeface="Wingdings" pitchFamily="2" charset="2"/>
              <a:buChar char="Ø"/>
            </a:pPr>
            <a:r>
              <a:rPr lang="en-US" sz="2800" b="1" dirty="0" smtClean="0">
                <a:solidFill>
                  <a:srgbClr val="FF3300"/>
                </a:solidFill>
              </a:rPr>
              <a:t>Objective 4:</a:t>
            </a:r>
            <a:r>
              <a:rPr lang="en-US" sz="2800" dirty="0" smtClean="0">
                <a:solidFill>
                  <a:srgbClr val="FF3300"/>
                </a:solidFill>
              </a:rPr>
              <a:t> </a:t>
            </a:r>
            <a:r>
              <a:rPr lang="en-US" sz="2800" dirty="0" smtClean="0"/>
              <a:t>Explain the methods for setting the promotion budget and factors that effect the design of the promotion mix.</a:t>
            </a:r>
          </a:p>
          <a:p>
            <a:pPr algn="ctr" eaLnBrk="1" hangingPunct="1">
              <a:buNone/>
            </a:pPr>
            <a:r>
              <a:rPr lang="en-US" sz="1900" b="1" dirty="0" smtClean="0">
                <a:solidFill>
                  <a:srgbClr val="00B0F0"/>
                </a:solidFill>
              </a:rPr>
              <a:t>SETTING THE TOTAL PROMOTION BUDGET AND MIX</a:t>
            </a:r>
          </a:p>
          <a:p>
            <a:pPr algn="ctr" eaLnBrk="1" hangingPunct="1">
              <a:buNone/>
            </a:pPr>
            <a:r>
              <a:rPr lang="en-US" sz="1900" b="1" dirty="0" smtClean="0">
                <a:solidFill>
                  <a:srgbClr val="00B0F0"/>
                </a:solidFill>
              </a:rPr>
              <a:t>SOCIALLY RESPONSIBLE MARKETING COMMUNICATION</a:t>
            </a:r>
          </a:p>
          <a:p>
            <a:pPr eaLnBrk="1" hangingPunct="1">
              <a:buNone/>
            </a:pPr>
            <a:endParaRPr lang="en-US" sz="2800" dirty="0" smtClean="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52260">
                                            <p:txEl>
                                              <p:pRg st="0" end="0"/>
                                            </p:txEl>
                                          </p:spTgt>
                                        </p:tgtEl>
                                        <p:attrNameLst>
                                          <p:attrName>style.visibility</p:attrName>
                                        </p:attrNameLst>
                                      </p:cBhvr>
                                      <p:to>
                                        <p:strVal val="visible"/>
                                      </p:to>
                                    </p:set>
                                    <p:animEffect transition="in" filter="checkerboard(across)">
                                      <p:cBhvr>
                                        <p:cTn id="7" dur="500"/>
                                        <p:tgtEl>
                                          <p:spTgt spid="352260">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52260">
                                            <p:txEl>
                                              <p:pRg st="1" end="1"/>
                                            </p:txEl>
                                          </p:spTgt>
                                        </p:tgtEl>
                                        <p:attrNameLst>
                                          <p:attrName>style.visibility</p:attrName>
                                        </p:attrNameLst>
                                      </p:cBhvr>
                                      <p:to>
                                        <p:strVal val="visible"/>
                                      </p:to>
                                    </p:set>
                                    <p:animEffect transition="in" filter="checkerboard(across)">
                                      <p:cBhvr>
                                        <p:cTn id="11" dur="500"/>
                                        <p:tgtEl>
                                          <p:spTgt spid="352260">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352260">
                                            <p:txEl>
                                              <p:pRg st="2" end="2"/>
                                            </p:txEl>
                                          </p:spTgt>
                                        </p:tgtEl>
                                        <p:attrNameLst>
                                          <p:attrName>style.visibility</p:attrName>
                                        </p:attrNameLst>
                                      </p:cBhvr>
                                      <p:to>
                                        <p:strVal val="visible"/>
                                      </p:to>
                                    </p:set>
                                    <p:animEffect transition="in" filter="checkerboard(across)">
                                      <p:cBhvr>
                                        <p:cTn id="15" dur="500"/>
                                        <p:tgtEl>
                                          <p:spTgt spid="352260">
                                            <p:txEl>
                                              <p:pRg st="2" end="2"/>
                                            </p:txEl>
                                          </p:spTgt>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352260">
                                            <p:txEl>
                                              <p:pRg st="3" end="3"/>
                                            </p:txEl>
                                          </p:spTgt>
                                        </p:tgtEl>
                                        <p:attrNameLst>
                                          <p:attrName>style.visibility</p:attrName>
                                        </p:attrNameLst>
                                      </p:cBhvr>
                                      <p:to>
                                        <p:strVal val="visible"/>
                                      </p:to>
                                    </p:set>
                                    <p:animEffect transition="in" filter="checkerboard(across)">
                                      <p:cBhvr>
                                        <p:cTn id="19" dur="500"/>
                                        <p:tgtEl>
                                          <p:spTgt spid="352260">
                                            <p:txEl>
                                              <p:pRg st="3" end="3"/>
                                            </p:txEl>
                                          </p:spTgt>
                                        </p:tgtEl>
                                      </p:cBhvr>
                                    </p:animEffect>
                                  </p:childTnLst>
                                </p:cTn>
                              </p:par>
                            </p:childTnLst>
                          </p:cTn>
                        </p:par>
                        <p:par>
                          <p:cTn id="20" fill="hold">
                            <p:stCondLst>
                              <p:cond delay="2000"/>
                            </p:stCondLst>
                            <p:childTnLst>
                              <p:par>
                                <p:cTn id="21" presetID="5" presetClass="entr" presetSubtype="10" fill="hold" grpId="0" nodeType="afterEffect">
                                  <p:stCondLst>
                                    <p:cond delay="0"/>
                                  </p:stCondLst>
                                  <p:childTnLst>
                                    <p:set>
                                      <p:cBhvr>
                                        <p:cTn id="22" dur="1" fill="hold">
                                          <p:stCondLst>
                                            <p:cond delay="0"/>
                                          </p:stCondLst>
                                        </p:cTn>
                                        <p:tgtEl>
                                          <p:spTgt spid="352260">
                                            <p:txEl>
                                              <p:pRg st="4" end="4"/>
                                            </p:txEl>
                                          </p:spTgt>
                                        </p:tgtEl>
                                        <p:attrNameLst>
                                          <p:attrName>style.visibility</p:attrName>
                                        </p:attrNameLst>
                                      </p:cBhvr>
                                      <p:to>
                                        <p:strVal val="visible"/>
                                      </p:to>
                                    </p:set>
                                    <p:animEffect transition="in" filter="checkerboard(across)">
                                      <p:cBhvr>
                                        <p:cTn id="23" dur="500"/>
                                        <p:tgtEl>
                                          <p:spTgt spid="352260">
                                            <p:txEl>
                                              <p:pRg st="4" end="4"/>
                                            </p:txEl>
                                          </p:spTgt>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352260">
                                            <p:txEl>
                                              <p:pRg st="5" end="5"/>
                                            </p:txEl>
                                          </p:spTgt>
                                        </p:tgtEl>
                                        <p:attrNameLst>
                                          <p:attrName>style.visibility</p:attrName>
                                        </p:attrNameLst>
                                      </p:cBhvr>
                                      <p:to>
                                        <p:strVal val="visible"/>
                                      </p:to>
                                    </p:set>
                                    <p:animEffect transition="in" filter="checkerboard(across)">
                                      <p:cBhvr>
                                        <p:cTn id="27" dur="500"/>
                                        <p:tgtEl>
                                          <p:spTgt spid="352260">
                                            <p:txEl>
                                              <p:pRg st="5" end="5"/>
                                            </p:txEl>
                                          </p:spTgt>
                                        </p:tgtEl>
                                      </p:cBhvr>
                                    </p:animEffect>
                                  </p:childTnLst>
                                </p:cTn>
                              </p:par>
                            </p:childTnLst>
                          </p:cTn>
                        </p:par>
                        <p:par>
                          <p:cTn id="28" fill="hold">
                            <p:stCondLst>
                              <p:cond delay="3000"/>
                            </p:stCondLst>
                            <p:childTnLst>
                              <p:par>
                                <p:cTn id="29" presetID="5" presetClass="entr" presetSubtype="10" fill="hold" grpId="0" nodeType="afterEffect">
                                  <p:stCondLst>
                                    <p:cond delay="0"/>
                                  </p:stCondLst>
                                  <p:childTnLst>
                                    <p:set>
                                      <p:cBhvr>
                                        <p:cTn id="30" dur="1" fill="hold">
                                          <p:stCondLst>
                                            <p:cond delay="0"/>
                                          </p:stCondLst>
                                        </p:cTn>
                                        <p:tgtEl>
                                          <p:spTgt spid="352260">
                                            <p:txEl>
                                              <p:pRg st="6" end="6"/>
                                            </p:txEl>
                                          </p:spTgt>
                                        </p:tgtEl>
                                        <p:attrNameLst>
                                          <p:attrName>style.visibility</p:attrName>
                                        </p:attrNameLst>
                                      </p:cBhvr>
                                      <p:to>
                                        <p:strVal val="visible"/>
                                      </p:to>
                                    </p:set>
                                    <p:animEffect transition="in" filter="checkerboard(across)">
                                      <p:cBhvr>
                                        <p:cTn id="31" dur="500"/>
                                        <p:tgtEl>
                                          <p:spTgt spid="352260">
                                            <p:txEl>
                                              <p:pRg st="6" end="6"/>
                                            </p:txEl>
                                          </p:spTgt>
                                        </p:tgtEl>
                                      </p:cBhvr>
                                    </p:animEffect>
                                  </p:childTnLst>
                                </p:cTn>
                              </p:par>
                            </p:childTnLst>
                          </p:cTn>
                        </p:par>
                        <p:par>
                          <p:cTn id="32" fill="hold">
                            <p:stCondLst>
                              <p:cond delay="3500"/>
                            </p:stCondLst>
                            <p:childTnLst>
                              <p:par>
                                <p:cTn id="33" presetID="5" presetClass="entr" presetSubtype="10" fill="hold" grpId="0" nodeType="afterEffect">
                                  <p:stCondLst>
                                    <p:cond delay="0"/>
                                  </p:stCondLst>
                                  <p:childTnLst>
                                    <p:set>
                                      <p:cBhvr>
                                        <p:cTn id="34" dur="1" fill="hold">
                                          <p:stCondLst>
                                            <p:cond delay="0"/>
                                          </p:stCondLst>
                                        </p:cTn>
                                        <p:tgtEl>
                                          <p:spTgt spid="352260">
                                            <p:txEl>
                                              <p:pRg st="7" end="7"/>
                                            </p:txEl>
                                          </p:spTgt>
                                        </p:tgtEl>
                                        <p:attrNameLst>
                                          <p:attrName>style.visibility</p:attrName>
                                        </p:attrNameLst>
                                      </p:cBhvr>
                                      <p:to>
                                        <p:strVal val="visible"/>
                                      </p:to>
                                    </p:set>
                                    <p:animEffect transition="in" filter="checkerboard(across)">
                                      <p:cBhvr>
                                        <p:cTn id="35" dur="500"/>
                                        <p:tgtEl>
                                          <p:spTgt spid="352260">
                                            <p:txEl>
                                              <p:pRg st="7" end="7"/>
                                            </p:txEl>
                                          </p:spTgt>
                                        </p:tgtEl>
                                      </p:cBhvr>
                                    </p:animEffect>
                                  </p:childTnLst>
                                </p:cTn>
                              </p:par>
                            </p:childTnLst>
                          </p:cTn>
                        </p:par>
                        <p:par>
                          <p:cTn id="36" fill="hold">
                            <p:stCondLst>
                              <p:cond delay="4000"/>
                            </p:stCondLst>
                            <p:childTnLst>
                              <p:par>
                                <p:cTn id="37" presetID="5" presetClass="entr" presetSubtype="10" fill="hold" grpId="0" nodeType="afterEffect">
                                  <p:stCondLst>
                                    <p:cond delay="0"/>
                                  </p:stCondLst>
                                  <p:childTnLst>
                                    <p:set>
                                      <p:cBhvr>
                                        <p:cTn id="38" dur="1" fill="hold">
                                          <p:stCondLst>
                                            <p:cond delay="0"/>
                                          </p:stCondLst>
                                        </p:cTn>
                                        <p:tgtEl>
                                          <p:spTgt spid="352260">
                                            <p:txEl>
                                              <p:pRg st="8" end="8"/>
                                            </p:txEl>
                                          </p:spTgt>
                                        </p:tgtEl>
                                        <p:attrNameLst>
                                          <p:attrName>style.visibility</p:attrName>
                                        </p:attrNameLst>
                                      </p:cBhvr>
                                      <p:to>
                                        <p:strVal val="visible"/>
                                      </p:to>
                                    </p:set>
                                    <p:animEffect transition="in" filter="checkerboard(across)">
                                      <p:cBhvr>
                                        <p:cTn id="39" dur="500"/>
                                        <p:tgtEl>
                                          <p:spTgt spid="352260">
                                            <p:txEl>
                                              <p:pRg st="8" end="8"/>
                                            </p:txEl>
                                          </p:spTgt>
                                        </p:tgtEl>
                                      </p:cBhvr>
                                    </p:animEffect>
                                  </p:childTnLst>
                                </p:cTn>
                              </p:par>
                            </p:childTnLst>
                          </p:cTn>
                        </p:par>
                        <p:par>
                          <p:cTn id="40" fill="hold">
                            <p:stCondLst>
                              <p:cond delay="4500"/>
                            </p:stCondLst>
                            <p:childTnLst>
                              <p:par>
                                <p:cTn id="41" presetID="5" presetClass="entr" presetSubtype="10" fill="hold" grpId="0" nodeType="afterEffect">
                                  <p:stCondLst>
                                    <p:cond delay="0"/>
                                  </p:stCondLst>
                                  <p:childTnLst>
                                    <p:set>
                                      <p:cBhvr>
                                        <p:cTn id="42" dur="1" fill="hold">
                                          <p:stCondLst>
                                            <p:cond delay="0"/>
                                          </p:stCondLst>
                                        </p:cTn>
                                        <p:tgtEl>
                                          <p:spTgt spid="352260">
                                            <p:txEl>
                                              <p:pRg st="9" end="9"/>
                                            </p:txEl>
                                          </p:spTgt>
                                        </p:tgtEl>
                                        <p:attrNameLst>
                                          <p:attrName>style.visibility</p:attrName>
                                        </p:attrNameLst>
                                      </p:cBhvr>
                                      <p:to>
                                        <p:strVal val="visible"/>
                                      </p:to>
                                    </p:set>
                                    <p:animEffect transition="in" filter="checkerboard(across)">
                                      <p:cBhvr>
                                        <p:cTn id="43" dur="500"/>
                                        <p:tgtEl>
                                          <p:spTgt spid="35226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0" grpId="0" build="p" autoUpdateAnimBg="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title"/>
          </p:nvPr>
        </p:nvSpPr>
        <p:spPr>
          <a:solidFill>
            <a:srgbClr val="CCFFFF"/>
          </a:solidFill>
          <a:ln w="28575">
            <a:solidFill>
              <a:srgbClr val="000080"/>
            </a:solidFill>
          </a:ln>
        </p:spPr>
        <p:txBody>
          <a:bodyPr>
            <a:normAutofit/>
          </a:bodyPr>
          <a:lstStyle/>
          <a:p>
            <a:pPr eaLnBrk="1" hangingPunct="1"/>
            <a:r>
              <a:rPr lang="en-US" sz="3600" dirty="0" smtClean="0"/>
              <a:t>Opening Case Study- Haagen-Dazs</a:t>
            </a:r>
            <a:r>
              <a:rPr lang="en-US" sz="2000" dirty="0" smtClean="0"/>
              <a:t>:             A Beautifully Integrated Marketing Communications Campaign</a:t>
            </a:r>
            <a:endParaRPr lang="en-US" sz="2000" b="1" dirty="0" smtClean="0">
              <a:solidFill>
                <a:srgbClr val="FF3300"/>
              </a:solidFill>
            </a:endParaRPr>
          </a:p>
        </p:txBody>
      </p:sp>
      <p:sp>
        <p:nvSpPr>
          <p:cNvPr id="4098" name="Slide Number Placeholder 3"/>
          <p:cNvSpPr>
            <a:spLocks noGrp="1"/>
          </p:cNvSpPr>
          <p:nvPr>
            <p:ph type="sldNum" sz="quarter" idx="12"/>
          </p:nvPr>
        </p:nvSpPr>
        <p:spPr>
          <a:noFill/>
        </p:spPr>
        <p:txBody>
          <a:bodyPr>
            <a:normAutofit/>
          </a:bodyPr>
          <a:lstStyle/>
          <a:p>
            <a:r>
              <a:rPr lang="en-US" smtClean="0"/>
              <a:t>12-</a:t>
            </a:r>
            <a:fld id="{31D0383E-D40A-4BD5-B114-A55686CFA669}" type="slidenum">
              <a:rPr lang="en-US" smtClean="0"/>
              <a:pPr/>
              <a:t>7</a:t>
            </a:fld>
            <a:endParaRPr lang="en-US" smtClean="0"/>
          </a:p>
        </p:txBody>
      </p:sp>
      <p:sp>
        <p:nvSpPr>
          <p:cNvPr id="4099" name="Rectangle 3"/>
          <p:cNvSpPr>
            <a:spLocks noGrp="1" noChangeArrowheads="1"/>
          </p:cNvSpPr>
          <p:nvPr>
            <p:ph sz="quarter" idx="1"/>
          </p:nvPr>
        </p:nvSpPr>
        <p:spPr>
          <a:xfrm>
            <a:off x="533400" y="1600200"/>
            <a:ext cx="8229600" cy="3992563"/>
          </a:xfrm>
        </p:spPr>
        <p:txBody>
          <a:bodyPr>
            <a:normAutofit/>
          </a:bodyPr>
          <a:lstStyle/>
          <a:p>
            <a:pPr lvl="2" eaLnBrk="1" hangingPunct="1">
              <a:lnSpc>
                <a:spcPct val="90000"/>
              </a:lnSpc>
              <a:buFontTx/>
              <a:buNone/>
            </a:pPr>
            <a:endParaRPr lang="en-US" sz="2800" dirty="0" smtClean="0"/>
          </a:p>
          <a:p>
            <a:pPr eaLnBrk="1" hangingPunct="1">
              <a:lnSpc>
                <a:spcPct val="90000"/>
              </a:lnSpc>
              <a:buFont typeface="Wingdings" pitchFamily="2" charset="2"/>
              <a:buChar char="v"/>
            </a:pPr>
            <a:r>
              <a:rPr lang="en-US" sz="2800" dirty="0" smtClean="0"/>
              <a:t>“Haagen-Dazs loves honey bees” integrated marketing campaign uses rich, well-coordinated blend of communications elements to successfully deliver </a:t>
            </a:r>
            <a:r>
              <a:rPr lang="en-US" sz="2800" dirty="0" err="1" smtClean="0"/>
              <a:t>Haagen</a:t>
            </a:r>
            <a:r>
              <a:rPr lang="en-US" sz="2800" dirty="0" smtClean="0"/>
              <a:t> –</a:t>
            </a:r>
            <a:r>
              <a:rPr lang="en-US" sz="2800" dirty="0" err="1" smtClean="0"/>
              <a:t>Dazs</a:t>
            </a:r>
            <a:r>
              <a:rPr lang="en-US" sz="2800" dirty="0" smtClean="0"/>
              <a:t>’ unique message and positioning.</a:t>
            </a:r>
          </a:p>
          <a:p>
            <a:pPr eaLnBrk="1" hangingPunct="1">
              <a:lnSpc>
                <a:spcPct val="90000"/>
              </a:lnSpc>
              <a:buFont typeface="Wingdings" pitchFamily="2" charset="2"/>
              <a:buChar char="v"/>
            </a:pPr>
            <a:r>
              <a:rPr lang="en-US" sz="2800" dirty="0" smtClean="0"/>
              <a:t>“It’s the brand with heart and soul”, “We’re not only raising brand awareness, but making a difference in the world.”</a:t>
            </a:r>
          </a:p>
          <a:p>
            <a:pPr eaLnBrk="1" hangingPunct="1">
              <a:lnSpc>
                <a:spcPct val="90000"/>
              </a:lnSpc>
              <a:buFont typeface="Wingdings" pitchFamily="2" charset="2"/>
              <a:buChar char="v"/>
            </a:pPr>
            <a:endParaRPr lang="en-US" sz="2800" dirty="0" smtClean="0"/>
          </a:p>
        </p:txBody>
      </p:sp>
      <p:pic>
        <p:nvPicPr>
          <p:cNvPr id="75778" name="Picture 2" descr="http://theinspirationroom.com/daily/interactive/2009/5/haagen-dazs-loves-honey-bees.jpg"/>
          <p:cNvPicPr>
            <a:picLocks noChangeAspect="1" noChangeArrowheads="1"/>
          </p:cNvPicPr>
          <p:nvPr/>
        </p:nvPicPr>
        <p:blipFill>
          <a:blip r:embed="rId2" cstate="print"/>
          <a:srcRect/>
          <a:stretch>
            <a:fillRect/>
          </a:stretch>
        </p:blipFill>
        <p:spPr bwMode="auto">
          <a:xfrm>
            <a:off x="304800" y="4800600"/>
            <a:ext cx="2362200" cy="1675661"/>
          </a:xfrm>
          <a:prstGeom prst="rect">
            <a:avLst/>
          </a:prstGeom>
          <a:noFill/>
        </p:spPr>
      </p:pic>
      <p:pic>
        <p:nvPicPr>
          <p:cNvPr id="75780" name="Picture 4" descr="http://dairywithhoney.com/wp-content/uploads/2010/10/1253564486-haagen-dazs-loves-honey-bees-2.jpg"/>
          <p:cNvPicPr>
            <a:picLocks noChangeAspect="1" noChangeArrowheads="1"/>
          </p:cNvPicPr>
          <p:nvPr/>
        </p:nvPicPr>
        <p:blipFill>
          <a:blip r:embed="rId3" cstate="print"/>
          <a:srcRect/>
          <a:stretch>
            <a:fillRect/>
          </a:stretch>
        </p:blipFill>
        <p:spPr bwMode="auto">
          <a:xfrm>
            <a:off x="3124200" y="4800600"/>
            <a:ext cx="1752600" cy="1752600"/>
          </a:xfrm>
          <a:prstGeom prst="rect">
            <a:avLst/>
          </a:prstGeom>
          <a:noFill/>
        </p:spPr>
      </p:pic>
      <p:pic>
        <p:nvPicPr>
          <p:cNvPr id="75782" name="Picture 6" descr="http://files.coloribus.com/files/adsarchive/part_1137/11375905/file/ice-cream-loves-honey-bees-small-19939.jpg"/>
          <p:cNvPicPr>
            <a:picLocks noChangeAspect="1" noChangeArrowheads="1"/>
          </p:cNvPicPr>
          <p:nvPr/>
        </p:nvPicPr>
        <p:blipFill>
          <a:blip r:embed="rId4" cstate="print"/>
          <a:srcRect/>
          <a:stretch>
            <a:fillRect/>
          </a:stretch>
        </p:blipFill>
        <p:spPr bwMode="auto">
          <a:xfrm>
            <a:off x="5410200" y="4648200"/>
            <a:ext cx="2590800" cy="182651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sz="3600" b="1" smtClean="0"/>
              <a:t>Objective 1</a:t>
            </a:r>
            <a:r>
              <a:rPr sz="2800" b="1" smtClean="0"/>
              <a:t>: Promotion Mix</a:t>
            </a:r>
            <a:endParaRPr lang="th-TH" sz="2800" b="1" dirty="0"/>
          </a:p>
        </p:txBody>
      </p:sp>
      <p:pic>
        <p:nvPicPr>
          <p:cNvPr id="104452" name="Picture 4" descr="http://t0.gstatic.com/images?q=tbn:ANd9GcQ_gSZ1WTJ0q4-UMhCojfEMQt7xSJmMMp3Q1VBvbGpvAEaPuptoag"/>
          <p:cNvPicPr>
            <a:picLocks noChangeAspect="1" noChangeArrowheads="1"/>
          </p:cNvPicPr>
          <p:nvPr/>
        </p:nvPicPr>
        <p:blipFill>
          <a:blip r:embed="rId2" cstate="print"/>
          <a:srcRect/>
          <a:stretch>
            <a:fillRect/>
          </a:stretch>
        </p:blipFill>
        <p:spPr bwMode="auto">
          <a:xfrm>
            <a:off x="2362200" y="3657600"/>
            <a:ext cx="3505200" cy="254560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ชื่อเรื่อง 15"/>
          <p:cNvSpPr>
            <a:spLocks noGrp="1"/>
          </p:cNvSpPr>
          <p:nvPr>
            <p:ph type="title"/>
          </p:nvPr>
        </p:nvSpPr>
        <p:spPr/>
        <p:txBody>
          <a:bodyPr>
            <a:normAutofit fontScale="90000"/>
          </a:bodyPr>
          <a:lstStyle/>
          <a:p>
            <a:r>
              <a:rPr lang="en-US" dirty="0" smtClean="0"/>
              <a:t>The Promotion Mix or </a:t>
            </a:r>
            <a:br>
              <a:rPr lang="en-US" dirty="0" smtClean="0"/>
            </a:br>
            <a:r>
              <a:rPr lang="en-US" dirty="0" smtClean="0"/>
              <a:t>Marketing Communications Mix</a:t>
            </a:r>
            <a:endParaRPr lang="th-TH" dirty="0"/>
          </a:p>
        </p:txBody>
      </p:sp>
      <p:sp>
        <p:nvSpPr>
          <p:cNvPr id="17" name="ตัวยึดเนื้อหา 16"/>
          <p:cNvSpPr>
            <a:spLocks noGrp="1"/>
          </p:cNvSpPr>
          <p:nvPr>
            <p:ph sz="quarter" idx="1"/>
          </p:nvPr>
        </p:nvSpPr>
        <p:spPr>
          <a:xfrm>
            <a:off x="685800" y="1828800"/>
            <a:ext cx="8001000" cy="4572000"/>
          </a:xfrm>
        </p:spPr>
        <p:txBody>
          <a:bodyPr/>
          <a:lstStyle/>
          <a:p>
            <a:pPr>
              <a:buNone/>
            </a:pPr>
            <a:r>
              <a:rPr lang="en-US" b="1" dirty="0" smtClean="0"/>
              <a:t>The promotion mix is the </a:t>
            </a:r>
            <a:r>
              <a:rPr lang="en-US" sz="3600" b="1" dirty="0" smtClean="0">
                <a:solidFill>
                  <a:srgbClr val="FF3300"/>
                </a:solidFill>
              </a:rPr>
              <a:t>marketer’s bag of tools </a:t>
            </a:r>
            <a:r>
              <a:rPr lang="en-US" b="1" dirty="0" smtClean="0"/>
              <a:t>for communicating with customers and other</a:t>
            </a:r>
          </a:p>
          <a:p>
            <a:pPr>
              <a:buNone/>
            </a:pPr>
            <a:r>
              <a:rPr lang="en-US" b="1" dirty="0" smtClean="0"/>
              <a:t>stakeholders.  To deliver a clear and compelling</a:t>
            </a:r>
          </a:p>
          <a:p>
            <a:pPr>
              <a:buNone/>
            </a:pPr>
            <a:r>
              <a:rPr lang="en-US" b="1" dirty="0" smtClean="0"/>
              <a:t>message, each tool must be </a:t>
            </a:r>
            <a:r>
              <a:rPr lang="en-US" sz="4000" b="1" dirty="0" smtClean="0">
                <a:solidFill>
                  <a:srgbClr val="FF3300"/>
                </a:solidFill>
              </a:rPr>
              <a:t>carefully coordinated </a:t>
            </a:r>
            <a:r>
              <a:rPr lang="en-US" b="1" dirty="0" smtClean="0"/>
              <a:t>under the concept of integrated marketing communications</a:t>
            </a:r>
            <a:endParaRPr lang="th-TH"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Definition: The Promotion Mix or </a:t>
            </a:r>
            <a:br>
              <a:rPr lang="en-US" dirty="0" smtClean="0"/>
            </a:br>
            <a:r>
              <a:rPr lang="en-US" dirty="0" smtClean="0"/>
              <a:t>Marketing Communications Mix</a:t>
            </a:r>
            <a:endParaRPr lang="th-TH" dirty="0"/>
          </a:p>
        </p:txBody>
      </p:sp>
      <p:sp>
        <p:nvSpPr>
          <p:cNvPr id="4" name="ตัวยึดเนื้อหา 3"/>
          <p:cNvSpPr>
            <a:spLocks noGrp="1"/>
          </p:cNvSpPr>
          <p:nvPr>
            <p:ph sz="quarter" idx="1"/>
          </p:nvPr>
        </p:nvSpPr>
        <p:spPr>
          <a:xfrm>
            <a:off x="762000" y="1752600"/>
            <a:ext cx="7924800" cy="4572000"/>
          </a:xfrm>
        </p:spPr>
        <p:txBody>
          <a:bodyPr/>
          <a:lstStyle/>
          <a:p>
            <a:r>
              <a:rPr lang="en-US" dirty="0" smtClean="0"/>
              <a:t>The specific </a:t>
            </a:r>
            <a:r>
              <a:rPr lang="en-US" sz="4400" b="1" dirty="0" smtClean="0">
                <a:solidFill>
                  <a:srgbClr val="0070C0"/>
                </a:solidFill>
              </a:rPr>
              <a:t>blend of promotional tools</a:t>
            </a:r>
            <a:r>
              <a:rPr lang="en-US" sz="4400" b="1" dirty="0" smtClean="0">
                <a:solidFill>
                  <a:srgbClr val="FF3300"/>
                </a:solidFill>
              </a:rPr>
              <a:t> </a:t>
            </a:r>
            <a:r>
              <a:rPr lang="en-US" dirty="0" smtClean="0"/>
              <a:t>that the company uses to persuasively communicate </a:t>
            </a:r>
            <a:r>
              <a:rPr lang="en-US" sz="4800" b="1" dirty="0" smtClean="0">
                <a:solidFill>
                  <a:srgbClr val="FF3300"/>
                </a:solidFill>
              </a:rPr>
              <a:t>customer value and build customer relationships.</a:t>
            </a:r>
            <a:endParaRPr lang="th-TH" sz="4800" b="1" dirty="0">
              <a:solidFill>
                <a:srgbClr val="FF33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914400" y="0"/>
            <a:ext cx="7772400" cy="1143000"/>
          </a:xfrm>
        </p:spPr>
        <p:txBody>
          <a:bodyPr>
            <a:normAutofit fontScale="90000"/>
          </a:bodyPr>
          <a:lstStyle/>
          <a:p>
            <a:pPr eaLnBrk="1" hangingPunct="1"/>
            <a:r>
              <a:rPr lang="en-US" sz="3600" dirty="0" smtClean="0"/>
              <a:t/>
            </a:r>
            <a:br>
              <a:rPr lang="en-US" sz="3600" dirty="0" smtClean="0"/>
            </a:br>
            <a:r>
              <a:rPr lang="en-US" sz="3600" dirty="0" smtClean="0"/>
              <a:t>Marketing Communications Mix</a:t>
            </a:r>
          </a:p>
        </p:txBody>
      </p:sp>
      <p:sp>
        <p:nvSpPr>
          <p:cNvPr id="5122" name="Slide Number Placeholder 3"/>
          <p:cNvSpPr>
            <a:spLocks noGrp="1"/>
          </p:cNvSpPr>
          <p:nvPr>
            <p:ph type="sldNum" sz="quarter" idx="12"/>
          </p:nvPr>
        </p:nvSpPr>
        <p:spPr>
          <a:noFill/>
        </p:spPr>
        <p:txBody>
          <a:bodyPr>
            <a:normAutofit/>
          </a:bodyPr>
          <a:lstStyle/>
          <a:p>
            <a:r>
              <a:rPr lang="en-US" smtClean="0"/>
              <a:t>12-</a:t>
            </a:r>
            <a:fld id="{7EF5BE2E-3230-4B33-B05E-D3A00F0C03B5}" type="slidenum">
              <a:rPr lang="en-US" smtClean="0"/>
              <a:pPr/>
              <a:t>11</a:t>
            </a:fld>
            <a:endParaRPr lang="en-US" smtClean="0"/>
          </a:p>
        </p:txBody>
      </p:sp>
      <p:sp>
        <p:nvSpPr>
          <p:cNvPr id="5124" name="Rectangle 3"/>
          <p:cNvSpPr>
            <a:spLocks noGrp="1" noChangeArrowheads="1"/>
          </p:cNvSpPr>
          <p:nvPr>
            <p:ph sz="quarter" idx="1"/>
          </p:nvPr>
        </p:nvSpPr>
        <p:spPr>
          <a:xfrm>
            <a:off x="457200" y="1600200"/>
            <a:ext cx="8229600" cy="4937760"/>
          </a:xfrm>
        </p:spPr>
        <p:txBody>
          <a:bodyPr>
            <a:normAutofit/>
          </a:bodyPr>
          <a:lstStyle/>
          <a:p>
            <a:pPr eaLnBrk="1" hangingPunct="1">
              <a:buFont typeface="Wingdings" pitchFamily="2" charset="2"/>
              <a:buChar char="v"/>
            </a:pPr>
            <a:r>
              <a:rPr lang="en-US" b="1" dirty="0" smtClean="0">
                <a:solidFill>
                  <a:srgbClr val="FF3300"/>
                </a:solidFill>
              </a:rPr>
              <a:t>Advertising</a:t>
            </a:r>
          </a:p>
          <a:p>
            <a:pPr lvl="1" eaLnBrk="1" hangingPunct="1"/>
            <a:r>
              <a:rPr lang="en-US" dirty="0" smtClean="0"/>
              <a:t>Any paid form of non personal presentation and promotion of ideas, goods, or services by an identified sponsor.</a:t>
            </a:r>
          </a:p>
          <a:p>
            <a:pPr eaLnBrk="1" hangingPunct="1">
              <a:buFont typeface="Wingdings" pitchFamily="2" charset="2"/>
              <a:buChar char="v"/>
            </a:pPr>
            <a:r>
              <a:rPr lang="en-US" b="1" dirty="0" smtClean="0">
                <a:solidFill>
                  <a:srgbClr val="FF3300"/>
                </a:solidFill>
              </a:rPr>
              <a:t>Sales Promotion</a:t>
            </a:r>
          </a:p>
          <a:p>
            <a:pPr lvl="1" eaLnBrk="1" hangingPunct="1"/>
            <a:r>
              <a:rPr lang="en-US" dirty="0" smtClean="0"/>
              <a:t>Short-term incentives to encourage the purchase or sale of a product or service.</a:t>
            </a:r>
          </a:p>
          <a:p>
            <a:pPr>
              <a:lnSpc>
                <a:spcPct val="90000"/>
              </a:lnSpc>
              <a:buFont typeface="Wingdings" pitchFamily="2" charset="2"/>
              <a:buChar char="v"/>
            </a:pPr>
            <a:r>
              <a:rPr lang="en-US" b="1" dirty="0" smtClean="0">
                <a:solidFill>
                  <a:srgbClr val="FF3300"/>
                </a:solidFill>
              </a:rPr>
              <a:t>Public Relations (PR)</a:t>
            </a:r>
          </a:p>
          <a:p>
            <a:pPr lvl="1">
              <a:lnSpc>
                <a:spcPct val="90000"/>
              </a:lnSpc>
            </a:pPr>
            <a:r>
              <a:rPr lang="en-US" dirty="0" smtClean="0"/>
              <a:t>Building good relations with the company’s various publics by obtaining favorable publicity, building up a good corporate image, and handling or heading off unfavorable rumors, stories, and events.</a:t>
            </a:r>
          </a:p>
        </p:txBody>
      </p:sp>
      <p:sp>
        <p:nvSpPr>
          <p:cNvPr id="51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2"/>
          </p:nvPr>
        </p:nvSpPr>
        <p:spPr>
          <a:noFill/>
        </p:spPr>
        <p:txBody>
          <a:bodyPr>
            <a:normAutofit/>
          </a:bodyPr>
          <a:lstStyle/>
          <a:p>
            <a:r>
              <a:rPr lang="en-US" smtClean="0"/>
              <a:t>12-</a:t>
            </a:r>
            <a:fld id="{6CFAC3BE-6E9A-4494-907B-06AC49EF237E}" type="slidenum">
              <a:rPr lang="en-US" smtClean="0"/>
              <a:pPr/>
              <a:t>12</a:t>
            </a:fld>
            <a:endParaRPr lang="en-US" smtClean="0"/>
          </a:p>
        </p:txBody>
      </p:sp>
      <p:sp>
        <p:nvSpPr>
          <p:cNvPr id="7172" name="Rectangle 3"/>
          <p:cNvSpPr>
            <a:spLocks noGrp="1" noChangeArrowheads="1"/>
          </p:cNvSpPr>
          <p:nvPr>
            <p:ph sz="quarter" idx="1"/>
          </p:nvPr>
        </p:nvSpPr>
        <p:spPr>
          <a:xfrm>
            <a:off x="457200" y="1752600"/>
            <a:ext cx="8229600" cy="4937760"/>
          </a:xfrm>
        </p:spPr>
        <p:txBody>
          <a:bodyPr/>
          <a:lstStyle/>
          <a:p>
            <a:pPr>
              <a:lnSpc>
                <a:spcPct val="90000"/>
              </a:lnSpc>
              <a:buFont typeface="Wingdings" pitchFamily="2" charset="2"/>
              <a:buChar char="v"/>
            </a:pPr>
            <a:r>
              <a:rPr lang="en-US" b="1" dirty="0" smtClean="0">
                <a:solidFill>
                  <a:srgbClr val="FF3300"/>
                </a:solidFill>
              </a:rPr>
              <a:t>Personal Selling</a:t>
            </a:r>
          </a:p>
          <a:p>
            <a:pPr lvl="1">
              <a:lnSpc>
                <a:spcPct val="90000"/>
              </a:lnSpc>
            </a:pPr>
            <a:r>
              <a:rPr lang="en-US" dirty="0" smtClean="0"/>
              <a:t>Personal presentation by the firm’s sales force for the purpose of making sales and building customer relationships.</a:t>
            </a:r>
          </a:p>
          <a:p>
            <a:pPr eaLnBrk="1" hangingPunct="1">
              <a:buNone/>
            </a:pPr>
            <a:endParaRPr lang="en-US" b="1" dirty="0" smtClean="0">
              <a:solidFill>
                <a:srgbClr val="FF3300"/>
              </a:solidFill>
            </a:endParaRPr>
          </a:p>
          <a:p>
            <a:pPr eaLnBrk="1" hangingPunct="1">
              <a:buFont typeface="Wingdings" pitchFamily="2" charset="2"/>
              <a:buChar char="v"/>
            </a:pPr>
            <a:r>
              <a:rPr lang="en-US" b="1" dirty="0" smtClean="0">
                <a:solidFill>
                  <a:srgbClr val="FF3300"/>
                </a:solidFill>
              </a:rPr>
              <a:t>Direct Marketing</a:t>
            </a:r>
          </a:p>
          <a:p>
            <a:pPr lvl="1" eaLnBrk="1" hangingPunct="1"/>
            <a:r>
              <a:rPr lang="en-US" dirty="0" smtClean="0"/>
              <a:t>Direct connections with carefully targeted individual consumers to both obtain an immediate response and cultivate lasting customer relationships—the use of telephone, mail, fax, e-mail, the Internet, and other tools to communicate directly with specific consumers.</a:t>
            </a:r>
          </a:p>
        </p:txBody>
      </p:sp>
      <p:sp>
        <p:nvSpPr>
          <p:cNvPr id="7173"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Rectangle 2"/>
          <p:cNvSpPr>
            <a:spLocks noGrp="1" noChangeArrowheads="1"/>
          </p:cNvSpPr>
          <p:nvPr>
            <p:ph type="title"/>
          </p:nvPr>
        </p:nvSpPr>
        <p:spPr>
          <a:xfrm>
            <a:off x="914400" y="0"/>
            <a:ext cx="7772400" cy="1143000"/>
          </a:xfrm>
        </p:spPr>
        <p:txBody>
          <a:bodyPr>
            <a:normAutofit fontScale="90000"/>
          </a:bodyPr>
          <a:lstStyle/>
          <a:p>
            <a:pPr eaLnBrk="1" hangingPunct="1"/>
            <a:r>
              <a:rPr lang="en-US" sz="3600" dirty="0" smtClean="0"/>
              <a:t/>
            </a:r>
            <a:br>
              <a:rPr lang="en-US" sz="3600" dirty="0" smtClean="0"/>
            </a:br>
            <a:r>
              <a:rPr lang="en-US" sz="3600" dirty="0" smtClean="0"/>
              <a:t>Marketing Communications Mix</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2"/>
          </p:nvPr>
        </p:nvSpPr>
        <p:spPr>
          <a:noFill/>
        </p:spPr>
        <p:txBody>
          <a:bodyPr>
            <a:normAutofit/>
          </a:bodyPr>
          <a:lstStyle/>
          <a:p>
            <a:r>
              <a:rPr lang="en-US" smtClean="0"/>
              <a:t>12-</a:t>
            </a:r>
            <a:fld id="{446DB535-A70A-408C-8D17-CA0A7AD79A66}" type="slidenum">
              <a:rPr lang="en-US" smtClean="0"/>
              <a:pPr/>
              <a:t>13</a:t>
            </a:fld>
            <a:endParaRPr lang="en-US" smtClean="0"/>
          </a:p>
        </p:txBody>
      </p:sp>
      <p:pic>
        <p:nvPicPr>
          <p:cNvPr id="8195" name="Picture 2" descr="TEAMS&amp;TEAMS%20Asset%20ID=d031fa1805cdcba5fbf858a5f2034bd23ec4c31f"/>
          <p:cNvPicPr>
            <a:picLocks noChangeAspect="1" noChangeArrowheads="1"/>
          </p:cNvPicPr>
          <p:nvPr/>
        </p:nvPicPr>
        <p:blipFill>
          <a:blip r:embed="rId2" cstate="print"/>
          <a:srcRect/>
          <a:stretch>
            <a:fillRect/>
          </a:stretch>
        </p:blipFill>
        <p:spPr bwMode="auto">
          <a:xfrm>
            <a:off x="304800" y="1752600"/>
            <a:ext cx="3505200" cy="2057400"/>
          </a:xfrm>
          <a:prstGeom prst="rect">
            <a:avLst/>
          </a:prstGeom>
          <a:noFill/>
          <a:ln w="9525">
            <a:noFill/>
            <a:miter lim="800000"/>
            <a:headEnd/>
            <a:tailEnd/>
          </a:ln>
        </p:spPr>
      </p:pic>
      <p:pic>
        <p:nvPicPr>
          <p:cNvPr id="8196" name="Picture 5" descr="TEAMS&amp;TEAMS%20Asset%20ID=29bce06167ccc358c94dbf7b3da1fb6887753073"/>
          <p:cNvPicPr>
            <a:picLocks noChangeAspect="1" noChangeArrowheads="1"/>
          </p:cNvPicPr>
          <p:nvPr/>
        </p:nvPicPr>
        <p:blipFill>
          <a:blip r:embed="rId3" cstate="print"/>
          <a:srcRect/>
          <a:stretch>
            <a:fillRect/>
          </a:stretch>
        </p:blipFill>
        <p:spPr bwMode="auto">
          <a:xfrm>
            <a:off x="5943600" y="1981200"/>
            <a:ext cx="2419350" cy="3143250"/>
          </a:xfrm>
          <a:prstGeom prst="rect">
            <a:avLst/>
          </a:prstGeom>
          <a:noFill/>
          <a:ln w="9525">
            <a:noFill/>
            <a:miter lim="800000"/>
            <a:headEnd/>
            <a:tailEnd/>
          </a:ln>
        </p:spPr>
      </p:pic>
      <p:pic>
        <p:nvPicPr>
          <p:cNvPr id="8197" name="Picture 7" descr="TEAMS&amp;TEAMS%20Asset%20ID=9d72c3a34d501089d093d1f0f429cd9f0f65983a"/>
          <p:cNvPicPr>
            <a:picLocks noChangeAspect="1" noChangeArrowheads="1"/>
          </p:cNvPicPr>
          <p:nvPr/>
        </p:nvPicPr>
        <p:blipFill>
          <a:blip r:embed="rId4" cstate="print"/>
          <a:srcRect/>
          <a:stretch>
            <a:fillRect/>
          </a:stretch>
        </p:blipFill>
        <p:spPr bwMode="auto">
          <a:xfrm>
            <a:off x="2209800" y="3962400"/>
            <a:ext cx="3505200" cy="2163763"/>
          </a:xfrm>
          <a:prstGeom prst="rect">
            <a:avLst/>
          </a:prstGeom>
          <a:noFill/>
          <a:ln w="9525">
            <a:noFill/>
            <a:miter lim="800000"/>
            <a:headEnd/>
            <a:tailEnd/>
          </a:ln>
        </p:spPr>
      </p:pic>
      <p:sp>
        <p:nvSpPr>
          <p:cNvPr id="8198" name="Text Box 10"/>
          <p:cNvSpPr txBox="1">
            <a:spLocks noChangeArrowheads="1"/>
          </p:cNvSpPr>
          <p:nvPr/>
        </p:nvSpPr>
        <p:spPr bwMode="auto">
          <a:xfrm>
            <a:off x="762000" y="381000"/>
            <a:ext cx="7086600" cy="1187450"/>
          </a:xfrm>
          <a:prstGeom prst="rect">
            <a:avLst/>
          </a:prstGeom>
          <a:noFill/>
          <a:ln w="9525">
            <a:noFill/>
            <a:miter lim="800000"/>
            <a:headEnd/>
            <a:tailEnd/>
          </a:ln>
        </p:spPr>
        <p:txBody>
          <a:bodyPr>
            <a:spAutoFit/>
          </a:bodyPr>
          <a:lstStyle/>
          <a:p>
            <a:pPr>
              <a:spcBef>
                <a:spcPct val="50000"/>
              </a:spcBef>
            </a:pPr>
            <a:r>
              <a:rPr lang="en-US" sz="2400"/>
              <a:t>In order to communicate with customers in Asia, many different methods are used including media advertising, personal selling and even the Internet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1"/>
          <p:cNvSpPr>
            <a:spLocks noGrp="1"/>
          </p:cNvSpPr>
          <p:nvPr>
            <p:ph type="sldNum" sz="quarter" idx="12"/>
          </p:nvPr>
        </p:nvSpPr>
        <p:spPr>
          <a:noFill/>
        </p:spPr>
        <p:txBody>
          <a:bodyPr>
            <a:normAutofit/>
          </a:bodyPr>
          <a:lstStyle/>
          <a:p>
            <a:r>
              <a:rPr lang="en-US" smtClean="0"/>
              <a:t>12-</a:t>
            </a:r>
            <a:fld id="{7A9D578D-C14B-44B9-8823-852FA6306868}" type="slidenum">
              <a:rPr lang="en-US" smtClean="0"/>
              <a:pPr/>
              <a:t>14</a:t>
            </a:fld>
            <a:endParaRPr lang="en-US" smtClean="0"/>
          </a:p>
        </p:txBody>
      </p:sp>
      <p:pic>
        <p:nvPicPr>
          <p:cNvPr id="9219" name="Picture 4" descr="F12-1A"/>
          <p:cNvPicPr>
            <a:picLocks noChangeAspect="1" noChangeArrowheads="1"/>
          </p:cNvPicPr>
          <p:nvPr/>
        </p:nvPicPr>
        <p:blipFill>
          <a:blip r:embed="rId2" cstate="print"/>
          <a:srcRect/>
          <a:stretch>
            <a:fillRect/>
          </a:stretch>
        </p:blipFill>
        <p:spPr bwMode="auto">
          <a:xfrm>
            <a:off x="304800" y="1981200"/>
            <a:ext cx="8458200" cy="3922713"/>
          </a:xfrm>
          <a:prstGeom prst="rect">
            <a:avLst/>
          </a:prstGeom>
          <a:noFill/>
          <a:ln w="9525">
            <a:noFill/>
            <a:miter lim="800000"/>
            <a:headEnd/>
            <a:tailEnd/>
          </a:ln>
        </p:spPr>
      </p:pic>
      <p:sp>
        <p:nvSpPr>
          <p:cNvPr id="9220" name="Text Box 5"/>
          <p:cNvSpPr txBox="1">
            <a:spLocks noChangeArrowheads="1"/>
          </p:cNvSpPr>
          <p:nvPr/>
        </p:nvSpPr>
        <p:spPr bwMode="auto">
          <a:xfrm>
            <a:off x="762000" y="304800"/>
            <a:ext cx="7467600" cy="1066800"/>
          </a:xfrm>
          <a:prstGeom prst="rect">
            <a:avLst/>
          </a:prstGeom>
          <a:noFill/>
          <a:ln w="9525">
            <a:noFill/>
            <a:miter lim="800000"/>
            <a:headEnd/>
            <a:tailEnd/>
          </a:ln>
        </p:spPr>
        <p:txBody>
          <a:bodyPr>
            <a:spAutoFit/>
          </a:bodyPr>
          <a:lstStyle/>
          <a:p>
            <a:pPr algn="ctr">
              <a:spcBef>
                <a:spcPct val="50000"/>
              </a:spcBef>
            </a:pPr>
            <a:r>
              <a:rPr lang="en-US" sz="3200"/>
              <a:t>The “Communications Potential” of the Marketing Mix</a:t>
            </a:r>
          </a:p>
        </p:txBody>
      </p:sp>
      <p:sp>
        <p:nvSpPr>
          <p:cNvPr id="9221" name="Line 6"/>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1"/>
          <p:cNvSpPr>
            <a:spLocks noGrp="1"/>
          </p:cNvSpPr>
          <p:nvPr>
            <p:ph type="sldNum" sz="quarter" idx="12"/>
          </p:nvPr>
        </p:nvSpPr>
        <p:spPr>
          <a:noFill/>
        </p:spPr>
        <p:txBody>
          <a:bodyPr>
            <a:normAutofit/>
          </a:bodyPr>
          <a:lstStyle/>
          <a:p>
            <a:r>
              <a:rPr lang="en-US" smtClean="0"/>
              <a:t>12-</a:t>
            </a:r>
            <a:fld id="{801BC5D3-A129-4532-9199-22D9E0E45296}" type="slidenum">
              <a:rPr lang="en-US" smtClean="0"/>
              <a:pPr/>
              <a:t>15</a:t>
            </a:fld>
            <a:endParaRPr lang="en-US" smtClean="0"/>
          </a:p>
        </p:txBody>
      </p:sp>
      <p:pic>
        <p:nvPicPr>
          <p:cNvPr id="10243" name="Picture 5" descr="F12-1B"/>
          <p:cNvPicPr>
            <a:picLocks noChangeAspect="1" noChangeArrowheads="1"/>
          </p:cNvPicPr>
          <p:nvPr/>
        </p:nvPicPr>
        <p:blipFill>
          <a:blip r:embed="rId2" cstate="print"/>
          <a:srcRect/>
          <a:stretch>
            <a:fillRect/>
          </a:stretch>
        </p:blipFill>
        <p:spPr bwMode="auto">
          <a:xfrm>
            <a:off x="381000" y="1600200"/>
            <a:ext cx="8305800" cy="3988514"/>
          </a:xfrm>
          <a:prstGeom prst="rect">
            <a:avLst/>
          </a:prstGeom>
          <a:noFill/>
          <a:ln w="9525">
            <a:noFill/>
            <a:miter lim="800000"/>
            <a:headEnd/>
            <a:tailEnd/>
          </a:ln>
        </p:spPr>
      </p:pic>
      <p:sp>
        <p:nvSpPr>
          <p:cNvPr id="10245" name="Text Box 6"/>
          <p:cNvSpPr txBox="1">
            <a:spLocks noChangeArrowheads="1"/>
          </p:cNvSpPr>
          <p:nvPr/>
        </p:nvSpPr>
        <p:spPr bwMode="auto">
          <a:xfrm>
            <a:off x="685800" y="152400"/>
            <a:ext cx="7467600" cy="1066800"/>
          </a:xfrm>
          <a:prstGeom prst="rect">
            <a:avLst/>
          </a:prstGeom>
          <a:noFill/>
          <a:ln w="9525">
            <a:noFill/>
            <a:miter lim="800000"/>
            <a:headEnd/>
            <a:tailEnd/>
          </a:ln>
        </p:spPr>
        <p:txBody>
          <a:bodyPr>
            <a:spAutoFit/>
          </a:bodyPr>
          <a:lstStyle/>
          <a:p>
            <a:pPr algn="ctr">
              <a:spcBef>
                <a:spcPct val="50000"/>
              </a:spcBef>
            </a:pPr>
            <a:r>
              <a:rPr lang="en-US" sz="3200"/>
              <a:t>How Promotions Leverages Other Marketing Mix Variables</a:t>
            </a:r>
          </a:p>
        </p:txBody>
      </p:sp>
      <p:sp>
        <p:nvSpPr>
          <p:cNvPr id="10246" name="Line 7"/>
          <p:cNvSpPr>
            <a:spLocks noChangeShapeType="1"/>
          </p:cNvSpPr>
          <p:nvPr/>
        </p:nvSpPr>
        <p:spPr bwMode="auto">
          <a:xfrm flipH="1">
            <a:off x="1143000" y="12954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ctrTitle"/>
          </p:nvPr>
        </p:nvSpPr>
        <p:spPr>
          <a:xfrm>
            <a:off x="228600" y="1600200"/>
            <a:ext cx="8915400" cy="1470025"/>
          </a:xfrm>
        </p:spPr>
        <p:txBody>
          <a:bodyPr>
            <a:normAutofit fontScale="90000"/>
          </a:bodyPr>
          <a:lstStyle/>
          <a:p>
            <a:r>
              <a:rPr b="1" dirty="0" smtClean="0"/>
              <a:t>Objective 2:</a:t>
            </a:r>
            <a:r>
              <a:rPr lang="th-TH" b="1" dirty="0" smtClean="0"/>
              <a:t> </a:t>
            </a:r>
            <a:r>
              <a:rPr sz="3100" b="1" dirty="0" smtClean="0">
                <a:effectLst>
                  <a:outerShdw blurRad="38100" dist="38100" dir="2700000" algn="tl">
                    <a:srgbClr val="000000">
                      <a:alpha val="43137"/>
                    </a:srgbClr>
                  </a:outerShdw>
                </a:effectLst>
              </a:rPr>
              <a:t>Integrated Mark</a:t>
            </a:r>
            <a:r>
              <a:rPr lang="en-US" sz="3100" b="1" dirty="0" smtClean="0">
                <a:effectLst>
                  <a:outerShdw blurRad="38100" dist="38100" dir="2700000" algn="tl">
                    <a:srgbClr val="000000">
                      <a:alpha val="43137"/>
                    </a:srgbClr>
                  </a:outerShdw>
                </a:effectLst>
              </a:rPr>
              <a:t>eting</a:t>
            </a:r>
            <a:r>
              <a:rPr lang="th-TH" sz="3100" b="1" dirty="0" smtClean="0">
                <a:effectLst>
                  <a:outerShdw blurRad="38100" dist="38100" dir="2700000" algn="tl">
                    <a:srgbClr val="000000">
                      <a:alpha val="43137"/>
                    </a:srgbClr>
                  </a:outerShdw>
                </a:effectLst>
              </a:rPr>
              <a:t> </a:t>
            </a:r>
            <a:r>
              <a:rPr sz="3100" b="1" dirty="0" smtClean="0">
                <a:effectLst>
                  <a:outerShdw blurRad="38100" dist="38100" dir="2700000" algn="tl">
                    <a:srgbClr val="000000">
                      <a:alpha val="43137"/>
                    </a:srgbClr>
                  </a:outerShdw>
                </a:effectLst>
              </a:rPr>
              <a:t>Communications</a:t>
            </a:r>
            <a:br>
              <a:rPr sz="3100" b="1" dirty="0" smtClean="0">
                <a:effectLst>
                  <a:outerShdw blurRad="38100" dist="38100" dir="2700000" algn="tl">
                    <a:srgbClr val="000000">
                      <a:alpha val="43137"/>
                    </a:srgbClr>
                  </a:outerShdw>
                </a:effectLst>
              </a:rPr>
            </a:br>
            <a:r>
              <a:rPr sz="3100" b="1" dirty="0" smtClean="0">
                <a:effectLst>
                  <a:outerShdw blurRad="38100" dist="38100" dir="2700000" algn="tl">
                    <a:srgbClr val="000000">
                      <a:alpha val="43137"/>
                    </a:srgbClr>
                  </a:outerShdw>
                </a:effectLst>
              </a:rPr>
              <a:t> </a:t>
            </a:r>
            <a:r>
              <a:rPr sz="6700" b="1" dirty="0" smtClean="0">
                <a:effectLst>
                  <a:outerShdw blurRad="38100" dist="38100" dir="2700000" algn="tl">
                    <a:srgbClr val="000000">
                      <a:alpha val="43137"/>
                    </a:srgbClr>
                  </a:outerShdw>
                </a:effectLst>
              </a:rPr>
              <a:t>IMC</a:t>
            </a:r>
            <a:endParaRPr lang="th-TH" sz="6700" b="1" dirty="0">
              <a:effectLst>
                <a:outerShdw blurRad="38100" dist="38100" dir="2700000" algn="tl">
                  <a:srgbClr val="000000">
                    <a:alpha val="43137"/>
                  </a:srgbClr>
                </a:outerShdw>
              </a:effectLst>
            </a:endParaRPr>
          </a:p>
        </p:txBody>
      </p:sp>
      <p:pic>
        <p:nvPicPr>
          <p:cNvPr id="103426" name="Picture 2" descr="http://marketing.esncm.com/wp-content/uploads/2012/02/simple_img_1XX.jpg"/>
          <p:cNvPicPr>
            <a:picLocks noChangeAspect="1" noChangeArrowheads="1"/>
          </p:cNvPicPr>
          <p:nvPr/>
        </p:nvPicPr>
        <p:blipFill>
          <a:blip r:embed="rId2" cstate="print"/>
          <a:srcRect/>
          <a:stretch>
            <a:fillRect/>
          </a:stretch>
        </p:blipFill>
        <p:spPr bwMode="auto">
          <a:xfrm>
            <a:off x="1600200" y="3505200"/>
            <a:ext cx="5715000" cy="267652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457200" y="274638"/>
            <a:ext cx="8229600" cy="906462"/>
          </a:xfrm>
        </p:spPr>
        <p:txBody>
          <a:bodyPr>
            <a:normAutofit/>
          </a:bodyPr>
          <a:lstStyle/>
          <a:p>
            <a:pPr eaLnBrk="1" hangingPunct="1"/>
            <a:r>
              <a:rPr lang="en-US" sz="3200" smtClean="0"/>
              <a:t>The Changing Communications Environment</a:t>
            </a:r>
          </a:p>
        </p:txBody>
      </p:sp>
      <p:sp>
        <p:nvSpPr>
          <p:cNvPr id="11266" name="Slide Number Placeholder 2"/>
          <p:cNvSpPr>
            <a:spLocks noGrp="1"/>
          </p:cNvSpPr>
          <p:nvPr>
            <p:ph type="sldNum" sz="quarter" idx="12"/>
          </p:nvPr>
        </p:nvSpPr>
        <p:spPr>
          <a:noFill/>
        </p:spPr>
        <p:txBody>
          <a:bodyPr>
            <a:normAutofit/>
          </a:bodyPr>
          <a:lstStyle/>
          <a:p>
            <a:r>
              <a:rPr lang="en-US" smtClean="0"/>
              <a:t>12-</a:t>
            </a:r>
            <a:fld id="{54D0958F-EE87-40AE-813C-2B5716DB8EC8}" type="slidenum">
              <a:rPr lang="en-US" smtClean="0"/>
              <a:pPr/>
              <a:t>17</a:t>
            </a:fld>
            <a:endParaRPr lang="en-US" smtClean="0"/>
          </a:p>
        </p:txBody>
      </p:sp>
      <p:sp>
        <p:nvSpPr>
          <p:cNvPr id="11268" name="Text Box 3"/>
          <p:cNvSpPr txBox="1">
            <a:spLocks noChangeArrowheads="1"/>
          </p:cNvSpPr>
          <p:nvPr/>
        </p:nvSpPr>
        <p:spPr bwMode="auto">
          <a:xfrm>
            <a:off x="609600" y="1524000"/>
            <a:ext cx="8229600" cy="946150"/>
          </a:xfrm>
          <a:prstGeom prst="rect">
            <a:avLst/>
          </a:prstGeom>
          <a:noFill/>
          <a:ln w="9525">
            <a:noFill/>
            <a:miter lim="800000"/>
            <a:headEnd/>
            <a:tailEnd/>
          </a:ln>
        </p:spPr>
        <p:txBody>
          <a:bodyPr>
            <a:spAutoFit/>
          </a:bodyPr>
          <a:lstStyle/>
          <a:p>
            <a:pPr algn="ctr" eaLnBrk="0" hangingPunct="0">
              <a:spcBef>
                <a:spcPct val="50000"/>
              </a:spcBef>
            </a:pPr>
            <a:r>
              <a:rPr lang="en-US" sz="2800">
                <a:latin typeface="Tahoma" pitchFamily="34" charset="0"/>
              </a:rPr>
              <a:t>Two factors are changing the face of today’s marketing communications:</a:t>
            </a:r>
          </a:p>
        </p:txBody>
      </p:sp>
      <p:sp>
        <p:nvSpPr>
          <p:cNvPr id="11269" name="Line 4"/>
          <p:cNvSpPr>
            <a:spLocks noChangeShapeType="1"/>
          </p:cNvSpPr>
          <p:nvPr/>
        </p:nvSpPr>
        <p:spPr bwMode="auto">
          <a:xfrm flipH="1">
            <a:off x="1143000" y="1295400"/>
            <a:ext cx="6400800" cy="0"/>
          </a:xfrm>
          <a:prstGeom prst="line">
            <a:avLst/>
          </a:prstGeom>
          <a:noFill/>
          <a:ln w="25400">
            <a:solidFill>
              <a:srgbClr val="FF0000"/>
            </a:solidFill>
            <a:round/>
            <a:headEnd/>
            <a:tailEnd/>
          </a:ln>
        </p:spPr>
        <p:txBody>
          <a:bodyPr/>
          <a:lstStyle/>
          <a:p>
            <a:endParaRPr lang="th-TH"/>
          </a:p>
        </p:txBody>
      </p:sp>
      <p:sp>
        <p:nvSpPr>
          <p:cNvPr id="11270" name="AutoShape 5"/>
          <p:cNvSpPr>
            <a:spLocks noChangeArrowheads="1"/>
          </p:cNvSpPr>
          <p:nvPr/>
        </p:nvSpPr>
        <p:spPr bwMode="auto">
          <a:xfrm>
            <a:off x="381000" y="2667000"/>
            <a:ext cx="8351838" cy="1239838"/>
          </a:xfrm>
          <a:prstGeom prst="roundRect">
            <a:avLst>
              <a:gd name="adj" fmla="val 16667"/>
            </a:avLst>
          </a:prstGeom>
          <a:solidFill>
            <a:schemeClr val="accent1">
              <a:lumMod val="60000"/>
              <a:lumOff val="40000"/>
            </a:schemeClr>
          </a:solidFill>
          <a:ln w="9525">
            <a:solidFill>
              <a:schemeClr val="tx1"/>
            </a:solidFill>
            <a:round/>
            <a:headEnd/>
            <a:tailEnd/>
          </a:ln>
          <a:scene3d>
            <a:camera prst="obliqueTopRight"/>
            <a:lightRig rig="threePt" dir="t"/>
          </a:scene3d>
          <a:sp3d>
            <a:bevelT w="165100" prst="coolSlant"/>
          </a:sp3d>
        </p:spPr>
        <p:txBody>
          <a:bodyPr wrap="none" anchor="ctr"/>
          <a:lstStyle/>
          <a:p>
            <a:pPr algn="ctr" eaLnBrk="0" hangingPunct="0"/>
            <a:r>
              <a:rPr lang="en-US" sz="2800" dirty="0">
                <a:latin typeface="Tahoma" pitchFamily="34" charset="0"/>
              </a:rPr>
              <a:t>As mass markets have fragmented, marketers</a:t>
            </a:r>
          </a:p>
          <a:p>
            <a:pPr algn="ctr" eaLnBrk="0" hangingPunct="0"/>
            <a:r>
              <a:rPr lang="en-US" sz="2800" dirty="0">
                <a:latin typeface="Tahoma" pitchFamily="34" charset="0"/>
              </a:rPr>
              <a:t>are shifting away from mass marketing</a:t>
            </a:r>
          </a:p>
        </p:txBody>
      </p:sp>
      <p:sp>
        <p:nvSpPr>
          <p:cNvPr id="11271" name="AutoShape 6"/>
          <p:cNvSpPr>
            <a:spLocks noChangeArrowheads="1"/>
          </p:cNvSpPr>
          <p:nvPr/>
        </p:nvSpPr>
        <p:spPr bwMode="auto">
          <a:xfrm>
            <a:off x="457200" y="4343400"/>
            <a:ext cx="8351838" cy="1544638"/>
          </a:xfrm>
          <a:prstGeom prst="roundRect">
            <a:avLst>
              <a:gd name="adj" fmla="val 16667"/>
            </a:avLst>
          </a:prstGeom>
          <a:solidFill>
            <a:schemeClr val="accent4">
              <a:lumMod val="60000"/>
              <a:lumOff val="40000"/>
            </a:schemeClr>
          </a:solidFill>
          <a:ln w="9525">
            <a:solidFill>
              <a:schemeClr val="tx1"/>
            </a:solidFill>
            <a:round/>
            <a:headEnd/>
            <a:tailEnd/>
          </a:ln>
          <a:scene3d>
            <a:camera prst="orthographicFront"/>
            <a:lightRig rig="threePt" dir="t"/>
          </a:scene3d>
          <a:sp3d>
            <a:bevelT w="165100" prst="coolSlant"/>
          </a:sp3d>
        </p:spPr>
        <p:txBody>
          <a:bodyPr wrap="none" anchor="ctr"/>
          <a:lstStyle/>
          <a:p>
            <a:pPr algn="ctr" eaLnBrk="0" hangingPunct="0"/>
            <a:r>
              <a:rPr lang="en-US" sz="2800" dirty="0">
                <a:latin typeface="Tahoma" pitchFamily="34" charset="0"/>
              </a:rPr>
              <a:t>Vast improvements in information technology</a:t>
            </a:r>
          </a:p>
          <a:p>
            <a:pPr algn="ctr" eaLnBrk="0" hangingPunct="0"/>
            <a:r>
              <a:rPr lang="en-US" sz="2800" dirty="0">
                <a:latin typeface="Tahoma" pitchFamily="34" charset="0"/>
              </a:rPr>
              <a:t>are speeding the movement toward segmented</a:t>
            </a:r>
          </a:p>
          <a:p>
            <a:pPr algn="ctr" eaLnBrk="0" hangingPunct="0"/>
            <a:r>
              <a:rPr lang="en-US" sz="2800" dirty="0">
                <a:latin typeface="Tahoma" pitchFamily="34" charset="0"/>
              </a:rPr>
              <a:t>marketing</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1"/>
          <p:cNvSpPr>
            <a:spLocks noGrp="1"/>
          </p:cNvSpPr>
          <p:nvPr>
            <p:ph type="sldNum" sz="quarter" idx="12"/>
          </p:nvPr>
        </p:nvSpPr>
        <p:spPr>
          <a:noFill/>
        </p:spPr>
        <p:txBody>
          <a:bodyPr>
            <a:normAutofit/>
          </a:bodyPr>
          <a:lstStyle/>
          <a:p>
            <a:r>
              <a:rPr lang="en-US" smtClean="0"/>
              <a:t>12-</a:t>
            </a:r>
            <a:fld id="{7232C448-50C8-495D-95EC-D60B00C75785}" type="slidenum">
              <a:rPr lang="en-US" smtClean="0"/>
              <a:pPr/>
              <a:t>18</a:t>
            </a:fld>
            <a:endParaRPr lang="en-US" smtClean="0"/>
          </a:p>
        </p:txBody>
      </p:sp>
      <p:pic>
        <p:nvPicPr>
          <p:cNvPr id="12291" name="Picture 2" descr="TEAMS&amp;TEAMS%20Asset%20ID=2b194b0c80d8dd94870fba093a9cbc6c27df5b9d"/>
          <p:cNvPicPr>
            <a:picLocks noChangeAspect="1" noChangeArrowheads="1"/>
          </p:cNvPicPr>
          <p:nvPr/>
        </p:nvPicPr>
        <p:blipFill>
          <a:blip r:embed="rId2" cstate="print"/>
          <a:srcRect/>
          <a:stretch>
            <a:fillRect/>
          </a:stretch>
        </p:blipFill>
        <p:spPr bwMode="auto">
          <a:xfrm>
            <a:off x="3810000" y="3429000"/>
            <a:ext cx="4648200" cy="25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2" name="Picture 3" descr="TEAMS&amp;TEAMS%20Asset%20ID=777f28dc3d4c4178702b14970189ce439daff4a7"/>
          <p:cNvPicPr>
            <a:picLocks noChangeAspect="1" noChangeArrowheads="1"/>
          </p:cNvPicPr>
          <p:nvPr/>
        </p:nvPicPr>
        <p:blipFill>
          <a:blip r:embed="rId3" cstate="print"/>
          <a:srcRect/>
          <a:stretch>
            <a:fillRect/>
          </a:stretch>
        </p:blipFill>
        <p:spPr bwMode="auto">
          <a:xfrm>
            <a:off x="381000" y="2286000"/>
            <a:ext cx="4114800" cy="23701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293" name="Text Box 7"/>
          <p:cNvSpPr txBox="1">
            <a:spLocks noChangeArrowheads="1"/>
          </p:cNvSpPr>
          <p:nvPr/>
        </p:nvSpPr>
        <p:spPr bwMode="auto">
          <a:xfrm>
            <a:off x="685800" y="152400"/>
            <a:ext cx="7543800" cy="1917700"/>
          </a:xfrm>
          <a:prstGeom prst="rect">
            <a:avLst/>
          </a:prstGeom>
          <a:noFill/>
          <a:ln w="9525">
            <a:noFill/>
            <a:miter lim="800000"/>
            <a:headEnd/>
            <a:tailEnd/>
          </a:ln>
        </p:spPr>
        <p:txBody>
          <a:bodyPr>
            <a:spAutoFit/>
          </a:bodyPr>
          <a:lstStyle/>
          <a:p>
            <a:pPr>
              <a:spcBef>
                <a:spcPct val="50000"/>
              </a:spcBef>
            </a:pPr>
            <a:r>
              <a:rPr lang="en-US" sz="2400"/>
              <a:t>The challenge of communicating to vast rural and less affluent audiences in Asia is to know what types of media best suit those markets. Lack of affluence does not necessarily mean customers are not exposed to media and advertising</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rchive.blisstree.com/files/2009/08/huggies-pure-and-natural-disposable-diapers.jpg"/>
          <p:cNvPicPr>
            <a:picLocks noChangeAspect="1" noChangeArrowheads="1"/>
          </p:cNvPicPr>
          <p:nvPr/>
        </p:nvPicPr>
        <p:blipFill>
          <a:blip r:embed="rId2" cstate="print"/>
          <a:srcRect/>
          <a:stretch>
            <a:fillRect/>
          </a:stretch>
        </p:blipFill>
        <p:spPr bwMode="auto">
          <a:xfrm>
            <a:off x="609600" y="1524000"/>
            <a:ext cx="3276600" cy="3200400"/>
          </a:xfrm>
          <a:prstGeom prst="rect">
            <a:avLst/>
          </a:prstGeom>
          <a:noFill/>
        </p:spPr>
      </p:pic>
      <p:pic>
        <p:nvPicPr>
          <p:cNvPr id="1028" name="Picture 4" descr="http://data.whicdn.com/images/32638473/3519628_ProductDescription_large.jpg"/>
          <p:cNvPicPr>
            <a:picLocks noChangeAspect="1" noChangeArrowheads="1"/>
          </p:cNvPicPr>
          <p:nvPr/>
        </p:nvPicPr>
        <p:blipFill>
          <a:blip r:embed="rId3" cstate="print"/>
          <a:srcRect/>
          <a:stretch>
            <a:fillRect/>
          </a:stretch>
        </p:blipFill>
        <p:spPr bwMode="auto">
          <a:xfrm>
            <a:off x="4191000" y="1600200"/>
            <a:ext cx="4038600" cy="2971800"/>
          </a:xfrm>
          <a:prstGeom prst="rect">
            <a:avLst/>
          </a:prstGeom>
          <a:noFill/>
        </p:spPr>
      </p:pic>
      <p:sp>
        <p:nvSpPr>
          <p:cNvPr id="7" name="ชื่อเรื่อง 6"/>
          <p:cNvSpPr>
            <a:spLocks noGrp="1"/>
          </p:cNvSpPr>
          <p:nvPr>
            <p:ph type="title"/>
          </p:nvPr>
        </p:nvSpPr>
        <p:spPr>
          <a:xfrm>
            <a:off x="914400" y="152400"/>
            <a:ext cx="7772400" cy="1143000"/>
          </a:xfrm>
        </p:spPr>
        <p:txBody>
          <a:bodyPr>
            <a:normAutofit fontScale="90000"/>
          </a:bodyPr>
          <a:lstStyle/>
          <a:p>
            <a:r>
              <a:rPr lang="en-US" dirty="0" smtClean="0"/>
              <a:t>Kimberly-Clark – new IMC approaches</a:t>
            </a:r>
            <a:endParaRPr lang="th-TH" dirty="0"/>
          </a:p>
        </p:txBody>
      </p:sp>
      <p:sp>
        <p:nvSpPr>
          <p:cNvPr id="9" name="TextBox 8"/>
          <p:cNvSpPr txBox="1"/>
          <p:nvPr/>
        </p:nvSpPr>
        <p:spPr>
          <a:xfrm>
            <a:off x="533400" y="5029200"/>
            <a:ext cx="8400698" cy="923330"/>
          </a:xfrm>
          <a:prstGeom prst="rect">
            <a:avLst/>
          </a:prstGeom>
          <a:noFill/>
        </p:spPr>
        <p:txBody>
          <a:bodyPr wrap="none" rtlCol="0">
            <a:spAutoFit/>
          </a:bodyPr>
          <a:lstStyle/>
          <a:p>
            <a:r>
              <a:rPr lang="en-US" dirty="0" smtClean="0"/>
              <a:t>Targets new and expectant mothers through mommy blogs, Web sites, </a:t>
            </a:r>
          </a:p>
          <a:p>
            <a:r>
              <a:rPr lang="en-US" dirty="0" smtClean="0"/>
              <a:t>print and online ads, e-mail, in-store promotions and in-hospital TV programming.</a:t>
            </a:r>
          </a:p>
          <a:p>
            <a:endParaRPr lang="th-TH"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title"/>
          </p:nvPr>
        </p:nvSpPr>
        <p:spPr>
          <a:xfrm>
            <a:off x="533400" y="-152400"/>
            <a:ext cx="8229600" cy="5715000"/>
          </a:xfrm>
          <a:noFill/>
        </p:spPr>
        <p:txBody>
          <a:bodyPr>
            <a:normAutofit/>
          </a:bodyPr>
          <a:lstStyle/>
          <a:p>
            <a:r>
              <a:rPr lang="en-US" sz="3600" dirty="0" smtClean="0"/>
              <a:t>The need for IMC</a:t>
            </a:r>
            <a:r>
              <a:rPr lang="en-US" sz="3200" dirty="0" smtClean="0">
                <a:solidFill>
                  <a:schemeClr val="bg1">
                    <a:lumMod val="65000"/>
                  </a:schemeClr>
                </a:solidFill>
              </a:rPr>
              <a:t/>
            </a:r>
            <a:br>
              <a:rPr lang="en-US" sz="3200" dirty="0" smtClean="0">
                <a:solidFill>
                  <a:schemeClr val="bg1">
                    <a:lumMod val="65000"/>
                  </a:schemeClr>
                </a:solidFill>
              </a:rPr>
            </a:br>
            <a:r>
              <a:rPr lang="en-US" sz="3600" dirty="0" smtClean="0"/>
              <a:t/>
            </a:r>
            <a:br>
              <a:rPr lang="en-US" sz="3600" dirty="0" smtClean="0"/>
            </a:br>
            <a:r>
              <a:rPr lang="en-US" sz="3200" b="1" dirty="0" smtClean="0">
                <a:solidFill>
                  <a:srgbClr val="000099"/>
                </a:solidFill>
              </a:rPr>
              <a:t>Conflicting messages </a:t>
            </a:r>
            <a:r>
              <a:rPr lang="en-US" sz="2800" dirty="0" smtClean="0"/>
              <a:t>from different sources or promotional approaches can confuse company or brand images</a:t>
            </a:r>
            <a:r>
              <a:rPr lang="en-US" sz="3200" dirty="0" smtClean="0"/>
              <a:t/>
            </a:r>
            <a:br>
              <a:rPr lang="en-US" sz="3200" dirty="0" smtClean="0"/>
            </a:br>
            <a:r>
              <a:rPr lang="en-US" sz="3200" dirty="0" smtClean="0"/>
              <a:t/>
            </a:r>
            <a:br>
              <a:rPr lang="en-US" sz="3200" dirty="0" smtClean="0"/>
            </a:br>
            <a:r>
              <a:rPr lang="en-US" sz="3200" dirty="0" smtClean="0"/>
              <a:t> </a:t>
            </a:r>
            <a:r>
              <a:rPr lang="en-US" sz="2800" dirty="0" smtClean="0"/>
              <a:t>The problem is particularly prevalent when </a:t>
            </a:r>
            <a:br>
              <a:rPr lang="en-US" sz="2800" dirty="0" smtClean="0"/>
            </a:br>
            <a:r>
              <a:rPr lang="en-US" sz="3200" b="1" dirty="0" smtClean="0">
                <a:solidFill>
                  <a:srgbClr val="000099"/>
                </a:solidFill>
              </a:rPr>
              <a:t>functional specialists </a:t>
            </a:r>
            <a:r>
              <a:rPr lang="en-US" sz="2800" dirty="0" smtClean="0"/>
              <a:t>handle individual forms of marketing communications independently</a:t>
            </a:r>
          </a:p>
        </p:txBody>
      </p:sp>
      <p:sp>
        <p:nvSpPr>
          <p:cNvPr id="13314" name="Slide Number Placeholder 2"/>
          <p:cNvSpPr>
            <a:spLocks noGrp="1"/>
          </p:cNvSpPr>
          <p:nvPr>
            <p:ph type="sldNum" sz="quarter" idx="12"/>
          </p:nvPr>
        </p:nvSpPr>
        <p:spPr>
          <a:noFill/>
        </p:spPr>
        <p:txBody>
          <a:bodyPr>
            <a:normAutofit/>
          </a:bodyPr>
          <a:lstStyle/>
          <a:p>
            <a:r>
              <a:rPr lang="en-US" smtClean="0"/>
              <a:t>12-</a:t>
            </a:r>
            <a:fld id="{C6AC9B27-A54D-4161-884C-0CEC485B9A91}" type="slidenum">
              <a:rPr lang="en-US" smtClean="0"/>
              <a:pPr/>
              <a:t>20</a:t>
            </a:fld>
            <a:endParaRPr lang="en-US" smtClean="0"/>
          </a:p>
        </p:txBody>
      </p:sp>
      <p:sp>
        <p:nvSpPr>
          <p:cNvPr id="13316" name="Line 6"/>
          <p:cNvSpPr>
            <a:spLocks noChangeShapeType="1"/>
          </p:cNvSpPr>
          <p:nvPr/>
        </p:nvSpPr>
        <p:spPr bwMode="auto">
          <a:xfrm flipH="1">
            <a:off x="838200" y="1828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2"/>
          </p:nvPr>
        </p:nvSpPr>
        <p:spPr>
          <a:noFill/>
        </p:spPr>
        <p:txBody>
          <a:bodyPr>
            <a:normAutofit/>
          </a:bodyPr>
          <a:lstStyle/>
          <a:p>
            <a:r>
              <a:rPr lang="en-US" smtClean="0"/>
              <a:t>12-</a:t>
            </a:r>
            <a:fld id="{25BC94B8-F21C-4DB5-A1A1-E3F4F92CC481}" type="slidenum">
              <a:rPr lang="en-US" smtClean="0"/>
              <a:pPr/>
              <a:t>21</a:t>
            </a:fld>
            <a:endParaRPr lang="en-US" smtClean="0"/>
          </a:p>
        </p:txBody>
      </p:sp>
      <p:sp>
        <p:nvSpPr>
          <p:cNvPr id="14340" name="AutoShape 3"/>
          <p:cNvSpPr>
            <a:spLocks noChangeArrowheads="1"/>
          </p:cNvSpPr>
          <p:nvPr/>
        </p:nvSpPr>
        <p:spPr bwMode="auto">
          <a:xfrm>
            <a:off x="430213" y="1768475"/>
            <a:ext cx="8329612" cy="4468813"/>
          </a:xfrm>
          <a:prstGeom prst="foldedCorner">
            <a:avLst>
              <a:gd name="adj" fmla="val 12500"/>
            </a:avLst>
          </a:prstGeom>
          <a:solidFill>
            <a:schemeClr val="accent4">
              <a:lumMod val="40000"/>
              <a:lumOff val="60000"/>
            </a:schemeClr>
          </a:solidFill>
          <a:ln>
            <a:solidFill>
              <a:srgbClr val="00B0F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r>
              <a:rPr lang="en-US" sz="4000" dirty="0">
                <a:effectLst>
                  <a:outerShdw blurRad="38100" dist="38100" dir="2700000" algn="tl">
                    <a:srgbClr val="000000">
                      <a:alpha val="43137"/>
                    </a:srgbClr>
                  </a:outerShdw>
                </a:effectLst>
                <a:latin typeface="Tahoma" pitchFamily="34" charset="0"/>
              </a:rPr>
              <a:t>Using IMC, the company carefully</a:t>
            </a:r>
          </a:p>
          <a:p>
            <a:pPr algn="ctr" eaLnBrk="0" hangingPunct="0"/>
            <a:r>
              <a:rPr lang="en-US" sz="4000" dirty="0">
                <a:effectLst>
                  <a:outerShdw blurRad="38100" dist="38100" dir="2700000" algn="tl">
                    <a:srgbClr val="000000">
                      <a:alpha val="43137"/>
                    </a:srgbClr>
                  </a:outerShdw>
                </a:effectLst>
                <a:latin typeface="Tahoma" pitchFamily="34" charset="0"/>
              </a:rPr>
              <a:t>integrates and coordinates its many</a:t>
            </a:r>
          </a:p>
          <a:p>
            <a:pPr algn="ctr" eaLnBrk="0" hangingPunct="0"/>
            <a:r>
              <a:rPr lang="en-US" sz="4000" dirty="0">
                <a:effectLst>
                  <a:outerShdw blurRad="38100" dist="38100" dir="2700000" algn="tl">
                    <a:srgbClr val="000000">
                      <a:alpha val="43137"/>
                    </a:srgbClr>
                  </a:outerShdw>
                </a:effectLst>
                <a:latin typeface="Tahoma" pitchFamily="34" charset="0"/>
              </a:rPr>
              <a:t>communication channels </a:t>
            </a:r>
            <a:r>
              <a:rPr lang="en-US" sz="4000" dirty="0">
                <a:solidFill>
                  <a:srgbClr val="FF0000"/>
                </a:solidFill>
                <a:effectLst>
                  <a:outerShdw blurRad="38100" dist="38100" dir="2700000" algn="tl">
                    <a:srgbClr val="000000">
                      <a:alpha val="43137"/>
                    </a:srgbClr>
                  </a:outerShdw>
                </a:effectLst>
                <a:latin typeface="Tahoma" pitchFamily="34" charset="0"/>
              </a:rPr>
              <a:t>to deliver</a:t>
            </a:r>
          </a:p>
          <a:p>
            <a:pPr algn="ctr" eaLnBrk="0" hangingPunct="0"/>
            <a:r>
              <a:rPr lang="en-US" sz="4000" dirty="0">
                <a:solidFill>
                  <a:srgbClr val="FF0000"/>
                </a:solidFill>
                <a:effectLst>
                  <a:outerShdw blurRad="38100" dist="38100" dir="2700000" algn="tl">
                    <a:srgbClr val="000000">
                      <a:alpha val="43137"/>
                    </a:srgbClr>
                  </a:outerShdw>
                </a:effectLst>
                <a:latin typeface="Tahoma" pitchFamily="34" charset="0"/>
              </a:rPr>
              <a:t>a clear, consistent, and compelling </a:t>
            </a:r>
          </a:p>
          <a:p>
            <a:pPr algn="ctr" eaLnBrk="0" hangingPunct="0"/>
            <a:r>
              <a:rPr lang="en-US" sz="4000" dirty="0">
                <a:solidFill>
                  <a:srgbClr val="FF0000"/>
                </a:solidFill>
                <a:effectLst>
                  <a:outerShdw blurRad="38100" dist="38100" dir="2700000" algn="tl">
                    <a:srgbClr val="000000">
                      <a:alpha val="43137"/>
                    </a:srgbClr>
                  </a:outerShdw>
                </a:effectLst>
                <a:latin typeface="Tahoma" pitchFamily="34" charset="0"/>
              </a:rPr>
              <a:t>message </a:t>
            </a:r>
            <a:r>
              <a:rPr lang="en-US" sz="4000" dirty="0">
                <a:effectLst>
                  <a:outerShdw blurRad="38100" dist="38100" dir="2700000" algn="tl">
                    <a:srgbClr val="000000">
                      <a:alpha val="43137"/>
                    </a:srgbClr>
                  </a:outerShdw>
                </a:effectLst>
                <a:latin typeface="Tahoma" pitchFamily="34" charset="0"/>
              </a:rPr>
              <a:t>about the organization</a:t>
            </a:r>
          </a:p>
          <a:p>
            <a:pPr algn="ctr" eaLnBrk="0" hangingPunct="0"/>
            <a:r>
              <a:rPr lang="en-US" sz="4000" dirty="0">
                <a:effectLst>
                  <a:outerShdw blurRad="38100" dist="38100" dir="2700000" algn="tl">
                    <a:srgbClr val="000000">
                      <a:alpha val="43137"/>
                    </a:srgbClr>
                  </a:outerShdw>
                </a:effectLst>
                <a:latin typeface="Tahoma" pitchFamily="34" charset="0"/>
              </a:rPr>
              <a:t>and its </a:t>
            </a:r>
            <a:r>
              <a:rPr lang="en-US" sz="4000" dirty="0" smtClean="0">
                <a:effectLst>
                  <a:outerShdw blurRad="38100" dist="38100" dir="2700000" algn="tl">
                    <a:srgbClr val="000000">
                      <a:alpha val="43137"/>
                    </a:srgbClr>
                  </a:outerShdw>
                </a:effectLst>
                <a:latin typeface="Tahoma" pitchFamily="34" charset="0"/>
              </a:rPr>
              <a:t>products</a:t>
            </a:r>
            <a:endParaRPr lang="en-US" sz="4000" dirty="0">
              <a:effectLst>
                <a:outerShdw blurRad="38100" dist="38100" dir="2700000" algn="tl">
                  <a:srgbClr val="000000">
                    <a:alpha val="43137"/>
                  </a:srgbClr>
                </a:outerShdw>
              </a:effectLst>
              <a:latin typeface="Tahoma" pitchFamily="34" charset="0"/>
            </a:endParaRPr>
          </a:p>
        </p:txBody>
      </p:sp>
      <p:sp>
        <p:nvSpPr>
          <p:cNvPr id="14341"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ชื่อเรื่อง 5"/>
          <p:cNvSpPr>
            <a:spLocks noGrp="1"/>
          </p:cNvSpPr>
          <p:nvPr>
            <p:ph type="title"/>
          </p:nvPr>
        </p:nvSpPr>
        <p:spPr/>
        <p:txBody>
          <a:bodyPr/>
          <a:lstStyle/>
          <a:p>
            <a:r>
              <a:rPr lang="en-US" dirty="0" smtClean="0"/>
              <a:t>The need for IMC</a:t>
            </a:r>
            <a:endParaRPr lang="th-TH"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2"/>
          </p:nvPr>
        </p:nvSpPr>
        <p:spPr>
          <a:noFill/>
        </p:spPr>
        <p:txBody>
          <a:bodyPr>
            <a:normAutofit/>
          </a:bodyPr>
          <a:lstStyle/>
          <a:p>
            <a:r>
              <a:rPr lang="en-US" smtClean="0"/>
              <a:t>12-</a:t>
            </a:r>
            <a:fld id="{795ECA20-4FF8-4A38-B6B1-70FCE6C3B620}" type="slidenum">
              <a:rPr lang="en-US" smtClean="0"/>
              <a:pPr/>
              <a:t>22</a:t>
            </a:fld>
            <a:endParaRPr lang="en-US" smtClean="0"/>
          </a:p>
        </p:txBody>
      </p:sp>
      <p:sp>
        <p:nvSpPr>
          <p:cNvPr id="15364" name="Rectangle 4"/>
          <p:cNvSpPr>
            <a:spLocks noGrp="1" noChangeArrowheads="1"/>
          </p:cNvSpPr>
          <p:nvPr>
            <p:ph sz="quarter" idx="1"/>
          </p:nvPr>
        </p:nvSpPr>
        <p:spPr>
          <a:xfrm>
            <a:off x="457200" y="304800"/>
            <a:ext cx="8229600" cy="6248400"/>
          </a:xfrm>
          <a:noFill/>
        </p:spPr>
        <p:txBody>
          <a:bodyPr>
            <a:normAutofit/>
          </a:bodyPr>
          <a:lstStyle/>
          <a:p>
            <a:pPr>
              <a:buNone/>
            </a:pPr>
            <a:r>
              <a:rPr lang="en-US" dirty="0" smtClean="0"/>
              <a:t>	</a:t>
            </a:r>
          </a:p>
          <a:p>
            <a:pPr>
              <a:buNone/>
            </a:pPr>
            <a:r>
              <a:rPr lang="en-US" sz="3600" dirty="0" smtClean="0"/>
              <a:t>		</a:t>
            </a:r>
            <a:r>
              <a:rPr lang="en-US" sz="3600" dirty="0" smtClean="0">
                <a:solidFill>
                  <a:schemeClr val="bg1">
                    <a:lumMod val="50000"/>
                  </a:schemeClr>
                </a:solidFill>
                <a:latin typeface="+mj-lt"/>
              </a:rPr>
              <a:t>The need for IMC</a:t>
            </a:r>
            <a:endParaRPr lang="en-US" sz="3600" b="1" dirty="0" smtClean="0">
              <a:solidFill>
                <a:schemeClr val="bg1">
                  <a:lumMod val="50000"/>
                </a:schemeClr>
              </a:solidFill>
              <a:latin typeface="+mj-lt"/>
            </a:endParaRPr>
          </a:p>
          <a:p>
            <a:pPr eaLnBrk="1" hangingPunct="1">
              <a:buFontTx/>
              <a:buNone/>
            </a:pPr>
            <a:endParaRPr lang="en-US" sz="3600" dirty="0" smtClean="0">
              <a:solidFill>
                <a:srgbClr val="FF3300"/>
              </a:solidFill>
            </a:endParaRPr>
          </a:p>
          <a:p>
            <a:pPr lvl="1" eaLnBrk="1" hangingPunct="1"/>
            <a:r>
              <a:rPr lang="en-US" sz="1900" dirty="0" smtClean="0"/>
              <a:t>The Internet must be </a:t>
            </a:r>
            <a:r>
              <a:rPr lang="en-US" sz="1900" b="1" i="1" dirty="0" smtClean="0">
                <a:solidFill>
                  <a:srgbClr val="000099"/>
                </a:solidFill>
              </a:rPr>
              <a:t>integrated</a:t>
            </a:r>
            <a:r>
              <a:rPr lang="en-US" sz="1900" dirty="0" smtClean="0"/>
              <a:t> into the broader IMC mix</a:t>
            </a:r>
          </a:p>
          <a:p>
            <a:pPr lvl="1" eaLnBrk="1" hangingPunct="1"/>
            <a:r>
              <a:rPr lang="en-US" sz="1900" dirty="0" smtClean="0"/>
              <a:t>Best bet is to wed traditional branding efforts with the interactivity and service capabilities of online communications</a:t>
            </a:r>
          </a:p>
          <a:p>
            <a:pPr lvl="1" eaLnBrk="1" hangingPunct="1"/>
            <a:endParaRPr lang="en-US" b="1" dirty="0" smtClean="0">
              <a:solidFill>
                <a:srgbClr val="FF3300"/>
              </a:solidFill>
            </a:endParaRPr>
          </a:p>
          <a:p>
            <a:pPr lvl="1" eaLnBrk="1" hangingPunct="1">
              <a:buFont typeface="Wingdings" pitchFamily="2" charset="2"/>
              <a:buChar char="ü"/>
            </a:pPr>
            <a:r>
              <a:rPr lang="en-US" b="1" dirty="0" smtClean="0">
                <a:solidFill>
                  <a:srgbClr val="FF3300"/>
                </a:solidFill>
              </a:rPr>
              <a:t>GRADUAL BLENDING: </a:t>
            </a:r>
            <a:r>
              <a:rPr lang="en-US" dirty="0" smtClean="0"/>
              <a:t>of new and traditional media</a:t>
            </a:r>
          </a:p>
          <a:p>
            <a:pPr lvl="1" eaLnBrk="1" hangingPunct="1">
              <a:buFont typeface="Wingdings" pitchFamily="2" charset="2"/>
              <a:buChar char="ü"/>
            </a:pPr>
            <a:r>
              <a:rPr lang="en-US" b="1" dirty="0" smtClean="0">
                <a:solidFill>
                  <a:srgbClr val="FF3300"/>
                </a:solidFill>
              </a:rPr>
              <a:t>NEW MARKETING MODEL:</a:t>
            </a:r>
            <a:r>
              <a:rPr lang="en-US" dirty="0" smtClean="0"/>
              <a:t> will consist of a shifting mix of both traditional mass media and a wide array of exciting, new, more-targeted, and more personalized media.</a:t>
            </a:r>
          </a:p>
          <a:p>
            <a:pPr lvl="1" eaLnBrk="1" hangingPunct="1">
              <a:buFont typeface="Wingdings" pitchFamily="2" charset="2"/>
              <a:buChar char="ü"/>
            </a:pPr>
            <a:r>
              <a:rPr lang="en-US" b="1" dirty="0" smtClean="0">
                <a:solidFill>
                  <a:srgbClr val="FF3300"/>
                </a:solidFill>
              </a:rPr>
              <a:t>THE CHALLENGE: </a:t>
            </a:r>
            <a:r>
              <a:rPr lang="en-US" dirty="0" smtClean="0"/>
              <a:t>is to bridge the “media divide” that too often separates traditional media approaches from interactive and  digital ones.</a:t>
            </a:r>
          </a:p>
          <a:p>
            <a:pPr lvl="1" eaLnBrk="1" hangingPunct="1"/>
            <a:endParaRPr lang="en-US" dirty="0" smtClean="0"/>
          </a:p>
        </p:txBody>
      </p:sp>
      <p:sp>
        <p:nvSpPr>
          <p:cNvPr id="4"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457200" y="0"/>
            <a:ext cx="8229600" cy="1143000"/>
          </a:xfrm>
        </p:spPr>
        <p:txBody>
          <a:bodyPr/>
          <a:lstStyle/>
          <a:p>
            <a:pPr eaLnBrk="1" hangingPunct="1"/>
            <a:r>
              <a:rPr lang="en-US" sz="3200" dirty="0" smtClean="0"/>
              <a:t>Integrated Marketing Communications</a:t>
            </a:r>
          </a:p>
        </p:txBody>
      </p:sp>
      <p:sp>
        <p:nvSpPr>
          <p:cNvPr id="16386" name="Slide Number Placeholder 3"/>
          <p:cNvSpPr>
            <a:spLocks noGrp="1"/>
          </p:cNvSpPr>
          <p:nvPr>
            <p:ph type="sldNum" sz="quarter" idx="12"/>
          </p:nvPr>
        </p:nvSpPr>
        <p:spPr>
          <a:noFill/>
        </p:spPr>
        <p:txBody>
          <a:bodyPr>
            <a:normAutofit/>
          </a:bodyPr>
          <a:lstStyle/>
          <a:p>
            <a:r>
              <a:rPr lang="en-US" smtClean="0"/>
              <a:t>12-</a:t>
            </a:r>
            <a:fld id="{DC5B5E68-8BDD-445A-91B0-7C1DDB4DB2FE}" type="slidenum">
              <a:rPr lang="en-US" smtClean="0"/>
              <a:pPr/>
              <a:t>23</a:t>
            </a:fld>
            <a:endParaRPr lang="en-US" smtClean="0"/>
          </a:p>
        </p:txBody>
      </p:sp>
      <p:pic>
        <p:nvPicPr>
          <p:cNvPr id="16388" name="Picture 3" descr="fg"/>
          <p:cNvPicPr>
            <a:picLocks noGrp="1" noChangeAspect="1" noChangeArrowheads="1"/>
          </p:cNvPicPr>
          <p:nvPr>
            <p:ph sz="quarter" idx="1"/>
          </p:nvPr>
        </p:nvPicPr>
        <p:blipFill>
          <a:blip r:embed="rId2" cstate="print"/>
          <a:stretch>
            <a:fillRect/>
          </a:stretch>
        </p:blipFill>
        <p:spPr>
          <a:xfrm>
            <a:off x="1672277" y="1447800"/>
            <a:ext cx="5109594" cy="3733800"/>
          </a:xfrm>
          <a:noFill/>
        </p:spPr>
      </p:pic>
      <p:sp>
        <p:nvSpPr>
          <p:cNvPr id="16389" name="Line 4"/>
          <p:cNvSpPr>
            <a:spLocks noChangeShapeType="1"/>
          </p:cNvSpPr>
          <p:nvPr/>
        </p:nvSpPr>
        <p:spPr bwMode="auto">
          <a:xfrm flipH="1">
            <a:off x="1219200" y="1143000"/>
            <a:ext cx="6400800" cy="0"/>
          </a:xfrm>
          <a:prstGeom prst="line">
            <a:avLst/>
          </a:prstGeom>
          <a:noFill/>
          <a:ln w="25400">
            <a:solidFill>
              <a:srgbClr val="FF0000"/>
            </a:solidFill>
            <a:round/>
            <a:headEnd/>
            <a:tailEnd/>
          </a:ln>
        </p:spPr>
        <p:txBody>
          <a:bodyPr/>
          <a:lstStyle/>
          <a:p>
            <a:endParaRPr lang="th-TH"/>
          </a:p>
        </p:txBody>
      </p:sp>
      <p:sp>
        <p:nvSpPr>
          <p:cNvPr id="7" name="TextBox 6"/>
          <p:cNvSpPr txBox="1"/>
          <p:nvPr/>
        </p:nvSpPr>
        <p:spPr>
          <a:xfrm>
            <a:off x="6705600" y="1219200"/>
            <a:ext cx="1402948" cy="369332"/>
          </a:xfrm>
          <a:prstGeom prst="rect">
            <a:avLst/>
          </a:prstGeom>
          <a:noFill/>
        </p:spPr>
        <p:txBody>
          <a:bodyPr wrap="none" rtlCol="0">
            <a:spAutoFit/>
          </a:bodyPr>
          <a:lstStyle/>
          <a:p>
            <a:r>
              <a:rPr lang="en-US" b="1" dirty="0" smtClean="0"/>
              <a:t>Figure 14.1</a:t>
            </a:r>
            <a:endParaRPr lang="th-TH" b="1" dirty="0"/>
          </a:p>
        </p:txBody>
      </p:sp>
      <p:sp>
        <p:nvSpPr>
          <p:cNvPr id="8" name="TextBox 7"/>
          <p:cNvSpPr txBox="1"/>
          <p:nvPr/>
        </p:nvSpPr>
        <p:spPr>
          <a:xfrm>
            <a:off x="914400" y="5334000"/>
            <a:ext cx="7162800" cy="1323439"/>
          </a:xfrm>
          <a:prstGeom prst="rect">
            <a:avLst/>
          </a:prstGeom>
          <a:noFill/>
        </p:spPr>
        <p:txBody>
          <a:bodyPr wrap="square" rtlCol="0">
            <a:spAutoFit/>
          </a:bodyPr>
          <a:lstStyle/>
          <a:p>
            <a:r>
              <a:rPr lang="en-US" sz="1600" b="1" dirty="0" smtClean="0"/>
              <a:t>Today’s customers are bombarded by company messages from all directions.  For example, think about all the ways you interact with companies such as Nike, Apple, or Coca-Cola. Integrated marketing communications means that companies must carefully coordinate all these customer </a:t>
            </a:r>
            <a:r>
              <a:rPr lang="en-US" sz="1600" b="1" dirty="0" err="1" smtClean="0">
                <a:solidFill>
                  <a:srgbClr val="FF0000"/>
                </a:solidFill>
              </a:rPr>
              <a:t>touchpoints</a:t>
            </a:r>
            <a:r>
              <a:rPr lang="en-US" sz="1600" b="1" dirty="0" smtClean="0"/>
              <a:t> to ensure clear brand messages.</a:t>
            </a:r>
            <a:endParaRPr lang="th-TH" sz="16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533400" y="762000"/>
            <a:ext cx="4343400" cy="1143000"/>
          </a:xfrm>
        </p:spPr>
        <p:txBody>
          <a:bodyPr>
            <a:normAutofit fontScale="90000"/>
          </a:bodyPr>
          <a:lstStyle/>
          <a:p>
            <a:r>
              <a:rPr lang="en-US" dirty="0" smtClean="0">
                <a:solidFill>
                  <a:srgbClr val="FF3300"/>
                </a:solidFill>
              </a:rPr>
              <a:t>IMC: Burger King’s Whopper </a:t>
            </a:r>
            <a:r>
              <a:rPr lang="en-US" dirty="0" err="1" smtClean="0">
                <a:solidFill>
                  <a:srgbClr val="FF3300"/>
                </a:solidFill>
              </a:rPr>
              <a:t>Freakout</a:t>
            </a:r>
            <a:r>
              <a:rPr lang="en-US" dirty="0" smtClean="0">
                <a:solidFill>
                  <a:srgbClr val="FF3300"/>
                </a:solidFill>
              </a:rPr>
              <a:t> Campaign</a:t>
            </a:r>
            <a:endParaRPr lang="th-TH" dirty="0">
              <a:solidFill>
                <a:srgbClr val="FF3300"/>
              </a:solidFill>
            </a:endParaRPr>
          </a:p>
        </p:txBody>
      </p:sp>
      <p:pic>
        <p:nvPicPr>
          <p:cNvPr id="95234" name="Picture 2" descr="http://www.adrants.com/images/whopper-freakout.jpg"/>
          <p:cNvPicPr>
            <a:picLocks noChangeAspect="1" noChangeArrowheads="1"/>
          </p:cNvPicPr>
          <p:nvPr/>
        </p:nvPicPr>
        <p:blipFill>
          <a:blip r:embed="rId2" cstate="print"/>
          <a:srcRect/>
          <a:stretch>
            <a:fillRect/>
          </a:stretch>
        </p:blipFill>
        <p:spPr bwMode="auto">
          <a:xfrm rot="21119617">
            <a:off x="699524" y="2706351"/>
            <a:ext cx="2934712" cy="2590800"/>
          </a:xfrm>
          <a:prstGeom prst="rect">
            <a:avLst/>
          </a:prstGeom>
          <a:ln>
            <a:noFill/>
          </a:ln>
          <a:effectLst>
            <a:outerShdw blurRad="292100" dist="139700" dir="2700000" algn="tl" rotWithShape="0">
              <a:srgbClr val="333333">
                <a:alpha val="65000"/>
              </a:srgbClr>
            </a:outerShdw>
          </a:effectLst>
        </p:spPr>
      </p:pic>
      <p:pic>
        <p:nvPicPr>
          <p:cNvPr id="95236" name="Picture 4" descr="http://gaia.adage.com/images/bin/image/rightrail/1-BKSnake-082508.jpg?1219441568"/>
          <p:cNvPicPr>
            <a:picLocks noChangeAspect="1" noChangeArrowheads="1"/>
          </p:cNvPicPr>
          <p:nvPr/>
        </p:nvPicPr>
        <p:blipFill>
          <a:blip r:embed="rId3" cstate="print"/>
          <a:srcRect/>
          <a:stretch>
            <a:fillRect/>
          </a:stretch>
        </p:blipFill>
        <p:spPr bwMode="auto">
          <a:xfrm>
            <a:off x="5486400" y="228600"/>
            <a:ext cx="2999327" cy="2246556"/>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3851141" y="2590800"/>
            <a:ext cx="5292859" cy="1754326"/>
          </a:xfrm>
          <a:prstGeom prst="rect">
            <a:avLst/>
          </a:prstGeom>
          <a:noFill/>
        </p:spPr>
        <p:txBody>
          <a:bodyPr wrap="none" rtlCol="0">
            <a:spAutoFit/>
          </a:bodyPr>
          <a:lstStyle/>
          <a:p>
            <a:r>
              <a:rPr lang="en-US" b="1" dirty="0" smtClean="0"/>
              <a:t>Burger King’s richly integrated prolonged</a:t>
            </a:r>
          </a:p>
          <a:p>
            <a:r>
              <a:rPr lang="en-US" b="1" dirty="0" smtClean="0"/>
              <a:t>Whopper </a:t>
            </a:r>
            <a:r>
              <a:rPr lang="en-US" b="1" dirty="0" err="1" smtClean="0"/>
              <a:t>Freakout</a:t>
            </a:r>
            <a:r>
              <a:rPr lang="en-US" b="1" dirty="0" smtClean="0"/>
              <a:t> campaign, which employed</a:t>
            </a:r>
          </a:p>
          <a:p>
            <a:r>
              <a:rPr lang="en-US" b="1" dirty="0" smtClean="0"/>
              <a:t>A carefully coordinated mix of everything from</a:t>
            </a:r>
          </a:p>
          <a:p>
            <a:r>
              <a:rPr lang="en-US" b="1" dirty="0" smtClean="0"/>
              <a:t>TV and radio ads to rich media ad banners </a:t>
            </a:r>
          </a:p>
          <a:p>
            <a:r>
              <a:rPr lang="en-US" b="1" dirty="0" smtClean="0"/>
              <a:t>And a </a:t>
            </a:r>
            <a:r>
              <a:rPr lang="en-US" b="1" dirty="0" err="1" smtClean="0"/>
              <a:t>Freakout</a:t>
            </a:r>
            <a:r>
              <a:rPr lang="en-US" b="1" dirty="0" smtClean="0"/>
              <a:t> Web site, boosted store traffic</a:t>
            </a:r>
          </a:p>
          <a:p>
            <a:r>
              <a:rPr lang="en-US" b="1" dirty="0" smtClean="0"/>
              <a:t>And Whopper sales by 20 percent.</a:t>
            </a:r>
            <a:endParaRPr lang="th-TH" b="1" dirty="0"/>
          </a:p>
        </p:txBody>
      </p:sp>
      <p:pic>
        <p:nvPicPr>
          <p:cNvPr id="95238" name="Picture 6" descr="http://i1.ytimg.com/vi/PlftmT7AzEc/mqdefault.jpg"/>
          <p:cNvPicPr>
            <a:picLocks noChangeAspect="1" noChangeArrowheads="1"/>
          </p:cNvPicPr>
          <p:nvPr/>
        </p:nvPicPr>
        <p:blipFill>
          <a:blip r:embed="rId4" cstate="print"/>
          <a:srcRect/>
          <a:stretch>
            <a:fillRect/>
          </a:stretch>
        </p:blipFill>
        <p:spPr bwMode="auto">
          <a:xfrm>
            <a:off x="4953000" y="4419600"/>
            <a:ext cx="1828800" cy="1371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a:xfrm>
            <a:off x="228600" y="1676400"/>
            <a:ext cx="8763000" cy="1470025"/>
          </a:xfrm>
        </p:spPr>
        <p:txBody>
          <a:bodyPr>
            <a:noAutofit/>
          </a:bodyPr>
          <a:lstStyle/>
          <a:p>
            <a:r>
              <a:rPr lang="th-TH" sz="2800" dirty="0" smtClean="0">
                <a:solidFill>
                  <a:srgbClr val="00B0F0"/>
                </a:solidFill>
              </a:rPr>
              <a:t/>
            </a:r>
            <a:br>
              <a:rPr lang="th-TH" sz="2800" dirty="0" smtClean="0">
                <a:solidFill>
                  <a:srgbClr val="00B0F0"/>
                </a:solidFill>
              </a:rPr>
            </a:br>
            <a:r>
              <a:rPr sz="3600" b="1" smtClean="0">
                <a:solidFill>
                  <a:schemeClr val="bg1"/>
                </a:solidFill>
              </a:rPr>
              <a:t>Objective 3:</a:t>
            </a:r>
            <a:r>
              <a:rPr lang="th-TH" sz="2800" b="1" dirty="0" smtClean="0">
                <a:solidFill>
                  <a:schemeClr val="bg1"/>
                </a:solidFill>
              </a:rPr>
              <a:t>  </a:t>
            </a:r>
            <a:r>
              <a:rPr sz="2800" b="1" smtClean="0">
                <a:solidFill>
                  <a:schemeClr val="bg1"/>
                </a:solidFill>
              </a:rPr>
              <a:t>A View</a:t>
            </a:r>
            <a:r>
              <a:rPr lang="th-TH" sz="2800" b="1" dirty="0" smtClean="0">
                <a:solidFill>
                  <a:schemeClr val="bg1"/>
                </a:solidFill>
              </a:rPr>
              <a:t> </a:t>
            </a:r>
            <a:r>
              <a:rPr sz="2800" b="1" smtClean="0">
                <a:solidFill>
                  <a:schemeClr val="bg1"/>
                </a:solidFill>
              </a:rPr>
              <a:t>of the Communications Process</a:t>
            </a:r>
            <a:br>
              <a:rPr sz="2800" b="1" smtClean="0">
                <a:solidFill>
                  <a:schemeClr val="bg1"/>
                </a:solidFill>
              </a:rPr>
            </a:br>
            <a:r>
              <a:rPr sz="2800" b="1" smtClean="0">
                <a:solidFill>
                  <a:schemeClr val="bg1"/>
                </a:solidFill>
              </a:rPr>
              <a:t>Steps in Developing Effective Marketing Communication</a:t>
            </a:r>
            <a:r>
              <a:rPr lang="th-TH" sz="2800" b="1" dirty="0" smtClean="0">
                <a:solidFill>
                  <a:schemeClr val="bg1"/>
                </a:solidFill>
              </a:rPr>
              <a:t/>
            </a:r>
            <a:br>
              <a:rPr lang="th-TH" sz="2800" b="1" dirty="0" smtClean="0">
                <a:solidFill>
                  <a:schemeClr val="bg1"/>
                </a:solidFill>
              </a:rPr>
            </a:br>
            <a:r>
              <a:rPr sz="2800" smtClean="0">
                <a:solidFill>
                  <a:schemeClr val="bg1"/>
                </a:solidFill>
              </a:rPr>
              <a:t/>
            </a:r>
            <a:br>
              <a:rPr sz="2800" smtClean="0">
                <a:solidFill>
                  <a:schemeClr val="bg1"/>
                </a:solidFill>
              </a:rPr>
            </a:br>
            <a:endParaRPr lang="th-TH" sz="2800" dirty="0">
              <a:solidFill>
                <a:schemeClr val="bg1"/>
              </a:solidFill>
            </a:endParaRPr>
          </a:p>
        </p:txBody>
      </p:sp>
      <p:pic>
        <p:nvPicPr>
          <p:cNvPr id="105474" name="Picture 2" descr="http://irishmediawatch.com/wp-content/uploads/2010/05/social-media-ball.jpg"/>
          <p:cNvPicPr>
            <a:picLocks noChangeAspect="1" noChangeArrowheads="1"/>
          </p:cNvPicPr>
          <p:nvPr/>
        </p:nvPicPr>
        <p:blipFill>
          <a:blip r:embed="rId2" cstate="print"/>
          <a:srcRect/>
          <a:stretch>
            <a:fillRect/>
          </a:stretch>
        </p:blipFill>
        <p:spPr bwMode="auto">
          <a:xfrm>
            <a:off x="1981200" y="3352800"/>
            <a:ext cx="4838700" cy="308610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1371600" y="152400"/>
            <a:ext cx="7772400" cy="1143000"/>
          </a:xfrm>
        </p:spPr>
        <p:txBody>
          <a:bodyPr/>
          <a:lstStyle/>
          <a:p>
            <a:pPr eaLnBrk="1" hangingPunct="1"/>
            <a:r>
              <a:rPr lang="en-US" dirty="0" smtClean="0">
                <a:solidFill>
                  <a:srgbClr val="FF3300"/>
                </a:solidFill>
              </a:rPr>
              <a:t>The Communication Process</a:t>
            </a:r>
          </a:p>
        </p:txBody>
      </p:sp>
      <p:sp>
        <p:nvSpPr>
          <p:cNvPr id="20482" name="Slide Number Placeholder 3"/>
          <p:cNvSpPr>
            <a:spLocks noGrp="1"/>
          </p:cNvSpPr>
          <p:nvPr>
            <p:ph type="sldNum" sz="quarter" idx="12"/>
          </p:nvPr>
        </p:nvSpPr>
        <p:spPr>
          <a:noFill/>
        </p:spPr>
        <p:txBody>
          <a:bodyPr>
            <a:normAutofit/>
          </a:bodyPr>
          <a:lstStyle/>
          <a:p>
            <a:r>
              <a:rPr lang="en-US" smtClean="0"/>
              <a:t>12-</a:t>
            </a:r>
            <a:fld id="{FD0BFA9B-2293-4042-A8B5-1F43068183B6}" type="slidenum">
              <a:rPr lang="en-US" smtClean="0"/>
              <a:pPr/>
              <a:t>26</a:t>
            </a:fld>
            <a:endParaRPr lang="en-US" smtClean="0"/>
          </a:p>
        </p:txBody>
      </p:sp>
      <p:sp>
        <p:nvSpPr>
          <p:cNvPr id="20484" name="Rectangle 3"/>
          <p:cNvSpPr>
            <a:spLocks noGrp="1" noChangeArrowheads="1"/>
          </p:cNvSpPr>
          <p:nvPr>
            <p:ph sz="quarter" idx="1"/>
          </p:nvPr>
        </p:nvSpPr>
        <p:spPr>
          <a:xfrm>
            <a:off x="457200" y="1600200"/>
            <a:ext cx="8229600" cy="4800600"/>
          </a:xfrm>
          <a:noFill/>
        </p:spPr>
        <p:txBody>
          <a:bodyPr>
            <a:normAutofit/>
          </a:bodyPr>
          <a:lstStyle/>
          <a:p>
            <a:pPr eaLnBrk="1" hangingPunct="1">
              <a:lnSpc>
                <a:spcPct val="90000"/>
              </a:lnSpc>
            </a:pPr>
            <a:r>
              <a:rPr lang="en-US" dirty="0" smtClean="0"/>
              <a:t>Communications efforts should be viewed from the perspective of </a:t>
            </a:r>
            <a:r>
              <a:rPr lang="en-US" sz="3200" b="1" dirty="0" smtClean="0">
                <a:solidFill>
                  <a:srgbClr val="0070C0"/>
                </a:solidFill>
              </a:rPr>
              <a:t>managing customer relationships </a:t>
            </a:r>
            <a:r>
              <a:rPr lang="en-US" dirty="0" smtClean="0"/>
              <a:t>over time.</a:t>
            </a:r>
          </a:p>
          <a:p>
            <a:pPr eaLnBrk="1" hangingPunct="1">
              <a:lnSpc>
                <a:spcPct val="90000"/>
              </a:lnSpc>
              <a:buNone/>
            </a:pPr>
            <a:endParaRPr lang="en-US" dirty="0" smtClean="0"/>
          </a:p>
          <a:p>
            <a:pPr eaLnBrk="1" hangingPunct="1">
              <a:lnSpc>
                <a:spcPct val="90000"/>
              </a:lnSpc>
            </a:pPr>
            <a:r>
              <a:rPr lang="en-US" dirty="0" smtClean="0"/>
              <a:t>The communication process begins with an </a:t>
            </a:r>
            <a:r>
              <a:rPr lang="en-US" sz="3200" b="1" dirty="0" smtClean="0">
                <a:solidFill>
                  <a:srgbClr val="0070C0"/>
                </a:solidFill>
              </a:rPr>
              <a:t>audit of all potential contacts</a:t>
            </a:r>
            <a:r>
              <a:rPr lang="en-US" sz="2400" b="1" dirty="0" smtClean="0">
                <a:solidFill>
                  <a:srgbClr val="0070C0"/>
                </a:solidFill>
              </a:rPr>
              <a:t> </a:t>
            </a:r>
            <a:r>
              <a:rPr lang="en-US" dirty="0" smtClean="0"/>
              <a:t>a customer might have with the brand.</a:t>
            </a:r>
          </a:p>
          <a:p>
            <a:pPr eaLnBrk="1" hangingPunct="1">
              <a:lnSpc>
                <a:spcPct val="90000"/>
              </a:lnSpc>
            </a:pPr>
            <a:endParaRPr lang="en-US" dirty="0" smtClean="0"/>
          </a:p>
          <a:p>
            <a:pPr eaLnBrk="1" hangingPunct="1">
              <a:lnSpc>
                <a:spcPct val="90000"/>
              </a:lnSpc>
            </a:pPr>
            <a:r>
              <a:rPr lang="en-US" dirty="0" smtClean="0"/>
              <a:t>Effective communication </a:t>
            </a:r>
            <a:r>
              <a:rPr lang="en-US" sz="3200" b="1" dirty="0" smtClean="0">
                <a:solidFill>
                  <a:srgbClr val="0070C0"/>
                </a:solidFill>
              </a:rPr>
              <a:t>requires knowledge of how communication works.</a:t>
            </a:r>
          </a:p>
        </p:txBody>
      </p:sp>
      <p:sp>
        <p:nvSpPr>
          <p:cNvPr id="20485" name="Line 5"/>
          <p:cNvSpPr>
            <a:spLocks noChangeShapeType="1"/>
          </p:cNvSpPr>
          <p:nvPr/>
        </p:nvSpPr>
        <p:spPr bwMode="auto">
          <a:xfrm flipH="1">
            <a:off x="1371600" y="12192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p:cNvSpPr>
            <a:spLocks noGrp="1"/>
          </p:cNvSpPr>
          <p:nvPr>
            <p:ph type="sldNum" sz="quarter" idx="12"/>
          </p:nvPr>
        </p:nvSpPr>
        <p:spPr>
          <a:noFill/>
        </p:spPr>
        <p:txBody>
          <a:bodyPr>
            <a:normAutofit/>
          </a:bodyPr>
          <a:lstStyle/>
          <a:p>
            <a:r>
              <a:rPr lang="en-US" smtClean="0"/>
              <a:t>12-</a:t>
            </a:r>
            <a:fld id="{29988192-4784-4FEC-AB4E-39EC0137BE50}" type="slidenum">
              <a:rPr lang="en-US" smtClean="0"/>
              <a:pPr/>
              <a:t>27</a:t>
            </a:fld>
            <a:endParaRPr lang="en-US" smtClean="0"/>
          </a:p>
        </p:txBody>
      </p:sp>
      <p:pic>
        <p:nvPicPr>
          <p:cNvPr id="21507" name="Picture 4" descr="F12-4"/>
          <p:cNvPicPr>
            <a:picLocks noChangeAspect="1" noChangeArrowheads="1"/>
          </p:cNvPicPr>
          <p:nvPr/>
        </p:nvPicPr>
        <p:blipFill>
          <a:blip r:embed="rId2" cstate="print"/>
          <a:srcRect/>
          <a:stretch>
            <a:fillRect/>
          </a:stretch>
        </p:blipFill>
        <p:spPr bwMode="auto">
          <a:xfrm>
            <a:off x="533400" y="2438400"/>
            <a:ext cx="7772400" cy="3458449"/>
          </a:xfrm>
          <a:prstGeom prst="rect">
            <a:avLst/>
          </a:prstGeom>
          <a:ln>
            <a:noFill/>
          </a:ln>
          <a:effectLst>
            <a:softEdge rad="112500"/>
          </a:effectLst>
        </p:spPr>
      </p:pic>
      <p:sp>
        <p:nvSpPr>
          <p:cNvPr id="21508" name="Text Box 5"/>
          <p:cNvSpPr txBox="1">
            <a:spLocks noChangeArrowheads="1"/>
          </p:cNvSpPr>
          <p:nvPr/>
        </p:nvSpPr>
        <p:spPr bwMode="auto">
          <a:xfrm>
            <a:off x="609600" y="381000"/>
            <a:ext cx="8153400" cy="584775"/>
          </a:xfrm>
          <a:prstGeom prst="rect">
            <a:avLst/>
          </a:prstGeom>
          <a:noFill/>
          <a:ln w="9525">
            <a:noFill/>
            <a:miter lim="800000"/>
            <a:headEnd/>
            <a:tailEnd/>
          </a:ln>
        </p:spPr>
        <p:txBody>
          <a:bodyPr wrap="square">
            <a:spAutoFit/>
          </a:bodyPr>
          <a:lstStyle/>
          <a:p>
            <a:pPr algn="ctr">
              <a:spcBef>
                <a:spcPct val="50000"/>
              </a:spcBef>
            </a:pPr>
            <a:r>
              <a:rPr lang="en-US" sz="3200" dirty="0" smtClean="0"/>
              <a:t>Elements in the </a:t>
            </a:r>
            <a:r>
              <a:rPr lang="en-US" sz="3200" dirty="0"/>
              <a:t>Communications Process</a:t>
            </a:r>
          </a:p>
        </p:txBody>
      </p:sp>
      <p:sp>
        <p:nvSpPr>
          <p:cNvPr id="21509" name="Line 6"/>
          <p:cNvSpPr>
            <a:spLocks noChangeShapeType="1"/>
          </p:cNvSpPr>
          <p:nvPr/>
        </p:nvSpPr>
        <p:spPr bwMode="auto">
          <a:xfrm flipH="1">
            <a:off x="1219200" y="1066800"/>
            <a:ext cx="6400800" cy="0"/>
          </a:xfrm>
          <a:prstGeom prst="line">
            <a:avLst/>
          </a:prstGeom>
          <a:noFill/>
          <a:ln w="25400">
            <a:solidFill>
              <a:srgbClr val="FF0000"/>
            </a:solidFill>
            <a:round/>
            <a:headEnd/>
            <a:tailEnd/>
          </a:ln>
        </p:spPr>
        <p:txBody>
          <a:bodyPr/>
          <a:lstStyle/>
          <a:p>
            <a:endParaRPr lang="th-TH"/>
          </a:p>
        </p:txBody>
      </p:sp>
      <p:sp>
        <p:nvSpPr>
          <p:cNvPr id="7" name="TextBox 6"/>
          <p:cNvSpPr txBox="1"/>
          <p:nvPr/>
        </p:nvSpPr>
        <p:spPr>
          <a:xfrm>
            <a:off x="1600200" y="5867400"/>
            <a:ext cx="1472070" cy="523220"/>
          </a:xfrm>
          <a:prstGeom prst="rect">
            <a:avLst/>
          </a:prstGeom>
          <a:noFill/>
        </p:spPr>
        <p:txBody>
          <a:bodyPr wrap="none" rtlCol="0">
            <a:spAutoFit/>
          </a:bodyPr>
          <a:lstStyle/>
          <a:p>
            <a:r>
              <a:rPr lang="en-US" sz="1400" dirty="0" smtClean="0"/>
              <a:t>Sender’s field of</a:t>
            </a:r>
          </a:p>
          <a:p>
            <a:r>
              <a:rPr lang="en-US" sz="1400" dirty="0" smtClean="0"/>
              <a:t>experience</a:t>
            </a:r>
            <a:endParaRPr lang="th-TH" sz="1400" dirty="0"/>
          </a:p>
        </p:txBody>
      </p:sp>
      <p:sp>
        <p:nvSpPr>
          <p:cNvPr id="8" name="TextBox 7"/>
          <p:cNvSpPr txBox="1"/>
          <p:nvPr/>
        </p:nvSpPr>
        <p:spPr>
          <a:xfrm>
            <a:off x="5486400" y="5943600"/>
            <a:ext cx="1651606" cy="523220"/>
          </a:xfrm>
          <a:prstGeom prst="rect">
            <a:avLst/>
          </a:prstGeom>
          <a:noFill/>
        </p:spPr>
        <p:txBody>
          <a:bodyPr wrap="none" rtlCol="0">
            <a:spAutoFit/>
          </a:bodyPr>
          <a:lstStyle/>
          <a:p>
            <a:r>
              <a:rPr lang="en-US" sz="1400" dirty="0" smtClean="0"/>
              <a:t>Receiver’s field of </a:t>
            </a:r>
          </a:p>
          <a:p>
            <a:r>
              <a:rPr lang="en-US" sz="1400" dirty="0" smtClean="0"/>
              <a:t>experience</a:t>
            </a:r>
            <a:endParaRPr lang="th-TH" sz="1400" dirty="0"/>
          </a:p>
        </p:txBody>
      </p:sp>
      <p:sp>
        <p:nvSpPr>
          <p:cNvPr id="9" name="TextBox 8"/>
          <p:cNvSpPr txBox="1"/>
          <p:nvPr/>
        </p:nvSpPr>
        <p:spPr>
          <a:xfrm>
            <a:off x="838200" y="1219200"/>
            <a:ext cx="1351652" cy="369332"/>
          </a:xfrm>
          <a:prstGeom prst="rect">
            <a:avLst/>
          </a:prstGeom>
          <a:noFill/>
        </p:spPr>
        <p:txBody>
          <a:bodyPr wrap="none" rtlCol="0">
            <a:spAutoFit/>
          </a:bodyPr>
          <a:lstStyle/>
          <a:p>
            <a:r>
              <a:rPr lang="en-US" dirty="0" smtClean="0"/>
              <a:t>Figure 14.2</a:t>
            </a:r>
            <a:endParaRPr lang="th-TH" dirty="0"/>
          </a:p>
        </p:txBody>
      </p:sp>
      <p:sp>
        <p:nvSpPr>
          <p:cNvPr id="11" name="สี่เหลี่ยมผืนผ้า 10"/>
          <p:cNvSpPr/>
          <p:nvPr/>
        </p:nvSpPr>
        <p:spPr>
          <a:xfrm>
            <a:off x="457200" y="1600200"/>
            <a:ext cx="8077200" cy="738664"/>
          </a:xfrm>
          <a:prstGeom prst="rect">
            <a:avLst/>
          </a:prstGeom>
        </p:spPr>
        <p:txBody>
          <a:bodyPr wrap="square">
            <a:spAutoFit/>
          </a:bodyPr>
          <a:lstStyle/>
          <a:p>
            <a:r>
              <a:rPr lang="en-US" sz="1400" b="1" dirty="0" smtClean="0"/>
              <a:t>There is a lot going on in this figure. For example, apply this model to McDonald’s To create great advertising-such as long-running </a:t>
            </a:r>
            <a:r>
              <a:rPr lang="en-US" sz="1400" b="1" dirty="0" smtClean="0">
                <a:solidFill>
                  <a:srgbClr val="FF0000"/>
                </a:solidFill>
              </a:rPr>
              <a:t>“I’m </a:t>
            </a:r>
            <a:r>
              <a:rPr lang="en-US" sz="1400" b="1" dirty="0" err="1" smtClean="0">
                <a:solidFill>
                  <a:srgbClr val="FF0000"/>
                </a:solidFill>
              </a:rPr>
              <a:t>lovin</a:t>
            </a:r>
            <a:r>
              <a:rPr lang="en-US" sz="1400" b="1" dirty="0" smtClean="0">
                <a:solidFill>
                  <a:srgbClr val="FF0000"/>
                </a:solidFill>
              </a:rPr>
              <a:t> it” </a:t>
            </a:r>
            <a:r>
              <a:rPr lang="en-US" sz="1400" b="1" dirty="0" smtClean="0"/>
              <a:t>campaign- McDonald’s must thoroughly understand its customers and how communication works.</a:t>
            </a:r>
            <a:endParaRPr lang="th-TH" sz="1400" b="1" dirty="0"/>
          </a:p>
        </p:txBody>
      </p:sp>
      <p:cxnSp>
        <p:nvCxnSpPr>
          <p:cNvPr id="13" name="ลูกศรเชื่อมต่อแบบตรง 12"/>
          <p:cNvCxnSpPr/>
          <p:nvPr/>
        </p:nvCxnSpPr>
        <p:spPr>
          <a:xfrm rot="16200000" flipH="1">
            <a:off x="3886200" y="2362200"/>
            <a:ext cx="381000" cy="2286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12"/>
          </p:nvPr>
        </p:nvSpPr>
        <p:spPr>
          <a:noFill/>
        </p:spPr>
        <p:txBody>
          <a:bodyPr/>
          <a:lstStyle/>
          <a:p>
            <a:r>
              <a:rPr lang="en-US" smtClean="0"/>
              <a:t>12-</a:t>
            </a:r>
            <a:fld id="{645B2E58-8A00-4E30-A4A1-DCD5BA65102D}" type="slidenum">
              <a:rPr lang="en-US" smtClean="0"/>
              <a:pPr/>
              <a:t>28</a:t>
            </a:fld>
            <a:endParaRPr lang="en-US" smtClean="0"/>
          </a:p>
        </p:txBody>
      </p:sp>
      <p:pic>
        <p:nvPicPr>
          <p:cNvPr id="22531" name="Picture 4" descr="T12-1"/>
          <p:cNvPicPr>
            <a:picLocks noChangeAspect="1" noChangeArrowheads="1"/>
          </p:cNvPicPr>
          <p:nvPr/>
        </p:nvPicPr>
        <p:blipFill>
          <a:blip r:embed="rId2" cstate="print"/>
          <a:srcRect/>
          <a:stretch>
            <a:fillRect/>
          </a:stretch>
        </p:blipFill>
        <p:spPr bwMode="auto">
          <a:xfrm>
            <a:off x="838200" y="228600"/>
            <a:ext cx="7162800" cy="6267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29</a:t>
            </a:fld>
            <a:endParaRPr lang="en-US" smtClean="0"/>
          </a:p>
        </p:txBody>
      </p:sp>
      <p:pic>
        <p:nvPicPr>
          <p:cNvPr id="23555" name="Picture 4" descr="F12-5"/>
          <p:cNvPicPr>
            <a:picLocks noChangeAspect="1" noChangeArrowheads="1"/>
          </p:cNvPicPr>
          <p:nvPr/>
        </p:nvPicPr>
        <p:blipFill>
          <a:blip r:embed="rId2" cstate="print"/>
          <a:srcRect/>
          <a:stretch>
            <a:fillRect/>
          </a:stretch>
        </p:blipFill>
        <p:spPr bwMode="auto">
          <a:xfrm>
            <a:off x="3581400" y="0"/>
            <a:ext cx="4224338" cy="6477000"/>
          </a:xfrm>
          <a:prstGeom prst="rect">
            <a:avLst/>
          </a:prstGeom>
          <a:noFill/>
          <a:ln w="9525">
            <a:noFill/>
            <a:miter lim="800000"/>
            <a:headEnd/>
            <a:tailEnd/>
          </a:ln>
        </p:spPr>
      </p:pic>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30</a:t>
            </a:fld>
            <a:endParaRPr lang="en-US" smtClean="0"/>
          </a:p>
        </p:txBody>
      </p:sp>
      <p:pic>
        <p:nvPicPr>
          <p:cNvPr id="23555" name="Picture 4" descr="F12-5"/>
          <p:cNvPicPr>
            <a:picLocks noChangeAspect="1" noChangeArrowheads="1"/>
          </p:cNvPicPr>
          <p:nvPr/>
        </p:nvPicPr>
        <p:blipFill>
          <a:blip r:embed="rId2" cstate="print"/>
          <a:srcRect/>
          <a:stretch>
            <a:fillRect/>
          </a:stretch>
        </p:blipFill>
        <p:spPr bwMode="auto">
          <a:xfrm>
            <a:off x="3581400" y="0"/>
            <a:ext cx="4224338" cy="6477000"/>
          </a:xfrm>
          <a:prstGeom prst="rect">
            <a:avLst/>
          </a:prstGeom>
          <a:noFill/>
          <a:ln w="9525">
            <a:noFill/>
            <a:miter lim="800000"/>
            <a:headEnd/>
            <a:tailEnd/>
          </a:ln>
        </p:spPr>
      </p:pic>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
        <p:nvSpPr>
          <p:cNvPr id="7" name="วงรี 5"/>
          <p:cNvSpPr/>
          <p:nvPr/>
        </p:nvSpPr>
        <p:spPr>
          <a:xfrm>
            <a:off x="3200400" y="152400"/>
            <a:ext cx="4800600" cy="3048000"/>
          </a:xfrm>
          <a:prstGeom prst="ellipse">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81000" y="304800"/>
            <a:ext cx="8229600" cy="1143000"/>
          </a:xfrm>
        </p:spPr>
        <p:txBody>
          <a:bodyPr>
            <a:normAutofit/>
          </a:bodyPr>
          <a:lstStyle/>
          <a:p>
            <a:pPr eaLnBrk="1" hangingPunct="1"/>
            <a:r>
              <a:rPr lang="en-US" smtClean="0"/>
              <a:t>Developing Effective Communication</a:t>
            </a:r>
          </a:p>
        </p:txBody>
      </p:sp>
      <p:sp>
        <p:nvSpPr>
          <p:cNvPr id="24578" name="Slide Number Placeholder 3"/>
          <p:cNvSpPr>
            <a:spLocks noGrp="1"/>
          </p:cNvSpPr>
          <p:nvPr>
            <p:ph type="sldNum" sz="quarter" idx="12"/>
          </p:nvPr>
        </p:nvSpPr>
        <p:spPr>
          <a:noFill/>
        </p:spPr>
        <p:txBody>
          <a:bodyPr/>
          <a:lstStyle/>
          <a:p>
            <a:r>
              <a:rPr lang="en-US" smtClean="0"/>
              <a:t>12-</a:t>
            </a:r>
            <a:fld id="{5376AF41-A374-4D2A-AFA0-98E89BCFDF57}" type="slidenum">
              <a:rPr lang="en-US" smtClean="0"/>
              <a:pPr/>
              <a:t>31</a:t>
            </a:fld>
            <a:endParaRPr lang="en-US" smtClean="0"/>
          </a:p>
        </p:txBody>
      </p:sp>
      <p:sp>
        <p:nvSpPr>
          <p:cNvPr id="24580" name="Rectangle 3"/>
          <p:cNvSpPr>
            <a:spLocks noGrp="1" noChangeArrowheads="1"/>
          </p:cNvSpPr>
          <p:nvPr>
            <p:ph sz="quarter" idx="1"/>
          </p:nvPr>
        </p:nvSpPr>
        <p:spPr>
          <a:xfrm>
            <a:off x="381000" y="1752600"/>
            <a:ext cx="8229600" cy="4525963"/>
          </a:xfrm>
        </p:spPr>
        <p:txBody>
          <a:bodyPr/>
          <a:lstStyle/>
          <a:p>
            <a:pPr eaLnBrk="1" hangingPunct="1"/>
            <a:r>
              <a:rPr lang="en-US" sz="2800" b="1" dirty="0" smtClean="0"/>
              <a:t>Step 1</a:t>
            </a:r>
            <a:r>
              <a:rPr lang="en-US" sz="2800" dirty="0" smtClean="0"/>
              <a:t>: </a:t>
            </a:r>
            <a:r>
              <a:rPr lang="en-US" sz="2800" b="1" dirty="0" smtClean="0">
                <a:solidFill>
                  <a:srgbClr val="FF3300"/>
                </a:solidFill>
              </a:rPr>
              <a:t>Identifying the Target Audience</a:t>
            </a:r>
          </a:p>
          <a:p>
            <a:pPr lvl="1" eaLnBrk="1" hangingPunct="1"/>
            <a:r>
              <a:rPr lang="en-US" sz="2400" dirty="0" smtClean="0"/>
              <a:t>Affects decisions related to what, how, when, and where message will be said, as well as who will say it</a:t>
            </a:r>
          </a:p>
          <a:p>
            <a:pPr eaLnBrk="1" hangingPunct="1"/>
            <a:r>
              <a:rPr lang="en-US" sz="2800" b="1" dirty="0" smtClean="0"/>
              <a:t>Step 2: </a:t>
            </a:r>
            <a:r>
              <a:rPr lang="en-US" sz="2800" b="1" dirty="0" smtClean="0">
                <a:solidFill>
                  <a:srgbClr val="FF3300"/>
                </a:solidFill>
              </a:rPr>
              <a:t>Determining Communication  </a:t>
            </a:r>
            <a:br>
              <a:rPr lang="en-US" sz="2800" b="1" dirty="0" smtClean="0">
                <a:solidFill>
                  <a:srgbClr val="FF3300"/>
                </a:solidFill>
              </a:rPr>
            </a:br>
            <a:r>
              <a:rPr lang="en-US" sz="2800" b="1" dirty="0" smtClean="0">
                <a:solidFill>
                  <a:srgbClr val="FF3300"/>
                </a:solidFill>
              </a:rPr>
              <a:t>Objectives</a:t>
            </a:r>
          </a:p>
          <a:p>
            <a:pPr lvl="1" eaLnBrk="1" hangingPunct="1"/>
            <a:r>
              <a:rPr lang="en-US" sz="2400" dirty="0" smtClean="0"/>
              <a:t>Six buyer readiness stages</a:t>
            </a:r>
          </a:p>
        </p:txBody>
      </p:sp>
      <p:sp>
        <p:nvSpPr>
          <p:cNvPr id="24581" name="Text Box 5"/>
          <p:cNvSpPr txBox="1">
            <a:spLocks noChangeArrowheads="1"/>
          </p:cNvSpPr>
          <p:nvPr/>
        </p:nvSpPr>
        <p:spPr bwMode="auto">
          <a:xfrm>
            <a:off x="7281863" y="5178425"/>
            <a:ext cx="1252537"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Purchase</a:t>
            </a:r>
          </a:p>
        </p:txBody>
      </p:sp>
      <p:sp>
        <p:nvSpPr>
          <p:cNvPr id="24582" name="Text Box 6"/>
          <p:cNvSpPr txBox="1">
            <a:spLocks noChangeArrowheads="1"/>
          </p:cNvSpPr>
          <p:nvPr/>
        </p:nvSpPr>
        <p:spPr bwMode="auto">
          <a:xfrm>
            <a:off x="5791200" y="5181600"/>
            <a:ext cx="14001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Conviction</a:t>
            </a:r>
          </a:p>
        </p:txBody>
      </p:sp>
      <p:sp>
        <p:nvSpPr>
          <p:cNvPr id="24583" name="Text Box 7"/>
          <p:cNvSpPr txBox="1">
            <a:spLocks noChangeArrowheads="1"/>
          </p:cNvSpPr>
          <p:nvPr/>
        </p:nvSpPr>
        <p:spPr bwMode="auto">
          <a:xfrm>
            <a:off x="4267200" y="5181600"/>
            <a:ext cx="14382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Preference</a:t>
            </a:r>
          </a:p>
        </p:txBody>
      </p:sp>
      <p:sp>
        <p:nvSpPr>
          <p:cNvPr id="24584" name="Text Box 8"/>
          <p:cNvSpPr txBox="1">
            <a:spLocks noChangeArrowheads="1"/>
          </p:cNvSpPr>
          <p:nvPr/>
        </p:nvSpPr>
        <p:spPr bwMode="auto">
          <a:xfrm>
            <a:off x="3297238" y="5181600"/>
            <a:ext cx="893762"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Liking</a:t>
            </a:r>
          </a:p>
        </p:txBody>
      </p:sp>
      <p:sp>
        <p:nvSpPr>
          <p:cNvPr id="24585" name="Text Box 9"/>
          <p:cNvSpPr txBox="1">
            <a:spLocks noChangeArrowheads="1"/>
          </p:cNvSpPr>
          <p:nvPr/>
        </p:nvSpPr>
        <p:spPr bwMode="auto">
          <a:xfrm>
            <a:off x="1752600" y="5178425"/>
            <a:ext cx="1463675" cy="454025"/>
          </a:xfrm>
          <a:prstGeom prst="rect">
            <a:avLst/>
          </a:prstGeom>
          <a:solidFill>
            <a:srgbClr val="000099"/>
          </a:solidFill>
          <a:ln w="57150">
            <a:solidFill>
              <a:schemeClr val="tx1"/>
            </a:solidFill>
            <a:miter lim="800000"/>
            <a:headEnd/>
            <a:tailEnd/>
          </a:ln>
        </p:spPr>
        <p:txBody>
          <a:bodyPr wrap="none">
            <a:spAutoFit/>
          </a:bodyPr>
          <a:lstStyle/>
          <a:p>
            <a:r>
              <a:rPr lang="en-US" sz="2000" dirty="0">
                <a:solidFill>
                  <a:schemeClr val="bg1"/>
                </a:solidFill>
                <a:latin typeface="Tahoma" pitchFamily="34" charset="0"/>
              </a:rPr>
              <a:t>Knowledge</a:t>
            </a:r>
          </a:p>
        </p:txBody>
      </p:sp>
      <p:sp>
        <p:nvSpPr>
          <p:cNvPr id="24586" name="Text Box 10"/>
          <p:cNvSpPr txBox="1">
            <a:spLocks noChangeArrowheads="1"/>
          </p:cNvSpPr>
          <p:nvPr/>
        </p:nvSpPr>
        <p:spPr bwMode="auto">
          <a:xfrm>
            <a:off x="228600" y="5178425"/>
            <a:ext cx="1441450"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Awareness</a:t>
            </a:r>
          </a:p>
        </p:txBody>
      </p:sp>
      <p:sp>
        <p:nvSpPr>
          <p:cNvPr id="24587" name="Line 11"/>
          <p:cNvSpPr>
            <a:spLocks noChangeShapeType="1"/>
          </p:cNvSpPr>
          <p:nvPr/>
        </p:nvSpPr>
        <p:spPr bwMode="auto">
          <a:xfrm flipH="1">
            <a:off x="1143000" y="1600200"/>
            <a:ext cx="6400800" cy="0"/>
          </a:xfrm>
          <a:prstGeom prst="line">
            <a:avLst/>
          </a:prstGeom>
          <a:noFill/>
          <a:ln w="25400">
            <a:solidFill>
              <a:srgbClr val="FF0000"/>
            </a:solidFill>
            <a:round/>
            <a:headEnd/>
            <a:tailEnd/>
          </a:ln>
        </p:spPr>
        <p:txBody>
          <a:bodyPr/>
          <a:lstStyle/>
          <a:p>
            <a:endParaRPr lang="th-TH"/>
          </a:p>
        </p:txBody>
      </p:sp>
      <p:sp>
        <p:nvSpPr>
          <p:cNvPr id="24588" name="AutoShape 12"/>
          <p:cNvSpPr>
            <a:spLocks noChangeArrowheads="1"/>
          </p:cNvSpPr>
          <p:nvPr/>
        </p:nvSpPr>
        <p:spPr bwMode="auto">
          <a:xfrm>
            <a:off x="3505200" y="5867400"/>
            <a:ext cx="1371600" cy="457200"/>
          </a:xfrm>
          <a:custGeom>
            <a:avLst/>
            <a:gdLst>
              <a:gd name="T0" fmla="*/ 2147483647 w 21600"/>
              <a:gd name="T1" fmla="*/ 0 h 21600"/>
              <a:gd name="T2" fmla="*/ 0 w 21600"/>
              <a:gd name="T3" fmla="*/ 102419155 h 21600"/>
              <a:gd name="T4" fmla="*/ 2147483647 w 21600"/>
              <a:gd name="T5" fmla="*/ 204838141 h 21600"/>
              <a:gd name="T6" fmla="*/ 2147483647 w 21600"/>
              <a:gd name="T7" fmla="*/ 10241915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FF00"/>
          </a:solidFill>
          <a:ln w="9525">
            <a:solidFill>
              <a:schemeClr val="tx1"/>
            </a:solidFill>
            <a:miter lim="800000"/>
            <a:headEnd/>
            <a:tailEnd/>
          </a:ln>
        </p:spPr>
        <p:txBody>
          <a:bodyPr wrap="none" anchor="ctr"/>
          <a:lstStyle/>
          <a:p>
            <a:endParaRPr lang="en-GB"/>
          </a:p>
        </p:txBody>
      </p:sp>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81000" y="304800"/>
            <a:ext cx="8229600" cy="1143000"/>
          </a:xfrm>
        </p:spPr>
        <p:txBody>
          <a:bodyPr>
            <a:normAutofit/>
          </a:bodyPr>
          <a:lstStyle/>
          <a:p>
            <a:pPr eaLnBrk="1" hangingPunct="1"/>
            <a:r>
              <a:rPr lang="en-US" smtClean="0"/>
              <a:t>Developing Effective Communication</a:t>
            </a:r>
          </a:p>
        </p:txBody>
      </p:sp>
      <p:sp>
        <p:nvSpPr>
          <p:cNvPr id="24578" name="Slide Number Placeholder 3"/>
          <p:cNvSpPr>
            <a:spLocks noGrp="1"/>
          </p:cNvSpPr>
          <p:nvPr>
            <p:ph type="sldNum" sz="quarter" idx="12"/>
          </p:nvPr>
        </p:nvSpPr>
        <p:spPr>
          <a:noFill/>
        </p:spPr>
        <p:txBody>
          <a:bodyPr/>
          <a:lstStyle/>
          <a:p>
            <a:r>
              <a:rPr lang="en-US" smtClean="0"/>
              <a:t>12-</a:t>
            </a:r>
            <a:fld id="{5376AF41-A374-4D2A-AFA0-98E89BCFDF57}" type="slidenum">
              <a:rPr lang="en-US" smtClean="0"/>
              <a:pPr/>
              <a:t>32</a:t>
            </a:fld>
            <a:endParaRPr lang="en-US" smtClean="0"/>
          </a:p>
        </p:txBody>
      </p:sp>
      <p:sp>
        <p:nvSpPr>
          <p:cNvPr id="24580" name="Rectangle 3"/>
          <p:cNvSpPr>
            <a:spLocks noGrp="1" noChangeArrowheads="1"/>
          </p:cNvSpPr>
          <p:nvPr>
            <p:ph sz="quarter" idx="1"/>
          </p:nvPr>
        </p:nvSpPr>
        <p:spPr>
          <a:xfrm>
            <a:off x="609600" y="381000"/>
            <a:ext cx="8229600" cy="4525963"/>
          </a:xfrm>
        </p:spPr>
        <p:txBody>
          <a:bodyPr/>
          <a:lstStyle/>
          <a:p>
            <a:pPr eaLnBrk="1" hangingPunct="1"/>
            <a:endParaRPr lang="en-US" sz="2800" dirty="0" smtClean="0"/>
          </a:p>
          <a:p>
            <a:pPr eaLnBrk="1" hangingPunct="1"/>
            <a:endParaRPr lang="en-US" sz="2800" dirty="0" smtClean="0"/>
          </a:p>
          <a:p>
            <a:pPr lvl="1" eaLnBrk="1" hangingPunct="1">
              <a:buFont typeface="Wingdings" pitchFamily="2" charset="2"/>
              <a:buChar char="v"/>
            </a:pPr>
            <a:r>
              <a:rPr lang="en-US" sz="2000" dirty="0" smtClean="0">
                <a:solidFill>
                  <a:srgbClr val="FF0000"/>
                </a:solidFill>
              </a:rPr>
              <a:t>Buyer readiness stages: the stages: The stages consumers normally pass through on the way to a purchase, including awareness, knowledge, liking, preference, conviction and finally the actually purchase.</a:t>
            </a:r>
          </a:p>
        </p:txBody>
      </p:sp>
      <p:sp>
        <p:nvSpPr>
          <p:cNvPr id="24581" name="Text Box 5"/>
          <p:cNvSpPr txBox="1">
            <a:spLocks noChangeArrowheads="1"/>
          </p:cNvSpPr>
          <p:nvPr/>
        </p:nvSpPr>
        <p:spPr bwMode="auto">
          <a:xfrm>
            <a:off x="7281863" y="5178425"/>
            <a:ext cx="1252537"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Purchase</a:t>
            </a:r>
          </a:p>
        </p:txBody>
      </p:sp>
      <p:sp>
        <p:nvSpPr>
          <p:cNvPr id="24582" name="Text Box 6"/>
          <p:cNvSpPr txBox="1">
            <a:spLocks noChangeArrowheads="1"/>
          </p:cNvSpPr>
          <p:nvPr/>
        </p:nvSpPr>
        <p:spPr bwMode="auto">
          <a:xfrm>
            <a:off x="5791200" y="5181600"/>
            <a:ext cx="14001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Conviction</a:t>
            </a:r>
          </a:p>
        </p:txBody>
      </p:sp>
      <p:sp>
        <p:nvSpPr>
          <p:cNvPr id="24583" name="Text Box 7"/>
          <p:cNvSpPr txBox="1">
            <a:spLocks noChangeArrowheads="1"/>
          </p:cNvSpPr>
          <p:nvPr/>
        </p:nvSpPr>
        <p:spPr bwMode="auto">
          <a:xfrm>
            <a:off x="4267200" y="5181600"/>
            <a:ext cx="14382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Preference</a:t>
            </a:r>
          </a:p>
        </p:txBody>
      </p:sp>
      <p:sp>
        <p:nvSpPr>
          <p:cNvPr id="24584" name="Text Box 8"/>
          <p:cNvSpPr txBox="1">
            <a:spLocks noChangeArrowheads="1"/>
          </p:cNvSpPr>
          <p:nvPr/>
        </p:nvSpPr>
        <p:spPr bwMode="auto">
          <a:xfrm>
            <a:off x="3297238" y="5181600"/>
            <a:ext cx="893762"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Liking</a:t>
            </a:r>
          </a:p>
        </p:txBody>
      </p:sp>
      <p:sp>
        <p:nvSpPr>
          <p:cNvPr id="24585" name="Text Box 9"/>
          <p:cNvSpPr txBox="1">
            <a:spLocks noChangeArrowheads="1"/>
          </p:cNvSpPr>
          <p:nvPr/>
        </p:nvSpPr>
        <p:spPr bwMode="auto">
          <a:xfrm>
            <a:off x="1752600" y="5178425"/>
            <a:ext cx="1463675" cy="454025"/>
          </a:xfrm>
          <a:prstGeom prst="rect">
            <a:avLst/>
          </a:prstGeom>
          <a:solidFill>
            <a:srgbClr val="000099"/>
          </a:solidFill>
          <a:ln w="57150">
            <a:solidFill>
              <a:schemeClr val="tx1"/>
            </a:solidFill>
            <a:miter lim="800000"/>
            <a:headEnd/>
            <a:tailEnd/>
          </a:ln>
        </p:spPr>
        <p:txBody>
          <a:bodyPr wrap="none">
            <a:spAutoFit/>
          </a:bodyPr>
          <a:lstStyle/>
          <a:p>
            <a:r>
              <a:rPr lang="en-US" sz="2000" dirty="0">
                <a:solidFill>
                  <a:schemeClr val="bg1"/>
                </a:solidFill>
                <a:latin typeface="Tahoma" pitchFamily="34" charset="0"/>
              </a:rPr>
              <a:t>Knowledge</a:t>
            </a:r>
          </a:p>
        </p:txBody>
      </p:sp>
      <p:sp>
        <p:nvSpPr>
          <p:cNvPr id="24586" name="Text Box 10"/>
          <p:cNvSpPr txBox="1">
            <a:spLocks noChangeArrowheads="1"/>
          </p:cNvSpPr>
          <p:nvPr/>
        </p:nvSpPr>
        <p:spPr bwMode="auto">
          <a:xfrm>
            <a:off x="228600" y="5178425"/>
            <a:ext cx="1441450"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Awareness</a:t>
            </a:r>
          </a:p>
        </p:txBody>
      </p:sp>
      <p:sp>
        <p:nvSpPr>
          <p:cNvPr id="24587" name="Line 11"/>
          <p:cNvSpPr>
            <a:spLocks noChangeShapeType="1"/>
          </p:cNvSpPr>
          <p:nvPr/>
        </p:nvSpPr>
        <p:spPr bwMode="auto">
          <a:xfrm flipH="1">
            <a:off x="1219200" y="1371600"/>
            <a:ext cx="6400800" cy="0"/>
          </a:xfrm>
          <a:prstGeom prst="line">
            <a:avLst/>
          </a:prstGeom>
          <a:noFill/>
          <a:ln w="25400">
            <a:solidFill>
              <a:srgbClr val="FF0000"/>
            </a:solidFill>
            <a:round/>
            <a:headEnd/>
            <a:tailEnd/>
          </a:ln>
        </p:spPr>
        <p:txBody>
          <a:bodyPr/>
          <a:lstStyle/>
          <a:p>
            <a:endParaRPr lang="th-TH"/>
          </a:p>
        </p:txBody>
      </p:sp>
      <p:sp>
        <p:nvSpPr>
          <p:cNvPr id="24588" name="AutoShape 12"/>
          <p:cNvSpPr>
            <a:spLocks noChangeArrowheads="1"/>
          </p:cNvSpPr>
          <p:nvPr/>
        </p:nvSpPr>
        <p:spPr bwMode="auto">
          <a:xfrm>
            <a:off x="3505200" y="6096000"/>
            <a:ext cx="1371600" cy="457200"/>
          </a:xfrm>
          <a:custGeom>
            <a:avLst/>
            <a:gdLst>
              <a:gd name="T0" fmla="*/ 2147483647 w 21600"/>
              <a:gd name="T1" fmla="*/ 0 h 21600"/>
              <a:gd name="T2" fmla="*/ 0 w 21600"/>
              <a:gd name="T3" fmla="*/ 102419155 h 21600"/>
              <a:gd name="T4" fmla="*/ 2147483647 w 21600"/>
              <a:gd name="T5" fmla="*/ 204838141 h 21600"/>
              <a:gd name="T6" fmla="*/ 2147483647 w 21600"/>
              <a:gd name="T7" fmla="*/ 10241915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FF00"/>
          </a:solidFill>
          <a:ln w="9525">
            <a:solidFill>
              <a:schemeClr val="tx1"/>
            </a:solidFill>
            <a:miter lim="800000"/>
            <a:headEnd/>
            <a:tailEnd/>
          </a:ln>
        </p:spPr>
        <p:txBody>
          <a:bodyPr wrap="none" anchor="ctr"/>
          <a:lstStyle/>
          <a:p>
            <a:endParaRPr lang="en-GB"/>
          </a:p>
        </p:txBody>
      </p:sp>
      <p:sp>
        <p:nvSpPr>
          <p:cNvPr id="13" name="TextBox 12"/>
          <p:cNvSpPr txBox="1"/>
          <p:nvPr/>
        </p:nvSpPr>
        <p:spPr>
          <a:xfrm>
            <a:off x="1981200" y="2667000"/>
            <a:ext cx="1905000" cy="1938992"/>
          </a:xfrm>
          <a:prstGeom prst="rect">
            <a:avLst/>
          </a:prstGeom>
          <a:noFill/>
          <a:ln w="57150">
            <a:solidFill>
              <a:srgbClr val="FF3300"/>
            </a:solidFill>
          </a:ln>
        </p:spPr>
        <p:txBody>
          <a:bodyPr wrap="square" rtlCol="0">
            <a:spAutoFit/>
          </a:bodyPr>
          <a:lstStyle/>
          <a:p>
            <a:r>
              <a:rPr lang="en-US" sz="1200" dirty="0" smtClean="0"/>
              <a:t>A goal of marketing in general and of marketing</a:t>
            </a:r>
          </a:p>
          <a:p>
            <a:r>
              <a:rPr lang="en-US" sz="1200" dirty="0" smtClean="0"/>
              <a:t>Communications in particular is to move target consumers</a:t>
            </a:r>
          </a:p>
          <a:p>
            <a:r>
              <a:rPr lang="en-US" sz="1200" dirty="0" smtClean="0"/>
              <a:t>Through the buying process. Once again, it starts with understanding customer needs and wants</a:t>
            </a:r>
            <a:endParaRPr lang="th-TH" sz="1200" dirty="0"/>
          </a:p>
        </p:txBody>
      </p:sp>
      <p:sp>
        <p:nvSpPr>
          <p:cNvPr id="14" name="ลูกศรลง 13"/>
          <p:cNvSpPr/>
          <p:nvPr/>
        </p:nvSpPr>
        <p:spPr>
          <a:xfrm>
            <a:off x="2514600" y="4724400"/>
            <a:ext cx="3048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3657600" y="4800600"/>
            <a:ext cx="681597"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feeling</a:t>
            </a:r>
            <a:endParaRPr lang="th-TH" sz="1200" b="1" dirty="0"/>
          </a:p>
        </p:txBody>
      </p:sp>
      <p:sp>
        <p:nvSpPr>
          <p:cNvPr id="16" name="TextBox 15"/>
          <p:cNvSpPr txBox="1"/>
          <p:nvPr/>
        </p:nvSpPr>
        <p:spPr>
          <a:xfrm>
            <a:off x="4267200" y="5791200"/>
            <a:ext cx="1507144"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Prefer over others</a:t>
            </a:r>
            <a:endParaRPr lang="th-TH" sz="1200" b="1" dirty="0"/>
          </a:p>
        </p:txBody>
      </p:sp>
      <p:sp>
        <p:nvSpPr>
          <p:cNvPr id="17" name="TextBox 16"/>
          <p:cNvSpPr txBox="1"/>
          <p:nvPr/>
        </p:nvSpPr>
        <p:spPr>
          <a:xfrm>
            <a:off x="5715000" y="4648200"/>
            <a:ext cx="1991251"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Believing this is the best</a:t>
            </a:r>
            <a:endParaRPr lang="th-TH" sz="1200" b="1" dirty="0"/>
          </a:p>
        </p:txBody>
      </p:sp>
      <p:sp>
        <p:nvSpPr>
          <p:cNvPr id="18" name="สี่เหลี่ยมผืนผ้า 17"/>
          <p:cNvSpPr/>
          <p:nvPr/>
        </p:nvSpPr>
        <p:spPr>
          <a:xfrm>
            <a:off x="381000" y="2667000"/>
            <a:ext cx="1415772" cy="369332"/>
          </a:xfrm>
          <a:prstGeom prst="rect">
            <a:avLst/>
          </a:prstGeom>
        </p:spPr>
        <p:txBody>
          <a:bodyPr wrap="none">
            <a:spAutoFit/>
          </a:bodyPr>
          <a:lstStyle/>
          <a:p>
            <a:r>
              <a:rPr lang="en-US" dirty="0" smtClean="0"/>
              <a:t>Figure 14.2 </a:t>
            </a:r>
            <a:endParaRPr lang="th-TH" dirty="0"/>
          </a:p>
        </p:txBody>
      </p:sp>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029200"/>
            <a:ext cx="7772400" cy="4572000"/>
          </a:xfrm>
        </p:spPr>
        <p:txBody>
          <a:bodyPr>
            <a:normAutofit/>
          </a:bodyPr>
          <a:lstStyle/>
          <a:p>
            <a:pPr>
              <a:buNone/>
            </a:pPr>
            <a:r>
              <a:rPr lang="en-US" sz="2000" b="1" dirty="0" smtClean="0"/>
              <a:t>      The new marketing communication model: Heinz introduced its new balsamic-vinegar-flavored ketchup using no traditional media, relying instead on its 825,000 </a:t>
            </a:r>
            <a:r>
              <a:rPr lang="en-US" sz="2000" b="1" dirty="0" err="1" smtClean="0"/>
              <a:t>Facebook</a:t>
            </a:r>
            <a:r>
              <a:rPr lang="en-US" sz="2000" b="1" dirty="0" smtClean="0"/>
              <a:t> followers to spread the word.</a:t>
            </a:r>
            <a:endParaRPr lang="th-TH" sz="2000" b="1" dirty="0"/>
          </a:p>
        </p:txBody>
      </p:sp>
      <p:pic>
        <p:nvPicPr>
          <p:cNvPr id="7" name="รูปภาพ 6" descr="Heinz.jpg"/>
          <p:cNvPicPr>
            <a:picLocks noChangeAspect="1"/>
          </p:cNvPicPr>
          <p:nvPr/>
        </p:nvPicPr>
        <p:blipFill>
          <a:blip r:embed="rId2" cstate="print">
            <a:lum bright="19000" contrast="29000"/>
          </a:blip>
          <a:stretch>
            <a:fillRect/>
          </a:stretch>
        </p:blipFill>
        <p:spPr>
          <a:xfrm>
            <a:off x="2133600" y="381000"/>
            <a:ext cx="4267200" cy="44643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334000"/>
            <a:ext cx="7772400" cy="4572000"/>
          </a:xfrm>
        </p:spPr>
        <p:txBody>
          <a:bodyPr>
            <a:normAutofit/>
          </a:bodyPr>
          <a:lstStyle/>
          <a:p>
            <a:pPr>
              <a:buNone/>
            </a:pPr>
            <a:r>
              <a:rPr lang="en-US" sz="2000" b="1" dirty="0" smtClean="0"/>
              <a:t>    Moving consumers through the buyer-readiness stages: P&amp;G used an extensive $150 million marketing campaign to create awareness and knowledge for its innovative new laundry product. Tide Pods.</a:t>
            </a:r>
            <a:endParaRPr lang="th-TH" sz="2000" b="1" dirty="0"/>
          </a:p>
        </p:txBody>
      </p:sp>
      <p:pic>
        <p:nvPicPr>
          <p:cNvPr id="6" name="รูปภาพ 5" descr="tide.jpg"/>
          <p:cNvPicPr>
            <a:picLocks noChangeAspect="1"/>
          </p:cNvPicPr>
          <p:nvPr/>
        </p:nvPicPr>
        <p:blipFill>
          <a:blip r:embed="rId2" cstate="print">
            <a:lum bright="19000" contrast="57000"/>
          </a:blip>
          <a:stretch>
            <a:fillRect/>
          </a:stretch>
        </p:blipFill>
        <p:spPr>
          <a:xfrm>
            <a:off x="1219200" y="762000"/>
            <a:ext cx="6460493" cy="40386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838200" y="2286000"/>
            <a:ext cx="7772400" cy="4572000"/>
          </a:xfrm>
        </p:spPr>
        <p:txBody>
          <a:bodyPr>
            <a:normAutofit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2200" b="1" dirty="0" smtClean="0"/>
          </a:p>
          <a:p>
            <a:pPr>
              <a:buNone/>
            </a:pPr>
            <a:r>
              <a:rPr lang="en-US" sz="2200" b="1" dirty="0" smtClean="0"/>
              <a:t>    </a:t>
            </a:r>
            <a:r>
              <a:rPr lang="en-US" sz="2000" b="1" dirty="0" smtClean="0"/>
              <a:t>Message format: To attract attention, advertisers can use novelty and contrast, eye-catching pictures and headlines, or distinctive formats, as in the Snickers </a:t>
            </a:r>
            <a:r>
              <a:rPr lang="en-US" sz="2000" b="1" dirty="0" err="1" smtClean="0"/>
              <a:t>ad.</a:t>
            </a:r>
            <a:endParaRPr lang="th-TH" sz="2000" b="1" dirty="0"/>
          </a:p>
        </p:txBody>
      </p:sp>
      <p:pic>
        <p:nvPicPr>
          <p:cNvPr id="5" name="รูปภาพ 4" descr="snickers.jpg"/>
          <p:cNvPicPr>
            <a:picLocks noChangeAspect="1"/>
          </p:cNvPicPr>
          <p:nvPr/>
        </p:nvPicPr>
        <p:blipFill>
          <a:blip r:embed="rId2" cstate="print">
            <a:lum bright="19000" contrast="37000"/>
          </a:blip>
          <a:stretch>
            <a:fillRect/>
          </a:stretch>
        </p:blipFill>
        <p:spPr>
          <a:xfrm rot="5400000">
            <a:off x="1772164" y="1094474"/>
            <a:ext cx="5132678" cy="381979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normAutofit fontScale="90000"/>
          </a:bodyPr>
          <a:lstStyle/>
          <a:p>
            <a:pPr eaLnBrk="1" hangingPunct="1"/>
            <a:r>
              <a:rPr lang="en-US" smtClean="0"/>
              <a:t>Developing Effective Communication</a:t>
            </a:r>
          </a:p>
        </p:txBody>
      </p:sp>
      <p:sp>
        <p:nvSpPr>
          <p:cNvPr id="25602" name="Slide Number Placeholder 3"/>
          <p:cNvSpPr>
            <a:spLocks noGrp="1"/>
          </p:cNvSpPr>
          <p:nvPr>
            <p:ph type="sldNum" sz="quarter" idx="12"/>
          </p:nvPr>
        </p:nvSpPr>
        <p:spPr>
          <a:noFill/>
        </p:spPr>
        <p:txBody>
          <a:bodyPr/>
          <a:lstStyle/>
          <a:p>
            <a:r>
              <a:rPr lang="en-US" smtClean="0"/>
              <a:t>12-</a:t>
            </a:r>
            <a:fld id="{619B3DCB-D645-4279-BDB7-1A7E31092FE3}" type="slidenum">
              <a:rPr lang="en-US" smtClean="0"/>
              <a:pPr/>
              <a:t>36</a:t>
            </a:fld>
            <a:endParaRPr lang="en-US" smtClean="0"/>
          </a:p>
        </p:txBody>
      </p:sp>
      <p:sp>
        <p:nvSpPr>
          <p:cNvPr id="25604" name="Rectangle 3"/>
          <p:cNvSpPr>
            <a:spLocks noGrp="1" noChangeArrowheads="1"/>
          </p:cNvSpPr>
          <p:nvPr>
            <p:ph sz="quarter" idx="1"/>
          </p:nvPr>
        </p:nvSpPr>
        <p:spPr>
          <a:xfrm>
            <a:off x="304800" y="1600200"/>
            <a:ext cx="5029200" cy="4572000"/>
          </a:xfrm>
        </p:spPr>
        <p:txBody>
          <a:bodyPr>
            <a:normAutofit fontScale="85000" lnSpcReduction="10000"/>
          </a:bodyPr>
          <a:lstStyle/>
          <a:p>
            <a:pPr eaLnBrk="1" hangingPunct="1"/>
            <a:r>
              <a:rPr lang="en-US" sz="3300" b="1" dirty="0" smtClean="0"/>
              <a:t>Step 3: </a:t>
            </a:r>
            <a:r>
              <a:rPr lang="en-US" sz="2800" b="1" dirty="0" smtClean="0">
                <a:solidFill>
                  <a:srgbClr val="FF3300"/>
                </a:solidFill>
              </a:rPr>
              <a:t>Designing a Message</a:t>
            </a:r>
          </a:p>
          <a:p>
            <a:pPr lvl="1" eaLnBrk="1" hangingPunct="1"/>
            <a:r>
              <a:rPr lang="en-US" sz="2400" b="1" dirty="0" smtClean="0">
                <a:solidFill>
                  <a:srgbClr val="FF3300"/>
                </a:solidFill>
              </a:rPr>
              <a:t>AIDA framework</a:t>
            </a:r>
            <a:r>
              <a:rPr lang="en-US" sz="2400" dirty="0" smtClean="0"/>
              <a:t> guides message design</a:t>
            </a:r>
          </a:p>
          <a:p>
            <a:pPr lvl="1" eaLnBrk="1" hangingPunct="1">
              <a:buNone/>
            </a:pPr>
            <a:endParaRPr lang="en-US" sz="2400" dirty="0" smtClean="0"/>
          </a:p>
          <a:p>
            <a:pPr lvl="1" eaLnBrk="1" hangingPunct="1">
              <a:buNone/>
            </a:pPr>
            <a:endParaRPr lang="en-US" sz="2400" dirty="0" smtClean="0"/>
          </a:p>
          <a:p>
            <a:pPr lvl="1" eaLnBrk="1" hangingPunct="1"/>
            <a:r>
              <a:rPr lang="en-US" sz="2400" dirty="0" smtClean="0"/>
              <a:t>Message content contains appeals or themes designed to produce desired results</a:t>
            </a:r>
          </a:p>
          <a:p>
            <a:pPr lvl="2" eaLnBrk="1" hangingPunct="1">
              <a:buFont typeface="Wingdings" pitchFamily="2" charset="2"/>
              <a:buChar char="Ø"/>
            </a:pPr>
            <a:r>
              <a:rPr lang="en-US" sz="2000" dirty="0" smtClean="0"/>
              <a:t> </a:t>
            </a:r>
            <a:r>
              <a:rPr lang="en-US" sz="2800" dirty="0" smtClean="0">
                <a:solidFill>
                  <a:srgbClr val="0070C0"/>
                </a:solidFill>
              </a:rPr>
              <a:t>Rational appeals </a:t>
            </a:r>
            <a:r>
              <a:rPr lang="en-US" sz="2800" dirty="0" smtClean="0"/>
              <a:t>–  </a:t>
            </a:r>
            <a:r>
              <a:rPr lang="en-US" sz="1800" dirty="0" err="1" smtClean="0"/>
              <a:t>Ex.Sunlight</a:t>
            </a:r>
            <a:r>
              <a:rPr lang="en-US" sz="1800" dirty="0" smtClean="0"/>
              <a:t> liquid </a:t>
            </a:r>
            <a:r>
              <a:rPr lang="en-US" sz="1800" dirty="0" err="1" smtClean="0"/>
              <a:t>Dishwash</a:t>
            </a:r>
            <a:r>
              <a:rPr lang="en-US" sz="1800" dirty="0" smtClean="0"/>
              <a:t>?</a:t>
            </a:r>
          </a:p>
          <a:p>
            <a:pPr lvl="2" eaLnBrk="1" hangingPunct="1">
              <a:buFont typeface="Wingdings" pitchFamily="2" charset="2"/>
              <a:buChar char="Ø"/>
            </a:pPr>
            <a:r>
              <a:rPr lang="en-US" sz="2800" dirty="0" smtClean="0"/>
              <a:t> </a:t>
            </a:r>
            <a:r>
              <a:rPr lang="en-US" sz="2800" dirty="0" smtClean="0">
                <a:solidFill>
                  <a:srgbClr val="0070C0"/>
                </a:solidFill>
              </a:rPr>
              <a:t>Emotional appeals </a:t>
            </a:r>
            <a:r>
              <a:rPr lang="en-US" sz="2800" dirty="0" smtClean="0"/>
              <a:t>– </a:t>
            </a:r>
            <a:r>
              <a:rPr lang="en-US" sz="1800" dirty="0" smtClean="0"/>
              <a:t>Ex. Jubilee Diamonds?</a:t>
            </a:r>
          </a:p>
          <a:p>
            <a:pPr lvl="3" eaLnBrk="1" hangingPunct="1">
              <a:buFont typeface="Wingdings" pitchFamily="2" charset="2"/>
              <a:buChar char="v"/>
            </a:pPr>
            <a:r>
              <a:rPr lang="en-US" sz="2800" dirty="0" smtClean="0"/>
              <a:t>Love, pride, joy, humor, fear, guilt, shame</a:t>
            </a:r>
          </a:p>
          <a:p>
            <a:pPr lvl="3" eaLnBrk="1" hangingPunct="1">
              <a:buNone/>
            </a:pPr>
            <a:r>
              <a:rPr lang="en-US" sz="2800" dirty="0" smtClean="0"/>
              <a:t>    or Moral appeal</a:t>
            </a:r>
          </a:p>
          <a:p>
            <a:pPr lvl="1" eaLnBrk="1" hangingPunct="1"/>
            <a:endParaRPr lang="en-US" sz="2400" dirty="0" smtClean="0"/>
          </a:p>
        </p:txBody>
      </p:sp>
      <p:pic>
        <p:nvPicPr>
          <p:cNvPr id="56324" name="Picture 4" descr="http://1.bp.blogspot.com/_6kyM3zDu0pY/TFUmsqZniPI/AAAAAAAAAPI/98PkwAp3X4I/s1600/838081224692154.jpg"/>
          <p:cNvPicPr>
            <a:picLocks noChangeAspect="1" noChangeArrowheads="1"/>
          </p:cNvPicPr>
          <p:nvPr/>
        </p:nvPicPr>
        <p:blipFill>
          <a:blip r:embed="rId2" cstate="print"/>
          <a:srcRect/>
          <a:stretch>
            <a:fillRect/>
          </a:stretch>
        </p:blipFill>
        <p:spPr bwMode="auto">
          <a:xfrm>
            <a:off x="5562600" y="1905000"/>
            <a:ext cx="3162300" cy="2847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2"/>
          </p:nvPr>
        </p:nvSpPr>
        <p:spPr>
          <a:noFill/>
        </p:spPr>
        <p:txBody>
          <a:bodyPr>
            <a:normAutofit/>
          </a:bodyPr>
          <a:lstStyle/>
          <a:p>
            <a:r>
              <a:rPr lang="en-US" smtClean="0"/>
              <a:t>12-</a:t>
            </a:r>
            <a:fld id="{E8BC0CBB-A920-4962-BA2B-4EA47B6E06A4}" type="slidenum">
              <a:rPr lang="en-US" smtClean="0"/>
              <a:pPr/>
              <a:t>37</a:t>
            </a:fld>
            <a:endParaRPr lang="en-US" smtClean="0"/>
          </a:p>
        </p:txBody>
      </p:sp>
      <p:pic>
        <p:nvPicPr>
          <p:cNvPr id="19459" name="Picture 8" descr="F12-3C"/>
          <p:cNvPicPr>
            <a:picLocks noChangeAspect="1" noChangeArrowheads="1"/>
          </p:cNvPicPr>
          <p:nvPr/>
        </p:nvPicPr>
        <p:blipFill>
          <a:blip r:embed="rId2" cstate="print"/>
          <a:srcRect/>
          <a:stretch>
            <a:fillRect/>
          </a:stretch>
        </p:blipFill>
        <p:spPr bwMode="auto">
          <a:xfrm>
            <a:off x="609600" y="1143000"/>
            <a:ext cx="7467600" cy="5354638"/>
          </a:xfrm>
          <a:prstGeom prst="rect">
            <a:avLst/>
          </a:prstGeom>
          <a:noFill/>
          <a:ln w="9525">
            <a:noFill/>
            <a:miter lim="800000"/>
            <a:headEnd/>
            <a:tailEnd/>
          </a:ln>
        </p:spPr>
      </p:pic>
      <p:sp>
        <p:nvSpPr>
          <p:cNvPr id="19460" name="Text Box 5"/>
          <p:cNvSpPr txBox="1">
            <a:spLocks noChangeArrowheads="1"/>
          </p:cNvSpPr>
          <p:nvPr/>
        </p:nvSpPr>
        <p:spPr bwMode="auto">
          <a:xfrm>
            <a:off x="1295400" y="152400"/>
            <a:ext cx="7467600" cy="946150"/>
          </a:xfrm>
          <a:prstGeom prst="rect">
            <a:avLst/>
          </a:prstGeom>
          <a:noFill/>
          <a:ln w="9525">
            <a:noFill/>
            <a:miter lim="800000"/>
            <a:headEnd/>
            <a:tailEnd/>
          </a:ln>
        </p:spPr>
        <p:txBody>
          <a:bodyPr>
            <a:spAutoFit/>
          </a:bodyPr>
          <a:lstStyle/>
          <a:p>
            <a:pPr algn="r">
              <a:spcBef>
                <a:spcPct val="50000"/>
              </a:spcBef>
            </a:pPr>
            <a:r>
              <a:rPr lang="en-US" sz="2800"/>
              <a:t>Deploying the Different Tools of Promotions to Coincide with </a:t>
            </a:r>
            <a:r>
              <a:rPr lang="en-US" sz="2800" b="1" i="1">
                <a:solidFill>
                  <a:srgbClr val="FF3300"/>
                </a:solidFill>
              </a:rPr>
              <a:t>Consumer Behavior</a:t>
            </a:r>
            <a:r>
              <a:rPr lang="en-US" sz="2800"/>
              <a:t> (AIDA)</a:t>
            </a:r>
          </a:p>
        </p:txBody>
      </p:sp>
      <p:sp>
        <p:nvSpPr>
          <p:cNvPr id="19461" name="Line 6"/>
          <p:cNvSpPr>
            <a:spLocks noChangeShapeType="1"/>
          </p:cNvSpPr>
          <p:nvPr/>
        </p:nvSpPr>
        <p:spPr bwMode="auto">
          <a:xfrm flipH="1">
            <a:off x="1676400" y="1143000"/>
            <a:ext cx="6400800" cy="0"/>
          </a:xfrm>
          <a:prstGeom prst="line">
            <a:avLst/>
          </a:prstGeom>
          <a:noFill/>
          <a:ln w="25400">
            <a:solidFill>
              <a:srgbClr val="FF0000"/>
            </a:solidFill>
            <a:round/>
            <a:headEnd/>
            <a:tailEnd/>
          </a:ln>
        </p:spPr>
        <p:txBody>
          <a:bodyPr/>
          <a:lstStyle/>
          <a:p>
            <a:endParaRPr lang="th-TH"/>
          </a:p>
        </p:txBody>
      </p:sp>
      <p:sp>
        <p:nvSpPr>
          <p:cNvPr id="19462" name="Text Box 7"/>
          <p:cNvSpPr txBox="1">
            <a:spLocks noChangeArrowheads="1"/>
          </p:cNvSpPr>
          <p:nvPr/>
        </p:nvSpPr>
        <p:spPr bwMode="auto">
          <a:xfrm>
            <a:off x="6629400" y="1219200"/>
            <a:ext cx="1905000" cy="366713"/>
          </a:xfrm>
          <a:prstGeom prst="rect">
            <a:avLst/>
          </a:prstGeom>
          <a:solidFill>
            <a:srgbClr val="FF3300"/>
          </a:solidFill>
          <a:ln w="9525">
            <a:noFill/>
            <a:miter lim="800000"/>
            <a:headEnd/>
            <a:tailEnd/>
          </a:ln>
        </p:spPr>
        <p:txBody>
          <a:bodyPr>
            <a:spAutoFit/>
          </a:bodyPr>
          <a:lstStyle/>
          <a:p>
            <a:pPr algn="r">
              <a:spcBef>
                <a:spcPct val="50000"/>
              </a:spcBef>
            </a:pPr>
            <a:r>
              <a:rPr lang="en-US" b="1">
                <a:solidFill>
                  <a:schemeClr val="bg1"/>
                </a:solidFill>
              </a:rPr>
              <a:t>Figure 12.3 (C)</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p:txBody>
          <a:bodyPr>
            <a:normAutofit fontScale="90000"/>
          </a:bodyPr>
          <a:lstStyle/>
          <a:p>
            <a:pPr eaLnBrk="1" hangingPunct="1"/>
            <a:r>
              <a:rPr lang="en-US" smtClean="0"/>
              <a:t>Developing Effective Communication</a:t>
            </a:r>
          </a:p>
        </p:txBody>
      </p:sp>
      <p:sp>
        <p:nvSpPr>
          <p:cNvPr id="26626" name="Slide Number Placeholder 3"/>
          <p:cNvSpPr>
            <a:spLocks noGrp="1"/>
          </p:cNvSpPr>
          <p:nvPr>
            <p:ph type="sldNum" sz="quarter" idx="12"/>
          </p:nvPr>
        </p:nvSpPr>
        <p:spPr>
          <a:noFill/>
        </p:spPr>
        <p:txBody>
          <a:bodyPr/>
          <a:lstStyle/>
          <a:p>
            <a:r>
              <a:rPr lang="en-US" smtClean="0"/>
              <a:t>12-</a:t>
            </a:r>
            <a:fld id="{BC39223B-54EB-4CDE-A29C-59329BAAEE0C}" type="slidenum">
              <a:rPr lang="en-US" smtClean="0"/>
              <a:pPr/>
              <a:t>38</a:t>
            </a:fld>
            <a:endParaRPr lang="en-US" smtClean="0"/>
          </a:p>
        </p:txBody>
      </p:sp>
      <p:sp>
        <p:nvSpPr>
          <p:cNvPr id="26628" name="Rectangle 3"/>
          <p:cNvSpPr>
            <a:spLocks noGrp="1" noChangeArrowheads="1"/>
          </p:cNvSpPr>
          <p:nvPr>
            <p:ph sz="quarter" idx="1"/>
          </p:nvPr>
        </p:nvSpPr>
        <p:spPr>
          <a:xfrm>
            <a:off x="457200" y="1676400"/>
            <a:ext cx="4648200" cy="4572000"/>
          </a:xfrm>
        </p:spPr>
        <p:txBody>
          <a:bodyPr>
            <a:normAutofit fontScale="92500" lnSpcReduction="10000"/>
          </a:bodyPr>
          <a:lstStyle/>
          <a:p>
            <a:pPr eaLnBrk="1" hangingPunct="1"/>
            <a:r>
              <a:rPr lang="en-US" sz="3300" b="1" dirty="0" smtClean="0"/>
              <a:t>Step 3: </a:t>
            </a:r>
            <a:r>
              <a:rPr lang="en-US" sz="2800" b="1" dirty="0" smtClean="0">
                <a:solidFill>
                  <a:srgbClr val="FF3300"/>
                </a:solidFill>
              </a:rPr>
              <a:t>Designing a Message</a:t>
            </a:r>
          </a:p>
          <a:p>
            <a:pPr eaLnBrk="1" hangingPunct="1">
              <a:buNone/>
            </a:pPr>
            <a:endParaRPr lang="en-US" sz="2800" b="1" dirty="0" smtClean="0">
              <a:solidFill>
                <a:srgbClr val="FF3300"/>
              </a:solidFill>
            </a:endParaRPr>
          </a:p>
          <a:p>
            <a:pPr lvl="1" eaLnBrk="1" hangingPunct="1"/>
            <a:r>
              <a:rPr lang="en-US" sz="2400" b="1" dirty="0" smtClean="0">
                <a:solidFill>
                  <a:srgbClr val="FF3300"/>
                </a:solidFill>
              </a:rPr>
              <a:t>Message Structure</a:t>
            </a:r>
            <a:r>
              <a:rPr lang="en-US" sz="2400" dirty="0" smtClean="0"/>
              <a:t>: Key decisions are required with respect to three message structure issues:</a:t>
            </a:r>
          </a:p>
          <a:p>
            <a:pPr lvl="2" eaLnBrk="1" hangingPunct="1"/>
            <a:r>
              <a:rPr lang="en-US" sz="2000" dirty="0" smtClean="0"/>
              <a:t> Whether or not to draw a conclusion</a:t>
            </a:r>
          </a:p>
          <a:p>
            <a:pPr lvl="2" eaLnBrk="1" hangingPunct="1"/>
            <a:r>
              <a:rPr lang="en-US" sz="2000" dirty="0" smtClean="0"/>
              <a:t> One-sided vs. two-sided argument</a:t>
            </a:r>
          </a:p>
          <a:p>
            <a:pPr lvl="2" eaLnBrk="1" hangingPunct="1"/>
            <a:r>
              <a:rPr lang="en-US" sz="2000" dirty="0" smtClean="0"/>
              <a:t> Order of argument presentation</a:t>
            </a:r>
          </a:p>
          <a:p>
            <a:pPr lvl="2" eaLnBrk="1" hangingPunct="1">
              <a:buNone/>
            </a:pPr>
            <a:endParaRPr lang="en-US" sz="2000" dirty="0" smtClean="0"/>
          </a:p>
          <a:p>
            <a:pPr lvl="1" eaLnBrk="1" hangingPunct="1"/>
            <a:r>
              <a:rPr lang="en-US" sz="2400" b="1" dirty="0" smtClean="0">
                <a:solidFill>
                  <a:srgbClr val="FF3300"/>
                </a:solidFill>
              </a:rPr>
              <a:t>Message Format</a:t>
            </a:r>
            <a:r>
              <a:rPr lang="en-US" sz="2400" dirty="0" smtClean="0"/>
              <a:t>: Design, layout, copy, color, shape, movement, words, sounds, voice, body language, dress, etc.</a:t>
            </a:r>
          </a:p>
          <a:p>
            <a:pPr lvl="1" eaLnBrk="1" hangingPunct="1"/>
            <a:endParaRPr lang="en-US" sz="2400" dirty="0" smtClean="0"/>
          </a:p>
        </p:txBody>
      </p:sp>
      <p:pic>
        <p:nvPicPr>
          <p:cNvPr id="55298" name="Picture 2" descr="http://beautyonclick.tarad.com/shop/b/beautyonclick/img-lib/payslip_20090508213848.jpg"/>
          <p:cNvPicPr>
            <a:picLocks noChangeAspect="1" noChangeArrowheads="1"/>
          </p:cNvPicPr>
          <p:nvPr/>
        </p:nvPicPr>
        <p:blipFill>
          <a:blip r:embed="rId2" cstate="print"/>
          <a:srcRect/>
          <a:stretch>
            <a:fillRect/>
          </a:stretch>
        </p:blipFill>
        <p:spPr bwMode="auto">
          <a:xfrm>
            <a:off x="5410200" y="1676400"/>
            <a:ext cx="3448050" cy="2122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normAutofit fontScale="90000"/>
          </a:bodyPr>
          <a:lstStyle/>
          <a:p>
            <a:pPr eaLnBrk="1" hangingPunct="1"/>
            <a:r>
              <a:rPr lang="en-US" dirty="0" smtClean="0"/>
              <a:t>Developing Effective Communication</a:t>
            </a:r>
          </a:p>
        </p:txBody>
      </p:sp>
      <p:sp>
        <p:nvSpPr>
          <p:cNvPr id="27650" name="Slide Number Placeholder 3"/>
          <p:cNvSpPr>
            <a:spLocks noGrp="1"/>
          </p:cNvSpPr>
          <p:nvPr>
            <p:ph type="sldNum" sz="quarter" idx="12"/>
          </p:nvPr>
        </p:nvSpPr>
        <p:spPr>
          <a:noFill/>
        </p:spPr>
        <p:txBody>
          <a:bodyPr/>
          <a:lstStyle/>
          <a:p>
            <a:r>
              <a:rPr lang="en-US" smtClean="0"/>
              <a:t>12-</a:t>
            </a:r>
            <a:fld id="{9D47D704-BB91-49E1-8FA6-33A8C68DEA5F}" type="slidenum">
              <a:rPr lang="en-US" smtClean="0"/>
              <a:pPr/>
              <a:t>39</a:t>
            </a:fld>
            <a:endParaRPr lang="en-US" smtClean="0"/>
          </a:p>
        </p:txBody>
      </p:sp>
      <p:sp>
        <p:nvSpPr>
          <p:cNvPr id="27652" name="Rectangle 3"/>
          <p:cNvSpPr>
            <a:spLocks noGrp="1" noChangeArrowheads="1"/>
          </p:cNvSpPr>
          <p:nvPr>
            <p:ph sz="quarter" idx="1"/>
          </p:nvPr>
        </p:nvSpPr>
        <p:spPr>
          <a:xfrm>
            <a:off x="2971800" y="1828800"/>
            <a:ext cx="5867400" cy="5029200"/>
          </a:xfrm>
        </p:spPr>
        <p:txBody>
          <a:bodyPr>
            <a:normAutofit/>
          </a:bodyPr>
          <a:lstStyle/>
          <a:p>
            <a:pPr eaLnBrk="1" hangingPunct="1"/>
            <a:r>
              <a:rPr lang="en-US" sz="2800" b="1" dirty="0" smtClean="0"/>
              <a:t>Step 4:  </a:t>
            </a:r>
            <a:r>
              <a:rPr lang="en-US" sz="2800" b="1" dirty="0" smtClean="0">
                <a:solidFill>
                  <a:srgbClr val="FF3300"/>
                </a:solidFill>
              </a:rPr>
              <a:t>Choosing Media </a:t>
            </a:r>
          </a:p>
          <a:p>
            <a:pPr eaLnBrk="1" hangingPunct="1">
              <a:buNone/>
            </a:pPr>
            <a:r>
              <a:rPr lang="en-US" sz="2800" b="1" dirty="0" smtClean="0">
                <a:solidFill>
                  <a:srgbClr val="FF3300"/>
                </a:solidFill>
              </a:rPr>
              <a:t>(and Media Mix)</a:t>
            </a:r>
          </a:p>
          <a:p>
            <a:pPr lvl="1" eaLnBrk="1" hangingPunct="1"/>
            <a:r>
              <a:rPr lang="en-US" sz="2400" b="1" dirty="0" smtClean="0">
                <a:solidFill>
                  <a:srgbClr val="000099"/>
                </a:solidFill>
              </a:rPr>
              <a:t>Personal communication channels</a:t>
            </a:r>
          </a:p>
          <a:p>
            <a:pPr lvl="2" eaLnBrk="1" hangingPunct="1"/>
            <a:r>
              <a:rPr lang="en-US" sz="2000" dirty="0" smtClean="0"/>
              <a:t> Includes face-to-face, phone, mail, and Internet chat communications</a:t>
            </a:r>
          </a:p>
          <a:p>
            <a:pPr lvl="2" eaLnBrk="1" hangingPunct="1"/>
            <a:r>
              <a:rPr lang="en-US" sz="2000" dirty="0" smtClean="0"/>
              <a:t> Word-of-mouth influence is often critical</a:t>
            </a:r>
          </a:p>
          <a:p>
            <a:pPr lvl="2" eaLnBrk="1" hangingPunct="1"/>
            <a:r>
              <a:rPr lang="en-US" sz="2000" dirty="0" smtClean="0"/>
              <a:t> Buzz marketing cultivates opinion leaders</a:t>
            </a:r>
          </a:p>
          <a:p>
            <a:pPr lvl="1" eaLnBrk="1" hangingPunct="1"/>
            <a:r>
              <a:rPr lang="en-US" sz="2400" b="1" dirty="0" err="1" smtClean="0">
                <a:solidFill>
                  <a:srgbClr val="000099"/>
                </a:solidFill>
              </a:rPr>
              <a:t>Nonpersonal</a:t>
            </a:r>
            <a:r>
              <a:rPr lang="en-US" sz="2400" b="1" dirty="0" smtClean="0">
                <a:solidFill>
                  <a:srgbClr val="000099"/>
                </a:solidFill>
              </a:rPr>
              <a:t> communication channels</a:t>
            </a:r>
          </a:p>
          <a:p>
            <a:pPr lvl="2" eaLnBrk="1" hangingPunct="1"/>
            <a:r>
              <a:rPr lang="en-US" sz="2000" dirty="0" smtClean="0"/>
              <a:t> Includes media, atmosphere, and events</a:t>
            </a:r>
          </a:p>
          <a:p>
            <a:pPr lvl="2" eaLnBrk="1" hangingPunct="1"/>
            <a:r>
              <a:rPr lang="en-US" dirty="0" smtClean="0"/>
              <a:t>Selecting Media Source – celebrities, endorsers</a:t>
            </a:r>
            <a:endParaRPr lang="en-US" sz="2000" dirty="0" smtClean="0"/>
          </a:p>
          <a:p>
            <a:pPr lvl="2" eaLnBrk="1" hangingPunct="1"/>
            <a:endParaRPr lang="en-US" sz="2000" dirty="0" smtClean="0"/>
          </a:p>
          <a:p>
            <a:pPr lvl="1" eaLnBrk="1" hangingPunct="1"/>
            <a:endParaRPr lang="en-US" sz="2400" dirty="0" smtClean="0"/>
          </a:p>
        </p:txBody>
      </p:sp>
      <p:pic>
        <p:nvPicPr>
          <p:cNvPr id="54274" name="Picture 2" descr="http://ezbiznet.com/wp-content/uploads/2011/03/page2_funnel2.jpg"/>
          <p:cNvPicPr>
            <a:picLocks noChangeAspect="1" noChangeArrowheads="1"/>
          </p:cNvPicPr>
          <p:nvPr/>
        </p:nvPicPr>
        <p:blipFill>
          <a:blip r:embed="rId2" cstate="print"/>
          <a:srcRect/>
          <a:stretch>
            <a:fillRect/>
          </a:stretch>
        </p:blipFill>
        <p:spPr bwMode="auto">
          <a:xfrm>
            <a:off x="381000" y="1524000"/>
            <a:ext cx="2362200" cy="3018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4276" name="Picture 4" descr="http://assegaigroup.com/wp-content/uploads/2011/03/BUZZMARKETING.png"/>
          <p:cNvPicPr>
            <a:picLocks noChangeAspect="1" noChangeArrowheads="1"/>
          </p:cNvPicPr>
          <p:nvPr/>
        </p:nvPicPr>
        <p:blipFill>
          <a:blip r:embed="rId3" cstate="print"/>
          <a:srcRect/>
          <a:stretch>
            <a:fillRect/>
          </a:stretch>
        </p:blipFill>
        <p:spPr bwMode="auto">
          <a:xfrm>
            <a:off x="381000" y="5715000"/>
            <a:ext cx="3200400" cy="838200"/>
          </a:xfrm>
          <a:prstGeom prst="rect">
            <a:avLst/>
          </a:prstGeom>
          <a:noFill/>
        </p:spPr>
      </p:pic>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533400" y="5181600"/>
            <a:ext cx="7772400" cy="4572000"/>
          </a:xfrm>
        </p:spPr>
        <p:txBody>
          <a:bodyPr/>
          <a:lstStyle/>
          <a:p>
            <a:pPr>
              <a:buNone/>
            </a:pPr>
            <a:r>
              <a:rPr lang="en-US" dirty="0" smtClean="0"/>
              <a:t>    A range of clothing endorsed by model Kate Moss has been a huge selling point for retailer </a:t>
            </a:r>
            <a:r>
              <a:rPr lang="en-US" dirty="0" err="1" smtClean="0"/>
              <a:t>Topshop</a:t>
            </a:r>
            <a:r>
              <a:rPr lang="en-US" dirty="0" smtClean="0"/>
              <a:t> but allegations in her personal life could be damaging to their reputation and affect their sales.</a:t>
            </a:r>
            <a:endParaRPr lang="th-TH" dirty="0"/>
          </a:p>
        </p:txBody>
      </p:sp>
      <p:pic>
        <p:nvPicPr>
          <p:cNvPr id="114690" name="Picture 2" descr="http://media.topshop.com/wcsstore/ConsumerDirectStorefrontAssetStore/images/colors/color7/cms/pages/static/static-0000012071/images/KM_page_140411.jpg"/>
          <p:cNvPicPr>
            <a:picLocks noChangeAspect="1" noChangeArrowheads="1"/>
          </p:cNvPicPr>
          <p:nvPr/>
        </p:nvPicPr>
        <p:blipFill>
          <a:blip r:embed="rId2" cstate="print"/>
          <a:srcRect/>
          <a:stretch>
            <a:fillRect/>
          </a:stretch>
        </p:blipFill>
        <p:spPr bwMode="auto">
          <a:xfrm>
            <a:off x="838200" y="304800"/>
            <a:ext cx="7178776" cy="449580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562600"/>
            <a:ext cx="7772400" cy="4572000"/>
          </a:xfrm>
        </p:spPr>
        <p:txBody>
          <a:bodyPr/>
          <a:lstStyle/>
          <a:p>
            <a:pPr>
              <a:buNone/>
            </a:pPr>
            <a:r>
              <a:rPr lang="en-US" dirty="0" smtClean="0"/>
              <a:t>   Celebrity endorsers: </a:t>
            </a:r>
            <a:r>
              <a:rPr lang="en-US" dirty="0" err="1" smtClean="0"/>
              <a:t>LeBron</a:t>
            </a:r>
            <a:r>
              <a:rPr lang="en-US" dirty="0" smtClean="0"/>
              <a:t> James, Kobe Bryant, and a host of other NBA superstars lend their images to Nike brands.</a:t>
            </a:r>
            <a:endParaRPr lang="th-TH" dirty="0"/>
          </a:p>
        </p:txBody>
      </p:sp>
      <p:pic>
        <p:nvPicPr>
          <p:cNvPr id="113666" name="Picture 2" descr="http://www.lewallpaper.com/imagebank/kobe-bryant-the-second-coming-wallpaper-normal.jpg"/>
          <p:cNvPicPr>
            <a:picLocks noChangeAspect="1" noChangeArrowheads="1"/>
          </p:cNvPicPr>
          <p:nvPr/>
        </p:nvPicPr>
        <p:blipFill>
          <a:blip r:embed="rId2" cstate="print"/>
          <a:srcRect/>
          <a:stretch>
            <a:fillRect/>
          </a:stretch>
        </p:blipFill>
        <p:spPr bwMode="auto">
          <a:xfrm>
            <a:off x="1752600" y="685800"/>
            <a:ext cx="5892800" cy="44196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990600" y="5257800"/>
            <a:ext cx="7772400" cy="4572000"/>
          </a:xfrm>
        </p:spPr>
        <p:txBody>
          <a:bodyPr>
            <a:normAutofit/>
          </a:bodyPr>
          <a:lstStyle/>
          <a:p>
            <a:pPr>
              <a:buNone/>
            </a:pPr>
            <a:r>
              <a:rPr lang="en-US" sz="2000" b="1" dirty="0" smtClean="0"/>
              <a:t>     Buzz marketing: P&amp;G has created a huge word-of-mouth marketing arm-</a:t>
            </a:r>
            <a:r>
              <a:rPr lang="en-US" sz="2000" b="1" dirty="0" err="1" smtClean="0"/>
              <a:t>Vocalpoint</a:t>
            </a:r>
            <a:r>
              <a:rPr lang="en-US" sz="2000" b="1" dirty="0" smtClean="0"/>
              <a:t>-consisting of 500,000 moms who create word-of-mouth for P&amp;G and other brands.</a:t>
            </a:r>
            <a:endParaRPr lang="th-TH" sz="2000" b="1" dirty="0"/>
          </a:p>
        </p:txBody>
      </p:sp>
      <p:pic>
        <p:nvPicPr>
          <p:cNvPr id="6" name="รูปภาพ 5" descr="p and g.jpg"/>
          <p:cNvPicPr>
            <a:picLocks noChangeAspect="1"/>
          </p:cNvPicPr>
          <p:nvPr/>
        </p:nvPicPr>
        <p:blipFill>
          <a:blip r:embed="rId2" cstate="print">
            <a:lum bright="9000" contrast="34000"/>
          </a:blip>
          <a:stretch>
            <a:fillRect/>
          </a:stretch>
        </p:blipFill>
        <p:spPr>
          <a:xfrm>
            <a:off x="1143000" y="457200"/>
            <a:ext cx="6548438" cy="446523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43</a:t>
            </a:fld>
            <a:endParaRPr lang="en-US" smtClean="0"/>
          </a:p>
        </p:txBody>
      </p:sp>
      <p:pic>
        <p:nvPicPr>
          <p:cNvPr id="23555" name="Picture 4" descr="F12-5"/>
          <p:cNvPicPr>
            <a:picLocks noChangeAspect="1" noChangeArrowheads="1"/>
          </p:cNvPicPr>
          <p:nvPr/>
        </p:nvPicPr>
        <p:blipFill>
          <a:blip r:embed="rId2" cstate="print"/>
          <a:srcRect/>
          <a:stretch>
            <a:fillRect/>
          </a:stretch>
        </p:blipFill>
        <p:spPr bwMode="auto">
          <a:xfrm>
            <a:off x="3581400" y="0"/>
            <a:ext cx="4224338" cy="6477000"/>
          </a:xfrm>
          <a:prstGeom prst="rect">
            <a:avLst/>
          </a:prstGeom>
          <a:noFill/>
          <a:ln w="9525">
            <a:noFill/>
            <a:miter lim="800000"/>
            <a:headEnd/>
            <a:tailEnd/>
          </a:ln>
        </p:spPr>
      </p:pic>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
        <p:nvSpPr>
          <p:cNvPr id="6" name="วงรี 5"/>
          <p:cNvSpPr/>
          <p:nvPr/>
        </p:nvSpPr>
        <p:spPr>
          <a:xfrm>
            <a:off x="3429000" y="2971800"/>
            <a:ext cx="5029200" cy="3581400"/>
          </a:xfrm>
          <a:prstGeom prst="ellipse">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ctrTitle"/>
          </p:nvPr>
        </p:nvSpPr>
        <p:spPr>
          <a:xfrm>
            <a:off x="457200" y="1505930"/>
            <a:ext cx="8686800" cy="1470025"/>
          </a:xfrm>
        </p:spPr>
        <p:txBody>
          <a:bodyPr>
            <a:normAutofit fontScale="90000"/>
          </a:bodyPr>
          <a:lstStyle/>
          <a:p>
            <a:r>
              <a:rPr sz="3600" b="1" dirty="0" smtClean="0">
                <a:solidFill>
                  <a:schemeClr val="bg1"/>
                </a:solidFill>
              </a:rPr>
              <a:t>Objective 4: </a:t>
            </a:r>
            <a:r>
              <a:rPr sz="2800" b="1" dirty="0" smtClean="0">
                <a:solidFill>
                  <a:schemeClr val="bg1"/>
                </a:solidFill>
              </a:rPr>
              <a:t>Setting the Total Promotion</a:t>
            </a:r>
            <a:r>
              <a:rPr lang="th-TH" sz="2800" b="1" dirty="0" smtClean="0">
                <a:solidFill>
                  <a:schemeClr val="bg1"/>
                </a:solidFill>
              </a:rPr>
              <a:t> </a:t>
            </a:r>
            <a:r>
              <a:rPr sz="2800" b="1" dirty="0" smtClean="0">
                <a:solidFill>
                  <a:schemeClr val="bg1"/>
                </a:solidFill>
              </a:rPr>
              <a:t>Budget and Mix</a:t>
            </a:r>
            <a:br>
              <a:rPr sz="2800" b="1" dirty="0" smtClean="0">
                <a:solidFill>
                  <a:schemeClr val="bg1"/>
                </a:solidFill>
              </a:rPr>
            </a:br>
            <a:r>
              <a:rPr lang="th-TH" sz="2800" b="1" dirty="0" smtClean="0">
                <a:solidFill>
                  <a:schemeClr val="bg1"/>
                </a:solidFill>
              </a:rPr>
              <a:t>       </a:t>
            </a:r>
            <a:r>
              <a:rPr sz="2800" b="1" dirty="0" smtClean="0">
                <a:solidFill>
                  <a:schemeClr val="bg1"/>
                </a:solidFill>
              </a:rPr>
              <a:t>Socially Responsible</a:t>
            </a:r>
            <a:r>
              <a:rPr lang="th-TH" sz="2800" b="1" dirty="0" smtClean="0">
                <a:solidFill>
                  <a:schemeClr val="bg1"/>
                </a:solidFill>
              </a:rPr>
              <a:t> </a:t>
            </a:r>
            <a:r>
              <a:rPr sz="2800" b="1" dirty="0" smtClean="0">
                <a:solidFill>
                  <a:schemeClr val="bg1"/>
                </a:solidFill>
              </a:rPr>
              <a:t>Marketing</a:t>
            </a:r>
            <a:endParaRPr lang="th-TH" sz="2800" b="1" dirty="0">
              <a:solidFill>
                <a:schemeClr val="bg1"/>
              </a:solidFill>
            </a:endParaRPr>
          </a:p>
        </p:txBody>
      </p:sp>
      <p:pic>
        <p:nvPicPr>
          <p:cNvPr id="60418" name="Picture 2" descr="http://www.switchblade-studios.com/wp/wp-content/uploads/2011/08/fsf_fb_donateMuttville060613.jpg"/>
          <p:cNvPicPr>
            <a:picLocks noChangeAspect="1" noChangeArrowheads="1"/>
          </p:cNvPicPr>
          <p:nvPr/>
        </p:nvPicPr>
        <p:blipFill>
          <a:blip r:embed="rId2" cstate="print"/>
          <a:srcRect/>
          <a:stretch>
            <a:fillRect/>
          </a:stretch>
        </p:blipFill>
        <p:spPr bwMode="auto">
          <a:xfrm>
            <a:off x="2667000" y="3276600"/>
            <a:ext cx="3581400" cy="31790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p:cNvSpPr>
            <a:spLocks noGrp="1"/>
          </p:cNvSpPr>
          <p:nvPr>
            <p:ph type="sldNum" sz="quarter" idx="12"/>
          </p:nvPr>
        </p:nvSpPr>
        <p:spPr>
          <a:noFill/>
        </p:spPr>
        <p:txBody>
          <a:bodyPr/>
          <a:lstStyle/>
          <a:p>
            <a:r>
              <a:rPr lang="en-US" smtClean="0"/>
              <a:t>12-</a:t>
            </a:r>
            <a:fld id="{85BBD179-80E3-4AF7-A706-3942D80A2A1A}" type="slidenum">
              <a:rPr lang="en-US" smtClean="0"/>
              <a:pPr/>
              <a:t>45</a:t>
            </a:fld>
            <a:endParaRPr lang="en-US" smtClean="0"/>
          </a:p>
        </p:txBody>
      </p:sp>
      <p:pic>
        <p:nvPicPr>
          <p:cNvPr id="28675" name="Picture 2" descr="TEAMS&amp;TEAMS%20Asset%20ID=fc22d79db815f5976ef707254948a1151102e647"/>
          <p:cNvPicPr>
            <a:picLocks noChangeAspect="1" noChangeArrowheads="1"/>
          </p:cNvPicPr>
          <p:nvPr/>
        </p:nvPicPr>
        <p:blipFill>
          <a:blip r:embed="rId2" cstate="print"/>
          <a:srcRect/>
          <a:stretch>
            <a:fillRect/>
          </a:stretch>
        </p:blipFill>
        <p:spPr bwMode="auto">
          <a:xfrm>
            <a:off x="1066800" y="2133600"/>
            <a:ext cx="6858000" cy="3956050"/>
          </a:xfrm>
          <a:prstGeom prst="rect">
            <a:avLst/>
          </a:prstGeom>
          <a:noFill/>
          <a:ln w="9525">
            <a:noFill/>
            <a:miter lim="800000"/>
            <a:headEnd/>
            <a:tailEnd/>
          </a:ln>
        </p:spPr>
      </p:pic>
      <p:sp>
        <p:nvSpPr>
          <p:cNvPr id="28676" name="Text Box 4"/>
          <p:cNvSpPr txBox="1">
            <a:spLocks noChangeArrowheads="1"/>
          </p:cNvSpPr>
          <p:nvPr/>
        </p:nvSpPr>
        <p:spPr bwMode="auto">
          <a:xfrm>
            <a:off x="685800" y="381000"/>
            <a:ext cx="8128000" cy="1552575"/>
          </a:xfrm>
          <a:prstGeom prst="rect">
            <a:avLst/>
          </a:prstGeom>
          <a:noFill/>
          <a:ln w="9525">
            <a:noFill/>
            <a:miter lim="800000"/>
            <a:headEnd/>
            <a:tailEnd/>
          </a:ln>
        </p:spPr>
        <p:txBody>
          <a:bodyPr>
            <a:spAutoFit/>
          </a:bodyPr>
          <a:lstStyle/>
          <a:p>
            <a:pPr>
              <a:spcBef>
                <a:spcPct val="50000"/>
              </a:spcBef>
            </a:pPr>
            <a:r>
              <a:rPr lang="en-US" sz="2400"/>
              <a:t>Most observers see China as registering the most dramatic increases in advertising expenditures as both global and local brands rush to capture the media landscape in major Chinese cities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ChangeArrowheads="1"/>
          </p:cNvSpPr>
          <p:nvPr>
            <p:ph type="title"/>
          </p:nvPr>
        </p:nvSpPr>
        <p:spPr>
          <a:xfrm>
            <a:off x="533400" y="0"/>
            <a:ext cx="8229600" cy="735013"/>
          </a:xfrm>
        </p:spPr>
        <p:txBody>
          <a:bodyPr/>
          <a:lstStyle/>
          <a:p>
            <a:pPr eaLnBrk="1" hangingPunct="1"/>
            <a:r>
              <a:rPr lang="en-US" sz="3600" dirty="0" smtClean="0"/>
              <a:t>Setting the Promotion Budget</a:t>
            </a:r>
          </a:p>
        </p:txBody>
      </p:sp>
      <p:sp>
        <p:nvSpPr>
          <p:cNvPr id="40962" name="Slide Number Placeholder 3"/>
          <p:cNvSpPr>
            <a:spLocks noGrp="1"/>
          </p:cNvSpPr>
          <p:nvPr>
            <p:ph type="sldNum" sz="quarter" idx="12"/>
          </p:nvPr>
        </p:nvSpPr>
        <p:spPr>
          <a:noFill/>
        </p:spPr>
        <p:txBody>
          <a:bodyPr/>
          <a:lstStyle/>
          <a:p>
            <a:r>
              <a:rPr lang="en-US" smtClean="0"/>
              <a:t>12-</a:t>
            </a:r>
            <a:fld id="{C05DFD55-B8A7-4DB3-BD7F-A7002B86DE9B}" type="slidenum">
              <a:rPr lang="en-US" smtClean="0"/>
              <a:pPr/>
              <a:t>46</a:t>
            </a:fld>
            <a:endParaRPr lang="en-US" smtClean="0"/>
          </a:p>
        </p:txBody>
      </p:sp>
      <p:sp>
        <p:nvSpPr>
          <p:cNvPr id="40964" name="Line 3"/>
          <p:cNvSpPr>
            <a:spLocks noChangeShapeType="1"/>
          </p:cNvSpPr>
          <p:nvPr/>
        </p:nvSpPr>
        <p:spPr bwMode="auto">
          <a:xfrm flipH="1">
            <a:off x="1143000" y="771525"/>
            <a:ext cx="6400800" cy="0"/>
          </a:xfrm>
          <a:prstGeom prst="line">
            <a:avLst/>
          </a:prstGeom>
          <a:noFill/>
          <a:ln w="25400">
            <a:solidFill>
              <a:srgbClr val="FF0000"/>
            </a:solidFill>
            <a:round/>
            <a:headEnd/>
            <a:tailEnd/>
          </a:ln>
        </p:spPr>
        <p:txBody>
          <a:bodyPr/>
          <a:lstStyle/>
          <a:p>
            <a:endParaRPr lang="th-TH"/>
          </a:p>
        </p:txBody>
      </p:sp>
      <p:sp>
        <p:nvSpPr>
          <p:cNvPr id="371716" name="AutoShape 4"/>
          <p:cNvSpPr>
            <a:spLocks noChangeArrowheads="1"/>
          </p:cNvSpPr>
          <p:nvPr/>
        </p:nvSpPr>
        <p:spPr bwMode="auto">
          <a:xfrm rot="5400000">
            <a:off x="4058444" y="-2677319"/>
            <a:ext cx="1219200" cy="8421688"/>
          </a:xfrm>
          <a:prstGeom prst="cube">
            <a:avLst>
              <a:gd name="adj" fmla="val 18250"/>
            </a:avLst>
          </a:prstGeom>
          <a:solidFill>
            <a:srgbClr val="99CC00"/>
          </a:solidFill>
          <a:ln w="12700">
            <a:solidFill>
              <a:srgbClr val="000000"/>
            </a:solidFill>
            <a:miter lim="800000"/>
            <a:headEnd/>
            <a:tailEnd/>
          </a:ln>
        </p:spPr>
        <p:txBody>
          <a:bodyPr rot="10800000" vert="eaVert" wrap="none" lIns="80963" tIns="41275" rIns="80963" bIns="41275" anchor="ctr"/>
          <a:lstStyle/>
          <a:p>
            <a:pPr algn="ctr" defTabSz="804863" eaLnBrk="0" hangingPunct="0"/>
            <a:r>
              <a:rPr lang="en-US" sz="2400" b="1" dirty="0">
                <a:latin typeface="Tahoma" pitchFamily="34" charset="0"/>
              </a:rPr>
              <a:t>           Affordable</a:t>
            </a:r>
            <a:r>
              <a:rPr lang="en-US" sz="2400" b="1" dirty="0">
                <a:solidFill>
                  <a:schemeClr val="tx2"/>
                </a:solidFill>
                <a:latin typeface="Tahoma" pitchFamily="34" charset="0"/>
              </a:rPr>
              <a:t>        </a:t>
            </a:r>
            <a:r>
              <a:rPr lang="en-US" sz="2400" b="1" dirty="0">
                <a:solidFill>
                  <a:srgbClr val="FFFFFF"/>
                </a:solidFill>
                <a:latin typeface="Tahoma" pitchFamily="34" charset="0"/>
              </a:rPr>
              <a:t>   </a:t>
            </a:r>
          </a:p>
          <a:p>
            <a:pPr algn="ctr" defTabSz="804863" eaLnBrk="0" hangingPunct="0"/>
            <a:r>
              <a:rPr lang="en-US" sz="2400" dirty="0">
                <a:solidFill>
                  <a:srgbClr val="FFFFFF"/>
                </a:solidFill>
                <a:latin typeface="Tahoma" pitchFamily="34" charset="0"/>
              </a:rPr>
              <a:t>Based on What the Company Thinks it Can Afford</a:t>
            </a:r>
            <a:endParaRPr lang="en-US" sz="2400" b="1" dirty="0">
              <a:solidFill>
                <a:srgbClr val="FFFFFF"/>
              </a:solidFill>
              <a:latin typeface="Tahoma" pitchFamily="34" charset="0"/>
            </a:endParaRPr>
          </a:p>
        </p:txBody>
      </p:sp>
      <p:sp>
        <p:nvSpPr>
          <p:cNvPr id="371717" name="AutoShape 5"/>
          <p:cNvSpPr>
            <a:spLocks noChangeArrowheads="1"/>
          </p:cNvSpPr>
          <p:nvPr/>
        </p:nvSpPr>
        <p:spPr bwMode="auto">
          <a:xfrm rot="5400000">
            <a:off x="4008438" y="1552575"/>
            <a:ext cx="1238250" cy="8340725"/>
          </a:xfrm>
          <a:prstGeom prst="cube">
            <a:avLst>
              <a:gd name="adj" fmla="val 18250"/>
            </a:avLst>
          </a:prstGeom>
          <a:solidFill>
            <a:srgbClr val="00CCFF"/>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dirty="0">
                <a:latin typeface="Tahoma" pitchFamily="34" charset="0"/>
              </a:rPr>
              <a:t>Objective-and-Task </a:t>
            </a:r>
            <a:r>
              <a:rPr lang="en-US" sz="2400" b="1" dirty="0">
                <a:solidFill>
                  <a:srgbClr val="FFFFFF"/>
                </a:solidFill>
                <a:latin typeface="Tahoma" pitchFamily="34" charset="0"/>
              </a:rPr>
              <a:t>    </a:t>
            </a:r>
          </a:p>
          <a:p>
            <a:pPr algn="ctr" defTabSz="804863" eaLnBrk="0" hangingPunct="0">
              <a:defRPr/>
            </a:pPr>
            <a:r>
              <a:rPr lang="en-US" sz="2400" dirty="0">
                <a:solidFill>
                  <a:srgbClr val="FFFFFF"/>
                </a:solidFill>
                <a:latin typeface="Tahoma" pitchFamily="34" charset="0"/>
              </a:rPr>
              <a:t>Set Objectives, Determine Tasks to Achieve Objectives,</a:t>
            </a:r>
          </a:p>
          <a:p>
            <a:pPr algn="ctr" defTabSz="804863" eaLnBrk="0" hangingPunct="0">
              <a:defRPr/>
            </a:pPr>
            <a:r>
              <a:rPr lang="en-US" sz="2400" dirty="0" smtClean="0">
                <a:solidFill>
                  <a:srgbClr val="FFFFFF"/>
                </a:solidFill>
                <a:latin typeface="Tahoma" pitchFamily="34" charset="0"/>
              </a:rPr>
              <a:t>Sum of </a:t>
            </a:r>
            <a:r>
              <a:rPr lang="en-US" sz="2400" dirty="0">
                <a:solidFill>
                  <a:srgbClr val="FFFFFF"/>
                </a:solidFill>
                <a:latin typeface="Tahoma" pitchFamily="34" charset="0"/>
              </a:rPr>
              <a:t>Task Costs Equals Budget</a:t>
            </a:r>
            <a:r>
              <a:rPr lang="en-US" sz="2000" dirty="0">
                <a:solidFill>
                  <a:srgbClr val="FFFFFF"/>
                </a:solidFill>
                <a:latin typeface="Tahoma" pitchFamily="34" charset="0"/>
              </a:rPr>
              <a:t>      </a:t>
            </a:r>
          </a:p>
        </p:txBody>
      </p:sp>
      <p:sp>
        <p:nvSpPr>
          <p:cNvPr id="371718" name="AutoShape 6"/>
          <p:cNvSpPr>
            <a:spLocks noChangeArrowheads="1"/>
          </p:cNvSpPr>
          <p:nvPr/>
        </p:nvSpPr>
        <p:spPr bwMode="auto">
          <a:xfrm rot="5400000">
            <a:off x="4069557" y="-1270794"/>
            <a:ext cx="1200150" cy="8301037"/>
          </a:xfrm>
          <a:prstGeom prst="cube">
            <a:avLst>
              <a:gd name="adj" fmla="val 18250"/>
            </a:avLst>
          </a:prstGeom>
          <a:solidFill>
            <a:srgbClr val="FF00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dirty="0">
                <a:latin typeface="Tahoma" pitchFamily="34" charset="0"/>
              </a:rPr>
              <a:t>Percentage-of-Sales</a:t>
            </a:r>
          </a:p>
          <a:p>
            <a:pPr algn="ctr" defTabSz="804863" eaLnBrk="0" hangingPunct="0">
              <a:defRPr/>
            </a:pPr>
            <a:r>
              <a:rPr lang="en-US" sz="2400" dirty="0">
                <a:solidFill>
                  <a:srgbClr val="FFFFFF"/>
                </a:solidFill>
                <a:latin typeface="Tahoma" pitchFamily="34" charset="0"/>
              </a:rPr>
              <a:t>Based on a Percentage of Current or Forecasted </a:t>
            </a:r>
            <a:r>
              <a:rPr lang="en-US" sz="2400" dirty="0" smtClean="0">
                <a:solidFill>
                  <a:srgbClr val="FFFFFF"/>
                </a:solidFill>
                <a:latin typeface="Tahoma" pitchFamily="34" charset="0"/>
              </a:rPr>
              <a:t>Sales or </a:t>
            </a:r>
          </a:p>
          <a:p>
            <a:pPr algn="ctr" defTabSz="804863" eaLnBrk="0" hangingPunct="0">
              <a:defRPr/>
            </a:pPr>
            <a:r>
              <a:rPr lang="en-US" sz="2400" dirty="0" smtClean="0">
                <a:solidFill>
                  <a:srgbClr val="FFFFFF"/>
                </a:solidFill>
                <a:latin typeface="Tahoma" pitchFamily="34" charset="0"/>
              </a:rPr>
              <a:t>as a percentage of the unit sales price</a:t>
            </a:r>
            <a:endParaRPr lang="en-US" sz="2400" dirty="0">
              <a:solidFill>
                <a:srgbClr val="FFFFFF"/>
              </a:solidFill>
              <a:latin typeface="Tahoma" pitchFamily="34" charset="0"/>
            </a:endParaRPr>
          </a:p>
        </p:txBody>
      </p:sp>
      <p:sp>
        <p:nvSpPr>
          <p:cNvPr id="371719" name="AutoShape 7"/>
          <p:cNvSpPr>
            <a:spLocks noChangeArrowheads="1"/>
          </p:cNvSpPr>
          <p:nvPr/>
        </p:nvSpPr>
        <p:spPr bwMode="auto">
          <a:xfrm rot="5400000">
            <a:off x="4011613" y="138113"/>
            <a:ext cx="1303337" cy="8301037"/>
          </a:xfrm>
          <a:prstGeom prst="cube">
            <a:avLst>
              <a:gd name="adj" fmla="val 18250"/>
            </a:avLst>
          </a:prstGeom>
          <a:solidFill>
            <a:srgbClr val="FFCC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a:latin typeface="Tahoma" pitchFamily="34" charset="0"/>
              </a:rPr>
              <a:t>Competitive-Parity</a:t>
            </a:r>
          </a:p>
          <a:p>
            <a:pPr algn="ctr" defTabSz="804863" eaLnBrk="0" hangingPunct="0">
              <a:defRPr/>
            </a:pPr>
            <a:r>
              <a:rPr lang="en-US" sz="2400">
                <a:solidFill>
                  <a:srgbClr val="FFFFFF"/>
                </a:solidFill>
                <a:latin typeface="Tahoma" pitchFamily="34" charset="0"/>
              </a:rPr>
              <a:t>Set Budget to Match Competitors</a:t>
            </a:r>
            <a:endParaRPr lang="en-US" sz="2000">
              <a:solidFill>
                <a:srgbClr val="FFFFFF"/>
              </a:solidFill>
              <a:latin typeface="Tahoma" pitchFamily="34" charset="0"/>
            </a:endParaRPr>
          </a:p>
        </p:txBody>
      </p:sp>
      <p:pic>
        <p:nvPicPr>
          <p:cNvPr id="100354" name="Picture 2" descr="http://isic2011.org/wp-content/uploads/2012/06/i-need-money2.jpg"/>
          <p:cNvPicPr>
            <a:picLocks noChangeAspect="1" noChangeArrowheads="1"/>
          </p:cNvPicPr>
          <p:nvPr/>
        </p:nvPicPr>
        <p:blipFill>
          <a:blip r:embed="rId2" cstate="print"/>
          <a:srcRect/>
          <a:stretch>
            <a:fillRect/>
          </a:stretch>
        </p:blipFill>
        <p:spPr bwMode="auto">
          <a:xfrm>
            <a:off x="6705600" y="152400"/>
            <a:ext cx="1066800" cy="7112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71716"/>
                                        </p:tgtEl>
                                        <p:attrNameLst>
                                          <p:attrName>style.visibility</p:attrName>
                                        </p:attrNameLst>
                                      </p:cBhvr>
                                      <p:to>
                                        <p:strVal val="visible"/>
                                      </p:to>
                                    </p:set>
                                    <p:anim calcmode="lin" valueType="num">
                                      <p:cBhvr additive="base">
                                        <p:cTn id="7" dur="500" fill="hold"/>
                                        <p:tgtEl>
                                          <p:spTgt spid="371716"/>
                                        </p:tgtEl>
                                        <p:attrNameLst>
                                          <p:attrName>ppt_x</p:attrName>
                                        </p:attrNameLst>
                                      </p:cBhvr>
                                      <p:tavLst>
                                        <p:tav tm="0">
                                          <p:val>
                                            <p:strVal val="0-#ppt_w/2"/>
                                          </p:val>
                                        </p:tav>
                                        <p:tav tm="100000">
                                          <p:val>
                                            <p:strVal val="#ppt_x"/>
                                          </p:val>
                                        </p:tav>
                                      </p:tavLst>
                                    </p:anim>
                                    <p:anim calcmode="lin" valueType="num">
                                      <p:cBhvr additive="base">
                                        <p:cTn id="8" dur="500" fill="hold"/>
                                        <p:tgtEl>
                                          <p:spTgt spid="3717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71718"/>
                                        </p:tgtEl>
                                        <p:attrNameLst>
                                          <p:attrName>style.visibility</p:attrName>
                                        </p:attrNameLst>
                                      </p:cBhvr>
                                      <p:to>
                                        <p:strVal val="visible"/>
                                      </p:to>
                                    </p:set>
                                    <p:anim calcmode="lin" valueType="num">
                                      <p:cBhvr additive="base">
                                        <p:cTn id="12" dur="500" fill="hold"/>
                                        <p:tgtEl>
                                          <p:spTgt spid="371718"/>
                                        </p:tgtEl>
                                        <p:attrNameLst>
                                          <p:attrName>ppt_x</p:attrName>
                                        </p:attrNameLst>
                                      </p:cBhvr>
                                      <p:tavLst>
                                        <p:tav tm="0">
                                          <p:val>
                                            <p:strVal val="1+#ppt_w/2"/>
                                          </p:val>
                                        </p:tav>
                                        <p:tav tm="100000">
                                          <p:val>
                                            <p:strVal val="#ppt_x"/>
                                          </p:val>
                                        </p:tav>
                                      </p:tavLst>
                                    </p:anim>
                                    <p:anim calcmode="lin" valueType="num">
                                      <p:cBhvr additive="base">
                                        <p:cTn id="13" dur="500" fill="hold"/>
                                        <p:tgtEl>
                                          <p:spTgt spid="3717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71719"/>
                                        </p:tgtEl>
                                        <p:attrNameLst>
                                          <p:attrName>style.visibility</p:attrName>
                                        </p:attrNameLst>
                                      </p:cBhvr>
                                      <p:to>
                                        <p:strVal val="visible"/>
                                      </p:to>
                                    </p:set>
                                    <p:anim calcmode="lin" valueType="num">
                                      <p:cBhvr additive="base">
                                        <p:cTn id="17" dur="500" fill="hold"/>
                                        <p:tgtEl>
                                          <p:spTgt spid="371719"/>
                                        </p:tgtEl>
                                        <p:attrNameLst>
                                          <p:attrName>ppt_x</p:attrName>
                                        </p:attrNameLst>
                                      </p:cBhvr>
                                      <p:tavLst>
                                        <p:tav tm="0">
                                          <p:val>
                                            <p:strVal val="0-#ppt_w/2"/>
                                          </p:val>
                                        </p:tav>
                                        <p:tav tm="100000">
                                          <p:val>
                                            <p:strVal val="#ppt_x"/>
                                          </p:val>
                                        </p:tav>
                                      </p:tavLst>
                                    </p:anim>
                                    <p:anim calcmode="lin" valueType="num">
                                      <p:cBhvr additive="base">
                                        <p:cTn id="18" dur="500" fill="hold"/>
                                        <p:tgtEl>
                                          <p:spTgt spid="3717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71717"/>
                                        </p:tgtEl>
                                        <p:attrNameLst>
                                          <p:attrName>style.visibility</p:attrName>
                                        </p:attrNameLst>
                                      </p:cBhvr>
                                      <p:to>
                                        <p:strVal val="visible"/>
                                      </p:to>
                                    </p:set>
                                    <p:anim calcmode="lin" valueType="num">
                                      <p:cBhvr additive="base">
                                        <p:cTn id="22" dur="500" fill="hold"/>
                                        <p:tgtEl>
                                          <p:spTgt spid="371717"/>
                                        </p:tgtEl>
                                        <p:attrNameLst>
                                          <p:attrName>ppt_x</p:attrName>
                                        </p:attrNameLst>
                                      </p:cBhvr>
                                      <p:tavLst>
                                        <p:tav tm="0">
                                          <p:val>
                                            <p:strVal val="1+#ppt_w/2"/>
                                          </p:val>
                                        </p:tav>
                                        <p:tav tm="100000">
                                          <p:val>
                                            <p:strVal val="#ppt_x"/>
                                          </p:val>
                                        </p:tav>
                                      </p:tavLst>
                                    </p:anim>
                                    <p:anim calcmode="lin" valueType="num">
                                      <p:cBhvr additive="base">
                                        <p:cTn id="23" dur="500" fill="hold"/>
                                        <p:tgtEl>
                                          <p:spTgt spid="3717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6" grpId="0" animBg="1"/>
      <p:bldP spid="371717" grpId="0" animBg="1"/>
      <p:bldP spid="371718" grpId="0" animBg="1"/>
      <p:bldP spid="3717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029200"/>
            <a:ext cx="7772400" cy="4572000"/>
          </a:xfrm>
        </p:spPr>
        <p:txBody>
          <a:bodyPr>
            <a:normAutofit/>
          </a:bodyPr>
          <a:lstStyle/>
          <a:p>
            <a:pPr>
              <a:buNone/>
            </a:pPr>
            <a:r>
              <a:rPr lang="en-US" sz="2000" dirty="0" smtClean="0"/>
              <a:t>     </a:t>
            </a:r>
            <a:r>
              <a:rPr lang="en-US" sz="2000" b="1" dirty="0" smtClean="0"/>
              <a:t>Setting the promotion budget is one of the hardest decisions facing company Coca-Cola spends hundreds of millions of dollars annually, but is that “half enough or twice too much”?</a:t>
            </a:r>
            <a:endParaRPr lang="th-TH" sz="2000" b="1" dirty="0"/>
          </a:p>
        </p:txBody>
      </p:sp>
      <p:pic>
        <p:nvPicPr>
          <p:cNvPr id="6" name="รูปภาพ 5" descr="coke.jpg"/>
          <p:cNvPicPr>
            <a:picLocks noChangeAspect="1"/>
          </p:cNvPicPr>
          <p:nvPr/>
        </p:nvPicPr>
        <p:blipFill>
          <a:blip r:embed="rId2" cstate="print">
            <a:lum bright="11000" contrast="48000"/>
          </a:blip>
          <a:stretch>
            <a:fillRect/>
          </a:stretch>
        </p:blipFill>
        <p:spPr>
          <a:xfrm>
            <a:off x="1143000" y="457200"/>
            <a:ext cx="6629400" cy="4292278"/>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Socially Responsible Marketing</a:t>
            </a:r>
            <a:endParaRPr lang="th-TH" dirty="0"/>
          </a:p>
        </p:txBody>
      </p:sp>
      <p:sp>
        <p:nvSpPr>
          <p:cNvPr id="9" name="ตัวยึดข้อความ 8"/>
          <p:cNvSpPr>
            <a:spLocks noGrp="1"/>
          </p:cNvSpPr>
          <p:nvPr>
            <p:ph type="body" idx="1"/>
          </p:nvPr>
        </p:nvSpPr>
        <p:spPr/>
        <p:txBody>
          <a:bodyPr>
            <a:noAutofit/>
          </a:bodyPr>
          <a:lstStyle/>
          <a:p>
            <a:r>
              <a:rPr lang="en-US" sz="4000" b="1" dirty="0" smtClean="0">
                <a:solidFill>
                  <a:srgbClr val="00B0F0"/>
                </a:solidFill>
              </a:rPr>
              <a:t>Marketers should go beyond what is “legal” and communicate openly and responsibly with customers.  Good customer relationships are built on honesty and trust.</a:t>
            </a:r>
            <a:endParaRPr lang="th-TH" sz="4000" b="1" dirty="0">
              <a:solidFill>
                <a:srgbClr val="00B0F0"/>
              </a:solidFill>
            </a:endParaRPr>
          </a:p>
        </p:txBody>
      </p:sp>
      <p:pic>
        <p:nvPicPr>
          <p:cNvPr id="106504" name="Picture 8" descr="http://www.helpthehoneybees.com/presskit/images/HDlovesHB_burst.jpg"/>
          <p:cNvPicPr>
            <a:picLocks noChangeAspect="1" noChangeArrowheads="1"/>
          </p:cNvPicPr>
          <p:nvPr/>
        </p:nvPicPr>
        <p:blipFill>
          <a:blip r:embed="rId2" cstate="print"/>
          <a:srcRect/>
          <a:stretch>
            <a:fillRect/>
          </a:stretch>
        </p:blipFill>
        <p:spPr bwMode="auto">
          <a:xfrm>
            <a:off x="7315200" y="228600"/>
            <a:ext cx="1447800" cy="136938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838200" y="2286000"/>
            <a:ext cx="7772400" cy="4572000"/>
          </a:xfrm>
        </p:spPr>
        <p:txBody>
          <a:bodyPr>
            <a:normAutofit/>
          </a:bodyPr>
          <a:lstStyle/>
          <a:p>
            <a:endParaRPr lang="en-US" dirty="0" smtClean="0"/>
          </a:p>
          <a:p>
            <a:endParaRPr lang="en-US" dirty="0" smtClean="0"/>
          </a:p>
          <a:p>
            <a:endParaRPr lang="en-US" dirty="0" smtClean="0"/>
          </a:p>
          <a:p>
            <a:endParaRPr lang="en-US" dirty="0" smtClean="0"/>
          </a:p>
          <a:p>
            <a:endParaRPr lang="en-US" dirty="0" smtClean="0"/>
          </a:p>
          <a:p>
            <a:endParaRPr lang="en-US" sz="2000" b="1" dirty="0" smtClean="0"/>
          </a:p>
          <a:p>
            <a:pPr>
              <a:buNone/>
            </a:pPr>
            <a:r>
              <a:rPr lang="en-US" sz="2000" b="1" dirty="0" smtClean="0"/>
              <a:t>     Promoting socially responsible programs and actions: to help restore tourism along the Gulf Coast, BP’s </a:t>
            </a:r>
            <a:r>
              <a:rPr lang="en-US" sz="2000" b="1" dirty="0" err="1" smtClean="0"/>
              <a:t>MyGulf</a:t>
            </a:r>
            <a:r>
              <a:rPr lang="en-US" sz="2000" b="1" dirty="0" smtClean="0"/>
              <a:t> campaign features local spokespeople discussing their state’s great beaches, fishing, and seafood and extending an invitation to vacation along the coast.</a:t>
            </a:r>
          </a:p>
        </p:txBody>
      </p:sp>
      <p:pic>
        <p:nvPicPr>
          <p:cNvPr id="6" name="รูปภาพ 5" descr="SAM_1260.JPG"/>
          <p:cNvPicPr>
            <a:picLocks noChangeAspect="1"/>
          </p:cNvPicPr>
          <p:nvPr/>
        </p:nvPicPr>
        <p:blipFill>
          <a:blip r:embed="rId2" cstate="print">
            <a:lum bright="-5000" contrast="28000"/>
          </a:blip>
          <a:stretch>
            <a:fillRect/>
          </a:stretch>
        </p:blipFill>
        <p:spPr>
          <a:xfrm>
            <a:off x="1371600" y="609600"/>
            <a:ext cx="5980981" cy="3962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Socially Responsible Marketing</a:t>
            </a:r>
            <a:endParaRPr lang="th-TH" dirty="0"/>
          </a:p>
        </p:txBody>
      </p:sp>
      <p:pic>
        <p:nvPicPr>
          <p:cNvPr id="106498" name="Picture 2" descr="http://2.bp.blogspot.com/_zUlQ4_7Dge0/Sf9JCiMKUPI/AAAAAAAAAV0/kDe7lhW6-PE/s400/SunChipsWebSite.jpg"/>
          <p:cNvPicPr>
            <a:picLocks noChangeAspect="1" noChangeArrowheads="1"/>
          </p:cNvPicPr>
          <p:nvPr/>
        </p:nvPicPr>
        <p:blipFill>
          <a:blip r:embed="rId2" cstate="print"/>
          <a:srcRect/>
          <a:stretch>
            <a:fillRect/>
          </a:stretch>
        </p:blipFill>
        <p:spPr bwMode="auto">
          <a:xfrm>
            <a:off x="533400" y="3352800"/>
            <a:ext cx="3352800" cy="2809876"/>
          </a:xfrm>
          <a:prstGeom prst="rect">
            <a:avLst/>
          </a:prstGeom>
          <a:ln>
            <a:noFill/>
          </a:ln>
          <a:effectLst>
            <a:outerShdw blurRad="292100" dist="139700" dir="2700000" algn="tl" rotWithShape="0">
              <a:srgbClr val="333333">
                <a:alpha val="65000"/>
              </a:srgbClr>
            </a:outerShdw>
          </a:effectLst>
        </p:spPr>
      </p:pic>
      <p:pic>
        <p:nvPicPr>
          <p:cNvPr id="106500" name="Picture 4" descr="http://media.tumblr.com/tumblr_kzpfmtVJBq1qz8yl2.jpg"/>
          <p:cNvPicPr>
            <a:picLocks noChangeAspect="1" noChangeArrowheads="1"/>
          </p:cNvPicPr>
          <p:nvPr/>
        </p:nvPicPr>
        <p:blipFill>
          <a:blip r:embed="rId3" cstate="print"/>
          <a:srcRect/>
          <a:stretch>
            <a:fillRect/>
          </a:stretch>
        </p:blipFill>
        <p:spPr bwMode="auto">
          <a:xfrm>
            <a:off x="4343400" y="1600200"/>
            <a:ext cx="3886200" cy="2424990"/>
          </a:xfrm>
          <a:prstGeom prst="rect">
            <a:avLst/>
          </a:prstGeom>
          <a:ln>
            <a:noFill/>
          </a:ln>
          <a:effectLst>
            <a:outerShdw blurRad="292100" dist="139700" dir="2700000" algn="tl" rotWithShape="0">
              <a:srgbClr val="333333">
                <a:alpha val="65000"/>
              </a:srgbClr>
            </a:outerShdw>
          </a:effectLst>
        </p:spPr>
      </p:pic>
      <p:sp>
        <p:nvSpPr>
          <p:cNvPr id="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8" name="TextBox 7"/>
          <p:cNvSpPr txBox="1"/>
          <p:nvPr/>
        </p:nvSpPr>
        <p:spPr>
          <a:xfrm>
            <a:off x="5105400" y="4495800"/>
            <a:ext cx="3352800" cy="1384995"/>
          </a:xfrm>
          <a:prstGeom prst="rect">
            <a:avLst/>
          </a:prstGeom>
          <a:noFill/>
        </p:spPr>
        <p:txBody>
          <a:bodyPr wrap="square" rtlCol="0">
            <a:spAutoFit/>
          </a:bodyPr>
          <a:lstStyle/>
          <a:p>
            <a:r>
              <a:rPr lang="en-US" sz="1200" dirty="0" smtClean="0"/>
              <a:t>Promoting socially responsible actions:</a:t>
            </a:r>
          </a:p>
          <a:p>
            <a:r>
              <a:rPr lang="en-US" sz="1200" dirty="0" smtClean="0"/>
              <a:t>Frito-Lay ran ads promoting the compostable</a:t>
            </a:r>
          </a:p>
          <a:p>
            <a:r>
              <a:rPr lang="en-US" sz="1200" dirty="0" smtClean="0"/>
              <a:t>Packaging for its </a:t>
            </a:r>
            <a:r>
              <a:rPr lang="en-US" sz="1200" dirty="0" err="1" smtClean="0"/>
              <a:t>SunChips</a:t>
            </a:r>
            <a:r>
              <a:rPr lang="en-US" sz="1200" dirty="0" smtClean="0"/>
              <a:t> brand. It also promoted a program challenging consumers to create their own videos encouraging positive change in the world which it ran on national TV.</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a:xfrm>
            <a:off x="0" y="1524000"/>
            <a:ext cx="8686800" cy="1470025"/>
          </a:xfrm>
        </p:spPr>
        <p:txBody>
          <a:bodyPr/>
          <a:lstStyle/>
          <a:p>
            <a:r>
              <a:rPr lang="en-US" b="1" dirty="0" smtClean="0"/>
              <a:t>       Part II: The Media Mix</a:t>
            </a:r>
            <a:endParaRPr lang="th-TH" b="1" dirty="0"/>
          </a:p>
        </p:txBody>
      </p:sp>
      <p:pic>
        <p:nvPicPr>
          <p:cNvPr id="99330" name="Picture 2" descr="http://d3a577syzx0or3.cloudfront.net/images/Media-Mix-Illo-Rev.gif"/>
          <p:cNvPicPr>
            <a:picLocks noChangeAspect="1" noChangeArrowheads="1"/>
          </p:cNvPicPr>
          <p:nvPr/>
        </p:nvPicPr>
        <p:blipFill>
          <a:blip r:embed="rId2" cstate="print"/>
          <a:srcRect/>
          <a:stretch>
            <a:fillRect/>
          </a:stretch>
        </p:blipFill>
        <p:spPr bwMode="auto">
          <a:xfrm>
            <a:off x="2590800" y="3581400"/>
            <a:ext cx="3505200" cy="271068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smtClean="0"/>
              <a:t>Advertising</a:t>
            </a:r>
          </a:p>
        </p:txBody>
      </p:sp>
      <p:sp>
        <p:nvSpPr>
          <p:cNvPr id="29698" name="Slide Number Placeholder 3"/>
          <p:cNvSpPr>
            <a:spLocks noGrp="1"/>
          </p:cNvSpPr>
          <p:nvPr>
            <p:ph type="sldNum" sz="quarter" idx="12"/>
          </p:nvPr>
        </p:nvSpPr>
        <p:spPr>
          <a:noFill/>
        </p:spPr>
        <p:txBody>
          <a:bodyPr/>
          <a:lstStyle/>
          <a:p>
            <a:r>
              <a:rPr lang="en-US" smtClean="0"/>
              <a:t>12-</a:t>
            </a:r>
            <a:fld id="{1E9212E3-6604-4BA6-835C-E58284AC95F9}" type="slidenum">
              <a:rPr lang="en-US" smtClean="0"/>
              <a:pPr/>
              <a:t>52</a:t>
            </a:fld>
            <a:endParaRPr lang="en-US" smtClean="0"/>
          </a:p>
        </p:txBody>
      </p:sp>
      <p:sp>
        <p:nvSpPr>
          <p:cNvPr id="29700" name="Rectangle 3"/>
          <p:cNvSpPr>
            <a:spLocks noGrp="1" noChangeArrowheads="1"/>
          </p:cNvSpPr>
          <p:nvPr>
            <p:ph sz="quarter" idx="1"/>
          </p:nvPr>
        </p:nvSpPr>
        <p:spPr>
          <a:xfrm>
            <a:off x="457200" y="2286000"/>
            <a:ext cx="5181600" cy="3733800"/>
          </a:xfrm>
          <a:solidFill>
            <a:schemeClr val="bg1"/>
          </a:solidFill>
          <a:ln>
            <a:solidFill>
              <a:schemeClr val="bg1"/>
            </a:solidFill>
          </a:ln>
        </p:spPr>
        <p:txBody>
          <a:bodyPr>
            <a:normAutofit fontScale="92500" lnSpcReduction="20000"/>
          </a:bodyPr>
          <a:lstStyle/>
          <a:p>
            <a:pPr eaLnBrk="1" hangingPunct="1">
              <a:lnSpc>
                <a:spcPct val="90000"/>
              </a:lnSpc>
            </a:pPr>
            <a:r>
              <a:rPr lang="en-US" sz="2400" dirty="0" smtClean="0"/>
              <a:t>Can reach masses of geographically dispersed buyers.</a:t>
            </a:r>
          </a:p>
          <a:p>
            <a:pPr eaLnBrk="1" hangingPunct="1">
              <a:lnSpc>
                <a:spcPct val="90000"/>
              </a:lnSpc>
            </a:pPr>
            <a:r>
              <a:rPr lang="en-US" sz="2400" dirty="0" smtClean="0"/>
              <a:t>Can repeat a message many times.</a:t>
            </a:r>
          </a:p>
          <a:p>
            <a:pPr eaLnBrk="1" hangingPunct="1">
              <a:lnSpc>
                <a:spcPct val="90000"/>
              </a:lnSpc>
            </a:pPr>
            <a:r>
              <a:rPr lang="en-US" sz="2400" dirty="0" smtClean="0"/>
              <a:t>Is impersonal, one-way communication.</a:t>
            </a:r>
          </a:p>
          <a:p>
            <a:pPr eaLnBrk="1" hangingPunct="1">
              <a:lnSpc>
                <a:spcPct val="90000"/>
              </a:lnSpc>
            </a:pPr>
            <a:r>
              <a:rPr lang="en-US" sz="2400" dirty="0" smtClean="0"/>
              <a:t>Can be very costly for some media types.</a:t>
            </a:r>
          </a:p>
          <a:p>
            <a:pPr eaLnBrk="1" hangingPunct="1">
              <a:lnSpc>
                <a:spcPct val="90000"/>
              </a:lnSpc>
            </a:pPr>
            <a:r>
              <a:rPr lang="en-US" sz="2400" dirty="0" smtClean="0"/>
              <a:t>Low cost per exposure, though overall costs are high</a:t>
            </a:r>
          </a:p>
          <a:p>
            <a:pPr eaLnBrk="1" hangingPunct="1">
              <a:lnSpc>
                <a:spcPct val="90000"/>
              </a:lnSpc>
            </a:pPr>
            <a:r>
              <a:rPr lang="en-US" sz="2400" dirty="0" smtClean="0"/>
              <a:t>Consumers perceive advertised goods as more legitimate</a:t>
            </a:r>
          </a:p>
          <a:p>
            <a:pPr eaLnBrk="1" hangingPunct="1">
              <a:lnSpc>
                <a:spcPct val="90000"/>
              </a:lnSpc>
            </a:pPr>
            <a:r>
              <a:rPr lang="en-US" sz="2400" dirty="0" smtClean="0"/>
              <a:t>Dramatizes company/brand</a:t>
            </a:r>
          </a:p>
          <a:p>
            <a:pPr eaLnBrk="1" hangingPunct="1">
              <a:lnSpc>
                <a:spcPct val="90000"/>
              </a:lnSpc>
            </a:pPr>
            <a:r>
              <a:rPr lang="en-US" sz="2400" dirty="0" smtClean="0"/>
              <a:t>Builds brand image; may stimulate short-term sales</a:t>
            </a:r>
          </a:p>
        </p:txBody>
      </p:sp>
      <p:sp>
        <p:nvSpPr>
          <p:cNvPr id="2970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8130" name="Picture 2" descr="http://distilleryimage4.s3.amazonaws.com/478a11e2cf8c11e1b28822000a1c9e1a_7.jpg"/>
          <p:cNvPicPr>
            <a:picLocks noChangeAspect="1" noChangeArrowheads="1"/>
          </p:cNvPicPr>
          <p:nvPr/>
        </p:nvPicPr>
        <p:blipFill>
          <a:blip r:embed="rId2" cstate="print"/>
          <a:srcRect/>
          <a:stretch>
            <a:fillRect/>
          </a:stretch>
        </p:blipFill>
        <p:spPr bwMode="auto">
          <a:xfrm>
            <a:off x="5867400" y="457200"/>
            <a:ext cx="2667000" cy="266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smtClean="0"/>
              <a:t>Personal Selling</a:t>
            </a:r>
          </a:p>
        </p:txBody>
      </p:sp>
      <p:sp>
        <p:nvSpPr>
          <p:cNvPr id="30722" name="Slide Number Placeholder 3"/>
          <p:cNvSpPr>
            <a:spLocks noGrp="1"/>
          </p:cNvSpPr>
          <p:nvPr>
            <p:ph type="sldNum" sz="quarter" idx="12"/>
          </p:nvPr>
        </p:nvSpPr>
        <p:spPr>
          <a:noFill/>
        </p:spPr>
        <p:txBody>
          <a:bodyPr/>
          <a:lstStyle/>
          <a:p>
            <a:r>
              <a:rPr lang="en-US" smtClean="0"/>
              <a:t>12-</a:t>
            </a:r>
            <a:fld id="{0BE705AC-9827-4BE5-B582-7277977EAC29}" type="slidenum">
              <a:rPr lang="en-US" smtClean="0"/>
              <a:pPr/>
              <a:t>53</a:t>
            </a:fld>
            <a:endParaRPr lang="en-US" smtClean="0"/>
          </a:p>
        </p:txBody>
      </p:sp>
      <p:sp>
        <p:nvSpPr>
          <p:cNvPr id="30724" name="Rectangle 3"/>
          <p:cNvSpPr>
            <a:spLocks noGrp="1" noChangeArrowheads="1"/>
          </p:cNvSpPr>
          <p:nvPr>
            <p:ph sz="quarter" idx="1"/>
          </p:nvPr>
        </p:nvSpPr>
        <p:spPr>
          <a:xfrm>
            <a:off x="381000" y="1828800"/>
            <a:ext cx="5105400" cy="4800600"/>
          </a:xfrm>
          <a:noFill/>
          <a:ln>
            <a:solidFill>
              <a:schemeClr val="bg1"/>
            </a:solidFill>
          </a:ln>
        </p:spPr>
        <p:txBody>
          <a:bodyPr>
            <a:normAutofit fontScale="85000" lnSpcReduction="20000"/>
          </a:bodyPr>
          <a:lstStyle/>
          <a:p>
            <a:pPr eaLnBrk="1" hangingPunct="1">
              <a:lnSpc>
                <a:spcPct val="90000"/>
              </a:lnSpc>
            </a:pPr>
            <a:r>
              <a:rPr lang="en-US" sz="2800" dirty="0" smtClean="0"/>
              <a:t>Personal interaction allows for feedback and adjustments</a:t>
            </a:r>
          </a:p>
          <a:p>
            <a:pPr eaLnBrk="1" hangingPunct="1">
              <a:lnSpc>
                <a:spcPct val="90000"/>
              </a:lnSpc>
            </a:pPr>
            <a:r>
              <a:rPr lang="en-US" sz="2800" dirty="0" smtClean="0"/>
              <a:t>Allows relationship building.</a:t>
            </a:r>
          </a:p>
          <a:p>
            <a:pPr eaLnBrk="1" hangingPunct="1">
              <a:lnSpc>
                <a:spcPct val="90000"/>
              </a:lnSpc>
            </a:pPr>
            <a:r>
              <a:rPr lang="en-US" sz="2800" dirty="0" smtClean="0"/>
              <a:t>Most effective tool for building buyers’ preferences, convictions, and actions</a:t>
            </a:r>
          </a:p>
          <a:p>
            <a:pPr eaLnBrk="1" hangingPunct="1">
              <a:lnSpc>
                <a:spcPct val="90000"/>
              </a:lnSpc>
            </a:pPr>
            <a:r>
              <a:rPr lang="en-US" sz="2800" dirty="0" smtClean="0"/>
              <a:t>Buyers are more attentive</a:t>
            </a:r>
          </a:p>
          <a:p>
            <a:pPr eaLnBrk="1" hangingPunct="1">
              <a:lnSpc>
                <a:spcPct val="90000"/>
              </a:lnSpc>
            </a:pPr>
            <a:r>
              <a:rPr lang="en-US" sz="2800" dirty="0" smtClean="0"/>
              <a:t>Sales force represents a long-term commitment</a:t>
            </a:r>
          </a:p>
          <a:p>
            <a:pPr eaLnBrk="1" hangingPunct="1">
              <a:lnSpc>
                <a:spcPct val="90000"/>
              </a:lnSpc>
            </a:pPr>
            <a:r>
              <a:rPr lang="en-US" sz="2800" dirty="0" smtClean="0"/>
              <a:t>Most expensive of the promotional tools</a:t>
            </a:r>
          </a:p>
          <a:p>
            <a:pPr eaLnBrk="1" hangingPunct="1">
              <a:lnSpc>
                <a:spcPct val="90000"/>
              </a:lnSpc>
            </a:pPr>
            <a:endParaRPr lang="en-US" sz="2800" dirty="0" smtClean="0"/>
          </a:p>
          <a:p>
            <a:pPr eaLnBrk="1" hangingPunct="1">
              <a:lnSpc>
                <a:spcPct val="90000"/>
              </a:lnSpc>
            </a:pPr>
            <a:endParaRPr lang="en-US" sz="2800" dirty="0" smtClean="0"/>
          </a:p>
          <a:p>
            <a:pPr eaLnBrk="1" hangingPunct="1">
              <a:lnSpc>
                <a:spcPct val="90000"/>
              </a:lnSpc>
              <a:buNone/>
            </a:pPr>
            <a:r>
              <a:rPr lang="en-US" sz="2800" b="1" i="1" dirty="0" smtClean="0">
                <a:solidFill>
                  <a:srgbClr val="6666FF"/>
                </a:solidFill>
              </a:rPr>
              <a:t>     With personal selling, the customer feels a greater need to listen and respond, even if the response is a polite “No Thank you.”</a:t>
            </a:r>
          </a:p>
        </p:txBody>
      </p:sp>
      <p:sp>
        <p:nvSpPr>
          <p:cNvPr id="307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7106" name="Picture 2" descr="http://www.themarketingguywhodrivessales.com/crashcourse/graphix/pselling.jpg"/>
          <p:cNvPicPr>
            <a:picLocks noChangeAspect="1" noChangeArrowheads="1"/>
          </p:cNvPicPr>
          <p:nvPr/>
        </p:nvPicPr>
        <p:blipFill>
          <a:blip r:embed="rId2" cstate="print"/>
          <a:srcRect/>
          <a:stretch>
            <a:fillRect/>
          </a:stretch>
        </p:blipFill>
        <p:spPr bwMode="auto">
          <a:xfrm>
            <a:off x="5638800" y="1600200"/>
            <a:ext cx="2990850" cy="2085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รูปภาพ 6" descr="SAM_1261.JPG"/>
          <p:cNvPicPr>
            <a:picLocks noChangeAspect="1"/>
          </p:cNvPicPr>
          <p:nvPr/>
        </p:nvPicPr>
        <p:blipFill>
          <a:blip r:embed="rId3" cstate="print">
            <a:lum contrast="14000"/>
          </a:blip>
          <a:stretch>
            <a:fillRect/>
          </a:stretch>
        </p:blipFill>
        <p:spPr>
          <a:xfrm>
            <a:off x="5715000" y="4267200"/>
            <a:ext cx="2895600" cy="21717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smtClean="0"/>
              <a:t>Sales Promotion</a:t>
            </a:r>
          </a:p>
        </p:txBody>
      </p:sp>
      <p:sp>
        <p:nvSpPr>
          <p:cNvPr id="31746" name="Slide Number Placeholder 3"/>
          <p:cNvSpPr>
            <a:spLocks noGrp="1"/>
          </p:cNvSpPr>
          <p:nvPr>
            <p:ph type="sldNum" sz="quarter" idx="12"/>
          </p:nvPr>
        </p:nvSpPr>
        <p:spPr>
          <a:noFill/>
        </p:spPr>
        <p:txBody>
          <a:bodyPr/>
          <a:lstStyle/>
          <a:p>
            <a:r>
              <a:rPr lang="en-US" smtClean="0"/>
              <a:t>12-</a:t>
            </a:r>
            <a:fld id="{E7E94C64-F8B2-4E5E-BFAA-48AC6732A876}" type="slidenum">
              <a:rPr lang="en-US" smtClean="0"/>
              <a:pPr/>
              <a:t>54</a:t>
            </a:fld>
            <a:endParaRPr lang="en-US" smtClean="0"/>
          </a:p>
        </p:txBody>
      </p:sp>
      <p:sp>
        <p:nvSpPr>
          <p:cNvPr id="31748" name="Rectangle 3"/>
          <p:cNvSpPr>
            <a:spLocks noGrp="1" noChangeArrowheads="1"/>
          </p:cNvSpPr>
          <p:nvPr>
            <p:ph sz="quarter" idx="1"/>
          </p:nvPr>
        </p:nvSpPr>
        <p:spPr>
          <a:xfrm>
            <a:off x="533400" y="2133600"/>
            <a:ext cx="8153400" cy="4525963"/>
          </a:xfrm>
          <a:noFill/>
          <a:ln>
            <a:noFill/>
          </a:ln>
        </p:spPr>
        <p:txBody>
          <a:bodyPr/>
          <a:lstStyle/>
          <a:p>
            <a:pPr eaLnBrk="1" hangingPunct="1">
              <a:lnSpc>
                <a:spcPct val="80000"/>
              </a:lnSpc>
            </a:pPr>
            <a:r>
              <a:rPr lang="en-US" sz="2800" dirty="0" smtClean="0"/>
              <a:t>Makes use of a variety of formats:  premiums, coupons, contests, etc.</a:t>
            </a:r>
          </a:p>
          <a:p>
            <a:pPr eaLnBrk="1" hangingPunct="1">
              <a:lnSpc>
                <a:spcPct val="80000"/>
              </a:lnSpc>
            </a:pPr>
            <a:r>
              <a:rPr lang="en-US" sz="2800" dirty="0" smtClean="0"/>
              <a:t>Attracts attention, offers strong purchase incentives, dramatizes offers, boosts sagging sales</a:t>
            </a:r>
          </a:p>
          <a:p>
            <a:pPr eaLnBrk="1" hangingPunct="1">
              <a:lnSpc>
                <a:spcPct val="80000"/>
              </a:lnSpc>
            </a:pPr>
            <a:r>
              <a:rPr lang="en-US" sz="2800" dirty="0" smtClean="0"/>
              <a:t>Offers strong incentives to buy.</a:t>
            </a:r>
          </a:p>
          <a:p>
            <a:pPr eaLnBrk="1" hangingPunct="1">
              <a:lnSpc>
                <a:spcPct val="80000"/>
              </a:lnSpc>
            </a:pPr>
            <a:r>
              <a:rPr lang="en-US" sz="2800" dirty="0" smtClean="0"/>
              <a:t>Invites and rewards quick consumer response.</a:t>
            </a:r>
          </a:p>
          <a:p>
            <a:pPr eaLnBrk="1" hangingPunct="1">
              <a:lnSpc>
                <a:spcPct val="80000"/>
              </a:lnSpc>
            </a:pPr>
            <a:r>
              <a:rPr lang="en-US" sz="2800" dirty="0" smtClean="0"/>
              <a:t>Stimulates quick response</a:t>
            </a:r>
          </a:p>
          <a:p>
            <a:pPr eaLnBrk="1" hangingPunct="1">
              <a:lnSpc>
                <a:spcPct val="80000"/>
              </a:lnSpc>
            </a:pPr>
            <a:r>
              <a:rPr lang="en-US" sz="2800" dirty="0" smtClean="0"/>
              <a:t>Effects are short lived</a:t>
            </a:r>
          </a:p>
          <a:p>
            <a:pPr eaLnBrk="1" hangingPunct="1">
              <a:lnSpc>
                <a:spcPct val="80000"/>
              </a:lnSpc>
            </a:pPr>
            <a:r>
              <a:rPr lang="en-US" sz="2800" dirty="0" smtClean="0"/>
              <a:t>Not effective at building long-term brand preferences</a:t>
            </a:r>
          </a:p>
          <a:p>
            <a:pPr eaLnBrk="1" hangingPunct="1">
              <a:lnSpc>
                <a:spcPct val="80000"/>
              </a:lnSpc>
            </a:pPr>
            <a:endParaRPr lang="en-US" sz="2800" dirty="0" smtClean="0"/>
          </a:p>
        </p:txBody>
      </p:sp>
      <p:sp>
        <p:nvSpPr>
          <p:cNvPr id="3174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6082" name="Picture 2" descr="http://www.promotion1081009.com/wp-content/uploads/2012/10/oishi_7-11.jpg"/>
          <p:cNvPicPr>
            <a:picLocks noChangeAspect="1" noChangeArrowheads="1"/>
          </p:cNvPicPr>
          <p:nvPr/>
        </p:nvPicPr>
        <p:blipFill>
          <a:blip r:embed="rId2" cstate="print"/>
          <a:srcRect/>
          <a:stretch>
            <a:fillRect/>
          </a:stretch>
        </p:blipFill>
        <p:spPr bwMode="auto">
          <a:xfrm>
            <a:off x="5410200" y="228600"/>
            <a:ext cx="2590800" cy="168402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p:txBody>
          <a:bodyPr/>
          <a:lstStyle/>
          <a:p>
            <a:pPr eaLnBrk="1" hangingPunct="1"/>
            <a:r>
              <a:rPr lang="en-US" smtClean="0"/>
              <a:t>Sales Promotion</a:t>
            </a:r>
          </a:p>
        </p:txBody>
      </p:sp>
      <p:sp>
        <p:nvSpPr>
          <p:cNvPr id="54274" name="Slide Number Placeholder 3"/>
          <p:cNvSpPr>
            <a:spLocks noGrp="1"/>
          </p:cNvSpPr>
          <p:nvPr>
            <p:ph type="sldNum" sz="quarter" idx="12"/>
          </p:nvPr>
        </p:nvSpPr>
        <p:spPr>
          <a:noFill/>
        </p:spPr>
        <p:txBody>
          <a:bodyPr/>
          <a:lstStyle/>
          <a:p>
            <a:r>
              <a:rPr lang="en-US" smtClean="0"/>
              <a:t>12-</a:t>
            </a:r>
            <a:fld id="{5BF7886B-B984-49C4-8234-F894D04D0616}" type="slidenum">
              <a:rPr lang="en-US" smtClean="0"/>
              <a:pPr/>
              <a:t>55</a:t>
            </a:fld>
            <a:endParaRPr lang="en-US" smtClean="0"/>
          </a:p>
        </p:txBody>
      </p:sp>
      <p:sp>
        <p:nvSpPr>
          <p:cNvPr id="54276" name="Rectangle 3"/>
          <p:cNvSpPr>
            <a:spLocks noGrp="1" noChangeArrowheads="1"/>
          </p:cNvSpPr>
          <p:nvPr>
            <p:ph sz="quarter" idx="1"/>
          </p:nvPr>
        </p:nvSpPr>
        <p:spPr>
          <a:xfrm>
            <a:off x="533400" y="1920240"/>
            <a:ext cx="4495800" cy="4937760"/>
          </a:xfrm>
        </p:spPr>
        <p:txBody>
          <a:bodyPr/>
          <a:lstStyle/>
          <a:p>
            <a:pPr eaLnBrk="1" hangingPunct="1"/>
            <a:r>
              <a:rPr lang="en-US" dirty="0" smtClean="0"/>
              <a:t>Sales promotion consists of </a:t>
            </a:r>
            <a:r>
              <a:rPr lang="en-US" sz="3200" b="1" dirty="0" smtClean="0">
                <a:solidFill>
                  <a:srgbClr val="FF0000"/>
                </a:solidFill>
              </a:rPr>
              <a:t>short-term incentives</a:t>
            </a:r>
            <a:r>
              <a:rPr lang="en-US" dirty="0" smtClean="0"/>
              <a:t> to encourage the purchase or sales of a product or service.</a:t>
            </a:r>
          </a:p>
          <a:p>
            <a:pPr eaLnBrk="1" hangingPunct="1"/>
            <a:endParaRPr lang="en-US" dirty="0" smtClean="0"/>
          </a:p>
          <a:p>
            <a:pPr eaLnBrk="1" hangingPunct="1"/>
            <a:r>
              <a:rPr lang="en-US" dirty="0" smtClean="0"/>
              <a:t>The idea behind sales promotion is to generate </a:t>
            </a:r>
            <a:r>
              <a:rPr lang="en-US" sz="3200" b="1" dirty="0" smtClean="0">
                <a:solidFill>
                  <a:srgbClr val="FF0000"/>
                </a:solidFill>
              </a:rPr>
              <a:t>immediate sales.</a:t>
            </a:r>
          </a:p>
        </p:txBody>
      </p:sp>
      <p:sp>
        <p:nvSpPr>
          <p:cNvPr id="5427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3554" name="Picture 2" descr="http://www.jungceylon.com/fileupload/upcoming/images1/JCLFood_%20Poster_1340002177.jpg"/>
          <p:cNvPicPr>
            <a:picLocks noChangeAspect="1" noChangeArrowheads="1"/>
          </p:cNvPicPr>
          <p:nvPr/>
        </p:nvPicPr>
        <p:blipFill>
          <a:blip r:embed="rId2" cstate="print"/>
          <a:srcRect/>
          <a:stretch>
            <a:fillRect/>
          </a:stretch>
        </p:blipFill>
        <p:spPr bwMode="auto">
          <a:xfrm>
            <a:off x="5486400" y="1752600"/>
            <a:ext cx="3200400" cy="426720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p:txBody>
          <a:bodyPr/>
          <a:lstStyle/>
          <a:p>
            <a:pPr eaLnBrk="1" hangingPunct="1"/>
            <a:r>
              <a:rPr lang="en-US" smtClean="0"/>
              <a:t>Sales Promotion</a:t>
            </a:r>
          </a:p>
        </p:txBody>
      </p:sp>
      <p:sp>
        <p:nvSpPr>
          <p:cNvPr id="55298" name="Slide Number Placeholder 3"/>
          <p:cNvSpPr>
            <a:spLocks noGrp="1"/>
          </p:cNvSpPr>
          <p:nvPr>
            <p:ph type="sldNum" sz="quarter" idx="12"/>
          </p:nvPr>
        </p:nvSpPr>
        <p:spPr>
          <a:noFill/>
        </p:spPr>
        <p:txBody>
          <a:bodyPr/>
          <a:lstStyle/>
          <a:p>
            <a:r>
              <a:rPr lang="en-US" smtClean="0"/>
              <a:t>12-</a:t>
            </a:r>
            <a:fld id="{D41DFE8E-C533-4E96-AA92-422443A51EE4}" type="slidenum">
              <a:rPr lang="en-US" smtClean="0"/>
              <a:pPr/>
              <a:t>56</a:t>
            </a:fld>
            <a:endParaRPr lang="en-US" smtClean="0"/>
          </a:p>
        </p:txBody>
      </p:sp>
      <p:pic>
        <p:nvPicPr>
          <p:cNvPr id="55301" name="Picture 4" descr="ex"/>
          <p:cNvPicPr>
            <a:picLocks noGrp="1" noChangeAspect="1" noChangeArrowheads="1"/>
          </p:cNvPicPr>
          <p:nvPr>
            <p:ph sz="quarter" idx="1"/>
          </p:nvPr>
        </p:nvPicPr>
        <p:blipFill>
          <a:blip r:embed="rId2" cstate="print"/>
          <a:stretch>
            <a:fillRect/>
          </a:stretch>
        </p:blipFill>
        <p:spPr>
          <a:xfrm>
            <a:off x="3124200" y="1752600"/>
            <a:ext cx="5265420" cy="4572000"/>
          </a:xfrm>
          <a:prstGeom prst="rect">
            <a:avLst/>
          </a:prstGeom>
          <a:ln>
            <a:noFill/>
          </a:ln>
          <a:effectLst>
            <a:outerShdw blurRad="292100" dist="139700" dir="2700000" algn="tl" rotWithShape="0">
              <a:srgbClr val="333333">
                <a:alpha val="65000"/>
              </a:srgbClr>
            </a:outerShdw>
          </a:effectLst>
        </p:spPr>
      </p:pic>
      <p:sp>
        <p:nvSpPr>
          <p:cNvPr id="55300" name="Line 3"/>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55302" name="Text Box 5"/>
          <p:cNvSpPr txBox="1">
            <a:spLocks noChangeArrowheads="1"/>
          </p:cNvSpPr>
          <p:nvPr/>
        </p:nvSpPr>
        <p:spPr bwMode="auto">
          <a:xfrm>
            <a:off x="260350" y="2198688"/>
            <a:ext cx="3171825" cy="3508375"/>
          </a:xfrm>
          <a:prstGeom prst="rect">
            <a:avLst/>
          </a:prstGeom>
          <a:noFill/>
          <a:ln w="9525">
            <a:noFill/>
            <a:miter lim="800000"/>
            <a:headEnd/>
            <a:tailEnd/>
          </a:ln>
        </p:spPr>
        <p:txBody>
          <a:bodyPr>
            <a:spAutoFit/>
          </a:bodyPr>
          <a:lstStyle/>
          <a:p>
            <a:pPr eaLnBrk="0" hangingPunct="0">
              <a:spcBef>
                <a:spcPct val="50000"/>
              </a:spcBef>
            </a:pPr>
            <a:r>
              <a:rPr lang="en-US" sz="2800">
                <a:latin typeface="Tahoma" pitchFamily="34" charset="0"/>
              </a:rPr>
              <a:t>Today’s food marketers are using more and more push promotions, including consumer price promotions.</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smtClean="0"/>
              <a:t>Public Relations </a:t>
            </a:r>
          </a:p>
        </p:txBody>
      </p:sp>
      <p:sp>
        <p:nvSpPr>
          <p:cNvPr id="32770" name="Slide Number Placeholder 3"/>
          <p:cNvSpPr>
            <a:spLocks noGrp="1"/>
          </p:cNvSpPr>
          <p:nvPr>
            <p:ph type="sldNum" sz="quarter" idx="12"/>
          </p:nvPr>
        </p:nvSpPr>
        <p:spPr>
          <a:noFill/>
        </p:spPr>
        <p:txBody>
          <a:bodyPr/>
          <a:lstStyle/>
          <a:p>
            <a:r>
              <a:rPr lang="en-US" smtClean="0"/>
              <a:t>12-</a:t>
            </a:r>
            <a:fld id="{DD762086-2DE5-4BF9-B9B5-7840AD9D7A49}" type="slidenum">
              <a:rPr lang="en-US" smtClean="0"/>
              <a:pPr/>
              <a:t>57</a:t>
            </a:fld>
            <a:endParaRPr lang="en-US" smtClean="0"/>
          </a:p>
        </p:txBody>
      </p:sp>
      <p:sp>
        <p:nvSpPr>
          <p:cNvPr id="32772" name="Rectangle 3"/>
          <p:cNvSpPr>
            <a:spLocks noGrp="1" noChangeArrowheads="1"/>
          </p:cNvSpPr>
          <p:nvPr>
            <p:ph sz="quarter" idx="1"/>
          </p:nvPr>
        </p:nvSpPr>
        <p:spPr>
          <a:xfrm>
            <a:off x="533400" y="2286000"/>
            <a:ext cx="7467600" cy="4038600"/>
          </a:xfrm>
          <a:noFill/>
          <a:ln w="57150">
            <a:noFill/>
          </a:ln>
        </p:spPr>
        <p:txBody>
          <a:bodyPr/>
          <a:lstStyle/>
          <a:p>
            <a:pPr eaLnBrk="1" hangingPunct="1"/>
            <a:r>
              <a:rPr lang="en-US" sz="2800" dirty="0" smtClean="0"/>
              <a:t>Very believable and credible</a:t>
            </a:r>
          </a:p>
          <a:p>
            <a:pPr eaLnBrk="1" hangingPunct="1"/>
            <a:r>
              <a:rPr lang="en-US" sz="2800" dirty="0" smtClean="0"/>
              <a:t>Reaches people who avoid salespeople and ads.</a:t>
            </a:r>
          </a:p>
          <a:p>
            <a:pPr eaLnBrk="1" hangingPunct="1"/>
            <a:r>
              <a:rPr lang="en-US" sz="2800" dirty="0" smtClean="0"/>
              <a:t>Can dramatize a company or product.</a:t>
            </a:r>
          </a:p>
          <a:p>
            <a:pPr eaLnBrk="1" hangingPunct="1"/>
            <a:r>
              <a:rPr lang="en-US" sz="2800" dirty="0" smtClean="0"/>
              <a:t>Tends to be used as an afterthought.</a:t>
            </a:r>
          </a:p>
          <a:p>
            <a:pPr eaLnBrk="1" hangingPunct="1"/>
            <a:r>
              <a:rPr lang="en-US" sz="2800" dirty="0" smtClean="0"/>
              <a:t>Planned use can be effective and economical.</a:t>
            </a:r>
          </a:p>
          <a:p>
            <a:pPr eaLnBrk="1" hangingPunct="1"/>
            <a:r>
              <a:rPr lang="en-US" sz="2800" dirty="0" smtClean="0"/>
              <a:t>Many forms: news stories, news features, events and sponsorships, etc</a:t>
            </a:r>
          </a:p>
          <a:p>
            <a:pPr eaLnBrk="1" hangingPunct="1"/>
            <a:endParaRPr lang="en-US" sz="2800" dirty="0" smtClean="0"/>
          </a:p>
        </p:txBody>
      </p:sp>
      <p:sp>
        <p:nvSpPr>
          <p:cNvPr id="32773"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5058" name="Picture 2" descr="http://fc08.deviantart.net/fs39/f/2008/350/a/3/Anchorman__Channel_4_News_Team_by_JasonOrtiz.jpg"/>
          <p:cNvPicPr>
            <a:picLocks noChangeAspect="1" noChangeArrowheads="1"/>
          </p:cNvPicPr>
          <p:nvPr/>
        </p:nvPicPr>
        <p:blipFill>
          <a:blip r:embed="rId2" cstate="print"/>
          <a:srcRect/>
          <a:stretch>
            <a:fillRect/>
          </a:stretch>
        </p:blipFill>
        <p:spPr bwMode="auto">
          <a:xfrm>
            <a:off x="5105400" y="304800"/>
            <a:ext cx="3621636" cy="186119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ChangeArrowheads="1"/>
          </p:cNvSpPr>
          <p:nvPr>
            <p:ph type="title"/>
          </p:nvPr>
        </p:nvSpPr>
        <p:spPr/>
        <p:txBody>
          <a:bodyPr/>
          <a:lstStyle/>
          <a:p>
            <a:pPr eaLnBrk="1" hangingPunct="1"/>
            <a:r>
              <a:rPr lang="en-US" dirty="0" smtClean="0"/>
              <a:t>Public Relations(PR) </a:t>
            </a:r>
          </a:p>
        </p:txBody>
      </p:sp>
      <p:sp>
        <p:nvSpPr>
          <p:cNvPr id="64514" name="Slide Number Placeholder 3"/>
          <p:cNvSpPr>
            <a:spLocks noGrp="1"/>
          </p:cNvSpPr>
          <p:nvPr>
            <p:ph type="sldNum" sz="quarter" idx="12"/>
          </p:nvPr>
        </p:nvSpPr>
        <p:spPr>
          <a:noFill/>
        </p:spPr>
        <p:txBody>
          <a:bodyPr/>
          <a:lstStyle/>
          <a:p>
            <a:r>
              <a:rPr lang="en-US" smtClean="0"/>
              <a:t>12-</a:t>
            </a:r>
            <a:fld id="{24220248-ED22-45ED-A020-7794342C3FF4}" type="slidenum">
              <a:rPr lang="en-US" smtClean="0"/>
              <a:pPr/>
              <a:t>58</a:t>
            </a:fld>
            <a:endParaRPr lang="en-US" smtClean="0"/>
          </a:p>
        </p:txBody>
      </p:sp>
      <p:sp>
        <p:nvSpPr>
          <p:cNvPr id="64516" name="Rectangle 3"/>
          <p:cNvSpPr>
            <a:spLocks noGrp="1" noChangeArrowheads="1"/>
          </p:cNvSpPr>
          <p:nvPr>
            <p:ph sz="quarter" idx="1"/>
          </p:nvPr>
        </p:nvSpPr>
        <p:spPr>
          <a:xfrm>
            <a:off x="457200" y="1676400"/>
            <a:ext cx="8229600" cy="4937760"/>
          </a:xfrm>
        </p:spPr>
        <p:txBody>
          <a:bodyPr/>
          <a:lstStyle/>
          <a:p>
            <a:pPr eaLnBrk="1" hangingPunct="1"/>
            <a:r>
              <a:rPr lang="en-US" dirty="0" smtClean="0"/>
              <a:t>Public relations involves building good relations with the company’s various publics by obtaining favorable publicity, building up a good corporate image, and handling or heading off unfavorable rumors, stories, and events.</a:t>
            </a:r>
          </a:p>
        </p:txBody>
      </p:sp>
      <p:sp>
        <p:nvSpPr>
          <p:cNvPr id="6451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8194" name="Picture 2" descr="http://www.blitzpublicity.com/wp-content/uploads/2010/01/boca-public-relations-pr-fort-lauderdale-palm-beach-miami.jpg"/>
          <p:cNvPicPr>
            <a:picLocks noChangeAspect="1" noChangeArrowheads="1"/>
          </p:cNvPicPr>
          <p:nvPr/>
        </p:nvPicPr>
        <p:blipFill>
          <a:blip r:embed="rId2" cstate="print"/>
          <a:srcRect/>
          <a:stretch>
            <a:fillRect/>
          </a:stretch>
        </p:blipFill>
        <p:spPr bwMode="auto">
          <a:xfrm>
            <a:off x="1600200" y="3657600"/>
            <a:ext cx="5410200" cy="2713449"/>
          </a:xfrm>
          <a:prstGeom prst="rect">
            <a:avLst/>
          </a:prstGeom>
          <a:noFill/>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9"/>
          <p:cNvSpPr>
            <a:spLocks noGrp="1" noChangeArrowheads="1"/>
          </p:cNvSpPr>
          <p:nvPr>
            <p:ph type="title"/>
          </p:nvPr>
        </p:nvSpPr>
        <p:spPr>
          <a:xfrm>
            <a:off x="914400" y="152400"/>
            <a:ext cx="7772400" cy="1143000"/>
          </a:xfrm>
          <a:noFill/>
        </p:spPr>
        <p:txBody>
          <a:bodyPr/>
          <a:lstStyle/>
          <a:p>
            <a:pPr eaLnBrk="1" hangingPunct="1"/>
            <a:r>
              <a:rPr lang="en-US" dirty="0" smtClean="0"/>
              <a:t>Public Relations (PR) </a:t>
            </a:r>
          </a:p>
        </p:txBody>
      </p:sp>
      <p:sp>
        <p:nvSpPr>
          <p:cNvPr id="65538" name="Slide Number Placeholder 3"/>
          <p:cNvSpPr>
            <a:spLocks noGrp="1"/>
          </p:cNvSpPr>
          <p:nvPr>
            <p:ph type="sldNum" sz="quarter" idx="12"/>
          </p:nvPr>
        </p:nvSpPr>
        <p:spPr>
          <a:noFill/>
        </p:spPr>
        <p:txBody>
          <a:bodyPr/>
          <a:lstStyle/>
          <a:p>
            <a:r>
              <a:rPr lang="en-US" smtClean="0"/>
              <a:t>12-</a:t>
            </a:r>
            <a:fld id="{F3A7F504-3A70-4FB0-8197-78A08CB0BB64}" type="slidenum">
              <a:rPr lang="en-US" smtClean="0"/>
              <a:pPr/>
              <a:t>59</a:t>
            </a:fld>
            <a:endParaRPr lang="en-US" smtClean="0"/>
          </a:p>
        </p:txBody>
      </p:sp>
      <p:sp>
        <p:nvSpPr>
          <p:cNvPr id="65539" name="Rectangle 8"/>
          <p:cNvSpPr>
            <a:spLocks noGrp="1" noChangeArrowheads="1"/>
          </p:cNvSpPr>
          <p:nvPr>
            <p:ph sz="quarter" idx="1"/>
          </p:nvPr>
        </p:nvSpPr>
        <p:spPr>
          <a:xfrm>
            <a:off x="762000" y="1447800"/>
            <a:ext cx="3657600" cy="4572000"/>
          </a:xfrm>
          <a:noFill/>
        </p:spPr>
        <p:txBody>
          <a:bodyPr>
            <a:normAutofit lnSpcReduction="10000"/>
          </a:bodyPr>
          <a:lstStyle/>
          <a:p>
            <a:pPr eaLnBrk="1" hangingPunct="1"/>
            <a:r>
              <a:rPr lang="en-US" dirty="0" smtClean="0"/>
              <a:t>Role and Impact of Public Relations</a:t>
            </a:r>
          </a:p>
          <a:p>
            <a:pPr lvl="1" eaLnBrk="1" hangingPunct="1"/>
            <a:r>
              <a:rPr lang="en-US" b="1" dirty="0" smtClean="0">
                <a:solidFill>
                  <a:srgbClr val="FF0000"/>
                </a:solidFill>
              </a:rPr>
              <a:t>Strong impact </a:t>
            </a:r>
            <a:r>
              <a:rPr lang="en-US" dirty="0" smtClean="0"/>
              <a:t>on public awareness at lower cost than advertising</a:t>
            </a:r>
          </a:p>
          <a:p>
            <a:pPr lvl="1" eaLnBrk="1" hangingPunct="1"/>
            <a:r>
              <a:rPr lang="en-US" b="1" dirty="0" smtClean="0">
                <a:solidFill>
                  <a:srgbClr val="FF0000"/>
                </a:solidFill>
              </a:rPr>
              <a:t>Greater credibility </a:t>
            </a:r>
            <a:r>
              <a:rPr lang="en-US" dirty="0" smtClean="0"/>
              <a:t>than advertising</a:t>
            </a:r>
          </a:p>
          <a:p>
            <a:pPr lvl="1" eaLnBrk="1" hangingPunct="1"/>
            <a:r>
              <a:rPr lang="en-US" dirty="0" smtClean="0"/>
              <a:t>Publicity is often </a:t>
            </a:r>
            <a:r>
              <a:rPr lang="en-US" b="1" dirty="0" smtClean="0">
                <a:solidFill>
                  <a:srgbClr val="FF0000"/>
                </a:solidFill>
              </a:rPr>
              <a:t>underused </a:t>
            </a:r>
          </a:p>
          <a:p>
            <a:pPr lvl="1" eaLnBrk="1" hangingPunct="1"/>
            <a:r>
              <a:rPr lang="en-US" dirty="0" smtClean="0"/>
              <a:t>Good public relations can be a </a:t>
            </a:r>
            <a:r>
              <a:rPr lang="en-US" b="1" dirty="0" smtClean="0">
                <a:solidFill>
                  <a:srgbClr val="FF0000"/>
                </a:solidFill>
              </a:rPr>
              <a:t>powerful brand-building tool</a:t>
            </a:r>
          </a:p>
        </p:txBody>
      </p:sp>
      <p:sp>
        <p:nvSpPr>
          <p:cNvPr id="65541" name="Line 10"/>
          <p:cNvSpPr>
            <a:spLocks noChangeShapeType="1"/>
          </p:cNvSpPr>
          <p:nvPr/>
        </p:nvSpPr>
        <p:spPr bwMode="auto">
          <a:xfrm flipH="1">
            <a:off x="1066800" y="1219200"/>
            <a:ext cx="6400800" cy="0"/>
          </a:xfrm>
          <a:prstGeom prst="line">
            <a:avLst/>
          </a:prstGeom>
          <a:noFill/>
          <a:ln w="25400">
            <a:solidFill>
              <a:srgbClr val="FF0000"/>
            </a:solidFill>
            <a:round/>
            <a:headEnd/>
            <a:tailEnd/>
          </a:ln>
        </p:spPr>
        <p:txBody>
          <a:bodyPr/>
          <a:lstStyle/>
          <a:p>
            <a:endParaRPr lang="th-TH"/>
          </a:p>
        </p:txBody>
      </p:sp>
      <p:pic>
        <p:nvPicPr>
          <p:cNvPr id="7170" name="Picture 2" descr="http://pzrservices.typepad.com/advertisingisgoodforyou/images/2007/03/20/ikon_diversity_advertising.jpg"/>
          <p:cNvPicPr>
            <a:picLocks noChangeAspect="1" noChangeArrowheads="1"/>
          </p:cNvPicPr>
          <p:nvPr/>
        </p:nvPicPr>
        <p:blipFill>
          <a:blip r:embed="rId2" cstate="print"/>
          <a:srcRect/>
          <a:stretch>
            <a:fillRect/>
          </a:stretch>
        </p:blipFill>
        <p:spPr bwMode="auto">
          <a:xfrm>
            <a:off x="4953000" y="1447800"/>
            <a:ext cx="3476625" cy="44862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ChangeArrowheads="1"/>
          </p:cNvSpPr>
          <p:nvPr>
            <p:ph type="title"/>
          </p:nvPr>
        </p:nvSpPr>
        <p:spPr/>
        <p:txBody>
          <a:bodyPr/>
          <a:lstStyle/>
          <a:p>
            <a:pPr eaLnBrk="1" hangingPunct="1"/>
            <a:r>
              <a:rPr lang="en-US" smtClean="0"/>
              <a:t>Public Relations Functions</a:t>
            </a:r>
          </a:p>
        </p:txBody>
      </p:sp>
      <p:sp>
        <p:nvSpPr>
          <p:cNvPr id="66562" name="Slide Number Placeholder 3"/>
          <p:cNvSpPr>
            <a:spLocks noGrp="1"/>
          </p:cNvSpPr>
          <p:nvPr>
            <p:ph type="sldNum" sz="quarter" idx="12"/>
          </p:nvPr>
        </p:nvSpPr>
        <p:spPr>
          <a:noFill/>
        </p:spPr>
        <p:txBody>
          <a:bodyPr/>
          <a:lstStyle/>
          <a:p>
            <a:r>
              <a:rPr lang="en-US" smtClean="0"/>
              <a:t>12-</a:t>
            </a:r>
            <a:fld id="{C7395B5A-FF92-40E7-A3AE-AE84D1AA8C62}" type="slidenum">
              <a:rPr lang="en-US" smtClean="0"/>
              <a:pPr/>
              <a:t>60</a:t>
            </a:fld>
            <a:endParaRPr lang="en-US" smtClean="0"/>
          </a:p>
        </p:txBody>
      </p:sp>
      <p:sp>
        <p:nvSpPr>
          <p:cNvPr id="66564" name="Rectangle 3"/>
          <p:cNvSpPr>
            <a:spLocks noGrp="1" noChangeArrowheads="1"/>
          </p:cNvSpPr>
          <p:nvPr>
            <p:ph sz="quarter" idx="1"/>
          </p:nvPr>
        </p:nvSpPr>
        <p:spPr>
          <a:xfrm>
            <a:off x="533400" y="1828801"/>
            <a:ext cx="3657600" cy="2819399"/>
          </a:xfrm>
          <a:solidFill>
            <a:schemeClr val="accent4">
              <a:lumMod val="20000"/>
              <a:lumOff val="80000"/>
            </a:schemeClr>
          </a:solidFill>
        </p:spPr>
        <p:txBody>
          <a:bodyPr/>
          <a:lstStyle/>
          <a:p>
            <a:pPr eaLnBrk="1" hangingPunct="1"/>
            <a:r>
              <a:rPr lang="en-US" b="1" dirty="0" smtClean="0"/>
              <a:t>Press relations or press agency</a:t>
            </a:r>
          </a:p>
          <a:p>
            <a:pPr eaLnBrk="1" hangingPunct="1"/>
            <a:endParaRPr lang="en-US" b="1" dirty="0" smtClean="0"/>
          </a:p>
          <a:p>
            <a:pPr eaLnBrk="1" hangingPunct="1"/>
            <a:r>
              <a:rPr lang="en-US" b="1" dirty="0" smtClean="0"/>
              <a:t>Product publicity</a:t>
            </a:r>
          </a:p>
          <a:p>
            <a:pPr eaLnBrk="1" hangingPunct="1"/>
            <a:endParaRPr lang="en-US" b="1" dirty="0" smtClean="0"/>
          </a:p>
          <a:p>
            <a:pPr eaLnBrk="1" hangingPunct="1"/>
            <a:r>
              <a:rPr lang="en-US" b="1" dirty="0" smtClean="0"/>
              <a:t>Public affairs</a:t>
            </a:r>
          </a:p>
        </p:txBody>
      </p:sp>
      <p:sp>
        <p:nvSpPr>
          <p:cNvPr id="6656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6566" name="Rectangle 5"/>
          <p:cNvSpPr>
            <a:spLocks noChangeArrowheads="1"/>
          </p:cNvSpPr>
          <p:nvPr/>
        </p:nvSpPr>
        <p:spPr bwMode="auto">
          <a:xfrm>
            <a:off x="4724400" y="1828800"/>
            <a:ext cx="3686175" cy="2895599"/>
          </a:xfrm>
          <a:prstGeom prst="rect">
            <a:avLst/>
          </a:prstGeom>
          <a:solidFill>
            <a:srgbClr val="6666FF"/>
          </a:solidFill>
          <a:ln w="9525">
            <a:noFill/>
            <a:miter lim="800000"/>
            <a:headEnd/>
            <a:tailEnd/>
          </a:ln>
        </p:spPr>
        <p:txBody>
          <a:bodyPr/>
          <a:lstStyle/>
          <a:p>
            <a:pPr marL="342900" indent="-342900">
              <a:spcBef>
                <a:spcPct val="20000"/>
              </a:spcBef>
              <a:buFontTx/>
              <a:buChar char="•"/>
            </a:pPr>
            <a:r>
              <a:rPr lang="en-US" sz="2400" b="1" dirty="0">
                <a:solidFill>
                  <a:schemeClr val="bg1"/>
                </a:solidFill>
              </a:rPr>
              <a:t>Lobbying</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Investor relations</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Development</a:t>
            </a:r>
          </a:p>
        </p:txBody>
      </p:sp>
      <p:pic>
        <p:nvPicPr>
          <p:cNvPr id="6146" name="Picture 2" descr="http://cdn3.mixrmedia.com/wp-uploads/ziggytek/blog/2009/07/mac-sales.jpg"/>
          <p:cNvPicPr>
            <a:picLocks noChangeAspect="1" noChangeArrowheads="1"/>
          </p:cNvPicPr>
          <p:nvPr/>
        </p:nvPicPr>
        <p:blipFill>
          <a:blip r:embed="rId2" cstate="print"/>
          <a:srcRect/>
          <a:stretch>
            <a:fillRect/>
          </a:stretch>
        </p:blipFill>
        <p:spPr bwMode="auto">
          <a:xfrm>
            <a:off x="3505200" y="4876800"/>
            <a:ext cx="1733551" cy="1733551"/>
          </a:xfrm>
          <a:prstGeom prst="rect">
            <a:avLst/>
          </a:prstGeom>
          <a:noFill/>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title"/>
          </p:nvPr>
        </p:nvSpPr>
        <p:spPr/>
        <p:txBody>
          <a:bodyPr/>
          <a:lstStyle/>
          <a:p>
            <a:pPr eaLnBrk="1" hangingPunct="1"/>
            <a:r>
              <a:rPr lang="en-US" smtClean="0"/>
              <a:t>Public Relations Tools</a:t>
            </a:r>
          </a:p>
        </p:txBody>
      </p:sp>
      <p:sp>
        <p:nvSpPr>
          <p:cNvPr id="67586" name="Slide Number Placeholder 3"/>
          <p:cNvSpPr>
            <a:spLocks noGrp="1"/>
          </p:cNvSpPr>
          <p:nvPr>
            <p:ph type="sldNum" sz="quarter" idx="12"/>
          </p:nvPr>
        </p:nvSpPr>
        <p:spPr>
          <a:noFill/>
        </p:spPr>
        <p:txBody>
          <a:bodyPr/>
          <a:lstStyle/>
          <a:p>
            <a:r>
              <a:rPr lang="en-US" smtClean="0"/>
              <a:t>12-</a:t>
            </a:r>
            <a:fld id="{00796176-A208-435C-B374-0F77890B97EC}" type="slidenum">
              <a:rPr lang="en-US" smtClean="0"/>
              <a:pPr/>
              <a:t>61</a:t>
            </a:fld>
            <a:endParaRPr lang="en-US" smtClean="0"/>
          </a:p>
        </p:txBody>
      </p:sp>
      <p:sp>
        <p:nvSpPr>
          <p:cNvPr id="67588" name="Rectangle 3"/>
          <p:cNvSpPr>
            <a:spLocks noGrp="1" noChangeArrowheads="1"/>
          </p:cNvSpPr>
          <p:nvPr>
            <p:ph sz="quarter" idx="1"/>
          </p:nvPr>
        </p:nvSpPr>
        <p:spPr>
          <a:xfrm>
            <a:off x="762000" y="1676400"/>
            <a:ext cx="3429000" cy="2743200"/>
          </a:xfrm>
          <a:solidFill>
            <a:schemeClr val="accent2">
              <a:lumMod val="20000"/>
              <a:lumOff val="80000"/>
            </a:schemeClr>
          </a:solidFill>
        </p:spPr>
        <p:txBody>
          <a:bodyPr>
            <a:normAutofit lnSpcReduction="10000"/>
          </a:bodyPr>
          <a:lstStyle/>
          <a:p>
            <a:pPr eaLnBrk="1" hangingPunct="1"/>
            <a:r>
              <a:rPr lang="en-US" b="1" dirty="0" smtClean="0"/>
              <a:t>News</a:t>
            </a:r>
          </a:p>
          <a:p>
            <a:pPr eaLnBrk="1" hangingPunct="1"/>
            <a:r>
              <a:rPr lang="en-US" b="1" dirty="0" smtClean="0"/>
              <a:t>Speeches</a:t>
            </a:r>
          </a:p>
          <a:p>
            <a:pPr eaLnBrk="1" hangingPunct="1"/>
            <a:r>
              <a:rPr lang="en-US" b="1" dirty="0" smtClean="0"/>
              <a:t>Special events</a:t>
            </a:r>
          </a:p>
          <a:p>
            <a:pPr eaLnBrk="1" hangingPunct="1"/>
            <a:r>
              <a:rPr lang="en-US" b="1" dirty="0" smtClean="0"/>
              <a:t>Buzz marketing</a:t>
            </a:r>
          </a:p>
          <a:p>
            <a:pPr eaLnBrk="1" hangingPunct="1"/>
            <a:r>
              <a:rPr lang="en-US" b="1" dirty="0" smtClean="0"/>
              <a:t>Mobile marketing </a:t>
            </a:r>
          </a:p>
          <a:p>
            <a:pPr eaLnBrk="1" hangingPunct="1"/>
            <a:r>
              <a:rPr lang="en-US" b="1" dirty="0" smtClean="0"/>
              <a:t>Written materials</a:t>
            </a:r>
          </a:p>
        </p:txBody>
      </p:sp>
      <p:sp>
        <p:nvSpPr>
          <p:cNvPr id="6758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7590" name="Rectangle 5"/>
          <p:cNvSpPr>
            <a:spLocks noChangeArrowheads="1"/>
          </p:cNvSpPr>
          <p:nvPr/>
        </p:nvSpPr>
        <p:spPr bwMode="auto">
          <a:xfrm>
            <a:off x="5257800" y="1524000"/>
            <a:ext cx="2847975" cy="2943225"/>
          </a:xfrm>
          <a:prstGeom prst="rect">
            <a:avLst/>
          </a:prstGeom>
          <a:solidFill>
            <a:schemeClr val="accent4">
              <a:lumMod val="20000"/>
              <a:lumOff val="80000"/>
            </a:schemeClr>
          </a:solidFill>
          <a:ln w="9525">
            <a:noFill/>
            <a:miter lim="800000"/>
            <a:headEnd/>
            <a:tailEnd/>
          </a:ln>
        </p:spPr>
        <p:txBody>
          <a:bodyPr/>
          <a:lstStyle/>
          <a:p>
            <a:pPr marL="342900" indent="-342900">
              <a:spcBef>
                <a:spcPct val="20000"/>
              </a:spcBef>
              <a:buFontTx/>
              <a:buChar char="•"/>
            </a:pPr>
            <a:r>
              <a:rPr lang="en-US" sz="2000" b="1" dirty="0"/>
              <a:t>Audiovisual materials</a:t>
            </a:r>
          </a:p>
          <a:p>
            <a:pPr marL="342900" indent="-342900">
              <a:spcBef>
                <a:spcPct val="20000"/>
              </a:spcBef>
              <a:buFontTx/>
              <a:buChar char="•"/>
            </a:pPr>
            <a:r>
              <a:rPr lang="en-US" sz="2000" b="1" dirty="0"/>
              <a:t>Corporate identity materials</a:t>
            </a:r>
          </a:p>
          <a:p>
            <a:pPr marL="342900" indent="-342900">
              <a:spcBef>
                <a:spcPct val="20000"/>
              </a:spcBef>
              <a:buFontTx/>
              <a:buChar char="•"/>
            </a:pPr>
            <a:r>
              <a:rPr lang="en-US" sz="2000" b="1" dirty="0"/>
              <a:t>Public service activities</a:t>
            </a:r>
          </a:p>
          <a:p>
            <a:pPr marL="342900" indent="-342900">
              <a:spcBef>
                <a:spcPct val="20000"/>
              </a:spcBef>
              <a:buFontTx/>
              <a:buChar char="•"/>
            </a:pPr>
            <a:r>
              <a:rPr lang="en-US" sz="2000" b="1" dirty="0"/>
              <a:t>Company Web site</a:t>
            </a:r>
          </a:p>
        </p:txBody>
      </p:sp>
      <p:pic>
        <p:nvPicPr>
          <p:cNvPr id="5124" name="Picture 4" descr="http://www.id-idea.com/wp-content/uploads/2012/08/sunsilk-perfect-co-creations-07.jpg"/>
          <p:cNvPicPr>
            <a:picLocks noChangeAspect="1" noChangeArrowheads="1"/>
          </p:cNvPicPr>
          <p:nvPr/>
        </p:nvPicPr>
        <p:blipFill>
          <a:blip r:embed="rId2" cstate="print"/>
          <a:srcRect/>
          <a:stretch>
            <a:fillRect/>
          </a:stretch>
        </p:blipFill>
        <p:spPr bwMode="auto">
          <a:xfrm>
            <a:off x="2667000" y="4267200"/>
            <a:ext cx="3200400" cy="2362200"/>
          </a:xfrm>
          <a:prstGeom prst="rect">
            <a:avLst/>
          </a:prstGeom>
          <a:ln>
            <a:noFill/>
          </a:ln>
          <a:effectLst>
            <a:outerShdw blurRad="292100" dist="139700" dir="2700000" algn="tl" rotWithShape="0">
              <a:srgbClr val="333333">
                <a:alpha val="65000"/>
              </a:srgbClr>
            </a:outerShdw>
          </a:effectLst>
        </p:spPr>
      </p:pic>
      <p:pic>
        <p:nvPicPr>
          <p:cNvPr id="5126" name="Picture 6" descr="http://www.kikaycorner.net/wp-content/uploads/2010/05/Sunsilk-Co-Creations-1.jpg"/>
          <p:cNvPicPr>
            <a:picLocks noChangeAspect="1" noChangeArrowheads="1"/>
          </p:cNvPicPr>
          <p:nvPr/>
        </p:nvPicPr>
        <p:blipFill>
          <a:blip r:embed="rId3" cstate="print"/>
          <a:srcRect/>
          <a:stretch>
            <a:fillRect/>
          </a:stretch>
        </p:blipFill>
        <p:spPr bwMode="auto">
          <a:xfrm>
            <a:off x="6858000" y="228600"/>
            <a:ext cx="1600200" cy="1071899"/>
          </a:xfrm>
          <a:prstGeom prst="rect">
            <a:avLst/>
          </a:prstGeom>
          <a:noFill/>
        </p:spPr>
      </p:pic>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p:txBody>
          <a:bodyPr/>
          <a:lstStyle/>
          <a:p>
            <a:pPr eaLnBrk="1" hangingPunct="1"/>
            <a:r>
              <a:rPr lang="en-US" dirty="0" smtClean="0"/>
              <a:t>Direct and Online Marketing</a:t>
            </a:r>
          </a:p>
        </p:txBody>
      </p:sp>
      <p:sp>
        <p:nvSpPr>
          <p:cNvPr id="33794" name="Slide Number Placeholder 3"/>
          <p:cNvSpPr>
            <a:spLocks noGrp="1"/>
          </p:cNvSpPr>
          <p:nvPr>
            <p:ph type="sldNum" sz="quarter" idx="12"/>
          </p:nvPr>
        </p:nvSpPr>
        <p:spPr>
          <a:noFill/>
        </p:spPr>
        <p:txBody>
          <a:bodyPr/>
          <a:lstStyle/>
          <a:p>
            <a:r>
              <a:rPr lang="en-US" smtClean="0"/>
              <a:t>12-</a:t>
            </a:r>
            <a:fld id="{68C04651-CED7-4984-A476-E671037B5D3F}" type="slidenum">
              <a:rPr lang="en-US" smtClean="0"/>
              <a:pPr/>
              <a:t>62</a:t>
            </a:fld>
            <a:endParaRPr lang="en-US" smtClean="0"/>
          </a:p>
        </p:txBody>
      </p:sp>
      <p:sp>
        <p:nvSpPr>
          <p:cNvPr id="33796" name="Rectangle 3"/>
          <p:cNvSpPr>
            <a:spLocks noGrp="1" noChangeArrowheads="1"/>
          </p:cNvSpPr>
          <p:nvPr>
            <p:ph sz="quarter" idx="1"/>
          </p:nvPr>
        </p:nvSpPr>
        <p:spPr>
          <a:xfrm>
            <a:off x="685800" y="2057400"/>
            <a:ext cx="5440363" cy="4114800"/>
          </a:xfrm>
        </p:spPr>
        <p:txBody>
          <a:bodyPr/>
          <a:lstStyle/>
          <a:p>
            <a:pPr eaLnBrk="1" hangingPunct="1">
              <a:buFont typeface="Wingdings" pitchFamily="2" charset="2"/>
              <a:buChar char="Ø"/>
            </a:pPr>
            <a:r>
              <a:rPr lang="en-US" dirty="0" smtClean="0"/>
              <a:t>Many forms that share four characteristics:</a:t>
            </a:r>
          </a:p>
          <a:p>
            <a:pPr lvl="1" eaLnBrk="1" hangingPunct="1"/>
            <a:r>
              <a:rPr lang="en-US" dirty="0" smtClean="0"/>
              <a:t>Nonpublic</a:t>
            </a:r>
          </a:p>
          <a:p>
            <a:pPr lvl="1" eaLnBrk="1" hangingPunct="1"/>
            <a:r>
              <a:rPr lang="en-US" dirty="0" smtClean="0"/>
              <a:t>Immediate</a:t>
            </a:r>
          </a:p>
          <a:p>
            <a:pPr lvl="1" eaLnBrk="1" hangingPunct="1"/>
            <a:r>
              <a:rPr lang="en-US" dirty="0" smtClean="0"/>
              <a:t>Customized</a:t>
            </a:r>
          </a:p>
          <a:p>
            <a:pPr lvl="1" eaLnBrk="1" hangingPunct="1"/>
            <a:r>
              <a:rPr lang="en-US" dirty="0" smtClean="0"/>
              <a:t>Interactive</a:t>
            </a:r>
          </a:p>
          <a:p>
            <a:pPr lvl="1" eaLnBrk="1" hangingPunct="1">
              <a:buNone/>
            </a:pPr>
            <a:endParaRPr lang="en-US" dirty="0" smtClean="0"/>
          </a:p>
          <a:p>
            <a:pPr eaLnBrk="1" hangingPunct="1">
              <a:buFont typeface="Wingdings" pitchFamily="2" charset="2"/>
              <a:buChar char="Ø"/>
            </a:pPr>
            <a:r>
              <a:rPr lang="en-US" dirty="0" smtClean="0"/>
              <a:t>Well suited to highly targeted marketing.</a:t>
            </a:r>
          </a:p>
        </p:txBody>
      </p:sp>
      <p:sp>
        <p:nvSpPr>
          <p:cNvPr id="3379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4034" name="Picture 2" descr="http://www.30daybooks.com/wp-content/uploads/2012/01/amazon_books.533.jpg"/>
          <p:cNvPicPr>
            <a:picLocks noChangeAspect="1" noChangeArrowheads="1"/>
          </p:cNvPicPr>
          <p:nvPr/>
        </p:nvPicPr>
        <p:blipFill>
          <a:blip r:embed="rId2" cstate="print"/>
          <a:srcRect/>
          <a:stretch>
            <a:fillRect/>
          </a:stretch>
        </p:blipFill>
        <p:spPr bwMode="auto">
          <a:xfrm rot="915631">
            <a:off x="4816968" y="2412220"/>
            <a:ext cx="3509904" cy="17526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5"/>
          <p:cNvSpPr>
            <a:spLocks noGrp="1" noChangeArrowheads="1"/>
          </p:cNvSpPr>
          <p:nvPr>
            <p:ph type="title"/>
          </p:nvPr>
        </p:nvSpPr>
        <p:spPr/>
        <p:txBody>
          <a:bodyPr/>
          <a:lstStyle/>
          <a:p>
            <a:pPr eaLnBrk="1" hangingPunct="1"/>
            <a:r>
              <a:rPr lang="en-US" smtClean="0"/>
              <a:t>Promotion Mix Strategies</a:t>
            </a:r>
          </a:p>
        </p:txBody>
      </p:sp>
      <p:sp>
        <p:nvSpPr>
          <p:cNvPr id="34818" name="Slide Number Placeholder 3"/>
          <p:cNvSpPr>
            <a:spLocks noGrp="1"/>
          </p:cNvSpPr>
          <p:nvPr>
            <p:ph type="sldNum" sz="quarter" idx="12"/>
          </p:nvPr>
        </p:nvSpPr>
        <p:spPr>
          <a:noFill/>
        </p:spPr>
        <p:txBody>
          <a:bodyPr/>
          <a:lstStyle/>
          <a:p>
            <a:r>
              <a:rPr lang="en-US" smtClean="0"/>
              <a:t>12-</a:t>
            </a:r>
            <a:fld id="{061CE9E2-1047-4B22-8300-5F1873B1DC0B}" type="slidenum">
              <a:rPr lang="en-US" smtClean="0"/>
              <a:pPr/>
              <a:t>63</a:t>
            </a:fld>
            <a:endParaRPr lang="en-US" smtClean="0"/>
          </a:p>
        </p:txBody>
      </p:sp>
      <p:sp>
        <p:nvSpPr>
          <p:cNvPr id="34819" name="Rectangle 3"/>
          <p:cNvSpPr>
            <a:spLocks noGrp="1" noChangeArrowheads="1"/>
          </p:cNvSpPr>
          <p:nvPr>
            <p:ph sz="quarter" idx="1"/>
          </p:nvPr>
        </p:nvSpPr>
        <p:spPr>
          <a:xfrm>
            <a:off x="457200" y="1600200"/>
            <a:ext cx="8229600" cy="4937760"/>
          </a:xfrm>
        </p:spPr>
        <p:txBody>
          <a:bodyPr/>
          <a:lstStyle/>
          <a:p>
            <a:pPr eaLnBrk="1" hangingPunct="1">
              <a:lnSpc>
                <a:spcPct val="90000"/>
              </a:lnSpc>
              <a:buFontTx/>
              <a:buNone/>
            </a:pPr>
            <a:r>
              <a:rPr lang="en-US" dirty="0" smtClean="0">
                <a:solidFill>
                  <a:srgbClr val="000099"/>
                </a:solidFill>
              </a:rPr>
              <a:t>	Push strategy</a:t>
            </a:r>
            <a:r>
              <a:rPr lang="en-US" dirty="0" smtClean="0"/>
              <a:t>: trade promotions and personal selling efforts push the product through the distribution channels.</a:t>
            </a:r>
          </a:p>
          <a:p>
            <a:pPr eaLnBrk="1" hangingPunct="1">
              <a:lnSpc>
                <a:spcPct val="90000"/>
              </a:lnSpc>
              <a:buFontTx/>
              <a:buNone/>
            </a:pPr>
            <a:endParaRPr lang="en-US" dirty="0" smtClean="0"/>
          </a:p>
          <a:p>
            <a:pPr eaLnBrk="1" hangingPunct="1">
              <a:lnSpc>
                <a:spcPct val="90000"/>
              </a:lnSpc>
              <a:buFontTx/>
              <a:buNone/>
            </a:pPr>
            <a:r>
              <a:rPr lang="en-US" dirty="0" smtClean="0">
                <a:solidFill>
                  <a:srgbClr val="000099"/>
                </a:solidFill>
              </a:rPr>
              <a:t>	Pull strategy</a:t>
            </a:r>
            <a:r>
              <a:rPr lang="en-US" dirty="0" smtClean="0"/>
              <a:t>: producers use advertising and consumer sales promotions to generate strong consumer demand for products.</a:t>
            </a:r>
          </a:p>
        </p:txBody>
      </p:sp>
      <p:sp>
        <p:nvSpPr>
          <p:cNvPr id="34821" name="Line 6"/>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pic>
        <p:nvPicPr>
          <p:cNvPr id="43012" name="Picture 4" descr="http://t3.gstatic.com/images?q=tbn:ANd9GcQd-_WA13vp7-NPRXeAVd1FyM1gup3vC6k_IHWHVo6doT8oyVq8tA"/>
          <p:cNvPicPr>
            <a:picLocks noChangeAspect="1" noChangeArrowheads="1"/>
          </p:cNvPicPr>
          <p:nvPr/>
        </p:nvPicPr>
        <p:blipFill>
          <a:blip r:embed="rId2" cstate="print"/>
          <a:srcRect/>
          <a:stretch>
            <a:fillRect/>
          </a:stretch>
        </p:blipFill>
        <p:spPr bwMode="auto">
          <a:xfrm>
            <a:off x="762000" y="4038600"/>
            <a:ext cx="2975630" cy="2228850"/>
          </a:xfrm>
          <a:prstGeom prst="rect">
            <a:avLst/>
          </a:prstGeom>
          <a:ln>
            <a:noFill/>
          </a:ln>
          <a:effectLst>
            <a:outerShdw blurRad="292100" dist="139700" dir="2700000" algn="tl" rotWithShape="0">
              <a:srgbClr val="333333">
                <a:alpha val="65000"/>
              </a:srgbClr>
            </a:outerShdw>
          </a:effectLst>
        </p:spPr>
      </p:pic>
      <p:pic>
        <p:nvPicPr>
          <p:cNvPr id="43014" name="Picture 6" descr="http://www.vipfranchisesales.com.au/images/tv-ad(1).jpg"/>
          <p:cNvPicPr>
            <a:picLocks noChangeAspect="1" noChangeArrowheads="1"/>
          </p:cNvPicPr>
          <p:nvPr/>
        </p:nvPicPr>
        <p:blipFill>
          <a:blip r:embed="rId3" cstate="print"/>
          <a:srcRect/>
          <a:stretch>
            <a:fillRect/>
          </a:stretch>
        </p:blipFill>
        <p:spPr bwMode="auto">
          <a:xfrm>
            <a:off x="5334000" y="3886200"/>
            <a:ext cx="2971800" cy="2376661"/>
          </a:xfrm>
          <a:prstGeom prst="rect">
            <a:avLst/>
          </a:prstGeom>
          <a:noFill/>
        </p:spPr>
      </p:pic>
      <p:sp>
        <p:nvSpPr>
          <p:cNvPr id="9" name="สี่เหลี่ยมผืนผ้า 8"/>
          <p:cNvSpPr/>
          <p:nvPr/>
        </p:nvSpPr>
        <p:spPr>
          <a:xfrm>
            <a:off x="4114800" y="4724400"/>
            <a:ext cx="96693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vs</a:t>
            </a:r>
            <a:endParaRPr lang="th-TH"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wipe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p:txBody>
          <a:bodyPr/>
          <a:lstStyle/>
          <a:p>
            <a:pPr eaLnBrk="1" hangingPunct="1"/>
            <a:r>
              <a:rPr lang="en-US" sz="3600" smtClean="0"/>
              <a:t>Push vs. Pull Promotion Strategy</a:t>
            </a:r>
          </a:p>
        </p:txBody>
      </p:sp>
      <p:sp>
        <p:nvSpPr>
          <p:cNvPr id="35842" name="Slide Number Placeholder 3"/>
          <p:cNvSpPr>
            <a:spLocks noGrp="1"/>
          </p:cNvSpPr>
          <p:nvPr>
            <p:ph type="sldNum" sz="quarter" idx="12"/>
          </p:nvPr>
        </p:nvSpPr>
        <p:spPr>
          <a:noFill/>
        </p:spPr>
        <p:txBody>
          <a:bodyPr/>
          <a:lstStyle/>
          <a:p>
            <a:r>
              <a:rPr lang="en-US" smtClean="0"/>
              <a:t>12-</a:t>
            </a:r>
            <a:fld id="{46803D1D-FCC0-4454-B30E-8BC3BF32C20D}" type="slidenum">
              <a:rPr lang="en-US" smtClean="0"/>
              <a:pPr/>
              <a:t>64</a:t>
            </a:fld>
            <a:endParaRPr lang="en-US" smtClean="0"/>
          </a:p>
        </p:txBody>
      </p:sp>
      <p:pic>
        <p:nvPicPr>
          <p:cNvPr id="35844" name="Picture 3" descr="fg"/>
          <p:cNvPicPr>
            <a:picLocks noGrp="1" noChangeAspect="1" noChangeArrowheads="1"/>
          </p:cNvPicPr>
          <p:nvPr>
            <p:ph sz="quarter" idx="1"/>
          </p:nvPr>
        </p:nvPicPr>
        <p:blipFill>
          <a:blip r:embed="rId2" cstate="print"/>
          <a:srcRect/>
          <a:stretch>
            <a:fillRect/>
          </a:stretch>
        </p:blipFill>
        <p:spPr>
          <a:xfrm>
            <a:off x="304800" y="2362200"/>
            <a:ext cx="8458200" cy="3289300"/>
          </a:xfrm>
          <a:noFill/>
        </p:spPr>
      </p:pic>
      <p:sp>
        <p:nvSpPr>
          <p:cNvPr id="35845" name="Line 4"/>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sp>
        <p:nvSpPr>
          <p:cNvPr id="7" name="TextBox 6"/>
          <p:cNvSpPr txBox="1"/>
          <p:nvPr/>
        </p:nvSpPr>
        <p:spPr>
          <a:xfrm>
            <a:off x="990600" y="1371600"/>
            <a:ext cx="1351652" cy="369332"/>
          </a:xfrm>
          <a:prstGeom prst="rect">
            <a:avLst/>
          </a:prstGeom>
          <a:noFill/>
        </p:spPr>
        <p:txBody>
          <a:bodyPr wrap="none" rtlCol="0">
            <a:spAutoFit/>
          </a:bodyPr>
          <a:lstStyle/>
          <a:p>
            <a:r>
              <a:rPr lang="en-US" dirty="0" smtClean="0"/>
              <a:t>Figure 14.4</a:t>
            </a:r>
            <a:endParaRPr lang="th-TH"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89" name="Rectangle 20"/>
          <p:cNvSpPr>
            <a:spLocks noGrp="1" noChangeArrowheads="1"/>
          </p:cNvSpPr>
          <p:nvPr>
            <p:ph type="title"/>
          </p:nvPr>
        </p:nvSpPr>
        <p:spPr>
          <a:xfrm>
            <a:off x="246063" y="76200"/>
            <a:ext cx="8897937" cy="669925"/>
          </a:xfrm>
          <a:noFill/>
        </p:spPr>
        <p:txBody>
          <a:bodyPr>
            <a:normAutofit fontScale="90000"/>
          </a:bodyPr>
          <a:lstStyle/>
          <a:p>
            <a:pPr eaLnBrk="1" hangingPunct="1"/>
            <a:r>
              <a:rPr lang="en-US" sz="3600" smtClean="0"/>
              <a:t>Consumer Sales Promotion Tools</a:t>
            </a:r>
          </a:p>
        </p:txBody>
      </p:sp>
      <p:sp>
        <p:nvSpPr>
          <p:cNvPr id="58370" name="Slide Number Placeholder 2"/>
          <p:cNvSpPr>
            <a:spLocks noGrp="1"/>
          </p:cNvSpPr>
          <p:nvPr>
            <p:ph type="sldNum" sz="quarter" idx="12"/>
          </p:nvPr>
        </p:nvSpPr>
        <p:spPr>
          <a:noFill/>
        </p:spPr>
        <p:txBody>
          <a:bodyPr/>
          <a:lstStyle/>
          <a:p>
            <a:r>
              <a:rPr lang="en-US" smtClean="0"/>
              <a:t>12-</a:t>
            </a:r>
            <a:fld id="{2905DD89-8942-4FD7-B0AC-DACDFB80A6C2}" type="slidenum">
              <a:rPr lang="en-US" smtClean="0"/>
              <a:pPr/>
              <a:t>65</a:t>
            </a:fld>
            <a:endParaRPr lang="en-US" smtClean="0"/>
          </a:p>
        </p:txBody>
      </p:sp>
      <p:sp>
        <p:nvSpPr>
          <p:cNvPr id="391170" name="Rectangle 2"/>
          <p:cNvSpPr>
            <a:spLocks noChangeArrowheads="1"/>
          </p:cNvSpPr>
          <p:nvPr/>
        </p:nvSpPr>
        <p:spPr bwMode="auto">
          <a:xfrm>
            <a:off x="0" y="1295400"/>
            <a:ext cx="2951163" cy="755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Sample</a:t>
            </a:r>
          </a:p>
        </p:txBody>
      </p:sp>
      <p:sp>
        <p:nvSpPr>
          <p:cNvPr id="391171" name="Rectangle 3"/>
          <p:cNvSpPr>
            <a:spLocks noChangeArrowheads="1"/>
          </p:cNvSpPr>
          <p:nvPr/>
        </p:nvSpPr>
        <p:spPr bwMode="auto">
          <a:xfrm>
            <a:off x="0" y="2138363"/>
            <a:ext cx="2951163" cy="754062"/>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Coupons</a:t>
            </a:r>
          </a:p>
        </p:txBody>
      </p:sp>
      <p:sp>
        <p:nvSpPr>
          <p:cNvPr id="391172" name="Rectangle 4"/>
          <p:cNvSpPr>
            <a:spLocks noChangeArrowheads="1"/>
          </p:cNvSpPr>
          <p:nvPr/>
        </p:nvSpPr>
        <p:spPr bwMode="auto">
          <a:xfrm>
            <a:off x="0" y="2979738"/>
            <a:ext cx="2951163" cy="75723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Cash Refunds</a:t>
            </a:r>
          </a:p>
          <a:p>
            <a:pPr algn="ctr" eaLnBrk="0" hangingPunct="0">
              <a:lnSpc>
                <a:spcPct val="90000"/>
              </a:lnSpc>
              <a:defRPr/>
            </a:pPr>
            <a:r>
              <a:rPr lang="en-US" sz="2400" dirty="0">
                <a:solidFill>
                  <a:schemeClr val="bg1"/>
                </a:solidFill>
                <a:latin typeface="Tahoma" pitchFamily="34" charset="0"/>
              </a:rPr>
              <a:t>“Rebates”</a:t>
            </a:r>
          </a:p>
        </p:txBody>
      </p:sp>
      <p:sp>
        <p:nvSpPr>
          <p:cNvPr id="391173" name="Rectangle 5"/>
          <p:cNvSpPr>
            <a:spLocks noChangeArrowheads="1"/>
          </p:cNvSpPr>
          <p:nvPr/>
        </p:nvSpPr>
        <p:spPr bwMode="auto">
          <a:xfrm>
            <a:off x="0" y="3827463"/>
            <a:ext cx="2951163" cy="75088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Price Packs</a:t>
            </a:r>
          </a:p>
          <a:p>
            <a:pPr algn="ctr" eaLnBrk="0" hangingPunct="0">
              <a:lnSpc>
                <a:spcPct val="90000"/>
              </a:lnSpc>
              <a:defRPr/>
            </a:pPr>
            <a:r>
              <a:rPr lang="en-US" sz="2400" dirty="0">
                <a:solidFill>
                  <a:schemeClr val="bg1"/>
                </a:solidFill>
                <a:latin typeface="Tahoma" pitchFamily="34" charset="0"/>
              </a:rPr>
              <a:t>“Cents-Off Deals”</a:t>
            </a:r>
          </a:p>
        </p:txBody>
      </p:sp>
      <p:sp>
        <p:nvSpPr>
          <p:cNvPr id="391174" name="Rectangle 6"/>
          <p:cNvSpPr>
            <a:spLocks noChangeArrowheads="1"/>
          </p:cNvSpPr>
          <p:nvPr/>
        </p:nvSpPr>
        <p:spPr bwMode="auto">
          <a:xfrm>
            <a:off x="0" y="4668838"/>
            <a:ext cx="2951163" cy="754062"/>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Premiums</a:t>
            </a:r>
          </a:p>
        </p:txBody>
      </p:sp>
      <p:sp>
        <p:nvSpPr>
          <p:cNvPr id="391175" name="Rectangle 7"/>
          <p:cNvSpPr>
            <a:spLocks noChangeArrowheads="1"/>
          </p:cNvSpPr>
          <p:nvPr/>
        </p:nvSpPr>
        <p:spPr bwMode="auto">
          <a:xfrm>
            <a:off x="0" y="5510213"/>
            <a:ext cx="2951163" cy="755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Advertising </a:t>
            </a:r>
          </a:p>
          <a:p>
            <a:pPr algn="ctr" eaLnBrk="0" hangingPunct="0">
              <a:lnSpc>
                <a:spcPct val="90000"/>
              </a:lnSpc>
              <a:defRPr/>
            </a:pPr>
            <a:r>
              <a:rPr lang="en-US" sz="2400" dirty="0">
                <a:solidFill>
                  <a:schemeClr val="bg1"/>
                </a:solidFill>
                <a:latin typeface="Tahoma" pitchFamily="34" charset="0"/>
              </a:rPr>
              <a:t>Specialties</a:t>
            </a:r>
          </a:p>
        </p:txBody>
      </p:sp>
      <p:sp>
        <p:nvSpPr>
          <p:cNvPr id="391176" name="Rectangle 8"/>
          <p:cNvSpPr>
            <a:spLocks noChangeArrowheads="1"/>
          </p:cNvSpPr>
          <p:nvPr/>
        </p:nvSpPr>
        <p:spPr bwMode="auto">
          <a:xfrm>
            <a:off x="3602038" y="1295400"/>
            <a:ext cx="5541962" cy="755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eaLnBrk="0" hangingPunct="0">
              <a:lnSpc>
                <a:spcPct val="90000"/>
              </a:lnSpc>
              <a:defRPr/>
            </a:pPr>
            <a:r>
              <a:rPr lang="en-US" sz="2400" dirty="0">
                <a:solidFill>
                  <a:schemeClr val="bg1"/>
                </a:solidFill>
                <a:latin typeface="Tahoma" pitchFamily="34" charset="0"/>
              </a:rPr>
              <a:t>Offers a trial amount of a product</a:t>
            </a:r>
          </a:p>
        </p:txBody>
      </p:sp>
      <p:sp>
        <p:nvSpPr>
          <p:cNvPr id="391177" name="Rectangle 9"/>
          <p:cNvSpPr>
            <a:spLocks noChangeArrowheads="1"/>
          </p:cNvSpPr>
          <p:nvPr/>
        </p:nvSpPr>
        <p:spPr bwMode="auto">
          <a:xfrm>
            <a:off x="3602038" y="2138363"/>
            <a:ext cx="5541962" cy="754062"/>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Savings when purchasing specified products</a:t>
            </a:r>
          </a:p>
        </p:txBody>
      </p:sp>
      <p:sp>
        <p:nvSpPr>
          <p:cNvPr id="391178" name="Rectangle 10"/>
          <p:cNvSpPr>
            <a:spLocks noChangeArrowheads="1"/>
          </p:cNvSpPr>
          <p:nvPr/>
        </p:nvSpPr>
        <p:spPr bwMode="auto">
          <a:xfrm>
            <a:off x="3602038" y="2979738"/>
            <a:ext cx="5541962" cy="75723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Refund of part of the purchase price by mail</a:t>
            </a:r>
          </a:p>
        </p:txBody>
      </p:sp>
      <p:sp>
        <p:nvSpPr>
          <p:cNvPr id="391179" name="Rectangle 11"/>
          <p:cNvSpPr>
            <a:spLocks noChangeArrowheads="1"/>
          </p:cNvSpPr>
          <p:nvPr/>
        </p:nvSpPr>
        <p:spPr bwMode="auto">
          <a:xfrm>
            <a:off x="3602038" y="3827463"/>
            <a:ext cx="5541962" cy="75088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Reduced prices marked on the label or package by producer</a:t>
            </a:r>
          </a:p>
        </p:txBody>
      </p:sp>
      <p:sp>
        <p:nvSpPr>
          <p:cNvPr id="391180" name="Rectangle 12"/>
          <p:cNvSpPr>
            <a:spLocks noChangeArrowheads="1"/>
          </p:cNvSpPr>
          <p:nvPr/>
        </p:nvSpPr>
        <p:spPr bwMode="auto">
          <a:xfrm>
            <a:off x="3602038" y="4668838"/>
            <a:ext cx="5541962" cy="754062"/>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Goods offered free or low cost as an incentive to buy a product</a:t>
            </a:r>
          </a:p>
        </p:txBody>
      </p:sp>
      <p:sp>
        <p:nvSpPr>
          <p:cNvPr id="391181" name="Rectangle 13"/>
          <p:cNvSpPr>
            <a:spLocks noChangeArrowheads="1"/>
          </p:cNvSpPr>
          <p:nvPr/>
        </p:nvSpPr>
        <p:spPr bwMode="auto">
          <a:xfrm>
            <a:off x="3602038" y="5510213"/>
            <a:ext cx="5541962" cy="755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Articles imprinted with an advertiser’s name given as gifts</a:t>
            </a:r>
          </a:p>
        </p:txBody>
      </p:sp>
      <p:sp>
        <p:nvSpPr>
          <p:cNvPr id="391182" name="AutoShape 14"/>
          <p:cNvSpPr>
            <a:spLocks noChangeArrowheads="1"/>
          </p:cNvSpPr>
          <p:nvPr/>
        </p:nvSpPr>
        <p:spPr bwMode="auto">
          <a:xfrm>
            <a:off x="3062288" y="2198688"/>
            <a:ext cx="436562" cy="723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3" name="AutoShape 15"/>
          <p:cNvSpPr>
            <a:spLocks noChangeArrowheads="1"/>
          </p:cNvSpPr>
          <p:nvPr/>
        </p:nvSpPr>
        <p:spPr bwMode="auto">
          <a:xfrm>
            <a:off x="3027363" y="3060700"/>
            <a:ext cx="434975"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4" name="AutoShape 16"/>
          <p:cNvSpPr>
            <a:spLocks noChangeArrowheads="1"/>
          </p:cNvSpPr>
          <p:nvPr/>
        </p:nvSpPr>
        <p:spPr bwMode="auto">
          <a:xfrm>
            <a:off x="3027363" y="3851275"/>
            <a:ext cx="434975" cy="723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5" name="AutoShape 17"/>
          <p:cNvSpPr>
            <a:spLocks noChangeArrowheads="1"/>
          </p:cNvSpPr>
          <p:nvPr/>
        </p:nvSpPr>
        <p:spPr bwMode="auto">
          <a:xfrm>
            <a:off x="3046413" y="4737100"/>
            <a:ext cx="434975" cy="725488"/>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6" name="AutoShape 18"/>
          <p:cNvSpPr>
            <a:spLocks noChangeArrowheads="1"/>
          </p:cNvSpPr>
          <p:nvPr/>
        </p:nvSpPr>
        <p:spPr bwMode="auto">
          <a:xfrm>
            <a:off x="3009900" y="5591175"/>
            <a:ext cx="436563"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7" name="AutoShape 19"/>
          <p:cNvSpPr>
            <a:spLocks noChangeArrowheads="1"/>
          </p:cNvSpPr>
          <p:nvPr/>
        </p:nvSpPr>
        <p:spPr bwMode="auto">
          <a:xfrm>
            <a:off x="3062288" y="1363663"/>
            <a:ext cx="436562"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58390" name="Line 21"/>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17410" name="Picture 2" descr="http://4.bp.blogspot.com/-LGGJxvYpuAA/Tg-E3-yH6NI/AAAAAAAAAJc/agTE9HYOdn4/s1600/sunsilk-2_trans.png"/>
          <p:cNvPicPr>
            <a:picLocks noChangeAspect="1" noChangeArrowheads="1"/>
          </p:cNvPicPr>
          <p:nvPr/>
        </p:nvPicPr>
        <p:blipFill>
          <a:blip r:embed="rId3" cstate="print"/>
          <a:srcRect/>
          <a:stretch>
            <a:fillRect/>
          </a:stretch>
        </p:blipFill>
        <p:spPr bwMode="auto">
          <a:xfrm>
            <a:off x="6934200" y="152400"/>
            <a:ext cx="1524000" cy="1156705"/>
          </a:xfrm>
          <a:prstGeom prst="rect">
            <a:avLst/>
          </a:prstGeom>
          <a:noFill/>
        </p:spPr>
      </p:pic>
    </p:spTree>
  </p:cSld>
  <p:clrMapOvr>
    <a:masterClrMapping/>
  </p:clrMapOvr>
  <p:transition spd="slow">
    <p:random/>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12" name="Rectangle 19"/>
          <p:cNvSpPr>
            <a:spLocks noGrp="1" noChangeArrowheads="1"/>
          </p:cNvSpPr>
          <p:nvPr>
            <p:ph type="title"/>
          </p:nvPr>
        </p:nvSpPr>
        <p:spPr>
          <a:xfrm>
            <a:off x="246063" y="76200"/>
            <a:ext cx="8745537" cy="746125"/>
          </a:xfrm>
          <a:noFill/>
        </p:spPr>
        <p:txBody>
          <a:bodyPr/>
          <a:lstStyle/>
          <a:p>
            <a:pPr eaLnBrk="1" hangingPunct="1"/>
            <a:r>
              <a:rPr lang="en-US" sz="3600" smtClean="0"/>
              <a:t>Consumer Sales Promotion Tools</a:t>
            </a:r>
          </a:p>
        </p:txBody>
      </p:sp>
      <p:sp>
        <p:nvSpPr>
          <p:cNvPr id="59394" name="Slide Number Placeholder 2"/>
          <p:cNvSpPr>
            <a:spLocks noGrp="1"/>
          </p:cNvSpPr>
          <p:nvPr>
            <p:ph type="sldNum" sz="quarter" idx="12"/>
          </p:nvPr>
        </p:nvSpPr>
        <p:spPr>
          <a:noFill/>
        </p:spPr>
        <p:txBody>
          <a:bodyPr/>
          <a:lstStyle/>
          <a:p>
            <a:r>
              <a:rPr lang="en-US" smtClean="0"/>
              <a:t>12-</a:t>
            </a:r>
            <a:fld id="{0676259E-24CD-4B9C-B7EB-0A9856A8D964}" type="slidenum">
              <a:rPr lang="en-US" smtClean="0"/>
              <a:pPr/>
              <a:t>66</a:t>
            </a:fld>
            <a:endParaRPr lang="en-US" smtClean="0"/>
          </a:p>
        </p:txBody>
      </p:sp>
      <p:sp>
        <p:nvSpPr>
          <p:cNvPr id="59395" name="Rectangle 2"/>
          <p:cNvSpPr>
            <a:spLocks noChangeArrowheads="1"/>
          </p:cNvSpPr>
          <p:nvPr/>
        </p:nvSpPr>
        <p:spPr bwMode="auto">
          <a:xfrm>
            <a:off x="685800" y="7575550"/>
            <a:ext cx="1905000" cy="577850"/>
          </a:xfrm>
          <a:prstGeom prst="rect">
            <a:avLst/>
          </a:prstGeom>
          <a:noFill/>
          <a:ln w="12700">
            <a:noFill/>
            <a:miter lim="800000"/>
            <a:headEnd/>
            <a:tailEnd/>
          </a:ln>
        </p:spPr>
        <p:txBody>
          <a:bodyPr wrap="none" anchor="ctr"/>
          <a:lstStyle/>
          <a:p>
            <a:endParaRPr lang="en-GB"/>
          </a:p>
        </p:txBody>
      </p:sp>
      <p:sp>
        <p:nvSpPr>
          <p:cNvPr id="59396" name="Rectangle 3"/>
          <p:cNvSpPr>
            <a:spLocks noChangeArrowheads="1"/>
          </p:cNvSpPr>
          <p:nvPr/>
        </p:nvSpPr>
        <p:spPr bwMode="auto">
          <a:xfrm>
            <a:off x="3124200" y="7575550"/>
            <a:ext cx="2895600" cy="577850"/>
          </a:xfrm>
          <a:prstGeom prst="rect">
            <a:avLst/>
          </a:prstGeom>
          <a:noFill/>
          <a:ln w="12700">
            <a:noFill/>
            <a:miter lim="800000"/>
            <a:headEnd/>
            <a:tailEnd/>
          </a:ln>
        </p:spPr>
        <p:txBody>
          <a:bodyPr wrap="none" anchor="ctr"/>
          <a:lstStyle/>
          <a:p>
            <a:endParaRPr lang="en-GB"/>
          </a:p>
        </p:txBody>
      </p:sp>
      <p:sp>
        <p:nvSpPr>
          <p:cNvPr id="393220" name="Rectangle 4"/>
          <p:cNvSpPr>
            <a:spLocks noChangeArrowheads="1"/>
          </p:cNvSpPr>
          <p:nvPr/>
        </p:nvSpPr>
        <p:spPr bwMode="auto">
          <a:xfrm>
            <a:off x="0" y="1219200"/>
            <a:ext cx="2951163" cy="881063"/>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Patronage Rewards</a:t>
            </a:r>
          </a:p>
        </p:txBody>
      </p:sp>
      <p:sp>
        <p:nvSpPr>
          <p:cNvPr id="393221" name="Rectangle 5"/>
          <p:cNvSpPr>
            <a:spLocks noChangeArrowheads="1"/>
          </p:cNvSpPr>
          <p:nvPr/>
        </p:nvSpPr>
        <p:spPr bwMode="auto">
          <a:xfrm>
            <a:off x="0" y="2203450"/>
            <a:ext cx="2951163" cy="882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Point-of-Purchase </a:t>
            </a:r>
          </a:p>
          <a:p>
            <a:pPr algn="ctr" eaLnBrk="0" hangingPunct="0">
              <a:lnSpc>
                <a:spcPct val="90000"/>
              </a:lnSpc>
              <a:defRPr/>
            </a:pPr>
            <a:r>
              <a:rPr lang="en-US" sz="2400" dirty="0">
                <a:solidFill>
                  <a:schemeClr val="bg1"/>
                </a:solidFill>
                <a:latin typeface="Tahoma" pitchFamily="34" charset="0"/>
              </a:rPr>
              <a:t>Promotions</a:t>
            </a:r>
          </a:p>
        </p:txBody>
      </p:sp>
      <p:sp>
        <p:nvSpPr>
          <p:cNvPr id="393222" name="Rectangle 6"/>
          <p:cNvSpPr>
            <a:spLocks noChangeArrowheads="1"/>
          </p:cNvSpPr>
          <p:nvPr/>
        </p:nvSpPr>
        <p:spPr bwMode="auto">
          <a:xfrm>
            <a:off x="0" y="3187700"/>
            <a:ext cx="2951163" cy="884238"/>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Contest</a:t>
            </a:r>
          </a:p>
        </p:txBody>
      </p:sp>
      <p:sp>
        <p:nvSpPr>
          <p:cNvPr id="393223" name="Rectangle 7"/>
          <p:cNvSpPr>
            <a:spLocks noChangeArrowheads="1"/>
          </p:cNvSpPr>
          <p:nvPr/>
        </p:nvSpPr>
        <p:spPr bwMode="auto">
          <a:xfrm>
            <a:off x="0" y="4175125"/>
            <a:ext cx="2951163" cy="877888"/>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Sweepstakes</a:t>
            </a:r>
          </a:p>
        </p:txBody>
      </p:sp>
      <p:sp>
        <p:nvSpPr>
          <p:cNvPr id="393224" name="Rectangle 8"/>
          <p:cNvSpPr>
            <a:spLocks noChangeArrowheads="1"/>
          </p:cNvSpPr>
          <p:nvPr/>
        </p:nvSpPr>
        <p:spPr bwMode="auto">
          <a:xfrm>
            <a:off x="0" y="5160963"/>
            <a:ext cx="2951163" cy="123983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Games</a:t>
            </a:r>
          </a:p>
        </p:txBody>
      </p:sp>
      <p:sp>
        <p:nvSpPr>
          <p:cNvPr id="393225" name="Rectangle 9"/>
          <p:cNvSpPr>
            <a:spLocks noChangeArrowheads="1"/>
          </p:cNvSpPr>
          <p:nvPr/>
        </p:nvSpPr>
        <p:spPr bwMode="auto">
          <a:xfrm>
            <a:off x="3602038" y="1219200"/>
            <a:ext cx="5541962" cy="881063"/>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Cash or other award offered for regular use of a product or service</a:t>
            </a:r>
          </a:p>
        </p:txBody>
      </p:sp>
      <p:sp>
        <p:nvSpPr>
          <p:cNvPr id="393226" name="Rectangle 10"/>
          <p:cNvSpPr>
            <a:spLocks noChangeArrowheads="1"/>
          </p:cNvSpPr>
          <p:nvPr/>
        </p:nvSpPr>
        <p:spPr bwMode="auto">
          <a:xfrm>
            <a:off x="3602038" y="2203450"/>
            <a:ext cx="5541962" cy="882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Displays or demonstrations at the point of purchase or sale</a:t>
            </a:r>
          </a:p>
        </p:txBody>
      </p:sp>
      <p:sp>
        <p:nvSpPr>
          <p:cNvPr id="393227" name="Rectangle 11"/>
          <p:cNvSpPr>
            <a:spLocks noChangeArrowheads="1"/>
          </p:cNvSpPr>
          <p:nvPr/>
        </p:nvSpPr>
        <p:spPr bwMode="auto">
          <a:xfrm>
            <a:off x="3602038" y="3187700"/>
            <a:ext cx="5541962" cy="884238"/>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submit an entry to be judged by a panel</a:t>
            </a:r>
          </a:p>
        </p:txBody>
      </p:sp>
      <p:sp>
        <p:nvSpPr>
          <p:cNvPr id="393228" name="Rectangle 12"/>
          <p:cNvSpPr>
            <a:spLocks noChangeArrowheads="1"/>
          </p:cNvSpPr>
          <p:nvPr/>
        </p:nvSpPr>
        <p:spPr bwMode="auto">
          <a:xfrm>
            <a:off x="3602038" y="4175125"/>
            <a:ext cx="5541962" cy="877888"/>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submit their names for a drawing</a:t>
            </a:r>
          </a:p>
        </p:txBody>
      </p:sp>
      <p:sp>
        <p:nvSpPr>
          <p:cNvPr id="393229" name="Rectangle 13"/>
          <p:cNvSpPr>
            <a:spLocks noChangeArrowheads="1"/>
          </p:cNvSpPr>
          <p:nvPr/>
        </p:nvSpPr>
        <p:spPr bwMode="auto">
          <a:xfrm>
            <a:off x="3602038" y="5160963"/>
            <a:ext cx="5541962" cy="123983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receive something each time they buy which may help them win a prize</a:t>
            </a:r>
          </a:p>
        </p:txBody>
      </p:sp>
      <p:sp>
        <p:nvSpPr>
          <p:cNvPr id="393230" name="AutoShape 14"/>
          <p:cNvSpPr>
            <a:spLocks noChangeArrowheads="1"/>
          </p:cNvSpPr>
          <p:nvPr/>
        </p:nvSpPr>
        <p:spPr bwMode="auto">
          <a:xfrm>
            <a:off x="3062288" y="2273300"/>
            <a:ext cx="436562" cy="84772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1" name="AutoShape 15"/>
          <p:cNvSpPr>
            <a:spLocks noChangeArrowheads="1"/>
          </p:cNvSpPr>
          <p:nvPr/>
        </p:nvSpPr>
        <p:spPr bwMode="auto">
          <a:xfrm>
            <a:off x="3027363" y="3279775"/>
            <a:ext cx="434975" cy="849313"/>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2" name="AutoShape 16"/>
          <p:cNvSpPr>
            <a:spLocks noChangeArrowheads="1"/>
          </p:cNvSpPr>
          <p:nvPr/>
        </p:nvSpPr>
        <p:spPr bwMode="auto">
          <a:xfrm>
            <a:off x="3027363" y="4203700"/>
            <a:ext cx="434975" cy="846138"/>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3" name="AutoShape 17"/>
          <p:cNvSpPr>
            <a:spLocks noChangeArrowheads="1"/>
          </p:cNvSpPr>
          <p:nvPr/>
        </p:nvSpPr>
        <p:spPr bwMode="auto">
          <a:xfrm>
            <a:off x="3046413" y="5241925"/>
            <a:ext cx="434975" cy="84772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4" name="AutoShape 18"/>
          <p:cNvSpPr>
            <a:spLocks noChangeArrowheads="1"/>
          </p:cNvSpPr>
          <p:nvPr/>
        </p:nvSpPr>
        <p:spPr bwMode="auto">
          <a:xfrm>
            <a:off x="3062288" y="1298575"/>
            <a:ext cx="436562" cy="850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59413" name="Line 20"/>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15362" name="Picture 2" descr="http://img.ryt9.net/www/420x900s/files/20090703/iq731592f004ef524ed55547107ac30e9a.jpg"/>
          <p:cNvPicPr>
            <a:picLocks noChangeAspect="1" noChangeArrowheads="1"/>
          </p:cNvPicPr>
          <p:nvPr/>
        </p:nvPicPr>
        <p:blipFill>
          <a:blip r:embed="rId3" cstate="print"/>
          <a:srcRect/>
          <a:stretch>
            <a:fillRect/>
          </a:stretch>
        </p:blipFill>
        <p:spPr bwMode="auto">
          <a:xfrm>
            <a:off x="6858000" y="152400"/>
            <a:ext cx="1447800" cy="9627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3"/>
          <p:cNvSpPr>
            <a:spLocks noGrp="1"/>
          </p:cNvSpPr>
          <p:nvPr>
            <p:ph type="sldNum" sz="quarter" idx="12"/>
          </p:nvPr>
        </p:nvSpPr>
        <p:spPr>
          <a:noFill/>
        </p:spPr>
        <p:txBody>
          <a:bodyPr/>
          <a:lstStyle/>
          <a:p>
            <a:r>
              <a:rPr lang="en-US" smtClean="0"/>
              <a:t>12-</a:t>
            </a:r>
            <a:fld id="{58946269-FEFD-4248-A2A4-47473EE7B2FF}" type="slidenum">
              <a:rPr lang="en-US" smtClean="0"/>
              <a:pPr/>
              <a:t>67</a:t>
            </a:fld>
            <a:endParaRPr lang="en-US" smtClean="0"/>
          </a:p>
        </p:txBody>
      </p:sp>
      <p:pic>
        <p:nvPicPr>
          <p:cNvPr id="62468" name="Picture 7" descr="TEAMS&amp;TEAMS%20Asset%20ID=dd6bc86f7fa597d2047a1aee3c893d32296917f6"/>
          <p:cNvPicPr>
            <a:picLocks noGrp="1" noChangeAspect="1" noChangeArrowheads="1"/>
          </p:cNvPicPr>
          <p:nvPr>
            <p:ph sz="quarter" idx="1"/>
          </p:nvPr>
        </p:nvPicPr>
        <p:blipFill>
          <a:blip r:embed="rId2" cstate="print"/>
          <a:srcRect/>
          <a:stretch>
            <a:fillRect/>
          </a:stretch>
        </p:blipFill>
        <p:spPr>
          <a:xfrm>
            <a:off x="914400" y="1752600"/>
            <a:ext cx="6789738" cy="4525963"/>
          </a:xfrm>
          <a:noFill/>
        </p:spPr>
      </p:pic>
      <p:sp>
        <p:nvSpPr>
          <p:cNvPr id="6246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2469" name="Text Box 9"/>
          <p:cNvSpPr txBox="1">
            <a:spLocks noChangeArrowheads="1"/>
          </p:cNvSpPr>
          <p:nvPr/>
        </p:nvSpPr>
        <p:spPr bwMode="auto">
          <a:xfrm>
            <a:off x="1524000" y="228600"/>
            <a:ext cx="5791200" cy="830997"/>
          </a:xfrm>
          <a:prstGeom prst="rect">
            <a:avLst/>
          </a:prstGeom>
          <a:noFill/>
          <a:ln w="9525">
            <a:noFill/>
            <a:miter lim="800000"/>
            <a:headEnd/>
            <a:tailEnd/>
          </a:ln>
        </p:spPr>
        <p:txBody>
          <a:bodyPr>
            <a:spAutoFit/>
          </a:bodyPr>
          <a:lstStyle/>
          <a:p>
            <a:pPr algn="ctr">
              <a:spcBef>
                <a:spcPct val="50000"/>
              </a:spcBef>
            </a:pPr>
            <a:r>
              <a:rPr lang="en-US" sz="2400" dirty="0"/>
              <a:t>Trade shows are a popular means of promotions in business </a:t>
            </a:r>
            <a:r>
              <a:rPr lang="en-US" sz="2400" dirty="0" smtClean="0"/>
              <a:t>marketing(B2B)</a:t>
            </a:r>
            <a:endParaRPr lang="en-US" sz="2400"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ChangeArrowheads="1"/>
          </p:cNvSpPr>
          <p:nvPr>
            <p:ph type="title"/>
          </p:nvPr>
        </p:nvSpPr>
        <p:spPr>
          <a:xfrm>
            <a:off x="533400" y="201613"/>
            <a:ext cx="8229600" cy="776287"/>
          </a:xfrm>
        </p:spPr>
        <p:txBody>
          <a:bodyPr/>
          <a:lstStyle/>
          <a:p>
            <a:pPr eaLnBrk="1" hangingPunct="1"/>
            <a:r>
              <a:rPr lang="en-US" dirty="0" smtClean="0"/>
              <a:t>Trade Promotion</a:t>
            </a:r>
          </a:p>
        </p:txBody>
      </p:sp>
      <p:sp>
        <p:nvSpPr>
          <p:cNvPr id="60418" name="Slide Number Placeholder 2"/>
          <p:cNvSpPr>
            <a:spLocks noGrp="1"/>
          </p:cNvSpPr>
          <p:nvPr>
            <p:ph type="sldNum" sz="quarter" idx="12"/>
          </p:nvPr>
        </p:nvSpPr>
        <p:spPr>
          <a:noFill/>
        </p:spPr>
        <p:txBody>
          <a:bodyPr/>
          <a:lstStyle/>
          <a:p>
            <a:r>
              <a:rPr lang="en-US" smtClean="0"/>
              <a:t>12-</a:t>
            </a:r>
            <a:fld id="{D1B08B1B-6B39-45D6-AED6-BE6B1A556DD5}" type="slidenum">
              <a:rPr lang="en-US" smtClean="0"/>
              <a:pPr/>
              <a:t>68</a:t>
            </a:fld>
            <a:endParaRPr lang="en-US" smtClean="0"/>
          </a:p>
        </p:txBody>
      </p:sp>
      <p:sp>
        <p:nvSpPr>
          <p:cNvPr id="60420" name="Line 3"/>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
        <p:nvSpPr>
          <p:cNvPr id="60421" name="AutoShape 4"/>
          <p:cNvSpPr>
            <a:spLocks noChangeArrowheads="1"/>
          </p:cNvSpPr>
          <p:nvPr/>
        </p:nvSpPr>
        <p:spPr bwMode="auto">
          <a:xfrm>
            <a:off x="487363" y="1811338"/>
            <a:ext cx="3435350" cy="4713287"/>
          </a:xfrm>
          <a:prstGeom prst="roundRect">
            <a:avLst>
              <a:gd name="adj" fmla="val 16667"/>
            </a:avLst>
          </a:prstGeom>
          <a:solidFill>
            <a:schemeClr val="accent4">
              <a:lumMod val="40000"/>
              <a:lumOff val="6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Persuade resellers to carry a brand</a:t>
            </a:r>
          </a:p>
          <a:p>
            <a:pPr algn="ctr" eaLnBrk="0" hangingPunct="0"/>
            <a:endParaRPr lang="en-US" sz="2400" dirty="0">
              <a:latin typeface="Tahoma" pitchFamily="34" charset="0"/>
            </a:endParaRPr>
          </a:p>
          <a:p>
            <a:pPr algn="ctr" eaLnBrk="0" hangingPunct="0"/>
            <a:r>
              <a:rPr lang="en-US" sz="2400" dirty="0">
                <a:latin typeface="Tahoma" pitchFamily="34" charset="0"/>
              </a:rPr>
              <a:t>Give a brand shelf space</a:t>
            </a:r>
          </a:p>
          <a:p>
            <a:pPr algn="ctr" eaLnBrk="0" hangingPunct="0"/>
            <a:endParaRPr lang="en-US" sz="2400" dirty="0">
              <a:latin typeface="Tahoma" pitchFamily="34" charset="0"/>
            </a:endParaRPr>
          </a:p>
          <a:p>
            <a:pPr algn="ctr" eaLnBrk="0" hangingPunct="0"/>
            <a:r>
              <a:rPr lang="en-US" sz="2400" dirty="0">
                <a:latin typeface="Tahoma" pitchFamily="34" charset="0"/>
              </a:rPr>
              <a:t>Promote brand in advertising</a:t>
            </a:r>
          </a:p>
          <a:p>
            <a:pPr algn="ctr" eaLnBrk="0" hangingPunct="0"/>
            <a:endParaRPr lang="en-US" sz="2400" dirty="0">
              <a:latin typeface="Tahoma" pitchFamily="34" charset="0"/>
            </a:endParaRPr>
          </a:p>
          <a:p>
            <a:pPr algn="ctr" eaLnBrk="0" hangingPunct="0"/>
            <a:r>
              <a:rPr lang="en-US" sz="2400" dirty="0">
                <a:latin typeface="Tahoma" pitchFamily="34" charset="0"/>
              </a:rPr>
              <a:t>Push brand to customers</a:t>
            </a:r>
          </a:p>
        </p:txBody>
      </p:sp>
      <p:sp>
        <p:nvSpPr>
          <p:cNvPr id="60422" name="AutoShape 5"/>
          <p:cNvSpPr>
            <a:spLocks noChangeArrowheads="1"/>
          </p:cNvSpPr>
          <p:nvPr/>
        </p:nvSpPr>
        <p:spPr bwMode="auto">
          <a:xfrm>
            <a:off x="5118100" y="1819275"/>
            <a:ext cx="3435350" cy="4713288"/>
          </a:xfrm>
          <a:prstGeom prst="roundRect">
            <a:avLst>
              <a:gd name="adj" fmla="val 16667"/>
            </a:avLst>
          </a:prstGeom>
          <a:solidFill>
            <a:schemeClr val="bg2">
              <a:lumMod val="9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Discounts</a:t>
            </a:r>
          </a:p>
          <a:p>
            <a:pPr algn="ctr" eaLnBrk="0" hangingPunct="0"/>
            <a:endParaRPr lang="en-US" sz="2400" dirty="0">
              <a:latin typeface="Tahoma" pitchFamily="34" charset="0"/>
            </a:endParaRPr>
          </a:p>
          <a:p>
            <a:pPr algn="ctr" eaLnBrk="0" hangingPunct="0"/>
            <a:r>
              <a:rPr lang="en-US" sz="2400" dirty="0">
                <a:latin typeface="Tahoma" pitchFamily="34" charset="0"/>
              </a:rPr>
              <a:t>Allowances</a:t>
            </a:r>
          </a:p>
          <a:p>
            <a:pPr algn="ctr" eaLnBrk="0" hangingPunct="0"/>
            <a:endParaRPr lang="en-US" sz="2400" dirty="0">
              <a:latin typeface="Tahoma" pitchFamily="34" charset="0"/>
            </a:endParaRPr>
          </a:p>
          <a:p>
            <a:pPr algn="ctr" eaLnBrk="0" hangingPunct="0"/>
            <a:r>
              <a:rPr lang="en-US" sz="2400" dirty="0">
                <a:latin typeface="Tahoma" pitchFamily="34" charset="0"/>
              </a:rPr>
              <a:t>Free Goods</a:t>
            </a:r>
          </a:p>
          <a:p>
            <a:pPr algn="ctr" eaLnBrk="0" hangingPunct="0"/>
            <a:endParaRPr lang="en-US" sz="2400" dirty="0">
              <a:latin typeface="Tahoma" pitchFamily="34" charset="0"/>
            </a:endParaRPr>
          </a:p>
          <a:p>
            <a:pPr algn="ctr" eaLnBrk="0" hangingPunct="0"/>
            <a:r>
              <a:rPr lang="en-US" sz="2400" dirty="0">
                <a:latin typeface="Tahoma" pitchFamily="34" charset="0"/>
              </a:rPr>
              <a:t>Push Money</a:t>
            </a:r>
          </a:p>
          <a:p>
            <a:pPr algn="ctr" eaLnBrk="0" hangingPunct="0"/>
            <a:endParaRPr lang="en-US" sz="2400" dirty="0">
              <a:latin typeface="Tahoma" pitchFamily="34" charset="0"/>
            </a:endParaRPr>
          </a:p>
          <a:p>
            <a:pPr algn="ctr" eaLnBrk="0" hangingPunct="0"/>
            <a:r>
              <a:rPr lang="en-US" sz="2400" dirty="0">
                <a:latin typeface="Tahoma" pitchFamily="34" charset="0"/>
              </a:rPr>
              <a:t>Specialty Advertising Items</a:t>
            </a:r>
          </a:p>
        </p:txBody>
      </p:sp>
      <p:sp>
        <p:nvSpPr>
          <p:cNvPr id="60423" name="Text Box 6"/>
          <p:cNvSpPr txBox="1">
            <a:spLocks noChangeArrowheads="1"/>
          </p:cNvSpPr>
          <p:nvPr/>
        </p:nvSpPr>
        <p:spPr bwMode="auto">
          <a:xfrm>
            <a:off x="711200" y="1217613"/>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Objectives</a:t>
            </a:r>
          </a:p>
        </p:txBody>
      </p:sp>
      <p:sp>
        <p:nvSpPr>
          <p:cNvPr id="60424" name="Text Box 7"/>
          <p:cNvSpPr txBox="1">
            <a:spLocks noChangeArrowheads="1"/>
          </p:cNvSpPr>
          <p:nvPr/>
        </p:nvSpPr>
        <p:spPr bwMode="auto">
          <a:xfrm>
            <a:off x="5029200" y="1219200"/>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Tools</a:t>
            </a:r>
          </a:p>
        </p:txBody>
      </p:sp>
      <p:sp>
        <p:nvSpPr>
          <p:cNvPr id="60425" name="AutoShape 8"/>
          <p:cNvSpPr>
            <a:spLocks noChangeArrowheads="1"/>
          </p:cNvSpPr>
          <p:nvPr/>
        </p:nvSpPr>
        <p:spPr bwMode="auto">
          <a:xfrm>
            <a:off x="3810000" y="1219200"/>
            <a:ext cx="1524000" cy="685800"/>
          </a:xfrm>
          <a:custGeom>
            <a:avLst/>
            <a:gdLst>
              <a:gd name="T0" fmla="*/ 2147483647 w 21600"/>
              <a:gd name="T1" fmla="*/ 0 h 21600"/>
              <a:gd name="T2" fmla="*/ 0 w 21600"/>
              <a:gd name="T3" fmla="*/ 345664538 h 21600"/>
              <a:gd name="T4" fmla="*/ 2147483647 w 21600"/>
              <a:gd name="T5" fmla="*/ 691329076 h 21600"/>
              <a:gd name="T6" fmla="*/ 2147483647 w 21600"/>
              <a:gd name="T7" fmla="*/ 3456645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pic>
        <p:nvPicPr>
          <p:cNvPr id="13318" name="Picture 6" descr="http://t2.gstatic.com/images?q=tbn:ANd9GcQ0EBRiT5zwY2Mh5YX8rFrRWadP_Kylu1OdGqGWrmsCT3NQ9sXf"/>
          <p:cNvPicPr>
            <a:picLocks noChangeAspect="1" noChangeArrowheads="1"/>
          </p:cNvPicPr>
          <p:nvPr/>
        </p:nvPicPr>
        <p:blipFill>
          <a:blip r:embed="rId2" cstate="print"/>
          <a:srcRect/>
          <a:stretch>
            <a:fillRect/>
          </a:stretch>
        </p:blipFill>
        <p:spPr bwMode="auto">
          <a:xfrm>
            <a:off x="7162800" y="152400"/>
            <a:ext cx="1600200" cy="1122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ChangeArrowheads="1"/>
          </p:cNvSpPr>
          <p:nvPr>
            <p:ph type="title"/>
          </p:nvPr>
        </p:nvSpPr>
        <p:spPr>
          <a:xfrm>
            <a:off x="533400" y="201613"/>
            <a:ext cx="8229600" cy="776287"/>
          </a:xfrm>
        </p:spPr>
        <p:txBody>
          <a:bodyPr/>
          <a:lstStyle/>
          <a:p>
            <a:pPr eaLnBrk="1" hangingPunct="1"/>
            <a:r>
              <a:rPr lang="en-US" smtClean="0"/>
              <a:t>Business Promotion</a:t>
            </a:r>
          </a:p>
        </p:txBody>
      </p:sp>
      <p:sp>
        <p:nvSpPr>
          <p:cNvPr id="61442" name="Slide Number Placeholder 2"/>
          <p:cNvSpPr>
            <a:spLocks noGrp="1"/>
          </p:cNvSpPr>
          <p:nvPr>
            <p:ph type="sldNum" sz="quarter" idx="12"/>
          </p:nvPr>
        </p:nvSpPr>
        <p:spPr>
          <a:noFill/>
        </p:spPr>
        <p:txBody>
          <a:bodyPr/>
          <a:lstStyle/>
          <a:p>
            <a:r>
              <a:rPr lang="en-US" smtClean="0"/>
              <a:t>12-</a:t>
            </a:r>
            <a:fld id="{254C0782-F1C7-4613-8162-172047D2301E}" type="slidenum">
              <a:rPr lang="en-US" smtClean="0"/>
              <a:pPr/>
              <a:t>69</a:t>
            </a:fld>
            <a:endParaRPr lang="en-US" smtClean="0"/>
          </a:p>
        </p:txBody>
      </p:sp>
      <p:sp>
        <p:nvSpPr>
          <p:cNvPr id="61444" name="Line 3"/>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
        <p:nvSpPr>
          <p:cNvPr id="61445" name="AutoShape 4"/>
          <p:cNvSpPr>
            <a:spLocks noChangeArrowheads="1"/>
          </p:cNvSpPr>
          <p:nvPr/>
        </p:nvSpPr>
        <p:spPr bwMode="auto">
          <a:xfrm>
            <a:off x="487363" y="1811338"/>
            <a:ext cx="3435350" cy="4713287"/>
          </a:xfrm>
          <a:prstGeom prst="roundRect">
            <a:avLst>
              <a:gd name="adj" fmla="val 16667"/>
            </a:avLst>
          </a:prstGeom>
          <a:solidFill>
            <a:schemeClr val="bg2">
              <a:lumMod val="9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Generate business leads</a:t>
            </a:r>
          </a:p>
          <a:p>
            <a:pPr algn="ctr" eaLnBrk="0" hangingPunct="0"/>
            <a:endParaRPr lang="en-US" sz="2400" dirty="0">
              <a:latin typeface="Tahoma" pitchFamily="34" charset="0"/>
            </a:endParaRPr>
          </a:p>
          <a:p>
            <a:pPr algn="ctr" eaLnBrk="0" hangingPunct="0"/>
            <a:r>
              <a:rPr lang="en-US" sz="2400" dirty="0">
                <a:latin typeface="Tahoma" pitchFamily="34" charset="0"/>
              </a:rPr>
              <a:t>Stimulate purchases</a:t>
            </a:r>
          </a:p>
          <a:p>
            <a:pPr algn="ctr" eaLnBrk="0" hangingPunct="0"/>
            <a:endParaRPr lang="en-US" sz="2400" dirty="0">
              <a:latin typeface="Tahoma" pitchFamily="34" charset="0"/>
            </a:endParaRPr>
          </a:p>
          <a:p>
            <a:pPr algn="ctr" eaLnBrk="0" hangingPunct="0"/>
            <a:r>
              <a:rPr lang="en-US" sz="2400" dirty="0">
                <a:latin typeface="Tahoma" pitchFamily="34" charset="0"/>
              </a:rPr>
              <a:t>Reward customers</a:t>
            </a:r>
          </a:p>
          <a:p>
            <a:pPr algn="ctr" eaLnBrk="0" hangingPunct="0"/>
            <a:endParaRPr lang="en-US" sz="2400" dirty="0">
              <a:latin typeface="Tahoma" pitchFamily="34" charset="0"/>
            </a:endParaRPr>
          </a:p>
          <a:p>
            <a:pPr algn="ctr" eaLnBrk="0" hangingPunct="0"/>
            <a:r>
              <a:rPr lang="en-US" sz="2400" dirty="0">
                <a:latin typeface="Tahoma" pitchFamily="34" charset="0"/>
              </a:rPr>
              <a:t>Motivate salespeople</a:t>
            </a:r>
          </a:p>
        </p:txBody>
      </p:sp>
      <p:sp>
        <p:nvSpPr>
          <p:cNvPr id="61446" name="AutoShape 5"/>
          <p:cNvSpPr>
            <a:spLocks noChangeArrowheads="1"/>
          </p:cNvSpPr>
          <p:nvPr/>
        </p:nvSpPr>
        <p:spPr bwMode="auto">
          <a:xfrm>
            <a:off x="5118100" y="1819275"/>
            <a:ext cx="3435350" cy="4713288"/>
          </a:xfrm>
          <a:prstGeom prst="roundRect">
            <a:avLst>
              <a:gd name="adj" fmla="val 16667"/>
            </a:avLst>
          </a:prstGeom>
          <a:solidFill>
            <a:schemeClr val="accent4">
              <a:lumMod val="20000"/>
              <a:lumOff val="8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Conventions</a:t>
            </a:r>
          </a:p>
          <a:p>
            <a:pPr algn="ctr" eaLnBrk="0" hangingPunct="0"/>
            <a:endParaRPr lang="en-US" sz="2400" dirty="0">
              <a:latin typeface="Tahoma" pitchFamily="34" charset="0"/>
            </a:endParaRPr>
          </a:p>
          <a:p>
            <a:pPr algn="ctr" eaLnBrk="0" hangingPunct="0"/>
            <a:r>
              <a:rPr lang="en-US" sz="2400" dirty="0">
                <a:latin typeface="Tahoma" pitchFamily="34" charset="0"/>
              </a:rPr>
              <a:t>Trade shows</a:t>
            </a:r>
          </a:p>
          <a:p>
            <a:pPr algn="ctr" eaLnBrk="0" hangingPunct="0"/>
            <a:endParaRPr lang="en-US" sz="2400" dirty="0">
              <a:latin typeface="Tahoma" pitchFamily="34" charset="0"/>
            </a:endParaRPr>
          </a:p>
          <a:p>
            <a:pPr algn="ctr" eaLnBrk="0" hangingPunct="0"/>
            <a:r>
              <a:rPr lang="en-US" sz="2400" dirty="0">
                <a:latin typeface="Tahoma" pitchFamily="34" charset="0"/>
              </a:rPr>
              <a:t>Sales contests</a:t>
            </a:r>
          </a:p>
        </p:txBody>
      </p:sp>
      <p:sp>
        <p:nvSpPr>
          <p:cNvPr id="61447" name="Text Box 6"/>
          <p:cNvSpPr txBox="1">
            <a:spLocks noChangeArrowheads="1"/>
          </p:cNvSpPr>
          <p:nvPr/>
        </p:nvSpPr>
        <p:spPr bwMode="auto">
          <a:xfrm>
            <a:off x="711200" y="1217613"/>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Objectives</a:t>
            </a:r>
          </a:p>
        </p:txBody>
      </p:sp>
      <p:sp>
        <p:nvSpPr>
          <p:cNvPr id="61448" name="Text Box 7"/>
          <p:cNvSpPr txBox="1">
            <a:spLocks noChangeArrowheads="1"/>
          </p:cNvSpPr>
          <p:nvPr/>
        </p:nvSpPr>
        <p:spPr bwMode="auto">
          <a:xfrm>
            <a:off x="5105400" y="1295400"/>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Tools</a:t>
            </a:r>
          </a:p>
        </p:txBody>
      </p:sp>
      <p:sp>
        <p:nvSpPr>
          <p:cNvPr id="61449" name="AutoShape 8"/>
          <p:cNvSpPr>
            <a:spLocks noChangeArrowheads="1"/>
          </p:cNvSpPr>
          <p:nvPr/>
        </p:nvSpPr>
        <p:spPr bwMode="auto">
          <a:xfrm>
            <a:off x="3810000" y="1219200"/>
            <a:ext cx="1524000" cy="685800"/>
          </a:xfrm>
          <a:custGeom>
            <a:avLst/>
            <a:gdLst>
              <a:gd name="T0" fmla="*/ 2147483647 w 21600"/>
              <a:gd name="T1" fmla="*/ 0 h 21600"/>
              <a:gd name="T2" fmla="*/ 0 w 21600"/>
              <a:gd name="T3" fmla="*/ 345664538 h 21600"/>
              <a:gd name="T4" fmla="*/ 2147483647 w 21600"/>
              <a:gd name="T5" fmla="*/ 691329076 h 21600"/>
              <a:gd name="T6" fmla="*/ 2147483647 w 21600"/>
              <a:gd name="T7" fmla="*/ 3456645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pic>
        <p:nvPicPr>
          <p:cNvPr id="12290" name="Picture 2" descr="http://t0.gstatic.com/images?q=tbn:ANd9GcQJiSZ4BetYPkcFZOOG5BL4MCGZK8qWcUYbWd-Dl_4wUZkIvHEH"/>
          <p:cNvPicPr>
            <a:picLocks noChangeAspect="1" noChangeArrowheads="1"/>
          </p:cNvPicPr>
          <p:nvPr/>
        </p:nvPicPr>
        <p:blipFill>
          <a:blip r:embed="rId2" cstate="print"/>
          <a:srcRect/>
          <a:stretch>
            <a:fillRect/>
          </a:stretch>
        </p:blipFill>
        <p:spPr bwMode="auto">
          <a:xfrm>
            <a:off x="7162800" y="152400"/>
            <a:ext cx="1447800" cy="11041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2"/>
          </p:nvPr>
        </p:nvSpPr>
        <p:spPr>
          <a:noFill/>
        </p:spPr>
        <p:txBody>
          <a:bodyPr>
            <a:normAutofit/>
          </a:bodyPr>
          <a:lstStyle/>
          <a:p>
            <a:r>
              <a:rPr lang="en-US" smtClean="0"/>
              <a:t>12-</a:t>
            </a:r>
            <a:fld id="{25BC94B8-F21C-4DB5-A1A1-E3F4F92CC481}" type="slidenum">
              <a:rPr lang="en-US" smtClean="0"/>
              <a:pPr/>
              <a:t>70</a:t>
            </a:fld>
            <a:endParaRPr lang="en-US" smtClean="0"/>
          </a:p>
        </p:txBody>
      </p:sp>
      <p:sp>
        <p:nvSpPr>
          <p:cNvPr id="14340" name="AutoShape 3"/>
          <p:cNvSpPr>
            <a:spLocks noChangeArrowheads="1"/>
          </p:cNvSpPr>
          <p:nvPr/>
        </p:nvSpPr>
        <p:spPr bwMode="auto">
          <a:xfrm>
            <a:off x="381000" y="1981200"/>
            <a:ext cx="8329612" cy="4468813"/>
          </a:xfrm>
          <a:prstGeom prst="foldedCorner">
            <a:avLst>
              <a:gd name="adj" fmla="val 12500"/>
            </a:avLst>
          </a:prstGeom>
          <a:solidFill>
            <a:schemeClr val="accent4">
              <a:lumMod val="40000"/>
              <a:lumOff val="60000"/>
            </a:schemeClr>
          </a:solidFill>
          <a:ln>
            <a:solidFill>
              <a:srgbClr val="00B0F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r>
              <a:rPr lang="en-US" sz="2400" dirty="0" smtClean="0">
                <a:effectLst>
                  <a:outerShdw blurRad="38100" dist="38100" dir="2700000" algn="tl">
                    <a:srgbClr val="000000">
                      <a:alpha val="43137"/>
                    </a:srgbClr>
                  </a:outerShdw>
                </a:effectLst>
                <a:latin typeface="Tahoma" pitchFamily="34" charset="0"/>
              </a:rPr>
              <a:t>Whether it’s advertising, personal selling, sales promotion, </a:t>
            </a:r>
          </a:p>
          <a:p>
            <a:pPr algn="ctr" eaLnBrk="0" hangingPunct="0"/>
            <a:r>
              <a:rPr lang="en-US" sz="2400" dirty="0" smtClean="0">
                <a:effectLst>
                  <a:outerShdw blurRad="38100" dist="38100" dir="2700000" algn="tl">
                    <a:srgbClr val="000000">
                      <a:alpha val="43137"/>
                    </a:srgbClr>
                  </a:outerShdw>
                </a:effectLst>
                <a:latin typeface="Tahoma" pitchFamily="34" charset="0"/>
              </a:rPr>
              <a:t>public relations, or direct marketing,</a:t>
            </a:r>
          </a:p>
          <a:p>
            <a:pPr algn="ctr" eaLnBrk="0" hangingPunct="0"/>
            <a:r>
              <a:rPr lang="en-US" sz="2400" dirty="0" smtClean="0">
                <a:effectLst>
                  <a:outerShdw blurRad="38100" dist="38100" dir="2700000" algn="tl">
                    <a:srgbClr val="000000">
                      <a:alpha val="43137"/>
                    </a:srgbClr>
                  </a:outerShdw>
                </a:effectLst>
                <a:latin typeface="Tahoma" pitchFamily="34" charset="0"/>
              </a:rPr>
              <a:t> </a:t>
            </a:r>
            <a:r>
              <a:rPr lang="en-US" sz="2800" dirty="0" smtClean="0">
                <a:solidFill>
                  <a:srgbClr val="FF0000"/>
                </a:solidFill>
                <a:effectLst>
                  <a:outerShdw blurRad="38100" dist="38100" dir="2700000" algn="tl">
                    <a:srgbClr val="000000">
                      <a:alpha val="43137"/>
                    </a:srgbClr>
                  </a:outerShdw>
                </a:effectLst>
                <a:latin typeface="Tahoma" pitchFamily="34" charset="0"/>
              </a:rPr>
              <a:t>communications at </a:t>
            </a:r>
          </a:p>
          <a:p>
            <a:pPr algn="ctr" eaLnBrk="0" hangingPunct="0"/>
            <a:r>
              <a:rPr lang="en-US" sz="2800" dirty="0" smtClean="0">
                <a:solidFill>
                  <a:srgbClr val="FF0000"/>
                </a:solidFill>
                <a:effectLst>
                  <a:outerShdw blurRad="38100" dist="38100" dir="2700000" algn="tl">
                    <a:srgbClr val="000000">
                      <a:alpha val="43137"/>
                    </a:srgbClr>
                  </a:outerShdw>
                </a:effectLst>
                <a:latin typeface="Tahoma" pitchFamily="34" charset="0"/>
              </a:rPr>
              <a:t>Each customer </a:t>
            </a:r>
            <a:r>
              <a:rPr lang="en-US" sz="2800" dirty="0" err="1" smtClean="0">
                <a:solidFill>
                  <a:srgbClr val="FF0000"/>
                </a:solidFill>
                <a:effectLst>
                  <a:outerShdw blurRad="38100" dist="38100" dir="2700000" algn="tl">
                    <a:srgbClr val="000000">
                      <a:alpha val="43137"/>
                    </a:srgbClr>
                  </a:outerShdw>
                </a:effectLst>
                <a:latin typeface="Tahoma" pitchFamily="34" charset="0"/>
              </a:rPr>
              <a:t>touchpoint</a:t>
            </a:r>
            <a:r>
              <a:rPr lang="en-US" sz="2800" dirty="0" smtClean="0">
                <a:solidFill>
                  <a:srgbClr val="FF0000"/>
                </a:solidFill>
                <a:effectLst>
                  <a:outerShdw blurRad="38100" dist="38100" dir="2700000" algn="tl">
                    <a:srgbClr val="000000">
                      <a:alpha val="43137"/>
                    </a:srgbClr>
                  </a:outerShdw>
                </a:effectLst>
                <a:latin typeface="Tahoma" pitchFamily="34" charset="0"/>
              </a:rPr>
              <a:t> must deliver </a:t>
            </a:r>
          </a:p>
          <a:p>
            <a:pPr algn="ctr" eaLnBrk="0" hangingPunct="0"/>
            <a:r>
              <a:rPr lang="en-US" sz="2800" dirty="0" smtClean="0">
                <a:solidFill>
                  <a:srgbClr val="FF0000"/>
                </a:solidFill>
                <a:effectLst>
                  <a:outerShdw blurRad="38100" dist="38100" dir="2700000" algn="tl">
                    <a:srgbClr val="000000">
                      <a:alpha val="43137"/>
                    </a:srgbClr>
                  </a:outerShdw>
                </a:effectLst>
                <a:latin typeface="Tahoma" pitchFamily="34" charset="0"/>
              </a:rPr>
              <a:t>consistent messages and positioning</a:t>
            </a:r>
            <a:r>
              <a:rPr lang="en-US" sz="2400" dirty="0" smtClean="0">
                <a:solidFill>
                  <a:srgbClr val="FF0000"/>
                </a:solidFill>
                <a:effectLst>
                  <a:outerShdw blurRad="38100" dist="38100" dir="2700000" algn="tl">
                    <a:srgbClr val="000000">
                      <a:alpha val="43137"/>
                    </a:srgbClr>
                  </a:outerShdw>
                </a:effectLst>
                <a:latin typeface="Tahoma" pitchFamily="34" charset="0"/>
              </a:rPr>
              <a:t>. </a:t>
            </a:r>
          </a:p>
          <a:p>
            <a:pPr algn="ctr" eaLnBrk="0" hangingPunct="0"/>
            <a:r>
              <a:rPr lang="en-US" sz="2400" dirty="0" smtClean="0">
                <a:effectLst>
                  <a:outerShdw blurRad="38100" dist="38100" dir="2700000" algn="tl">
                    <a:srgbClr val="000000">
                      <a:alpha val="43137"/>
                    </a:srgbClr>
                  </a:outerShdw>
                </a:effectLst>
                <a:latin typeface="Tahoma" pitchFamily="34" charset="0"/>
              </a:rPr>
              <a:t>An integrated promotion mix ensures that </a:t>
            </a:r>
          </a:p>
          <a:p>
            <a:pPr algn="ctr" eaLnBrk="0" hangingPunct="0"/>
            <a:r>
              <a:rPr lang="en-US" sz="2400" dirty="0" smtClean="0">
                <a:effectLst>
                  <a:outerShdw blurRad="38100" dist="38100" dir="2700000" algn="tl">
                    <a:srgbClr val="000000">
                      <a:alpha val="43137"/>
                    </a:srgbClr>
                  </a:outerShdw>
                </a:effectLst>
                <a:latin typeface="Tahoma" pitchFamily="34" charset="0"/>
              </a:rPr>
              <a:t>Communications efforts occurs when, where, </a:t>
            </a:r>
          </a:p>
          <a:p>
            <a:pPr algn="ctr" eaLnBrk="0" hangingPunct="0"/>
            <a:r>
              <a:rPr lang="en-US" sz="2400" dirty="0" smtClean="0">
                <a:effectLst>
                  <a:outerShdw blurRad="38100" dist="38100" dir="2700000" algn="tl">
                    <a:srgbClr val="000000">
                      <a:alpha val="43137"/>
                    </a:srgbClr>
                  </a:outerShdw>
                </a:effectLst>
                <a:latin typeface="Tahoma" pitchFamily="34" charset="0"/>
              </a:rPr>
              <a:t>and how customers</a:t>
            </a:r>
          </a:p>
          <a:p>
            <a:pPr algn="ctr" eaLnBrk="0" hangingPunct="0"/>
            <a:r>
              <a:rPr lang="en-US" sz="2400" dirty="0" smtClean="0">
                <a:effectLst>
                  <a:outerShdw blurRad="38100" dist="38100" dir="2700000" algn="tl">
                    <a:srgbClr val="000000">
                      <a:alpha val="43137"/>
                    </a:srgbClr>
                  </a:outerShdw>
                </a:effectLst>
                <a:latin typeface="Tahoma" pitchFamily="34" charset="0"/>
              </a:rPr>
              <a:t>Need them.</a:t>
            </a:r>
            <a:endParaRPr lang="en-US" sz="2400" dirty="0">
              <a:effectLst>
                <a:outerShdw blurRad="38100" dist="38100" dir="2700000" algn="tl">
                  <a:srgbClr val="000000">
                    <a:alpha val="43137"/>
                  </a:srgbClr>
                </a:outerShdw>
              </a:effectLst>
              <a:latin typeface="Tahoma" pitchFamily="34" charset="0"/>
            </a:endParaRPr>
          </a:p>
        </p:txBody>
      </p:sp>
      <p:sp>
        <p:nvSpPr>
          <p:cNvPr id="14341"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ชื่อเรื่อง 5"/>
          <p:cNvSpPr>
            <a:spLocks noGrp="1"/>
          </p:cNvSpPr>
          <p:nvPr>
            <p:ph type="title"/>
          </p:nvPr>
        </p:nvSpPr>
        <p:spPr/>
        <p:txBody>
          <a:bodyPr/>
          <a:lstStyle/>
          <a:p>
            <a:r>
              <a:rPr lang="en-US" dirty="0" smtClean="0"/>
              <a:t>The need for IMC</a:t>
            </a:r>
            <a:endParaRPr lang="th-TH"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smtClean="0"/>
              <a:t>Major Decisions in Advertising</a:t>
            </a:r>
            <a:endParaRPr lang="th-TH" dirty="0"/>
          </a:p>
        </p:txBody>
      </p:sp>
      <p:pic>
        <p:nvPicPr>
          <p:cNvPr id="98306" name="Picture 2" descr="http://www.dotcorner.com/wp-content/rockettheme/rt_modulus_wp/frontpage/advertising.jpg"/>
          <p:cNvPicPr>
            <a:picLocks noChangeAspect="1" noChangeArrowheads="1"/>
          </p:cNvPicPr>
          <p:nvPr/>
        </p:nvPicPr>
        <p:blipFill>
          <a:blip r:embed="rId2" cstate="print"/>
          <a:srcRect/>
          <a:stretch>
            <a:fillRect/>
          </a:stretch>
        </p:blipFill>
        <p:spPr bwMode="auto">
          <a:xfrm>
            <a:off x="2971800" y="2895600"/>
            <a:ext cx="3048000" cy="366793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xfrm>
            <a:off x="533400" y="242888"/>
            <a:ext cx="8229600" cy="996950"/>
          </a:xfrm>
        </p:spPr>
        <p:txBody>
          <a:bodyPr/>
          <a:lstStyle/>
          <a:p>
            <a:pPr eaLnBrk="1" hangingPunct="1"/>
            <a:r>
              <a:rPr lang="en-US" sz="3600" smtClean="0"/>
              <a:t>Setting Advertising Objectives</a:t>
            </a:r>
          </a:p>
        </p:txBody>
      </p:sp>
      <p:sp>
        <p:nvSpPr>
          <p:cNvPr id="37890" name="Slide Number Placeholder 3"/>
          <p:cNvSpPr>
            <a:spLocks noGrp="1"/>
          </p:cNvSpPr>
          <p:nvPr>
            <p:ph type="sldNum" sz="quarter" idx="12"/>
          </p:nvPr>
        </p:nvSpPr>
        <p:spPr>
          <a:noFill/>
        </p:spPr>
        <p:txBody>
          <a:bodyPr/>
          <a:lstStyle/>
          <a:p>
            <a:r>
              <a:rPr lang="en-US" smtClean="0"/>
              <a:t>12-</a:t>
            </a:r>
            <a:fld id="{6DB39409-202D-44B4-AADC-41397FBE65F9}" type="slidenum">
              <a:rPr lang="en-US" smtClean="0"/>
              <a:pPr/>
              <a:t>72</a:t>
            </a:fld>
            <a:endParaRPr lang="en-US" smtClean="0"/>
          </a:p>
        </p:txBody>
      </p:sp>
      <p:sp>
        <p:nvSpPr>
          <p:cNvPr id="37893" name="Rectangle 3"/>
          <p:cNvSpPr>
            <a:spLocks noGrp="1" noChangeArrowheads="1"/>
          </p:cNvSpPr>
          <p:nvPr>
            <p:ph sz="quarter" idx="1"/>
          </p:nvPr>
        </p:nvSpPr>
        <p:spPr>
          <a:xfrm>
            <a:off x="457200" y="1219200"/>
            <a:ext cx="8229600" cy="5153025"/>
          </a:xfrm>
        </p:spPr>
        <p:txBody>
          <a:bodyPr/>
          <a:lstStyle/>
          <a:p>
            <a:pPr eaLnBrk="1" hangingPunct="1"/>
            <a:r>
              <a:rPr lang="en-US" dirty="0" smtClean="0"/>
              <a:t>An advertising objective is a specific communication task to be accomplished with a specific target audience during a specific period of time.</a:t>
            </a:r>
          </a:p>
          <a:p>
            <a:pPr eaLnBrk="1" hangingPunct="1"/>
            <a:endParaRPr lang="en-US" dirty="0" smtClean="0"/>
          </a:p>
          <a:p>
            <a:pPr eaLnBrk="1" hangingPunct="1"/>
            <a:r>
              <a:rPr lang="en-US" dirty="0" smtClean="0"/>
              <a:t>Classified by purpose: </a:t>
            </a:r>
            <a:r>
              <a:rPr lang="en-US" b="1" dirty="0" smtClean="0">
                <a:solidFill>
                  <a:srgbClr val="FF3300"/>
                </a:solidFill>
              </a:rPr>
              <a:t>Inform, Persuade, Compare, Remind</a:t>
            </a:r>
            <a:r>
              <a:rPr lang="en-US" dirty="0" smtClean="0"/>
              <a:t> </a:t>
            </a:r>
          </a:p>
        </p:txBody>
      </p:sp>
      <p:sp>
        <p:nvSpPr>
          <p:cNvPr id="37894" name="Line 4"/>
          <p:cNvSpPr>
            <a:spLocks noChangeShapeType="1"/>
          </p:cNvSpPr>
          <p:nvPr/>
        </p:nvSpPr>
        <p:spPr bwMode="auto">
          <a:xfrm flipH="1">
            <a:off x="1143000" y="1117600"/>
            <a:ext cx="6400800" cy="0"/>
          </a:xfrm>
          <a:prstGeom prst="line">
            <a:avLst/>
          </a:prstGeom>
          <a:noFill/>
          <a:ln w="25400">
            <a:solidFill>
              <a:srgbClr val="FF0000"/>
            </a:solidFill>
            <a:round/>
            <a:headEnd/>
            <a:tailEnd/>
          </a:ln>
        </p:spPr>
        <p:txBody>
          <a:bodyPr/>
          <a:lstStyle/>
          <a:p>
            <a:endParaRPr lang="th-TH"/>
          </a:p>
        </p:txBody>
      </p:sp>
      <p:pic>
        <p:nvPicPr>
          <p:cNvPr id="39938" name="Picture 2" descr="http://www.macobserver.com/article/2005/02/math.jpg"/>
          <p:cNvPicPr>
            <a:picLocks noChangeAspect="1" noChangeArrowheads="1"/>
          </p:cNvPicPr>
          <p:nvPr/>
        </p:nvPicPr>
        <p:blipFill>
          <a:blip r:embed="rId2" cstate="print"/>
          <a:srcRect/>
          <a:stretch>
            <a:fillRect/>
          </a:stretch>
        </p:blipFill>
        <p:spPr bwMode="auto">
          <a:xfrm>
            <a:off x="1981200" y="3505200"/>
            <a:ext cx="4953000" cy="29908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457200" y="0"/>
            <a:ext cx="8229600" cy="1143000"/>
          </a:xfrm>
        </p:spPr>
        <p:txBody>
          <a:bodyPr/>
          <a:lstStyle/>
          <a:p>
            <a:pPr eaLnBrk="1" hangingPunct="1"/>
            <a:r>
              <a:rPr lang="en-US" b="1" smtClean="0">
                <a:solidFill>
                  <a:srgbClr val="FF3300"/>
                </a:solidFill>
              </a:rPr>
              <a:t>Purposes of Advertising</a:t>
            </a:r>
          </a:p>
        </p:txBody>
      </p:sp>
      <p:sp>
        <p:nvSpPr>
          <p:cNvPr id="38914" name="Slide Number Placeholder 3"/>
          <p:cNvSpPr>
            <a:spLocks noGrp="1"/>
          </p:cNvSpPr>
          <p:nvPr>
            <p:ph type="sldNum" sz="quarter" idx="12"/>
          </p:nvPr>
        </p:nvSpPr>
        <p:spPr>
          <a:noFill/>
        </p:spPr>
        <p:txBody>
          <a:bodyPr/>
          <a:lstStyle/>
          <a:p>
            <a:r>
              <a:rPr lang="en-US" smtClean="0"/>
              <a:t>12-</a:t>
            </a:r>
            <a:fld id="{36EF99B7-89A5-4FD3-86D6-C783CF8AC82F}" type="slidenum">
              <a:rPr lang="en-US" smtClean="0"/>
              <a:pPr/>
              <a:t>73</a:t>
            </a:fld>
            <a:endParaRPr lang="en-US" smtClean="0"/>
          </a:p>
        </p:txBody>
      </p:sp>
      <p:sp>
        <p:nvSpPr>
          <p:cNvPr id="38916" name="Rectangle 3"/>
          <p:cNvSpPr>
            <a:spLocks noGrp="1" noChangeArrowheads="1"/>
          </p:cNvSpPr>
          <p:nvPr>
            <p:ph sz="quarter" idx="1"/>
          </p:nvPr>
        </p:nvSpPr>
        <p:spPr>
          <a:xfrm>
            <a:off x="381000" y="1447800"/>
            <a:ext cx="8229600" cy="4525963"/>
          </a:xfrm>
        </p:spPr>
        <p:txBody>
          <a:bodyPr/>
          <a:lstStyle/>
          <a:p>
            <a:pPr lvl="1" eaLnBrk="1" hangingPunct="1"/>
            <a:r>
              <a:rPr lang="en-US" sz="3200" b="1" dirty="0" smtClean="0">
                <a:solidFill>
                  <a:srgbClr val="FF3300"/>
                </a:solidFill>
              </a:rPr>
              <a:t>Inform</a:t>
            </a:r>
          </a:p>
          <a:p>
            <a:pPr lvl="2" eaLnBrk="1" hangingPunct="1"/>
            <a:r>
              <a:rPr lang="en-US" sz="3200" dirty="0" smtClean="0"/>
              <a:t>Introducing new products</a:t>
            </a:r>
          </a:p>
          <a:p>
            <a:pPr lvl="1" eaLnBrk="1" hangingPunct="1"/>
            <a:r>
              <a:rPr lang="en-US" sz="3200" b="1" dirty="0" smtClean="0">
                <a:solidFill>
                  <a:srgbClr val="FF3300"/>
                </a:solidFill>
              </a:rPr>
              <a:t>Persuade</a:t>
            </a:r>
          </a:p>
          <a:p>
            <a:pPr lvl="2" eaLnBrk="1" hangingPunct="1"/>
            <a:r>
              <a:rPr lang="en-US" sz="3200" dirty="0" smtClean="0"/>
              <a:t>Becomes more important as competition increases</a:t>
            </a:r>
          </a:p>
          <a:p>
            <a:pPr lvl="2" eaLnBrk="1" hangingPunct="1"/>
            <a:r>
              <a:rPr lang="en-US" sz="3200" dirty="0" smtClean="0"/>
              <a:t>Comparative advertising</a:t>
            </a:r>
          </a:p>
          <a:p>
            <a:pPr lvl="1" eaLnBrk="1" hangingPunct="1"/>
            <a:r>
              <a:rPr lang="en-US" sz="3200" b="1" dirty="0" smtClean="0">
                <a:solidFill>
                  <a:srgbClr val="FF3300"/>
                </a:solidFill>
              </a:rPr>
              <a:t>Remind</a:t>
            </a:r>
          </a:p>
          <a:p>
            <a:pPr lvl="2" eaLnBrk="1" hangingPunct="1"/>
            <a:r>
              <a:rPr lang="en-US" sz="3200" dirty="0" smtClean="0"/>
              <a:t>Most important for mature products</a:t>
            </a:r>
          </a:p>
          <a:p>
            <a:pPr eaLnBrk="1" hangingPunct="1"/>
            <a:endParaRPr lang="en-US" dirty="0" smtClean="0"/>
          </a:p>
        </p:txBody>
      </p:sp>
      <p:sp>
        <p:nvSpPr>
          <p:cNvPr id="38917" name="Line 4"/>
          <p:cNvSpPr>
            <a:spLocks noChangeShapeType="1"/>
          </p:cNvSpPr>
          <p:nvPr/>
        </p:nvSpPr>
        <p:spPr bwMode="auto">
          <a:xfrm flipH="1">
            <a:off x="1295400" y="990600"/>
            <a:ext cx="6400800" cy="0"/>
          </a:xfrm>
          <a:prstGeom prst="line">
            <a:avLst/>
          </a:prstGeom>
          <a:noFill/>
          <a:ln w="25400">
            <a:solidFill>
              <a:srgbClr val="FF0000"/>
            </a:solidFill>
            <a:round/>
            <a:headEnd/>
            <a:tailEnd/>
          </a:ln>
        </p:spPr>
        <p:txBody>
          <a:bodyPr/>
          <a:lstStyle/>
          <a:p>
            <a:endParaRPr lang="th-TH"/>
          </a:p>
        </p:txBody>
      </p:sp>
      <p:pic>
        <p:nvPicPr>
          <p:cNvPr id="2" name="Picture 2" descr="http://www.rvsinfo.com/images/promoSuite.jpg"/>
          <p:cNvPicPr>
            <a:picLocks noChangeAspect="1" noChangeArrowheads="1"/>
          </p:cNvPicPr>
          <p:nvPr/>
        </p:nvPicPr>
        <p:blipFill>
          <a:blip r:embed="rId2" cstate="print"/>
          <a:srcRect/>
          <a:stretch>
            <a:fillRect/>
          </a:stretch>
        </p:blipFill>
        <p:spPr bwMode="auto">
          <a:xfrm>
            <a:off x="6248400" y="304800"/>
            <a:ext cx="2365531" cy="23526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2"/>
          </p:nvPr>
        </p:nvSpPr>
        <p:spPr>
          <a:noFill/>
        </p:spPr>
        <p:txBody>
          <a:bodyPr/>
          <a:lstStyle/>
          <a:p>
            <a:r>
              <a:rPr lang="en-US" smtClean="0"/>
              <a:t>12-</a:t>
            </a:r>
            <a:fld id="{6FCE30DC-1DC5-442A-9065-27A934D47DEA}" type="slidenum">
              <a:rPr lang="en-US" smtClean="0"/>
              <a:pPr/>
              <a:t>74</a:t>
            </a:fld>
            <a:endParaRPr lang="en-US" smtClean="0"/>
          </a:p>
        </p:txBody>
      </p:sp>
      <p:pic>
        <p:nvPicPr>
          <p:cNvPr id="39939" name="Picture 4" descr="T12-2"/>
          <p:cNvPicPr>
            <a:picLocks noChangeAspect="1" noChangeArrowheads="1"/>
          </p:cNvPicPr>
          <p:nvPr/>
        </p:nvPicPr>
        <p:blipFill>
          <a:blip r:embed="rId2" cstate="print"/>
          <a:srcRect/>
          <a:stretch>
            <a:fillRect/>
          </a:stretch>
        </p:blipFill>
        <p:spPr bwMode="auto">
          <a:xfrm>
            <a:off x="304800" y="533400"/>
            <a:ext cx="8839200" cy="58880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ChangeArrowheads="1"/>
          </p:cNvSpPr>
          <p:nvPr>
            <p:ph type="title"/>
          </p:nvPr>
        </p:nvSpPr>
        <p:spPr>
          <a:xfrm>
            <a:off x="609600" y="228600"/>
            <a:ext cx="8229600" cy="692150"/>
          </a:xfrm>
        </p:spPr>
        <p:txBody>
          <a:bodyPr/>
          <a:lstStyle/>
          <a:p>
            <a:pPr eaLnBrk="1" hangingPunct="1"/>
            <a:r>
              <a:rPr lang="en-US" sz="3600" smtClean="0"/>
              <a:t>Message </a:t>
            </a:r>
            <a:r>
              <a:rPr lang="en-US" sz="3600" b="1" smtClean="0">
                <a:solidFill>
                  <a:srgbClr val="FF3300"/>
                </a:solidFill>
              </a:rPr>
              <a:t>Execution</a:t>
            </a:r>
          </a:p>
        </p:txBody>
      </p:sp>
      <p:sp>
        <p:nvSpPr>
          <p:cNvPr id="44034" name="Slide Number Placeholder 2"/>
          <p:cNvSpPr>
            <a:spLocks noGrp="1"/>
          </p:cNvSpPr>
          <p:nvPr>
            <p:ph type="sldNum" sz="quarter" idx="12"/>
          </p:nvPr>
        </p:nvSpPr>
        <p:spPr>
          <a:noFill/>
        </p:spPr>
        <p:txBody>
          <a:bodyPr/>
          <a:lstStyle/>
          <a:p>
            <a:r>
              <a:rPr lang="en-US" smtClean="0"/>
              <a:t>12-</a:t>
            </a:r>
            <a:fld id="{CE12449D-561D-43E4-B4AB-17538DE36B0A}" type="slidenum">
              <a:rPr lang="en-US" smtClean="0"/>
              <a:pPr/>
              <a:t>75</a:t>
            </a:fld>
            <a:endParaRPr lang="en-US" smtClean="0"/>
          </a:p>
        </p:txBody>
      </p:sp>
      <p:sp>
        <p:nvSpPr>
          <p:cNvPr id="44036" name="Line 3"/>
          <p:cNvSpPr>
            <a:spLocks noChangeShapeType="1"/>
          </p:cNvSpPr>
          <p:nvPr/>
        </p:nvSpPr>
        <p:spPr bwMode="auto">
          <a:xfrm flipH="1">
            <a:off x="1447800" y="990600"/>
            <a:ext cx="6400800" cy="0"/>
          </a:xfrm>
          <a:prstGeom prst="line">
            <a:avLst/>
          </a:prstGeom>
          <a:noFill/>
          <a:ln w="25400">
            <a:solidFill>
              <a:srgbClr val="FF0000"/>
            </a:solidFill>
            <a:round/>
            <a:headEnd/>
            <a:tailEnd/>
          </a:ln>
        </p:spPr>
        <p:txBody>
          <a:bodyPr/>
          <a:lstStyle/>
          <a:p>
            <a:endParaRPr lang="th-TH"/>
          </a:p>
        </p:txBody>
      </p:sp>
      <p:sp>
        <p:nvSpPr>
          <p:cNvPr id="375812" name="Cloud"/>
          <p:cNvSpPr>
            <a:spLocks noChangeAspect="1" noEditPoints="1" noChangeArrowheads="1"/>
          </p:cNvSpPr>
          <p:nvPr/>
        </p:nvSpPr>
        <p:spPr bwMode="auto">
          <a:xfrm>
            <a:off x="1397000" y="1879600"/>
            <a:ext cx="6527800" cy="37179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ln>
            <a:headEnd/>
            <a:tailEnd/>
          </a:ln>
        </p:spPr>
        <p:style>
          <a:lnRef idx="2">
            <a:schemeClr val="accent2"/>
          </a:lnRef>
          <a:fillRef idx="1">
            <a:schemeClr val="lt1"/>
          </a:fillRef>
          <a:effectRef idx="0">
            <a:schemeClr val="accent2"/>
          </a:effectRef>
          <a:fontRef idx="minor">
            <a:schemeClr val="dk1"/>
          </a:fontRef>
        </p:style>
        <p:txBody>
          <a:bodyPr/>
          <a:lstStyle/>
          <a:p>
            <a:pPr>
              <a:defRPr/>
            </a:pPr>
            <a:endParaRPr lang="en-GB"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charset="0"/>
            </a:endParaRPr>
          </a:p>
        </p:txBody>
      </p:sp>
      <p:sp>
        <p:nvSpPr>
          <p:cNvPr id="375813" name="Rectangle 5"/>
          <p:cNvSpPr>
            <a:spLocks noChangeArrowheads="1"/>
          </p:cNvSpPr>
          <p:nvPr/>
        </p:nvSpPr>
        <p:spPr bwMode="auto">
          <a:xfrm rot="5400000">
            <a:off x="4983956" y="488157"/>
            <a:ext cx="6080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Slice of Life</a:t>
            </a:r>
          </a:p>
        </p:txBody>
      </p:sp>
      <p:sp>
        <p:nvSpPr>
          <p:cNvPr id="375814" name="Rectangle 6"/>
          <p:cNvSpPr>
            <a:spLocks noChangeArrowheads="1"/>
          </p:cNvSpPr>
          <p:nvPr/>
        </p:nvSpPr>
        <p:spPr bwMode="auto">
          <a:xfrm rot="5400000">
            <a:off x="6996907" y="1261269"/>
            <a:ext cx="652462"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Lifestyle</a:t>
            </a:r>
          </a:p>
        </p:txBody>
      </p:sp>
      <p:sp>
        <p:nvSpPr>
          <p:cNvPr id="375815" name="Rectangle 7"/>
          <p:cNvSpPr>
            <a:spLocks noChangeArrowheads="1"/>
          </p:cNvSpPr>
          <p:nvPr/>
        </p:nvSpPr>
        <p:spPr bwMode="auto">
          <a:xfrm rot="5400000">
            <a:off x="7347744" y="2553494"/>
            <a:ext cx="571500" cy="26273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Fantasy</a:t>
            </a:r>
          </a:p>
        </p:txBody>
      </p:sp>
      <p:sp>
        <p:nvSpPr>
          <p:cNvPr id="375816" name="Rectangle 8"/>
          <p:cNvSpPr>
            <a:spLocks noChangeArrowheads="1"/>
          </p:cNvSpPr>
          <p:nvPr/>
        </p:nvSpPr>
        <p:spPr bwMode="auto">
          <a:xfrm rot="5400000">
            <a:off x="7011193" y="3694907"/>
            <a:ext cx="5699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Mood or Image</a:t>
            </a:r>
          </a:p>
        </p:txBody>
      </p:sp>
      <p:sp>
        <p:nvSpPr>
          <p:cNvPr id="375817" name="Rectangle 9"/>
          <p:cNvSpPr>
            <a:spLocks noChangeArrowheads="1"/>
          </p:cNvSpPr>
          <p:nvPr/>
        </p:nvSpPr>
        <p:spPr bwMode="auto">
          <a:xfrm rot="5400000">
            <a:off x="4418013" y="4535488"/>
            <a:ext cx="571500"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Musical</a:t>
            </a:r>
          </a:p>
        </p:txBody>
      </p:sp>
      <p:sp>
        <p:nvSpPr>
          <p:cNvPr id="375818" name="Rectangle 10"/>
          <p:cNvSpPr>
            <a:spLocks noChangeArrowheads="1"/>
          </p:cNvSpPr>
          <p:nvPr/>
        </p:nvSpPr>
        <p:spPr bwMode="auto">
          <a:xfrm rot="5400000">
            <a:off x="1711325" y="3903663"/>
            <a:ext cx="573087" cy="2630488"/>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Personality Symbol</a:t>
            </a:r>
          </a:p>
        </p:txBody>
      </p:sp>
      <p:sp>
        <p:nvSpPr>
          <p:cNvPr id="375819" name="Rectangle 11"/>
          <p:cNvSpPr>
            <a:spLocks noChangeArrowheads="1"/>
          </p:cNvSpPr>
          <p:nvPr/>
        </p:nvSpPr>
        <p:spPr bwMode="auto">
          <a:xfrm rot="5400000">
            <a:off x="1283494" y="2859882"/>
            <a:ext cx="573087"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Technical Expertise</a:t>
            </a:r>
          </a:p>
        </p:txBody>
      </p:sp>
      <p:sp>
        <p:nvSpPr>
          <p:cNvPr id="375820" name="Rectangle 12"/>
          <p:cNvSpPr>
            <a:spLocks noChangeArrowheads="1"/>
          </p:cNvSpPr>
          <p:nvPr/>
        </p:nvSpPr>
        <p:spPr bwMode="auto">
          <a:xfrm rot="5400000">
            <a:off x="1470818" y="1824832"/>
            <a:ext cx="65246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Scientific Evidence</a:t>
            </a:r>
          </a:p>
        </p:txBody>
      </p:sp>
      <p:sp>
        <p:nvSpPr>
          <p:cNvPr id="375821" name="Rectangle 13"/>
          <p:cNvSpPr>
            <a:spLocks noChangeArrowheads="1"/>
          </p:cNvSpPr>
          <p:nvPr/>
        </p:nvSpPr>
        <p:spPr bwMode="auto">
          <a:xfrm rot="5400000">
            <a:off x="1697037" y="666751"/>
            <a:ext cx="722313" cy="28305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dirty="0">
                <a:latin typeface="Tahoma" pitchFamily="34" charset="0"/>
              </a:rPr>
              <a:t>Testimonial Evidence</a:t>
            </a:r>
          </a:p>
          <a:p>
            <a:pPr algn="ctr" defTabSz="769938" eaLnBrk="0" hangingPunct="0">
              <a:defRPr/>
            </a:pPr>
            <a:r>
              <a:rPr lang="en-US" sz="2200" dirty="0">
                <a:latin typeface="Tahoma" pitchFamily="34" charset="0"/>
              </a:rPr>
              <a:t>or Endorsement</a:t>
            </a:r>
          </a:p>
        </p:txBody>
      </p:sp>
      <p:sp>
        <p:nvSpPr>
          <p:cNvPr id="44047" name="WordArt 15"/>
          <p:cNvSpPr>
            <a:spLocks noChangeArrowheads="1" noChangeShapeType="1" noTextEdit="1"/>
          </p:cNvSpPr>
          <p:nvPr/>
        </p:nvSpPr>
        <p:spPr bwMode="auto">
          <a:xfrm>
            <a:off x="3595688" y="2097088"/>
            <a:ext cx="2257425" cy="2571750"/>
          </a:xfrm>
          <a:prstGeom prst="rect">
            <a:avLst/>
          </a:prstGeom>
        </p:spPr>
        <p:txBody>
          <a:bodyPr wrap="none" fromWordArt="1">
            <a:prstTxWarp prst="textSlantUp">
              <a:avLst>
                <a:gd name="adj" fmla="val 32056"/>
              </a:avLst>
            </a:prstTxWarp>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Typical </a:t>
            </a:r>
          </a:p>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Approaches</a:t>
            </a:r>
            <a:endParaRPr lang="th-TH"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endParaRPr>
          </a:p>
        </p:txBody>
      </p:sp>
      <p:pic>
        <p:nvPicPr>
          <p:cNvPr id="33794" name="Picture 2" descr="http://scoolclub.ais.co.th/upload/apps-CF470F9300484AE1A52E0DEF4C80E5D3icon_guideandgo.png"/>
          <p:cNvPicPr>
            <a:picLocks noChangeAspect="1" noChangeArrowheads="1"/>
          </p:cNvPicPr>
          <p:nvPr/>
        </p:nvPicPr>
        <p:blipFill>
          <a:blip r:embed="rId2" cstate="print"/>
          <a:srcRect/>
          <a:stretch>
            <a:fillRect/>
          </a:stretch>
        </p:blipFill>
        <p:spPr bwMode="auto">
          <a:xfrm>
            <a:off x="1143000" y="5562600"/>
            <a:ext cx="1147396" cy="1143000"/>
          </a:xfrm>
          <a:prstGeom prst="rect">
            <a:avLst/>
          </a:prstGeom>
          <a:ln>
            <a:noFill/>
          </a:ln>
          <a:effectLst>
            <a:outerShdw blurRad="292100" dist="139700" dir="2700000" algn="tl" rotWithShape="0">
              <a:srgbClr val="333333">
                <a:alpha val="65000"/>
              </a:srgbClr>
            </a:outerShdw>
          </a:effectLst>
        </p:spPr>
      </p:pic>
      <p:pic>
        <p:nvPicPr>
          <p:cNvPr id="33796" name="Picture 4" descr="http://www.thaibusinesspr.com/wp-content/uploads/2010/07/KBank-MK.jpg"/>
          <p:cNvPicPr>
            <a:picLocks noChangeAspect="1" noChangeArrowheads="1"/>
          </p:cNvPicPr>
          <p:nvPr/>
        </p:nvPicPr>
        <p:blipFill>
          <a:blip r:embed="rId3" cstate="print"/>
          <a:srcRect/>
          <a:stretch>
            <a:fillRect/>
          </a:stretch>
        </p:blipFill>
        <p:spPr bwMode="auto">
          <a:xfrm>
            <a:off x="6400800" y="5562600"/>
            <a:ext cx="1600200" cy="1065979"/>
          </a:xfrm>
          <a:prstGeom prst="rect">
            <a:avLst/>
          </a:prstGeom>
          <a:ln>
            <a:noFill/>
          </a:ln>
          <a:effectLst>
            <a:outerShdw blurRad="292100" dist="139700" dir="2700000" algn="tl" rotWithShape="0">
              <a:srgbClr val="333333">
                <a:alpha val="65000"/>
              </a:srgbClr>
            </a:outerShdw>
          </a:effectLst>
        </p:spPr>
      </p:pic>
      <p:pic>
        <p:nvPicPr>
          <p:cNvPr id="33798" name="Picture 6" descr="http://i2.ytimg.com/vi/I1KdVIp2AVc/mqdefault.jpg"/>
          <p:cNvPicPr>
            <a:picLocks noChangeAspect="1" noChangeArrowheads="1"/>
          </p:cNvPicPr>
          <p:nvPr/>
        </p:nvPicPr>
        <p:blipFill>
          <a:blip r:embed="rId4" cstate="print"/>
          <a:srcRect/>
          <a:stretch>
            <a:fillRect/>
          </a:stretch>
        </p:blipFill>
        <p:spPr bwMode="auto">
          <a:xfrm>
            <a:off x="457200" y="914400"/>
            <a:ext cx="1295400" cy="728663"/>
          </a:xfrm>
          <a:prstGeom prst="rect">
            <a:avLst/>
          </a:prstGeom>
          <a:ln>
            <a:noFill/>
          </a:ln>
          <a:effectLst>
            <a:outerShdw blurRad="292100" dist="139700" dir="2700000" algn="tl" rotWithShape="0">
              <a:srgbClr val="333333">
                <a:alpha val="65000"/>
              </a:srgbClr>
            </a:outerShdw>
          </a:effectLst>
        </p:spPr>
      </p:pic>
      <p:pic>
        <p:nvPicPr>
          <p:cNvPr id="33800" name="Picture 8" descr="http://www.tmrcresearch.com/wp-content/uploads/2011/08/1.bmp"/>
          <p:cNvPicPr>
            <a:picLocks noChangeAspect="1" noChangeArrowheads="1"/>
          </p:cNvPicPr>
          <p:nvPr/>
        </p:nvPicPr>
        <p:blipFill>
          <a:blip r:embed="rId5" cstate="print"/>
          <a:srcRect/>
          <a:stretch>
            <a:fillRect/>
          </a:stretch>
        </p:blipFill>
        <p:spPr bwMode="auto">
          <a:xfrm>
            <a:off x="6781800" y="457200"/>
            <a:ext cx="2026831" cy="1447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75813"/>
                                        </p:tgtEl>
                                        <p:attrNameLst>
                                          <p:attrName>style.visibility</p:attrName>
                                        </p:attrNameLst>
                                      </p:cBhvr>
                                      <p:to>
                                        <p:strVal val="visible"/>
                                      </p:to>
                                    </p:set>
                                    <p:animEffect transition="in" filter="dissolve">
                                      <p:cBhvr>
                                        <p:cTn id="7" dur="500"/>
                                        <p:tgtEl>
                                          <p:spTgt spid="375813"/>
                                        </p:tgtEl>
                                      </p:cBhvr>
                                    </p:animEffect>
                                  </p:childTnLst>
                                </p:cTn>
                              </p:par>
                            </p:childTnLst>
                          </p:cTn>
                        </p:par>
                        <p:par>
                          <p:cTn id="8" fill="hold">
                            <p:stCondLst>
                              <p:cond delay="500"/>
                            </p:stCondLst>
                            <p:childTnLst>
                              <p:par>
                                <p:cTn id="9" presetID="9" presetClass="entr" presetSubtype="0" fill="hold" grpId="0" nodeType="afterEffect">
                                  <p:stCondLst>
                                    <p:cond delay="2000"/>
                                  </p:stCondLst>
                                  <p:childTnLst>
                                    <p:set>
                                      <p:cBhvr>
                                        <p:cTn id="10" dur="1" fill="hold">
                                          <p:stCondLst>
                                            <p:cond delay="0"/>
                                          </p:stCondLst>
                                        </p:cTn>
                                        <p:tgtEl>
                                          <p:spTgt spid="375814"/>
                                        </p:tgtEl>
                                        <p:attrNameLst>
                                          <p:attrName>style.visibility</p:attrName>
                                        </p:attrNameLst>
                                      </p:cBhvr>
                                      <p:to>
                                        <p:strVal val="visible"/>
                                      </p:to>
                                    </p:set>
                                    <p:animEffect transition="in" filter="dissolve">
                                      <p:cBhvr>
                                        <p:cTn id="11" dur="500"/>
                                        <p:tgtEl>
                                          <p:spTgt spid="375814"/>
                                        </p:tgtEl>
                                      </p:cBhvr>
                                    </p:animEffect>
                                  </p:childTnLst>
                                </p:cTn>
                              </p:par>
                            </p:childTnLst>
                          </p:cTn>
                        </p:par>
                        <p:par>
                          <p:cTn id="12" fill="hold">
                            <p:stCondLst>
                              <p:cond delay="3000"/>
                            </p:stCondLst>
                            <p:childTnLst>
                              <p:par>
                                <p:cTn id="13" presetID="9" presetClass="entr" presetSubtype="0" fill="hold" grpId="0" nodeType="afterEffect">
                                  <p:stCondLst>
                                    <p:cond delay="2000"/>
                                  </p:stCondLst>
                                  <p:childTnLst>
                                    <p:set>
                                      <p:cBhvr>
                                        <p:cTn id="14" dur="1" fill="hold">
                                          <p:stCondLst>
                                            <p:cond delay="0"/>
                                          </p:stCondLst>
                                        </p:cTn>
                                        <p:tgtEl>
                                          <p:spTgt spid="375815"/>
                                        </p:tgtEl>
                                        <p:attrNameLst>
                                          <p:attrName>style.visibility</p:attrName>
                                        </p:attrNameLst>
                                      </p:cBhvr>
                                      <p:to>
                                        <p:strVal val="visible"/>
                                      </p:to>
                                    </p:set>
                                    <p:animEffect transition="in" filter="dissolve">
                                      <p:cBhvr>
                                        <p:cTn id="15" dur="500"/>
                                        <p:tgtEl>
                                          <p:spTgt spid="375815"/>
                                        </p:tgtEl>
                                      </p:cBhvr>
                                    </p:animEffect>
                                  </p:childTnLst>
                                </p:cTn>
                              </p:par>
                            </p:childTnLst>
                          </p:cTn>
                        </p:par>
                        <p:par>
                          <p:cTn id="16" fill="hold">
                            <p:stCondLst>
                              <p:cond delay="5500"/>
                            </p:stCondLst>
                            <p:childTnLst>
                              <p:par>
                                <p:cTn id="17" presetID="9" presetClass="entr" presetSubtype="0" fill="hold" grpId="0" nodeType="afterEffect">
                                  <p:stCondLst>
                                    <p:cond delay="2000"/>
                                  </p:stCondLst>
                                  <p:childTnLst>
                                    <p:set>
                                      <p:cBhvr>
                                        <p:cTn id="18" dur="1" fill="hold">
                                          <p:stCondLst>
                                            <p:cond delay="0"/>
                                          </p:stCondLst>
                                        </p:cTn>
                                        <p:tgtEl>
                                          <p:spTgt spid="375816"/>
                                        </p:tgtEl>
                                        <p:attrNameLst>
                                          <p:attrName>style.visibility</p:attrName>
                                        </p:attrNameLst>
                                      </p:cBhvr>
                                      <p:to>
                                        <p:strVal val="visible"/>
                                      </p:to>
                                    </p:set>
                                    <p:animEffect transition="in" filter="dissolve">
                                      <p:cBhvr>
                                        <p:cTn id="19" dur="500"/>
                                        <p:tgtEl>
                                          <p:spTgt spid="375816"/>
                                        </p:tgtEl>
                                      </p:cBhvr>
                                    </p:animEffect>
                                  </p:childTnLst>
                                </p:cTn>
                              </p:par>
                            </p:childTnLst>
                          </p:cTn>
                        </p:par>
                        <p:par>
                          <p:cTn id="20" fill="hold">
                            <p:stCondLst>
                              <p:cond delay="8000"/>
                            </p:stCondLst>
                            <p:childTnLst>
                              <p:par>
                                <p:cTn id="21" presetID="9" presetClass="entr" presetSubtype="0" fill="hold" grpId="0" nodeType="afterEffect">
                                  <p:stCondLst>
                                    <p:cond delay="2000"/>
                                  </p:stCondLst>
                                  <p:childTnLst>
                                    <p:set>
                                      <p:cBhvr>
                                        <p:cTn id="22" dur="1" fill="hold">
                                          <p:stCondLst>
                                            <p:cond delay="0"/>
                                          </p:stCondLst>
                                        </p:cTn>
                                        <p:tgtEl>
                                          <p:spTgt spid="375817"/>
                                        </p:tgtEl>
                                        <p:attrNameLst>
                                          <p:attrName>style.visibility</p:attrName>
                                        </p:attrNameLst>
                                      </p:cBhvr>
                                      <p:to>
                                        <p:strVal val="visible"/>
                                      </p:to>
                                    </p:set>
                                    <p:animEffect transition="in" filter="dissolve">
                                      <p:cBhvr>
                                        <p:cTn id="23" dur="500"/>
                                        <p:tgtEl>
                                          <p:spTgt spid="375817"/>
                                        </p:tgtEl>
                                      </p:cBhvr>
                                    </p:animEffect>
                                  </p:childTnLst>
                                </p:cTn>
                              </p:par>
                            </p:childTnLst>
                          </p:cTn>
                        </p:par>
                        <p:par>
                          <p:cTn id="24" fill="hold">
                            <p:stCondLst>
                              <p:cond delay="10500"/>
                            </p:stCondLst>
                            <p:childTnLst>
                              <p:par>
                                <p:cTn id="25" presetID="9" presetClass="entr" presetSubtype="0" fill="hold" grpId="0" nodeType="afterEffect">
                                  <p:stCondLst>
                                    <p:cond delay="2000"/>
                                  </p:stCondLst>
                                  <p:childTnLst>
                                    <p:set>
                                      <p:cBhvr>
                                        <p:cTn id="26" dur="1" fill="hold">
                                          <p:stCondLst>
                                            <p:cond delay="0"/>
                                          </p:stCondLst>
                                        </p:cTn>
                                        <p:tgtEl>
                                          <p:spTgt spid="375818"/>
                                        </p:tgtEl>
                                        <p:attrNameLst>
                                          <p:attrName>style.visibility</p:attrName>
                                        </p:attrNameLst>
                                      </p:cBhvr>
                                      <p:to>
                                        <p:strVal val="visible"/>
                                      </p:to>
                                    </p:set>
                                    <p:animEffect transition="in" filter="dissolve">
                                      <p:cBhvr>
                                        <p:cTn id="27" dur="500"/>
                                        <p:tgtEl>
                                          <p:spTgt spid="375818"/>
                                        </p:tgtEl>
                                      </p:cBhvr>
                                    </p:animEffect>
                                  </p:childTnLst>
                                </p:cTn>
                              </p:par>
                            </p:childTnLst>
                          </p:cTn>
                        </p:par>
                        <p:par>
                          <p:cTn id="28" fill="hold">
                            <p:stCondLst>
                              <p:cond delay="13000"/>
                            </p:stCondLst>
                            <p:childTnLst>
                              <p:par>
                                <p:cTn id="29" presetID="9" presetClass="entr" presetSubtype="0" fill="hold" grpId="0" nodeType="afterEffect">
                                  <p:stCondLst>
                                    <p:cond delay="2000"/>
                                  </p:stCondLst>
                                  <p:childTnLst>
                                    <p:set>
                                      <p:cBhvr>
                                        <p:cTn id="30" dur="1" fill="hold">
                                          <p:stCondLst>
                                            <p:cond delay="0"/>
                                          </p:stCondLst>
                                        </p:cTn>
                                        <p:tgtEl>
                                          <p:spTgt spid="375819"/>
                                        </p:tgtEl>
                                        <p:attrNameLst>
                                          <p:attrName>style.visibility</p:attrName>
                                        </p:attrNameLst>
                                      </p:cBhvr>
                                      <p:to>
                                        <p:strVal val="visible"/>
                                      </p:to>
                                    </p:set>
                                    <p:animEffect transition="in" filter="dissolve">
                                      <p:cBhvr>
                                        <p:cTn id="31" dur="500"/>
                                        <p:tgtEl>
                                          <p:spTgt spid="375819"/>
                                        </p:tgtEl>
                                      </p:cBhvr>
                                    </p:animEffect>
                                  </p:childTnLst>
                                </p:cTn>
                              </p:par>
                            </p:childTnLst>
                          </p:cTn>
                        </p:par>
                        <p:par>
                          <p:cTn id="32" fill="hold">
                            <p:stCondLst>
                              <p:cond delay="15500"/>
                            </p:stCondLst>
                            <p:childTnLst>
                              <p:par>
                                <p:cTn id="33" presetID="9" presetClass="entr" presetSubtype="0" fill="hold" grpId="0" nodeType="afterEffect">
                                  <p:stCondLst>
                                    <p:cond delay="2000"/>
                                  </p:stCondLst>
                                  <p:childTnLst>
                                    <p:set>
                                      <p:cBhvr>
                                        <p:cTn id="34" dur="1" fill="hold">
                                          <p:stCondLst>
                                            <p:cond delay="0"/>
                                          </p:stCondLst>
                                        </p:cTn>
                                        <p:tgtEl>
                                          <p:spTgt spid="375820"/>
                                        </p:tgtEl>
                                        <p:attrNameLst>
                                          <p:attrName>style.visibility</p:attrName>
                                        </p:attrNameLst>
                                      </p:cBhvr>
                                      <p:to>
                                        <p:strVal val="visible"/>
                                      </p:to>
                                    </p:set>
                                    <p:animEffect transition="in" filter="dissolve">
                                      <p:cBhvr>
                                        <p:cTn id="35" dur="500"/>
                                        <p:tgtEl>
                                          <p:spTgt spid="375820"/>
                                        </p:tgtEl>
                                      </p:cBhvr>
                                    </p:animEffect>
                                  </p:childTnLst>
                                </p:cTn>
                              </p:par>
                            </p:childTnLst>
                          </p:cTn>
                        </p:par>
                        <p:par>
                          <p:cTn id="36" fill="hold">
                            <p:stCondLst>
                              <p:cond delay="18000"/>
                            </p:stCondLst>
                            <p:childTnLst>
                              <p:par>
                                <p:cTn id="37" presetID="9" presetClass="entr" presetSubtype="0" fill="hold" grpId="0" nodeType="afterEffect">
                                  <p:stCondLst>
                                    <p:cond delay="2000"/>
                                  </p:stCondLst>
                                  <p:childTnLst>
                                    <p:set>
                                      <p:cBhvr>
                                        <p:cTn id="38" dur="1" fill="hold">
                                          <p:stCondLst>
                                            <p:cond delay="0"/>
                                          </p:stCondLst>
                                        </p:cTn>
                                        <p:tgtEl>
                                          <p:spTgt spid="375821"/>
                                        </p:tgtEl>
                                        <p:attrNameLst>
                                          <p:attrName>style.visibility</p:attrName>
                                        </p:attrNameLst>
                                      </p:cBhvr>
                                      <p:to>
                                        <p:strVal val="visible"/>
                                      </p:to>
                                    </p:set>
                                    <p:animEffect transition="in" filter="dissolve">
                                      <p:cBhvr>
                                        <p:cTn id="39" dur="500"/>
                                        <p:tgtEl>
                                          <p:spTgt spid="375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3" grpId="0" animBg="1"/>
      <p:bldP spid="375814" grpId="0" animBg="1"/>
      <p:bldP spid="375815" grpId="0" animBg="1"/>
      <p:bldP spid="375816" grpId="0" animBg="1"/>
      <p:bldP spid="375817" grpId="0" animBg="1"/>
      <p:bldP spid="375818" grpId="0" animBg="1"/>
      <p:bldP spid="375819" grpId="0" animBg="1"/>
      <p:bldP spid="375820" grpId="0" animBg="1"/>
      <p:bldP spid="375821"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p:txBody>
          <a:bodyPr/>
          <a:lstStyle/>
          <a:p>
            <a:pPr eaLnBrk="1" hangingPunct="1"/>
            <a:r>
              <a:rPr lang="en-US" dirty="0" smtClean="0"/>
              <a:t>Message Execution</a:t>
            </a:r>
          </a:p>
        </p:txBody>
      </p:sp>
      <p:sp>
        <p:nvSpPr>
          <p:cNvPr id="45058" name="Slide Number Placeholder 3"/>
          <p:cNvSpPr>
            <a:spLocks noGrp="1"/>
          </p:cNvSpPr>
          <p:nvPr>
            <p:ph type="sldNum" sz="quarter" idx="12"/>
          </p:nvPr>
        </p:nvSpPr>
        <p:spPr>
          <a:noFill/>
        </p:spPr>
        <p:txBody>
          <a:bodyPr/>
          <a:lstStyle/>
          <a:p>
            <a:r>
              <a:rPr lang="en-US" smtClean="0"/>
              <a:t>12-</a:t>
            </a:r>
            <a:fld id="{6F9471FB-099C-41F0-BDD7-7907581F6C04}" type="slidenum">
              <a:rPr lang="en-US" smtClean="0"/>
              <a:pPr/>
              <a:t>76</a:t>
            </a:fld>
            <a:endParaRPr lang="en-US" smtClean="0"/>
          </a:p>
        </p:txBody>
      </p:sp>
      <p:sp>
        <p:nvSpPr>
          <p:cNvPr id="45060" name="Rectangle 3"/>
          <p:cNvSpPr>
            <a:spLocks noGrp="1" noChangeArrowheads="1"/>
          </p:cNvSpPr>
          <p:nvPr>
            <p:ph sz="quarter" idx="1"/>
          </p:nvPr>
        </p:nvSpPr>
        <p:spPr>
          <a:xfrm>
            <a:off x="457200" y="1676400"/>
            <a:ext cx="8229600" cy="4937760"/>
          </a:xfrm>
        </p:spPr>
        <p:txBody>
          <a:bodyPr/>
          <a:lstStyle/>
          <a:p>
            <a:pPr eaLnBrk="1" hangingPunct="1"/>
            <a:r>
              <a:rPr lang="en-US" dirty="0" smtClean="0"/>
              <a:t>Choose a </a:t>
            </a:r>
            <a:r>
              <a:rPr lang="en-US" sz="3600" b="1" dirty="0" smtClean="0">
                <a:solidFill>
                  <a:srgbClr val="FF0000"/>
                </a:solidFill>
              </a:rPr>
              <a:t>tone</a:t>
            </a:r>
          </a:p>
          <a:p>
            <a:pPr eaLnBrk="1" hangingPunct="1"/>
            <a:r>
              <a:rPr lang="en-US" dirty="0" smtClean="0"/>
              <a:t>Use </a:t>
            </a:r>
            <a:r>
              <a:rPr lang="en-US" sz="4000" b="1" dirty="0" smtClean="0">
                <a:solidFill>
                  <a:srgbClr val="FF0000"/>
                </a:solidFill>
              </a:rPr>
              <a:t>memorable, attention-getting words</a:t>
            </a:r>
          </a:p>
          <a:p>
            <a:pPr eaLnBrk="1" hangingPunct="1"/>
            <a:r>
              <a:rPr lang="en-US" dirty="0" smtClean="0"/>
              <a:t>Choose correct format elements</a:t>
            </a:r>
          </a:p>
          <a:p>
            <a:pPr lvl="1" eaLnBrk="1" hangingPunct="1"/>
            <a:r>
              <a:rPr lang="en-US" sz="3600" b="1" dirty="0" smtClean="0">
                <a:solidFill>
                  <a:srgbClr val="000099"/>
                </a:solidFill>
              </a:rPr>
              <a:t>Illustration</a:t>
            </a:r>
          </a:p>
          <a:p>
            <a:pPr lvl="1" eaLnBrk="1" hangingPunct="1"/>
            <a:r>
              <a:rPr lang="en-US" sz="3600" b="1" dirty="0" smtClean="0">
                <a:solidFill>
                  <a:srgbClr val="000099"/>
                </a:solidFill>
              </a:rPr>
              <a:t>Headline</a:t>
            </a:r>
          </a:p>
          <a:p>
            <a:pPr lvl="1" eaLnBrk="1" hangingPunct="1"/>
            <a:r>
              <a:rPr lang="en-US" sz="3600" b="1" dirty="0" smtClean="0">
                <a:solidFill>
                  <a:srgbClr val="000099"/>
                </a:solidFill>
              </a:rPr>
              <a:t>Copy</a:t>
            </a:r>
          </a:p>
        </p:txBody>
      </p:sp>
      <p:sp>
        <p:nvSpPr>
          <p:cNvPr id="4506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2770" name="Picture 2" descr="http://i.ytimg.com/vi/5cmm2zJA8IE/0.jpg"/>
          <p:cNvPicPr>
            <a:picLocks noChangeAspect="1" noChangeArrowheads="1"/>
          </p:cNvPicPr>
          <p:nvPr/>
        </p:nvPicPr>
        <p:blipFill>
          <a:blip r:embed="rId2" cstate="print"/>
          <a:srcRect/>
          <a:stretch>
            <a:fillRect/>
          </a:stretch>
        </p:blipFill>
        <p:spPr bwMode="auto">
          <a:xfrm>
            <a:off x="5562600" y="3352800"/>
            <a:ext cx="2819400" cy="2114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4" name="Picture 6" descr="http://nofatclips.com/02010/01/12/more-time/thai-life.png"/>
          <p:cNvPicPr>
            <a:picLocks noChangeAspect="1" noChangeArrowheads="1"/>
          </p:cNvPicPr>
          <p:nvPr/>
        </p:nvPicPr>
        <p:blipFill>
          <a:blip r:embed="rId3" cstate="print"/>
          <a:srcRect/>
          <a:stretch>
            <a:fillRect/>
          </a:stretch>
        </p:blipFill>
        <p:spPr bwMode="auto">
          <a:xfrm>
            <a:off x="5867400" y="381000"/>
            <a:ext cx="2400299" cy="1600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ChangeArrowheads="1"/>
          </p:cNvSpPr>
          <p:nvPr>
            <p:ph type="title"/>
          </p:nvPr>
        </p:nvSpPr>
        <p:spPr/>
        <p:txBody>
          <a:bodyPr/>
          <a:lstStyle/>
          <a:p>
            <a:pPr eaLnBrk="1" hangingPunct="1"/>
            <a:r>
              <a:rPr lang="en-US" smtClean="0"/>
              <a:t>Selecting Advertising Media</a:t>
            </a:r>
          </a:p>
        </p:txBody>
      </p:sp>
      <p:sp>
        <p:nvSpPr>
          <p:cNvPr id="46082" name="Slide Number Placeholder 3"/>
          <p:cNvSpPr>
            <a:spLocks noGrp="1"/>
          </p:cNvSpPr>
          <p:nvPr>
            <p:ph type="sldNum" sz="quarter" idx="12"/>
          </p:nvPr>
        </p:nvSpPr>
        <p:spPr>
          <a:noFill/>
        </p:spPr>
        <p:txBody>
          <a:bodyPr/>
          <a:lstStyle/>
          <a:p>
            <a:r>
              <a:rPr lang="en-US" smtClean="0"/>
              <a:t>12-</a:t>
            </a:r>
            <a:fld id="{B0F1609F-0624-4FB5-BD1B-F2DD8E2BD389}" type="slidenum">
              <a:rPr lang="en-US" smtClean="0"/>
              <a:pPr/>
              <a:t>77</a:t>
            </a:fld>
            <a:endParaRPr lang="en-US" smtClean="0"/>
          </a:p>
        </p:txBody>
      </p:sp>
      <p:sp>
        <p:nvSpPr>
          <p:cNvPr id="46084" name="Rectangle 3"/>
          <p:cNvSpPr>
            <a:spLocks noGrp="1" noChangeArrowheads="1"/>
          </p:cNvSpPr>
          <p:nvPr>
            <p:ph sz="quarter" idx="1"/>
          </p:nvPr>
        </p:nvSpPr>
        <p:spPr>
          <a:xfrm>
            <a:off x="533400" y="1752600"/>
            <a:ext cx="8229600" cy="4937760"/>
          </a:xfrm>
        </p:spPr>
        <p:txBody>
          <a:bodyPr/>
          <a:lstStyle/>
          <a:p>
            <a:pPr eaLnBrk="1" hangingPunct="1"/>
            <a:r>
              <a:rPr lang="en-US" b="1" dirty="0" smtClean="0">
                <a:solidFill>
                  <a:srgbClr val="FF3300"/>
                </a:solidFill>
              </a:rPr>
              <a:t>Reach</a:t>
            </a:r>
          </a:p>
          <a:p>
            <a:pPr lvl="1" eaLnBrk="1" hangingPunct="1"/>
            <a:r>
              <a:rPr lang="en-US" dirty="0" smtClean="0"/>
              <a:t>Percentage of people exposed to ad</a:t>
            </a:r>
          </a:p>
          <a:p>
            <a:pPr eaLnBrk="1" hangingPunct="1"/>
            <a:r>
              <a:rPr lang="en-US" b="1" dirty="0" smtClean="0">
                <a:solidFill>
                  <a:srgbClr val="FF3300"/>
                </a:solidFill>
              </a:rPr>
              <a:t>Frequency</a:t>
            </a:r>
          </a:p>
          <a:p>
            <a:pPr lvl="1" eaLnBrk="1" hangingPunct="1"/>
            <a:r>
              <a:rPr lang="en-US" dirty="0" smtClean="0"/>
              <a:t>Number of times a person is exposed to ad</a:t>
            </a:r>
          </a:p>
          <a:p>
            <a:pPr eaLnBrk="1" hangingPunct="1"/>
            <a:r>
              <a:rPr lang="en-US" b="1" dirty="0" smtClean="0">
                <a:solidFill>
                  <a:srgbClr val="FF3300"/>
                </a:solidFill>
              </a:rPr>
              <a:t>Media Impact</a:t>
            </a:r>
          </a:p>
          <a:p>
            <a:pPr lvl="1" eaLnBrk="1" hangingPunct="1"/>
            <a:r>
              <a:rPr lang="en-US" dirty="0" smtClean="0"/>
              <a:t>The qualitative value of a message exposure through a given medium</a:t>
            </a:r>
          </a:p>
        </p:txBody>
      </p:sp>
      <p:sp>
        <p:nvSpPr>
          <p:cNvPr id="4608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1746" name="Picture 2" descr="http://t1.gstatic.com/images?q=tbn:ANd9GcRg92emp83NQMO7OovQ2fPecdZEUQFu3AuX4SctBmXBcXeqpEo5-A"/>
          <p:cNvPicPr>
            <a:picLocks noChangeAspect="1" noChangeArrowheads="1"/>
          </p:cNvPicPr>
          <p:nvPr/>
        </p:nvPicPr>
        <p:blipFill>
          <a:blip r:embed="rId2" cstate="print"/>
          <a:srcRect/>
          <a:stretch>
            <a:fillRect/>
          </a:stretch>
        </p:blipFill>
        <p:spPr bwMode="auto">
          <a:xfrm>
            <a:off x="3200400" y="4572000"/>
            <a:ext cx="2190750" cy="2085976"/>
          </a:xfrm>
          <a:prstGeom prst="rect">
            <a:avLst/>
          </a:prstGeom>
          <a:noFill/>
        </p:spPr>
      </p:pic>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p:spPr>
        <p:txBody>
          <a:bodyPr/>
          <a:lstStyle/>
          <a:p>
            <a:r>
              <a:rPr lang="en-US" smtClean="0"/>
              <a:t>12-</a:t>
            </a:r>
            <a:fld id="{4BE46FEE-C2B7-40A2-9D07-EF1B8D5556CC}" type="slidenum">
              <a:rPr lang="en-US" smtClean="0"/>
              <a:pPr/>
              <a:t>78</a:t>
            </a:fld>
            <a:endParaRPr lang="en-US" smtClean="0"/>
          </a:p>
        </p:txBody>
      </p:sp>
      <p:pic>
        <p:nvPicPr>
          <p:cNvPr id="48131" name="Picture 4" descr="T12-3"/>
          <p:cNvPicPr>
            <a:picLocks noChangeAspect="1" noChangeArrowheads="1"/>
          </p:cNvPicPr>
          <p:nvPr/>
        </p:nvPicPr>
        <p:blipFill>
          <a:blip r:embed="rId2" cstate="print"/>
          <a:srcRect/>
          <a:stretch>
            <a:fillRect/>
          </a:stretch>
        </p:blipFill>
        <p:spPr bwMode="auto">
          <a:xfrm>
            <a:off x="685800" y="228600"/>
            <a:ext cx="7391400" cy="6096000"/>
          </a:xfrm>
          <a:prstGeom prst="rect">
            <a:avLst/>
          </a:prstGeom>
          <a:noFill/>
          <a:ln w="9525">
            <a:noFill/>
            <a:miter lim="800000"/>
            <a:headEnd/>
            <a:tailEnd/>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p:txBody>
          <a:bodyPr/>
          <a:lstStyle/>
          <a:p>
            <a:pPr eaLnBrk="1" hangingPunct="1"/>
            <a:r>
              <a:rPr lang="en-US" dirty="0" smtClean="0"/>
              <a:t>Deciding on Media Timing</a:t>
            </a:r>
          </a:p>
        </p:txBody>
      </p:sp>
      <p:sp>
        <p:nvSpPr>
          <p:cNvPr id="49154" name="Slide Number Placeholder 3"/>
          <p:cNvSpPr>
            <a:spLocks noGrp="1"/>
          </p:cNvSpPr>
          <p:nvPr>
            <p:ph type="sldNum" sz="quarter" idx="12"/>
          </p:nvPr>
        </p:nvSpPr>
        <p:spPr>
          <a:noFill/>
        </p:spPr>
        <p:txBody>
          <a:bodyPr/>
          <a:lstStyle/>
          <a:p>
            <a:r>
              <a:rPr lang="en-US" smtClean="0"/>
              <a:t>12-</a:t>
            </a:r>
            <a:fld id="{680C1E60-ED19-4DF8-9793-B4BD14B6C95F}" type="slidenum">
              <a:rPr lang="en-US" smtClean="0"/>
              <a:pPr/>
              <a:t>79</a:t>
            </a:fld>
            <a:endParaRPr lang="en-US" smtClean="0"/>
          </a:p>
        </p:txBody>
      </p:sp>
      <p:sp>
        <p:nvSpPr>
          <p:cNvPr id="49156" name="Rectangle 3"/>
          <p:cNvSpPr>
            <a:spLocks noGrp="1" noChangeArrowheads="1"/>
          </p:cNvSpPr>
          <p:nvPr>
            <p:ph sz="quarter" idx="1"/>
          </p:nvPr>
        </p:nvSpPr>
        <p:spPr>
          <a:xfrm>
            <a:off x="533400" y="1676400"/>
            <a:ext cx="8229600" cy="4479925"/>
          </a:xfrm>
        </p:spPr>
        <p:txBody>
          <a:bodyPr/>
          <a:lstStyle/>
          <a:p>
            <a:pPr eaLnBrk="1" hangingPunct="1"/>
            <a:r>
              <a:rPr lang="en-US" dirty="0" smtClean="0"/>
              <a:t>Must decide how to </a:t>
            </a:r>
            <a:r>
              <a:rPr lang="en-US" sz="3200" b="1" dirty="0" smtClean="0">
                <a:solidFill>
                  <a:srgbClr val="FF0000"/>
                </a:solidFill>
              </a:rPr>
              <a:t>schedule the advertising </a:t>
            </a:r>
            <a:r>
              <a:rPr lang="en-US" dirty="0" smtClean="0"/>
              <a:t>over the course of a year</a:t>
            </a:r>
          </a:p>
          <a:p>
            <a:pPr lvl="1" eaLnBrk="1" hangingPunct="1"/>
            <a:r>
              <a:rPr lang="en-US" dirty="0" smtClean="0"/>
              <a:t>Follow seasonal pattern</a:t>
            </a:r>
          </a:p>
          <a:p>
            <a:pPr lvl="1" eaLnBrk="1" hangingPunct="1"/>
            <a:r>
              <a:rPr lang="en-US" dirty="0" smtClean="0"/>
              <a:t>Oppose seasonal pattern</a:t>
            </a:r>
          </a:p>
          <a:p>
            <a:pPr lvl="1" eaLnBrk="1" hangingPunct="1"/>
            <a:r>
              <a:rPr lang="en-US" dirty="0" smtClean="0"/>
              <a:t>Same coverage all year</a:t>
            </a:r>
          </a:p>
          <a:p>
            <a:pPr eaLnBrk="1" hangingPunct="1"/>
            <a:r>
              <a:rPr lang="en-US" dirty="0" smtClean="0"/>
              <a:t>Choose the pattern of the ads</a:t>
            </a:r>
          </a:p>
          <a:p>
            <a:pPr lvl="1" eaLnBrk="1" hangingPunct="1"/>
            <a:r>
              <a:rPr lang="en-US" b="1" dirty="0" smtClean="0">
                <a:solidFill>
                  <a:srgbClr val="FF3300"/>
                </a:solidFill>
              </a:rPr>
              <a:t>Continuity </a:t>
            </a:r>
          </a:p>
          <a:p>
            <a:pPr lvl="1" eaLnBrk="1" hangingPunct="1"/>
            <a:r>
              <a:rPr lang="en-US" b="1" dirty="0" smtClean="0">
                <a:solidFill>
                  <a:srgbClr val="FF3300"/>
                </a:solidFill>
              </a:rPr>
              <a:t>Pulsing</a:t>
            </a:r>
          </a:p>
        </p:txBody>
      </p:sp>
      <p:sp>
        <p:nvSpPr>
          <p:cNvPr id="4915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8674" name="Picture 2" descr="http://ho.files-media.com/ud/attachment/forum/201207/13/145542gobtok0k6gjszd8k.jpg"/>
          <p:cNvPicPr>
            <a:picLocks noChangeAspect="1" noChangeArrowheads="1"/>
          </p:cNvPicPr>
          <p:nvPr/>
        </p:nvPicPr>
        <p:blipFill>
          <a:blip r:embed="rId2" cstate="print"/>
          <a:srcRect/>
          <a:stretch>
            <a:fillRect/>
          </a:stretch>
        </p:blipFill>
        <p:spPr bwMode="auto">
          <a:xfrm>
            <a:off x="4724400" y="2743200"/>
            <a:ext cx="3503448" cy="2438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8676" name="Picture 4" descr="http://au.all.biz/img/au/catalog/11980.jpeg"/>
          <p:cNvPicPr>
            <a:picLocks noChangeAspect="1" noChangeArrowheads="1"/>
          </p:cNvPicPr>
          <p:nvPr/>
        </p:nvPicPr>
        <p:blipFill>
          <a:blip r:embed="rId3" cstate="print"/>
          <a:srcRect/>
          <a:stretch>
            <a:fillRect/>
          </a:stretch>
        </p:blipFill>
        <p:spPr bwMode="auto">
          <a:xfrm>
            <a:off x="7239000" y="152400"/>
            <a:ext cx="1524000" cy="1530121"/>
          </a:xfrm>
          <a:prstGeom prst="rect">
            <a:avLst/>
          </a:prstGeom>
          <a:noFill/>
        </p:spPr>
      </p:pic>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1"/>
          <p:cNvSpPr>
            <a:spLocks noGrp="1"/>
          </p:cNvSpPr>
          <p:nvPr>
            <p:ph type="sldNum" sz="quarter" idx="12"/>
          </p:nvPr>
        </p:nvSpPr>
        <p:spPr>
          <a:noFill/>
        </p:spPr>
        <p:txBody>
          <a:bodyPr/>
          <a:lstStyle/>
          <a:p>
            <a:r>
              <a:rPr lang="en-US" smtClean="0"/>
              <a:t>12-</a:t>
            </a:r>
            <a:fld id="{0170B505-859A-427C-AD38-49C188AC837F}" type="slidenum">
              <a:rPr lang="en-US" smtClean="0"/>
              <a:pPr/>
              <a:t>80</a:t>
            </a:fld>
            <a:endParaRPr lang="en-US" smtClean="0"/>
          </a:p>
        </p:txBody>
      </p:sp>
      <p:pic>
        <p:nvPicPr>
          <p:cNvPr id="53251" name="Picture 2" descr="TEAMS&amp;TEAMS%20Asset%20ID=e31d5fa9afb9c6cb3e29e903173fd1222d29aed1"/>
          <p:cNvPicPr>
            <a:picLocks noChangeAspect="1" noChangeArrowheads="1"/>
          </p:cNvPicPr>
          <p:nvPr/>
        </p:nvPicPr>
        <p:blipFill>
          <a:blip r:embed="rId2" cstate="print"/>
          <a:srcRect/>
          <a:stretch>
            <a:fillRect/>
          </a:stretch>
        </p:blipFill>
        <p:spPr bwMode="auto">
          <a:xfrm>
            <a:off x="838200" y="1828800"/>
            <a:ext cx="7086600" cy="4267200"/>
          </a:xfrm>
          <a:prstGeom prst="rect">
            <a:avLst/>
          </a:prstGeom>
          <a:noFill/>
          <a:ln w="9525">
            <a:noFill/>
            <a:miter lim="800000"/>
            <a:headEnd/>
            <a:tailEnd/>
          </a:ln>
        </p:spPr>
      </p:pic>
      <p:sp>
        <p:nvSpPr>
          <p:cNvPr id="53252" name="Text Box 5"/>
          <p:cNvSpPr txBox="1">
            <a:spLocks noChangeArrowheads="1"/>
          </p:cNvSpPr>
          <p:nvPr/>
        </p:nvSpPr>
        <p:spPr bwMode="auto">
          <a:xfrm>
            <a:off x="838200" y="457200"/>
            <a:ext cx="7416800" cy="1187450"/>
          </a:xfrm>
          <a:prstGeom prst="rect">
            <a:avLst/>
          </a:prstGeom>
          <a:noFill/>
          <a:ln w="9525">
            <a:noFill/>
            <a:miter lim="800000"/>
            <a:headEnd/>
            <a:tailEnd/>
          </a:ln>
        </p:spPr>
        <p:txBody>
          <a:bodyPr>
            <a:spAutoFit/>
          </a:bodyPr>
          <a:lstStyle/>
          <a:p>
            <a:pPr>
              <a:spcBef>
                <a:spcPct val="50000"/>
              </a:spcBef>
            </a:pPr>
            <a:r>
              <a:rPr lang="en-US" sz="2400"/>
              <a:t>Creating ads for Asian markets must take cognizance of special cultural nuances in order to convey the right messages to target audiences</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lang="en-US" dirty="0" smtClean="0"/>
              <a:t>Part III: Get Better Advertising</a:t>
            </a:r>
            <a:endParaRPr lang="th-TH" dirty="0"/>
          </a:p>
        </p:txBody>
      </p:sp>
      <p:pic>
        <p:nvPicPr>
          <p:cNvPr id="5122" name="Picture 2" descr="http://www.c-amoiktuparl.com/wp-content/uploads/2013/02/Modest-Business-Advertising-Agency.jpg"/>
          <p:cNvPicPr>
            <a:picLocks noChangeAspect="1" noChangeArrowheads="1"/>
          </p:cNvPicPr>
          <p:nvPr/>
        </p:nvPicPr>
        <p:blipFill>
          <a:blip r:embed="rId2" cstate="print"/>
          <a:srcRect/>
          <a:stretch>
            <a:fillRect/>
          </a:stretch>
        </p:blipFill>
        <p:spPr bwMode="auto">
          <a:xfrm>
            <a:off x="2514600" y="3505200"/>
            <a:ext cx="3810000" cy="2609850"/>
          </a:xfrm>
          <a:prstGeom prst="rect">
            <a:avLst/>
          </a:prstGeom>
          <a:noFill/>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5" name="ตัวยึดเนื้อหา 4"/>
          <p:cNvSpPr>
            <a:spLocks noGrp="1"/>
          </p:cNvSpPr>
          <p:nvPr>
            <p:ph idx="1"/>
          </p:nvPr>
        </p:nvSpPr>
        <p:spPr>
          <a:ln/>
        </p:spPr>
        <p:style>
          <a:lnRef idx="1">
            <a:schemeClr val="accent1"/>
          </a:lnRef>
          <a:fillRef idx="2">
            <a:schemeClr val="accent1"/>
          </a:fillRef>
          <a:effectRef idx="1">
            <a:schemeClr val="accent1"/>
          </a:effectRef>
          <a:fontRef idx="minor">
            <a:schemeClr val="dk1"/>
          </a:fontRef>
        </p:style>
        <p:txBody>
          <a:bodyPr/>
          <a:lstStyle/>
          <a:p>
            <a:pPr>
              <a:buNone/>
            </a:pPr>
            <a:r>
              <a:rPr lang="en-US" dirty="0" smtClean="0"/>
              <a:t>What do we mean by good ads?</a:t>
            </a:r>
          </a:p>
          <a:p>
            <a:endParaRPr lang="en-US" dirty="0" smtClean="0"/>
          </a:p>
          <a:p>
            <a:pPr marL="514350" indent="-514350">
              <a:buFont typeface="+mj-lt"/>
              <a:buAutoNum type="arabicPeriod"/>
            </a:pPr>
            <a:r>
              <a:rPr lang="en-US" dirty="0" smtClean="0"/>
              <a:t>Better quality ads</a:t>
            </a:r>
          </a:p>
          <a:p>
            <a:pPr marL="971550" lvl="1" indent="-514350">
              <a:buFont typeface="Arial" pitchFamily="34" charset="0"/>
              <a:buChar char="•"/>
            </a:pPr>
            <a:r>
              <a:rPr lang="en-US" dirty="0" smtClean="0"/>
              <a:t>How to get the best work from the agency</a:t>
            </a:r>
          </a:p>
          <a:p>
            <a:pPr marL="971550" lvl="1" indent="-514350">
              <a:buFont typeface="Arial" pitchFamily="34" charset="0"/>
              <a:buChar char="•"/>
            </a:pPr>
            <a:r>
              <a:rPr lang="en-US" dirty="0" smtClean="0"/>
              <a:t>How to judge whether it will turn out well</a:t>
            </a:r>
            <a:endParaRPr lang="en-US" dirty="0"/>
          </a:p>
          <a:p>
            <a:pPr marL="514350" indent="-514350">
              <a:buFont typeface="+mj-lt"/>
              <a:buAutoNum type="arabicPeriod"/>
            </a:pPr>
            <a:r>
              <a:rPr lang="en-US" dirty="0" smtClean="0"/>
              <a:t>For the right money</a:t>
            </a:r>
          </a:p>
          <a:p>
            <a:pPr marL="514350" indent="-514350">
              <a:buFont typeface="+mj-lt"/>
              <a:buAutoNum type="arabicPeriod"/>
            </a:pPr>
            <a:r>
              <a:rPr lang="en-US" dirty="0" smtClean="0"/>
              <a:t>For the right time</a:t>
            </a:r>
          </a:p>
        </p:txBody>
      </p:sp>
      <p:pic>
        <p:nvPicPr>
          <p:cNvPr id="10242" name="Picture 2" descr="https://encrypted-tbn0.gstatic.com/images?q=tbn:ANd9GcTSn_c7sXENEJKiOD4QoNv1_TW_9Mx-CDRbg-SPgAVhkrShQpu3"/>
          <p:cNvPicPr>
            <a:picLocks noChangeAspect="1" noChangeArrowheads="1"/>
          </p:cNvPicPr>
          <p:nvPr/>
        </p:nvPicPr>
        <p:blipFill>
          <a:blip r:embed="rId2" cstate="print"/>
          <a:srcRect/>
          <a:stretch>
            <a:fillRect/>
          </a:stretch>
        </p:blipFill>
        <p:spPr bwMode="auto">
          <a:xfrm>
            <a:off x="6019800" y="4038600"/>
            <a:ext cx="2457450" cy="18573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wparena.com/wp-content/uploads/2010/01/Creative-Ad-Awards.jpg"/>
          <p:cNvPicPr>
            <a:picLocks noChangeAspect="1" noChangeArrowheads="1"/>
          </p:cNvPicPr>
          <p:nvPr/>
        </p:nvPicPr>
        <p:blipFill>
          <a:blip r:embed="rId2" cstate="print"/>
          <a:srcRect/>
          <a:stretch>
            <a:fillRect/>
          </a:stretch>
        </p:blipFill>
        <p:spPr bwMode="auto">
          <a:xfrm>
            <a:off x="1447800" y="304800"/>
            <a:ext cx="5943600" cy="3863341"/>
          </a:xfrm>
          <a:prstGeom prst="rect">
            <a:avLst/>
          </a:prstGeom>
          <a:noFill/>
        </p:spPr>
      </p:pic>
      <p:pic>
        <p:nvPicPr>
          <p:cNvPr id="115716" name="Picture 4" descr="http://d3ftitl17j4lal.cloudfront.net/049da2ea-1c1e-483e-bca8-88fcd06b9dd2-content_images-main.png"/>
          <p:cNvPicPr>
            <a:picLocks noChangeAspect="1" noChangeArrowheads="1"/>
          </p:cNvPicPr>
          <p:nvPr/>
        </p:nvPicPr>
        <p:blipFill>
          <a:blip r:embed="rId3" cstate="print"/>
          <a:srcRect/>
          <a:stretch>
            <a:fillRect/>
          </a:stretch>
        </p:blipFill>
        <p:spPr bwMode="auto">
          <a:xfrm>
            <a:off x="533400" y="4495800"/>
            <a:ext cx="2404423" cy="1882786"/>
          </a:xfrm>
          <a:prstGeom prst="rect">
            <a:avLst/>
          </a:prstGeom>
          <a:noFill/>
        </p:spPr>
      </p:pic>
      <p:pic>
        <p:nvPicPr>
          <p:cNvPr id="115718" name="Picture 6" descr="http://www.mediamughals.com/images/news/lintas.logo.jpg"/>
          <p:cNvPicPr>
            <a:picLocks noChangeAspect="1" noChangeArrowheads="1"/>
          </p:cNvPicPr>
          <p:nvPr/>
        </p:nvPicPr>
        <p:blipFill>
          <a:blip r:embed="rId4" cstate="print"/>
          <a:srcRect/>
          <a:stretch>
            <a:fillRect/>
          </a:stretch>
        </p:blipFill>
        <p:spPr bwMode="auto">
          <a:xfrm>
            <a:off x="6400800" y="4648200"/>
            <a:ext cx="2400300" cy="1600200"/>
          </a:xfrm>
          <a:prstGeom prst="rect">
            <a:avLst/>
          </a:prstGeom>
          <a:noFill/>
        </p:spPr>
      </p:pic>
      <p:pic>
        <p:nvPicPr>
          <p:cNvPr id="115720" name="Picture 8" descr="http://t0.gstatic.com/images?q=tbn:ANd9GcS5aEy-aD3KWSoHiTAY2B8k8fOVhyE1-VJYmQVYambH8wBaXpSE"/>
          <p:cNvPicPr>
            <a:picLocks noChangeAspect="1" noChangeArrowheads="1"/>
          </p:cNvPicPr>
          <p:nvPr/>
        </p:nvPicPr>
        <p:blipFill>
          <a:blip r:embed="rId5" cstate="print"/>
          <a:srcRect/>
          <a:stretch>
            <a:fillRect/>
          </a:stretch>
        </p:blipFill>
        <p:spPr bwMode="auto">
          <a:xfrm>
            <a:off x="3276599" y="4573814"/>
            <a:ext cx="2862371" cy="1674586"/>
          </a:xfrm>
          <a:prstGeom prst="rect">
            <a:avLst/>
          </a:prstGeom>
          <a:noFill/>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a:xfrm>
            <a:off x="609600" y="1981200"/>
            <a:ext cx="7848600" cy="2438400"/>
          </a:xfrm>
        </p:spPr>
        <p:style>
          <a:lnRef idx="1">
            <a:schemeClr val="accent1"/>
          </a:lnRef>
          <a:fillRef idx="2">
            <a:schemeClr val="accent1"/>
          </a:fillRef>
          <a:effectRef idx="1">
            <a:schemeClr val="accent1"/>
          </a:effectRef>
          <a:fontRef idx="minor">
            <a:schemeClr val="dk1"/>
          </a:fontRef>
        </p:style>
        <p:txBody>
          <a:bodyPr/>
          <a:lstStyle/>
          <a:p>
            <a:r>
              <a:rPr lang="en-US" dirty="0" smtClean="0"/>
              <a:t>How to get the best work from the agency?</a:t>
            </a:r>
          </a:p>
          <a:p>
            <a:endParaRPr lang="en-US" dirty="0" smtClean="0"/>
          </a:p>
          <a:p>
            <a:pPr lvl="1"/>
            <a:r>
              <a:rPr lang="en-US" dirty="0" smtClean="0"/>
              <a:t>Clients with clear marketing strategies</a:t>
            </a:r>
          </a:p>
          <a:p>
            <a:pPr lvl="1"/>
            <a:r>
              <a:rPr lang="en-US" dirty="0" smtClean="0"/>
              <a:t>Clients who brief them well</a:t>
            </a:r>
          </a:p>
          <a:p>
            <a:pPr lvl="1"/>
            <a:r>
              <a:rPr lang="en-US" dirty="0" smtClean="0"/>
              <a:t>Clients they like and enjoy working for</a:t>
            </a:r>
            <a:endParaRPr lang="en-US" dirty="0"/>
          </a:p>
        </p:txBody>
      </p:sp>
      <p:pic>
        <p:nvPicPr>
          <p:cNvPr id="9220" name="Picture 4" descr="http://cashworldnews.com/wp-content/uploads/2011/05/wpid-1306073653_advertising1.jpg"/>
          <p:cNvPicPr>
            <a:picLocks noChangeAspect="1" noChangeArrowheads="1"/>
          </p:cNvPicPr>
          <p:nvPr/>
        </p:nvPicPr>
        <p:blipFill>
          <a:blip r:embed="rId2" cstate="print"/>
          <a:srcRect/>
          <a:stretch>
            <a:fillRect/>
          </a:stretch>
        </p:blipFill>
        <p:spPr bwMode="auto">
          <a:xfrm>
            <a:off x="3352800" y="4876800"/>
            <a:ext cx="2372710" cy="1720215"/>
          </a:xfrm>
          <a:prstGeom prst="rect">
            <a:avLst/>
          </a:prstGeom>
          <a:noFill/>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a:xfrm>
            <a:off x="838199" y="1676400"/>
            <a:ext cx="7543801" cy="3429000"/>
          </a:xfrm>
        </p:spPr>
        <p:style>
          <a:lnRef idx="2">
            <a:schemeClr val="accent1"/>
          </a:lnRef>
          <a:fillRef idx="1">
            <a:schemeClr val="lt1"/>
          </a:fillRef>
          <a:effectRef idx="0">
            <a:schemeClr val="accent1"/>
          </a:effectRef>
          <a:fontRef idx="minor">
            <a:schemeClr val="dk1"/>
          </a:fontRef>
        </p:style>
        <p:txBody>
          <a:bodyPr/>
          <a:lstStyle/>
          <a:p>
            <a:pPr algn="ctr">
              <a:buNone/>
            </a:pPr>
            <a:r>
              <a:rPr lang="en-US" dirty="0" smtClean="0">
                <a:solidFill>
                  <a:srgbClr val="FF0000"/>
                </a:solidFill>
              </a:rPr>
              <a:t>Marketing Team (the Brand Owner)</a:t>
            </a:r>
          </a:p>
          <a:p>
            <a:pPr algn="ctr">
              <a:buNone/>
            </a:pPr>
            <a:endParaRPr lang="en-US" dirty="0"/>
          </a:p>
          <a:p>
            <a:pPr algn="ctr">
              <a:buNone/>
            </a:pPr>
            <a:r>
              <a:rPr lang="en-US" dirty="0" smtClean="0"/>
              <a:t>Agency Client Service</a:t>
            </a:r>
          </a:p>
          <a:p>
            <a:pPr algn="ctr">
              <a:buNone/>
            </a:pPr>
            <a:endParaRPr lang="en-US" dirty="0"/>
          </a:p>
          <a:p>
            <a:pPr algn="ctr">
              <a:buNone/>
            </a:pPr>
            <a:r>
              <a:rPr lang="en-US" dirty="0" smtClean="0"/>
              <a:t>Agency Creative Team</a:t>
            </a:r>
          </a:p>
          <a:p>
            <a:pPr algn="ctr">
              <a:buNone/>
            </a:pPr>
            <a:endParaRPr lang="en-US" dirty="0"/>
          </a:p>
          <a:p>
            <a:pPr algn="ctr">
              <a:buNone/>
            </a:pPr>
            <a:r>
              <a:rPr lang="en-US" dirty="0" smtClean="0"/>
              <a:t>Production House</a:t>
            </a:r>
            <a:endParaRPr lang="th-TH" dirty="0"/>
          </a:p>
        </p:txBody>
      </p:sp>
      <p:sp>
        <p:nvSpPr>
          <p:cNvPr id="4" name="ลูกศรลง 3"/>
          <p:cNvSpPr/>
          <p:nvPr/>
        </p:nvSpPr>
        <p:spPr>
          <a:xfrm>
            <a:off x="4267200" y="2133600"/>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ลูกศรลง 4"/>
          <p:cNvSpPr/>
          <p:nvPr/>
        </p:nvSpPr>
        <p:spPr>
          <a:xfrm>
            <a:off x="4343400" y="3124200"/>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ลูกศรลง 5"/>
          <p:cNvSpPr/>
          <p:nvPr/>
        </p:nvSpPr>
        <p:spPr>
          <a:xfrm>
            <a:off x="4419600" y="4114800"/>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8194" name="Picture 2" descr="http://agencycreative.com/media/2012/08/team-module2.jpg"/>
          <p:cNvPicPr>
            <a:picLocks noChangeAspect="1" noChangeArrowheads="1"/>
          </p:cNvPicPr>
          <p:nvPr/>
        </p:nvPicPr>
        <p:blipFill>
          <a:blip r:embed="rId2" cstate="print"/>
          <a:srcRect/>
          <a:stretch>
            <a:fillRect/>
          </a:stretch>
        </p:blipFill>
        <p:spPr bwMode="auto">
          <a:xfrm>
            <a:off x="3200400" y="5105400"/>
            <a:ext cx="3048000" cy="1560705"/>
          </a:xfrm>
          <a:prstGeom prst="rect">
            <a:avLst/>
          </a:prstGeom>
          <a:noFill/>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a:buNone/>
            </a:pPr>
            <a:r>
              <a:rPr lang="en-US" dirty="0" smtClean="0"/>
              <a:t>Why write a brief?</a:t>
            </a:r>
          </a:p>
          <a:p>
            <a:endParaRPr lang="en-US" dirty="0"/>
          </a:p>
          <a:p>
            <a:r>
              <a:rPr lang="en-US" sz="4800" dirty="0" smtClean="0">
                <a:solidFill>
                  <a:srgbClr val="FF0000"/>
                </a:solidFill>
              </a:rPr>
              <a:t>Discipline</a:t>
            </a:r>
            <a:r>
              <a:rPr lang="en-US" sz="4800" dirty="0" smtClean="0"/>
              <a:t>: to make sure you have though</a:t>
            </a:r>
          </a:p>
          <a:p>
            <a:r>
              <a:rPr lang="en-US" sz="4800" dirty="0" smtClean="0">
                <a:solidFill>
                  <a:srgbClr val="FF0000"/>
                </a:solidFill>
              </a:rPr>
              <a:t>Communication</a:t>
            </a:r>
            <a:r>
              <a:rPr lang="en-US" sz="4800" dirty="0" smtClean="0"/>
              <a:t>: So agency knows where to start</a:t>
            </a:r>
          </a:p>
          <a:p>
            <a:r>
              <a:rPr lang="en-US" sz="4800" dirty="0" smtClean="0">
                <a:solidFill>
                  <a:srgbClr val="FF0000"/>
                </a:solidFill>
              </a:rPr>
              <a:t>Reference: </a:t>
            </a:r>
            <a:r>
              <a:rPr lang="en-US" sz="4800" dirty="0" smtClean="0"/>
              <a:t>something to check the creative against</a:t>
            </a:r>
            <a:endParaRPr lang="th-TH" sz="4800"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Get Better Advertising: Brand Owner’s Perspective</a:t>
            </a:r>
            <a:endParaRPr lang="th-TH" dirty="0"/>
          </a:p>
        </p:txBody>
      </p:sp>
      <p:sp>
        <p:nvSpPr>
          <p:cNvPr id="3" name="ตัวยึดเนื้อหา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lnSpcReduction="10000"/>
          </a:bodyPr>
          <a:lstStyle/>
          <a:p>
            <a:pPr>
              <a:buNone/>
            </a:pPr>
            <a:r>
              <a:rPr lang="en-US" b="1" dirty="0" smtClean="0">
                <a:solidFill>
                  <a:schemeClr val="tx2">
                    <a:lumMod val="60000"/>
                    <a:lumOff val="40000"/>
                  </a:schemeClr>
                </a:solidFill>
                <a:effectLst>
                  <a:outerShdw blurRad="38100" dist="38100" dir="2700000" algn="tl">
                    <a:srgbClr val="000000">
                      <a:alpha val="43137"/>
                    </a:srgbClr>
                  </a:outerShdw>
                </a:effectLst>
              </a:rPr>
              <a:t>How to evaluate good advertising?</a:t>
            </a:r>
          </a:p>
          <a:p>
            <a:pPr>
              <a:buNone/>
            </a:pPr>
            <a:r>
              <a:rPr lang="en-US" b="1" dirty="0" smtClean="0">
                <a:solidFill>
                  <a:schemeClr val="tx2">
                    <a:lumMod val="60000"/>
                    <a:lumOff val="40000"/>
                  </a:schemeClr>
                </a:solidFill>
                <a:effectLst>
                  <a:outerShdw blurRad="38100" dist="38100" dir="2700000" algn="tl">
                    <a:srgbClr val="000000">
                      <a:alpha val="43137"/>
                    </a:srgbClr>
                  </a:outerShdw>
                </a:effectLst>
              </a:rPr>
              <a:t>The “SMILE” APPROACH</a:t>
            </a:r>
          </a:p>
          <a:p>
            <a:pPr>
              <a:buNone/>
            </a:pPr>
            <a:endParaRPr lang="en-US" dirty="0" smtClean="0"/>
          </a:p>
          <a:p>
            <a:pPr marL="514350" indent="-514350">
              <a:buNone/>
            </a:pPr>
            <a:r>
              <a:rPr lang="en-US" b="1" dirty="0" smtClean="0">
                <a:solidFill>
                  <a:srgbClr val="FF0000"/>
                </a:solidFill>
              </a:rPr>
              <a:t>S= </a:t>
            </a:r>
            <a:r>
              <a:rPr lang="en-US" dirty="0" smtClean="0"/>
              <a:t>simple, easy to understand</a:t>
            </a:r>
          </a:p>
          <a:p>
            <a:pPr marL="514350" indent="-514350">
              <a:buNone/>
            </a:pPr>
            <a:r>
              <a:rPr lang="en-US" b="1" dirty="0" smtClean="0">
                <a:solidFill>
                  <a:srgbClr val="FF0000"/>
                </a:solidFill>
              </a:rPr>
              <a:t>M= </a:t>
            </a:r>
            <a:r>
              <a:rPr lang="en-US" dirty="0" smtClean="0"/>
              <a:t>memorable, stick to consumer’s mind, </a:t>
            </a:r>
          </a:p>
          <a:p>
            <a:pPr marL="514350" indent="-514350">
              <a:buNone/>
            </a:pPr>
            <a:r>
              <a:rPr lang="en-US" dirty="0"/>
              <a:t>	</a:t>
            </a:r>
            <a:r>
              <a:rPr lang="en-US" dirty="0" smtClean="0"/>
              <a:t>measures by a day after recall</a:t>
            </a:r>
          </a:p>
          <a:p>
            <a:pPr marL="514350" indent="-514350">
              <a:buNone/>
            </a:pPr>
            <a:r>
              <a:rPr lang="en-US" b="1" dirty="0" smtClean="0">
                <a:solidFill>
                  <a:srgbClr val="FF0000"/>
                </a:solidFill>
              </a:rPr>
              <a:t>I= </a:t>
            </a:r>
            <a:r>
              <a:rPr lang="en-US" dirty="0" smtClean="0"/>
              <a:t>interesting, employ new story, has new information to tell</a:t>
            </a:r>
          </a:p>
          <a:p>
            <a:pPr marL="514350" indent="-514350">
              <a:buNone/>
            </a:pPr>
            <a:r>
              <a:rPr lang="en-US" b="1" dirty="0" smtClean="0">
                <a:solidFill>
                  <a:srgbClr val="FF0000"/>
                </a:solidFill>
              </a:rPr>
              <a:t>L= </a:t>
            </a:r>
            <a:r>
              <a:rPr lang="en-US" dirty="0" smtClean="0"/>
              <a:t>Linked to the brand, cannot be mistaken to other brands/products</a:t>
            </a:r>
          </a:p>
          <a:p>
            <a:pPr marL="514350" indent="-514350">
              <a:buNone/>
            </a:pPr>
            <a:r>
              <a:rPr lang="en-US" dirty="0" smtClean="0">
                <a:solidFill>
                  <a:srgbClr val="FF0000"/>
                </a:solidFill>
              </a:rPr>
              <a:t>E= </a:t>
            </a:r>
            <a:r>
              <a:rPr lang="en-US" dirty="0" smtClean="0"/>
              <a:t>Emotionally involving</a:t>
            </a:r>
            <a:endParaRPr lang="th-TH" dirty="0"/>
          </a:p>
        </p:txBody>
      </p:sp>
      <p:sp>
        <p:nvSpPr>
          <p:cNvPr id="6146" name="AutoShape 2"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48" name="AutoShape 4"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0" name="AutoShape 6"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2" name="AutoShape 8"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4" name="AutoShape 10"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6" name="AutoShape 12"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158" name="Picture 14" descr="Smile - 15 photo"/>
          <p:cNvPicPr>
            <a:picLocks noChangeAspect="1" noChangeArrowheads="1"/>
          </p:cNvPicPr>
          <p:nvPr/>
        </p:nvPicPr>
        <p:blipFill>
          <a:blip r:embed="rId2" cstate="print"/>
          <a:srcRect/>
          <a:stretch>
            <a:fillRect/>
          </a:stretch>
        </p:blipFill>
        <p:spPr bwMode="auto">
          <a:xfrm>
            <a:off x="6400800" y="1600200"/>
            <a:ext cx="2070152" cy="1981200"/>
          </a:xfrm>
          <a:prstGeom prst="rect">
            <a:avLst/>
          </a:prstGeom>
          <a:noFill/>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81000" y="228600"/>
            <a:ext cx="8534400" cy="1143000"/>
          </a:xfrm>
        </p:spPr>
        <p:txBody>
          <a:bodyPr>
            <a:noAutofit/>
          </a:bodyPr>
          <a:lstStyle/>
          <a:p>
            <a:r>
              <a:rPr lang="en-US" sz="6000" dirty="0" smtClean="0"/>
              <a:t>LET’S PRACTICE “SMILE”</a:t>
            </a:r>
            <a:endParaRPr lang="th-TH" sz="6000" dirty="0"/>
          </a:p>
        </p:txBody>
      </p:sp>
      <p:sp>
        <p:nvSpPr>
          <p:cNvPr id="6146" name="AutoShape 2"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48" name="AutoShape 4"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0" name="AutoShape 6"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2" name="AutoShape 8"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4" name="AutoShape 10"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6" name="AutoShape 12"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158" name="Picture 14" descr="Smile - 15 photo"/>
          <p:cNvPicPr>
            <a:picLocks noChangeAspect="1" noChangeArrowheads="1"/>
          </p:cNvPicPr>
          <p:nvPr/>
        </p:nvPicPr>
        <p:blipFill>
          <a:blip r:embed="rId2" cstate="print"/>
          <a:srcRect/>
          <a:stretch>
            <a:fillRect/>
          </a:stretch>
        </p:blipFill>
        <p:spPr bwMode="auto">
          <a:xfrm>
            <a:off x="2133600" y="1828800"/>
            <a:ext cx="4856895" cy="4648200"/>
          </a:xfrm>
          <a:prstGeom prst="rect">
            <a:avLst/>
          </a:prstGeom>
          <a:noFill/>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0187"/>
          <p:cNvPicPr>
            <a:picLocks noChangeAspect="1" noChangeArrowheads="1" noCrop="1"/>
          </p:cNvPicPr>
          <p:nvPr/>
        </p:nvPicPr>
        <p:blipFill>
          <a:blip r:embed="rId2" cstate="print"/>
          <a:srcRect/>
          <a:stretch>
            <a:fillRect/>
          </a:stretch>
        </p:blipFill>
        <p:spPr>
          <a:xfrm>
            <a:off x="1066800" y="990600"/>
            <a:ext cx="2743200" cy="2280273"/>
          </a:xfrm>
          <a:prstGeom prst="rect">
            <a:avLst/>
          </a:prstGeom>
          <a:noFill/>
        </p:spPr>
      </p:pic>
      <p:pic>
        <p:nvPicPr>
          <p:cNvPr id="5" name="Picture 4" descr="0187"/>
          <p:cNvPicPr>
            <a:picLocks noChangeAspect="1" noChangeArrowheads="1" noCrop="1"/>
          </p:cNvPicPr>
          <p:nvPr/>
        </p:nvPicPr>
        <p:blipFill>
          <a:blip r:embed="rId2" cstate="print"/>
          <a:srcRect/>
          <a:stretch>
            <a:fillRect/>
          </a:stretch>
        </p:blipFill>
        <p:spPr>
          <a:xfrm>
            <a:off x="3962400" y="3124200"/>
            <a:ext cx="2100763" cy="1905000"/>
          </a:xfrm>
          <a:prstGeom prst="rect">
            <a:avLst/>
          </a:prstGeom>
          <a:noFill/>
        </p:spPr>
      </p:pic>
      <p:pic>
        <p:nvPicPr>
          <p:cNvPr id="6" name="Picture 4" descr="0187"/>
          <p:cNvPicPr>
            <a:picLocks noChangeAspect="1" noChangeArrowheads="1" noCrop="1"/>
          </p:cNvPicPr>
          <p:nvPr/>
        </p:nvPicPr>
        <p:blipFill>
          <a:blip r:embed="rId2" cstate="print"/>
          <a:srcRect/>
          <a:stretch>
            <a:fillRect/>
          </a:stretch>
        </p:blipFill>
        <p:spPr>
          <a:xfrm>
            <a:off x="6553200" y="4724400"/>
            <a:ext cx="1600200" cy="1451083"/>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1171</TotalTime>
  <Words>2767</Words>
  <Application>Microsoft Office PowerPoint</Application>
  <PresentationFormat>On-screen Show (4:3)</PresentationFormat>
  <Paragraphs>525</Paragraphs>
  <Slides>89</Slides>
  <Notes>2</Notes>
  <HiddenSlides>0</HiddenSlides>
  <MMClips>0</MMClips>
  <ScaleCrop>false</ScaleCrop>
  <HeadingPairs>
    <vt:vector size="4" baseType="variant">
      <vt:variant>
        <vt:lpstr>Theme</vt:lpstr>
      </vt:variant>
      <vt:variant>
        <vt:i4>1</vt:i4>
      </vt:variant>
      <vt:variant>
        <vt:lpstr>Slide Titles</vt:lpstr>
      </vt:variant>
      <vt:variant>
        <vt:i4>89</vt:i4>
      </vt:variant>
    </vt:vector>
  </HeadingPairs>
  <TitlesOfParts>
    <vt:vector size="90" baseType="lpstr">
      <vt:lpstr>เสมอภาค</vt:lpstr>
      <vt:lpstr>PowerPoint Presentation</vt:lpstr>
      <vt:lpstr>MK 202 Today’s Happenings</vt:lpstr>
      <vt:lpstr>There will be 3 Parts to this Handout</vt:lpstr>
      <vt:lpstr>PowerPoint Presentation</vt:lpstr>
      <vt:lpstr>Texts</vt:lpstr>
      <vt:lpstr>OBJECTIVE OUTLINE FOR PART I:</vt:lpstr>
      <vt:lpstr>Opening Case Study- Haagen-Dazs:             A Beautifully Integrated Marketing Communications Campaign</vt:lpstr>
      <vt:lpstr>Objective 1: Promotion Mix</vt:lpstr>
      <vt:lpstr>The Promotion Mix or  Marketing Communications Mix</vt:lpstr>
      <vt:lpstr>Definition: The Promotion Mix or  Marketing Communications Mix</vt:lpstr>
      <vt:lpstr> Marketing Communications Mix</vt:lpstr>
      <vt:lpstr> Marketing Communications Mix</vt:lpstr>
      <vt:lpstr>PowerPoint Presentation</vt:lpstr>
      <vt:lpstr>PowerPoint Presentation</vt:lpstr>
      <vt:lpstr>PowerPoint Presentation</vt:lpstr>
      <vt:lpstr>Objective 2: Integrated Marketing Communications  IMC</vt:lpstr>
      <vt:lpstr>The Changing Communications Environment</vt:lpstr>
      <vt:lpstr>PowerPoint Presentation</vt:lpstr>
      <vt:lpstr>Kimberly-Clark – new IMC approaches</vt:lpstr>
      <vt:lpstr>The need for IMC  Conflicting messages from different sources or promotional approaches can confuse company or brand images   The problem is particularly prevalent when  functional specialists handle individual forms of marketing communications independently</vt:lpstr>
      <vt:lpstr>The need for IMC</vt:lpstr>
      <vt:lpstr>PowerPoint Presentation</vt:lpstr>
      <vt:lpstr>Integrated Marketing Communications</vt:lpstr>
      <vt:lpstr>IMC: Burger King’s Whopper Freakout Campaign</vt:lpstr>
      <vt:lpstr> Objective 3:  A View of the Communications Process Steps in Developing Effective Marketing Communication  </vt:lpstr>
      <vt:lpstr>The Communication Process</vt:lpstr>
      <vt:lpstr>PowerPoint Presentation</vt:lpstr>
      <vt:lpstr>PowerPoint Presentation</vt:lpstr>
      <vt:lpstr>PowerPoint Presentation</vt:lpstr>
      <vt:lpstr>PowerPoint Presentation</vt:lpstr>
      <vt:lpstr>Developing Effective Communication</vt:lpstr>
      <vt:lpstr>Developing Effective Communication</vt:lpstr>
      <vt:lpstr>PowerPoint Presentation</vt:lpstr>
      <vt:lpstr>PowerPoint Presentation</vt:lpstr>
      <vt:lpstr>PowerPoint Presentation</vt:lpstr>
      <vt:lpstr>Developing Effective Communication</vt:lpstr>
      <vt:lpstr>PowerPoint Presentation</vt:lpstr>
      <vt:lpstr>Developing Effective Communication</vt:lpstr>
      <vt:lpstr>Developing Effective Communication</vt:lpstr>
      <vt:lpstr>PowerPoint Presentation</vt:lpstr>
      <vt:lpstr>PowerPoint Presentation</vt:lpstr>
      <vt:lpstr>PowerPoint Presentation</vt:lpstr>
      <vt:lpstr>PowerPoint Presentation</vt:lpstr>
      <vt:lpstr>Objective 4: Setting the Total Promotion Budget and Mix        Socially Responsible Marketing</vt:lpstr>
      <vt:lpstr>PowerPoint Presentation</vt:lpstr>
      <vt:lpstr>Setting the Promotion Budget</vt:lpstr>
      <vt:lpstr>PowerPoint Presentation</vt:lpstr>
      <vt:lpstr>Socially Responsible Marketing</vt:lpstr>
      <vt:lpstr>PowerPoint Presentation</vt:lpstr>
      <vt:lpstr>Socially Responsible Marketing</vt:lpstr>
      <vt:lpstr>       Part II: The Media Mix</vt:lpstr>
      <vt:lpstr>Advertising</vt:lpstr>
      <vt:lpstr>Personal Selling</vt:lpstr>
      <vt:lpstr>Sales Promotion</vt:lpstr>
      <vt:lpstr>Sales Promotion</vt:lpstr>
      <vt:lpstr>Sales Promotion</vt:lpstr>
      <vt:lpstr>Public Relations </vt:lpstr>
      <vt:lpstr>Public Relations(PR) </vt:lpstr>
      <vt:lpstr>Public Relations (PR) </vt:lpstr>
      <vt:lpstr>Public Relations Functions</vt:lpstr>
      <vt:lpstr>Public Relations Tools</vt:lpstr>
      <vt:lpstr>Direct and Online Marketing</vt:lpstr>
      <vt:lpstr>Promotion Mix Strategies</vt:lpstr>
      <vt:lpstr>Push vs. Pull Promotion Strategy</vt:lpstr>
      <vt:lpstr>Consumer Sales Promotion Tools</vt:lpstr>
      <vt:lpstr>Consumer Sales Promotion Tools</vt:lpstr>
      <vt:lpstr>PowerPoint Presentation</vt:lpstr>
      <vt:lpstr>Trade Promotion</vt:lpstr>
      <vt:lpstr>Business Promotion</vt:lpstr>
      <vt:lpstr>The need for IMC</vt:lpstr>
      <vt:lpstr>Major Decisions in Advertising</vt:lpstr>
      <vt:lpstr>Setting Advertising Objectives</vt:lpstr>
      <vt:lpstr>Purposes of Advertising</vt:lpstr>
      <vt:lpstr>PowerPoint Presentation</vt:lpstr>
      <vt:lpstr>Message Execution</vt:lpstr>
      <vt:lpstr>Message Execution</vt:lpstr>
      <vt:lpstr>Selecting Advertising Media</vt:lpstr>
      <vt:lpstr>PowerPoint Presentation</vt:lpstr>
      <vt:lpstr>Deciding on Media Timing</vt:lpstr>
      <vt:lpstr>PowerPoint Presentation</vt:lpstr>
      <vt:lpstr>Part III: Get Better Advertising</vt:lpstr>
      <vt:lpstr>Get Better Advertising: Brand Owner’s Perspective</vt:lpstr>
      <vt:lpstr>PowerPoint Presentation</vt:lpstr>
      <vt:lpstr>Get Better Advertising: Brand Owner’s Perspective</vt:lpstr>
      <vt:lpstr>Get Better Advertising: Brand Owner’s Perspective</vt:lpstr>
      <vt:lpstr>Get Better Advertising: Brand Owner’s Perspective</vt:lpstr>
      <vt:lpstr>Get Better Advertising: Brand Owner’s Perspective</vt:lpstr>
      <vt:lpstr>LET’S PRACTICE “SMILE”</vt:lpstr>
      <vt:lpstr>PowerPoint Presentation</vt:lpstr>
    </vt:vector>
  </TitlesOfParts>
  <Company>USERORGANIZATION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lecturer</cp:lastModifiedBy>
  <cp:revision>222</cp:revision>
  <dcterms:created xsi:type="dcterms:W3CDTF">2005-10-01T08:42:00Z</dcterms:created>
  <dcterms:modified xsi:type="dcterms:W3CDTF">2015-11-23T00:44:18Z</dcterms:modified>
</cp:coreProperties>
</file>