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FF5050"/>
    <a:srgbClr val="F7EA9F"/>
    <a:srgbClr val="4D4D4D"/>
    <a:srgbClr val="009900"/>
    <a:srgbClr val="0C48C0"/>
    <a:srgbClr val="CC0099"/>
    <a:srgbClr val="1E37F2"/>
    <a:srgbClr val="00CC6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825BE7-22F0-47D9-85F9-37F1222D26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13FD58-FAE5-47C3-AB86-6F27EAC541E9}">
      <dgm:prSet/>
      <dgm:spPr/>
      <dgm:t>
        <a:bodyPr/>
        <a:lstStyle/>
        <a:p>
          <a:pPr algn="ctr" rtl="0"/>
          <a:r>
            <a:rPr lang="en-US" dirty="0" smtClean="0">
              <a:latin typeface="Adobe Hebrew" pitchFamily="18" charset="-79"/>
              <a:cs typeface="Adobe Hebrew" pitchFamily="18" charset="-79"/>
            </a:rPr>
            <a:t>Positive</a:t>
          </a:r>
          <a:endParaRPr lang="en-US" dirty="0">
            <a:latin typeface="Adobe Hebrew" pitchFamily="18" charset="-79"/>
            <a:cs typeface="Adobe Hebrew" pitchFamily="18" charset="-79"/>
          </a:endParaRPr>
        </a:p>
      </dgm:t>
    </dgm:pt>
    <dgm:pt modelId="{22FC97E5-EA3C-47DA-8327-9E8D0E61AEA5}" type="parTrans" cxnId="{DB08C9E3-2F4F-467B-BE22-2B510B2FB4D8}">
      <dgm:prSet/>
      <dgm:spPr/>
      <dgm:t>
        <a:bodyPr/>
        <a:lstStyle/>
        <a:p>
          <a:endParaRPr lang="en-US"/>
        </a:p>
      </dgm:t>
    </dgm:pt>
    <dgm:pt modelId="{8BF1238C-FFF2-4E5C-A01E-C1C8F3B8B470}" type="sibTrans" cxnId="{DB08C9E3-2F4F-467B-BE22-2B510B2FB4D8}">
      <dgm:prSet/>
      <dgm:spPr/>
      <dgm:t>
        <a:bodyPr/>
        <a:lstStyle/>
        <a:p>
          <a:endParaRPr lang="en-US"/>
        </a:p>
      </dgm:t>
    </dgm:pt>
    <dgm:pt modelId="{6B1B10BB-7180-46DB-BEFB-7EAA0BFD6707}">
      <dgm:prSet/>
      <dgm:spPr/>
      <dgm:t>
        <a:bodyPr/>
        <a:lstStyle/>
        <a:p>
          <a:pPr algn="ctr" rtl="0"/>
          <a:r>
            <a:rPr lang="en-US" dirty="0" smtClean="0">
              <a:latin typeface="Adobe Hebrew" pitchFamily="18" charset="-79"/>
              <a:cs typeface="Adobe Hebrew" pitchFamily="18" charset="-79"/>
            </a:rPr>
            <a:t>positive</a:t>
          </a:r>
          <a:endParaRPr lang="en-US" dirty="0">
            <a:latin typeface="Adobe Hebrew" pitchFamily="18" charset="-79"/>
            <a:cs typeface="Adobe Hebrew" pitchFamily="18" charset="-79"/>
          </a:endParaRPr>
        </a:p>
      </dgm:t>
    </dgm:pt>
    <dgm:pt modelId="{CA6E6DCB-A02F-461B-9981-7557495E6BF1}" type="parTrans" cxnId="{9D0593DF-2B04-4001-9241-0BD177C701EE}">
      <dgm:prSet/>
      <dgm:spPr/>
      <dgm:t>
        <a:bodyPr/>
        <a:lstStyle/>
        <a:p>
          <a:endParaRPr lang="en-US"/>
        </a:p>
      </dgm:t>
    </dgm:pt>
    <dgm:pt modelId="{82C0BE01-0B58-423E-B5E2-DDFB6012F97F}" type="sibTrans" cxnId="{9D0593DF-2B04-4001-9241-0BD177C701EE}">
      <dgm:prSet/>
      <dgm:spPr/>
      <dgm:t>
        <a:bodyPr/>
        <a:lstStyle/>
        <a:p>
          <a:endParaRPr lang="en-US"/>
        </a:p>
      </dgm:t>
    </dgm:pt>
    <dgm:pt modelId="{D649E643-3ECE-4927-B1BF-C61216978D20}">
      <dgm:prSet/>
      <dgm:spPr/>
      <dgm:t>
        <a:bodyPr/>
        <a:lstStyle/>
        <a:p>
          <a:pPr algn="ctr" rtl="0"/>
          <a:r>
            <a:rPr lang="en-US" dirty="0" smtClean="0">
              <a:latin typeface="Adobe Hebrew" pitchFamily="18" charset="-79"/>
              <a:cs typeface="Adobe Hebrew" pitchFamily="18" charset="-79"/>
            </a:rPr>
            <a:t>positive</a:t>
          </a:r>
          <a:endParaRPr lang="en-US" dirty="0">
            <a:latin typeface="Adobe Hebrew" pitchFamily="18" charset="-79"/>
            <a:cs typeface="Adobe Hebrew" pitchFamily="18" charset="-79"/>
          </a:endParaRPr>
        </a:p>
      </dgm:t>
    </dgm:pt>
    <dgm:pt modelId="{5F1FE7B4-C27D-4089-97D0-5D303E8E567A}" type="parTrans" cxnId="{F438EE51-023F-4475-865E-696521EB32AD}">
      <dgm:prSet/>
      <dgm:spPr/>
      <dgm:t>
        <a:bodyPr/>
        <a:lstStyle/>
        <a:p>
          <a:endParaRPr lang="en-US"/>
        </a:p>
      </dgm:t>
    </dgm:pt>
    <dgm:pt modelId="{4BB16D49-4415-492A-B401-9CBA7355598A}" type="sibTrans" cxnId="{F438EE51-023F-4475-865E-696521EB32AD}">
      <dgm:prSet/>
      <dgm:spPr/>
      <dgm:t>
        <a:bodyPr/>
        <a:lstStyle/>
        <a:p>
          <a:endParaRPr lang="en-US"/>
        </a:p>
      </dgm:t>
    </dgm:pt>
    <dgm:pt modelId="{A0DC85BF-9B4B-4420-A743-D5B9D907E28E}">
      <dgm:prSet/>
      <dgm:spPr/>
      <dgm:t>
        <a:bodyPr/>
        <a:lstStyle/>
        <a:p>
          <a:pPr algn="ctr" rtl="0"/>
          <a:r>
            <a:rPr lang="en-US" dirty="0" smtClean="0">
              <a:latin typeface="Adobe Hebrew" pitchFamily="18" charset="-79"/>
              <a:cs typeface="Adobe Hebrew" pitchFamily="18" charset="-79"/>
            </a:rPr>
            <a:t>positive</a:t>
          </a:r>
          <a:endParaRPr lang="en-US" dirty="0">
            <a:latin typeface="Adobe Hebrew" pitchFamily="18" charset="-79"/>
            <a:cs typeface="Adobe Hebrew" pitchFamily="18" charset="-79"/>
          </a:endParaRPr>
        </a:p>
      </dgm:t>
    </dgm:pt>
    <dgm:pt modelId="{FA713C97-0E75-45B7-8928-32F9F712B94E}" type="parTrans" cxnId="{D81E1143-8524-4725-AFED-8D267B6E5180}">
      <dgm:prSet/>
      <dgm:spPr/>
      <dgm:t>
        <a:bodyPr/>
        <a:lstStyle/>
        <a:p>
          <a:endParaRPr lang="en-US"/>
        </a:p>
      </dgm:t>
    </dgm:pt>
    <dgm:pt modelId="{9929A2D9-7EC7-47B8-AA8D-7AE76EBC4A77}" type="sibTrans" cxnId="{D81E1143-8524-4725-AFED-8D267B6E5180}">
      <dgm:prSet/>
      <dgm:spPr/>
      <dgm:t>
        <a:bodyPr/>
        <a:lstStyle/>
        <a:p>
          <a:endParaRPr lang="en-US"/>
        </a:p>
      </dgm:t>
    </dgm:pt>
    <dgm:pt modelId="{D4F46944-31BC-4651-905E-3DA952AF6AF7}">
      <dgm:prSet/>
      <dgm:spPr/>
      <dgm:t>
        <a:bodyPr/>
        <a:lstStyle/>
        <a:p>
          <a:pPr algn="ctr" rtl="0"/>
          <a:r>
            <a:rPr lang="en-US" dirty="0" smtClean="0">
              <a:latin typeface="Adobe Hebrew" pitchFamily="18" charset="-79"/>
              <a:cs typeface="Adobe Hebrew" pitchFamily="18" charset="-79"/>
            </a:rPr>
            <a:t>negative</a:t>
          </a:r>
          <a:endParaRPr lang="en-US" dirty="0">
            <a:latin typeface="Adobe Hebrew" pitchFamily="18" charset="-79"/>
            <a:cs typeface="Adobe Hebrew" pitchFamily="18" charset="-79"/>
          </a:endParaRPr>
        </a:p>
      </dgm:t>
    </dgm:pt>
    <dgm:pt modelId="{0F3B116A-69F3-48AA-8AF1-4F49FBCF576C}" type="parTrans" cxnId="{A7656E13-B629-4D99-9F19-5F70F1963540}">
      <dgm:prSet/>
      <dgm:spPr/>
      <dgm:t>
        <a:bodyPr/>
        <a:lstStyle/>
        <a:p>
          <a:endParaRPr lang="en-US"/>
        </a:p>
      </dgm:t>
    </dgm:pt>
    <dgm:pt modelId="{06F92974-8867-4C29-88AF-35E8CA4C8AE6}" type="sibTrans" cxnId="{A7656E13-B629-4D99-9F19-5F70F1963540}">
      <dgm:prSet/>
      <dgm:spPr/>
      <dgm:t>
        <a:bodyPr/>
        <a:lstStyle/>
        <a:p>
          <a:endParaRPr lang="en-US"/>
        </a:p>
      </dgm:t>
    </dgm:pt>
    <dgm:pt modelId="{30C1F2B0-42CA-4155-8401-6ADD726C4722}">
      <dgm:prSet/>
      <dgm:spPr/>
      <dgm:t>
        <a:bodyPr/>
        <a:lstStyle/>
        <a:p>
          <a:pPr algn="ctr" rtl="0"/>
          <a:r>
            <a:rPr lang="en-US" dirty="0" smtClean="0">
              <a:latin typeface="Adobe Hebrew" pitchFamily="18" charset="-79"/>
              <a:cs typeface="Adobe Hebrew" pitchFamily="18" charset="-79"/>
            </a:rPr>
            <a:t>Positive </a:t>
          </a:r>
          <a:r>
            <a:rPr lang="en-US" dirty="0" smtClean="0"/>
            <a:t>or Zero</a:t>
          </a:r>
          <a:endParaRPr lang="en-US" dirty="0"/>
        </a:p>
      </dgm:t>
    </dgm:pt>
    <dgm:pt modelId="{A1B33FFE-AB44-4D42-9F9E-AF1513ACF51F}" type="parTrans" cxnId="{300E85D3-9BC4-42F3-B51D-5607AB9C439D}">
      <dgm:prSet/>
      <dgm:spPr/>
      <dgm:t>
        <a:bodyPr/>
        <a:lstStyle/>
        <a:p>
          <a:endParaRPr lang="en-US"/>
        </a:p>
      </dgm:t>
    </dgm:pt>
    <dgm:pt modelId="{3E5CEB22-DCD7-42E4-B361-D44F527B0BB6}" type="sibTrans" cxnId="{300E85D3-9BC4-42F3-B51D-5607AB9C439D}">
      <dgm:prSet/>
      <dgm:spPr/>
      <dgm:t>
        <a:bodyPr/>
        <a:lstStyle/>
        <a:p>
          <a:endParaRPr lang="en-US"/>
        </a:p>
      </dgm:t>
    </dgm:pt>
    <dgm:pt modelId="{D3197CC7-448F-48CD-BEC5-F3B3A8E752E8}" type="pres">
      <dgm:prSet presAssocID="{8A825BE7-22F0-47D9-85F9-37F1222D26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5CFB860-16C6-4D64-84B6-9EA5EEC96E01}" type="pres">
      <dgm:prSet presAssocID="{8A13FD58-FAE5-47C3-AB86-6F27EAC541E9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78254E-DA1A-469F-AD85-ED65EA962C9D}" type="pres">
      <dgm:prSet presAssocID="{8BF1238C-FFF2-4E5C-A01E-C1C8F3B8B470}" presName="spacer" presStyleCnt="0"/>
      <dgm:spPr/>
    </dgm:pt>
    <dgm:pt modelId="{076229B1-5FC4-4EE6-AB92-F65DE4582035}" type="pres">
      <dgm:prSet presAssocID="{6B1B10BB-7180-46DB-BEFB-7EAA0BFD6707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733F78-8A7D-43F5-A4E9-AB297ABFC788}" type="pres">
      <dgm:prSet presAssocID="{82C0BE01-0B58-423E-B5E2-DDFB6012F97F}" presName="spacer" presStyleCnt="0"/>
      <dgm:spPr/>
    </dgm:pt>
    <dgm:pt modelId="{5C120FDC-83DA-47FF-9D68-A6687910120B}" type="pres">
      <dgm:prSet presAssocID="{D649E643-3ECE-4927-B1BF-C61216978D20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A746B9-F014-4E13-95B9-B7E3D28908F9}" type="pres">
      <dgm:prSet presAssocID="{4BB16D49-4415-492A-B401-9CBA7355598A}" presName="spacer" presStyleCnt="0"/>
      <dgm:spPr/>
    </dgm:pt>
    <dgm:pt modelId="{112DB17B-ADE1-434D-BFAF-E5AE0A82C270}" type="pres">
      <dgm:prSet presAssocID="{A0DC85BF-9B4B-4420-A743-D5B9D907E28E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9EBEB1-A462-4CFC-9005-41DB97C06EE2}" type="pres">
      <dgm:prSet presAssocID="{9929A2D9-7EC7-47B8-AA8D-7AE76EBC4A77}" presName="spacer" presStyleCnt="0"/>
      <dgm:spPr/>
    </dgm:pt>
    <dgm:pt modelId="{946F6803-9D1C-47A3-A75E-EA9DDDA20C28}" type="pres">
      <dgm:prSet presAssocID="{D4F46944-31BC-4651-905E-3DA952AF6AF7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F0E378-F35D-48C7-883E-350E41921469}" type="pres">
      <dgm:prSet presAssocID="{06F92974-8867-4C29-88AF-35E8CA4C8AE6}" presName="spacer" presStyleCnt="0"/>
      <dgm:spPr/>
    </dgm:pt>
    <dgm:pt modelId="{95D5A2B0-CE49-41D5-8C6B-E45614C98B27}" type="pres">
      <dgm:prSet presAssocID="{30C1F2B0-42CA-4155-8401-6ADD726C4722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656E13-B629-4D99-9F19-5F70F1963540}" srcId="{8A825BE7-22F0-47D9-85F9-37F1222D26A6}" destId="{D4F46944-31BC-4651-905E-3DA952AF6AF7}" srcOrd="4" destOrd="0" parTransId="{0F3B116A-69F3-48AA-8AF1-4F49FBCF576C}" sibTransId="{06F92974-8867-4C29-88AF-35E8CA4C8AE6}"/>
    <dgm:cxn modelId="{DB08C9E3-2F4F-467B-BE22-2B510B2FB4D8}" srcId="{8A825BE7-22F0-47D9-85F9-37F1222D26A6}" destId="{8A13FD58-FAE5-47C3-AB86-6F27EAC541E9}" srcOrd="0" destOrd="0" parTransId="{22FC97E5-EA3C-47DA-8327-9E8D0E61AEA5}" sibTransId="{8BF1238C-FFF2-4E5C-A01E-C1C8F3B8B470}"/>
    <dgm:cxn modelId="{D81E1143-8524-4725-AFED-8D267B6E5180}" srcId="{8A825BE7-22F0-47D9-85F9-37F1222D26A6}" destId="{A0DC85BF-9B4B-4420-A743-D5B9D907E28E}" srcOrd="3" destOrd="0" parTransId="{FA713C97-0E75-45B7-8928-32F9F712B94E}" sibTransId="{9929A2D9-7EC7-47B8-AA8D-7AE76EBC4A77}"/>
    <dgm:cxn modelId="{C9825315-4D1B-4583-9724-E0811BD62FC2}" type="presOf" srcId="{8A825BE7-22F0-47D9-85F9-37F1222D26A6}" destId="{D3197CC7-448F-48CD-BEC5-F3B3A8E752E8}" srcOrd="0" destOrd="0" presId="urn:microsoft.com/office/officeart/2005/8/layout/vList2"/>
    <dgm:cxn modelId="{9D0593DF-2B04-4001-9241-0BD177C701EE}" srcId="{8A825BE7-22F0-47D9-85F9-37F1222D26A6}" destId="{6B1B10BB-7180-46DB-BEFB-7EAA0BFD6707}" srcOrd="1" destOrd="0" parTransId="{CA6E6DCB-A02F-461B-9981-7557495E6BF1}" sibTransId="{82C0BE01-0B58-423E-B5E2-DDFB6012F97F}"/>
    <dgm:cxn modelId="{F438EE51-023F-4475-865E-696521EB32AD}" srcId="{8A825BE7-22F0-47D9-85F9-37F1222D26A6}" destId="{D649E643-3ECE-4927-B1BF-C61216978D20}" srcOrd="2" destOrd="0" parTransId="{5F1FE7B4-C27D-4089-97D0-5D303E8E567A}" sibTransId="{4BB16D49-4415-492A-B401-9CBA7355598A}"/>
    <dgm:cxn modelId="{96FEE40F-F4B1-4785-81B0-DD4CEC0008B6}" type="presOf" srcId="{D649E643-3ECE-4927-B1BF-C61216978D20}" destId="{5C120FDC-83DA-47FF-9D68-A6687910120B}" srcOrd="0" destOrd="0" presId="urn:microsoft.com/office/officeart/2005/8/layout/vList2"/>
    <dgm:cxn modelId="{300E85D3-9BC4-42F3-B51D-5607AB9C439D}" srcId="{8A825BE7-22F0-47D9-85F9-37F1222D26A6}" destId="{30C1F2B0-42CA-4155-8401-6ADD726C4722}" srcOrd="5" destOrd="0" parTransId="{A1B33FFE-AB44-4D42-9F9E-AF1513ACF51F}" sibTransId="{3E5CEB22-DCD7-42E4-B361-D44F527B0BB6}"/>
    <dgm:cxn modelId="{A9E42FC6-8755-47E8-8094-09652250E3AC}" type="presOf" srcId="{30C1F2B0-42CA-4155-8401-6ADD726C4722}" destId="{95D5A2B0-CE49-41D5-8C6B-E45614C98B27}" srcOrd="0" destOrd="0" presId="urn:microsoft.com/office/officeart/2005/8/layout/vList2"/>
    <dgm:cxn modelId="{043B52B8-C64B-4C31-9CA4-08C3A7BA213E}" type="presOf" srcId="{8A13FD58-FAE5-47C3-AB86-6F27EAC541E9}" destId="{55CFB860-16C6-4D64-84B6-9EA5EEC96E01}" srcOrd="0" destOrd="0" presId="urn:microsoft.com/office/officeart/2005/8/layout/vList2"/>
    <dgm:cxn modelId="{AB9CF2EE-B02D-405A-9BFF-238AE81F7E36}" type="presOf" srcId="{A0DC85BF-9B4B-4420-A743-D5B9D907E28E}" destId="{112DB17B-ADE1-434D-BFAF-E5AE0A82C270}" srcOrd="0" destOrd="0" presId="urn:microsoft.com/office/officeart/2005/8/layout/vList2"/>
    <dgm:cxn modelId="{E9A61584-9E9D-4C3F-A8C1-98F6D85C7153}" type="presOf" srcId="{D4F46944-31BC-4651-905E-3DA952AF6AF7}" destId="{946F6803-9D1C-47A3-A75E-EA9DDDA20C28}" srcOrd="0" destOrd="0" presId="urn:microsoft.com/office/officeart/2005/8/layout/vList2"/>
    <dgm:cxn modelId="{073C5F87-E3B1-462E-9E6E-9661217F3D9E}" type="presOf" srcId="{6B1B10BB-7180-46DB-BEFB-7EAA0BFD6707}" destId="{076229B1-5FC4-4EE6-AB92-F65DE4582035}" srcOrd="0" destOrd="0" presId="urn:microsoft.com/office/officeart/2005/8/layout/vList2"/>
    <dgm:cxn modelId="{00BBD10A-E61C-4E49-B3B5-565AEA11B7F5}" type="presParOf" srcId="{D3197CC7-448F-48CD-BEC5-F3B3A8E752E8}" destId="{55CFB860-16C6-4D64-84B6-9EA5EEC96E01}" srcOrd="0" destOrd="0" presId="urn:microsoft.com/office/officeart/2005/8/layout/vList2"/>
    <dgm:cxn modelId="{23F1513A-842D-4315-9C77-9EC6DE9CE970}" type="presParOf" srcId="{D3197CC7-448F-48CD-BEC5-F3B3A8E752E8}" destId="{9A78254E-DA1A-469F-AD85-ED65EA962C9D}" srcOrd="1" destOrd="0" presId="urn:microsoft.com/office/officeart/2005/8/layout/vList2"/>
    <dgm:cxn modelId="{7E53D391-5379-436E-AB8A-32CAA532A70B}" type="presParOf" srcId="{D3197CC7-448F-48CD-BEC5-F3B3A8E752E8}" destId="{076229B1-5FC4-4EE6-AB92-F65DE4582035}" srcOrd="2" destOrd="0" presId="urn:microsoft.com/office/officeart/2005/8/layout/vList2"/>
    <dgm:cxn modelId="{4A1CE285-3D6F-4320-ACC0-8004A05EA1C5}" type="presParOf" srcId="{D3197CC7-448F-48CD-BEC5-F3B3A8E752E8}" destId="{D5733F78-8A7D-43F5-A4E9-AB297ABFC788}" srcOrd="3" destOrd="0" presId="urn:microsoft.com/office/officeart/2005/8/layout/vList2"/>
    <dgm:cxn modelId="{2A98A8B6-AA4F-4695-800E-1B4BCD9D0B4C}" type="presParOf" srcId="{D3197CC7-448F-48CD-BEC5-F3B3A8E752E8}" destId="{5C120FDC-83DA-47FF-9D68-A6687910120B}" srcOrd="4" destOrd="0" presId="urn:microsoft.com/office/officeart/2005/8/layout/vList2"/>
    <dgm:cxn modelId="{4194F944-BDC8-4F6E-8824-0738F3F0CC76}" type="presParOf" srcId="{D3197CC7-448F-48CD-BEC5-F3B3A8E752E8}" destId="{44A746B9-F014-4E13-95B9-B7E3D28908F9}" srcOrd="5" destOrd="0" presId="urn:microsoft.com/office/officeart/2005/8/layout/vList2"/>
    <dgm:cxn modelId="{A81D3A28-2884-4897-9B94-B5B58394C94E}" type="presParOf" srcId="{D3197CC7-448F-48CD-BEC5-F3B3A8E752E8}" destId="{112DB17B-ADE1-434D-BFAF-E5AE0A82C270}" srcOrd="6" destOrd="0" presId="urn:microsoft.com/office/officeart/2005/8/layout/vList2"/>
    <dgm:cxn modelId="{4489972B-2031-4DC8-940B-A62A5FB09669}" type="presParOf" srcId="{D3197CC7-448F-48CD-BEC5-F3B3A8E752E8}" destId="{0F9EBEB1-A462-4CFC-9005-41DB97C06EE2}" srcOrd="7" destOrd="0" presId="urn:microsoft.com/office/officeart/2005/8/layout/vList2"/>
    <dgm:cxn modelId="{225DBD84-A8F8-40EF-8B47-323505505FA5}" type="presParOf" srcId="{D3197CC7-448F-48CD-BEC5-F3B3A8E752E8}" destId="{946F6803-9D1C-47A3-A75E-EA9DDDA20C28}" srcOrd="8" destOrd="0" presId="urn:microsoft.com/office/officeart/2005/8/layout/vList2"/>
    <dgm:cxn modelId="{083EA9A7-5AB5-40A0-BBCA-195F336CE069}" type="presParOf" srcId="{D3197CC7-448F-48CD-BEC5-F3B3A8E752E8}" destId="{7CF0E378-F35D-48C7-883E-350E41921469}" srcOrd="9" destOrd="0" presId="urn:microsoft.com/office/officeart/2005/8/layout/vList2"/>
    <dgm:cxn modelId="{E59E947A-F1B3-49A9-8B74-DF2115700F9A}" type="presParOf" srcId="{D3197CC7-448F-48CD-BEC5-F3B3A8E752E8}" destId="{95D5A2B0-CE49-41D5-8C6B-E45614C98B2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23A4BB-BD65-4275-BFEF-FA18F058074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D8ACD0D-C123-4190-9A9F-E70F95F8AFB0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1.GDP of country </a:t>
          </a:r>
          <a:r>
            <a:rPr lang="en-US" dirty="0" err="1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i</a:t>
          </a:r>
          <a:r>
            <a:rPr lang="en-US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 </a:t>
          </a:r>
          <a:endParaRPr lang="en-US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gm:t>
    </dgm:pt>
    <dgm:pt modelId="{FEF976AE-940A-42B6-B393-160E30BE45B1}" type="parTrans" cxnId="{4AF9C8A4-3248-48E4-BB70-36216DBDF292}">
      <dgm:prSet/>
      <dgm:spPr/>
      <dgm:t>
        <a:bodyPr/>
        <a:lstStyle/>
        <a:p>
          <a:endParaRPr lang="en-US"/>
        </a:p>
      </dgm:t>
    </dgm:pt>
    <dgm:pt modelId="{860A1E41-86EA-4035-A4C5-3E10F91540F3}" type="sibTrans" cxnId="{4AF9C8A4-3248-48E4-BB70-36216DBDF292}">
      <dgm:prSet/>
      <dgm:spPr/>
      <dgm:t>
        <a:bodyPr/>
        <a:lstStyle/>
        <a:p>
          <a:endParaRPr lang="en-US"/>
        </a:p>
      </dgm:t>
    </dgm:pt>
    <dgm:pt modelId="{AB29715B-AF51-4186-9BB0-088D20DF9590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2.GDP of country j </a:t>
          </a:r>
          <a:endParaRPr lang="en-US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gm:t>
    </dgm:pt>
    <dgm:pt modelId="{830C05C5-7F42-40EA-A536-EA72D9A48DAD}" type="parTrans" cxnId="{EC3624C4-0104-4EBA-838F-E746EDFFE7C1}">
      <dgm:prSet/>
      <dgm:spPr/>
      <dgm:t>
        <a:bodyPr/>
        <a:lstStyle/>
        <a:p>
          <a:endParaRPr lang="en-US"/>
        </a:p>
      </dgm:t>
    </dgm:pt>
    <dgm:pt modelId="{F44E7B55-6A7F-4106-BBE0-44C13D8F1A6A}" type="sibTrans" cxnId="{EC3624C4-0104-4EBA-838F-E746EDFFE7C1}">
      <dgm:prSet/>
      <dgm:spPr/>
      <dgm:t>
        <a:bodyPr/>
        <a:lstStyle/>
        <a:p>
          <a:endParaRPr lang="en-US"/>
        </a:p>
      </dgm:t>
    </dgm:pt>
    <dgm:pt modelId="{1DB3F85A-99F8-4BB3-8800-9B56C761AABA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3.GDP per capita of country </a:t>
          </a:r>
          <a:r>
            <a:rPr lang="en-US" dirty="0" err="1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i</a:t>
          </a:r>
          <a:endParaRPr lang="en-US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gm:t>
    </dgm:pt>
    <dgm:pt modelId="{34010943-14C6-453F-97CB-FA81113F3AD5}" type="parTrans" cxnId="{15780FAD-7136-4186-8977-20FE9F81EDD9}">
      <dgm:prSet/>
      <dgm:spPr/>
      <dgm:t>
        <a:bodyPr/>
        <a:lstStyle/>
        <a:p>
          <a:endParaRPr lang="en-US"/>
        </a:p>
      </dgm:t>
    </dgm:pt>
    <dgm:pt modelId="{097DB697-83E0-4AA3-A39A-4993B04D1326}" type="sibTrans" cxnId="{15780FAD-7136-4186-8977-20FE9F81EDD9}">
      <dgm:prSet/>
      <dgm:spPr/>
      <dgm:t>
        <a:bodyPr/>
        <a:lstStyle/>
        <a:p>
          <a:endParaRPr lang="en-US"/>
        </a:p>
      </dgm:t>
    </dgm:pt>
    <dgm:pt modelId="{4F474863-D5EB-4387-A866-5E8BEA78BE32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4.GDP per capita of country j.</a:t>
          </a:r>
          <a:endParaRPr lang="en-US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gm:t>
    </dgm:pt>
    <dgm:pt modelId="{F1F99A4E-752C-4FE5-9AE9-C233CFB33B37}" type="parTrans" cxnId="{3FFF27E8-C1CA-4403-BCE3-418D1B977B99}">
      <dgm:prSet/>
      <dgm:spPr/>
      <dgm:t>
        <a:bodyPr/>
        <a:lstStyle/>
        <a:p>
          <a:endParaRPr lang="en-US"/>
        </a:p>
      </dgm:t>
    </dgm:pt>
    <dgm:pt modelId="{455D1D8B-7E79-46C4-8928-2D8CF9C22F3F}" type="sibTrans" cxnId="{3FFF27E8-C1CA-4403-BCE3-418D1B977B99}">
      <dgm:prSet/>
      <dgm:spPr/>
      <dgm:t>
        <a:bodyPr/>
        <a:lstStyle/>
        <a:p>
          <a:endParaRPr lang="en-US"/>
        </a:p>
      </dgm:t>
    </dgm:pt>
    <dgm:pt modelId="{09829A22-CDB6-431E-9CA0-D0FDE41FC9FE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6.</a:t>
          </a:r>
          <a:endParaRPr lang="en-US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gm:t>
    </dgm:pt>
    <dgm:pt modelId="{3A384BF2-6491-46F3-BC52-86B04491D9C9}" type="parTrans" cxnId="{1CE4186E-9B29-4E32-8651-50BC47DC0074}">
      <dgm:prSet/>
      <dgm:spPr/>
      <dgm:t>
        <a:bodyPr/>
        <a:lstStyle/>
        <a:p>
          <a:endParaRPr lang="en-US"/>
        </a:p>
      </dgm:t>
    </dgm:pt>
    <dgm:pt modelId="{3722E5A5-A871-4E36-BCEC-A799385438BA}" type="sibTrans" cxnId="{1CE4186E-9B29-4E32-8651-50BC47DC0074}">
      <dgm:prSet/>
      <dgm:spPr/>
      <dgm:t>
        <a:bodyPr/>
        <a:lstStyle/>
        <a:p>
          <a:endParaRPr lang="en-US"/>
        </a:p>
      </dgm:t>
    </dgm:pt>
    <dgm:pt modelId="{159E1F14-F865-453B-BE02-E45BF1735881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5.</a:t>
          </a:r>
          <a:endParaRPr lang="en-US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gm:t>
    </dgm:pt>
    <dgm:pt modelId="{AE1E52A9-8D6C-4E89-A633-AE4B0B482FAB}" type="parTrans" cxnId="{77A3B0F5-42F3-47A2-9C64-3C7F515CBAB8}">
      <dgm:prSet/>
      <dgm:spPr/>
      <dgm:t>
        <a:bodyPr/>
        <a:lstStyle/>
        <a:p>
          <a:endParaRPr lang="en-US"/>
        </a:p>
      </dgm:t>
    </dgm:pt>
    <dgm:pt modelId="{275BF8F7-D090-4D56-A4F6-FDF37116D67B}" type="sibTrans" cxnId="{77A3B0F5-42F3-47A2-9C64-3C7F515CBAB8}">
      <dgm:prSet/>
      <dgm:spPr/>
      <dgm:t>
        <a:bodyPr/>
        <a:lstStyle/>
        <a:p>
          <a:endParaRPr lang="en-US"/>
        </a:p>
      </dgm:t>
    </dgm:pt>
    <dgm:pt modelId="{68AB11BD-1710-4253-B846-D91128D33929}" type="pres">
      <dgm:prSet presAssocID="{6723A4BB-BD65-4275-BFEF-FA18F058074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F0FAA99-6146-4883-BFA1-E2E2814E473A}" type="pres">
      <dgm:prSet presAssocID="{DD8ACD0D-C123-4190-9A9F-E70F95F8AFB0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D2BCB3-0F73-4A9C-BE14-77F069C6E0CF}" type="pres">
      <dgm:prSet presAssocID="{860A1E41-86EA-4035-A4C5-3E10F91540F3}" presName="spacer" presStyleCnt="0"/>
      <dgm:spPr/>
    </dgm:pt>
    <dgm:pt modelId="{A29E67F1-715A-4CC6-8F2B-430CC10B64B4}" type="pres">
      <dgm:prSet presAssocID="{AB29715B-AF51-4186-9BB0-088D20DF959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2828BA-964A-444C-8D44-1CED312CA547}" type="pres">
      <dgm:prSet presAssocID="{F44E7B55-6A7F-4106-BBE0-44C13D8F1A6A}" presName="spacer" presStyleCnt="0"/>
      <dgm:spPr/>
    </dgm:pt>
    <dgm:pt modelId="{49B5E138-4E43-42F2-A6EA-0C6223020420}" type="pres">
      <dgm:prSet presAssocID="{1DB3F85A-99F8-4BB3-8800-9B56C761AAB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B41AFC-FF01-4046-B052-23D7B7BA21A0}" type="pres">
      <dgm:prSet presAssocID="{097DB697-83E0-4AA3-A39A-4993B04D1326}" presName="spacer" presStyleCnt="0"/>
      <dgm:spPr/>
    </dgm:pt>
    <dgm:pt modelId="{AB3A01D4-D663-4D10-A5C5-95813229B3AC}" type="pres">
      <dgm:prSet presAssocID="{4F474863-D5EB-4387-A866-5E8BEA78BE32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0D2EF9-729E-4778-AF9B-0853D157467D}" type="pres">
      <dgm:prSet presAssocID="{455D1D8B-7E79-46C4-8928-2D8CF9C22F3F}" presName="spacer" presStyleCnt="0"/>
      <dgm:spPr/>
    </dgm:pt>
    <dgm:pt modelId="{D08F3FED-D45B-4D17-BD31-CC8BF4FD89BB}" type="pres">
      <dgm:prSet presAssocID="{159E1F14-F865-453B-BE02-E45BF1735881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B1F6CC-C70B-4310-A6D7-0F9B86808217}" type="pres">
      <dgm:prSet presAssocID="{275BF8F7-D090-4D56-A4F6-FDF37116D67B}" presName="spacer" presStyleCnt="0"/>
      <dgm:spPr/>
    </dgm:pt>
    <dgm:pt modelId="{8C4E6D3F-694D-4854-AE8E-478D171B9BD8}" type="pres">
      <dgm:prSet presAssocID="{09829A22-CDB6-431E-9CA0-D0FDE41FC9FE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C3624C4-0104-4EBA-838F-E746EDFFE7C1}" srcId="{6723A4BB-BD65-4275-BFEF-FA18F0580743}" destId="{AB29715B-AF51-4186-9BB0-088D20DF9590}" srcOrd="1" destOrd="0" parTransId="{830C05C5-7F42-40EA-A536-EA72D9A48DAD}" sibTransId="{F44E7B55-6A7F-4106-BBE0-44C13D8F1A6A}"/>
    <dgm:cxn modelId="{4D621764-D557-436A-9D37-3256BAEA8202}" type="presOf" srcId="{09829A22-CDB6-431E-9CA0-D0FDE41FC9FE}" destId="{8C4E6D3F-694D-4854-AE8E-478D171B9BD8}" srcOrd="0" destOrd="0" presId="urn:microsoft.com/office/officeart/2005/8/layout/vList2"/>
    <dgm:cxn modelId="{318C0009-B4D8-4110-BE39-D546653D908F}" type="presOf" srcId="{DD8ACD0D-C123-4190-9A9F-E70F95F8AFB0}" destId="{BF0FAA99-6146-4883-BFA1-E2E2814E473A}" srcOrd="0" destOrd="0" presId="urn:microsoft.com/office/officeart/2005/8/layout/vList2"/>
    <dgm:cxn modelId="{9E646406-4143-43C9-A295-4169A3321C21}" type="presOf" srcId="{AB29715B-AF51-4186-9BB0-088D20DF9590}" destId="{A29E67F1-715A-4CC6-8F2B-430CC10B64B4}" srcOrd="0" destOrd="0" presId="urn:microsoft.com/office/officeart/2005/8/layout/vList2"/>
    <dgm:cxn modelId="{1CE4186E-9B29-4E32-8651-50BC47DC0074}" srcId="{6723A4BB-BD65-4275-BFEF-FA18F0580743}" destId="{09829A22-CDB6-431E-9CA0-D0FDE41FC9FE}" srcOrd="5" destOrd="0" parTransId="{3A384BF2-6491-46F3-BC52-86B04491D9C9}" sibTransId="{3722E5A5-A871-4E36-BCEC-A799385438BA}"/>
    <dgm:cxn modelId="{02363104-2119-47AA-8631-22E372F582A9}" type="presOf" srcId="{6723A4BB-BD65-4275-BFEF-FA18F0580743}" destId="{68AB11BD-1710-4253-B846-D91128D33929}" srcOrd="0" destOrd="0" presId="urn:microsoft.com/office/officeart/2005/8/layout/vList2"/>
    <dgm:cxn modelId="{183E8DCC-C31E-4B43-B8FA-BE082E30940B}" type="presOf" srcId="{4F474863-D5EB-4387-A866-5E8BEA78BE32}" destId="{AB3A01D4-D663-4D10-A5C5-95813229B3AC}" srcOrd="0" destOrd="0" presId="urn:microsoft.com/office/officeart/2005/8/layout/vList2"/>
    <dgm:cxn modelId="{77A3B0F5-42F3-47A2-9C64-3C7F515CBAB8}" srcId="{6723A4BB-BD65-4275-BFEF-FA18F0580743}" destId="{159E1F14-F865-453B-BE02-E45BF1735881}" srcOrd="4" destOrd="0" parTransId="{AE1E52A9-8D6C-4E89-A633-AE4B0B482FAB}" sibTransId="{275BF8F7-D090-4D56-A4F6-FDF37116D67B}"/>
    <dgm:cxn modelId="{15780FAD-7136-4186-8977-20FE9F81EDD9}" srcId="{6723A4BB-BD65-4275-BFEF-FA18F0580743}" destId="{1DB3F85A-99F8-4BB3-8800-9B56C761AABA}" srcOrd="2" destOrd="0" parTransId="{34010943-14C6-453F-97CB-FA81113F3AD5}" sibTransId="{097DB697-83E0-4AA3-A39A-4993B04D1326}"/>
    <dgm:cxn modelId="{3FFF27E8-C1CA-4403-BCE3-418D1B977B99}" srcId="{6723A4BB-BD65-4275-BFEF-FA18F0580743}" destId="{4F474863-D5EB-4387-A866-5E8BEA78BE32}" srcOrd="3" destOrd="0" parTransId="{F1F99A4E-752C-4FE5-9AE9-C233CFB33B37}" sibTransId="{455D1D8B-7E79-46C4-8928-2D8CF9C22F3F}"/>
    <dgm:cxn modelId="{900F8CCC-E627-46FC-A37B-AB2169A6FB26}" type="presOf" srcId="{159E1F14-F865-453B-BE02-E45BF1735881}" destId="{D08F3FED-D45B-4D17-BD31-CC8BF4FD89BB}" srcOrd="0" destOrd="0" presId="urn:microsoft.com/office/officeart/2005/8/layout/vList2"/>
    <dgm:cxn modelId="{0E52DBDA-DF93-40C6-85B5-A3981D5E338D}" type="presOf" srcId="{1DB3F85A-99F8-4BB3-8800-9B56C761AABA}" destId="{49B5E138-4E43-42F2-A6EA-0C6223020420}" srcOrd="0" destOrd="0" presId="urn:microsoft.com/office/officeart/2005/8/layout/vList2"/>
    <dgm:cxn modelId="{4AF9C8A4-3248-48E4-BB70-36216DBDF292}" srcId="{6723A4BB-BD65-4275-BFEF-FA18F0580743}" destId="{DD8ACD0D-C123-4190-9A9F-E70F95F8AFB0}" srcOrd="0" destOrd="0" parTransId="{FEF976AE-940A-42B6-B393-160E30BE45B1}" sibTransId="{860A1E41-86EA-4035-A4C5-3E10F91540F3}"/>
    <dgm:cxn modelId="{82F614C1-6B6F-4B43-B6D2-1EE6FEACF9C5}" type="presParOf" srcId="{68AB11BD-1710-4253-B846-D91128D33929}" destId="{BF0FAA99-6146-4883-BFA1-E2E2814E473A}" srcOrd="0" destOrd="0" presId="urn:microsoft.com/office/officeart/2005/8/layout/vList2"/>
    <dgm:cxn modelId="{487B8493-B647-4EE9-877F-0E01D3E54B05}" type="presParOf" srcId="{68AB11BD-1710-4253-B846-D91128D33929}" destId="{10D2BCB3-0F73-4A9C-BE14-77F069C6E0CF}" srcOrd="1" destOrd="0" presId="urn:microsoft.com/office/officeart/2005/8/layout/vList2"/>
    <dgm:cxn modelId="{525B4B7C-B0C0-4F71-A524-1E0CC55A8C09}" type="presParOf" srcId="{68AB11BD-1710-4253-B846-D91128D33929}" destId="{A29E67F1-715A-4CC6-8F2B-430CC10B64B4}" srcOrd="2" destOrd="0" presId="urn:microsoft.com/office/officeart/2005/8/layout/vList2"/>
    <dgm:cxn modelId="{0B137FD1-EB31-4345-8D17-30CC32CA0580}" type="presParOf" srcId="{68AB11BD-1710-4253-B846-D91128D33929}" destId="{AD2828BA-964A-444C-8D44-1CED312CA547}" srcOrd="3" destOrd="0" presId="urn:microsoft.com/office/officeart/2005/8/layout/vList2"/>
    <dgm:cxn modelId="{2CB9F2B3-68AD-41A7-BECE-BF54AF4E6FA3}" type="presParOf" srcId="{68AB11BD-1710-4253-B846-D91128D33929}" destId="{49B5E138-4E43-42F2-A6EA-0C6223020420}" srcOrd="4" destOrd="0" presId="urn:microsoft.com/office/officeart/2005/8/layout/vList2"/>
    <dgm:cxn modelId="{7E6A256A-19F0-4ABA-8B45-E9B777C18503}" type="presParOf" srcId="{68AB11BD-1710-4253-B846-D91128D33929}" destId="{8AB41AFC-FF01-4046-B052-23D7B7BA21A0}" srcOrd="5" destOrd="0" presId="urn:microsoft.com/office/officeart/2005/8/layout/vList2"/>
    <dgm:cxn modelId="{7B6814AB-27A2-46B3-AC3D-CC80F171C534}" type="presParOf" srcId="{68AB11BD-1710-4253-B846-D91128D33929}" destId="{AB3A01D4-D663-4D10-A5C5-95813229B3AC}" srcOrd="6" destOrd="0" presId="urn:microsoft.com/office/officeart/2005/8/layout/vList2"/>
    <dgm:cxn modelId="{4D980381-8FD8-40D4-B869-E607EE419E54}" type="presParOf" srcId="{68AB11BD-1710-4253-B846-D91128D33929}" destId="{960D2EF9-729E-4778-AF9B-0853D157467D}" srcOrd="7" destOrd="0" presId="urn:microsoft.com/office/officeart/2005/8/layout/vList2"/>
    <dgm:cxn modelId="{8573D1C8-F837-4C50-ABCF-BFF683CD6995}" type="presParOf" srcId="{68AB11BD-1710-4253-B846-D91128D33929}" destId="{D08F3FED-D45B-4D17-BD31-CC8BF4FD89BB}" srcOrd="8" destOrd="0" presId="urn:microsoft.com/office/officeart/2005/8/layout/vList2"/>
    <dgm:cxn modelId="{3144AFFD-FE82-4093-85E4-7A580F8927BD}" type="presParOf" srcId="{68AB11BD-1710-4253-B846-D91128D33929}" destId="{0CB1F6CC-C70B-4310-A6D7-0F9B86808217}" srcOrd="9" destOrd="0" presId="urn:microsoft.com/office/officeart/2005/8/layout/vList2"/>
    <dgm:cxn modelId="{E2369BAA-6837-400E-B009-1719FCF31ADE}" type="presParOf" srcId="{68AB11BD-1710-4253-B846-D91128D33929}" destId="{8C4E6D3F-694D-4854-AE8E-478D171B9BD8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A80439-A31C-4550-8625-F939D78896B2}" type="doc">
      <dgm:prSet loTypeId="urn:microsoft.com/office/officeart/2005/8/layout/chevron2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070137B-C42B-4515-A90C-2E092FCA87D8}">
      <dgm:prSet phldrT="[Text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1</a:t>
          </a:r>
          <a:endParaRPr lang="en-US" dirty="0"/>
        </a:p>
      </dgm:t>
    </dgm:pt>
    <dgm:pt modelId="{BF929A46-216D-414A-817A-C0E668F7CBC6}" type="parTrans" cxnId="{A5929057-423A-4A37-82DB-9A92680E8F68}">
      <dgm:prSet/>
      <dgm:spPr/>
      <dgm:t>
        <a:bodyPr/>
        <a:lstStyle/>
        <a:p>
          <a:endParaRPr lang="en-US"/>
        </a:p>
      </dgm:t>
    </dgm:pt>
    <dgm:pt modelId="{E5D92788-E1B2-412E-A6B3-51C166608C2E}" type="sibTrans" cxnId="{A5929057-423A-4A37-82DB-9A92680E8F68}">
      <dgm:prSet/>
      <dgm:spPr/>
      <dgm:t>
        <a:bodyPr/>
        <a:lstStyle/>
        <a:p>
          <a:endParaRPr lang="en-US"/>
        </a:p>
      </dgm:t>
    </dgm:pt>
    <dgm:pt modelId="{851870E0-C228-42E2-9828-CAFFA3C5FBF9}">
      <dgm:prSet phldrT="[Text]"/>
      <dgm:spPr/>
      <dgm:t>
        <a:bodyPr/>
        <a:lstStyle/>
        <a:p>
          <a:r>
            <a:rPr lang="en-US" b="1" i="0" dirty="0" smtClean="0">
              <a:latin typeface="Adobe Hebrew" pitchFamily="18" charset="-79"/>
              <a:cs typeface="Adobe Hebrew" pitchFamily="18" charset="-79"/>
            </a:rPr>
            <a:t>Imports</a:t>
          </a:r>
          <a:r>
            <a:rPr lang="en-US" b="0" i="0" dirty="0" smtClean="0">
              <a:latin typeface="Adobe Hebrew" pitchFamily="18" charset="-79"/>
              <a:cs typeface="Adobe Hebrew" pitchFamily="18" charset="-79"/>
            </a:rPr>
            <a:t>: 39 products are significant and positive</a:t>
          </a:r>
          <a:endParaRPr lang="en-US" dirty="0">
            <a:latin typeface="Adobe Hebrew" pitchFamily="18" charset="-79"/>
            <a:cs typeface="Adobe Hebrew" pitchFamily="18" charset="-79"/>
          </a:endParaRPr>
        </a:p>
      </dgm:t>
    </dgm:pt>
    <dgm:pt modelId="{FB9D8432-C208-4071-8E26-C1C87D658675}" type="parTrans" cxnId="{B1AC3566-F06E-4AA7-8A7C-332173569521}">
      <dgm:prSet/>
      <dgm:spPr/>
      <dgm:t>
        <a:bodyPr/>
        <a:lstStyle/>
        <a:p>
          <a:endParaRPr lang="en-US"/>
        </a:p>
      </dgm:t>
    </dgm:pt>
    <dgm:pt modelId="{338D112F-FB92-4A6F-B9A0-D22A03A43958}" type="sibTrans" cxnId="{B1AC3566-F06E-4AA7-8A7C-332173569521}">
      <dgm:prSet/>
      <dgm:spPr/>
      <dgm:t>
        <a:bodyPr/>
        <a:lstStyle/>
        <a:p>
          <a:endParaRPr lang="en-US"/>
        </a:p>
      </dgm:t>
    </dgm:pt>
    <dgm:pt modelId="{816D2661-A2C2-4838-AD23-B45960651E0D}">
      <dgm:prSet phldrT="[Text]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2</a:t>
          </a:r>
          <a:endParaRPr lang="en-US" dirty="0"/>
        </a:p>
      </dgm:t>
    </dgm:pt>
    <dgm:pt modelId="{F3EEE531-9C0C-4BFE-9EC1-1AE375285467}" type="parTrans" cxnId="{0021E05C-F076-4C65-B53F-2828E1405F41}">
      <dgm:prSet/>
      <dgm:spPr/>
      <dgm:t>
        <a:bodyPr/>
        <a:lstStyle/>
        <a:p>
          <a:endParaRPr lang="en-US"/>
        </a:p>
      </dgm:t>
    </dgm:pt>
    <dgm:pt modelId="{1DDE6414-2043-4566-804F-E52156C3133C}" type="sibTrans" cxnId="{0021E05C-F076-4C65-B53F-2828E1405F41}">
      <dgm:prSet/>
      <dgm:spPr/>
      <dgm:t>
        <a:bodyPr/>
        <a:lstStyle/>
        <a:p>
          <a:endParaRPr lang="en-US"/>
        </a:p>
      </dgm:t>
    </dgm:pt>
    <dgm:pt modelId="{E70F81E5-6E67-433F-9B3A-1E46F39DA71E}">
      <dgm:prSet phldrT="[Text]"/>
      <dgm:spPr/>
      <dgm:t>
        <a:bodyPr/>
        <a:lstStyle/>
        <a:p>
          <a:r>
            <a:rPr lang="en-US" b="1" i="0" dirty="0" smtClean="0">
              <a:latin typeface="Adobe Hebrew" pitchFamily="18" charset="-79"/>
              <a:cs typeface="Adobe Hebrew" pitchFamily="18" charset="-79"/>
            </a:rPr>
            <a:t>Exports</a:t>
          </a:r>
          <a:r>
            <a:rPr lang="en-US" b="0" i="0" dirty="0" smtClean="0">
              <a:latin typeface="Adobe Hebrew" pitchFamily="18" charset="-79"/>
              <a:cs typeface="Adobe Hebrew" pitchFamily="18" charset="-79"/>
            </a:rPr>
            <a:t>: 35 products are significant and positive</a:t>
          </a:r>
          <a:endParaRPr lang="en-US" dirty="0">
            <a:latin typeface="Adobe Hebrew" pitchFamily="18" charset="-79"/>
            <a:cs typeface="Adobe Hebrew" pitchFamily="18" charset="-79"/>
          </a:endParaRPr>
        </a:p>
      </dgm:t>
    </dgm:pt>
    <dgm:pt modelId="{8677939E-BBD4-4DF3-9A2B-1794D9964DBE}" type="parTrans" cxnId="{22D7DD2D-D360-496A-8D47-A94E93E6E825}">
      <dgm:prSet/>
      <dgm:spPr/>
      <dgm:t>
        <a:bodyPr/>
        <a:lstStyle/>
        <a:p>
          <a:endParaRPr lang="en-US"/>
        </a:p>
      </dgm:t>
    </dgm:pt>
    <dgm:pt modelId="{731629CD-48C3-4C6A-B403-7FE9FCEEACF5}" type="sibTrans" cxnId="{22D7DD2D-D360-496A-8D47-A94E93E6E825}">
      <dgm:prSet/>
      <dgm:spPr/>
      <dgm:t>
        <a:bodyPr/>
        <a:lstStyle/>
        <a:p>
          <a:endParaRPr lang="en-US"/>
        </a:p>
      </dgm:t>
    </dgm:pt>
    <dgm:pt modelId="{6C98E31B-92C5-4F5F-B4A0-87A524279C56}">
      <dgm:prSet phldrT="[Text]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3</a:t>
          </a:r>
          <a:endParaRPr lang="en-US" dirty="0"/>
        </a:p>
      </dgm:t>
    </dgm:pt>
    <dgm:pt modelId="{C8291B39-7394-419F-BCC3-5C9706E059C8}" type="parTrans" cxnId="{0C629206-725C-4B73-8F48-CE953E785858}">
      <dgm:prSet/>
      <dgm:spPr/>
      <dgm:t>
        <a:bodyPr/>
        <a:lstStyle/>
        <a:p>
          <a:endParaRPr lang="en-US"/>
        </a:p>
      </dgm:t>
    </dgm:pt>
    <dgm:pt modelId="{947695D3-9DBF-42B9-B780-673EFCD68F96}" type="sibTrans" cxnId="{0C629206-725C-4B73-8F48-CE953E785858}">
      <dgm:prSet/>
      <dgm:spPr/>
      <dgm:t>
        <a:bodyPr/>
        <a:lstStyle/>
        <a:p>
          <a:endParaRPr lang="en-US"/>
        </a:p>
      </dgm:t>
    </dgm:pt>
    <dgm:pt modelId="{56771D87-E009-464B-8C01-DCA0FAB58958}">
      <dgm:prSet phldrT="[Text]"/>
      <dgm:spPr/>
      <dgm:t>
        <a:bodyPr/>
        <a:lstStyle/>
        <a:p>
          <a:r>
            <a:rPr lang="en-US" b="0" i="0" dirty="0" smtClean="0">
              <a:latin typeface="Adobe Hebrew" pitchFamily="18" charset="-79"/>
              <a:cs typeface="Adobe Hebrew" pitchFamily="18" charset="-79"/>
            </a:rPr>
            <a:t>Energy materials or medical products are not affected</a:t>
          </a:r>
          <a:endParaRPr lang="en-US" dirty="0">
            <a:latin typeface="Adobe Hebrew" pitchFamily="18" charset="-79"/>
            <a:cs typeface="Adobe Hebrew" pitchFamily="18" charset="-79"/>
          </a:endParaRPr>
        </a:p>
      </dgm:t>
    </dgm:pt>
    <dgm:pt modelId="{B17F084A-D71C-437C-916B-53A3832E1061}" type="parTrans" cxnId="{BF3C4B11-C64F-4025-BD77-A6117B3EA872}">
      <dgm:prSet/>
      <dgm:spPr/>
      <dgm:t>
        <a:bodyPr/>
        <a:lstStyle/>
        <a:p>
          <a:endParaRPr lang="en-US"/>
        </a:p>
      </dgm:t>
    </dgm:pt>
    <dgm:pt modelId="{7533363E-3AE1-4B08-BF35-0C61B9922F9D}" type="sibTrans" cxnId="{BF3C4B11-C64F-4025-BD77-A6117B3EA872}">
      <dgm:prSet/>
      <dgm:spPr/>
      <dgm:t>
        <a:bodyPr/>
        <a:lstStyle/>
        <a:p>
          <a:endParaRPr lang="en-US"/>
        </a:p>
      </dgm:t>
    </dgm:pt>
    <dgm:pt modelId="{33F5208E-A862-4A2F-BDC9-CE973B727E19}" type="pres">
      <dgm:prSet presAssocID="{EBA80439-A31C-4550-8625-F939D78896B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9F093D8-C3E9-4EB6-B7EF-DF6B83E578F9}" type="pres">
      <dgm:prSet presAssocID="{7070137B-C42B-4515-A90C-2E092FCA87D8}" presName="composite" presStyleCnt="0"/>
      <dgm:spPr/>
    </dgm:pt>
    <dgm:pt modelId="{0847A915-0D89-4450-B505-9B4AD3A07256}" type="pres">
      <dgm:prSet presAssocID="{7070137B-C42B-4515-A90C-2E092FCA87D8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868077-AB2C-418D-AE51-FA8BA6A0E6A2}" type="pres">
      <dgm:prSet presAssocID="{7070137B-C42B-4515-A90C-2E092FCA87D8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B1B37B-8A5B-4ED8-9DF6-F3918AF2B7E8}" type="pres">
      <dgm:prSet presAssocID="{E5D92788-E1B2-412E-A6B3-51C166608C2E}" presName="sp" presStyleCnt="0"/>
      <dgm:spPr/>
    </dgm:pt>
    <dgm:pt modelId="{81D7BA81-E093-4970-954B-E202771F2243}" type="pres">
      <dgm:prSet presAssocID="{816D2661-A2C2-4838-AD23-B45960651E0D}" presName="composite" presStyleCnt="0"/>
      <dgm:spPr/>
    </dgm:pt>
    <dgm:pt modelId="{AF0B8461-620A-4A9F-A843-DFA4C9584B52}" type="pres">
      <dgm:prSet presAssocID="{816D2661-A2C2-4838-AD23-B45960651E0D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00517E-CEB8-42F3-A07D-7D6C58DE03CC}" type="pres">
      <dgm:prSet presAssocID="{816D2661-A2C2-4838-AD23-B45960651E0D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9AA7F5-396A-4ACD-9CD4-25D4DDEABB27}" type="pres">
      <dgm:prSet presAssocID="{1DDE6414-2043-4566-804F-E52156C3133C}" presName="sp" presStyleCnt="0"/>
      <dgm:spPr/>
    </dgm:pt>
    <dgm:pt modelId="{B809CFE0-56CC-46AE-BEDC-E1B3100E3F43}" type="pres">
      <dgm:prSet presAssocID="{6C98E31B-92C5-4F5F-B4A0-87A524279C56}" presName="composite" presStyleCnt="0"/>
      <dgm:spPr/>
    </dgm:pt>
    <dgm:pt modelId="{F4A28DD5-6E97-4A5E-B8F2-5E85124A53B4}" type="pres">
      <dgm:prSet presAssocID="{6C98E31B-92C5-4F5F-B4A0-87A524279C56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79FC2C-432B-49E7-A575-C01B1BE9299F}" type="pres">
      <dgm:prSet presAssocID="{6C98E31B-92C5-4F5F-B4A0-87A524279C56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C629206-725C-4B73-8F48-CE953E785858}" srcId="{EBA80439-A31C-4550-8625-F939D78896B2}" destId="{6C98E31B-92C5-4F5F-B4A0-87A524279C56}" srcOrd="2" destOrd="0" parTransId="{C8291B39-7394-419F-BCC3-5C9706E059C8}" sibTransId="{947695D3-9DBF-42B9-B780-673EFCD68F96}"/>
    <dgm:cxn modelId="{BBEDB16C-9AB0-4FCC-9CD1-2925E8802151}" type="presOf" srcId="{56771D87-E009-464B-8C01-DCA0FAB58958}" destId="{0279FC2C-432B-49E7-A575-C01B1BE9299F}" srcOrd="0" destOrd="0" presId="urn:microsoft.com/office/officeart/2005/8/layout/chevron2"/>
    <dgm:cxn modelId="{9842F9DF-290D-463E-9D5F-DF2F44F2C63F}" type="presOf" srcId="{816D2661-A2C2-4838-AD23-B45960651E0D}" destId="{AF0B8461-620A-4A9F-A843-DFA4C9584B52}" srcOrd="0" destOrd="0" presId="urn:microsoft.com/office/officeart/2005/8/layout/chevron2"/>
    <dgm:cxn modelId="{0021E05C-F076-4C65-B53F-2828E1405F41}" srcId="{EBA80439-A31C-4550-8625-F939D78896B2}" destId="{816D2661-A2C2-4838-AD23-B45960651E0D}" srcOrd="1" destOrd="0" parTransId="{F3EEE531-9C0C-4BFE-9EC1-1AE375285467}" sibTransId="{1DDE6414-2043-4566-804F-E52156C3133C}"/>
    <dgm:cxn modelId="{BF3C4B11-C64F-4025-BD77-A6117B3EA872}" srcId="{6C98E31B-92C5-4F5F-B4A0-87A524279C56}" destId="{56771D87-E009-464B-8C01-DCA0FAB58958}" srcOrd="0" destOrd="0" parTransId="{B17F084A-D71C-437C-916B-53A3832E1061}" sibTransId="{7533363E-3AE1-4B08-BF35-0C61B9922F9D}"/>
    <dgm:cxn modelId="{C89795C0-72D7-453C-9056-B64C3339BFA5}" type="presOf" srcId="{851870E0-C228-42E2-9828-CAFFA3C5FBF9}" destId="{35868077-AB2C-418D-AE51-FA8BA6A0E6A2}" srcOrd="0" destOrd="0" presId="urn:microsoft.com/office/officeart/2005/8/layout/chevron2"/>
    <dgm:cxn modelId="{61BB04AC-E8C7-48E8-8B69-90A0173D6FAB}" type="presOf" srcId="{EBA80439-A31C-4550-8625-F939D78896B2}" destId="{33F5208E-A862-4A2F-BDC9-CE973B727E19}" srcOrd="0" destOrd="0" presId="urn:microsoft.com/office/officeart/2005/8/layout/chevron2"/>
    <dgm:cxn modelId="{B1AC3566-F06E-4AA7-8A7C-332173569521}" srcId="{7070137B-C42B-4515-A90C-2E092FCA87D8}" destId="{851870E0-C228-42E2-9828-CAFFA3C5FBF9}" srcOrd="0" destOrd="0" parTransId="{FB9D8432-C208-4071-8E26-C1C87D658675}" sibTransId="{338D112F-FB92-4A6F-B9A0-D22A03A43958}"/>
    <dgm:cxn modelId="{22D7DD2D-D360-496A-8D47-A94E93E6E825}" srcId="{816D2661-A2C2-4838-AD23-B45960651E0D}" destId="{E70F81E5-6E67-433F-9B3A-1E46F39DA71E}" srcOrd="0" destOrd="0" parTransId="{8677939E-BBD4-4DF3-9A2B-1794D9964DBE}" sibTransId="{731629CD-48C3-4C6A-B403-7FE9FCEEACF5}"/>
    <dgm:cxn modelId="{E15132A5-1F33-46B7-BE4A-9F91C85E5857}" type="presOf" srcId="{6C98E31B-92C5-4F5F-B4A0-87A524279C56}" destId="{F4A28DD5-6E97-4A5E-B8F2-5E85124A53B4}" srcOrd="0" destOrd="0" presId="urn:microsoft.com/office/officeart/2005/8/layout/chevron2"/>
    <dgm:cxn modelId="{19D6F60F-3D07-425B-B6D8-B99043E281DA}" type="presOf" srcId="{E70F81E5-6E67-433F-9B3A-1E46F39DA71E}" destId="{3B00517E-CEB8-42F3-A07D-7D6C58DE03CC}" srcOrd="0" destOrd="0" presId="urn:microsoft.com/office/officeart/2005/8/layout/chevron2"/>
    <dgm:cxn modelId="{A5929057-423A-4A37-82DB-9A92680E8F68}" srcId="{EBA80439-A31C-4550-8625-F939D78896B2}" destId="{7070137B-C42B-4515-A90C-2E092FCA87D8}" srcOrd="0" destOrd="0" parTransId="{BF929A46-216D-414A-817A-C0E668F7CBC6}" sibTransId="{E5D92788-E1B2-412E-A6B3-51C166608C2E}"/>
    <dgm:cxn modelId="{49579052-552A-412D-A938-99C13CFA9BD5}" type="presOf" srcId="{7070137B-C42B-4515-A90C-2E092FCA87D8}" destId="{0847A915-0D89-4450-B505-9B4AD3A07256}" srcOrd="0" destOrd="0" presId="urn:microsoft.com/office/officeart/2005/8/layout/chevron2"/>
    <dgm:cxn modelId="{8764EBF0-85F4-4DF0-B290-9FD237577BD6}" type="presParOf" srcId="{33F5208E-A862-4A2F-BDC9-CE973B727E19}" destId="{B9F093D8-C3E9-4EB6-B7EF-DF6B83E578F9}" srcOrd="0" destOrd="0" presId="urn:microsoft.com/office/officeart/2005/8/layout/chevron2"/>
    <dgm:cxn modelId="{4D4ED37B-1F53-4F69-A183-C0E4EED431F2}" type="presParOf" srcId="{B9F093D8-C3E9-4EB6-B7EF-DF6B83E578F9}" destId="{0847A915-0D89-4450-B505-9B4AD3A07256}" srcOrd="0" destOrd="0" presId="urn:microsoft.com/office/officeart/2005/8/layout/chevron2"/>
    <dgm:cxn modelId="{13563B1E-5922-4315-9157-64E792FA7ADB}" type="presParOf" srcId="{B9F093D8-C3E9-4EB6-B7EF-DF6B83E578F9}" destId="{35868077-AB2C-418D-AE51-FA8BA6A0E6A2}" srcOrd="1" destOrd="0" presId="urn:microsoft.com/office/officeart/2005/8/layout/chevron2"/>
    <dgm:cxn modelId="{44C25ECA-382C-4D7B-8BA5-863B16A40E9C}" type="presParOf" srcId="{33F5208E-A862-4A2F-BDC9-CE973B727E19}" destId="{BEB1B37B-8A5B-4ED8-9DF6-F3918AF2B7E8}" srcOrd="1" destOrd="0" presId="urn:microsoft.com/office/officeart/2005/8/layout/chevron2"/>
    <dgm:cxn modelId="{C76C3B3C-05F9-446F-B4B6-7198A2B0BEBA}" type="presParOf" srcId="{33F5208E-A862-4A2F-BDC9-CE973B727E19}" destId="{81D7BA81-E093-4970-954B-E202771F2243}" srcOrd="2" destOrd="0" presId="urn:microsoft.com/office/officeart/2005/8/layout/chevron2"/>
    <dgm:cxn modelId="{B344F52B-F03D-44F4-9BF2-39E2D8719C02}" type="presParOf" srcId="{81D7BA81-E093-4970-954B-E202771F2243}" destId="{AF0B8461-620A-4A9F-A843-DFA4C9584B52}" srcOrd="0" destOrd="0" presId="urn:microsoft.com/office/officeart/2005/8/layout/chevron2"/>
    <dgm:cxn modelId="{9D82BA8E-615F-4E35-A3BA-1E77A1453873}" type="presParOf" srcId="{81D7BA81-E093-4970-954B-E202771F2243}" destId="{3B00517E-CEB8-42F3-A07D-7D6C58DE03CC}" srcOrd="1" destOrd="0" presId="urn:microsoft.com/office/officeart/2005/8/layout/chevron2"/>
    <dgm:cxn modelId="{3800512D-38A2-4E2E-8933-9452DDF448E2}" type="presParOf" srcId="{33F5208E-A862-4A2F-BDC9-CE973B727E19}" destId="{329AA7F5-396A-4ACD-9CD4-25D4DDEABB27}" srcOrd="3" destOrd="0" presId="urn:microsoft.com/office/officeart/2005/8/layout/chevron2"/>
    <dgm:cxn modelId="{03DC6B90-1C15-48F5-9576-94D94F293BB2}" type="presParOf" srcId="{33F5208E-A862-4A2F-BDC9-CE973B727E19}" destId="{B809CFE0-56CC-46AE-BEDC-E1B3100E3F43}" srcOrd="4" destOrd="0" presId="urn:microsoft.com/office/officeart/2005/8/layout/chevron2"/>
    <dgm:cxn modelId="{2693E5A8-6687-4B13-837D-882DDA797FDF}" type="presParOf" srcId="{B809CFE0-56CC-46AE-BEDC-E1B3100E3F43}" destId="{F4A28DD5-6E97-4A5E-B8F2-5E85124A53B4}" srcOrd="0" destOrd="0" presId="urn:microsoft.com/office/officeart/2005/8/layout/chevron2"/>
    <dgm:cxn modelId="{9EC5C66C-A84E-4ECD-9BA4-5214EB452456}" type="presParOf" srcId="{B809CFE0-56CC-46AE-BEDC-E1B3100E3F43}" destId="{0279FC2C-432B-49E7-A575-C01B1BE9299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6C49671-E88D-4216-8C24-EE0C91143D4A}" type="doc">
      <dgm:prSet loTypeId="urn:microsoft.com/office/officeart/2005/8/layout/chevron2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291E9B3-3BFB-4DF6-8E97-04FFFDD30DC2}">
      <dgm:prSet phldrT="[Text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4000" dirty="0" smtClean="0"/>
            <a:t>4</a:t>
          </a:r>
          <a:endParaRPr lang="en-US" sz="4000" dirty="0"/>
        </a:p>
      </dgm:t>
    </dgm:pt>
    <dgm:pt modelId="{F65884F6-4D9A-4FD2-9931-563276921435}" type="parTrans" cxnId="{F33FDCB6-6800-4CAB-876F-3C447EF48F53}">
      <dgm:prSet/>
      <dgm:spPr/>
      <dgm:t>
        <a:bodyPr/>
        <a:lstStyle/>
        <a:p>
          <a:endParaRPr lang="en-US" sz="1800"/>
        </a:p>
      </dgm:t>
    </dgm:pt>
    <dgm:pt modelId="{E0BCEADE-0700-4454-9A06-EE7C14AB8506}" type="sibTrans" cxnId="{F33FDCB6-6800-4CAB-876F-3C447EF48F53}">
      <dgm:prSet/>
      <dgm:spPr/>
      <dgm:t>
        <a:bodyPr/>
        <a:lstStyle/>
        <a:p>
          <a:endParaRPr lang="en-US" sz="1800"/>
        </a:p>
      </dgm:t>
    </dgm:pt>
    <dgm:pt modelId="{9B5D9C59-79A0-4602-8CCD-8F3734504B61}">
      <dgm:prSet phldrT="[Text]" custT="1"/>
      <dgm:spPr/>
      <dgm:t>
        <a:bodyPr/>
        <a:lstStyle/>
        <a:p>
          <a:r>
            <a:rPr lang="en-US" sz="2200" b="0" i="0" dirty="0" smtClean="0">
              <a:latin typeface="Adobe Hebrew" pitchFamily="18" charset="-79"/>
              <a:cs typeface="Adobe Hebrew" pitchFamily="18" charset="-79"/>
            </a:rPr>
            <a:t>The average elasticity of IMPORTS(0.38%) </a:t>
          </a:r>
          <a:r>
            <a:rPr lang="en-US" sz="2800" b="1" i="0" dirty="0" smtClean="0">
              <a:latin typeface="Adobe Hebrew" pitchFamily="18" charset="-79"/>
              <a:cs typeface="Adobe Hebrew" pitchFamily="18" charset="-79"/>
            </a:rPr>
            <a:t>&gt;</a:t>
          </a:r>
          <a:r>
            <a:rPr lang="en-US" sz="2200" b="1" i="0" dirty="0" smtClean="0">
              <a:latin typeface="Adobe Hebrew" pitchFamily="18" charset="-79"/>
              <a:cs typeface="Adobe Hebrew" pitchFamily="18" charset="-79"/>
            </a:rPr>
            <a:t> </a:t>
          </a:r>
          <a:r>
            <a:rPr lang="en-US" sz="2200" b="0" i="0" dirty="0" smtClean="0">
              <a:latin typeface="Adobe Hebrew" pitchFamily="18" charset="-79"/>
              <a:cs typeface="Adobe Hebrew" pitchFamily="18" charset="-79"/>
            </a:rPr>
            <a:t>EXPORTS (0.36%)</a:t>
          </a:r>
          <a:endParaRPr lang="en-US" sz="2200" dirty="0">
            <a:latin typeface="Adobe Hebrew" pitchFamily="18" charset="-79"/>
            <a:cs typeface="Adobe Hebrew" pitchFamily="18" charset="-79"/>
          </a:endParaRPr>
        </a:p>
      </dgm:t>
    </dgm:pt>
    <dgm:pt modelId="{489FCBAC-DD6D-482D-BB2A-ABC720CF3409}" type="parTrans" cxnId="{E2702A2E-1F0C-479F-BC62-58A20E35E85A}">
      <dgm:prSet/>
      <dgm:spPr/>
      <dgm:t>
        <a:bodyPr/>
        <a:lstStyle/>
        <a:p>
          <a:endParaRPr lang="en-US" sz="1800"/>
        </a:p>
      </dgm:t>
    </dgm:pt>
    <dgm:pt modelId="{FC547855-E62A-4AFB-9667-CD127242657B}" type="sibTrans" cxnId="{E2702A2E-1F0C-479F-BC62-58A20E35E85A}">
      <dgm:prSet/>
      <dgm:spPr/>
      <dgm:t>
        <a:bodyPr/>
        <a:lstStyle/>
        <a:p>
          <a:endParaRPr lang="en-US" sz="1800"/>
        </a:p>
      </dgm:t>
    </dgm:pt>
    <dgm:pt modelId="{F7026A72-1A13-42F1-BAED-5D37D6E8A366}">
      <dgm:prSet phldrT="[Text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4000" dirty="0" smtClean="0"/>
            <a:t>5</a:t>
          </a:r>
          <a:endParaRPr lang="en-US" sz="4000" dirty="0"/>
        </a:p>
      </dgm:t>
    </dgm:pt>
    <dgm:pt modelId="{1143FE91-C723-4C53-AE67-54EAD0F9A1F6}" type="parTrans" cxnId="{2B9E8B43-D4F5-4ED9-B081-D23C3B32CEE3}">
      <dgm:prSet/>
      <dgm:spPr/>
      <dgm:t>
        <a:bodyPr/>
        <a:lstStyle/>
        <a:p>
          <a:endParaRPr lang="en-US" sz="1800"/>
        </a:p>
      </dgm:t>
    </dgm:pt>
    <dgm:pt modelId="{3DBC4B77-AAD5-450B-B25A-0AEB1684C63D}" type="sibTrans" cxnId="{2B9E8B43-D4F5-4ED9-B081-D23C3B32CEE3}">
      <dgm:prSet/>
      <dgm:spPr/>
      <dgm:t>
        <a:bodyPr/>
        <a:lstStyle/>
        <a:p>
          <a:endParaRPr lang="en-US" sz="1800"/>
        </a:p>
      </dgm:t>
    </dgm:pt>
    <dgm:pt modelId="{ACB1B72B-FAFA-4DB1-960B-58FB37350174}">
      <dgm:prSet phldrT="[Text]" custT="1"/>
      <dgm:spPr/>
      <dgm:t>
        <a:bodyPr/>
        <a:lstStyle/>
        <a:p>
          <a:r>
            <a:rPr lang="en-US" sz="2200" b="0" i="0" dirty="0" smtClean="0">
              <a:latin typeface="Adobe Hebrew" pitchFamily="18" charset="-79"/>
              <a:cs typeface="Adobe Hebrew" pitchFamily="18" charset="-79"/>
            </a:rPr>
            <a:t>Elasticity of tariff reduction for EXPORTS are more in agricultural products and processed materials</a:t>
          </a:r>
          <a:endParaRPr lang="en-US" sz="2200" dirty="0">
            <a:latin typeface="Adobe Hebrew" pitchFamily="18" charset="-79"/>
            <a:cs typeface="Adobe Hebrew" pitchFamily="18" charset="-79"/>
          </a:endParaRPr>
        </a:p>
      </dgm:t>
    </dgm:pt>
    <dgm:pt modelId="{3D81B732-1E56-4B05-BE07-A2843D642BCA}" type="parTrans" cxnId="{D7B4AED4-9C8E-41B2-8EC3-EA6653EF4F18}">
      <dgm:prSet/>
      <dgm:spPr/>
      <dgm:t>
        <a:bodyPr/>
        <a:lstStyle/>
        <a:p>
          <a:endParaRPr lang="en-US" sz="1800"/>
        </a:p>
      </dgm:t>
    </dgm:pt>
    <dgm:pt modelId="{321C9D53-5CB3-4826-8406-CA60EA5173BA}" type="sibTrans" cxnId="{D7B4AED4-9C8E-41B2-8EC3-EA6653EF4F18}">
      <dgm:prSet/>
      <dgm:spPr/>
      <dgm:t>
        <a:bodyPr/>
        <a:lstStyle/>
        <a:p>
          <a:endParaRPr lang="en-US" sz="1800"/>
        </a:p>
      </dgm:t>
    </dgm:pt>
    <dgm:pt modelId="{1C38ABA0-91FF-4C62-AA7D-DE8DE92620B9}">
      <dgm:prSet phldrT="[Text]"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4000" dirty="0" smtClean="0"/>
            <a:t>6</a:t>
          </a:r>
          <a:endParaRPr lang="en-US" sz="4000" dirty="0"/>
        </a:p>
      </dgm:t>
    </dgm:pt>
    <dgm:pt modelId="{FDCC9A77-F0E9-42FC-976C-8790ED31D6C5}" type="parTrans" cxnId="{9D610C80-007B-4386-B3BE-13E8A08BF7FC}">
      <dgm:prSet/>
      <dgm:spPr/>
      <dgm:t>
        <a:bodyPr/>
        <a:lstStyle/>
        <a:p>
          <a:endParaRPr lang="en-US" sz="1800"/>
        </a:p>
      </dgm:t>
    </dgm:pt>
    <dgm:pt modelId="{CAED04D0-0619-4078-8C1F-9350645A668D}" type="sibTrans" cxnId="{9D610C80-007B-4386-B3BE-13E8A08BF7FC}">
      <dgm:prSet/>
      <dgm:spPr/>
      <dgm:t>
        <a:bodyPr/>
        <a:lstStyle/>
        <a:p>
          <a:endParaRPr lang="en-US" sz="1800"/>
        </a:p>
      </dgm:t>
    </dgm:pt>
    <dgm:pt modelId="{3BE51152-E740-429E-B0D5-DA03472E80FD}">
      <dgm:prSet phldrT="[Text]" custT="1"/>
      <dgm:spPr/>
      <dgm:t>
        <a:bodyPr/>
        <a:lstStyle/>
        <a:p>
          <a:r>
            <a:rPr lang="en-US" sz="2200" b="0" i="0" dirty="0" smtClean="0">
              <a:latin typeface="Adobe Hebrew" pitchFamily="18" charset="-79"/>
              <a:cs typeface="Adobe Hebrew" pitchFamily="18" charset="-79"/>
            </a:rPr>
            <a:t>Elasticity of tariff reduction for IMPORTS are more in electrical machinery and automobile equipment</a:t>
          </a:r>
          <a:endParaRPr lang="en-US" sz="2200" dirty="0">
            <a:latin typeface="Adobe Hebrew" pitchFamily="18" charset="-79"/>
            <a:cs typeface="Adobe Hebrew" pitchFamily="18" charset="-79"/>
          </a:endParaRPr>
        </a:p>
      </dgm:t>
    </dgm:pt>
    <dgm:pt modelId="{A9840B77-4E4C-49DF-81D7-9105E36604E9}" type="parTrans" cxnId="{317E5A99-310F-45D3-8F92-0FC1B2E19E2B}">
      <dgm:prSet/>
      <dgm:spPr/>
      <dgm:t>
        <a:bodyPr/>
        <a:lstStyle/>
        <a:p>
          <a:endParaRPr lang="en-US" sz="1800"/>
        </a:p>
      </dgm:t>
    </dgm:pt>
    <dgm:pt modelId="{24BDF9DC-1978-40D6-B98C-8A2AED13F4EC}" type="sibTrans" cxnId="{317E5A99-310F-45D3-8F92-0FC1B2E19E2B}">
      <dgm:prSet/>
      <dgm:spPr/>
      <dgm:t>
        <a:bodyPr/>
        <a:lstStyle/>
        <a:p>
          <a:endParaRPr lang="en-US" sz="1800"/>
        </a:p>
      </dgm:t>
    </dgm:pt>
    <dgm:pt modelId="{CD2BB7A2-5696-4C2A-B3E4-08F42B2AEC65}" type="pres">
      <dgm:prSet presAssocID="{56C49671-E88D-4216-8C24-EE0C91143D4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32CE1D7-F450-4DDF-9BD9-FD84191E14AC}" type="pres">
      <dgm:prSet presAssocID="{1291E9B3-3BFB-4DF6-8E97-04FFFDD30DC2}" presName="composite" presStyleCnt="0"/>
      <dgm:spPr/>
    </dgm:pt>
    <dgm:pt modelId="{BC311E69-5266-4DA6-A452-EB45C53D6EE2}" type="pres">
      <dgm:prSet presAssocID="{1291E9B3-3BFB-4DF6-8E97-04FFFDD30DC2}" presName="parentText" presStyleLbl="alignNode1" presStyleIdx="0" presStyleCnt="3" custLinFactNeighborX="0" custLinFactNeighborY="-31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100471-B811-4A05-BB43-1C0436F80956}" type="pres">
      <dgm:prSet presAssocID="{1291E9B3-3BFB-4DF6-8E97-04FFFDD30DC2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1AFDE1-B2DA-49BD-A3CF-4EC6E85C4E3A}" type="pres">
      <dgm:prSet presAssocID="{E0BCEADE-0700-4454-9A06-EE7C14AB8506}" presName="sp" presStyleCnt="0"/>
      <dgm:spPr/>
    </dgm:pt>
    <dgm:pt modelId="{514B0576-B178-499B-AD65-74B6D46DD8DD}" type="pres">
      <dgm:prSet presAssocID="{F7026A72-1A13-42F1-BAED-5D37D6E8A366}" presName="composite" presStyleCnt="0"/>
      <dgm:spPr/>
    </dgm:pt>
    <dgm:pt modelId="{09F83638-DF6D-4843-96C6-519D0696B92D}" type="pres">
      <dgm:prSet presAssocID="{F7026A72-1A13-42F1-BAED-5D37D6E8A36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2B9733-5014-4217-983F-6763259BE689}" type="pres">
      <dgm:prSet presAssocID="{F7026A72-1A13-42F1-BAED-5D37D6E8A36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B3A80A-F064-4AAA-8506-9DC60721FB49}" type="pres">
      <dgm:prSet presAssocID="{3DBC4B77-AAD5-450B-B25A-0AEB1684C63D}" presName="sp" presStyleCnt="0"/>
      <dgm:spPr/>
    </dgm:pt>
    <dgm:pt modelId="{02C930FB-0AFB-4C08-98D7-47F04A1B37F9}" type="pres">
      <dgm:prSet presAssocID="{1C38ABA0-91FF-4C62-AA7D-DE8DE92620B9}" presName="composite" presStyleCnt="0"/>
      <dgm:spPr/>
    </dgm:pt>
    <dgm:pt modelId="{A6827AB9-3B47-4358-B9D4-942EDA5093EF}" type="pres">
      <dgm:prSet presAssocID="{1C38ABA0-91FF-4C62-AA7D-DE8DE92620B9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4841E0-D7A7-4304-907F-C5A50A8B9BC6}" type="pres">
      <dgm:prSet presAssocID="{1C38ABA0-91FF-4C62-AA7D-DE8DE92620B9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610C80-007B-4386-B3BE-13E8A08BF7FC}" srcId="{56C49671-E88D-4216-8C24-EE0C91143D4A}" destId="{1C38ABA0-91FF-4C62-AA7D-DE8DE92620B9}" srcOrd="2" destOrd="0" parTransId="{FDCC9A77-F0E9-42FC-976C-8790ED31D6C5}" sibTransId="{CAED04D0-0619-4078-8C1F-9350645A668D}"/>
    <dgm:cxn modelId="{77F92DD6-51CA-41E9-98B5-DE8138028A21}" type="presOf" srcId="{3BE51152-E740-429E-B0D5-DA03472E80FD}" destId="{074841E0-D7A7-4304-907F-C5A50A8B9BC6}" srcOrd="0" destOrd="0" presId="urn:microsoft.com/office/officeart/2005/8/layout/chevron2"/>
    <dgm:cxn modelId="{02072CED-7837-44BF-81B3-1AB421C05EAA}" type="presOf" srcId="{1291E9B3-3BFB-4DF6-8E97-04FFFDD30DC2}" destId="{BC311E69-5266-4DA6-A452-EB45C53D6EE2}" srcOrd="0" destOrd="0" presId="urn:microsoft.com/office/officeart/2005/8/layout/chevron2"/>
    <dgm:cxn modelId="{317E5A99-310F-45D3-8F92-0FC1B2E19E2B}" srcId="{1C38ABA0-91FF-4C62-AA7D-DE8DE92620B9}" destId="{3BE51152-E740-429E-B0D5-DA03472E80FD}" srcOrd="0" destOrd="0" parTransId="{A9840B77-4E4C-49DF-81D7-9105E36604E9}" sibTransId="{24BDF9DC-1978-40D6-B98C-8A2AED13F4EC}"/>
    <dgm:cxn modelId="{D7B4AED4-9C8E-41B2-8EC3-EA6653EF4F18}" srcId="{F7026A72-1A13-42F1-BAED-5D37D6E8A366}" destId="{ACB1B72B-FAFA-4DB1-960B-58FB37350174}" srcOrd="0" destOrd="0" parTransId="{3D81B732-1E56-4B05-BE07-A2843D642BCA}" sibTransId="{321C9D53-5CB3-4826-8406-CA60EA5173BA}"/>
    <dgm:cxn modelId="{0A215D42-1C5E-4D83-B50F-F55F77859BA1}" type="presOf" srcId="{56C49671-E88D-4216-8C24-EE0C91143D4A}" destId="{CD2BB7A2-5696-4C2A-B3E4-08F42B2AEC65}" srcOrd="0" destOrd="0" presId="urn:microsoft.com/office/officeart/2005/8/layout/chevron2"/>
    <dgm:cxn modelId="{E2702A2E-1F0C-479F-BC62-58A20E35E85A}" srcId="{1291E9B3-3BFB-4DF6-8E97-04FFFDD30DC2}" destId="{9B5D9C59-79A0-4602-8CCD-8F3734504B61}" srcOrd="0" destOrd="0" parTransId="{489FCBAC-DD6D-482D-BB2A-ABC720CF3409}" sibTransId="{FC547855-E62A-4AFB-9667-CD127242657B}"/>
    <dgm:cxn modelId="{6EBE87D1-97B3-4018-B7AC-303AD2D32858}" type="presOf" srcId="{F7026A72-1A13-42F1-BAED-5D37D6E8A366}" destId="{09F83638-DF6D-4843-96C6-519D0696B92D}" srcOrd="0" destOrd="0" presId="urn:microsoft.com/office/officeart/2005/8/layout/chevron2"/>
    <dgm:cxn modelId="{5711A993-10FC-41AF-BD92-A43E59B059FC}" type="presOf" srcId="{ACB1B72B-FAFA-4DB1-960B-58FB37350174}" destId="{6F2B9733-5014-4217-983F-6763259BE689}" srcOrd="0" destOrd="0" presId="urn:microsoft.com/office/officeart/2005/8/layout/chevron2"/>
    <dgm:cxn modelId="{197EEAF4-9145-4E0D-AAAE-3E9E8E160EAD}" type="presOf" srcId="{9B5D9C59-79A0-4602-8CCD-8F3734504B61}" destId="{B5100471-B811-4A05-BB43-1C0436F80956}" srcOrd="0" destOrd="0" presId="urn:microsoft.com/office/officeart/2005/8/layout/chevron2"/>
    <dgm:cxn modelId="{2B9E8B43-D4F5-4ED9-B081-D23C3B32CEE3}" srcId="{56C49671-E88D-4216-8C24-EE0C91143D4A}" destId="{F7026A72-1A13-42F1-BAED-5D37D6E8A366}" srcOrd="1" destOrd="0" parTransId="{1143FE91-C723-4C53-AE67-54EAD0F9A1F6}" sibTransId="{3DBC4B77-AAD5-450B-B25A-0AEB1684C63D}"/>
    <dgm:cxn modelId="{4B8AFAD6-8557-4A79-B72A-45B2581F2A4D}" type="presOf" srcId="{1C38ABA0-91FF-4C62-AA7D-DE8DE92620B9}" destId="{A6827AB9-3B47-4358-B9D4-942EDA5093EF}" srcOrd="0" destOrd="0" presId="urn:microsoft.com/office/officeart/2005/8/layout/chevron2"/>
    <dgm:cxn modelId="{F33FDCB6-6800-4CAB-876F-3C447EF48F53}" srcId="{56C49671-E88D-4216-8C24-EE0C91143D4A}" destId="{1291E9B3-3BFB-4DF6-8E97-04FFFDD30DC2}" srcOrd="0" destOrd="0" parTransId="{F65884F6-4D9A-4FD2-9931-563276921435}" sibTransId="{E0BCEADE-0700-4454-9A06-EE7C14AB8506}"/>
    <dgm:cxn modelId="{F368A089-4E23-4CB5-BBE5-B4D40AFE58A0}" type="presParOf" srcId="{CD2BB7A2-5696-4C2A-B3E4-08F42B2AEC65}" destId="{B32CE1D7-F450-4DDF-9BD9-FD84191E14AC}" srcOrd="0" destOrd="0" presId="urn:microsoft.com/office/officeart/2005/8/layout/chevron2"/>
    <dgm:cxn modelId="{BE26515B-9E08-41A1-80B8-FDC30AC9A88A}" type="presParOf" srcId="{B32CE1D7-F450-4DDF-9BD9-FD84191E14AC}" destId="{BC311E69-5266-4DA6-A452-EB45C53D6EE2}" srcOrd="0" destOrd="0" presId="urn:microsoft.com/office/officeart/2005/8/layout/chevron2"/>
    <dgm:cxn modelId="{F5ED0617-6DFF-4342-B99C-14D580774B6B}" type="presParOf" srcId="{B32CE1D7-F450-4DDF-9BD9-FD84191E14AC}" destId="{B5100471-B811-4A05-BB43-1C0436F80956}" srcOrd="1" destOrd="0" presId="urn:microsoft.com/office/officeart/2005/8/layout/chevron2"/>
    <dgm:cxn modelId="{09C19406-ECAD-42BF-B1D4-BDC815578430}" type="presParOf" srcId="{CD2BB7A2-5696-4C2A-B3E4-08F42B2AEC65}" destId="{C51AFDE1-B2DA-49BD-A3CF-4EC6E85C4E3A}" srcOrd="1" destOrd="0" presId="urn:microsoft.com/office/officeart/2005/8/layout/chevron2"/>
    <dgm:cxn modelId="{47137BBB-ECAF-4633-817B-7298D61B3233}" type="presParOf" srcId="{CD2BB7A2-5696-4C2A-B3E4-08F42B2AEC65}" destId="{514B0576-B178-499B-AD65-74B6D46DD8DD}" srcOrd="2" destOrd="0" presId="urn:microsoft.com/office/officeart/2005/8/layout/chevron2"/>
    <dgm:cxn modelId="{9FA7F6B2-65F2-4F36-8F37-1E41E227C7F3}" type="presParOf" srcId="{514B0576-B178-499B-AD65-74B6D46DD8DD}" destId="{09F83638-DF6D-4843-96C6-519D0696B92D}" srcOrd="0" destOrd="0" presId="urn:microsoft.com/office/officeart/2005/8/layout/chevron2"/>
    <dgm:cxn modelId="{6139D319-8A32-4900-8A60-EC888ED5A18F}" type="presParOf" srcId="{514B0576-B178-499B-AD65-74B6D46DD8DD}" destId="{6F2B9733-5014-4217-983F-6763259BE689}" srcOrd="1" destOrd="0" presId="urn:microsoft.com/office/officeart/2005/8/layout/chevron2"/>
    <dgm:cxn modelId="{06415FF8-81CC-4BA2-89A7-3CB4C316DCF3}" type="presParOf" srcId="{CD2BB7A2-5696-4C2A-B3E4-08F42B2AEC65}" destId="{5DB3A80A-F064-4AAA-8506-9DC60721FB49}" srcOrd="3" destOrd="0" presId="urn:microsoft.com/office/officeart/2005/8/layout/chevron2"/>
    <dgm:cxn modelId="{0CA68B87-3F64-468F-8AF0-5EDDD68B6D2E}" type="presParOf" srcId="{CD2BB7A2-5696-4C2A-B3E4-08F42B2AEC65}" destId="{02C930FB-0AFB-4C08-98D7-47F04A1B37F9}" srcOrd="4" destOrd="0" presId="urn:microsoft.com/office/officeart/2005/8/layout/chevron2"/>
    <dgm:cxn modelId="{3C828101-8545-437B-ABF4-C3C3CA9FDCE1}" type="presParOf" srcId="{02C930FB-0AFB-4C08-98D7-47F04A1B37F9}" destId="{A6827AB9-3B47-4358-B9D4-942EDA5093EF}" srcOrd="0" destOrd="0" presId="urn:microsoft.com/office/officeart/2005/8/layout/chevron2"/>
    <dgm:cxn modelId="{BEAAA567-20F6-41B4-A5F8-D67522E21886}" type="presParOf" srcId="{02C930FB-0AFB-4C08-98D7-47F04A1B37F9}" destId="{074841E0-D7A7-4304-907F-C5A50A8B9BC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CFB860-16C6-4D64-84B6-9EA5EEC96E01}">
      <dsp:nvSpPr>
        <dsp:cNvPr id="0" name=""/>
        <dsp:cNvSpPr/>
      </dsp:nvSpPr>
      <dsp:spPr>
        <a:xfrm>
          <a:off x="0" y="26380"/>
          <a:ext cx="4436053" cy="6032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dobe Hebrew" pitchFamily="18" charset="-79"/>
              <a:cs typeface="Adobe Hebrew" pitchFamily="18" charset="-79"/>
            </a:rPr>
            <a:t>Positive</a:t>
          </a:r>
          <a:endParaRPr lang="en-US" sz="2500" kern="1200" dirty="0">
            <a:latin typeface="Adobe Hebrew" pitchFamily="18" charset="-79"/>
            <a:cs typeface="Adobe Hebrew" pitchFamily="18" charset="-79"/>
          </a:endParaRPr>
        </a:p>
      </dsp:txBody>
      <dsp:txXfrm>
        <a:off x="29450" y="55830"/>
        <a:ext cx="4377153" cy="544381"/>
      </dsp:txXfrm>
    </dsp:sp>
    <dsp:sp modelId="{076229B1-5FC4-4EE6-AB92-F65DE4582035}">
      <dsp:nvSpPr>
        <dsp:cNvPr id="0" name=""/>
        <dsp:cNvSpPr/>
      </dsp:nvSpPr>
      <dsp:spPr>
        <a:xfrm>
          <a:off x="0" y="701661"/>
          <a:ext cx="4436053" cy="6032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dobe Hebrew" pitchFamily="18" charset="-79"/>
              <a:cs typeface="Adobe Hebrew" pitchFamily="18" charset="-79"/>
            </a:rPr>
            <a:t>positive</a:t>
          </a:r>
          <a:endParaRPr lang="en-US" sz="2500" kern="1200" dirty="0">
            <a:latin typeface="Adobe Hebrew" pitchFamily="18" charset="-79"/>
            <a:cs typeface="Adobe Hebrew" pitchFamily="18" charset="-79"/>
          </a:endParaRPr>
        </a:p>
      </dsp:txBody>
      <dsp:txXfrm>
        <a:off x="29450" y="731111"/>
        <a:ext cx="4377153" cy="544381"/>
      </dsp:txXfrm>
    </dsp:sp>
    <dsp:sp modelId="{5C120FDC-83DA-47FF-9D68-A6687910120B}">
      <dsp:nvSpPr>
        <dsp:cNvPr id="0" name=""/>
        <dsp:cNvSpPr/>
      </dsp:nvSpPr>
      <dsp:spPr>
        <a:xfrm>
          <a:off x="0" y="1376942"/>
          <a:ext cx="4436053" cy="6032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dobe Hebrew" pitchFamily="18" charset="-79"/>
              <a:cs typeface="Adobe Hebrew" pitchFamily="18" charset="-79"/>
            </a:rPr>
            <a:t>positive</a:t>
          </a:r>
          <a:endParaRPr lang="en-US" sz="2500" kern="1200" dirty="0">
            <a:latin typeface="Adobe Hebrew" pitchFamily="18" charset="-79"/>
            <a:cs typeface="Adobe Hebrew" pitchFamily="18" charset="-79"/>
          </a:endParaRPr>
        </a:p>
      </dsp:txBody>
      <dsp:txXfrm>
        <a:off x="29450" y="1406392"/>
        <a:ext cx="4377153" cy="544381"/>
      </dsp:txXfrm>
    </dsp:sp>
    <dsp:sp modelId="{112DB17B-ADE1-434D-BFAF-E5AE0A82C270}">
      <dsp:nvSpPr>
        <dsp:cNvPr id="0" name=""/>
        <dsp:cNvSpPr/>
      </dsp:nvSpPr>
      <dsp:spPr>
        <a:xfrm>
          <a:off x="0" y="2052224"/>
          <a:ext cx="4436053" cy="6032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dobe Hebrew" pitchFamily="18" charset="-79"/>
              <a:cs typeface="Adobe Hebrew" pitchFamily="18" charset="-79"/>
            </a:rPr>
            <a:t>positive</a:t>
          </a:r>
          <a:endParaRPr lang="en-US" sz="2500" kern="1200" dirty="0">
            <a:latin typeface="Adobe Hebrew" pitchFamily="18" charset="-79"/>
            <a:cs typeface="Adobe Hebrew" pitchFamily="18" charset="-79"/>
          </a:endParaRPr>
        </a:p>
      </dsp:txBody>
      <dsp:txXfrm>
        <a:off x="29450" y="2081674"/>
        <a:ext cx="4377153" cy="544381"/>
      </dsp:txXfrm>
    </dsp:sp>
    <dsp:sp modelId="{946F6803-9D1C-47A3-A75E-EA9DDDA20C28}">
      <dsp:nvSpPr>
        <dsp:cNvPr id="0" name=""/>
        <dsp:cNvSpPr/>
      </dsp:nvSpPr>
      <dsp:spPr>
        <a:xfrm>
          <a:off x="0" y="2727505"/>
          <a:ext cx="4436053" cy="6032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dobe Hebrew" pitchFamily="18" charset="-79"/>
              <a:cs typeface="Adobe Hebrew" pitchFamily="18" charset="-79"/>
            </a:rPr>
            <a:t>negative</a:t>
          </a:r>
          <a:endParaRPr lang="en-US" sz="2500" kern="1200" dirty="0">
            <a:latin typeface="Adobe Hebrew" pitchFamily="18" charset="-79"/>
            <a:cs typeface="Adobe Hebrew" pitchFamily="18" charset="-79"/>
          </a:endParaRPr>
        </a:p>
      </dsp:txBody>
      <dsp:txXfrm>
        <a:off x="29450" y="2756955"/>
        <a:ext cx="4377153" cy="544381"/>
      </dsp:txXfrm>
    </dsp:sp>
    <dsp:sp modelId="{95D5A2B0-CE49-41D5-8C6B-E45614C98B27}">
      <dsp:nvSpPr>
        <dsp:cNvPr id="0" name=""/>
        <dsp:cNvSpPr/>
      </dsp:nvSpPr>
      <dsp:spPr>
        <a:xfrm>
          <a:off x="0" y="3402786"/>
          <a:ext cx="4436053" cy="6032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dobe Hebrew" pitchFamily="18" charset="-79"/>
              <a:cs typeface="Adobe Hebrew" pitchFamily="18" charset="-79"/>
            </a:rPr>
            <a:t>Positive </a:t>
          </a:r>
          <a:r>
            <a:rPr lang="en-US" sz="2500" kern="1200" dirty="0" smtClean="0"/>
            <a:t>or Zero</a:t>
          </a:r>
          <a:endParaRPr lang="en-US" sz="2500" kern="1200" dirty="0"/>
        </a:p>
      </dsp:txBody>
      <dsp:txXfrm>
        <a:off x="29450" y="3432236"/>
        <a:ext cx="4377153" cy="5443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0FAA99-6146-4883-BFA1-E2E2814E473A}">
      <dsp:nvSpPr>
        <dsp:cNvPr id="0" name=""/>
        <dsp:cNvSpPr/>
      </dsp:nvSpPr>
      <dsp:spPr>
        <a:xfrm>
          <a:off x="0" y="11101"/>
          <a:ext cx="43434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1.GDP of country </a:t>
          </a:r>
          <a:r>
            <a:rPr lang="en-US" sz="2600" kern="1200" dirty="0" err="1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i</a:t>
          </a:r>
          <a:r>
            <a:rPr lang="en-US" sz="2600" kern="1200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 </a:t>
          </a:r>
          <a:endParaRPr lang="en-US" sz="2600" kern="1200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sp:txBody>
      <dsp:txXfrm>
        <a:off x="29700" y="40801"/>
        <a:ext cx="4284000" cy="549000"/>
      </dsp:txXfrm>
    </dsp:sp>
    <dsp:sp modelId="{A29E67F1-715A-4CC6-8F2B-430CC10B64B4}">
      <dsp:nvSpPr>
        <dsp:cNvPr id="0" name=""/>
        <dsp:cNvSpPr/>
      </dsp:nvSpPr>
      <dsp:spPr>
        <a:xfrm>
          <a:off x="0" y="694381"/>
          <a:ext cx="43434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2.GDP of country j </a:t>
          </a:r>
          <a:endParaRPr lang="en-US" sz="2600" kern="1200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sp:txBody>
      <dsp:txXfrm>
        <a:off x="29700" y="724081"/>
        <a:ext cx="4284000" cy="549000"/>
      </dsp:txXfrm>
    </dsp:sp>
    <dsp:sp modelId="{49B5E138-4E43-42F2-A6EA-0C6223020420}">
      <dsp:nvSpPr>
        <dsp:cNvPr id="0" name=""/>
        <dsp:cNvSpPr/>
      </dsp:nvSpPr>
      <dsp:spPr>
        <a:xfrm>
          <a:off x="0" y="1377661"/>
          <a:ext cx="43434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3.GDP per capita of country </a:t>
          </a:r>
          <a:r>
            <a:rPr lang="en-US" sz="2600" kern="1200" dirty="0" err="1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i</a:t>
          </a:r>
          <a:endParaRPr lang="en-US" sz="2600" kern="1200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sp:txBody>
      <dsp:txXfrm>
        <a:off x="29700" y="1407361"/>
        <a:ext cx="4284000" cy="549000"/>
      </dsp:txXfrm>
    </dsp:sp>
    <dsp:sp modelId="{AB3A01D4-D663-4D10-A5C5-95813229B3AC}">
      <dsp:nvSpPr>
        <dsp:cNvPr id="0" name=""/>
        <dsp:cNvSpPr/>
      </dsp:nvSpPr>
      <dsp:spPr>
        <a:xfrm>
          <a:off x="0" y="2060942"/>
          <a:ext cx="43434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4.GDP per capita of country j.</a:t>
          </a:r>
          <a:endParaRPr lang="en-US" sz="2600" kern="1200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sp:txBody>
      <dsp:txXfrm>
        <a:off x="29700" y="2090642"/>
        <a:ext cx="4284000" cy="549000"/>
      </dsp:txXfrm>
    </dsp:sp>
    <dsp:sp modelId="{D08F3FED-D45B-4D17-BD31-CC8BF4FD89BB}">
      <dsp:nvSpPr>
        <dsp:cNvPr id="0" name=""/>
        <dsp:cNvSpPr/>
      </dsp:nvSpPr>
      <dsp:spPr>
        <a:xfrm>
          <a:off x="0" y="2744222"/>
          <a:ext cx="43434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5.</a:t>
          </a:r>
          <a:endParaRPr lang="en-US" sz="2600" kern="1200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sp:txBody>
      <dsp:txXfrm>
        <a:off x="29700" y="2773922"/>
        <a:ext cx="4284000" cy="549000"/>
      </dsp:txXfrm>
    </dsp:sp>
    <dsp:sp modelId="{8C4E6D3F-694D-4854-AE8E-478D171B9BD8}">
      <dsp:nvSpPr>
        <dsp:cNvPr id="0" name=""/>
        <dsp:cNvSpPr/>
      </dsp:nvSpPr>
      <dsp:spPr>
        <a:xfrm>
          <a:off x="0" y="3427502"/>
          <a:ext cx="43434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solidFill>
                <a:schemeClr val="tx1"/>
              </a:solidFill>
              <a:latin typeface="Adobe Hebrew" pitchFamily="18" charset="-79"/>
              <a:cs typeface="Adobe Hebrew" pitchFamily="18" charset="-79"/>
            </a:rPr>
            <a:t>6.</a:t>
          </a:r>
          <a:endParaRPr lang="en-US" sz="2600" kern="1200" dirty="0">
            <a:solidFill>
              <a:schemeClr val="tx1"/>
            </a:solidFill>
            <a:latin typeface="Adobe Hebrew" pitchFamily="18" charset="-79"/>
            <a:cs typeface="Adobe Hebrew" pitchFamily="18" charset="-79"/>
          </a:endParaRPr>
        </a:p>
      </dsp:txBody>
      <dsp:txXfrm>
        <a:off x="29700" y="3457202"/>
        <a:ext cx="4284000" cy="549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D070C0-565D-4D04-8E1F-58860201A22F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872F9D-7F10-4C68-9990-8FC6F416AC3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8225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bg1">
                <a:lumMod val="85000"/>
              </a:schemeClr>
            </a:gs>
            <a:gs pos="50000">
              <a:schemeClr val="bg1">
                <a:lumMod val="95000"/>
                <a:alpha val="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0B0F7-3A96-4D6D-BF01-A5C48E77D983}" type="datetimeFigureOut">
              <a:rPr lang="th-TH" smtClean="0"/>
              <a:t>31/10/57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FD32A-485F-422E-B6E7-2D62D739C06C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7.pn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012238999_prevstill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60648" y="0"/>
            <a:ext cx="10937860" cy="685800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187624" y="5157192"/>
            <a:ext cx="8496944" cy="1224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3275856" y="5157192"/>
            <a:ext cx="62646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Adobe Hebrew" pitchFamily="18" charset="-79"/>
                <a:ea typeface="Adobe Fan Heiti Std B" pitchFamily="34" charset="-128"/>
                <a:cs typeface="Adobe Hebrew" pitchFamily="18" charset="-79"/>
              </a:rPr>
              <a:t>The Impact of AFTA on </a:t>
            </a:r>
            <a:br>
              <a:rPr lang="en-US" sz="4000" b="1" dirty="0" smtClean="0">
                <a:latin typeface="Adobe Hebrew" pitchFamily="18" charset="-79"/>
                <a:ea typeface="Adobe Fan Heiti Std B" pitchFamily="34" charset="-128"/>
                <a:cs typeface="Adobe Hebrew" pitchFamily="18" charset="-79"/>
              </a:rPr>
            </a:br>
            <a:r>
              <a:rPr lang="en-US" sz="4000" b="1" dirty="0" smtClean="0">
                <a:latin typeface="Adobe Hebrew" pitchFamily="18" charset="-79"/>
                <a:ea typeface="Adobe Fan Heiti Std B" pitchFamily="34" charset="-128"/>
                <a:cs typeface="Adobe Hebrew" pitchFamily="18" charset="-79"/>
              </a:rPr>
              <a:t>Intra- AFTA Trade</a:t>
            </a:r>
            <a:endParaRPr lang="th-TH" sz="4000" b="1" dirty="0">
              <a:latin typeface="Adobe Hebrew" pitchFamily="18" charset="-79"/>
              <a:ea typeface="Adobe Fan Heiti Std B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476672"/>
            <a:ext cx="5472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Adobe Fan Heiti Std B" pitchFamily="34" charset="-128"/>
              </a:rPr>
              <a:t>Introduction</a:t>
            </a:r>
            <a:endParaRPr lang="th-TH" sz="5400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Adobe Fan Heiti Std B" pitchFamily="34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55679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dobe Hebrew" pitchFamily="18" charset="-79"/>
                <a:ea typeface="Adobe Fan Heiti Std B" pitchFamily="34" charset="-128"/>
                <a:cs typeface="Adobe Hebrew" pitchFamily="18" charset="-79"/>
              </a:rPr>
              <a:t>By 2010, Common </a:t>
            </a:r>
            <a:r>
              <a:rPr lang="en-US" dirty="0" smtClean="0">
                <a:latin typeface="Adobe Hebrew" pitchFamily="18" charset="-79"/>
                <a:cs typeface="Adobe Hebrew" pitchFamily="18" charset="-79"/>
              </a:rPr>
              <a:t>Effective Preferential Tariff (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Hebrew" pitchFamily="18" charset="-79"/>
                <a:cs typeface="Adobe Hebrew" pitchFamily="18" charset="-79"/>
              </a:rPr>
              <a:t>CEPT</a:t>
            </a:r>
            <a:r>
              <a:rPr lang="en-US" dirty="0" smtClean="0">
                <a:latin typeface="Adobe Hebrew" pitchFamily="18" charset="-79"/>
                <a:cs typeface="Adobe Hebrew" pitchFamily="18" charset="-79"/>
              </a:rPr>
              <a:t>) </a:t>
            </a:r>
            <a:r>
              <a:rPr lang="en-US" smtClean="0">
                <a:latin typeface="Adobe Hebrew" pitchFamily="18" charset="-79"/>
                <a:cs typeface="Adobe Hebrew" pitchFamily="18" charset="-79"/>
              </a:rPr>
              <a:t>aims to reduce </a:t>
            </a:r>
            <a:r>
              <a:rPr lang="en-US" dirty="0" smtClean="0">
                <a:latin typeface="Adobe Hebrew" pitchFamily="18" charset="-79"/>
                <a:cs typeface="Adobe Hebrew" pitchFamily="18" charset="-79"/>
              </a:rPr>
              <a:t>the trade tariff rate to be 0% for…</a:t>
            </a:r>
            <a:r>
              <a:rPr lang="en-US" dirty="0" smtClean="0">
                <a:latin typeface="Adobe Hebrew" pitchFamily="18" charset="-79"/>
                <a:ea typeface="Adobe Fan Heiti Std B" pitchFamily="34" charset="-128"/>
                <a:cs typeface="Adobe Hebrew" pitchFamily="18" charset="-79"/>
              </a:rPr>
              <a:t> </a:t>
            </a:r>
            <a:endParaRPr lang="th-TH" dirty="0">
              <a:latin typeface="Adobe Hebrew" pitchFamily="18" charset="-79"/>
              <a:ea typeface="Adobe Fan Heiti Std B" pitchFamily="34" charset="-12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67544" y="2636912"/>
            <a:ext cx="3816424" cy="396044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Rectangle 11"/>
          <p:cNvSpPr/>
          <p:nvPr/>
        </p:nvSpPr>
        <p:spPr>
          <a:xfrm>
            <a:off x="755576" y="2924944"/>
            <a:ext cx="36724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More than 99 %</a:t>
            </a:r>
            <a:endParaRPr lang="th-TH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5576" y="3501008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  <a:latin typeface="Adobe Hebrew" pitchFamily="18" charset="-79"/>
                <a:cs typeface="Adobe Hebrew" pitchFamily="18" charset="-79"/>
              </a:rPr>
              <a:t>of products in original 6 ASEAN members</a:t>
            </a:r>
            <a:endParaRPr lang="th-TH" sz="2000" dirty="0">
              <a:solidFill>
                <a:schemeClr val="bg1">
                  <a:lumMod val="85000"/>
                </a:schemeClr>
              </a:solidFill>
              <a:latin typeface="Adobe Hebrew" pitchFamily="18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27584" y="4149080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Brunei</a:t>
            </a:r>
          </a:p>
          <a:p>
            <a:r>
              <a:rPr lang="en-US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Indonesia</a:t>
            </a:r>
          </a:p>
          <a:p>
            <a:r>
              <a:rPr lang="en-US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Malaysia</a:t>
            </a:r>
          </a:p>
          <a:p>
            <a:r>
              <a:rPr lang="en-US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the Philippines </a:t>
            </a:r>
          </a:p>
          <a:p>
            <a:r>
              <a:rPr lang="en-US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Singapore</a:t>
            </a:r>
          </a:p>
          <a:p>
            <a:r>
              <a:rPr lang="en-US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Thailand</a:t>
            </a:r>
            <a:endParaRPr lang="th-TH" sz="2400" dirty="0">
              <a:solidFill>
                <a:srgbClr val="FFC000"/>
              </a:solidFill>
              <a:latin typeface="Times New Roman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860032" y="2636912"/>
            <a:ext cx="3816424" cy="396044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Rectangle 16"/>
          <p:cNvSpPr/>
          <p:nvPr/>
        </p:nvSpPr>
        <p:spPr>
          <a:xfrm>
            <a:off x="5148064" y="2852936"/>
            <a:ext cx="323999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At least 95</a:t>
            </a:r>
            <a:r>
              <a:rPr lang="en-US" sz="4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%</a:t>
            </a:r>
            <a:endParaRPr lang="en-US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76056" y="3573016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  <a:latin typeface="Adobe Hebrew" pitchFamily="18" charset="-79"/>
                <a:cs typeface="Adobe Hebrew" pitchFamily="18" charset="-79"/>
              </a:rPr>
              <a:t>of products in the  4 new ASEAN members</a:t>
            </a:r>
            <a:endParaRPr lang="th-TH" sz="2000" dirty="0">
              <a:solidFill>
                <a:schemeClr val="bg1">
                  <a:lumMod val="85000"/>
                </a:schemeClr>
              </a:solidFill>
              <a:latin typeface="Adobe Hebrew" pitchFamily="18" charset="-79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48064" y="4293096"/>
            <a:ext cx="25922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Vietnam</a:t>
            </a:r>
          </a:p>
          <a:p>
            <a:r>
              <a:rPr lang="en-US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Laos</a:t>
            </a:r>
          </a:p>
          <a:p>
            <a:r>
              <a:rPr lang="en-US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Myanmar</a:t>
            </a:r>
          </a:p>
          <a:p>
            <a:r>
              <a:rPr lang="en-US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Cambodia</a:t>
            </a:r>
            <a:endParaRPr lang="th-TH" dirty="0">
              <a:solidFill>
                <a:srgbClr val="FFC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554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Adobe Fan Heiti Std B" pitchFamily="34" charset="-128"/>
              </a:rPr>
              <a:t>Objectives</a:t>
            </a:r>
            <a:endParaRPr lang="th-TH" sz="5400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Adobe Fan Heiti Std B" pitchFamily="34" charset="-128"/>
            </a:endParaRPr>
          </a:p>
        </p:txBody>
      </p:sp>
      <p:sp>
        <p:nvSpPr>
          <p:cNvPr id="6" name="Folded Corner 5"/>
          <p:cNvSpPr/>
          <p:nvPr/>
        </p:nvSpPr>
        <p:spPr>
          <a:xfrm>
            <a:off x="1763688" y="1628800"/>
            <a:ext cx="5256584" cy="4870070"/>
          </a:xfrm>
          <a:prstGeom prst="foldedCorner">
            <a:avLst/>
          </a:prstGeom>
          <a:solidFill>
            <a:srgbClr val="FFC0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2195736" y="2132856"/>
            <a:ext cx="43924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dobe Hebrew" pitchFamily="18" charset="-79"/>
                <a:cs typeface="Adobe Hebrew" pitchFamily="18" charset="-79"/>
              </a:rPr>
              <a:t>To </a:t>
            </a:r>
            <a:r>
              <a:rPr 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Hebrew" pitchFamily="18" charset="-79"/>
                <a:cs typeface="Adobe Hebrew" pitchFamily="18" charset="-79"/>
              </a:rPr>
              <a:t>analyze</a:t>
            </a:r>
            <a:r>
              <a:rPr lang="en-US" sz="3200" dirty="0" smtClean="0">
                <a:latin typeface="Adobe Hebrew" pitchFamily="18" charset="-79"/>
                <a:cs typeface="Adobe Hebrew" pitchFamily="18" charset="-79"/>
              </a:rPr>
              <a:t> </a:t>
            </a:r>
            <a:r>
              <a:rPr lang="en-US" sz="3200" dirty="0">
                <a:latin typeface="Adobe Hebrew" pitchFamily="18" charset="-79"/>
                <a:cs typeface="Adobe Hebrew" pitchFamily="18" charset="-79"/>
              </a:rPr>
              <a:t>the impact of AFTA, especially the impact of tariffs elimination, on </a:t>
            </a:r>
            <a:endParaRPr lang="en-US" sz="3200" dirty="0" smtClean="0">
              <a:latin typeface="Adobe Hebrew" pitchFamily="18" charset="-79"/>
              <a:cs typeface="Adobe Hebrew" pitchFamily="18" charset="-79"/>
            </a:endParaRPr>
          </a:p>
          <a:p>
            <a:r>
              <a:rPr lang="en-US" sz="3200" dirty="0" smtClean="0">
                <a:latin typeface="Adobe Hebrew" pitchFamily="18" charset="-79"/>
                <a:cs typeface="Adobe Hebrew" pitchFamily="18" charset="-79"/>
              </a:rPr>
              <a:t>intra-ASEAN </a:t>
            </a:r>
            <a:r>
              <a:rPr lang="en-US" sz="3200" dirty="0">
                <a:latin typeface="Adobe Hebrew" pitchFamily="18" charset="-79"/>
                <a:cs typeface="Adobe Hebrew" pitchFamily="18" charset="-79"/>
              </a:rPr>
              <a:t>trade by using 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Hebrew" pitchFamily="18" charset="-79"/>
                <a:cs typeface="Adobe Hebrew" pitchFamily="18" charset="-79"/>
              </a:rPr>
              <a:t>descriptive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Hebrew" pitchFamily="18" charset="-79"/>
                <a:cs typeface="Adobe Hebrew" pitchFamily="18" charset="-79"/>
              </a:rPr>
              <a:t> </a:t>
            </a:r>
            <a:r>
              <a:rPr lang="en-US" sz="3200" dirty="0">
                <a:latin typeface="Adobe Hebrew" pitchFamily="18" charset="-79"/>
                <a:cs typeface="Adobe Hebrew" pitchFamily="18" charset="-79"/>
              </a:rPr>
              <a:t>and 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Hebrew" pitchFamily="18" charset="-79"/>
                <a:cs typeface="Adobe Hebrew" pitchFamily="18" charset="-79"/>
              </a:rPr>
              <a:t>econometric</a:t>
            </a:r>
            <a:r>
              <a:rPr lang="en-US" sz="3200" dirty="0">
                <a:latin typeface="Adobe Hebrew" pitchFamily="18" charset="-79"/>
                <a:cs typeface="Adobe Hebrew" pitchFamily="18" charset="-79"/>
              </a:rPr>
              <a:t> approaches</a:t>
            </a:r>
            <a:r>
              <a:rPr lang="en-US" sz="2600" dirty="0">
                <a:latin typeface="Adobe Hebrew" pitchFamily="18" charset="-79"/>
                <a:cs typeface="Adobe Hebrew" pitchFamily="18" charset="-79"/>
              </a:rPr>
              <a:t>.</a:t>
            </a:r>
            <a:endParaRPr lang="en-US" sz="2600" dirty="0" smtClean="0">
              <a:latin typeface="Adobe Hebrew" pitchFamily="18" charset="-79"/>
              <a:cs typeface="Adobe Hebrew" pitchFamily="18" charset="-79"/>
            </a:endParaRPr>
          </a:p>
          <a:p>
            <a:endParaRPr lang="th-TH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76256" cy="1143000"/>
          </a:xfrm>
        </p:spPr>
        <p:txBody>
          <a:bodyPr>
            <a:noAutofit/>
          </a:bodyPr>
          <a:lstStyle/>
          <a:p>
            <a:pPr algn="l"/>
            <a:r>
              <a:rPr lang="en-US" sz="5400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Adobe Fan Heiti Std B" pitchFamily="34" charset="-128"/>
              </a:rPr>
              <a:t>Literature  Review</a:t>
            </a:r>
            <a:endParaRPr lang="th-TH" sz="5400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Adobe Fan Heiti Std B" pitchFamily="34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836712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dobe Hebrew" pitchFamily="18" charset="-79"/>
                <a:cs typeface="Adobe Hebrew" pitchFamily="18" charset="-79"/>
              </a:rPr>
              <a:t>Statistical  Analysis (By product)</a:t>
            </a:r>
            <a:endParaRPr lang="th-TH" sz="2400" b="1" dirty="0">
              <a:solidFill>
                <a:schemeClr val="tx1">
                  <a:lumMod val="75000"/>
                  <a:lumOff val="25000"/>
                </a:schemeClr>
              </a:solidFill>
              <a:latin typeface="Adobe Hebrew" pitchFamily="18" charset="-79"/>
            </a:endParaRPr>
          </a:p>
        </p:txBody>
      </p:sp>
      <p:pic>
        <p:nvPicPr>
          <p:cNvPr id="5" name="Picture 2" descr="C:\Users\USER\Documents\fig0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" y="1268760"/>
            <a:ext cx="9144000" cy="558924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88640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dobe Hebrew" pitchFamily="18" charset="-79"/>
                <a:cs typeface="Adobe Hebrew" pitchFamily="18" charset="-79"/>
              </a:rPr>
              <a:t>Statistical  Analysis (By country)</a:t>
            </a:r>
            <a:endParaRPr lang="th-TH" sz="2400" b="1" dirty="0">
              <a:solidFill>
                <a:schemeClr val="tx1">
                  <a:lumMod val="75000"/>
                  <a:lumOff val="25000"/>
                </a:schemeClr>
              </a:solidFill>
              <a:latin typeface="Adobe Hebrew" pitchFamily="18" charset="-79"/>
            </a:endParaRPr>
          </a:p>
        </p:txBody>
      </p:sp>
      <p:pic>
        <p:nvPicPr>
          <p:cNvPr id="5" name="Picture 3" descr="C:\Users\USER\Documents\123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836712"/>
            <a:ext cx="3384376" cy="5759938"/>
          </a:xfrm>
          <a:prstGeom prst="rect">
            <a:avLst/>
          </a:prstGeom>
          <a:noFill/>
        </p:spPr>
      </p:pic>
      <p:pic>
        <p:nvPicPr>
          <p:cNvPr id="6" name="Picture 4" descr="C:\Users\USER\Documents\56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8347" y="908720"/>
            <a:ext cx="3305653" cy="5693260"/>
          </a:xfrm>
          <a:prstGeom prst="rect">
            <a:avLst/>
          </a:prstGeom>
          <a:noFill/>
        </p:spPr>
      </p:pic>
      <p:sp>
        <p:nvSpPr>
          <p:cNvPr id="7" name="Pentagon 6"/>
          <p:cNvSpPr/>
          <p:nvPr/>
        </p:nvSpPr>
        <p:spPr>
          <a:xfrm rot="16200000">
            <a:off x="3131840" y="1484784"/>
            <a:ext cx="3024336" cy="2016224"/>
          </a:xfrm>
          <a:prstGeom prst="homePlate">
            <a:avLst/>
          </a:prstGeom>
          <a:solidFill>
            <a:srgbClr val="00B050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5400000">
            <a:off x="3743908" y="4113076"/>
            <a:ext cx="1800200" cy="2016224"/>
          </a:xfrm>
          <a:prstGeom prst="homePlate">
            <a:avLst/>
          </a:prstGeom>
          <a:solidFill>
            <a:srgbClr val="C0000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3635896" y="2132856"/>
            <a:ext cx="20882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Thailand,</a:t>
            </a:r>
          </a:p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Indonesia</a:t>
            </a:r>
          </a:p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&amp; others</a:t>
            </a:r>
            <a:endParaRPr lang="th-TH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endParaRPr lang="th-TH" dirty="0"/>
          </a:p>
        </p:txBody>
      </p:sp>
      <p:sp>
        <p:nvSpPr>
          <p:cNvPr id="10" name="TextBox 9"/>
          <p:cNvSpPr txBox="1"/>
          <p:nvPr/>
        </p:nvSpPr>
        <p:spPr>
          <a:xfrm>
            <a:off x="3635896" y="4293096"/>
            <a:ext cx="20162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Singapore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&amp;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Malaysia</a:t>
            </a:r>
            <a:endParaRPr lang="th-TH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endParaRPr lang="th-TH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484784"/>
            <a:ext cx="8352928" cy="49684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94720" cy="1143000"/>
          </a:xfrm>
        </p:spPr>
        <p:txBody>
          <a:bodyPr>
            <a:noAutofit/>
          </a:bodyPr>
          <a:lstStyle/>
          <a:p>
            <a:pPr algn="l"/>
            <a:r>
              <a:rPr lang="en-US" sz="5400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Adobe Fan Heiti Std B" pitchFamily="34" charset="-128"/>
              </a:rPr>
              <a:t>Theories</a:t>
            </a:r>
            <a:endParaRPr lang="th-TH" sz="5400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Adobe Fan Heiti Std B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19256" cy="485740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Gravity Model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AFTA positive effect to the intra-ASEAN trade</a:t>
            </a:r>
          </a:p>
          <a:p>
            <a:endParaRPr lang="en-US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No tariff elimination variable</a:t>
            </a:r>
          </a:p>
          <a:p>
            <a:endParaRPr lang="en-US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Include tariff reduction variable</a:t>
            </a:r>
          </a:p>
          <a:p>
            <a:pPr>
              <a:buNone/>
            </a:pPr>
            <a:endParaRPr lang="en-US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More accuracy</a:t>
            </a:r>
            <a:endParaRPr lang="th-TH" sz="3500" dirty="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211144" cy="1143000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Adobe Fan Heiti Std B" pitchFamily="34" charset="-128"/>
              </a:rPr>
              <a:t>Conceptual Framework</a:t>
            </a:r>
            <a:endParaRPr lang="th-TH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Adobe Fan Heiti Std B" pitchFamily="34" charset="-128"/>
            </a:endParaRPr>
          </a:p>
        </p:txBody>
      </p:sp>
      <p:sp>
        <p:nvSpPr>
          <p:cNvPr id="19" name="Flowchart: Connector 18"/>
          <p:cNvSpPr/>
          <p:nvPr/>
        </p:nvSpPr>
        <p:spPr>
          <a:xfrm>
            <a:off x="683568" y="2348880"/>
            <a:ext cx="3168352" cy="2808312"/>
          </a:xfrm>
          <a:prstGeom prst="flowChartConnector">
            <a:avLst/>
          </a:prstGeom>
          <a:solidFill>
            <a:schemeClr val="tx2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3779912" y="2636912"/>
            <a:ext cx="129614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3707904" y="4293096"/>
            <a:ext cx="136815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5148064" y="1628800"/>
            <a:ext cx="3168352" cy="1440160"/>
          </a:xfrm>
          <a:prstGeom prst="rect">
            <a:avLst/>
          </a:prstGeom>
          <a:solidFill>
            <a:srgbClr val="CCFF33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ectangle 26"/>
          <p:cNvSpPr/>
          <p:nvPr/>
        </p:nvSpPr>
        <p:spPr>
          <a:xfrm>
            <a:off x="5148064" y="4005064"/>
            <a:ext cx="3168352" cy="1440160"/>
          </a:xfrm>
          <a:prstGeom prst="rect">
            <a:avLst/>
          </a:prstGeom>
          <a:solidFill>
            <a:srgbClr val="CCFF33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9" name="TextBox 28"/>
          <p:cNvSpPr txBox="1"/>
          <p:nvPr/>
        </p:nvSpPr>
        <p:spPr>
          <a:xfrm>
            <a:off x="971600" y="3068960"/>
            <a:ext cx="3024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7EA9F"/>
                </a:solidFill>
                <a:latin typeface="Adobe Hebrew" pitchFamily="18" charset="-79"/>
                <a:cs typeface="Adobe Hebrew" pitchFamily="18" charset="-79"/>
              </a:rPr>
              <a:t>The impact of the elimination of tariffs on trade volume of ASEAN members</a:t>
            </a:r>
            <a:endParaRPr lang="th-TH" sz="2400" dirty="0">
              <a:solidFill>
                <a:srgbClr val="F7EA9F"/>
              </a:solidFill>
              <a:latin typeface="Adobe Hebrew" pitchFamily="18" charset="-79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64088" y="1844824"/>
            <a:ext cx="1800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Adobe Hebrew" pitchFamily="18" charset="-79"/>
                <a:cs typeface="Adobe Hebrew" pitchFamily="18" charset="-79"/>
              </a:rPr>
              <a:t>Tariff reduction</a:t>
            </a:r>
          </a:p>
          <a:p>
            <a:endParaRPr lang="th-TH" dirty="0"/>
          </a:p>
        </p:txBody>
      </p:sp>
      <p:sp>
        <p:nvSpPr>
          <p:cNvPr id="31" name="TextBox 30"/>
          <p:cNvSpPr txBox="1"/>
          <p:nvPr/>
        </p:nvSpPr>
        <p:spPr>
          <a:xfrm>
            <a:off x="5292080" y="4221088"/>
            <a:ext cx="23762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dobe Hebrew" pitchFamily="18" charset="-79"/>
                <a:cs typeface="Adobe Hebrew" pitchFamily="18" charset="-79"/>
              </a:rPr>
              <a:t>Intra-ASEAN     exp/imp value </a:t>
            </a:r>
            <a:endParaRPr lang="th-TH" dirty="0">
              <a:latin typeface="Adobe Hebrew" pitchFamily="18" charset="-79"/>
            </a:endParaRPr>
          </a:p>
        </p:txBody>
      </p:sp>
      <p:sp>
        <p:nvSpPr>
          <p:cNvPr id="32" name="Up Arrow 31"/>
          <p:cNvSpPr/>
          <p:nvPr/>
        </p:nvSpPr>
        <p:spPr>
          <a:xfrm>
            <a:off x="7308304" y="1772816"/>
            <a:ext cx="720080" cy="936104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Up Arrow 12"/>
          <p:cNvSpPr/>
          <p:nvPr/>
        </p:nvSpPr>
        <p:spPr>
          <a:xfrm>
            <a:off x="7460704" y="4221088"/>
            <a:ext cx="720080" cy="936104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30" grpId="0"/>
      <p:bldP spid="31" grpId="0"/>
      <p:bldP spid="3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98776" cy="1143000"/>
          </a:xfrm>
        </p:spPr>
        <p:txBody>
          <a:bodyPr>
            <a:noAutofit/>
          </a:bodyPr>
          <a:lstStyle/>
          <a:p>
            <a:pPr algn="l"/>
            <a:r>
              <a:rPr lang="en-US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Methodology</a:t>
            </a:r>
            <a:endParaRPr lang="th-TH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268760"/>
            <a:ext cx="74168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Theory-based gravity model at </a:t>
            </a:r>
            <a:r>
              <a:rPr lang="en-US" b="1" i="1" u="sng" dirty="0" smtClean="0">
                <a:solidFill>
                  <a:srgbClr val="C00000"/>
                </a:solidFill>
                <a:latin typeface="Adobe Hebrew" pitchFamily="18" charset="-79"/>
                <a:cs typeface="Adobe Hebrew" pitchFamily="18" charset="-79"/>
              </a:rPr>
              <a:t>product level 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by Anderson and Van </a:t>
            </a:r>
            <a:r>
              <a:rPr lang="en-US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Wincoop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.</a:t>
            </a:r>
            <a:endParaRPr lang="en-US" dirty="0" smtClean="0">
              <a:solidFill>
                <a:schemeClr val="tx1">
                  <a:lumMod val="65000"/>
                  <a:lumOff val="35000"/>
                </a:schemeClr>
              </a:solidFill>
              <a:latin typeface="Adobe Hebrew" pitchFamily="18" charset="-79"/>
              <a:cs typeface="Adobe Hebrew" pitchFamily="18" charset="-79"/>
            </a:endParaRPr>
          </a:p>
          <a:p>
            <a:endParaRPr lang="th-TH" dirty="0"/>
          </a:p>
        </p:txBody>
      </p:sp>
      <p:sp>
        <p:nvSpPr>
          <p:cNvPr id="5" name="Pentagon 4"/>
          <p:cNvSpPr/>
          <p:nvPr/>
        </p:nvSpPr>
        <p:spPr>
          <a:xfrm>
            <a:off x="0" y="2492896"/>
            <a:ext cx="7812360" cy="1296144"/>
          </a:xfrm>
          <a:prstGeom prst="homePlate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0" y="2708920"/>
            <a:ext cx="788436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>
                <a:solidFill>
                  <a:schemeClr val="bg1"/>
                </a:solidFill>
                <a:latin typeface="Adobe Garamond Pro Bold" pitchFamily="18" charset="0"/>
                <a:ea typeface="Adobe Fan Heiti Std B" pitchFamily="34" charset="-128"/>
                <a:cs typeface="Adobe Hebrew" pitchFamily="18" charset="-79"/>
              </a:rPr>
              <a:t>Equation for bilateral export/import flows of product k between each AFTA member country</a:t>
            </a:r>
          </a:p>
          <a:p>
            <a:endParaRPr lang="th-TH" dirty="0"/>
          </a:p>
        </p:txBody>
      </p:sp>
      <p:pic>
        <p:nvPicPr>
          <p:cNvPr id="7" name="Picture 6" descr="Screen Shot 2557-10-30 at 7.40.40 P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9080"/>
            <a:ext cx="9144000" cy="252028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0156 1.92414E-6 L -2.77778E-7 1.92414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Content Placeholder 26"/>
          <p:cNvGraphicFramePr>
            <a:graphicFrameLocks noGrp="1"/>
          </p:cNvGraphicFramePr>
          <p:nvPr>
            <p:ph sz="quarter" idx="4294967295"/>
          </p:nvPr>
        </p:nvGraphicFramePr>
        <p:xfrm>
          <a:off x="4572000" y="2132856"/>
          <a:ext cx="4436053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98776" cy="1143000"/>
          </a:xfrm>
        </p:spPr>
        <p:txBody>
          <a:bodyPr>
            <a:noAutofit/>
          </a:bodyPr>
          <a:lstStyle/>
          <a:p>
            <a:pPr algn="l"/>
            <a:r>
              <a:rPr lang="en-US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Methodology</a:t>
            </a:r>
            <a:endParaRPr lang="th-TH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graphicFrame>
        <p:nvGraphicFramePr>
          <p:cNvPr id="10" name="Content Placeholder 16"/>
          <p:cNvGraphicFramePr>
            <a:graphicFrameLocks noGrp="1"/>
          </p:cNvGraphicFramePr>
          <p:nvPr>
            <p:ph sz="quarter" idx="4294967295"/>
          </p:nvPr>
        </p:nvGraphicFramePr>
        <p:xfrm>
          <a:off x="179512" y="2132856"/>
          <a:ext cx="4343400" cy="40470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683568" y="4941168"/>
            <a:ext cx="1752600" cy="523875"/>
          </a:xfrm>
          <a:prstGeom prst="rect">
            <a:avLst/>
          </a:prstGeom>
          <a:noFill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683568" y="5589240"/>
            <a:ext cx="2286000" cy="533400"/>
          </a:xfrm>
          <a:prstGeom prst="rect">
            <a:avLst/>
          </a:prstGeom>
          <a:noFill/>
        </p:spPr>
      </p:pic>
      <p:sp>
        <p:nvSpPr>
          <p:cNvPr id="17" name="Right Arrow 16"/>
          <p:cNvSpPr/>
          <p:nvPr/>
        </p:nvSpPr>
        <p:spPr>
          <a:xfrm>
            <a:off x="4067944" y="2348880"/>
            <a:ext cx="1008112" cy="28803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ight Arrow 17"/>
          <p:cNvSpPr/>
          <p:nvPr/>
        </p:nvSpPr>
        <p:spPr>
          <a:xfrm>
            <a:off x="4067944" y="2996952"/>
            <a:ext cx="1008112" cy="28803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ight Arrow 18"/>
          <p:cNvSpPr/>
          <p:nvPr/>
        </p:nvSpPr>
        <p:spPr>
          <a:xfrm>
            <a:off x="4067944" y="3717032"/>
            <a:ext cx="1008112" cy="28803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Right Arrow 19"/>
          <p:cNvSpPr/>
          <p:nvPr/>
        </p:nvSpPr>
        <p:spPr>
          <a:xfrm>
            <a:off x="4067944" y="4293096"/>
            <a:ext cx="1008112" cy="28803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Right Arrow 20"/>
          <p:cNvSpPr/>
          <p:nvPr/>
        </p:nvSpPr>
        <p:spPr>
          <a:xfrm>
            <a:off x="4067944" y="5013176"/>
            <a:ext cx="1008112" cy="28803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Right Arrow 21"/>
          <p:cNvSpPr/>
          <p:nvPr/>
        </p:nvSpPr>
        <p:spPr>
          <a:xfrm>
            <a:off x="4067944" y="5733256"/>
            <a:ext cx="1008112" cy="28803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Round Diagonal Corner Rectangle 25"/>
          <p:cNvSpPr/>
          <p:nvPr/>
        </p:nvSpPr>
        <p:spPr>
          <a:xfrm>
            <a:off x="467544" y="1268760"/>
            <a:ext cx="3816424" cy="720080"/>
          </a:xfrm>
          <a:prstGeom prst="round2DiagRect">
            <a:avLst/>
          </a:prstGeom>
          <a:solidFill>
            <a:srgbClr val="F7EA9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ound Diagonal Corner Rectangle 26"/>
          <p:cNvSpPr/>
          <p:nvPr/>
        </p:nvSpPr>
        <p:spPr>
          <a:xfrm>
            <a:off x="4860032" y="1268760"/>
            <a:ext cx="3816424" cy="720080"/>
          </a:xfrm>
          <a:prstGeom prst="round2DiagRect">
            <a:avLst/>
          </a:prstGeom>
          <a:solidFill>
            <a:srgbClr val="F7EA9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827584" y="1340768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Variables</a:t>
            </a:r>
            <a:endParaRPr lang="th-TH" sz="3600" b="1" dirty="0">
              <a:latin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20072" y="1340768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Coeeficient</a:t>
            </a:r>
            <a:endParaRPr lang="th-TH" sz="36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Graphic spid="10" grpId="0">
        <p:bldAsOne/>
      </p:bldGraphic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931224" cy="1642194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Estimate Impact of Tariff Reduction On Individual AFTA Member Countries</a:t>
            </a:r>
            <a:endParaRPr lang="th-TH" sz="3200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484784"/>
            <a:ext cx="8820472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Adobe Hebrew" pitchFamily="18" charset="-79"/>
                <a:cs typeface="Adobe Hebrew" pitchFamily="18" charset="-79"/>
              </a:rPr>
              <a:t>Change                            to                           interacted with the AFTA member country dummy.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Adobe Hebrew" pitchFamily="18" charset="-79"/>
                <a:cs typeface="Adobe Hebrew" pitchFamily="18" charset="-79"/>
              </a:rPr>
              <a:t>Applying the </a:t>
            </a:r>
            <a:r>
              <a:rPr lang="en-US" sz="2400" dirty="0" err="1" smtClean="0">
                <a:latin typeface="Adobe Hebrew" pitchFamily="18" charset="-79"/>
                <a:cs typeface="Adobe Hebrew" pitchFamily="18" charset="-79"/>
              </a:rPr>
              <a:t>Hausman-taylor</a:t>
            </a:r>
            <a:r>
              <a:rPr lang="en-US" sz="2400" dirty="0" smtClean="0">
                <a:latin typeface="Adobe Hebrew" pitchFamily="18" charset="-79"/>
                <a:cs typeface="Adobe Hebrew" pitchFamily="18" charset="-79"/>
              </a:rPr>
              <a:t> estimation for error-components models.</a:t>
            </a:r>
          </a:p>
          <a:p>
            <a:endParaRPr lang="th-TH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1763688" y="1556792"/>
            <a:ext cx="1828800" cy="391160"/>
          </a:xfrm>
          <a:prstGeom prst="rect">
            <a:avLst/>
          </a:prstGeom>
          <a:noFill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3995936" y="1556792"/>
            <a:ext cx="1774371" cy="414020"/>
          </a:xfrm>
          <a:prstGeom prst="rect">
            <a:avLst/>
          </a:prstGeom>
          <a:noFill/>
        </p:spPr>
      </p:pic>
      <p:sp>
        <p:nvSpPr>
          <p:cNvPr id="10" name="Snip Diagonal Corner Rectangle 9"/>
          <p:cNvSpPr/>
          <p:nvPr/>
        </p:nvSpPr>
        <p:spPr>
          <a:xfrm>
            <a:off x="2411760" y="2996952"/>
            <a:ext cx="3600400" cy="1159451"/>
          </a:xfrm>
          <a:prstGeom prst="snip2DiagRect">
            <a:avLst/>
          </a:prstGeom>
          <a:solidFill>
            <a:schemeClr val="bg1"/>
          </a:solidFill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  <a:lum bright="-30000"/>
          </a:blip>
          <a:srcRect/>
          <a:stretch>
            <a:fillRect/>
          </a:stretch>
        </p:blipFill>
        <p:spPr bwMode="auto">
          <a:xfrm>
            <a:off x="2627784" y="3212976"/>
            <a:ext cx="619895" cy="648072"/>
          </a:xfrm>
          <a:prstGeom prst="rect">
            <a:avLst/>
          </a:prstGeom>
          <a:noFill/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40000" contrast="40000"/>
          </a:blip>
          <a:srcRect/>
          <a:stretch>
            <a:fillRect/>
          </a:stretch>
        </p:blipFill>
        <p:spPr bwMode="auto">
          <a:xfrm>
            <a:off x="3707904" y="3356992"/>
            <a:ext cx="2088232" cy="49936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275856" y="3356992"/>
            <a:ext cx="432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entury Gothic" pitchFamily="34" charset="0"/>
              </a:rPr>
              <a:t>=</a:t>
            </a:r>
            <a:endParaRPr lang="th-TH" sz="3000" dirty="0"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3040" y="4221088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dobe Hebrew" pitchFamily="18" charset="-79"/>
                <a:cs typeface="Adobe Hebrew" pitchFamily="18" charset="-79"/>
              </a:rPr>
              <a:t>The research test </a:t>
            </a:r>
            <a:r>
              <a:rPr lang="en-US" sz="2000" dirty="0" smtClean="0">
                <a:solidFill>
                  <a:srgbClr val="FF0000"/>
                </a:solidFill>
                <a:latin typeface="Adobe Hebrew" pitchFamily="18" charset="-79"/>
                <a:cs typeface="Adobe Hebrew" pitchFamily="18" charset="-79"/>
              </a:rPr>
              <a:t>Fixed effect model </a:t>
            </a:r>
            <a:r>
              <a:rPr lang="en-US" sz="2000" dirty="0" smtClean="0">
                <a:latin typeface="Adobe Hebrew" pitchFamily="18" charset="-79"/>
                <a:cs typeface="Adobe Hebrew" pitchFamily="18" charset="-79"/>
              </a:rPr>
              <a:t>vs. </a:t>
            </a:r>
            <a:r>
              <a:rPr lang="en-US" sz="2000" dirty="0" err="1" smtClean="0">
                <a:solidFill>
                  <a:srgbClr val="FF0000"/>
                </a:solidFill>
                <a:latin typeface="Adobe Hebrew" pitchFamily="18" charset="-79"/>
                <a:cs typeface="Adobe Hebrew" pitchFamily="18" charset="-79"/>
              </a:rPr>
              <a:t>Hausman-taylor</a:t>
            </a:r>
            <a:r>
              <a:rPr lang="en-US" sz="2000" dirty="0" smtClean="0">
                <a:solidFill>
                  <a:srgbClr val="FF0000"/>
                </a:solidFill>
                <a:latin typeface="Adobe Hebrew" pitchFamily="18" charset="-79"/>
                <a:cs typeface="Adobe Hebrew" pitchFamily="18" charset="-79"/>
              </a:rPr>
              <a:t> estimation </a:t>
            </a:r>
            <a:r>
              <a:rPr lang="en-US" sz="2000" dirty="0" smtClean="0">
                <a:latin typeface="Adobe Hebrew" pitchFamily="18" charset="-79"/>
                <a:cs typeface="Adobe Hebrew" pitchFamily="18" charset="-79"/>
              </a:rPr>
              <a:t>and set:</a:t>
            </a:r>
          </a:p>
          <a:p>
            <a:endParaRPr lang="th-TH" dirty="0"/>
          </a:p>
        </p:txBody>
      </p:sp>
      <p:sp>
        <p:nvSpPr>
          <p:cNvPr id="15" name="Flowchart: Process 14"/>
          <p:cNvSpPr/>
          <p:nvPr/>
        </p:nvSpPr>
        <p:spPr>
          <a:xfrm>
            <a:off x="467544" y="4653136"/>
            <a:ext cx="3960440" cy="2058019"/>
          </a:xfrm>
          <a:prstGeom prst="flowChartProcess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TextBox 15"/>
          <p:cNvSpPr txBox="1"/>
          <p:nvPr/>
        </p:nvSpPr>
        <p:spPr>
          <a:xfrm>
            <a:off x="395536" y="5013176"/>
            <a:ext cx="410445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Adobe Hebrew" pitchFamily="18" charset="-79"/>
                <a:cs typeface="Adobe Hebrew" pitchFamily="18" charset="-79"/>
              </a:rPr>
              <a:t>Ho </a:t>
            </a:r>
            <a:r>
              <a:rPr lang="en-US" sz="2400" dirty="0" smtClean="0">
                <a:solidFill>
                  <a:schemeClr val="bg1"/>
                </a:solidFill>
                <a:latin typeface="Adobe Hebrew" pitchFamily="18" charset="-79"/>
                <a:cs typeface="Adobe Hebrew" pitchFamily="18" charset="-79"/>
              </a:rPr>
              <a:t>: Individual effects are       correlated with the explanatory variable .  </a:t>
            </a:r>
            <a:endParaRPr lang="th-TH" sz="2400" dirty="0">
              <a:solidFill>
                <a:schemeClr val="bg1"/>
              </a:solidFill>
              <a:latin typeface="Adobe Hebrew" pitchFamily="18" charset="-79"/>
            </a:endParaRPr>
          </a:p>
        </p:txBody>
      </p:sp>
      <p:sp>
        <p:nvSpPr>
          <p:cNvPr id="18" name="Flowchart: Process 17"/>
          <p:cNvSpPr/>
          <p:nvPr/>
        </p:nvSpPr>
        <p:spPr>
          <a:xfrm>
            <a:off x="4716016" y="4653136"/>
            <a:ext cx="3960440" cy="2058019"/>
          </a:xfrm>
          <a:prstGeom prst="flowChartProcess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TextBox 18"/>
          <p:cNvSpPr txBox="1"/>
          <p:nvPr/>
        </p:nvSpPr>
        <p:spPr>
          <a:xfrm>
            <a:off x="5148064" y="5013176"/>
            <a:ext cx="316835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Adobe Hebrew" pitchFamily="18" charset="-79"/>
                <a:cs typeface="Adobe Hebrew" pitchFamily="18" charset="-79"/>
              </a:rPr>
              <a:t>H1</a:t>
            </a:r>
            <a:r>
              <a:rPr lang="en-US" sz="2400" dirty="0" smtClean="0">
                <a:solidFill>
                  <a:schemeClr val="bg1"/>
                </a:solidFill>
                <a:latin typeface="Adobe Hebrew" pitchFamily="18" charset="-79"/>
                <a:cs typeface="Adobe Hebrew" pitchFamily="18" charset="-79"/>
              </a:rPr>
              <a:t> : Otherwise </a:t>
            </a:r>
          </a:p>
          <a:p>
            <a:r>
              <a:rPr lang="en-US" sz="2400" dirty="0">
                <a:solidFill>
                  <a:schemeClr val="bg1"/>
                </a:solidFill>
                <a:latin typeface="Adobe Hebrew" pitchFamily="18" charset="-79"/>
                <a:cs typeface="Adobe Hebrew" pitchFamily="18" charset="-79"/>
              </a:rPr>
              <a:t>t</a:t>
            </a:r>
            <a:r>
              <a:rPr lang="en-US" sz="2400" dirty="0" smtClean="0">
                <a:solidFill>
                  <a:schemeClr val="bg1"/>
                </a:solidFill>
                <a:latin typeface="Adobe Hebrew" pitchFamily="18" charset="-79"/>
                <a:cs typeface="Adobe Hebrew" pitchFamily="18" charset="-79"/>
              </a:rPr>
              <a:t>he result is the null hypothesis is accepted.</a:t>
            </a:r>
          </a:p>
          <a:p>
            <a:endParaRPr lang="th-TH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/>
      <p:bldP spid="15" grpId="0" animBg="1"/>
      <p:bldP spid="16" grpId="0"/>
      <p:bldP spid="18" grpId="1" animBg="1"/>
      <p:bldP spid="1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0"/>
            <a:ext cx="2602632" cy="1143000"/>
          </a:xfrm>
        </p:spPr>
        <p:txBody>
          <a:bodyPr>
            <a:normAutofit/>
          </a:bodyPr>
          <a:lstStyle/>
          <a:p>
            <a:pPr algn="l"/>
            <a:r>
              <a:rPr lang="en-US" sz="5400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Results</a:t>
            </a:r>
            <a:endParaRPr lang="th-TH" sz="5400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908720"/>
            <a:ext cx="82809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Estimation Results for The Cases of Imports/ Exports </a:t>
            </a:r>
          </a:p>
          <a:p>
            <a:r>
              <a:rPr lang="en-US" sz="2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Of Each </a:t>
            </a:r>
            <a:r>
              <a:rPr lang="en-US" sz="21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Product</a:t>
            </a:r>
            <a:r>
              <a:rPr lang="en-US" sz="2100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 </a:t>
            </a:r>
            <a:r>
              <a:rPr lang="en-US" sz="2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Within ASEAN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271518596"/>
              </p:ext>
            </p:extLst>
          </p:nvPr>
        </p:nvGraphicFramePr>
        <p:xfrm>
          <a:off x="1403648" y="1676342"/>
          <a:ext cx="6336704" cy="50665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23528" y="0"/>
            <a:ext cx="2602632" cy="1143000"/>
          </a:xfrm>
        </p:spPr>
        <p:txBody>
          <a:bodyPr>
            <a:normAutofit/>
          </a:bodyPr>
          <a:lstStyle/>
          <a:p>
            <a:pPr algn="l"/>
            <a:r>
              <a:rPr lang="en-US" sz="5400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Results</a:t>
            </a:r>
            <a:endParaRPr lang="th-TH" sz="5400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908720"/>
            <a:ext cx="82809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Elasticity</a:t>
            </a:r>
            <a:r>
              <a:rPr lang="en-US" sz="2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 of Tariff Reduction for Imports/ Exports within ASEAN</a:t>
            </a:r>
          </a:p>
        </p:txBody>
      </p:sp>
      <p:graphicFrame>
        <p:nvGraphicFramePr>
          <p:cNvPr id="6" name="Content Placeholder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51114788"/>
              </p:ext>
            </p:extLst>
          </p:nvPr>
        </p:nvGraphicFramePr>
        <p:xfrm>
          <a:off x="1331640" y="1412776"/>
          <a:ext cx="6192688" cy="51163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6336704" cy="1143000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Trade Creation Effects</a:t>
            </a:r>
            <a:endParaRPr lang="th-TH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908720"/>
            <a:ext cx="82809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for </a:t>
            </a:r>
            <a:r>
              <a:rPr lang="en-US" sz="21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Individual</a:t>
            </a:r>
            <a:r>
              <a:rPr lang="en-US" sz="2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 ASEAN Member Countries</a:t>
            </a:r>
          </a:p>
        </p:txBody>
      </p:sp>
      <p:sp>
        <p:nvSpPr>
          <p:cNvPr id="6" name="Can 5"/>
          <p:cNvSpPr/>
          <p:nvPr/>
        </p:nvSpPr>
        <p:spPr>
          <a:xfrm>
            <a:off x="1187624" y="2348880"/>
            <a:ext cx="2520280" cy="2088231"/>
          </a:xfrm>
          <a:prstGeom prst="can">
            <a:avLst/>
          </a:prstGeom>
          <a:solidFill>
            <a:srgbClr val="C000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395536" y="4797152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dobe Hebrew" pitchFamily="18" charset="-79"/>
                <a:cs typeface="Adobe Hebrew" pitchFamily="18" charset="-79"/>
              </a:rPr>
              <a:t>The expansion of trade volume for the </a:t>
            </a:r>
            <a:r>
              <a:rPr lang="en-U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Hebrew" pitchFamily="18" charset="-79"/>
                <a:cs typeface="Adobe Hebrew" pitchFamily="18" charset="-79"/>
              </a:rPr>
              <a:t>new AFTA members </a:t>
            </a:r>
            <a:r>
              <a:rPr lang="en-US" sz="2000" dirty="0" smtClean="0">
                <a:latin typeface="Adobe Hebrew" pitchFamily="18" charset="-79"/>
                <a:cs typeface="Adobe Hebrew" pitchFamily="18" charset="-79"/>
              </a:rPr>
              <a:t>(Cambodia, Myanmar, Vietnam) </a:t>
            </a:r>
            <a:endParaRPr lang="th-TH" sz="3000" u="sng" dirty="0">
              <a:solidFill>
                <a:srgbClr val="C00000"/>
              </a:solidFill>
              <a:latin typeface="Adobe Hebrew" pitchFamily="18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88024" y="4869160"/>
            <a:ext cx="36724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dobe Hebrew" pitchFamily="18" charset="-79"/>
                <a:cs typeface="Adobe Hebrew" pitchFamily="18" charset="-79"/>
              </a:rPr>
              <a:t>The expansion of trade volume for </a:t>
            </a:r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Hebrew" pitchFamily="18" charset="-79"/>
                <a:cs typeface="Adobe Hebrew" pitchFamily="18" charset="-79"/>
              </a:rPr>
              <a:t>original members </a:t>
            </a:r>
            <a:r>
              <a:rPr lang="en-US" sz="2000" b="0" dirty="0" smtClean="0">
                <a:solidFill>
                  <a:schemeClr val="tx1"/>
                </a:solidFill>
                <a:latin typeface="Adobe Hebrew" pitchFamily="18" charset="-79"/>
                <a:cs typeface="Adobe Hebrew" pitchFamily="18" charset="-79"/>
              </a:rPr>
              <a:t>(Brunei, Indonesia, Malaysia, Philippines, Singapore, Thailand).</a:t>
            </a:r>
            <a:endParaRPr lang="th-TH" sz="2000" dirty="0">
              <a:latin typeface="Adobe Hebrew" pitchFamily="18" charset="-79"/>
            </a:endParaRPr>
          </a:p>
        </p:txBody>
      </p:sp>
      <p:sp>
        <p:nvSpPr>
          <p:cNvPr id="9" name="Can 8"/>
          <p:cNvSpPr/>
          <p:nvPr/>
        </p:nvSpPr>
        <p:spPr>
          <a:xfrm>
            <a:off x="5220072" y="1412776"/>
            <a:ext cx="2520280" cy="3069341"/>
          </a:xfrm>
          <a:prstGeom prst="can">
            <a:avLst/>
          </a:prstGeom>
          <a:solidFill>
            <a:srgbClr val="00B05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4283968" y="4653136"/>
            <a:ext cx="5040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&lt;</a:t>
            </a:r>
            <a:endParaRPr lang="en-US" sz="66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3528392" cy="1296144"/>
          </a:xfrm>
        </p:spPr>
        <p:txBody>
          <a:bodyPr>
            <a:normAutofit/>
          </a:bodyPr>
          <a:lstStyle/>
          <a:p>
            <a:pPr algn="l"/>
            <a:r>
              <a:rPr lang="en-US" sz="4800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Conclusion</a:t>
            </a:r>
            <a:endParaRPr lang="th-TH" sz="4800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39752" y="1628800"/>
            <a:ext cx="56166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latin typeface="Adobe Hebrew" pitchFamily="18" charset="-79"/>
                <a:cs typeface="Adobe Hebrew" pitchFamily="18" charset="-79"/>
              </a:rPr>
              <a:t>positive and significant trade creation effects</a:t>
            </a:r>
          </a:p>
          <a:p>
            <a:endParaRPr lang="th-TH" dirty="0"/>
          </a:p>
        </p:txBody>
      </p:sp>
      <p:sp>
        <p:nvSpPr>
          <p:cNvPr id="11" name="Cross 10"/>
          <p:cNvSpPr/>
          <p:nvPr/>
        </p:nvSpPr>
        <p:spPr>
          <a:xfrm>
            <a:off x="827584" y="1700808"/>
            <a:ext cx="864096" cy="950506"/>
          </a:xfrm>
          <a:prstGeom prst="plus">
            <a:avLst>
              <a:gd name="adj" fmla="val 33140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2339752" y="3212976"/>
            <a:ext cx="51125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latin typeface="Adobe Hebrew" pitchFamily="18" charset="-79"/>
                <a:cs typeface="Adobe Hebrew" pitchFamily="18" charset="-79"/>
              </a:rPr>
              <a:t>The elasticity of tariff reduction: Import  </a:t>
            </a:r>
            <a:r>
              <a:rPr lang="en-US" dirty="0" smtClean="0">
                <a:latin typeface="Adobe Hebrew" pitchFamily="18" charset="-79"/>
                <a:cs typeface="Adobe Hebrew" pitchFamily="18" charset="-79"/>
              </a:rPr>
              <a:t>&gt; </a:t>
            </a:r>
            <a:r>
              <a:rPr lang="en-US" b="0" dirty="0" smtClean="0">
                <a:latin typeface="Adobe Hebrew" pitchFamily="18" charset="-79"/>
                <a:cs typeface="Adobe Hebrew" pitchFamily="18" charset="-79"/>
              </a:rPr>
              <a:t>export</a:t>
            </a:r>
          </a:p>
          <a:p>
            <a:endParaRPr lang="th-TH" dirty="0"/>
          </a:p>
        </p:txBody>
      </p:sp>
      <p:sp>
        <p:nvSpPr>
          <p:cNvPr id="13" name="Chevron 12"/>
          <p:cNvSpPr/>
          <p:nvPr/>
        </p:nvSpPr>
        <p:spPr>
          <a:xfrm>
            <a:off x="827584" y="3284984"/>
            <a:ext cx="864096" cy="936104"/>
          </a:xfrm>
          <a:prstGeom prst="chevron">
            <a:avLst>
              <a:gd name="adj" fmla="val 58140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11760" y="4869160"/>
            <a:ext cx="6732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latin typeface="Adobe Hebrew" pitchFamily="18" charset="-79"/>
                <a:cs typeface="Adobe Hebrew" pitchFamily="18" charset="-79"/>
              </a:rPr>
              <a:t>Trade creation effects: </a:t>
            </a:r>
          </a:p>
          <a:p>
            <a:r>
              <a:rPr lang="en-US" b="0" dirty="0" smtClean="0">
                <a:latin typeface="Adobe Hebrew" pitchFamily="18" charset="-79"/>
                <a:cs typeface="Adobe Hebrew" pitchFamily="18" charset="-79"/>
              </a:rPr>
              <a:t>new ASEAN members </a:t>
            </a:r>
            <a:r>
              <a:rPr lang="en-US" dirty="0" smtClean="0">
                <a:latin typeface="Adobe Hebrew" pitchFamily="18" charset="-79"/>
                <a:cs typeface="Adobe Hebrew" pitchFamily="18" charset="-79"/>
              </a:rPr>
              <a:t>&lt; </a:t>
            </a:r>
            <a:r>
              <a:rPr lang="en-US" b="0" dirty="0" smtClean="0">
                <a:latin typeface="Adobe Hebrew" pitchFamily="18" charset="-79"/>
                <a:cs typeface="Adobe Hebrew" pitchFamily="18" charset="-79"/>
              </a:rPr>
              <a:t>original members</a:t>
            </a:r>
          </a:p>
          <a:p>
            <a:endParaRPr lang="th-TH" dirty="0"/>
          </a:p>
        </p:txBody>
      </p:sp>
      <p:sp>
        <p:nvSpPr>
          <p:cNvPr id="15" name="Chevron 14"/>
          <p:cNvSpPr/>
          <p:nvPr/>
        </p:nvSpPr>
        <p:spPr>
          <a:xfrm rot="10800000">
            <a:off x="683568" y="5013176"/>
            <a:ext cx="864096" cy="936104"/>
          </a:xfrm>
          <a:prstGeom prst="chevron">
            <a:avLst>
              <a:gd name="adj" fmla="val 58140"/>
            </a:avLst>
          </a:prstGeom>
          <a:solidFill>
            <a:srgbClr val="4D4D4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animBg="1"/>
      <p:bldP spid="12" grpId="0"/>
      <p:bldP spid="13" grpId="0" animBg="1"/>
      <p:bldP spid="14" grpId="0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5976664" cy="1296144"/>
          </a:xfrm>
        </p:spPr>
        <p:txBody>
          <a:bodyPr>
            <a:normAutofit/>
          </a:bodyPr>
          <a:lstStyle/>
          <a:p>
            <a:pPr algn="l"/>
            <a:r>
              <a:rPr lang="en-US" sz="4800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Recommendations</a:t>
            </a:r>
            <a:endParaRPr lang="th-TH" sz="4800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196752"/>
            <a:ext cx="51845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Hebrew" pitchFamily="18" charset="-79"/>
                <a:cs typeface="Adobe Hebrew" pitchFamily="18" charset="-79"/>
              </a:rPr>
              <a:t>Increasing AFTA utilization by:</a:t>
            </a:r>
          </a:p>
          <a:p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1844824"/>
            <a:ext cx="70567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ea"/>
              <a:buAutoNum type="circleNumDbPlain"/>
            </a:pPr>
            <a:endParaRPr lang="en-US" dirty="0" smtClean="0">
              <a:latin typeface="Adobe Hebrew" pitchFamily="18" charset="-79"/>
              <a:cs typeface="Adobe Hebrew" pitchFamily="18" charset="-79"/>
            </a:endParaRPr>
          </a:p>
          <a:p>
            <a:endParaRPr lang="th-TH" dirty="0"/>
          </a:p>
        </p:txBody>
      </p:sp>
      <p:sp>
        <p:nvSpPr>
          <p:cNvPr id="8" name="Rectangle 7"/>
          <p:cNvSpPr/>
          <p:nvPr/>
        </p:nvSpPr>
        <p:spPr>
          <a:xfrm>
            <a:off x="827584" y="1916832"/>
            <a:ext cx="7272808" cy="792088"/>
          </a:xfrm>
          <a:prstGeom prst="rect">
            <a:avLst/>
          </a:prstGeom>
          <a:solidFill>
            <a:schemeClr val="tx2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827584" y="3068960"/>
            <a:ext cx="7272808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ectangle 9"/>
          <p:cNvSpPr/>
          <p:nvPr/>
        </p:nvSpPr>
        <p:spPr>
          <a:xfrm>
            <a:off x="827584" y="4221088"/>
            <a:ext cx="7272808" cy="792088"/>
          </a:xfrm>
          <a:prstGeom prst="rect">
            <a:avLst/>
          </a:prstGeom>
          <a:solidFill>
            <a:schemeClr val="tx2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ectangle 10"/>
          <p:cNvSpPr/>
          <p:nvPr/>
        </p:nvSpPr>
        <p:spPr>
          <a:xfrm>
            <a:off x="827584" y="5373216"/>
            <a:ext cx="7272808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1187624" y="1988840"/>
            <a:ext cx="648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dobe Hebrew" pitchFamily="18" charset="-79"/>
                <a:cs typeface="Adobe Hebrew" pitchFamily="18" charset="-79"/>
              </a:rPr>
              <a:t>Spreading the information about AFTA </a:t>
            </a:r>
          </a:p>
          <a:p>
            <a:endParaRPr lang="th-TH" dirty="0"/>
          </a:p>
        </p:txBody>
      </p:sp>
      <p:sp>
        <p:nvSpPr>
          <p:cNvPr id="13" name="TextBox 12"/>
          <p:cNvSpPr txBox="1"/>
          <p:nvPr/>
        </p:nvSpPr>
        <p:spPr>
          <a:xfrm>
            <a:off x="971600" y="3140968"/>
            <a:ext cx="7416824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2500" dirty="0" smtClean="0">
                <a:latin typeface="Adobe Hebrew" pitchFamily="18" charset="-79"/>
                <a:cs typeface="Adobe Hebrew" pitchFamily="18" charset="-79"/>
              </a:rPr>
              <a:t>Reducing cost of obtaining the certificates of origin</a:t>
            </a:r>
          </a:p>
          <a:p>
            <a:endParaRPr lang="th-TH" dirty="0"/>
          </a:p>
        </p:txBody>
      </p:sp>
      <p:sp>
        <p:nvSpPr>
          <p:cNvPr id="14" name="TextBox 13"/>
          <p:cNvSpPr txBox="1"/>
          <p:nvPr/>
        </p:nvSpPr>
        <p:spPr>
          <a:xfrm>
            <a:off x="899592" y="4365104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Adobe Hebrew" pitchFamily="18" charset="-79"/>
                <a:cs typeface="Adobe Hebrew" pitchFamily="18" charset="-79"/>
              </a:rPr>
              <a:t>The elimination of Non-tariff measures(NTMs) </a:t>
            </a:r>
          </a:p>
          <a:p>
            <a:endParaRPr lang="th-TH" dirty="0"/>
          </a:p>
        </p:txBody>
      </p:sp>
      <p:sp>
        <p:nvSpPr>
          <p:cNvPr id="15" name="TextBox 14"/>
          <p:cNvSpPr txBox="1"/>
          <p:nvPr/>
        </p:nvSpPr>
        <p:spPr>
          <a:xfrm>
            <a:off x="827584" y="5589240"/>
            <a:ext cx="8100392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dobe Hebrew" pitchFamily="18" charset="-79"/>
                <a:cs typeface="Adobe Hebrew" pitchFamily="18" charset="-79"/>
              </a:rPr>
              <a:t>Improve infrastructure and develop competition between industries</a:t>
            </a:r>
          </a:p>
          <a:p>
            <a:endParaRPr lang="th-TH" sz="21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03648" y="2060848"/>
            <a:ext cx="6264696" cy="2016224"/>
          </a:xfrm>
        </p:spPr>
        <p:txBody>
          <a:bodyPr>
            <a:noAutofit/>
          </a:bodyPr>
          <a:lstStyle/>
          <a:p>
            <a:r>
              <a:rPr lang="en-US" sz="9600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Opinion</a:t>
            </a:r>
            <a:endParaRPr lang="th-TH" sz="9600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6552728" cy="1440160"/>
          </a:xfrm>
        </p:spPr>
        <p:txBody>
          <a:bodyPr>
            <a:normAutofit/>
          </a:bodyPr>
          <a:lstStyle/>
          <a:p>
            <a:pPr algn="l"/>
            <a:r>
              <a:rPr lang="en-US" sz="4800" dirty="0" smtClean="0">
                <a:solidFill>
                  <a:srgbClr val="0C48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Discussion Questions</a:t>
            </a:r>
            <a:endParaRPr lang="th-TH" sz="4800" dirty="0">
              <a:solidFill>
                <a:srgbClr val="0C48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1556792"/>
            <a:ext cx="734481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²"/>
            </a:pPr>
            <a:r>
              <a:rPr lang="en-US" dirty="0" smtClean="0">
                <a:latin typeface="Adobe Hebrew" pitchFamily="18" charset="-79"/>
                <a:cs typeface="Adobe Hebrew" pitchFamily="18" charset="-79"/>
              </a:rPr>
              <a:t>Since currently the process of eliminating intra-ASEAN trade tariff rate to be 0% for all types of products is not yet fully complete, what do you think will happen to Thailand if this process is fully completed?</a:t>
            </a:r>
          </a:p>
          <a:p>
            <a:pPr marL="285750" indent="-285750">
              <a:buFont typeface="Wingdings" charset="2"/>
              <a:buChar char="²"/>
            </a:pPr>
            <a:endParaRPr lang="en-US" dirty="0" smtClean="0">
              <a:latin typeface="Adobe Hebrew" pitchFamily="18" charset="-79"/>
              <a:cs typeface="Adobe Hebrew" pitchFamily="18" charset="-79"/>
            </a:endParaRPr>
          </a:p>
          <a:p>
            <a:pPr marL="285750" indent="-285750">
              <a:buFont typeface="Wingdings" charset="2"/>
              <a:buChar char="²"/>
            </a:pPr>
            <a:r>
              <a:rPr lang="en-US" dirty="0" smtClean="0">
                <a:latin typeface="Adobe Hebrew" pitchFamily="18" charset="-79"/>
                <a:cs typeface="Adobe Hebrew" pitchFamily="18" charset="-79"/>
              </a:rPr>
              <a:t>Which country do you think will gain the most benefit from the intra-ASEAN trade tariff reduction once there is an emergence of AEC in 2015? And why?</a:t>
            </a:r>
          </a:p>
          <a:p>
            <a:endParaRPr lang="th-TH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229600" cy="1143000"/>
          </a:xfrm>
        </p:spPr>
        <p:txBody>
          <a:bodyPr>
            <a:normAutofit/>
          </a:bodyPr>
          <a:lstStyle/>
          <a:p>
            <a:r>
              <a:rPr lang="en-US" i="1" dirty="0" smtClean="0"/>
              <a:t> “Thank you!”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3140968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dirty="0" err="1">
                <a:latin typeface="Calibri"/>
                <a:cs typeface="Calibri"/>
              </a:rPr>
              <a:t>Ornpreeya</a:t>
            </a:r>
            <a:r>
              <a:rPr lang="en-US" sz="2000" dirty="0">
                <a:latin typeface="Calibri"/>
                <a:cs typeface="Calibri"/>
              </a:rPr>
              <a:t> </a:t>
            </a:r>
            <a:r>
              <a:rPr lang="en-US" sz="2000" dirty="0" err="1">
                <a:latin typeface="Calibri"/>
                <a:cs typeface="Calibri"/>
              </a:rPr>
              <a:t>Manovilas</a:t>
            </a:r>
            <a:r>
              <a:rPr lang="en-US" sz="2000" dirty="0">
                <a:latin typeface="Calibri"/>
                <a:cs typeface="Calibri"/>
              </a:rPr>
              <a:t> 5504640912</a:t>
            </a:r>
          </a:p>
          <a:p>
            <a:pPr marL="0" indent="0" algn="ctr">
              <a:buNone/>
            </a:pPr>
            <a:r>
              <a:rPr lang="en-US" sz="2000" dirty="0" err="1">
                <a:latin typeface="Calibri"/>
                <a:cs typeface="Calibri"/>
              </a:rPr>
              <a:t>Kewalin</a:t>
            </a:r>
            <a:r>
              <a:rPr lang="en-US" sz="2000" dirty="0">
                <a:latin typeface="Calibri"/>
                <a:cs typeface="Calibri"/>
              </a:rPr>
              <a:t> </a:t>
            </a:r>
            <a:r>
              <a:rPr lang="en-US" sz="2000" dirty="0" err="1">
                <a:latin typeface="Calibri"/>
                <a:cs typeface="Calibri"/>
              </a:rPr>
              <a:t>Laorsukphaiboon</a:t>
            </a:r>
            <a:r>
              <a:rPr lang="en-US" sz="2000" dirty="0">
                <a:latin typeface="Calibri"/>
                <a:cs typeface="Calibri"/>
              </a:rPr>
              <a:t> 5504640441</a:t>
            </a:r>
          </a:p>
          <a:p>
            <a:pPr marL="0" indent="0" algn="ctr">
              <a:buNone/>
            </a:pPr>
            <a:r>
              <a:rPr lang="en-US" sz="2000" dirty="0" err="1">
                <a:latin typeface="Calibri"/>
                <a:cs typeface="Calibri"/>
              </a:rPr>
              <a:t>Nutta</a:t>
            </a:r>
            <a:r>
              <a:rPr lang="en-US" sz="2000" dirty="0">
                <a:latin typeface="Calibri"/>
                <a:cs typeface="Calibri"/>
              </a:rPr>
              <a:t> </a:t>
            </a:r>
            <a:r>
              <a:rPr lang="en-US" sz="2000" dirty="0" err="1">
                <a:latin typeface="Calibri"/>
                <a:cs typeface="Calibri"/>
              </a:rPr>
              <a:t>Rujirasenee</a:t>
            </a:r>
            <a:r>
              <a:rPr lang="en-US" sz="2000" dirty="0">
                <a:latin typeface="Calibri"/>
                <a:cs typeface="Calibri"/>
              </a:rPr>
              <a:t> 5504640839</a:t>
            </a:r>
          </a:p>
          <a:p>
            <a:pPr marL="0" indent="0" algn="ctr">
              <a:buNone/>
            </a:pPr>
            <a:r>
              <a:rPr lang="en-US" sz="2000" dirty="0" err="1">
                <a:latin typeface="Calibri"/>
                <a:cs typeface="Calibri"/>
              </a:rPr>
              <a:t>Lalipat</a:t>
            </a:r>
            <a:r>
              <a:rPr lang="en-US" sz="2000" dirty="0">
                <a:latin typeface="Calibri"/>
                <a:cs typeface="Calibri"/>
              </a:rPr>
              <a:t> </a:t>
            </a:r>
            <a:r>
              <a:rPr lang="en-US" sz="2000" dirty="0" err="1">
                <a:latin typeface="Calibri"/>
                <a:cs typeface="Calibri"/>
              </a:rPr>
              <a:t>Tachapattarawat</a:t>
            </a:r>
            <a:r>
              <a:rPr lang="en-US" sz="2000" dirty="0">
                <a:latin typeface="Calibri"/>
                <a:cs typeface="Calibri"/>
              </a:rPr>
              <a:t> 5504640607</a:t>
            </a:r>
          </a:p>
          <a:p>
            <a:pPr marL="0" indent="0" algn="ctr">
              <a:buNone/>
            </a:pPr>
            <a:r>
              <a:rPr lang="en-US" sz="2000" dirty="0" err="1" smtClean="0">
                <a:latin typeface="Calibri"/>
                <a:cs typeface="Calibri"/>
              </a:rPr>
              <a:t>Asamarujee</a:t>
            </a:r>
            <a:r>
              <a:rPr lang="en-US" sz="2000" dirty="0" smtClean="0">
                <a:latin typeface="Calibri"/>
                <a:cs typeface="Calibri"/>
              </a:rPr>
              <a:t> </a:t>
            </a:r>
            <a:r>
              <a:rPr lang="en-US" sz="2000" dirty="0" err="1" smtClean="0">
                <a:latin typeface="Calibri"/>
                <a:cs typeface="Calibri"/>
              </a:rPr>
              <a:t>Simaporn</a:t>
            </a:r>
            <a:r>
              <a:rPr lang="en-US" sz="2000" dirty="0" smtClean="0">
                <a:latin typeface="Calibri"/>
                <a:cs typeface="Calibri"/>
              </a:rPr>
              <a:t> 5504640102 </a:t>
            </a:r>
          </a:p>
          <a:p>
            <a:pPr marL="0" indent="0" algn="ctr">
              <a:buNone/>
            </a:pPr>
            <a:r>
              <a:rPr lang="en-US" sz="2000" dirty="0" err="1" smtClean="0">
                <a:latin typeface="Calibri"/>
                <a:cs typeface="Calibri"/>
              </a:rPr>
              <a:t>Arpapat</a:t>
            </a:r>
            <a:r>
              <a:rPr lang="en-US" sz="2000" dirty="0" smtClean="0">
                <a:latin typeface="Calibri"/>
                <a:cs typeface="Calibri"/>
              </a:rPr>
              <a:t> </a:t>
            </a:r>
            <a:r>
              <a:rPr lang="en-US" sz="2000" dirty="0" err="1">
                <a:latin typeface="Calibri"/>
                <a:cs typeface="Calibri"/>
              </a:rPr>
              <a:t>Noonpukdee</a:t>
            </a:r>
            <a:r>
              <a:rPr lang="en-US" sz="2000" dirty="0">
                <a:latin typeface="Calibri"/>
                <a:cs typeface="Calibri"/>
              </a:rPr>
              <a:t> 5504640086             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30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572</Words>
  <Application>Microsoft Office PowerPoint</Application>
  <PresentationFormat>On-screen Show (4:3)</PresentationFormat>
  <Paragraphs>114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Literature  Review</vt:lpstr>
      <vt:lpstr>PowerPoint Presentation</vt:lpstr>
      <vt:lpstr>Theories</vt:lpstr>
      <vt:lpstr>Conceptual Framework</vt:lpstr>
      <vt:lpstr>Methodology</vt:lpstr>
      <vt:lpstr>Methodology</vt:lpstr>
      <vt:lpstr>Estimate Impact of Tariff Reduction On Individual AFTA Member Countries</vt:lpstr>
      <vt:lpstr>Results</vt:lpstr>
      <vt:lpstr>Results</vt:lpstr>
      <vt:lpstr>Trade Creation Effects</vt:lpstr>
      <vt:lpstr>Conclusion</vt:lpstr>
      <vt:lpstr>Recommendations</vt:lpstr>
      <vt:lpstr>Opinion</vt:lpstr>
      <vt:lpstr>Discussion Questions</vt:lpstr>
      <vt:lpstr> “Thank you!”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user1</cp:lastModifiedBy>
  <cp:revision>69</cp:revision>
  <dcterms:created xsi:type="dcterms:W3CDTF">2014-10-30T14:42:26Z</dcterms:created>
  <dcterms:modified xsi:type="dcterms:W3CDTF">2014-10-31T09:27:12Z</dcterms:modified>
</cp:coreProperties>
</file>