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307" r:id="rId2"/>
    <p:sldId id="262" r:id="rId3"/>
    <p:sldId id="294" r:id="rId4"/>
    <p:sldId id="326" r:id="rId5"/>
    <p:sldId id="310" r:id="rId6"/>
    <p:sldId id="311" r:id="rId7"/>
    <p:sldId id="295" r:id="rId8"/>
    <p:sldId id="296" r:id="rId9"/>
    <p:sldId id="313" r:id="rId10"/>
    <p:sldId id="297" r:id="rId11"/>
    <p:sldId id="315" r:id="rId12"/>
    <p:sldId id="314" r:id="rId13"/>
    <p:sldId id="316" r:id="rId14"/>
    <p:sldId id="312" r:id="rId15"/>
    <p:sldId id="323" r:id="rId16"/>
    <p:sldId id="318" r:id="rId17"/>
    <p:sldId id="321" r:id="rId18"/>
    <p:sldId id="322" r:id="rId19"/>
    <p:sldId id="319" r:id="rId20"/>
    <p:sldId id="320" r:id="rId21"/>
    <p:sldId id="317" r:id="rId22"/>
    <p:sldId id="327" r:id="rId23"/>
    <p:sldId id="328" r:id="rId24"/>
    <p:sldId id="329" r:id="rId25"/>
    <p:sldId id="330" r:id="rId26"/>
    <p:sldId id="331" r:id="rId27"/>
    <p:sldId id="332" r:id="rId28"/>
    <p:sldId id="333" r:id="rId29"/>
    <p:sldId id="334" r:id="rId30"/>
    <p:sldId id="335" r:id="rId31"/>
    <p:sldId id="336" r:id="rId32"/>
    <p:sldId id="337" r:id="rId33"/>
    <p:sldId id="338" r:id="rId34"/>
    <p:sldId id="339" r:id="rId35"/>
    <p:sldId id="340"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682" autoAdjust="0"/>
  </p:normalViewPr>
  <p:slideViewPr>
    <p:cSldViewPr snapToGrid="0" snapToObjects="1">
      <p:cViewPr varScale="1">
        <p:scale>
          <a:sx n="57" d="100"/>
          <a:sy n="57" d="100"/>
        </p:scale>
        <p:origin x="1468" y="32"/>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2/7/2018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127730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dirty="0"/>
          </a:p>
        </p:txBody>
      </p:sp>
      <p:sp>
        <p:nvSpPr>
          <p:cNvPr id="5" name="Rectangle 4"/>
          <p:cNvSpPr/>
          <p:nvPr/>
        </p:nvSpPr>
        <p:spPr>
          <a:xfrm>
            <a:off x="1739078" y="3238854"/>
            <a:ext cx="5665333" cy="2308324"/>
          </a:xfrm>
          <a:prstGeom prst="rect">
            <a:avLst/>
          </a:prstGeom>
        </p:spPr>
        <p:txBody>
          <a:bodyPr wrap="none">
            <a:spAutoFit/>
          </a:bodyPr>
          <a:lstStyle/>
          <a:p>
            <a:pPr algn="ctr"/>
            <a:r>
              <a:rPr lang="en-US" sz="4800" b="1" dirty="0">
                <a:latin typeface="Bookman Old Style"/>
                <a:cs typeface="Bookman Old Style"/>
              </a:rPr>
              <a:t>CONTRACT LAW </a:t>
            </a:r>
          </a:p>
          <a:p>
            <a:pPr algn="ctr"/>
            <a:r>
              <a:rPr lang="en-US" sz="4800" b="1" dirty="0">
                <a:latin typeface="Bookman Old Style"/>
                <a:cs typeface="Bookman Old Style"/>
              </a:rPr>
              <a:t>(1</a:t>
            </a:r>
            <a:r>
              <a:rPr lang="th-TH" sz="4800" b="1" dirty="0">
                <a:latin typeface="Bookman Old Style"/>
                <a:cs typeface="Bookman Old Style"/>
              </a:rPr>
              <a:t>-2</a:t>
            </a:r>
            <a:r>
              <a:rPr lang="en-US" sz="4800" b="1" dirty="0">
                <a:latin typeface="Bookman Old Style"/>
                <a:cs typeface="Bookman Old Style"/>
              </a:rPr>
              <a:t>)</a:t>
            </a:r>
            <a:br>
              <a:rPr lang="en-US" sz="4800" b="1" dirty="0">
                <a:latin typeface="Bookman Old Style"/>
                <a:cs typeface="Bookman Old Style"/>
              </a:rPr>
            </a:br>
            <a:endParaRPr lang="en-US" sz="4800" b="1" dirty="0">
              <a:latin typeface="Bookman Old Style"/>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6103" y="259786"/>
            <a:ext cx="4341253" cy="707886"/>
          </a:xfrm>
          <a:prstGeom prst="rect">
            <a:avLst/>
          </a:prstGeom>
          <a:noFill/>
        </p:spPr>
        <p:txBody>
          <a:bodyPr wrap="none" rtlCol="0">
            <a:spAutoFit/>
          </a:bodyPr>
          <a:lstStyle/>
          <a:p>
            <a:pPr algn="ctr"/>
            <a:r>
              <a:rPr lang="en-US" sz="4000" b="1" dirty="0">
                <a:latin typeface="Bookman Old Style"/>
                <a:cs typeface="Bookman Old Style"/>
              </a:rPr>
              <a:t>Initial Remarks</a:t>
            </a:r>
          </a:p>
        </p:txBody>
      </p:sp>
      <p:sp>
        <p:nvSpPr>
          <p:cNvPr id="6" name="TextBox 5"/>
          <p:cNvSpPr txBox="1"/>
          <p:nvPr/>
        </p:nvSpPr>
        <p:spPr>
          <a:xfrm>
            <a:off x="348876" y="2369485"/>
            <a:ext cx="8331122" cy="3416320"/>
          </a:xfrm>
          <a:prstGeom prst="rect">
            <a:avLst/>
          </a:prstGeom>
          <a:noFill/>
        </p:spPr>
        <p:txBody>
          <a:bodyPr wrap="square" rtlCol="0">
            <a:spAutoFit/>
          </a:bodyPr>
          <a:lstStyle/>
          <a:p>
            <a:pPr algn="ctr"/>
            <a:r>
              <a:rPr lang="en-US" sz="3200" dirty="0">
                <a:latin typeface="Bookman Old Style"/>
                <a:cs typeface="Bookman Old Style"/>
              </a:rPr>
              <a:t>Obligations </a:t>
            </a:r>
            <a:r>
              <a:rPr lang="th-TH" sz="4000" dirty="0">
                <a:latin typeface="Bookman Old Style"/>
                <a:cs typeface="+mj-cs"/>
              </a:rPr>
              <a:t>(หนี้)</a:t>
            </a:r>
            <a:r>
              <a:rPr lang="en-US" sz="4000" dirty="0">
                <a:latin typeface="Bookman Old Style"/>
                <a:cs typeface="+mj-cs"/>
              </a:rPr>
              <a:t> </a:t>
            </a:r>
            <a:r>
              <a:rPr lang="en-US" sz="3200" i="1" dirty="0">
                <a:latin typeface="Bookman Old Style"/>
              </a:rPr>
              <a:t>v</a:t>
            </a:r>
            <a:r>
              <a:rPr lang="en-US" sz="3200" i="1" dirty="0">
                <a:latin typeface="Bookman Old Style"/>
                <a:cs typeface="Bookman Old Style"/>
              </a:rPr>
              <a:t>s</a:t>
            </a:r>
            <a:r>
              <a:rPr lang="en-US" sz="3200" dirty="0">
                <a:latin typeface="Bookman Old Style"/>
                <a:cs typeface="Bookman Old Style"/>
              </a:rPr>
              <a:t> Property </a:t>
            </a:r>
            <a:r>
              <a:rPr lang="th-TH" sz="4000" dirty="0">
                <a:latin typeface="Bookman Old Style"/>
                <a:cs typeface="+mj-cs"/>
              </a:rPr>
              <a:t>(ทรัพย์สิน)</a:t>
            </a:r>
            <a:endParaRPr lang="en-US" sz="4000" dirty="0">
              <a:latin typeface="Bookman Old Style"/>
              <a:cs typeface="+mj-cs"/>
            </a:endParaRPr>
          </a:p>
          <a:p>
            <a:pPr algn="ctr"/>
            <a:endParaRPr lang="en-US" sz="3200" dirty="0">
              <a:latin typeface="Bookman Old Style"/>
              <a:cs typeface="Bookman Old Style"/>
            </a:endParaRPr>
          </a:p>
          <a:p>
            <a:pPr algn="ctr"/>
            <a:r>
              <a:rPr lang="en-US" sz="3200" dirty="0">
                <a:latin typeface="Bookman Old Style"/>
                <a:cs typeface="Bookman Old Style"/>
              </a:rPr>
              <a:t>Obligatory rights </a:t>
            </a:r>
            <a:r>
              <a:rPr lang="th-TH" sz="4000" dirty="0">
                <a:latin typeface="Bookman Old Style"/>
                <a:cs typeface="+mj-cs"/>
              </a:rPr>
              <a:t>(สิทธิทางหนี้/บุคคลสิทธิ)</a:t>
            </a:r>
            <a:r>
              <a:rPr lang="en-US" sz="4000" dirty="0">
                <a:latin typeface="Bookman Old Style"/>
                <a:cs typeface="+mj-cs"/>
              </a:rPr>
              <a:t> </a:t>
            </a:r>
          </a:p>
          <a:p>
            <a:pPr algn="ctr"/>
            <a:r>
              <a:rPr lang="en-US" sz="3200" i="1" dirty="0">
                <a:latin typeface="Bookman Old Style"/>
                <a:cs typeface="Bookman Old Style"/>
              </a:rPr>
              <a:t>vs</a:t>
            </a:r>
            <a:r>
              <a:rPr lang="en-US" sz="3200" dirty="0">
                <a:latin typeface="Bookman Old Style"/>
                <a:cs typeface="Bookman Old Style"/>
              </a:rPr>
              <a:t> </a:t>
            </a:r>
          </a:p>
          <a:p>
            <a:pPr algn="ctr"/>
            <a:r>
              <a:rPr lang="en-US" sz="3200" dirty="0">
                <a:latin typeface="Bookman Old Style"/>
                <a:cs typeface="Bookman Old Style"/>
              </a:rPr>
              <a:t>Real Rights</a:t>
            </a:r>
            <a:r>
              <a:rPr lang="th-TH" sz="3200" dirty="0">
                <a:latin typeface="Bookman Old Style"/>
                <a:cs typeface="Bookman Old Style"/>
              </a:rPr>
              <a:t> </a:t>
            </a:r>
            <a:r>
              <a:rPr lang="th-TH" sz="4000" dirty="0">
                <a:latin typeface="Agency FB" panose="020B0503020202020204" pitchFamily="34" charset="0"/>
                <a:cs typeface="+mj-cs"/>
              </a:rPr>
              <a:t>(ทรัพยสิทธิ)</a:t>
            </a:r>
            <a:endParaRPr lang="en-US" sz="4000" dirty="0">
              <a:latin typeface="Agency FB" panose="020B0503020202020204" pitchFamily="34" charset="0"/>
              <a:cs typeface="+mj-cs"/>
            </a:endParaRPr>
          </a:p>
          <a:p>
            <a:pPr algn="ctr"/>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a:p>
        </p:txBody>
      </p:sp>
    </p:spTree>
    <p:extLst>
      <p:ext uri="{BB962C8B-B14F-4D97-AF65-F5344CB8AC3E}">
        <p14:creationId xmlns:p14="http://schemas.microsoft.com/office/powerpoint/2010/main" val="616631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41158" y="261610"/>
            <a:ext cx="3211135" cy="707886"/>
          </a:xfrm>
          <a:prstGeom prst="rect">
            <a:avLst/>
          </a:prstGeom>
          <a:noFill/>
        </p:spPr>
        <p:txBody>
          <a:bodyPr wrap="none" rtlCol="0">
            <a:spAutoFit/>
          </a:bodyPr>
          <a:lstStyle/>
          <a:p>
            <a:pPr algn="ctr"/>
            <a:r>
              <a:rPr lang="en-US" sz="4000" b="1" dirty="0">
                <a:latin typeface="Bookman Old Style"/>
                <a:cs typeface="Bookman Old Style"/>
              </a:rPr>
              <a:t>Obligations</a:t>
            </a:r>
          </a:p>
        </p:txBody>
      </p:sp>
      <p:sp>
        <p:nvSpPr>
          <p:cNvPr id="6" name="TextBox 5"/>
          <p:cNvSpPr txBox="1"/>
          <p:nvPr/>
        </p:nvSpPr>
        <p:spPr>
          <a:xfrm>
            <a:off x="348876" y="1521286"/>
            <a:ext cx="8331122" cy="3760901"/>
          </a:xfrm>
          <a:prstGeom prst="rect">
            <a:avLst/>
          </a:prstGeom>
          <a:noFill/>
        </p:spPr>
        <p:txBody>
          <a:bodyPr wrap="square" rtlCol="0">
            <a:spAutoFit/>
          </a:bodyPr>
          <a:lstStyle/>
          <a:p>
            <a:pPr marL="234950" indent="-234950">
              <a:buFont typeface="Arial" panose="020B0604020202020204" pitchFamily="34" charset="0"/>
              <a:buChar char="•"/>
            </a:pPr>
            <a:r>
              <a:rPr lang="en-US" sz="3200" dirty="0">
                <a:latin typeface="Bookman Old Style"/>
                <a:cs typeface="Bookman Old Style"/>
              </a:rPr>
              <a:t>Obligations are a legal relationship between two parties called “</a:t>
            </a:r>
            <a:r>
              <a:rPr lang="en-US" sz="3200" b="1" dirty="0">
                <a:latin typeface="Bookman Old Style"/>
                <a:cs typeface="Bookman Old Style"/>
              </a:rPr>
              <a:t>Creditor</a:t>
            </a:r>
            <a:r>
              <a:rPr lang="en-US" sz="3200" dirty="0">
                <a:latin typeface="Bookman Old Style"/>
                <a:cs typeface="Bookman Old Style"/>
              </a:rPr>
              <a:t>” and “</a:t>
            </a:r>
            <a:r>
              <a:rPr lang="en-US" sz="3200" b="1" dirty="0">
                <a:latin typeface="Bookman Old Style"/>
                <a:cs typeface="Bookman Old Style"/>
              </a:rPr>
              <a:t>Debtor</a:t>
            </a:r>
            <a:r>
              <a:rPr lang="en-US" sz="3200" dirty="0">
                <a:latin typeface="Bookman Old Style"/>
                <a:cs typeface="Bookman Old Style"/>
              </a:rPr>
              <a:t>”.</a:t>
            </a:r>
          </a:p>
          <a:p>
            <a:endParaRPr lang="en-US" sz="3200" dirty="0">
              <a:latin typeface="Bookman Old Style"/>
              <a:cs typeface="Bookman Old Style"/>
            </a:endParaRPr>
          </a:p>
          <a:p>
            <a:pPr marL="234950" indent="-234950">
              <a:buFont typeface="Arial" panose="020B0604020202020204" pitchFamily="34" charset="0"/>
              <a:buChar char="•"/>
            </a:pPr>
            <a:r>
              <a:rPr lang="en-US" sz="3200" dirty="0">
                <a:latin typeface="Bookman Old Style"/>
                <a:cs typeface="Bookman Old Style"/>
              </a:rPr>
              <a:t>Obligations create rights and duties:</a:t>
            </a:r>
          </a:p>
          <a:p>
            <a:pPr marL="234950"/>
            <a:r>
              <a:rPr lang="en-US" sz="2800" b="1" dirty="0">
                <a:latin typeface="Bookman Old Style"/>
                <a:cs typeface="Bookman Old Style"/>
              </a:rPr>
              <a:t>Creditor</a:t>
            </a:r>
            <a:r>
              <a:rPr lang="en-US" sz="2800" dirty="0">
                <a:latin typeface="Bookman Old Style"/>
                <a:cs typeface="Bookman Old Style"/>
              </a:rPr>
              <a:t> – right to claim (</a:t>
            </a:r>
            <a:r>
              <a:rPr lang="th-TH" sz="2800" dirty="0">
                <a:latin typeface="Bookman Old Style"/>
                <a:cs typeface="Bookman Old Style"/>
              </a:rPr>
              <a:t>สิทธิเรียกร้อง)</a:t>
            </a:r>
          </a:p>
          <a:p>
            <a:pPr marL="234950"/>
            <a:r>
              <a:rPr lang="en-US" sz="2800" b="1" dirty="0">
                <a:latin typeface="Bookman Old Style"/>
                <a:cs typeface="Bookman Old Style"/>
              </a:rPr>
              <a:t>Debtor</a:t>
            </a:r>
            <a:r>
              <a:rPr lang="en-US" sz="2800" dirty="0">
                <a:latin typeface="Bookman Old Style"/>
                <a:cs typeface="Bookman Old Style"/>
              </a:rPr>
              <a:t> – duty to perform (</a:t>
            </a:r>
            <a:r>
              <a:rPr lang="th-TH" sz="2800" dirty="0">
                <a:latin typeface="Bookman Old Style"/>
                <a:cs typeface="Bookman Old Style"/>
              </a:rPr>
              <a:t>หนี้/หน้าที่ต้องชำระหนี้)</a:t>
            </a:r>
            <a:endParaRPr lang="en-US" sz="28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a:p>
        </p:txBody>
      </p:sp>
    </p:spTree>
    <p:extLst>
      <p:ext uri="{BB962C8B-B14F-4D97-AF65-F5344CB8AC3E}">
        <p14:creationId xmlns:p14="http://schemas.microsoft.com/office/powerpoint/2010/main" val="389587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41158" y="261610"/>
            <a:ext cx="3211135" cy="707886"/>
          </a:xfrm>
          <a:prstGeom prst="rect">
            <a:avLst/>
          </a:prstGeom>
          <a:noFill/>
        </p:spPr>
        <p:txBody>
          <a:bodyPr wrap="none" rtlCol="0">
            <a:spAutoFit/>
          </a:bodyPr>
          <a:lstStyle/>
          <a:p>
            <a:pPr algn="ctr"/>
            <a:r>
              <a:rPr lang="en-US" sz="4000" b="1" dirty="0">
                <a:latin typeface="Bookman Old Style"/>
                <a:cs typeface="Bookman Old Style"/>
              </a:rPr>
              <a:t>Obligations</a:t>
            </a:r>
          </a:p>
        </p:txBody>
      </p:sp>
      <p:sp>
        <p:nvSpPr>
          <p:cNvPr id="6" name="TextBox 5"/>
          <p:cNvSpPr txBox="1"/>
          <p:nvPr/>
        </p:nvSpPr>
        <p:spPr>
          <a:xfrm>
            <a:off x="348876" y="1521286"/>
            <a:ext cx="8331122" cy="1508105"/>
          </a:xfrm>
          <a:prstGeom prst="rect">
            <a:avLst/>
          </a:prstGeom>
          <a:noFill/>
        </p:spPr>
        <p:txBody>
          <a:bodyPr wrap="square" rtlCol="0">
            <a:spAutoFit/>
          </a:bodyPr>
          <a:lstStyle/>
          <a:p>
            <a:endParaRPr lang="en-US" sz="2800" dirty="0">
              <a:latin typeface="Bookman Old Style"/>
              <a:cs typeface="Bookman Old Style"/>
            </a:endParaRPr>
          </a:p>
          <a:p>
            <a:endParaRPr lang="en-US" sz="32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a:p>
        </p:txBody>
      </p:sp>
      <p:grpSp>
        <p:nvGrpSpPr>
          <p:cNvPr id="25" name="Group 24">
            <a:extLst>
              <a:ext uri="{FF2B5EF4-FFF2-40B4-BE49-F238E27FC236}">
                <a16:creationId xmlns:a16="http://schemas.microsoft.com/office/drawing/2014/main" id="{58017B10-169B-4EC3-B296-982EEB43757A}"/>
              </a:ext>
            </a:extLst>
          </p:cNvPr>
          <p:cNvGrpSpPr/>
          <p:nvPr/>
        </p:nvGrpSpPr>
        <p:grpSpPr>
          <a:xfrm>
            <a:off x="1359184" y="2544924"/>
            <a:ext cx="6425631" cy="2899226"/>
            <a:chOff x="0" y="0"/>
            <a:chExt cx="3448050" cy="1555750"/>
          </a:xfrm>
        </p:grpSpPr>
        <p:pic>
          <p:nvPicPr>
            <p:cNvPr id="26" name="Graphic 1" descr="Man">
              <a:extLst>
                <a:ext uri="{FF2B5EF4-FFF2-40B4-BE49-F238E27FC236}">
                  <a16:creationId xmlns:a16="http://schemas.microsoft.com/office/drawing/2014/main" id="{20B68697-50DD-4A58-9E9E-1F26F1FC23B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82700" cy="1282700"/>
            </a:xfrm>
            <a:prstGeom prst="rect">
              <a:avLst/>
            </a:prstGeom>
          </p:spPr>
        </p:pic>
        <p:pic>
          <p:nvPicPr>
            <p:cNvPr id="27" name="Graphic 2" descr="Man">
              <a:extLst>
                <a:ext uri="{FF2B5EF4-FFF2-40B4-BE49-F238E27FC236}">
                  <a16:creationId xmlns:a16="http://schemas.microsoft.com/office/drawing/2014/main" id="{CA0D4F4E-60FF-474C-B0DF-0A3F891189B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65350" y="19050"/>
              <a:ext cx="1282700" cy="1282700"/>
            </a:xfrm>
            <a:prstGeom prst="rect">
              <a:avLst/>
            </a:prstGeom>
          </p:spPr>
        </p:pic>
        <p:cxnSp>
          <p:nvCxnSpPr>
            <p:cNvPr id="28" name="Straight Arrow Connector 27">
              <a:extLst>
                <a:ext uri="{FF2B5EF4-FFF2-40B4-BE49-F238E27FC236}">
                  <a16:creationId xmlns:a16="http://schemas.microsoft.com/office/drawing/2014/main" id="{6CAC48EC-D8F7-430E-B9DC-B2FDBC0CD792}"/>
                </a:ext>
              </a:extLst>
            </p:cNvPr>
            <p:cNvCxnSpPr/>
            <p:nvPr/>
          </p:nvCxnSpPr>
          <p:spPr>
            <a:xfrm>
              <a:off x="1162050" y="476250"/>
              <a:ext cx="1200150" cy="6350"/>
            </a:xfrm>
            <a:prstGeom prst="straightConnector1">
              <a:avLst/>
            </a:prstGeom>
            <a:ln w="25400">
              <a:solidFill>
                <a:srgbClr val="427E52"/>
              </a:solidFill>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AD8CD886-AD4A-4A24-857B-5848E23018E6}"/>
                </a:ext>
              </a:extLst>
            </p:cNvPr>
            <p:cNvCxnSpPr/>
            <p:nvPr/>
          </p:nvCxnSpPr>
          <p:spPr>
            <a:xfrm flipH="1">
              <a:off x="1143000" y="768350"/>
              <a:ext cx="1219200" cy="0"/>
            </a:xfrm>
            <a:prstGeom prst="straightConnector1">
              <a:avLst/>
            </a:prstGeom>
            <a:ln w="25400">
              <a:solidFill>
                <a:srgbClr val="C00000"/>
              </a:solidFill>
              <a:tailEnd type="triangle"/>
            </a:ln>
          </p:spPr>
          <p:style>
            <a:lnRef idx="1">
              <a:schemeClr val="dk1"/>
            </a:lnRef>
            <a:fillRef idx="0">
              <a:schemeClr val="dk1"/>
            </a:fillRef>
            <a:effectRef idx="0">
              <a:schemeClr val="dk1"/>
            </a:effectRef>
            <a:fontRef idx="minor">
              <a:schemeClr val="tx1"/>
            </a:fontRef>
          </p:style>
        </p:cxnSp>
        <p:sp>
          <p:nvSpPr>
            <p:cNvPr id="30" name="Text Box 2">
              <a:extLst>
                <a:ext uri="{FF2B5EF4-FFF2-40B4-BE49-F238E27FC236}">
                  <a16:creationId xmlns:a16="http://schemas.microsoft.com/office/drawing/2014/main" id="{3045191B-DF26-477B-BE64-2A341EC99ACF}"/>
                </a:ext>
              </a:extLst>
            </p:cNvPr>
            <p:cNvSpPr txBox="1">
              <a:spLocks noChangeArrowheads="1"/>
            </p:cNvSpPr>
            <p:nvPr/>
          </p:nvSpPr>
          <p:spPr bwMode="auto">
            <a:xfrm>
              <a:off x="203200" y="1244600"/>
              <a:ext cx="876300" cy="2921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Cordia New" panose="020B0304020202020204" pitchFamily="34" charset="-34"/>
                </a:rPr>
                <a:t>Creditor</a:t>
              </a:r>
              <a:endParaRPr lang="en-US" sz="2200" dirty="0">
                <a:effectLst/>
                <a:latin typeface="Calibri" panose="020F0502020204030204" pitchFamily="34" charset="0"/>
                <a:ea typeface="Calibri" panose="020F0502020204030204" pitchFamily="34" charset="0"/>
                <a:cs typeface="Cordia New" panose="020B0304020202020204" pitchFamily="34" charset="-34"/>
              </a:endParaRPr>
            </a:p>
          </p:txBody>
        </p:sp>
        <p:sp>
          <p:nvSpPr>
            <p:cNvPr id="31" name="Text Box 2">
              <a:extLst>
                <a:ext uri="{FF2B5EF4-FFF2-40B4-BE49-F238E27FC236}">
                  <a16:creationId xmlns:a16="http://schemas.microsoft.com/office/drawing/2014/main" id="{521DF3E6-D94B-4CE3-BBE4-7436B5C812DA}"/>
                </a:ext>
              </a:extLst>
            </p:cNvPr>
            <p:cNvSpPr txBox="1">
              <a:spLocks noChangeArrowheads="1"/>
            </p:cNvSpPr>
            <p:nvPr/>
          </p:nvSpPr>
          <p:spPr bwMode="auto">
            <a:xfrm>
              <a:off x="2406650" y="1263650"/>
              <a:ext cx="806450" cy="2921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200" b="1" dirty="0">
                  <a:effectLst/>
                  <a:latin typeface="Calibri" panose="020F0502020204030204" pitchFamily="34" charset="0"/>
                  <a:ea typeface="Calibri" panose="020F0502020204030204" pitchFamily="34" charset="0"/>
                  <a:cs typeface="Cordia New" panose="020B0304020202020204" pitchFamily="34" charset="-34"/>
                </a:rPr>
                <a:t>Debtor</a:t>
              </a:r>
              <a:endParaRPr lang="en-US" sz="2200" dirty="0">
                <a:effectLst/>
                <a:latin typeface="Calibri" panose="020F0502020204030204" pitchFamily="34" charset="0"/>
                <a:ea typeface="Calibri" panose="020F0502020204030204" pitchFamily="34" charset="0"/>
                <a:cs typeface="Cordia New" panose="020B0304020202020204" pitchFamily="34" charset="-34"/>
              </a:endParaRPr>
            </a:p>
          </p:txBody>
        </p:sp>
        <p:sp>
          <p:nvSpPr>
            <p:cNvPr id="32" name="Text Box 2">
              <a:extLst>
                <a:ext uri="{FF2B5EF4-FFF2-40B4-BE49-F238E27FC236}">
                  <a16:creationId xmlns:a16="http://schemas.microsoft.com/office/drawing/2014/main" id="{7B297ADA-7ADB-4798-9B25-2230BAE1F616}"/>
                </a:ext>
              </a:extLst>
            </p:cNvPr>
            <p:cNvSpPr txBox="1">
              <a:spLocks noChangeArrowheads="1"/>
            </p:cNvSpPr>
            <p:nvPr/>
          </p:nvSpPr>
          <p:spPr bwMode="auto">
            <a:xfrm>
              <a:off x="1102024" y="160430"/>
              <a:ext cx="1282700" cy="3619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200" b="1" dirty="0">
                  <a:solidFill>
                    <a:srgbClr val="427E52"/>
                  </a:solidFill>
                  <a:effectLst/>
                  <a:latin typeface="Calibri" panose="020F0502020204030204" pitchFamily="34" charset="0"/>
                  <a:ea typeface="Calibri" panose="020F0502020204030204" pitchFamily="34" charset="0"/>
                  <a:cs typeface="Cordia New" panose="020B0304020202020204" pitchFamily="34" charset="-34"/>
                </a:rPr>
                <a:t>Right to claim</a:t>
              </a:r>
              <a:endParaRPr lang="en-US" sz="2200" dirty="0">
                <a:effectLst/>
                <a:latin typeface="Calibri" panose="020F0502020204030204" pitchFamily="34" charset="0"/>
                <a:ea typeface="Calibri" panose="020F0502020204030204" pitchFamily="34" charset="0"/>
                <a:cs typeface="Cordia New" panose="020B0304020202020204" pitchFamily="34" charset="-34"/>
              </a:endParaRPr>
            </a:p>
          </p:txBody>
        </p:sp>
        <p:sp>
          <p:nvSpPr>
            <p:cNvPr id="33" name="Text Box 2">
              <a:extLst>
                <a:ext uri="{FF2B5EF4-FFF2-40B4-BE49-F238E27FC236}">
                  <a16:creationId xmlns:a16="http://schemas.microsoft.com/office/drawing/2014/main" id="{B4F31AAB-C709-489D-AB64-FC30B54EFE9C}"/>
                </a:ext>
              </a:extLst>
            </p:cNvPr>
            <p:cNvSpPr txBox="1">
              <a:spLocks noChangeArrowheads="1"/>
            </p:cNvSpPr>
            <p:nvPr/>
          </p:nvSpPr>
          <p:spPr bwMode="auto">
            <a:xfrm>
              <a:off x="1007133" y="785122"/>
              <a:ext cx="1479550" cy="3492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200" b="1" dirty="0">
                  <a:solidFill>
                    <a:srgbClr val="C00000"/>
                  </a:solidFill>
                  <a:effectLst/>
                  <a:latin typeface="Calibri" panose="020F0502020204030204" pitchFamily="34" charset="0"/>
                  <a:ea typeface="Calibri" panose="020F0502020204030204" pitchFamily="34" charset="0"/>
                  <a:cs typeface="Cordia New" panose="020B0304020202020204" pitchFamily="34" charset="-34"/>
                </a:rPr>
                <a:t>Duty to perform</a:t>
              </a:r>
              <a:endParaRPr lang="en-US" sz="2200" dirty="0">
                <a:effectLst/>
                <a:latin typeface="Calibri" panose="020F0502020204030204" pitchFamily="34" charset="0"/>
                <a:ea typeface="Calibri" panose="020F0502020204030204" pitchFamily="34" charset="0"/>
                <a:cs typeface="Cordia New" panose="020B0304020202020204" pitchFamily="34" charset="-34"/>
              </a:endParaRPr>
            </a:p>
          </p:txBody>
        </p:sp>
      </p:grpSp>
    </p:spTree>
    <p:extLst>
      <p:ext uri="{BB962C8B-B14F-4D97-AF65-F5344CB8AC3E}">
        <p14:creationId xmlns:p14="http://schemas.microsoft.com/office/powerpoint/2010/main" val="12330657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41158" y="261610"/>
            <a:ext cx="3211135" cy="707886"/>
          </a:xfrm>
          <a:prstGeom prst="rect">
            <a:avLst/>
          </a:prstGeom>
          <a:noFill/>
        </p:spPr>
        <p:txBody>
          <a:bodyPr wrap="none" rtlCol="0">
            <a:spAutoFit/>
          </a:bodyPr>
          <a:lstStyle/>
          <a:p>
            <a:pPr algn="ctr"/>
            <a:r>
              <a:rPr lang="en-US" sz="4000" b="1" dirty="0">
                <a:latin typeface="Bookman Old Style"/>
                <a:cs typeface="Bookman Old Style"/>
              </a:rPr>
              <a:t>Obligations</a:t>
            </a:r>
          </a:p>
        </p:txBody>
      </p:sp>
      <p:sp>
        <p:nvSpPr>
          <p:cNvPr id="6" name="TextBox 5"/>
          <p:cNvSpPr txBox="1"/>
          <p:nvPr/>
        </p:nvSpPr>
        <p:spPr>
          <a:xfrm>
            <a:off x="348876" y="1565894"/>
            <a:ext cx="8331122" cy="3539430"/>
          </a:xfrm>
          <a:prstGeom prst="rect">
            <a:avLst/>
          </a:prstGeom>
          <a:noFill/>
        </p:spPr>
        <p:txBody>
          <a:bodyPr wrap="square" rtlCol="0">
            <a:spAutoFit/>
          </a:bodyPr>
          <a:lstStyle/>
          <a:p>
            <a:r>
              <a:rPr lang="en-US" sz="3200" b="1" dirty="0">
                <a:latin typeface="Bookman Old Style"/>
                <a:cs typeface="Bookman Old Style"/>
              </a:rPr>
              <a:t>Section 214 of Thai Civil and Commercial Code (TCCC)</a:t>
            </a:r>
          </a:p>
          <a:p>
            <a:r>
              <a:rPr lang="en-US" sz="3200" dirty="0">
                <a:latin typeface="Bookman Old Style"/>
                <a:cs typeface="Bookman Old Style"/>
              </a:rPr>
              <a:t>“…the creditor is entitled to have his obligation performed out of the whole of the property of his debtor including any money and other property due to the debtor by third person.”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1664691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01033" y="261610"/>
            <a:ext cx="2491388" cy="707886"/>
          </a:xfrm>
          <a:prstGeom prst="rect">
            <a:avLst/>
          </a:prstGeom>
          <a:noFill/>
        </p:spPr>
        <p:txBody>
          <a:bodyPr wrap="none" rtlCol="0">
            <a:spAutoFit/>
          </a:bodyPr>
          <a:lstStyle/>
          <a:p>
            <a:pPr algn="ctr"/>
            <a:r>
              <a:rPr lang="en-US" sz="4000" b="1" dirty="0">
                <a:latin typeface="Bookman Old Style"/>
                <a:cs typeface="Bookman Old Style"/>
              </a:rPr>
              <a:t>Property</a:t>
            </a:r>
          </a:p>
        </p:txBody>
      </p:sp>
      <p:sp>
        <p:nvSpPr>
          <p:cNvPr id="6" name="TextBox 5"/>
          <p:cNvSpPr txBox="1"/>
          <p:nvPr/>
        </p:nvSpPr>
        <p:spPr>
          <a:xfrm>
            <a:off x="355678" y="1707266"/>
            <a:ext cx="8331122" cy="4462760"/>
          </a:xfrm>
          <a:prstGeom prst="rect">
            <a:avLst/>
          </a:prstGeom>
          <a:noFill/>
        </p:spPr>
        <p:txBody>
          <a:bodyPr wrap="square" rtlCol="0">
            <a:spAutoFit/>
          </a:bodyPr>
          <a:lstStyle/>
          <a:p>
            <a:r>
              <a:rPr lang="en-US" sz="3200" b="1" dirty="0">
                <a:latin typeface="Bookman Old Style"/>
                <a:cs typeface="Bookman Old Style"/>
              </a:rPr>
              <a:t>Section 138 TCCC </a:t>
            </a:r>
          </a:p>
          <a:p>
            <a:r>
              <a:rPr lang="en-US" sz="3200" dirty="0">
                <a:latin typeface="Bookman Old Style"/>
                <a:cs typeface="Bookman Old Style"/>
              </a:rPr>
              <a:t>“Property includes things as well as incorporeal objects, susceptible of having a value and of being appropriated.”</a:t>
            </a:r>
          </a:p>
          <a:p>
            <a:endParaRPr lang="en-US" sz="3200" dirty="0">
              <a:latin typeface="Bookman Old Style"/>
              <a:cs typeface="Bookman Old Style"/>
            </a:endParaRPr>
          </a:p>
          <a:p>
            <a:r>
              <a:rPr lang="en-US" sz="3200" dirty="0">
                <a:latin typeface="Bookman Old Style"/>
                <a:cs typeface="Bookman Old Style"/>
              </a:rPr>
              <a:t>Real rights, notably ownership and possession, are rights over property.</a:t>
            </a:r>
          </a:p>
          <a:p>
            <a:endParaRPr lang="en-US" sz="28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a:p>
        </p:txBody>
      </p:sp>
    </p:spTree>
    <p:extLst>
      <p:ext uri="{BB962C8B-B14F-4D97-AF65-F5344CB8AC3E}">
        <p14:creationId xmlns:p14="http://schemas.microsoft.com/office/powerpoint/2010/main" val="287360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01033" y="261610"/>
            <a:ext cx="2491388" cy="707886"/>
          </a:xfrm>
          <a:prstGeom prst="rect">
            <a:avLst/>
          </a:prstGeom>
          <a:noFill/>
        </p:spPr>
        <p:txBody>
          <a:bodyPr wrap="none" rtlCol="0">
            <a:spAutoFit/>
          </a:bodyPr>
          <a:lstStyle/>
          <a:p>
            <a:pPr algn="ctr"/>
            <a:r>
              <a:rPr lang="en-US" sz="4000" b="1" dirty="0">
                <a:latin typeface="Bookman Old Style"/>
                <a:cs typeface="Bookman Old Style"/>
              </a:rPr>
              <a:t>Property</a:t>
            </a:r>
          </a:p>
        </p:txBody>
      </p:sp>
      <p:sp>
        <p:nvSpPr>
          <p:cNvPr id="6" name="TextBox 5"/>
          <p:cNvSpPr txBox="1"/>
          <p:nvPr/>
        </p:nvSpPr>
        <p:spPr>
          <a:xfrm>
            <a:off x="355678" y="1707266"/>
            <a:ext cx="8331122" cy="4955203"/>
          </a:xfrm>
          <a:prstGeom prst="rect">
            <a:avLst/>
          </a:prstGeom>
          <a:noFill/>
        </p:spPr>
        <p:txBody>
          <a:bodyPr wrap="square" rtlCol="0">
            <a:spAutoFit/>
          </a:bodyPr>
          <a:lstStyle/>
          <a:p>
            <a:r>
              <a:rPr lang="en-US" sz="3200" b="1" dirty="0">
                <a:latin typeface="Bookman Old Style"/>
                <a:cs typeface="+mj-cs"/>
              </a:rPr>
              <a:t>Section 1336 TCCC</a:t>
            </a:r>
            <a:r>
              <a:rPr lang="en-GB" sz="3200" b="1" dirty="0">
                <a:latin typeface="Bookman Old Style"/>
                <a:cs typeface="+mj-cs"/>
              </a:rPr>
              <a:t> </a:t>
            </a:r>
          </a:p>
          <a:p>
            <a:r>
              <a:rPr lang="en-GB" sz="3200" dirty="0">
                <a:latin typeface="Bookman Old Style"/>
                <a:cs typeface="+mj-cs"/>
              </a:rPr>
              <a:t>“Within the limits of law, the owner of property has the right to </a:t>
            </a:r>
            <a:r>
              <a:rPr lang="en-GB" sz="3200" b="1" u="sng" dirty="0">
                <a:latin typeface="Bookman Old Style"/>
                <a:cs typeface="+mj-cs"/>
              </a:rPr>
              <a:t>use</a:t>
            </a:r>
            <a:r>
              <a:rPr lang="en-GB" sz="3200" dirty="0">
                <a:latin typeface="Bookman Old Style"/>
                <a:cs typeface="+mj-cs"/>
              </a:rPr>
              <a:t> and </a:t>
            </a:r>
            <a:r>
              <a:rPr lang="en-GB" sz="3200" b="1" u="sng" dirty="0">
                <a:latin typeface="Bookman Old Style"/>
                <a:cs typeface="+mj-cs"/>
              </a:rPr>
              <a:t>dispose</a:t>
            </a:r>
            <a:r>
              <a:rPr lang="en-GB" sz="3200" dirty="0">
                <a:latin typeface="Bookman Old Style"/>
                <a:cs typeface="+mj-cs"/>
              </a:rPr>
              <a:t> of it and </a:t>
            </a:r>
            <a:r>
              <a:rPr lang="en-GB" sz="3200" b="1" u="sng" dirty="0">
                <a:latin typeface="Bookman Old Style"/>
                <a:cs typeface="+mj-cs"/>
              </a:rPr>
              <a:t>acquires its fruits</a:t>
            </a:r>
            <a:r>
              <a:rPr lang="en-GB" sz="3200" dirty="0">
                <a:latin typeface="Bookman Old Style"/>
                <a:cs typeface="+mj-cs"/>
              </a:rPr>
              <a:t>; he has the right to </a:t>
            </a:r>
            <a:r>
              <a:rPr lang="en-GB" sz="3200" b="1" u="sng" dirty="0">
                <a:latin typeface="Bookman Old Style"/>
                <a:cs typeface="+mj-cs"/>
              </a:rPr>
              <a:t>follow</a:t>
            </a:r>
            <a:r>
              <a:rPr lang="en-GB" sz="3200" dirty="0">
                <a:latin typeface="Bookman Old Style"/>
                <a:cs typeface="+mj-cs"/>
              </a:rPr>
              <a:t> and </a:t>
            </a:r>
            <a:r>
              <a:rPr lang="en-GB" sz="3200" b="1" u="sng" dirty="0">
                <a:latin typeface="Bookman Old Style"/>
                <a:cs typeface="+mj-cs"/>
              </a:rPr>
              <a:t>recover</a:t>
            </a:r>
            <a:r>
              <a:rPr lang="en-GB" sz="3200" dirty="0">
                <a:latin typeface="Bookman Old Style"/>
                <a:cs typeface="+mj-cs"/>
              </a:rPr>
              <a:t> it from any person not entitled to detain it, and has the right to </a:t>
            </a:r>
            <a:r>
              <a:rPr lang="en-GB" sz="3200" b="1" u="sng" dirty="0">
                <a:latin typeface="Bookman Old Style"/>
                <a:cs typeface="+mj-cs"/>
              </a:rPr>
              <a:t>prevent</a:t>
            </a:r>
            <a:r>
              <a:rPr lang="en-GB" sz="3200" dirty="0">
                <a:latin typeface="Bookman Old Style"/>
                <a:cs typeface="+mj-cs"/>
              </a:rPr>
              <a:t> unlawful interference with it.”</a:t>
            </a:r>
            <a:endParaRPr lang="en-US" sz="32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a:p>
        </p:txBody>
      </p:sp>
    </p:spTree>
    <p:extLst>
      <p:ext uri="{BB962C8B-B14F-4D97-AF65-F5344CB8AC3E}">
        <p14:creationId xmlns:p14="http://schemas.microsoft.com/office/powerpoint/2010/main" val="1043845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44875" y="11946"/>
            <a:ext cx="6176692" cy="1200329"/>
          </a:xfrm>
          <a:prstGeom prst="rect">
            <a:avLst/>
          </a:prstGeom>
          <a:noFill/>
        </p:spPr>
        <p:txBody>
          <a:bodyPr wrap="none" rtlCol="0">
            <a:spAutoFit/>
          </a:bodyPr>
          <a:lstStyle/>
          <a:p>
            <a:pPr algn="ctr"/>
            <a:r>
              <a:rPr lang="en-US" sz="3600" b="1" dirty="0">
                <a:latin typeface="Bookman Old Style"/>
                <a:cs typeface="Bookman Old Style"/>
              </a:rPr>
              <a:t>Distinction between </a:t>
            </a:r>
          </a:p>
          <a:p>
            <a:pPr algn="ctr"/>
            <a:r>
              <a:rPr lang="en-US" sz="3600" b="1" dirty="0">
                <a:latin typeface="Bookman Old Style"/>
                <a:cs typeface="Bookman Old Style"/>
              </a:rPr>
              <a:t>Obligations and Property</a:t>
            </a:r>
          </a:p>
        </p:txBody>
      </p:sp>
      <p:sp>
        <p:nvSpPr>
          <p:cNvPr id="6" name="TextBox 5"/>
          <p:cNvSpPr txBox="1"/>
          <p:nvPr/>
        </p:nvSpPr>
        <p:spPr>
          <a:xfrm>
            <a:off x="355678" y="1707266"/>
            <a:ext cx="8331122" cy="4401205"/>
          </a:xfrm>
          <a:prstGeom prst="rect">
            <a:avLst/>
          </a:prstGeom>
          <a:noFill/>
        </p:spPr>
        <p:txBody>
          <a:bodyPr wrap="square" rtlCol="0">
            <a:spAutoFit/>
          </a:bodyPr>
          <a:lstStyle/>
          <a:p>
            <a:pPr marL="514350" indent="-514350">
              <a:buAutoNum type="arabicParenR"/>
            </a:pPr>
            <a:r>
              <a:rPr lang="en-US" sz="3200" dirty="0">
                <a:latin typeface="Bookman Old Style"/>
                <a:cs typeface="Bookman Old Style"/>
              </a:rPr>
              <a:t>Real right depends on the thing which is the subject of right. Obligations do not depend on things.</a:t>
            </a:r>
          </a:p>
          <a:p>
            <a:pPr marL="514350" indent="-514350">
              <a:buAutoNum type="arabicParenR"/>
            </a:pPr>
            <a:r>
              <a:rPr lang="en-US" sz="3200" dirty="0">
                <a:latin typeface="Bookman Old Style"/>
                <a:cs typeface="Bookman Old Style"/>
              </a:rPr>
              <a:t>Obligations impose duty on the debtor only. Real right imposes duty on everyone in society not to interfere. </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Tree>
    <p:extLst>
      <p:ext uri="{BB962C8B-B14F-4D97-AF65-F5344CB8AC3E}">
        <p14:creationId xmlns:p14="http://schemas.microsoft.com/office/powerpoint/2010/main" val="1385284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87423" y="351846"/>
            <a:ext cx="5569153" cy="646331"/>
          </a:xfrm>
          <a:prstGeom prst="rect">
            <a:avLst/>
          </a:prstGeom>
          <a:noFill/>
        </p:spPr>
        <p:txBody>
          <a:bodyPr wrap="none" rtlCol="0">
            <a:spAutoFit/>
          </a:bodyPr>
          <a:lstStyle/>
          <a:p>
            <a:pPr algn="ctr"/>
            <a:r>
              <a:rPr lang="en-US" sz="3600" b="1" dirty="0">
                <a:latin typeface="Bookman Old Style"/>
                <a:cs typeface="Bookman Old Style"/>
              </a:rPr>
              <a:t>Sources of Obligations</a:t>
            </a:r>
          </a:p>
        </p:txBody>
      </p:sp>
      <p:sp>
        <p:nvSpPr>
          <p:cNvPr id="6" name="TextBox 5"/>
          <p:cNvSpPr txBox="1"/>
          <p:nvPr/>
        </p:nvSpPr>
        <p:spPr>
          <a:xfrm>
            <a:off x="355678" y="1707266"/>
            <a:ext cx="8331122" cy="3908762"/>
          </a:xfrm>
          <a:prstGeom prst="rect">
            <a:avLst/>
          </a:prstGeom>
          <a:noFill/>
        </p:spPr>
        <p:txBody>
          <a:bodyPr wrap="square" rtlCol="0">
            <a:spAutoFit/>
          </a:bodyPr>
          <a:lstStyle/>
          <a:p>
            <a:pPr marL="514350" indent="-514350">
              <a:buAutoNum type="arabicParenR"/>
            </a:pPr>
            <a:r>
              <a:rPr lang="en-US" sz="3200" dirty="0">
                <a:latin typeface="Bookman Old Style"/>
                <a:cs typeface="Bookman Old Style"/>
              </a:rPr>
              <a:t>Contracts</a:t>
            </a:r>
          </a:p>
          <a:p>
            <a:pPr marL="514350" indent="-514350">
              <a:buFont typeface="+mj-lt"/>
              <a:buAutoNum type="arabicParenR" startAt="2"/>
            </a:pPr>
            <a:r>
              <a:rPr lang="en-US" sz="3200" dirty="0">
                <a:latin typeface="Bookman Old Style"/>
                <a:cs typeface="Bookman Old Style"/>
              </a:rPr>
              <a:t>Tort (delict or wrongful act)</a:t>
            </a:r>
          </a:p>
          <a:p>
            <a:pPr marL="514350" indent="-514350">
              <a:buAutoNum type="arabicParenR" startAt="2"/>
            </a:pPr>
            <a:r>
              <a:rPr lang="en-US" sz="3200" dirty="0">
                <a:latin typeface="Bookman Old Style"/>
                <a:cs typeface="Bookman Old Style"/>
              </a:rPr>
              <a:t>Unjust enrichment</a:t>
            </a:r>
          </a:p>
          <a:p>
            <a:pPr marL="514350" indent="-514350">
              <a:buAutoNum type="arabicParenR" startAt="2"/>
            </a:pPr>
            <a:r>
              <a:rPr lang="en-US" sz="3200" dirty="0">
                <a:latin typeface="Bookman Old Style"/>
                <a:cs typeface="Bookman Old Style"/>
              </a:rPr>
              <a:t>Management of another’s affairs</a:t>
            </a:r>
          </a:p>
          <a:p>
            <a:pPr marL="514350" indent="-514350">
              <a:buAutoNum type="arabicParenR" startAt="2"/>
            </a:pPr>
            <a:r>
              <a:rPr lang="en-US" sz="3200" dirty="0">
                <a:latin typeface="Bookman Old Style"/>
                <a:cs typeface="Bookman Old Style"/>
              </a:rPr>
              <a:t>Statutory obligations, for example, tax</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Tree>
    <p:extLst>
      <p:ext uri="{BB962C8B-B14F-4D97-AF65-F5344CB8AC3E}">
        <p14:creationId xmlns:p14="http://schemas.microsoft.com/office/powerpoint/2010/main" val="2341174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87423" y="385036"/>
            <a:ext cx="5569153" cy="646331"/>
          </a:xfrm>
          <a:prstGeom prst="rect">
            <a:avLst/>
          </a:prstGeom>
          <a:noFill/>
        </p:spPr>
        <p:txBody>
          <a:bodyPr wrap="none" rtlCol="0">
            <a:spAutoFit/>
          </a:bodyPr>
          <a:lstStyle/>
          <a:p>
            <a:pPr algn="ctr"/>
            <a:r>
              <a:rPr lang="en-US" sz="3600" b="1" dirty="0">
                <a:latin typeface="Bookman Old Style"/>
                <a:cs typeface="Bookman Old Style"/>
              </a:rPr>
              <a:t>Sources of Obligations</a:t>
            </a:r>
          </a:p>
        </p:txBody>
      </p:sp>
      <p:sp>
        <p:nvSpPr>
          <p:cNvPr id="6" name="TextBox 5"/>
          <p:cNvSpPr txBox="1"/>
          <p:nvPr/>
        </p:nvSpPr>
        <p:spPr>
          <a:xfrm>
            <a:off x="355678" y="1707266"/>
            <a:ext cx="8331122" cy="3416320"/>
          </a:xfrm>
          <a:prstGeom prst="rect">
            <a:avLst/>
          </a:prstGeom>
          <a:noFill/>
        </p:spPr>
        <p:txBody>
          <a:bodyPr wrap="square" rtlCol="0">
            <a:spAutoFit/>
          </a:bodyPr>
          <a:lstStyle/>
          <a:p>
            <a:pPr marL="514350" indent="-514350">
              <a:buAutoNum type="arabicParenR"/>
            </a:pPr>
            <a:r>
              <a:rPr lang="en-US" sz="3200" b="1" dirty="0">
                <a:latin typeface="Bookman Old Style"/>
                <a:cs typeface="Bookman Old Style"/>
              </a:rPr>
              <a:t>Contracts</a:t>
            </a:r>
          </a:p>
          <a:p>
            <a:pPr marL="509588"/>
            <a:r>
              <a:rPr lang="en-US" sz="3200" dirty="0">
                <a:latin typeface="Bookman Old Style"/>
                <a:cs typeface="Bookman Old Style"/>
              </a:rPr>
              <a:t>An agreement between two or more parties creating legal relations between them</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pic>
        <p:nvPicPr>
          <p:cNvPr id="4" name="Picture 3">
            <a:extLst>
              <a:ext uri="{FF2B5EF4-FFF2-40B4-BE49-F238E27FC236}">
                <a16:creationId xmlns:a16="http://schemas.microsoft.com/office/drawing/2014/main" id="{6A6FC495-9058-48D9-B46A-3C2F7240E3DF}"/>
              </a:ext>
            </a:extLst>
          </p:cNvPr>
          <p:cNvPicPr>
            <a:picLocks noChangeAspect="1"/>
          </p:cNvPicPr>
          <p:nvPr/>
        </p:nvPicPr>
        <p:blipFill>
          <a:blip r:embed="rId2"/>
          <a:stretch>
            <a:fillRect/>
          </a:stretch>
        </p:blipFill>
        <p:spPr>
          <a:xfrm>
            <a:off x="2799965" y="3854767"/>
            <a:ext cx="3442547" cy="2295031"/>
          </a:xfrm>
          <a:prstGeom prst="rect">
            <a:avLst/>
          </a:prstGeom>
        </p:spPr>
      </p:pic>
    </p:spTree>
    <p:extLst>
      <p:ext uri="{BB962C8B-B14F-4D97-AF65-F5344CB8AC3E}">
        <p14:creationId xmlns:p14="http://schemas.microsoft.com/office/powerpoint/2010/main" val="3382506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36662" y="368625"/>
            <a:ext cx="5569153" cy="646331"/>
          </a:xfrm>
          <a:prstGeom prst="rect">
            <a:avLst/>
          </a:prstGeom>
          <a:noFill/>
        </p:spPr>
        <p:txBody>
          <a:bodyPr wrap="none" rtlCol="0">
            <a:spAutoFit/>
          </a:bodyPr>
          <a:lstStyle/>
          <a:p>
            <a:pPr algn="ctr"/>
            <a:r>
              <a:rPr lang="en-US" sz="3600" b="1" dirty="0">
                <a:latin typeface="Bookman Old Style"/>
                <a:cs typeface="Bookman Old Style"/>
              </a:rPr>
              <a:t>Sources of Obligations</a:t>
            </a:r>
          </a:p>
        </p:txBody>
      </p:sp>
      <p:sp>
        <p:nvSpPr>
          <p:cNvPr id="6" name="TextBox 5"/>
          <p:cNvSpPr txBox="1"/>
          <p:nvPr/>
        </p:nvSpPr>
        <p:spPr>
          <a:xfrm>
            <a:off x="355678" y="1707266"/>
            <a:ext cx="8331122" cy="3416320"/>
          </a:xfrm>
          <a:prstGeom prst="rect">
            <a:avLst/>
          </a:prstGeom>
          <a:noFill/>
        </p:spPr>
        <p:txBody>
          <a:bodyPr wrap="square" rtlCol="0">
            <a:spAutoFit/>
          </a:bodyPr>
          <a:lstStyle/>
          <a:p>
            <a:pPr marL="514350" indent="-514350">
              <a:buFont typeface="+mj-lt"/>
              <a:buAutoNum type="arabicParenR" startAt="2"/>
            </a:pPr>
            <a:r>
              <a:rPr lang="en-US" sz="3200" b="1" dirty="0">
                <a:latin typeface="Bookman Old Style"/>
                <a:cs typeface="Bookman Old Style"/>
              </a:rPr>
              <a:t>Tort (delict or wrongful act)</a:t>
            </a:r>
          </a:p>
          <a:p>
            <a:pPr marL="509588"/>
            <a:r>
              <a:rPr lang="en-US" sz="3200" dirty="0">
                <a:latin typeface="Bookman Old Style"/>
                <a:cs typeface="Bookman Old Style"/>
              </a:rPr>
              <a:t>A wrongful act or omission injuring the life, body, health, liberty, property or any right of another person</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pic>
        <p:nvPicPr>
          <p:cNvPr id="8" name="Picture 7">
            <a:extLst>
              <a:ext uri="{FF2B5EF4-FFF2-40B4-BE49-F238E27FC236}">
                <a16:creationId xmlns:a16="http://schemas.microsoft.com/office/drawing/2014/main" id="{4CAFF7E8-1CBC-4A7A-A014-EAF8EEDEBCFD}"/>
              </a:ext>
            </a:extLst>
          </p:cNvPr>
          <p:cNvPicPr>
            <a:picLocks noChangeAspect="1"/>
          </p:cNvPicPr>
          <p:nvPr/>
        </p:nvPicPr>
        <p:blipFill>
          <a:blip r:embed="rId2"/>
          <a:stretch>
            <a:fillRect/>
          </a:stretch>
        </p:blipFill>
        <p:spPr>
          <a:xfrm>
            <a:off x="2285998" y="3706690"/>
            <a:ext cx="4572001" cy="2550572"/>
          </a:xfrm>
          <a:prstGeom prst="rect">
            <a:avLst/>
          </a:prstGeom>
        </p:spPr>
      </p:pic>
    </p:spTree>
    <p:extLst>
      <p:ext uri="{BB962C8B-B14F-4D97-AF65-F5344CB8AC3E}">
        <p14:creationId xmlns:p14="http://schemas.microsoft.com/office/powerpoint/2010/main" val="3889980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87423" y="357539"/>
            <a:ext cx="5569153" cy="646331"/>
          </a:xfrm>
          <a:prstGeom prst="rect">
            <a:avLst/>
          </a:prstGeom>
          <a:noFill/>
        </p:spPr>
        <p:txBody>
          <a:bodyPr wrap="none" rtlCol="0">
            <a:spAutoFit/>
          </a:bodyPr>
          <a:lstStyle/>
          <a:p>
            <a:pPr algn="ctr"/>
            <a:r>
              <a:rPr lang="en-US" sz="3600" b="1" dirty="0">
                <a:latin typeface="Bookman Old Style"/>
                <a:cs typeface="Bookman Old Style"/>
              </a:rPr>
              <a:t>Sources of Obligations</a:t>
            </a:r>
          </a:p>
        </p:txBody>
      </p:sp>
      <p:sp>
        <p:nvSpPr>
          <p:cNvPr id="6" name="TextBox 5"/>
          <p:cNvSpPr txBox="1"/>
          <p:nvPr/>
        </p:nvSpPr>
        <p:spPr>
          <a:xfrm>
            <a:off x="355678" y="1707266"/>
            <a:ext cx="8331122" cy="3416320"/>
          </a:xfrm>
          <a:prstGeom prst="rect">
            <a:avLst/>
          </a:prstGeom>
          <a:noFill/>
        </p:spPr>
        <p:txBody>
          <a:bodyPr wrap="square" rtlCol="0">
            <a:spAutoFit/>
          </a:bodyPr>
          <a:lstStyle/>
          <a:p>
            <a:pPr marL="514350" indent="-514350">
              <a:buFont typeface="+mj-lt"/>
              <a:buAutoNum type="arabicParenR" startAt="3"/>
            </a:pPr>
            <a:r>
              <a:rPr lang="en-US" sz="3200" b="1" dirty="0">
                <a:latin typeface="Bookman Old Style"/>
                <a:cs typeface="Bookman Old Style"/>
              </a:rPr>
              <a:t>Unjust enrichment</a:t>
            </a:r>
          </a:p>
          <a:p>
            <a:pPr marL="509588"/>
            <a:r>
              <a:rPr lang="en-US" sz="3200" dirty="0">
                <a:latin typeface="Bookman Old Style"/>
                <a:cs typeface="Bookman Old Style"/>
              </a:rPr>
              <a:t>When a person obtains something to the prejudice of other person without legal grounds.</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pic>
        <p:nvPicPr>
          <p:cNvPr id="4" name="Picture 3">
            <a:extLst>
              <a:ext uri="{FF2B5EF4-FFF2-40B4-BE49-F238E27FC236}">
                <a16:creationId xmlns:a16="http://schemas.microsoft.com/office/drawing/2014/main" id="{03932FDB-470F-483F-852A-92C064D62AC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3093661" y="3776321"/>
            <a:ext cx="2855155" cy="2855155"/>
          </a:xfrm>
          <a:prstGeom prst="rect">
            <a:avLst/>
          </a:prstGeom>
        </p:spPr>
      </p:pic>
    </p:spTree>
    <p:extLst>
      <p:ext uri="{BB962C8B-B14F-4D97-AF65-F5344CB8AC3E}">
        <p14:creationId xmlns:p14="http://schemas.microsoft.com/office/powerpoint/2010/main" val="1543570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41135" y="335111"/>
            <a:ext cx="5569153" cy="646331"/>
          </a:xfrm>
          <a:prstGeom prst="rect">
            <a:avLst/>
          </a:prstGeom>
          <a:noFill/>
        </p:spPr>
        <p:txBody>
          <a:bodyPr wrap="none" rtlCol="0">
            <a:spAutoFit/>
          </a:bodyPr>
          <a:lstStyle/>
          <a:p>
            <a:pPr algn="ctr"/>
            <a:r>
              <a:rPr lang="en-US" sz="3600" b="1" dirty="0">
                <a:latin typeface="Bookman Old Style"/>
                <a:cs typeface="Bookman Old Style"/>
              </a:rPr>
              <a:t>Sources of Obligations</a:t>
            </a:r>
          </a:p>
        </p:txBody>
      </p:sp>
      <p:sp>
        <p:nvSpPr>
          <p:cNvPr id="6" name="TextBox 5"/>
          <p:cNvSpPr txBox="1"/>
          <p:nvPr/>
        </p:nvSpPr>
        <p:spPr>
          <a:xfrm>
            <a:off x="355678" y="1707266"/>
            <a:ext cx="8331122" cy="4401205"/>
          </a:xfrm>
          <a:prstGeom prst="rect">
            <a:avLst/>
          </a:prstGeom>
          <a:noFill/>
        </p:spPr>
        <p:txBody>
          <a:bodyPr wrap="square" rtlCol="0">
            <a:spAutoFit/>
          </a:bodyPr>
          <a:lstStyle/>
          <a:p>
            <a:pPr marL="514350" indent="-514350">
              <a:buFont typeface="+mj-lt"/>
              <a:buAutoNum type="arabicParenR" startAt="4"/>
            </a:pPr>
            <a:r>
              <a:rPr lang="en-US" sz="3200" b="1" dirty="0">
                <a:latin typeface="Bookman Old Style"/>
                <a:cs typeface="Bookman Old Style"/>
              </a:rPr>
              <a:t>Management of another’s affairs</a:t>
            </a:r>
          </a:p>
          <a:p>
            <a:pPr marL="509588"/>
            <a:r>
              <a:rPr lang="en-US" sz="3200" dirty="0">
                <a:latin typeface="Bookman Old Style"/>
                <a:cs typeface="Bookman Old Style"/>
              </a:rPr>
              <a:t>When a person takes charge of an affair for another without having received any mandate.</a:t>
            </a:r>
          </a:p>
          <a:p>
            <a:pPr marL="514350" indent="-514350">
              <a:buFont typeface="+mj-lt"/>
              <a:buAutoNum type="arabicParenR" startAt="5"/>
            </a:pPr>
            <a:r>
              <a:rPr lang="en-US" sz="3200" b="1" dirty="0">
                <a:latin typeface="Bookman Old Style"/>
                <a:cs typeface="Bookman Old Style"/>
              </a:rPr>
              <a:t>Statutory obligations</a:t>
            </a:r>
            <a:r>
              <a:rPr lang="en-US" sz="3200" dirty="0">
                <a:latin typeface="Bookman Old Style"/>
                <a:cs typeface="Bookman Old Style"/>
              </a:rPr>
              <a:t> </a:t>
            </a:r>
          </a:p>
          <a:p>
            <a:pPr marL="509588"/>
            <a:r>
              <a:rPr lang="en-US" sz="3200" dirty="0">
                <a:latin typeface="Bookman Old Style"/>
                <a:cs typeface="Bookman Old Style"/>
              </a:rPr>
              <a:t>for example, tax</a:t>
            </a:r>
          </a:p>
          <a:p>
            <a:endParaRPr lang="en-US" sz="2800" dirty="0">
              <a:latin typeface="Bookman Old Style"/>
              <a:cs typeface="+mj-cs"/>
            </a:endParaRP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pic>
        <p:nvPicPr>
          <p:cNvPr id="8" name="Picture 7">
            <a:extLst>
              <a:ext uri="{FF2B5EF4-FFF2-40B4-BE49-F238E27FC236}">
                <a16:creationId xmlns:a16="http://schemas.microsoft.com/office/drawing/2014/main" id="{1CC3A230-9F13-43B8-B37C-2AC9674F714E}"/>
              </a:ext>
            </a:extLst>
          </p:cNvPr>
          <p:cNvPicPr>
            <a:picLocks noChangeAspect="1"/>
          </p:cNvPicPr>
          <p:nvPr/>
        </p:nvPicPr>
        <p:blipFill>
          <a:blip r:embed="rId2"/>
          <a:stretch>
            <a:fillRect/>
          </a:stretch>
        </p:blipFill>
        <p:spPr>
          <a:xfrm>
            <a:off x="3635042" y="4674129"/>
            <a:ext cx="1772393" cy="1767285"/>
          </a:xfrm>
          <a:prstGeom prst="rect">
            <a:avLst/>
          </a:prstGeom>
        </p:spPr>
      </p:pic>
    </p:spTree>
    <p:extLst>
      <p:ext uri="{BB962C8B-B14F-4D97-AF65-F5344CB8AC3E}">
        <p14:creationId xmlns:p14="http://schemas.microsoft.com/office/powerpoint/2010/main" val="997691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2739211"/>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mj-cs"/>
              </a:rPr>
              <a:t>Mickey punched Donald in the face. So, Donald claims damages from Mickey.</a:t>
            </a:r>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pic>
        <p:nvPicPr>
          <p:cNvPr id="3" name="Picture 2">
            <a:extLst>
              <a:ext uri="{FF2B5EF4-FFF2-40B4-BE49-F238E27FC236}">
                <a16:creationId xmlns:a16="http://schemas.microsoft.com/office/drawing/2014/main" id="{7312D2D9-60EE-4A22-8498-3C68F43D7A7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379100" y="4293135"/>
            <a:ext cx="2311205" cy="1889099"/>
          </a:xfrm>
          <a:prstGeom prst="rect">
            <a:avLst/>
          </a:prstGeom>
        </p:spPr>
      </p:pic>
    </p:spTree>
    <p:extLst>
      <p:ext uri="{BB962C8B-B14F-4D97-AF65-F5344CB8AC3E}">
        <p14:creationId xmlns:p14="http://schemas.microsoft.com/office/powerpoint/2010/main" val="751043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3108543"/>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Belle, a housemaid, voluntarily paid an electricity bill for Jasmine, a house owner, because Jasmine forgot to pay. Belle demands reimbursement from Jasmine.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spTree>
    <p:extLst>
      <p:ext uri="{BB962C8B-B14F-4D97-AF65-F5344CB8AC3E}">
        <p14:creationId xmlns:p14="http://schemas.microsoft.com/office/powerpoint/2010/main" val="280940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3600986"/>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Christopher hired Pooh to sing in his birthday party. Pooh demands Christopher to pay for his performance.  </a:t>
            </a: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16</a:t>
            </a:fld>
            <a:endParaRPr lang="en-US" dirty="0"/>
          </a:p>
        </p:txBody>
      </p:sp>
      <p:pic>
        <p:nvPicPr>
          <p:cNvPr id="4" name="Picture 3">
            <a:extLst>
              <a:ext uri="{FF2B5EF4-FFF2-40B4-BE49-F238E27FC236}">
                <a16:creationId xmlns:a16="http://schemas.microsoft.com/office/drawing/2014/main" id="{B3681BB7-3842-4B87-90F3-EA726796AE50}"/>
              </a:ext>
            </a:extLst>
          </p:cNvPr>
          <p:cNvPicPr>
            <a:picLocks noChangeAspect="1"/>
          </p:cNvPicPr>
          <p:nvPr/>
        </p:nvPicPr>
        <p:blipFill>
          <a:blip r:embed="rId2"/>
          <a:stretch>
            <a:fillRect/>
          </a:stretch>
        </p:blipFill>
        <p:spPr>
          <a:xfrm>
            <a:off x="3464165" y="4290535"/>
            <a:ext cx="1683074" cy="2065815"/>
          </a:xfrm>
          <a:prstGeom prst="rect">
            <a:avLst/>
          </a:prstGeom>
        </p:spPr>
      </p:pic>
    </p:spTree>
    <p:extLst>
      <p:ext uri="{BB962C8B-B14F-4D97-AF65-F5344CB8AC3E}">
        <p14:creationId xmlns:p14="http://schemas.microsoft.com/office/powerpoint/2010/main" val="2531613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3539430"/>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Mufasa paid back his debt to a creditor without knowing that his son, Simba, has already repaid his debt on his behalf. So, Mufasa demands his payment back from a creditor.</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17</a:t>
            </a:fld>
            <a:endParaRPr lang="en-US" dirty="0"/>
          </a:p>
        </p:txBody>
      </p:sp>
    </p:spTree>
    <p:extLst>
      <p:ext uri="{BB962C8B-B14F-4D97-AF65-F5344CB8AC3E}">
        <p14:creationId xmlns:p14="http://schemas.microsoft.com/office/powerpoint/2010/main" val="1493733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3108543"/>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Anna bought a dress online from Olaf. The dress delivered to Anna has several defects. So, Anna demands Olaf to repair or replace the dress.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18</a:t>
            </a:fld>
            <a:endParaRPr lang="en-US" dirty="0"/>
          </a:p>
        </p:txBody>
      </p:sp>
    </p:spTree>
    <p:extLst>
      <p:ext uri="{BB962C8B-B14F-4D97-AF65-F5344CB8AC3E}">
        <p14:creationId xmlns:p14="http://schemas.microsoft.com/office/powerpoint/2010/main" val="4123940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2308324"/>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A wife claims maintenance from her husband.</a:t>
            </a: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19</a:t>
            </a:fld>
            <a:endParaRPr lang="en-US" dirty="0"/>
          </a:p>
        </p:txBody>
      </p:sp>
      <p:pic>
        <p:nvPicPr>
          <p:cNvPr id="5" name="Picture 4">
            <a:extLst>
              <a:ext uri="{FF2B5EF4-FFF2-40B4-BE49-F238E27FC236}">
                <a16:creationId xmlns:a16="http://schemas.microsoft.com/office/drawing/2014/main" id="{62EDA126-D568-48BD-8C06-3CDDB54BE6A4}"/>
              </a:ext>
            </a:extLst>
          </p:cNvPr>
          <p:cNvPicPr>
            <a:picLocks noChangeAspect="1"/>
          </p:cNvPicPr>
          <p:nvPr/>
        </p:nvPicPr>
        <p:blipFill>
          <a:blip r:embed="rId2"/>
          <a:stretch>
            <a:fillRect/>
          </a:stretch>
        </p:blipFill>
        <p:spPr>
          <a:xfrm>
            <a:off x="3406814" y="3931388"/>
            <a:ext cx="2228850" cy="2057400"/>
          </a:xfrm>
          <a:prstGeom prst="rect">
            <a:avLst/>
          </a:prstGeom>
        </p:spPr>
      </p:pic>
    </p:spTree>
    <p:extLst>
      <p:ext uri="{BB962C8B-B14F-4D97-AF65-F5344CB8AC3E}">
        <p14:creationId xmlns:p14="http://schemas.microsoft.com/office/powerpoint/2010/main" val="17216490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3108543"/>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A flowerpot fell from a balcony of Ariel’s room on the second floor of an apartment and smashed against a car of Eric. Eric claims compensation from Ariel.</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20</a:t>
            </a:fld>
            <a:endParaRPr lang="en-US" dirty="0"/>
          </a:p>
        </p:txBody>
      </p:sp>
      <p:pic>
        <p:nvPicPr>
          <p:cNvPr id="4" name="Picture 3">
            <a:extLst>
              <a:ext uri="{FF2B5EF4-FFF2-40B4-BE49-F238E27FC236}">
                <a16:creationId xmlns:a16="http://schemas.microsoft.com/office/drawing/2014/main" id="{CB54BCC1-ED29-4CF0-ABA2-1FFFAF466A42}"/>
              </a:ext>
            </a:extLst>
          </p:cNvPr>
          <p:cNvPicPr>
            <a:picLocks noChangeAspect="1"/>
          </p:cNvPicPr>
          <p:nvPr/>
        </p:nvPicPr>
        <p:blipFill>
          <a:blip r:embed="rId2"/>
          <a:stretch>
            <a:fillRect/>
          </a:stretch>
        </p:blipFill>
        <p:spPr>
          <a:xfrm>
            <a:off x="3856151" y="4922628"/>
            <a:ext cx="1330176" cy="1433722"/>
          </a:xfrm>
          <a:prstGeom prst="rect">
            <a:avLst/>
          </a:prstGeom>
        </p:spPr>
      </p:pic>
    </p:spTree>
    <p:extLst>
      <p:ext uri="{BB962C8B-B14F-4D97-AF65-F5344CB8AC3E}">
        <p14:creationId xmlns:p14="http://schemas.microsoft.com/office/powerpoint/2010/main" val="100376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64164" y="335111"/>
            <a:ext cx="2215671" cy="646331"/>
          </a:xfrm>
          <a:prstGeom prst="rect">
            <a:avLst/>
          </a:prstGeom>
          <a:noFill/>
        </p:spPr>
        <p:txBody>
          <a:bodyPr wrap="none" rtlCol="0">
            <a:spAutoFit/>
          </a:bodyPr>
          <a:lstStyle/>
          <a:p>
            <a:pPr algn="ctr"/>
            <a:r>
              <a:rPr lang="en-US" sz="3600" b="1" dirty="0">
                <a:latin typeface="Bookman Old Style"/>
                <a:cs typeface="Bookman Old Style"/>
              </a:rPr>
              <a:t>Exercise</a:t>
            </a:r>
          </a:p>
        </p:txBody>
      </p:sp>
      <p:sp>
        <p:nvSpPr>
          <p:cNvPr id="6" name="TextBox 5"/>
          <p:cNvSpPr txBox="1"/>
          <p:nvPr/>
        </p:nvSpPr>
        <p:spPr>
          <a:xfrm>
            <a:off x="355678" y="1707266"/>
            <a:ext cx="8331122" cy="4031873"/>
          </a:xfrm>
          <a:prstGeom prst="rect">
            <a:avLst/>
          </a:prstGeom>
          <a:noFill/>
        </p:spPr>
        <p:txBody>
          <a:bodyPr wrap="square" rtlCol="0">
            <a:spAutoFit/>
          </a:bodyPr>
          <a:lstStyle/>
          <a:p>
            <a:r>
              <a:rPr lang="en-US" sz="2800" b="1" dirty="0">
                <a:latin typeface="Bookman Old Style"/>
                <a:cs typeface="Bookman Old Style"/>
              </a:rPr>
              <a:t>What source of obligations provides a legal basis for this claim?</a:t>
            </a:r>
          </a:p>
          <a:p>
            <a:endParaRPr lang="en-US" sz="2800" dirty="0">
              <a:latin typeface="Bookman Old Style"/>
              <a:cs typeface="Bookman Old Style"/>
            </a:endParaRPr>
          </a:p>
          <a:p>
            <a:r>
              <a:rPr lang="en-US" sz="2800" dirty="0">
                <a:latin typeface="Bookman Old Style"/>
                <a:cs typeface="Bookman Old Style"/>
              </a:rPr>
              <a:t>Minnie found Daisy’s lost dog, so she fed it and brought it back to Daisy. Minnie demands reimbursement from Daisy for a cost of dog food.</a:t>
            </a:r>
          </a:p>
          <a:p>
            <a:endParaRPr lang="en-US" sz="2800" dirty="0">
              <a:latin typeface="Bookman Old Style"/>
              <a:cs typeface="Bookman Old Style"/>
            </a:endParaRPr>
          </a:p>
          <a:p>
            <a:endParaRPr lang="en-US" sz="3200" dirty="0">
              <a:latin typeface="Bookman Old Style"/>
              <a:cs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21</a:t>
            </a:fld>
            <a:endParaRPr lang="en-US" dirty="0"/>
          </a:p>
        </p:txBody>
      </p:sp>
      <p:pic>
        <p:nvPicPr>
          <p:cNvPr id="8" name="Picture 7">
            <a:extLst>
              <a:ext uri="{FF2B5EF4-FFF2-40B4-BE49-F238E27FC236}">
                <a16:creationId xmlns:a16="http://schemas.microsoft.com/office/drawing/2014/main" id="{78A431AB-4923-4FAF-8C12-F4048359708F}"/>
              </a:ext>
            </a:extLst>
          </p:cNvPr>
          <p:cNvPicPr>
            <a:picLocks noChangeAspect="1"/>
          </p:cNvPicPr>
          <p:nvPr/>
        </p:nvPicPr>
        <p:blipFill>
          <a:blip r:embed="rId2"/>
          <a:stretch>
            <a:fillRect/>
          </a:stretch>
        </p:blipFill>
        <p:spPr>
          <a:xfrm>
            <a:off x="3806456" y="4814955"/>
            <a:ext cx="1273864" cy="1564944"/>
          </a:xfrm>
          <a:prstGeom prst="rect">
            <a:avLst/>
          </a:prstGeom>
        </p:spPr>
      </p:pic>
    </p:spTree>
    <p:extLst>
      <p:ext uri="{BB962C8B-B14F-4D97-AF65-F5344CB8AC3E}">
        <p14:creationId xmlns:p14="http://schemas.microsoft.com/office/powerpoint/2010/main" val="3992443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44A7A-A55D-479B-9F01-0A66CEF08BF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7591156-40D2-4BBE-A278-34472A93A713}"/>
              </a:ext>
            </a:extLst>
          </p:cNvPr>
          <p:cNvSpPr>
            <a:spLocks noGrp="1"/>
          </p:cNvSpPr>
          <p:nvPr>
            <p:ph idx="1"/>
          </p:nvPr>
        </p:nvSpPr>
        <p:spPr>
          <a:xfrm>
            <a:off x="457200" y="3139069"/>
            <a:ext cx="8229600" cy="2172790"/>
          </a:xfrm>
        </p:spPr>
        <p:txBody>
          <a:bodyPr>
            <a:normAutofit/>
          </a:bodyPr>
          <a:lstStyle/>
          <a:p>
            <a:r>
              <a:rPr lang="en-US" sz="4000" b="1" dirty="0">
                <a:latin typeface="Bookman Old Style" panose="02050604050505020204" pitchFamily="18" charset="0"/>
              </a:rPr>
              <a:t>FORMATION OF CONTRACT</a:t>
            </a:r>
          </a:p>
        </p:txBody>
      </p:sp>
      <p:sp>
        <p:nvSpPr>
          <p:cNvPr id="4" name="Slide Number Placeholder 3">
            <a:extLst>
              <a:ext uri="{FF2B5EF4-FFF2-40B4-BE49-F238E27FC236}">
                <a16:creationId xmlns:a16="http://schemas.microsoft.com/office/drawing/2014/main" id="{0CB8D43F-9DD0-41FA-9553-F9E1D9662D15}"/>
              </a:ext>
            </a:extLst>
          </p:cNvPr>
          <p:cNvSpPr>
            <a:spLocks noGrp="1"/>
          </p:cNvSpPr>
          <p:nvPr>
            <p:ph type="sldNum" sz="quarter" idx="12"/>
          </p:nvPr>
        </p:nvSpPr>
        <p:spPr/>
        <p:txBody>
          <a:bodyPr/>
          <a:lstStyle/>
          <a:p>
            <a:fld id="{AEDAE4D7-47EC-4444-8F74-101BA9C3A3F0}" type="slidenum">
              <a:rPr lang="en-US" smtClean="0"/>
              <a:pPr/>
              <a:t>22</a:t>
            </a:fld>
            <a:endParaRPr lang="en-US"/>
          </a:p>
        </p:txBody>
      </p:sp>
    </p:spTree>
    <p:extLst>
      <p:ext uri="{BB962C8B-B14F-4D97-AF65-F5344CB8AC3E}">
        <p14:creationId xmlns:p14="http://schemas.microsoft.com/office/powerpoint/2010/main" val="213137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77501" y="335111"/>
            <a:ext cx="6896440"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Basic Principles of Contract</a:t>
            </a:r>
          </a:p>
        </p:txBody>
      </p:sp>
      <p:sp>
        <p:nvSpPr>
          <p:cNvPr id="6" name="TextBox 5"/>
          <p:cNvSpPr txBox="1"/>
          <p:nvPr/>
        </p:nvSpPr>
        <p:spPr>
          <a:xfrm>
            <a:off x="355678" y="1527686"/>
            <a:ext cx="8331122" cy="4585871"/>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The principle of freedom of contract and the main exception:</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Public order and good morals</a:t>
            </a:r>
          </a:p>
          <a:p>
            <a:pPr marL="45720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457200" marR="0" lvl="1"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rPr>
              <a:t>Section 150. An act is void if its object is expressly prohibited by law or is impossible, or is contrary to public order or good morals.</a:t>
            </a:r>
          </a:p>
          <a:p>
            <a:pPr marL="45720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457200" marR="0" lvl="1"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rPr>
              <a:t>Section 151. An act is not void on account of its differing from a provision of any law if such law does not relate to public order or good moral.</a:t>
            </a:r>
            <a:endParaRPr kumimoji="0" lang="en-US" sz="22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6072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77501" y="335111"/>
            <a:ext cx="6896440"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Basic Principles of Contract</a:t>
            </a:r>
          </a:p>
        </p:txBody>
      </p:sp>
      <p:sp>
        <p:nvSpPr>
          <p:cNvPr id="6" name="TextBox 5"/>
          <p:cNvSpPr txBox="1"/>
          <p:nvPr/>
        </p:nvSpPr>
        <p:spPr>
          <a:xfrm>
            <a:off x="355678" y="1537625"/>
            <a:ext cx="8331122" cy="1877437"/>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 contract is formed by consent; a contract is formed when an acceptance agrees with an offer.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grpSp>
        <p:nvGrpSpPr>
          <p:cNvPr id="5" name="Group 4">
            <a:extLst>
              <a:ext uri="{FF2B5EF4-FFF2-40B4-BE49-F238E27FC236}">
                <a16:creationId xmlns:a16="http://schemas.microsoft.com/office/drawing/2014/main" id="{C6C9BA20-1A4B-4660-851B-ABB1A4EEE767}"/>
              </a:ext>
            </a:extLst>
          </p:cNvPr>
          <p:cNvGrpSpPr/>
          <p:nvPr/>
        </p:nvGrpSpPr>
        <p:grpSpPr>
          <a:xfrm>
            <a:off x="954496" y="3578086"/>
            <a:ext cx="7523582" cy="1182758"/>
            <a:chOff x="-446688" y="-97366"/>
            <a:chExt cx="5123003" cy="805629"/>
          </a:xfrm>
        </p:grpSpPr>
        <p:sp>
          <p:nvSpPr>
            <p:cNvPr id="8" name="Rectangle: Folded Corner 7">
              <a:extLst>
                <a:ext uri="{FF2B5EF4-FFF2-40B4-BE49-F238E27FC236}">
                  <a16:creationId xmlns:a16="http://schemas.microsoft.com/office/drawing/2014/main" id="{8A330E2A-4F84-4475-8843-0DF6BC89707D}"/>
                </a:ext>
              </a:extLst>
            </p:cNvPr>
            <p:cNvSpPr/>
            <p:nvPr/>
          </p:nvSpPr>
          <p:spPr>
            <a:xfrm>
              <a:off x="1075852" y="-97366"/>
              <a:ext cx="1375805" cy="805629"/>
            </a:xfrm>
            <a:prstGeom prst="foldedCorner">
              <a:avLst/>
            </a:prstGeom>
            <a:solidFill>
              <a:srgbClr val="F9E6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2400" b="1" dirty="0">
                  <a:solidFill>
                    <a:srgbClr val="000000"/>
                  </a:solidFill>
                  <a:effectLst/>
                  <a:latin typeface="Bookman Old Style" panose="02050604050505020204" pitchFamily="18" charset="0"/>
                  <a:ea typeface="Calibri" panose="020F0502020204030204" pitchFamily="34" charset="0"/>
                  <a:cs typeface="Cordia New" panose="020B0304020202020204" pitchFamily="34" charset="-34"/>
                </a:rPr>
                <a:t>CONTRACT</a:t>
              </a:r>
              <a:endParaRPr lang="en-US" sz="2400" dirty="0">
                <a:effectLst/>
                <a:latin typeface="Bookman Old Style" panose="02050604050505020204" pitchFamily="18" charset="0"/>
                <a:ea typeface="Calibri" panose="020F0502020204030204" pitchFamily="34" charset="0"/>
                <a:cs typeface="Cordia New" panose="020B0304020202020204" pitchFamily="34" charset="-34"/>
              </a:endParaRPr>
            </a:p>
          </p:txBody>
        </p:sp>
        <p:sp>
          <p:nvSpPr>
            <p:cNvPr id="9" name="Arrow: Left 8">
              <a:extLst>
                <a:ext uri="{FF2B5EF4-FFF2-40B4-BE49-F238E27FC236}">
                  <a16:creationId xmlns:a16="http://schemas.microsoft.com/office/drawing/2014/main" id="{A65F08E5-F811-425D-ABED-512F04C7E32E}"/>
                </a:ext>
              </a:extLst>
            </p:cNvPr>
            <p:cNvSpPr/>
            <p:nvPr/>
          </p:nvSpPr>
          <p:spPr>
            <a:xfrm>
              <a:off x="2405569" y="142710"/>
              <a:ext cx="697230" cy="306070"/>
            </a:xfrm>
            <a:prstGeom prst="lef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0" name="Arrow: Left 9">
              <a:extLst>
                <a:ext uri="{FF2B5EF4-FFF2-40B4-BE49-F238E27FC236}">
                  <a16:creationId xmlns:a16="http://schemas.microsoft.com/office/drawing/2014/main" id="{A61DEACA-D85E-4D41-B60B-3C3ADD36FB4A}"/>
                </a:ext>
              </a:extLst>
            </p:cNvPr>
            <p:cNvSpPr/>
            <p:nvPr/>
          </p:nvSpPr>
          <p:spPr>
            <a:xfrm rot="10800000">
              <a:off x="439221" y="142710"/>
              <a:ext cx="697230" cy="306070"/>
            </a:xfrm>
            <a:prstGeom prst="leftArrow">
              <a:avLst/>
            </a:prstGeom>
            <a:solidFill>
              <a:schemeClr val="accent1">
                <a:lumMod val="50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Text Box 2">
              <a:extLst>
                <a:ext uri="{FF2B5EF4-FFF2-40B4-BE49-F238E27FC236}">
                  <a16:creationId xmlns:a16="http://schemas.microsoft.com/office/drawing/2014/main" id="{74DFD09F-D122-4FC0-9586-1D2C57DF9C93}"/>
                </a:ext>
              </a:extLst>
            </p:cNvPr>
            <p:cNvSpPr txBox="1">
              <a:spLocks noChangeArrowheads="1"/>
            </p:cNvSpPr>
            <p:nvPr/>
          </p:nvSpPr>
          <p:spPr bwMode="auto">
            <a:xfrm>
              <a:off x="-446688" y="142710"/>
              <a:ext cx="885907" cy="321945"/>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400" dirty="0">
                  <a:solidFill>
                    <a:srgbClr val="203864"/>
                  </a:solidFill>
                  <a:effectLst/>
                  <a:latin typeface="Bookman Old Style" panose="02050604050505020204" pitchFamily="18" charset="0"/>
                  <a:ea typeface="Calibri" panose="020F0502020204030204" pitchFamily="34" charset="0"/>
                  <a:cs typeface="Cordia New" panose="020B0304020202020204" pitchFamily="34" charset="-34"/>
                </a:rPr>
                <a:t>OFFER</a:t>
              </a:r>
              <a:endParaRPr lang="en-US" sz="2400" dirty="0">
                <a:effectLst/>
                <a:latin typeface="Bookman Old Style" panose="02050604050505020204" pitchFamily="18" charset="0"/>
                <a:ea typeface="Calibri" panose="020F0502020204030204" pitchFamily="34" charset="0"/>
                <a:cs typeface="Cordia New" panose="020B0304020202020204" pitchFamily="34" charset="-34"/>
              </a:endParaRPr>
            </a:p>
          </p:txBody>
        </p:sp>
        <p:sp>
          <p:nvSpPr>
            <p:cNvPr id="12" name="Text Box 2">
              <a:extLst>
                <a:ext uri="{FF2B5EF4-FFF2-40B4-BE49-F238E27FC236}">
                  <a16:creationId xmlns:a16="http://schemas.microsoft.com/office/drawing/2014/main" id="{2ED03188-7F59-4A00-9E01-E9AEC1FDB775}"/>
                </a:ext>
              </a:extLst>
            </p:cNvPr>
            <p:cNvSpPr txBox="1">
              <a:spLocks noChangeArrowheads="1"/>
            </p:cNvSpPr>
            <p:nvPr/>
          </p:nvSpPr>
          <p:spPr bwMode="auto">
            <a:xfrm>
              <a:off x="3097976" y="142710"/>
              <a:ext cx="1578339" cy="321945"/>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400" dirty="0">
                  <a:solidFill>
                    <a:srgbClr val="C00000"/>
                  </a:solidFill>
                  <a:effectLst/>
                  <a:latin typeface="Bookman Old Style" panose="02050604050505020204" pitchFamily="18" charset="0"/>
                  <a:ea typeface="Calibri" panose="020F0502020204030204" pitchFamily="34" charset="0"/>
                  <a:cs typeface="Cordia New" panose="020B0304020202020204" pitchFamily="34" charset="-34"/>
                </a:rPr>
                <a:t>ACCEPTANCE</a:t>
              </a:r>
              <a:endParaRPr lang="en-US" sz="2400" dirty="0">
                <a:effectLst/>
                <a:latin typeface="Bookman Old Style" panose="02050604050505020204" pitchFamily="18" charset="0"/>
                <a:ea typeface="Calibri" panose="020F0502020204030204" pitchFamily="34" charset="0"/>
                <a:cs typeface="Cordia New" panose="020B0304020202020204" pitchFamily="34" charset="-34"/>
              </a:endParaRPr>
            </a:p>
          </p:txBody>
        </p:sp>
      </p:grpSp>
    </p:spTree>
    <p:extLst>
      <p:ext uri="{BB962C8B-B14F-4D97-AF65-F5344CB8AC3E}">
        <p14:creationId xmlns:p14="http://schemas.microsoft.com/office/powerpoint/2010/main" val="17407457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8333" y="335111"/>
            <a:ext cx="2178802"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OFFERS</a:t>
            </a:r>
          </a:p>
        </p:txBody>
      </p:sp>
      <p:sp>
        <p:nvSpPr>
          <p:cNvPr id="6" name="TextBox 5"/>
          <p:cNvSpPr txBox="1"/>
          <p:nvPr/>
        </p:nvSpPr>
        <p:spPr>
          <a:xfrm>
            <a:off x="355678" y="1536784"/>
            <a:ext cx="8331122" cy="317009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Characteristics of an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An offer must be clear and unequivocal. </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An intention to make an offer which is unclear is considered to be an ‘Invitation to treat’.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DFA6DE82-4F8A-46D0-AFD5-BD1C025FE8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4569" y="3907597"/>
            <a:ext cx="4353339" cy="2448753"/>
          </a:xfrm>
          <a:prstGeom prst="rect">
            <a:avLst/>
          </a:prstGeom>
        </p:spPr>
      </p:pic>
    </p:spTree>
    <p:extLst>
      <p:ext uri="{BB962C8B-B14F-4D97-AF65-F5344CB8AC3E}">
        <p14:creationId xmlns:p14="http://schemas.microsoft.com/office/powerpoint/2010/main" val="14732061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8333" y="335111"/>
            <a:ext cx="2178802"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OFFERS</a:t>
            </a:r>
          </a:p>
        </p:txBody>
      </p:sp>
      <p:sp>
        <p:nvSpPr>
          <p:cNvPr id="6" name="TextBox 5"/>
          <p:cNvSpPr txBox="1"/>
          <p:nvPr/>
        </p:nvSpPr>
        <p:spPr>
          <a:xfrm>
            <a:off x="355678" y="1536784"/>
            <a:ext cx="8331122" cy="403187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When does an offer take effect?</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If an offeree </a:t>
            </a:r>
            <a:r>
              <a:rPr kumimoji="0" lang="en-US" sz="2800" b="0" u="none" strike="noStrike" kern="1200" cap="none" spc="0" normalizeH="0" baseline="0" noProof="0" dirty="0">
                <a:ln>
                  <a:noFill/>
                </a:ln>
                <a:solidFill>
                  <a:prstClr val="black"/>
                </a:solidFill>
                <a:effectLst/>
                <a:uLnTx/>
                <a:uFillTx/>
                <a:latin typeface="Bookman Old Style"/>
                <a:ea typeface="+mn-ea"/>
                <a:cs typeface="+mn-cs"/>
              </a:rPr>
              <a:t>is present</a:t>
            </a:r>
            <a:r>
              <a:rPr lang="en-US" sz="2800" dirty="0">
                <a:solidFill>
                  <a:prstClr val="black"/>
                </a:solidFill>
                <a:latin typeface="Bookman Old Style"/>
              </a:rPr>
              <a:t>, an offer takes effect from the time when it becomes known to the offeree.</a:t>
            </a:r>
            <a:endParaRPr kumimoji="0" lang="en-US" sz="2800" b="0" i="0" u="none" strike="noStrike" kern="1200" cap="none" spc="0" normalizeH="0" baseline="0" noProof="0" dirty="0">
              <a:ln>
                <a:noFill/>
              </a:ln>
              <a:solidFill>
                <a:prstClr val="black"/>
              </a:solidFill>
              <a:effectLst/>
              <a:uLnTx/>
              <a:uFillTx/>
              <a:latin typeface="Bookman Old Style"/>
              <a:ea typeface="+mn-ea"/>
              <a:cs typeface="+mn-cs"/>
            </a:endParaRPr>
          </a:p>
          <a:p>
            <a:pPr marL="457200" lvl="0" indent="-457200">
              <a:buFont typeface="Wingdings" panose="05000000000000000000" pitchFamily="2" charset="2"/>
              <a:buChar char="§"/>
              <a:defRPr/>
            </a:pPr>
            <a:r>
              <a:rPr lang="en-US" sz="2800" dirty="0">
                <a:solidFill>
                  <a:prstClr val="black"/>
                </a:solidFill>
                <a:latin typeface="Bookman Old Style"/>
              </a:rPr>
              <a:t>If an offeree is </a:t>
            </a:r>
            <a:r>
              <a:rPr lang="en-US" sz="2800" i="1" u="sng" dirty="0">
                <a:solidFill>
                  <a:prstClr val="black"/>
                </a:solidFill>
                <a:latin typeface="Bookman Old Style"/>
              </a:rPr>
              <a:t>not</a:t>
            </a:r>
            <a:r>
              <a:rPr lang="en-US" sz="2800" dirty="0">
                <a:solidFill>
                  <a:prstClr val="black"/>
                </a:solidFill>
                <a:latin typeface="Bookman Old Style"/>
              </a:rPr>
              <a:t> present, an offer takes effect from the time when it reached the offeree.</a:t>
            </a: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9C94AC5F-1508-4544-8D5A-1B242B59A5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8050" y="4720948"/>
            <a:ext cx="1646378" cy="1635402"/>
          </a:xfrm>
          <a:prstGeom prst="rect">
            <a:avLst/>
          </a:prstGeom>
        </p:spPr>
      </p:pic>
    </p:spTree>
    <p:extLst>
      <p:ext uri="{BB962C8B-B14F-4D97-AF65-F5344CB8AC3E}">
        <p14:creationId xmlns:p14="http://schemas.microsoft.com/office/powerpoint/2010/main" val="1253137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8333" y="335111"/>
            <a:ext cx="2178802"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OFFERS</a:t>
            </a:r>
          </a:p>
        </p:txBody>
      </p:sp>
      <p:sp>
        <p:nvSpPr>
          <p:cNvPr id="6" name="TextBox 5"/>
          <p:cNvSpPr txBox="1"/>
          <p:nvPr/>
        </p:nvSpPr>
        <p:spPr>
          <a:xfrm>
            <a:off x="355678" y="1536784"/>
            <a:ext cx="8331122" cy="44627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Effects of an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An offer lasts for a period specified or a reasonable period, and the offeror cannot revoke the offer before such period ends.</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800" dirty="0">
                <a:solidFill>
                  <a:prstClr val="black"/>
                </a:solidFill>
                <a:latin typeface="Bookman Old Style"/>
              </a:rPr>
              <a:t>An offer ceases to be binding if it is rejected, or if it is not accepted within a specified period, or a reasonable period, or at that moment.</a:t>
            </a: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311582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94385" y="335111"/>
            <a:ext cx="3506088"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ACCEPTANCE</a:t>
            </a:r>
          </a:p>
        </p:txBody>
      </p:sp>
      <p:sp>
        <p:nvSpPr>
          <p:cNvPr id="6" name="TextBox 5"/>
          <p:cNvSpPr txBox="1"/>
          <p:nvPr/>
        </p:nvSpPr>
        <p:spPr>
          <a:xfrm>
            <a:off x="355678" y="1536784"/>
            <a:ext cx="8331122" cy="3170099"/>
          </a:xfrm>
          <a:prstGeom prst="rect">
            <a:avLst/>
          </a:prstGeom>
          <a:noFill/>
        </p:spPr>
        <p:txBody>
          <a:bodyPr wrap="square" rtlCol="0">
            <a:spAutoFit/>
          </a:bodyPr>
          <a:lstStyle/>
          <a:p>
            <a:pPr lvl="0">
              <a:defRPr/>
            </a:pPr>
            <a:r>
              <a:rPr lang="en-US" sz="2800" b="1" dirty="0">
                <a:solidFill>
                  <a:prstClr val="black"/>
                </a:solidFill>
                <a:latin typeface="Bookman Old Style"/>
              </a:rPr>
              <a:t>Characteristics of an Acceptance</a:t>
            </a: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The offeree can accept or decline the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An acceptance can be made expressly or impliedly. </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An acceptance must be clear.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4716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4693" y="335111"/>
            <a:ext cx="3506088"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ACCEPTANCE</a:t>
            </a:r>
          </a:p>
        </p:txBody>
      </p:sp>
      <p:sp>
        <p:nvSpPr>
          <p:cNvPr id="6" name="TextBox 5"/>
          <p:cNvSpPr txBox="1"/>
          <p:nvPr/>
        </p:nvSpPr>
        <p:spPr>
          <a:xfrm>
            <a:off x="355678" y="1536784"/>
            <a:ext cx="8331122" cy="403187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When does an acceptance take effect?</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If an offeror </a:t>
            </a:r>
            <a:r>
              <a:rPr kumimoji="0" lang="en-US" sz="2800" b="0" u="none" strike="noStrike" kern="1200" cap="none" spc="0" normalizeH="0" baseline="0" noProof="0" dirty="0">
                <a:ln>
                  <a:noFill/>
                </a:ln>
                <a:solidFill>
                  <a:prstClr val="black"/>
                </a:solidFill>
                <a:effectLst/>
                <a:uLnTx/>
                <a:uFillTx/>
                <a:latin typeface="Bookman Old Style"/>
                <a:ea typeface="+mn-ea"/>
                <a:cs typeface="+mn-cs"/>
              </a:rPr>
              <a:t>is present</a:t>
            </a:r>
            <a:r>
              <a:rPr lang="en-US" sz="2800" dirty="0">
                <a:solidFill>
                  <a:prstClr val="black"/>
                </a:solidFill>
                <a:latin typeface="Bookman Old Style"/>
              </a:rPr>
              <a:t>, an acceptance takes effect from the time when it becomes known to the offeror.</a:t>
            </a:r>
            <a:endParaRPr kumimoji="0" lang="en-US" sz="2800" b="0" i="0" u="none" strike="noStrike" kern="1200" cap="none" spc="0" normalizeH="0" baseline="0" noProof="0" dirty="0">
              <a:ln>
                <a:noFill/>
              </a:ln>
              <a:solidFill>
                <a:prstClr val="black"/>
              </a:solidFill>
              <a:effectLst/>
              <a:uLnTx/>
              <a:uFillTx/>
              <a:latin typeface="Bookman Old Style"/>
              <a:ea typeface="+mn-ea"/>
              <a:cs typeface="+mn-cs"/>
            </a:endParaRPr>
          </a:p>
          <a:p>
            <a:pPr marL="457200" lvl="0" indent="-457200">
              <a:buFont typeface="Wingdings" panose="05000000000000000000" pitchFamily="2" charset="2"/>
              <a:buChar char="§"/>
              <a:defRPr/>
            </a:pPr>
            <a:r>
              <a:rPr lang="en-US" sz="2800" dirty="0">
                <a:solidFill>
                  <a:prstClr val="black"/>
                </a:solidFill>
                <a:latin typeface="Bookman Old Style"/>
              </a:rPr>
              <a:t>If an offeror is </a:t>
            </a:r>
            <a:r>
              <a:rPr lang="en-US" sz="2800" i="1" u="sng" dirty="0">
                <a:solidFill>
                  <a:prstClr val="black"/>
                </a:solidFill>
                <a:latin typeface="Bookman Old Style"/>
              </a:rPr>
              <a:t>not</a:t>
            </a:r>
            <a:r>
              <a:rPr lang="en-US" sz="2800" dirty="0">
                <a:solidFill>
                  <a:prstClr val="black"/>
                </a:solidFill>
                <a:latin typeface="Bookman Old Style"/>
              </a:rPr>
              <a:t> present, an acceptance takes effect from the time when it reached the offeror.</a:t>
            </a: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19506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4693" y="335111"/>
            <a:ext cx="3506088"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ACCEPTANCE</a:t>
            </a:r>
          </a:p>
        </p:txBody>
      </p:sp>
      <p:sp>
        <p:nvSpPr>
          <p:cNvPr id="6" name="TextBox 5"/>
          <p:cNvSpPr txBox="1"/>
          <p:nvPr/>
        </p:nvSpPr>
        <p:spPr>
          <a:xfrm>
            <a:off x="355678" y="1536784"/>
            <a:ext cx="8331122" cy="403187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Effects of an acceptance</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If an acceptance matches an offer, a contract is formed.</a:t>
            </a:r>
          </a:p>
          <a:p>
            <a:pPr marL="804863" lvl="0" indent="-347663">
              <a:buFontTx/>
              <a:buChar char="-"/>
              <a:tabLst>
                <a:tab pos="804863" algn="l"/>
              </a:tabLst>
              <a:defRPr/>
            </a:pPr>
            <a:r>
              <a:rPr lang="en-US" sz="2800" dirty="0">
                <a:solidFill>
                  <a:prstClr val="black"/>
                </a:solidFill>
                <a:latin typeface="Bookman Old Style"/>
              </a:rPr>
              <a:t>An acceptance with modification to the offer is considered to be a new offer. </a:t>
            </a:r>
          </a:p>
          <a:p>
            <a:pPr marL="804863" lvl="0" indent="-347663">
              <a:buFontTx/>
              <a:buChar char="-"/>
              <a:tabLst>
                <a:tab pos="804863" algn="l"/>
              </a:tabLst>
              <a:defRPr/>
            </a:pPr>
            <a:r>
              <a:rPr lang="en-US" sz="2800" dirty="0">
                <a:solidFill>
                  <a:prstClr val="black"/>
                </a:solidFill>
                <a:latin typeface="Bookman Old Style"/>
              </a:rPr>
              <a:t>A late acceptance becomes a new offer.</a:t>
            </a:r>
            <a:endParaRPr kumimoji="0" lang="en-US" sz="2800" b="0" i="0" u="none" strike="noStrike" kern="1200" cap="none" spc="0" normalizeH="0" baseline="0" noProof="0" dirty="0">
              <a:ln>
                <a:noFill/>
              </a:ln>
              <a:solidFill>
                <a:prstClr val="black"/>
              </a:solidFill>
              <a:effectLst/>
              <a:uLnTx/>
              <a:uFillTx/>
              <a:latin typeface="Bookman Old Style"/>
              <a:ea typeface="+mn-ea"/>
              <a:cs typeface="+mn-cs"/>
            </a:endParaRPr>
          </a:p>
          <a:p>
            <a:pPr marL="457200" lvl="0" indent="-457200">
              <a:buFont typeface="Wingdings" panose="05000000000000000000" pitchFamily="2" charset="2"/>
              <a:buChar char="§"/>
              <a:defRPr/>
            </a:pPr>
            <a:r>
              <a:rPr lang="en-US" sz="2800" dirty="0">
                <a:solidFill>
                  <a:prstClr val="black"/>
                </a:solidFill>
                <a:latin typeface="Bookman Old Style"/>
              </a:rPr>
              <a:t>When an acceptance becomes effective, it cannot be revoked.</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40672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25772" y="335111"/>
            <a:ext cx="6102953"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CONTRACT FORMATION</a:t>
            </a:r>
          </a:p>
        </p:txBody>
      </p:sp>
      <p:sp>
        <p:nvSpPr>
          <p:cNvPr id="6" name="TextBox 5"/>
          <p:cNvSpPr txBox="1"/>
          <p:nvPr/>
        </p:nvSpPr>
        <p:spPr>
          <a:xfrm>
            <a:off x="355678" y="1536784"/>
            <a:ext cx="8331122" cy="532453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Considerations for contract formation</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Is there an offer?</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When does the offer take effect? (Sections 168-169)</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How long does the offeree have to accept the offer? (Sections 354-355)</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Does the offeree accept the offer within the given time and without modification to the offer? (Sections 357, 359)</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When does the acceptance take effect? (Sections 168, 169, 361)</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59059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534" y="335111"/>
            <a:ext cx="3036409"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EXERCISES</a:t>
            </a:r>
          </a:p>
        </p:txBody>
      </p:sp>
      <p:sp>
        <p:nvSpPr>
          <p:cNvPr id="6" name="TextBox 5"/>
          <p:cNvSpPr txBox="1"/>
          <p:nvPr/>
        </p:nvSpPr>
        <p:spPr>
          <a:xfrm>
            <a:off x="355678" y="1536784"/>
            <a:ext cx="8331122" cy="32316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Belle sent a letter to Beast saying that: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“I would like to sell you my book titled “Beauty and the Beast”. The price is negotiable. Please respond within 7 days.”</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Bookman Old Style"/>
                <a:cs typeface="Bookman Old Style"/>
              </a:rPr>
              <a:t>Is this letter an offer?</a:t>
            </a:r>
            <a:endParaRPr kumimoji="0" lang="en-US" sz="2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BEB19A-3F26-4FCE-AC83-808EAC7AB22C}"/>
              </a:ext>
            </a:extLst>
          </p:cNvPr>
          <p:cNvPicPr>
            <a:picLocks noChangeAspect="1"/>
          </p:cNvPicPr>
          <p:nvPr/>
        </p:nvPicPr>
        <p:blipFill>
          <a:blip r:embed="rId2"/>
          <a:stretch>
            <a:fillRect/>
          </a:stretch>
        </p:blipFill>
        <p:spPr>
          <a:xfrm>
            <a:off x="3567132" y="4895036"/>
            <a:ext cx="1908213" cy="1182727"/>
          </a:xfrm>
          <a:prstGeom prst="rect">
            <a:avLst/>
          </a:prstGeom>
        </p:spPr>
      </p:pic>
    </p:spTree>
    <p:extLst>
      <p:ext uri="{BB962C8B-B14F-4D97-AF65-F5344CB8AC3E}">
        <p14:creationId xmlns:p14="http://schemas.microsoft.com/office/powerpoint/2010/main" val="528209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534" y="335111"/>
            <a:ext cx="3036409"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EXERCISES</a:t>
            </a:r>
          </a:p>
        </p:txBody>
      </p:sp>
      <p:sp>
        <p:nvSpPr>
          <p:cNvPr id="6" name="TextBox 5"/>
          <p:cNvSpPr txBox="1"/>
          <p:nvPr/>
        </p:nvSpPr>
        <p:spPr>
          <a:xfrm>
            <a:off x="355678" y="1536784"/>
            <a:ext cx="8331122" cy="267765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Two days later, the letter Belle sent to Beast arrived at Beast’s house, but Beast </a:t>
            </a:r>
            <a:r>
              <a:rPr lang="en-US" sz="2800" dirty="0">
                <a:solidFill>
                  <a:prstClr val="black"/>
                </a:solidFill>
                <a:latin typeface="Bookman Old Style"/>
              </a:rPr>
              <a:t>had </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not read it yet.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Bookman Old Style"/>
                <a:cs typeface="Bookman Old Style"/>
              </a:rPr>
              <a:t>Is Belle’s intention expressing in the letter effective yet?</a:t>
            </a:r>
            <a:endParaRPr kumimoji="0" lang="en-US" sz="2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D43452EA-9B57-4817-9A36-D6E1060137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7660" y="4390734"/>
            <a:ext cx="1227157" cy="1860964"/>
          </a:xfrm>
          <a:prstGeom prst="rect">
            <a:avLst/>
          </a:prstGeom>
        </p:spPr>
      </p:pic>
    </p:spTree>
    <p:extLst>
      <p:ext uri="{BB962C8B-B14F-4D97-AF65-F5344CB8AC3E}">
        <p14:creationId xmlns:p14="http://schemas.microsoft.com/office/powerpoint/2010/main" val="12949429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534" y="335111"/>
            <a:ext cx="3036409"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EXERCISES</a:t>
            </a:r>
          </a:p>
        </p:txBody>
      </p:sp>
      <p:sp>
        <p:nvSpPr>
          <p:cNvPr id="6" name="TextBox 5"/>
          <p:cNvSpPr txBox="1"/>
          <p:nvPr/>
        </p:nvSpPr>
        <p:spPr>
          <a:xfrm>
            <a:off x="355678" y="1536784"/>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After reading Belle’s letter, Beast called Belle to say that he agreed to buy the book for THB 1,000 and gave Belle 5 days to decide.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Bookman Old Style"/>
                <a:cs typeface="Bookman Old Style"/>
              </a:rPr>
              <a:t>Is this an offer or an acceptance?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Bookman Old Style"/>
                <a:cs typeface="Bookman Old Style"/>
              </a:rPr>
              <a:t>Can Beast withdraw it?</a:t>
            </a:r>
            <a:endParaRPr kumimoji="0" lang="en-US" sz="2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784218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534" y="335111"/>
            <a:ext cx="3036409" cy="646331"/>
          </a:xfrm>
          <a:prstGeom prst="rect">
            <a:avLst/>
          </a:prstGeom>
          <a:noFill/>
        </p:spPr>
        <p:txBody>
          <a:bodyPr wrap="none" rtlCol="0">
            <a:spAutoFit/>
          </a:bodyPr>
          <a:lstStyle/>
          <a:p>
            <a:pPr lvl="0" algn="ctr">
              <a:defRPr/>
            </a:pPr>
            <a:r>
              <a:rPr lang="en-US" sz="3600" b="1" dirty="0">
                <a:solidFill>
                  <a:prstClr val="black"/>
                </a:solidFill>
                <a:latin typeface="Bookman Old Style"/>
                <a:cs typeface="Bookman Old Style"/>
              </a:rPr>
              <a:t>EXERCISES</a:t>
            </a:r>
          </a:p>
        </p:txBody>
      </p:sp>
      <p:sp>
        <p:nvSpPr>
          <p:cNvPr id="6" name="TextBox 5"/>
          <p:cNvSpPr txBox="1"/>
          <p:nvPr/>
        </p:nvSpPr>
        <p:spPr>
          <a:xfrm>
            <a:off x="355678" y="1536784"/>
            <a:ext cx="8331122" cy="440120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After hearing Beast’s proposal, Belle rejected it immediately because she thought that her book was worth more than THB 1,000.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Two days later </a:t>
            </a:r>
            <a:r>
              <a:rPr lang="en-US" sz="2800" dirty="0">
                <a:solidFill>
                  <a:prstClr val="black"/>
                </a:solidFill>
                <a:latin typeface="Bookman Old Style"/>
              </a:rPr>
              <a:t>Belle changed her mind. So, she called Beast and told Beast that she accepted Beast’s offer. </a:t>
            </a: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0" dirty="0">
              <a:solidFill>
                <a:prstClr val="black"/>
              </a:solidFill>
              <a:latin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Bookman Old Style"/>
              </a:rPr>
              <a:t>Does the contract between Belle and Beast form?</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5467232"/>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13880</TotalTime>
  <Words>1366</Words>
  <Application>Microsoft Office PowerPoint</Application>
  <PresentationFormat>On-screen Show (4:3)</PresentationFormat>
  <Paragraphs>200</Paragraphs>
  <Slides>35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Agency FB</vt:lpstr>
      <vt:lpstr>Angsana New</vt:lpstr>
      <vt:lpstr>Arial</vt:lpstr>
      <vt:lpstr>Bookman Old Style</vt:lpstr>
      <vt:lpstr>Calibri</vt:lpstr>
      <vt:lpstr>Cordia New</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356</cp:revision>
  <dcterms:created xsi:type="dcterms:W3CDTF">2014-05-06T17:21:22Z</dcterms:created>
  <dcterms:modified xsi:type="dcterms:W3CDTF">2018-02-07T03:35:51Z</dcterms:modified>
</cp:coreProperties>
</file>