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74" r:id="rId2"/>
    <p:sldId id="271" r:id="rId3"/>
    <p:sldId id="364" r:id="rId4"/>
    <p:sldId id="365" r:id="rId5"/>
    <p:sldId id="287" r:id="rId6"/>
    <p:sldId id="320" r:id="rId7"/>
    <p:sldId id="277" r:id="rId8"/>
    <p:sldId id="366" r:id="rId9"/>
    <p:sldId id="367" r:id="rId10"/>
    <p:sldId id="368" r:id="rId11"/>
    <p:sldId id="369" r:id="rId12"/>
    <p:sldId id="323" r:id="rId13"/>
    <p:sldId id="370" r:id="rId14"/>
    <p:sldId id="371" r:id="rId15"/>
    <p:sldId id="372" r:id="rId16"/>
    <p:sldId id="373" r:id="rId17"/>
    <p:sldId id="374" r:id="rId18"/>
    <p:sldId id="376" r:id="rId19"/>
    <p:sldId id="315" r:id="rId20"/>
    <p:sldId id="378" r:id="rId21"/>
    <p:sldId id="379" r:id="rId22"/>
    <p:sldId id="377" r:id="rId23"/>
    <p:sldId id="381" r:id="rId24"/>
    <p:sldId id="394" r:id="rId25"/>
    <p:sldId id="380" r:id="rId26"/>
    <p:sldId id="383" r:id="rId27"/>
    <p:sldId id="382" r:id="rId28"/>
    <p:sldId id="384" r:id="rId29"/>
    <p:sldId id="388" r:id="rId30"/>
    <p:sldId id="386" r:id="rId31"/>
    <p:sldId id="387" r:id="rId32"/>
    <p:sldId id="390" r:id="rId33"/>
    <p:sldId id="395" r:id="rId34"/>
    <p:sldId id="392" r:id="rId35"/>
    <p:sldId id="393" r:id="rId36"/>
  </p:sldIdLst>
  <p:sldSz cx="9144000" cy="6858000" type="screen4x3"/>
  <p:notesSz cx="6858000" cy="9144000"/>
  <p:defaultTextStyle>
    <a:defPPr>
      <a:defRPr lang="en-US"/>
    </a:defPPr>
    <a:lvl1pPr algn="l" rtl="0" fontAlgn="base">
      <a:spcBef>
        <a:spcPct val="0"/>
      </a:spcBef>
      <a:spcAft>
        <a:spcPct val="0"/>
      </a:spcAft>
      <a:buChar char="•"/>
      <a:defRPr kern="1200">
        <a:solidFill>
          <a:schemeClr val="tx1"/>
        </a:solidFill>
        <a:latin typeface="Palatino" pitchFamily="2" charset="0"/>
        <a:ea typeface="+mn-ea"/>
        <a:cs typeface="+mn-cs"/>
      </a:defRPr>
    </a:lvl1pPr>
    <a:lvl2pPr marL="457200" algn="l" rtl="0" fontAlgn="base">
      <a:spcBef>
        <a:spcPct val="0"/>
      </a:spcBef>
      <a:spcAft>
        <a:spcPct val="0"/>
      </a:spcAft>
      <a:buChar char="•"/>
      <a:defRPr kern="1200">
        <a:solidFill>
          <a:schemeClr val="tx1"/>
        </a:solidFill>
        <a:latin typeface="Palatino" pitchFamily="2" charset="0"/>
        <a:ea typeface="+mn-ea"/>
        <a:cs typeface="+mn-cs"/>
      </a:defRPr>
    </a:lvl2pPr>
    <a:lvl3pPr marL="914400" algn="l" rtl="0" fontAlgn="base">
      <a:spcBef>
        <a:spcPct val="0"/>
      </a:spcBef>
      <a:spcAft>
        <a:spcPct val="0"/>
      </a:spcAft>
      <a:buChar char="•"/>
      <a:defRPr kern="1200">
        <a:solidFill>
          <a:schemeClr val="tx1"/>
        </a:solidFill>
        <a:latin typeface="Palatino" pitchFamily="2" charset="0"/>
        <a:ea typeface="+mn-ea"/>
        <a:cs typeface="+mn-cs"/>
      </a:defRPr>
    </a:lvl3pPr>
    <a:lvl4pPr marL="1371600" algn="l" rtl="0" fontAlgn="base">
      <a:spcBef>
        <a:spcPct val="0"/>
      </a:spcBef>
      <a:spcAft>
        <a:spcPct val="0"/>
      </a:spcAft>
      <a:buChar char="•"/>
      <a:defRPr kern="1200">
        <a:solidFill>
          <a:schemeClr val="tx1"/>
        </a:solidFill>
        <a:latin typeface="Palatino" pitchFamily="2" charset="0"/>
        <a:ea typeface="+mn-ea"/>
        <a:cs typeface="+mn-cs"/>
      </a:defRPr>
    </a:lvl4pPr>
    <a:lvl5pPr marL="1828800" algn="l" rtl="0" fontAlgn="base">
      <a:spcBef>
        <a:spcPct val="0"/>
      </a:spcBef>
      <a:spcAft>
        <a:spcPct val="0"/>
      </a:spcAft>
      <a:buChar char="•"/>
      <a:defRPr kern="1200">
        <a:solidFill>
          <a:schemeClr val="tx1"/>
        </a:solidFill>
        <a:latin typeface="Palatino" pitchFamily="2" charset="0"/>
        <a:ea typeface="+mn-ea"/>
        <a:cs typeface="+mn-cs"/>
      </a:defRPr>
    </a:lvl5pPr>
    <a:lvl6pPr marL="2286000" algn="l" defTabSz="914400" rtl="0" eaLnBrk="1" latinLnBrk="0" hangingPunct="1">
      <a:defRPr kern="1200">
        <a:solidFill>
          <a:schemeClr val="tx1"/>
        </a:solidFill>
        <a:latin typeface="Palatino" pitchFamily="2" charset="0"/>
        <a:ea typeface="+mn-ea"/>
        <a:cs typeface="+mn-cs"/>
      </a:defRPr>
    </a:lvl6pPr>
    <a:lvl7pPr marL="2743200" algn="l" defTabSz="914400" rtl="0" eaLnBrk="1" latinLnBrk="0" hangingPunct="1">
      <a:defRPr kern="1200">
        <a:solidFill>
          <a:schemeClr val="tx1"/>
        </a:solidFill>
        <a:latin typeface="Palatino" pitchFamily="2" charset="0"/>
        <a:ea typeface="+mn-ea"/>
        <a:cs typeface="+mn-cs"/>
      </a:defRPr>
    </a:lvl7pPr>
    <a:lvl8pPr marL="3200400" algn="l" defTabSz="914400" rtl="0" eaLnBrk="1" latinLnBrk="0" hangingPunct="1">
      <a:defRPr kern="1200">
        <a:solidFill>
          <a:schemeClr val="tx1"/>
        </a:solidFill>
        <a:latin typeface="Palatino" pitchFamily="2" charset="0"/>
        <a:ea typeface="+mn-ea"/>
        <a:cs typeface="+mn-cs"/>
      </a:defRPr>
    </a:lvl8pPr>
    <a:lvl9pPr marL="3657600" algn="l" defTabSz="914400" rtl="0" eaLnBrk="1" latinLnBrk="0" hangingPunct="1">
      <a:defRPr kern="1200">
        <a:solidFill>
          <a:schemeClr val="tx1"/>
        </a:solidFill>
        <a:latin typeface="Palatino" pitchFamily="2"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CB2"/>
    <a:srgbClr val="2A5CAA"/>
    <a:srgbClr val="950057"/>
    <a:srgbClr val="00AB4E"/>
    <a:srgbClr val="F47920"/>
    <a:srgbClr val="939598"/>
    <a:srgbClr val="FFFFFF"/>
    <a:srgbClr val="ED1B2F"/>
    <a:srgbClr val="008FD0"/>
    <a:srgbClr val="006A9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998" autoAdjust="0"/>
    <p:restoredTop sz="95436" autoAdjust="0"/>
  </p:normalViewPr>
  <p:slideViewPr>
    <p:cSldViewPr showGuides="1">
      <p:cViewPr>
        <p:scale>
          <a:sx n="100" d="100"/>
          <a:sy n="100" d="100"/>
        </p:scale>
        <p:origin x="-1404" y="-186"/>
      </p:cViewPr>
      <p:guideLst>
        <p:guide orient="horz" pos="432"/>
        <p:guide pos="288"/>
      </p:guideLst>
    </p:cSldViewPr>
  </p:slideViewPr>
  <p:notesTextViewPr>
    <p:cViewPr>
      <p:scale>
        <a:sx n="100" d="100"/>
        <a:sy n="100" d="100"/>
      </p:scale>
      <p:origin x="0" y="0"/>
    </p:cViewPr>
  </p:notesTextViewPr>
  <p:sorterViewPr>
    <p:cViewPr>
      <p:scale>
        <a:sx n="63" d="100"/>
        <a:sy n="63"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412947AD-84E2-4DFE-BA7B-EE097CF1EC21}" type="datetimeFigureOut">
              <a:rPr lang="en-US"/>
              <a:pPr>
                <a:defRPr/>
              </a:pPr>
              <a:t>3/17/2012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8FC0CC7-B76F-40F1-95DD-DCA38CEF63B8}" type="slidenum">
              <a:rPr lang="en-US"/>
              <a:pPr>
                <a:defRPr/>
              </a:pPr>
              <a:t>‹#›</a:t>
            </a:fld>
            <a:endParaRPr lang="en-US"/>
          </a:p>
        </p:txBody>
      </p:sp>
    </p:spTree>
    <p:extLst>
      <p:ext uri="{BB962C8B-B14F-4D97-AF65-F5344CB8AC3E}">
        <p14:creationId xmlns:p14="http://schemas.microsoft.com/office/powerpoint/2010/main" val="34309094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6</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13</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14</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16</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24</a:t>
            </a:fld>
            <a:endParaRPr lang="en-US"/>
          </a:p>
        </p:txBody>
      </p:sp>
    </p:spTree>
    <p:extLst>
      <p:ext uri="{BB962C8B-B14F-4D97-AF65-F5344CB8AC3E}">
        <p14:creationId xmlns:p14="http://schemas.microsoft.com/office/powerpoint/2010/main" val="35535056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1"/>
          <p:cNvSpPr>
            <a:spLocks noChangeArrowheads="1"/>
          </p:cNvSpPr>
          <p:nvPr userDrawn="1"/>
        </p:nvSpPr>
        <p:spPr bwMode="auto">
          <a:xfrm>
            <a:off x="0" y="6629400"/>
            <a:ext cx="8229600" cy="228600"/>
          </a:xfrm>
          <a:prstGeom prst="rect">
            <a:avLst/>
          </a:prstGeom>
          <a:noFill/>
          <a:ln w="9525">
            <a:noFill/>
            <a:miter lim="800000"/>
            <a:headEnd/>
            <a:tailEnd/>
          </a:ln>
        </p:spPr>
        <p:txBody>
          <a:bodyPr anchor="ctr"/>
          <a:lstStyle/>
          <a:p>
            <a:pPr eaLnBrk="0" hangingPunct="0">
              <a:buFontTx/>
              <a:buNone/>
            </a:pPr>
            <a:r>
              <a:rPr lang="en-US" sz="1200" dirty="0">
                <a:solidFill>
                  <a:schemeClr val="bg2"/>
                </a:solidFill>
                <a:latin typeface="Arial" charset="0"/>
              </a:rPr>
              <a:t>Copyright © </a:t>
            </a:r>
            <a:r>
              <a:rPr lang="en-US" sz="1200" dirty="0" smtClean="0">
                <a:solidFill>
                  <a:schemeClr val="bg2"/>
                </a:solidFill>
                <a:latin typeface="Arial" charset="0"/>
              </a:rPr>
              <a:t>2013  </a:t>
            </a:r>
            <a:r>
              <a:rPr lang="en-US" sz="1200" dirty="0">
                <a:solidFill>
                  <a:schemeClr val="bg2"/>
                </a:solidFill>
                <a:latin typeface="Arial" charset="0"/>
              </a:rPr>
              <a:t>Pearson Education, Inc. </a:t>
            </a:r>
            <a:r>
              <a:rPr lang="en-US" sz="1200" dirty="0">
                <a:solidFill>
                  <a:schemeClr val="bg2"/>
                </a:solidFill>
                <a:latin typeface="Arial" charset="0"/>
                <a:cs typeface="Arial" charset="0"/>
              </a:rPr>
              <a:t>•  Microeconomics  •  </a:t>
            </a:r>
            <a:r>
              <a:rPr lang="en-US" sz="1200" dirty="0">
                <a:solidFill>
                  <a:schemeClr val="bg2"/>
                </a:solidFill>
                <a:latin typeface="Arial" charset="0"/>
              </a:rPr>
              <a:t>Pindyck/Rubinfeld, 8e.</a:t>
            </a:r>
          </a:p>
        </p:txBody>
      </p:sp>
      <p:sp>
        <p:nvSpPr>
          <p:cNvPr id="3" name="Rectangle 13"/>
          <p:cNvSpPr>
            <a:spLocks noChangeArrowheads="1"/>
          </p:cNvSpPr>
          <p:nvPr userDrawn="1"/>
        </p:nvSpPr>
        <p:spPr bwMode="auto">
          <a:xfrm>
            <a:off x="8229600" y="6648450"/>
            <a:ext cx="909638" cy="209550"/>
          </a:xfrm>
          <a:prstGeom prst="rect">
            <a:avLst/>
          </a:prstGeom>
          <a:noFill/>
          <a:ln w="9525">
            <a:noFill/>
            <a:miter lim="800000"/>
            <a:headEnd/>
            <a:tailEnd/>
          </a:ln>
        </p:spPr>
        <p:txBody>
          <a:bodyPr anchor="ctr"/>
          <a:lstStyle/>
          <a:p>
            <a:pPr algn="r" eaLnBrk="0" hangingPunct="0">
              <a:buFontTx/>
              <a:buNone/>
            </a:pPr>
            <a:fld id="{E764DB79-F42C-4C7F-BAF8-90428B4ACC0B}" type="slidenum">
              <a:rPr lang="en-US" sz="1200" b="1">
                <a:solidFill>
                  <a:srgbClr val="382344"/>
                </a:solidFill>
                <a:latin typeface="Arial" charset="0"/>
              </a:rPr>
              <a:pPr algn="r" eaLnBrk="0" hangingPunct="0">
                <a:buFontTx/>
                <a:buNone/>
              </a:pPr>
              <a:t>‹#›</a:t>
            </a:fld>
            <a:r>
              <a:rPr lang="en-US" sz="1200" b="1" dirty="0">
                <a:solidFill>
                  <a:srgbClr val="382344"/>
                </a:solidFill>
                <a:latin typeface="Arial" charset="0"/>
              </a:rPr>
              <a:t> of </a:t>
            </a:r>
            <a:r>
              <a:rPr lang="en-US" sz="1200" b="1" dirty="0" smtClean="0">
                <a:solidFill>
                  <a:srgbClr val="382344"/>
                </a:solidFill>
                <a:latin typeface="Arial" charset="0"/>
              </a:rPr>
              <a:t>35</a:t>
            </a:r>
            <a:endParaRPr lang="en-US" sz="1200" b="1" dirty="0">
              <a:solidFill>
                <a:srgbClr val="382344"/>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2" name="Rectangle 13"/>
          <p:cNvSpPr>
            <a:spLocks noChangeArrowheads="1"/>
          </p:cNvSpPr>
          <p:nvPr/>
        </p:nvSpPr>
        <p:spPr bwMode="auto">
          <a:xfrm>
            <a:off x="8229600" y="6648450"/>
            <a:ext cx="909638" cy="209550"/>
          </a:xfrm>
          <a:prstGeom prst="rect">
            <a:avLst/>
          </a:prstGeom>
          <a:noFill/>
          <a:ln w="9525">
            <a:noFill/>
            <a:miter lim="800000"/>
            <a:headEnd/>
            <a:tailEnd/>
          </a:ln>
        </p:spPr>
        <p:txBody>
          <a:bodyPr anchor="ctr"/>
          <a:lstStyle/>
          <a:p>
            <a:pPr algn="r" eaLnBrk="0" hangingPunct="0">
              <a:buFontTx/>
              <a:buNone/>
            </a:pPr>
            <a:fld id="{E764DB79-F42C-4C7F-BAF8-90428B4ACC0B}" type="slidenum">
              <a:rPr lang="en-US" sz="1200" b="1">
                <a:solidFill>
                  <a:srgbClr val="382344"/>
                </a:solidFill>
                <a:latin typeface="Arial" charset="0"/>
              </a:rPr>
              <a:pPr algn="r" eaLnBrk="0" hangingPunct="0">
                <a:buFontTx/>
                <a:buNone/>
              </a:pPr>
              <a:t>‹#›</a:t>
            </a:fld>
            <a:r>
              <a:rPr lang="en-US" sz="1200" b="1" dirty="0">
                <a:solidFill>
                  <a:srgbClr val="382344"/>
                </a:solidFill>
                <a:latin typeface="Arial" charset="0"/>
              </a:rPr>
              <a:t> of </a:t>
            </a:r>
            <a:r>
              <a:rPr lang="en-US" sz="1200" b="1" dirty="0" smtClean="0">
                <a:solidFill>
                  <a:srgbClr val="382344"/>
                </a:solidFill>
                <a:latin typeface="Arial" charset="0"/>
              </a:rPr>
              <a:t>35</a:t>
            </a:r>
            <a:endParaRPr lang="en-US" sz="1200" b="1" dirty="0">
              <a:solidFill>
                <a:srgbClr val="382344"/>
              </a:solidFill>
              <a:latin typeface="Arial" charset="0"/>
            </a:endParaRPr>
          </a:p>
        </p:txBody>
      </p:sp>
      <p:sp>
        <p:nvSpPr>
          <p:cNvPr id="2053" name="Rectangle 8"/>
          <p:cNvSpPr>
            <a:spLocks noChangeArrowheads="1"/>
          </p:cNvSpPr>
          <p:nvPr userDrawn="1"/>
        </p:nvSpPr>
        <p:spPr bwMode="auto">
          <a:xfrm>
            <a:off x="0" y="6629400"/>
            <a:ext cx="8229600" cy="228600"/>
          </a:xfrm>
          <a:prstGeom prst="rect">
            <a:avLst/>
          </a:prstGeom>
          <a:noFill/>
          <a:ln w="9525">
            <a:noFill/>
            <a:miter lim="800000"/>
            <a:headEnd/>
            <a:tailEnd/>
          </a:ln>
        </p:spPr>
        <p:txBody>
          <a:bodyPr anchor="ctr"/>
          <a:lstStyle/>
          <a:p>
            <a:pPr eaLnBrk="0" hangingPunct="0">
              <a:buFontTx/>
              <a:buNone/>
            </a:pPr>
            <a:r>
              <a:rPr lang="en-US" sz="1200" dirty="0">
                <a:solidFill>
                  <a:schemeClr val="bg2"/>
                </a:solidFill>
                <a:latin typeface="Arial" charset="0"/>
              </a:rPr>
              <a:t>Copyright © </a:t>
            </a:r>
            <a:r>
              <a:rPr lang="en-US" sz="1200" dirty="0" smtClean="0">
                <a:solidFill>
                  <a:schemeClr val="bg2"/>
                </a:solidFill>
                <a:latin typeface="Arial" charset="0"/>
              </a:rPr>
              <a:t>2013  Pearson </a:t>
            </a:r>
            <a:r>
              <a:rPr lang="en-US" sz="1200" dirty="0">
                <a:solidFill>
                  <a:schemeClr val="bg2"/>
                </a:solidFill>
                <a:latin typeface="Arial" charset="0"/>
              </a:rPr>
              <a:t>Education, Inc. </a:t>
            </a:r>
            <a:r>
              <a:rPr lang="en-US" sz="1200" dirty="0">
                <a:solidFill>
                  <a:schemeClr val="bg2"/>
                </a:solidFill>
                <a:latin typeface="Arial" charset="0"/>
                <a:cs typeface="Arial" charset="0"/>
              </a:rPr>
              <a:t>•  Microeconomics  •  </a:t>
            </a:r>
            <a:r>
              <a:rPr lang="en-US" sz="1200" dirty="0">
                <a:solidFill>
                  <a:schemeClr val="bg2"/>
                </a:solidFill>
                <a:latin typeface="Arial" charset="0"/>
              </a:rPr>
              <a:t>Pindyck/Rubinfeld, 8e.</a:t>
            </a:r>
          </a:p>
        </p:txBody>
      </p:sp>
    </p:spTree>
  </p:cSld>
  <p:clrMap bg1="lt1" tx1="dk1" bg2="lt2" tx2="dk2" accent1="accent1" accent2="accent2" accent3="accent3" accent4="accent4" accent5="accent5" accent6="accent6" hlink="hlink" folHlink="folHlink"/>
  <p:sldLayoutIdLst>
    <p:sldLayoutId id="2147484262" r:id="rId1"/>
    <p:sldLayoutId id="2147484250" r:id="rId2"/>
  </p:sldLayoutIdLst>
  <p:timing>
    <p:tnLst>
      <p:par>
        <p:cTn id="1" dur="indefinite" restart="never" nodeType="tmRoot"/>
      </p:par>
    </p:tnLst>
  </p:timing>
  <p:txStyles>
    <p:title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p:titleStyle>
    <p:body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png"/><Relationship Id="rId16"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5" Type="http://schemas.openxmlformats.org/officeDocument/2006/relationships/image" Target="../media/image2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27.png"/></Relationships>
</file>

<file path=ppt/slides/_rels/slide1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11.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 Id="rId9" Type="http://schemas.openxmlformats.org/officeDocument/2006/relationships/image" Target="../media/image4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png"/><Relationship Id="rId7" Type="http://schemas.openxmlformats.org/officeDocument/2006/relationships/image" Target="../media/image5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png"/><Relationship Id="rId10" Type="http://schemas.openxmlformats.org/officeDocument/2006/relationships/image" Target="../media/image54.png"/><Relationship Id="rId4" Type="http://schemas.openxmlformats.org/officeDocument/2006/relationships/image" Target="../media/image48.png"/><Relationship Id="rId9" Type="http://schemas.openxmlformats.org/officeDocument/2006/relationships/image" Target="../media/image53.png"/></Relationships>
</file>

<file path=ppt/slides/_rels/slide14.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1.png"/><Relationship Id="rId7" Type="http://schemas.openxmlformats.org/officeDocument/2006/relationships/image" Target="../media/image5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10" Type="http://schemas.openxmlformats.org/officeDocument/2006/relationships/image" Target="../media/image62.png"/><Relationship Id="rId4" Type="http://schemas.openxmlformats.org/officeDocument/2006/relationships/image" Target="../media/image56.png"/><Relationship Id="rId9" Type="http://schemas.openxmlformats.org/officeDocument/2006/relationships/image" Target="../media/image61.png"/></Relationships>
</file>

<file path=ppt/slides/_rels/slide1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16.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image" Target="../media/image77.png"/><Relationship Id="rId18" Type="http://schemas.openxmlformats.org/officeDocument/2006/relationships/image" Target="../media/image82.png"/><Relationship Id="rId3" Type="http://schemas.openxmlformats.org/officeDocument/2006/relationships/image" Target="../media/image1.png"/><Relationship Id="rId7" Type="http://schemas.openxmlformats.org/officeDocument/2006/relationships/image" Target="../media/image71.png"/><Relationship Id="rId12" Type="http://schemas.openxmlformats.org/officeDocument/2006/relationships/image" Target="../media/image76.png"/><Relationship Id="rId17" Type="http://schemas.openxmlformats.org/officeDocument/2006/relationships/image" Target="../media/image81.png"/><Relationship Id="rId2" Type="http://schemas.openxmlformats.org/officeDocument/2006/relationships/notesSlide" Target="../notesSlides/notesSlide7.xml"/><Relationship Id="rId16" Type="http://schemas.openxmlformats.org/officeDocument/2006/relationships/image" Target="../media/image80.png"/><Relationship Id="rId1" Type="http://schemas.openxmlformats.org/officeDocument/2006/relationships/slideLayout" Target="../slideLayouts/slideLayout2.xml"/><Relationship Id="rId6" Type="http://schemas.openxmlformats.org/officeDocument/2006/relationships/image" Target="../media/image70.png"/><Relationship Id="rId11" Type="http://schemas.openxmlformats.org/officeDocument/2006/relationships/image" Target="../media/image75.png"/><Relationship Id="rId5" Type="http://schemas.openxmlformats.org/officeDocument/2006/relationships/image" Target="../media/image69.png"/><Relationship Id="rId15" Type="http://schemas.openxmlformats.org/officeDocument/2006/relationships/image" Target="../media/image79.png"/><Relationship Id="rId10" Type="http://schemas.openxmlformats.org/officeDocument/2006/relationships/image" Target="../media/image74.png"/><Relationship Id="rId4" Type="http://schemas.openxmlformats.org/officeDocument/2006/relationships/image" Target="../media/image68.png"/><Relationship Id="rId9" Type="http://schemas.openxmlformats.org/officeDocument/2006/relationships/image" Target="../media/image73.png"/><Relationship Id="rId14" Type="http://schemas.openxmlformats.org/officeDocument/2006/relationships/image" Target="../media/image7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4.gif"/><Relationship Id="rId2" Type="http://schemas.openxmlformats.org/officeDocument/2006/relationships/image" Target="../media/image83.gif"/><Relationship Id="rId1" Type="http://schemas.openxmlformats.org/officeDocument/2006/relationships/slideLayout" Target="../slideLayouts/slideLayout2.xml"/><Relationship Id="rId4" Type="http://schemas.openxmlformats.org/officeDocument/2006/relationships/image" Target="../media/image85.gif"/></Relationships>
</file>

<file path=ppt/slides/_rels/slide19.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86.png"/><Relationship Id="rId7" Type="http://schemas.openxmlformats.org/officeDocument/2006/relationships/image" Target="../media/image9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9.png"/><Relationship Id="rId5" Type="http://schemas.openxmlformats.org/officeDocument/2006/relationships/image" Target="../media/image88.png"/><Relationship Id="rId10" Type="http://schemas.openxmlformats.org/officeDocument/2006/relationships/image" Target="../media/image93.png"/><Relationship Id="rId4" Type="http://schemas.openxmlformats.org/officeDocument/2006/relationships/image" Target="../media/image87.png"/><Relationship Id="rId9" Type="http://schemas.openxmlformats.org/officeDocument/2006/relationships/image" Target="../media/image92.png"/></Relationships>
</file>

<file path=ppt/slides/_rels/slide20.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4.png"/><Relationship Id="rId7" Type="http://schemas.openxmlformats.org/officeDocument/2006/relationships/image" Target="../media/image98.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image" Target="../media/image95.png"/></Relationships>
</file>

<file path=ppt/slides/_rels/slide21.xml.rels><?xml version="1.0" encoding="UTF-8" standalone="yes"?>
<Relationships xmlns="http://schemas.openxmlformats.org/package/2006/relationships"><Relationship Id="rId8" Type="http://schemas.openxmlformats.org/officeDocument/2006/relationships/image" Target="../media/image105.png"/><Relationship Id="rId13" Type="http://schemas.openxmlformats.org/officeDocument/2006/relationships/image" Target="../media/image110.png"/><Relationship Id="rId3" Type="http://schemas.openxmlformats.org/officeDocument/2006/relationships/image" Target="../media/image100.png"/><Relationship Id="rId7" Type="http://schemas.openxmlformats.org/officeDocument/2006/relationships/image" Target="../media/image104.png"/><Relationship Id="rId12" Type="http://schemas.openxmlformats.org/officeDocument/2006/relationships/image" Target="../media/image10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03.png"/><Relationship Id="rId11" Type="http://schemas.openxmlformats.org/officeDocument/2006/relationships/image" Target="../media/image108.png"/><Relationship Id="rId5" Type="http://schemas.openxmlformats.org/officeDocument/2006/relationships/image" Target="../media/image102.png"/><Relationship Id="rId15" Type="http://schemas.openxmlformats.org/officeDocument/2006/relationships/image" Target="../media/image112.png"/><Relationship Id="rId10" Type="http://schemas.openxmlformats.org/officeDocument/2006/relationships/image" Target="../media/image107.png"/><Relationship Id="rId4" Type="http://schemas.openxmlformats.org/officeDocument/2006/relationships/image" Target="../media/image101.png"/><Relationship Id="rId9" Type="http://schemas.openxmlformats.org/officeDocument/2006/relationships/image" Target="../media/image106.png"/><Relationship Id="rId14" Type="http://schemas.openxmlformats.org/officeDocument/2006/relationships/image" Target="../media/image111.png"/></Relationships>
</file>

<file path=ppt/slides/_rels/slide22.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118.png"/><Relationship Id="rId13" Type="http://schemas.openxmlformats.org/officeDocument/2006/relationships/image" Target="../media/image123.png"/><Relationship Id="rId3" Type="http://schemas.openxmlformats.org/officeDocument/2006/relationships/image" Target="../media/image1.png"/><Relationship Id="rId7" Type="http://schemas.openxmlformats.org/officeDocument/2006/relationships/image" Target="../media/image117.png"/><Relationship Id="rId12" Type="http://schemas.openxmlformats.org/officeDocument/2006/relationships/image" Target="../media/image122.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16.png"/><Relationship Id="rId11" Type="http://schemas.openxmlformats.org/officeDocument/2006/relationships/image" Target="../media/image121.png"/><Relationship Id="rId5" Type="http://schemas.openxmlformats.org/officeDocument/2006/relationships/image" Target="../media/image115.png"/><Relationship Id="rId15" Type="http://schemas.openxmlformats.org/officeDocument/2006/relationships/image" Target="../media/image125.png"/><Relationship Id="rId10" Type="http://schemas.openxmlformats.org/officeDocument/2006/relationships/image" Target="../media/image120.png"/><Relationship Id="rId4" Type="http://schemas.openxmlformats.org/officeDocument/2006/relationships/image" Target="../media/image114.png"/><Relationship Id="rId9" Type="http://schemas.openxmlformats.org/officeDocument/2006/relationships/image" Target="../media/image119.png"/><Relationship Id="rId14" Type="http://schemas.openxmlformats.org/officeDocument/2006/relationships/image" Target="../media/image124.png"/></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131.png"/><Relationship Id="rId13" Type="http://schemas.openxmlformats.org/officeDocument/2006/relationships/image" Target="../media/image136.png"/><Relationship Id="rId3" Type="http://schemas.openxmlformats.org/officeDocument/2006/relationships/image" Target="../media/image126.png"/><Relationship Id="rId7" Type="http://schemas.openxmlformats.org/officeDocument/2006/relationships/image" Target="../media/image130.png"/><Relationship Id="rId12" Type="http://schemas.openxmlformats.org/officeDocument/2006/relationships/image" Target="../media/image13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29.png"/><Relationship Id="rId11" Type="http://schemas.openxmlformats.org/officeDocument/2006/relationships/image" Target="../media/image134.png"/><Relationship Id="rId5" Type="http://schemas.openxmlformats.org/officeDocument/2006/relationships/image" Target="../media/image128.png"/><Relationship Id="rId15" Type="http://schemas.openxmlformats.org/officeDocument/2006/relationships/image" Target="../media/image138.png"/><Relationship Id="rId10" Type="http://schemas.openxmlformats.org/officeDocument/2006/relationships/image" Target="../media/image133.png"/><Relationship Id="rId4" Type="http://schemas.openxmlformats.org/officeDocument/2006/relationships/image" Target="../media/image127.png"/><Relationship Id="rId9" Type="http://schemas.openxmlformats.org/officeDocument/2006/relationships/image" Target="../media/image132.png"/><Relationship Id="rId14" Type="http://schemas.openxmlformats.org/officeDocument/2006/relationships/image" Target="../media/image137.png"/></Relationships>
</file>

<file path=ppt/slides/_rels/slide28.xml.rels><?xml version="1.0" encoding="UTF-8" standalone="yes"?>
<Relationships xmlns="http://schemas.openxmlformats.org/package/2006/relationships"><Relationship Id="rId8" Type="http://schemas.openxmlformats.org/officeDocument/2006/relationships/image" Target="../media/image144.png"/><Relationship Id="rId13" Type="http://schemas.openxmlformats.org/officeDocument/2006/relationships/image" Target="../media/image149.png"/><Relationship Id="rId3" Type="http://schemas.openxmlformats.org/officeDocument/2006/relationships/image" Target="../media/image139.png"/><Relationship Id="rId7" Type="http://schemas.openxmlformats.org/officeDocument/2006/relationships/image" Target="../media/image143.png"/><Relationship Id="rId12" Type="http://schemas.openxmlformats.org/officeDocument/2006/relationships/image" Target="../media/image148.png"/><Relationship Id="rId2" Type="http://schemas.openxmlformats.org/officeDocument/2006/relationships/image" Target="../media/image1.png"/><Relationship Id="rId16" Type="http://schemas.openxmlformats.org/officeDocument/2006/relationships/image" Target="../media/image152.png"/><Relationship Id="rId1" Type="http://schemas.openxmlformats.org/officeDocument/2006/relationships/slideLayout" Target="../slideLayouts/slideLayout2.xml"/><Relationship Id="rId6" Type="http://schemas.openxmlformats.org/officeDocument/2006/relationships/image" Target="../media/image142.png"/><Relationship Id="rId11" Type="http://schemas.openxmlformats.org/officeDocument/2006/relationships/image" Target="../media/image147.png"/><Relationship Id="rId5" Type="http://schemas.openxmlformats.org/officeDocument/2006/relationships/image" Target="../media/image141.png"/><Relationship Id="rId15" Type="http://schemas.openxmlformats.org/officeDocument/2006/relationships/image" Target="../media/image151.png"/><Relationship Id="rId10" Type="http://schemas.openxmlformats.org/officeDocument/2006/relationships/image" Target="../media/image146.png"/><Relationship Id="rId4" Type="http://schemas.openxmlformats.org/officeDocument/2006/relationships/image" Target="../media/image140.png"/><Relationship Id="rId9" Type="http://schemas.openxmlformats.org/officeDocument/2006/relationships/image" Target="../media/image145.png"/><Relationship Id="rId14" Type="http://schemas.openxmlformats.org/officeDocument/2006/relationships/image" Target="../media/image150.png"/></Relationships>
</file>

<file path=ppt/slides/_rels/slide29.xml.rels><?xml version="1.0" encoding="UTF-8" standalone="yes"?>
<Relationships xmlns="http://schemas.openxmlformats.org/package/2006/relationships"><Relationship Id="rId8" Type="http://schemas.openxmlformats.org/officeDocument/2006/relationships/image" Target="../media/image158.png"/><Relationship Id="rId13" Type="http://schemas.openxmlformats.org/officeDocument/2006/relationships/image" Target="../media/image163.png"/><Relationship Id="rId18" Type="http://schemas.openxmlformats.org/officeDocument/2006/relationships/image" Target="../media/image168.png"/><Relationship Id="rId3" Type="http://schemas.openxmlformats.org/officeDocument/2006/relationships/image" Target="../media/image153.png"/><Relationship Id="rId7" Type="http://schemas.openxmlformats.org/officeDocument/2006/relationships/image" Target="../media/image157.png"/><Relationship Id="rId12" Type="http://schemas.openxmlformats.org/officeDocument/2006/relationships/image" Target="../media/image162.png"/><Relationship Id="rId17" Type="http://schemas.openxmlformats.org/officeDocument/2006/relationships/image" Target="../media/image167.png"/><Relationship Id="rId2" Type="http://schemas.openxmlformats.org/officeDocument/2006/relationships/image" Target="../media/image1.png"/><Relationship Id="rId16" Type="http://schemas.openxmlformats.org/officeDocument/2006/relationships/image" Target="../media/image166.png"/><Relationship Id="rId1" Type="http://schemas.openxmlformats.org/officeDocument/2006/relationships/slideLayout" Target="../slideLayouts/slideLayout2.xml"/><Relationship Id="rId6" Type="http://schemas.openxmlformats.org/officeDocument/2006/relationships/image" Target="../media/image156.png"/><Relationship Id="rId11" Type="http://schemas.openxmlformats.org/officeDocument/2006/relationships/image" Target="../media/image161.png"/><Relationship Id="rId5" Type="http://schemas.openxmlformats.org/officeDocument/2006/relationships/image" Target="../media/image155.png"/><Relationship Id="rId15" Type="http://schemas.openxmlformats.org/officeDocument/2006/relationships/image" Target="../media/image165.png"/><Relationship Id="rId10" Type="http://schemas.openxmlformats.org/officeDocument/2006/relationships/image" Target="../media/image160.png"/><Relationship Id="rId19" Type="http://schemas.openxmlformats.org/officeDocument/2006/relationships/image" Target="../media/image169.png"/><Relationship Id="rId4" Type="http://schemas.openxmlformats.org/officeDocument/2006/relationships/image" Target="../media/image154.png"/><Relationship Id="rId9" Type="http://schemas.openxmlformats.org/officeDocument/2006/relationships/image" Target="../media/image159.png"/><Relationship Id="rId14" Type="http://schemas.openxmlformats.org/officeDocument/2006/relationships/image" Target="../media/image164.png"/></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175.png"/><Relationship Id="rId3" Type="http://schemas.openxmlformats.org/officeDocument/2006/relationships/image" Target="../media/image170.png"/><Relationship Id="rId7" Type="http://schemas.openxmlformats.org/officeDocument/2006/relationships/image" Target="../media/image17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73.png"/><Relationship Id="rId11" Type="http://schemas.openxmlformats.org/officeDocument/2006/relationships/image" Target="../media/image178.png"/><Relationship Id="rId5" Type="http://schemas.openxmlformats.org/officeDocument/2006/relationships/image" Target="../media/image172.png"/><Relationship Id="rId10" Type="http://schemas.openxmlformats.org/officeDocument/2006/relationships/image" Target="../media/image177.png"/><Relationship Id="rId4" Type="http://schemas.openxmlformats.org/officeDocument/2006/relationships/image" Target="../media/image171.png"/><Relationship Id="rId9" Type="http://schemas.openxmlformats.org/officeDocument/2006/relationships/image" Target="../media/image176.png"/></Relationships>
</file>

<file path=ppt/slides/_rels/slide32.xml.rels><?xml version="1.0" encoding="UTF-8" standalone="yes"?>
<Relationships xmlns="http://schemas.openxmlformats.org/package/2006/relationships"><Relationship Id="rId8" Type="http://schemas.openxmlformats.org/officeDocument/2006/relationships/image" Target="../media/image184.png"/><Relationship Id="rId3" Type="http://schemas.openxmlformats.org/officeDocument/2006/relationships/image" Target="../media/image179.png"/><Relationship Id="rId7" Type="http://schemas.openxmlformats.org/officeDocument/2006/relationships/image" Target="../media/image18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82.png"/><Relationship Id="rId5" Type="http://schemas.openxmlformats.org/officeDocument/2006/relationships/image" Target="../media/image181.png"/><Relationship Id="rId10" Type="http://schemas.openxmlformats.org/officeDocument/2006/relationships/image" Target="../media/image186.png"/><Relationship Id="rId4" Type="http://schemas.openxmlformats.org/officeDocument/2006/relationships/image" Target="../media/image180.png"/><Relationship Id="rId9" Type="http://schemas.openxmlformats.org/officeDocument/2006/relationships/image" Target="../media/image185.png"/></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88.gif"/><Relationship Id="rId2" Type="http://schemas.openxmlformats.org/officeDocument/2006/relationships/image" Target="../media/image187.gif"/><Relationship Id="rId1" Type="http://schemas.openxmlformats.org/officeDocument/2006/relationships/slideLayout" Target="../slideLayouts/slideLayout2.xml"/><Relationship Id="rId5" Type="http://schemas.openxmlformats.org/officeDocument/2006/relationships/image" Target="../media/image190.gif"/><Relationship Id="rId4" Type="http://schemas.openxmlformats.org/officeDocument/2006/relationships/image" Target="../media/image189.gif"/></Relationships>
</file>

<file path=ppt/slides/_rels/slide35.xml.rels><?xml version="1.0" encoding="UTF-8" standalone="yes"?>
<Relationships xmlns="http://schemas.openxmlformats.org/package/2006/relationships"><Relationship Id="rId2" Type="http://schemas.openxmlformats.org/officeDocument/2006/relationships/image" Target="../media/image19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748" name="Rectangle 44"/>
          <p:cNvSpPr>
            <a:spLocks noChangeArrowheads="1"/>
          </p:cNvSpPr>
          <p:nvPr/>
        </p:nvSpPr>
        <p:spPr bwMode="auto">
          <a:xfrm>
            <a:off x="5410200" y="2251868"/>
            <a:ext cx="3733800" cy="3767932"/>
          </a:xfrm>
          <a:prstGeom prst="rect">
            <a:avLst/>
          </a:prstGeom>
          <a:solidFill>
            <a:srgbClr val="C8E4C5"/>
          </a:solidFill>
          <a:ln>
            <a:noFill/>
          </a:ln>
        </p:spPr>
        <p:txBody>
          <a:bodyPr tIns="0" bIns="0"/>
          <a:lstStyle/>
          <a:p>
            <a:pPr marL="514350" indent="-514350" defTabSz="508000">
              <a:spcBef>
                <a:spcPts val="600"/>
              </a:spcBef>
              <a:buFontTx/>
              <a:buNone/>
              <a:defRPr/>
            </a:pPr>
            <a:r>
              <a:rPr lang="en-US" sz="1600" dirty="0" smtClean="0">
                <a:solidFill>
                  <a:srgbClr val="007CB2"/>
                </a:solidFill>
                <a:latin typeface="Arial" charset="0"/>
              </a:rPr>
              <a:t>8.1</a:t>
            </a:r>
            <a:r>
              <a:rPr lang="en-US" sz="1600" dirty="0">
                <a:latin typeface="Arial" charset="0"/>
              </a:rPr>
              <a:t>	</a:t>
            </a:r>
            <a:r>
              <a:rPr lang="en-US" sz="1600" dirty="0" smtClean="0">
                <a:latin typeface="Arial" charset="0"/>
              </a:rPr>
              <a:t>Perfectly Competitive Markets</a:t>
            </a:r>
            <a:endParaRPr lang="en-US" sz="1600" dirty="0">
              <a:latin typeface="Arial" charset="0"/>
            </a:endParaRPr>
          </a:p>
          <a:p>
            <a:pPr defTabSz="508000">
              <a:spcBef>
                <a:spcPts val="600"/>
              </a:spcBef>
              <a:buFontTx/>
              <a:buNone/>
              <a:defRPr/>
            </a:pPr>
            <a:r>
              <a:rPr lang="en-US" sz="1600" dirty="0" smtClean="0">
                <a:solidFill>
                  <a:srgbClr val="007CB2"/>
                </a:solidFill>
                <a:latin typeface="Arial" charset="0"/>
              </a:rPr>
              <a:t>8.2</a:t>
            </a:r>
            <a:r>
              <a:rPr lang="en-US" sz="1600" dirty="0">
                <a:latin typeface="Arial" charset="0"/>
              </a:rPr>
              <a:t>	</a:t>
            </a:r>
            <a:r>
              <a:rPr lang="en-US" sz="1600" dirty="0" smtClean="0">
                <a:latin typeface="Arial" charset="0"/>
              </a:rPr>
              <a:t>Profit maximization</a:t>
            </a:r>
            <a:endParaRPr lang="en-US" sz="1600" dirty="0">
              <a:latin typeface="Arial" charset="0"/>
            </a:endParaRPr>
          </a:p>
          <a:p>
            <a:pPr marL="514350" indent="-514350" defTabSz="508000">
              <a:spcBef>
                <a:spcPts val="600"/>
              </a:spcBef>
              <a:buFontTx/>
              <a:buNone/>
              <a:defRPr/>
            </a:pPr>
            <a:r>
              <a:rPr lang="en-US" sz="1600" dirty="0" smtClean="0">
                <a:solidFill>
                  <a:srgbClr val="007CB2"/>
                </a:solidFill>
                <a:latin typeface="Arial" charset="0"/>
              </a:rPr>
              <a:t>8.3</a:t>
            </a:r>
            <a:r>
              <a:rPr lang="en-US" sz="1600" dirty="0">
                <a:latin typeface="Arial" charset="0"/>
              </a:rPr>
              <a:t>	</a:t>
            </a:r>
            <a:r>
              <a:rPr lang="en-US" sz="1600" dirty="0" smtClean="0">
                <a:latin typeface="Arial" charset="0"/>
              </a:rPr>
              <a:t>Marginal Revenue, Marginal Cost, and Profit Maximization</a:t>
            </a:r>
            <a:endParaRPr lang="en-US" sz="1600" dirty="0">
              <a:latin typeface="Arial" charset="0"/>
            </a:endParaRPr>
          </a:p>
          <a:p>
            <a:pPr marL="514350" indent="-514350" defTabSz="508000">
              <a:spcBef>
                <a:spcPts val="600"/>
              </a:spcBef>
              <a:buFontTx/>
              <a:buNone/>
              <a:defRPr/>
            </a:pPr>
            <a:r>
              <a:rPr lang="en-US" sz="1600" dirty="0" smtClean="0">
                <a:solidFill>
                  <a:srgbClr val="007CB2"/>
                </a:solidFill>
                <a:latin typeface="Arial" charset="0"/>
              </a:rPr>
              <a:t>8.4</a:t>
            </a:r>
            <a:r>
              <a:rPr lang="en-US" sz="1600" dirty="0">
                <a:latin typeface="Arial" charset="0"/>
              </a:rPr>
              <a:t>	</a:t>
            </a:r>
            <a:r>
              <a:rPr lang="en-US" sz="1600" dirty="0" smtClean="0">
                <a:latin typeface="Arial" charset="0"/>
              </a:rPr>
              <a:t>Choosing Output in the Short Run</a:t>
            </a:r>
            <a:endParaRPr lang="en-US" sz="1600" dirty="0">
              <a:latin typeface="Arial" charset="0"/>
            </a:endParaRPr>
          </a:p>
          <a:p>
            <a:pPr marL="514350" indent="-514350" defTabSz="508000">
              <a:spcBef>
                <a:spcPts val="600"/>
              </a:spcBef>
              <a:buFontTx/>
              <a:buNone/>
              <a:defRPr/>
            </a:pPr>
            <a:r>
              <a:rPr lang="en-US" sz="1600" dirty="0" smtClean="0">
                <a:solidFill>
                  <a:srgbClr val="007CB2"/>
                </a:solidFill>
                <a:latin typeface="Arial" charset="0"/>
              </a:rPr>
              <a:t>8.5</a:t>
            </a:r>
            <a:r>
              <a:rPr lang="en-US" sz="1600" dirty="0">
                <a:latin typeface="Arial" charset="0"/>
              </a:rPr>
              <a:t>	</a:t>
            </a:r>
            <a:r>
              <a:rPr lang="en-US" sz="1600" dirty="0" smtClean="0">
                <a:latin typeface="Arial" charset="0"/>
              </a:rPr>
              <a:t>The Competitive Firm’s Short-Run Supply Curve</a:t>
            </a:r>
            <a:endParaRPr lang="en-US" sz="1600" dirty="0">
              <a:latin typeface="Arial" charset="0"/>
            </a:endParaRPr>
          </a:p>
          <a:p>
            <a:pPr marL="514350" indent="-514350" defTabSz="508000">
              <a:spcBef>
                <a:spcPts val="600"/>
              </a:spcBef>
              <a:buFontTx/>
              <a:buNone/>
              <a:defRPr/>
            </a:pPr>
            <a:r>
              <a:rPr lang="en-US" sz="1600" dirty="0" smtClean="0">
                <a:solidFill>
                  <a:srgbClr val="007CB2"/>
                </a:solidFill>
                <a:latin typeface="Arial" charset="0"/>
              </a:rPr>
              <a:t>8.6</a:t>
            </a:r>
            <a:r>
              <a:rPr lang="en-US" sz="1600" dirty="0">
                <a:latin typeface="Arial" charset="0"/>
              </a:rPr>
              <a:t>	</a:t>
            </a:r>
            <a:r>
              <a:rPr lang="en-US" sz="1600" dirty="0" smtClean="0">
                <a:latin typeface="Arial" charset="0"/>
              </a:rPr>
              <a:t>The Short-Run Market Supply Curve</a:t>
            </a:r>
          </a:p>
          <a:p>
            <a:pPr marL="514350" indent="-514350" defTabSz="508000">
              <a:spcBef>
                <a:spcPts val="600"/>
              </a:spcBef>
              <a:buFontTx/>
              <a:buNone/>
              <a:defRPr/>
            </a:pPr>
            <a:r>
              <a:rPr lang="en-US" sz="1600" dirty="0" smtClean="0">
                <a:solidFill>
                  <a:srgbClr val="007CB2"/>
                </a:solidFill>
                <a:latin typeface="Arial" charset="0"/>
              </a:rPr>
              <a:t>8.7</a:t>
            </a:r>
            <a:r>
              <a:rPr lang="en-US" sz="1600" dirty="0" smtClean="0">
                <a:latin typeface="Arial" charset="0"/>
              </a:rPr>
              <a:t>	Choosing Output in the Long-Run</a:t>
            </a:r>
          </a:p>
          <a:p>
            <a:pPr marL="514350" indent="-514350" defTabSz="508000">
              <a:spcBef>
                <a:spcPts val="600"/>
              </a:spcBef>
              <a:buFontTx/>
              <a:buNone/>
              <a:defRPr/>
            </a:pPr>
            <a:r>
              <a:rPr lang="en-US" sz="1600" dirty="0" smtClean="0">
                <a:solidFill>
                  <a:srgbClr val="007CB2"/>
                </a:solidFill>
                <a:latin typeface="Arial" charset="0"/>
              </a:rPr>
              <a:t>8.8</a:t>
            </a:r>
            <a:r>
              <a:rPr lang="en-US" sz="1600" dirty="0" smtClean="0">
                <a:latin typeface="Arial" charset="0"/>
              </a:rPr>
              <a:t>	The Industry’s Long-Run Supply Curve</a:t>
            </a:r>
            <a:endParaRPr lang="en-US" sz="1600" dirty="0">
              <a:latin typeface="Arial" charset="0"/>
            </a:endParaRPr>
          </a:p>
        </p:txBody>
      </p:sp>
      <p:cxnSp>
        <p:nvCxnSpPr>
          <p:cNvPr id="4" name="Straight Connector 3"/>
          <p:cNvCxnSpPr>
            <a:cxnSpLocks noChangeShapeType="1"/>
          </p:cNvCxnSpPr>
          <p:nvPr/>
        </p:nvCxnSpPr>
        <p:spPr bwMode="auto">
          <a:xfrm flipH="1">
            <a:off x="428626" y="1371600"/>
            <a:ext cx="4981574" cy="0"/>
          </a:xfrm>
          <a:prstGeom prst="line">
            <a:avLst/>
          </a:prstGeom>
          <a:noFill/>
          <a:ln w="50800" algn="ctr">
            <a:solidFill>
              <a:srgbClr val="00AB4E"/>
            </a:solidFill>
            <a:round/>
            <a:headEnd/>
            <a:tailEnd/>
          </a:ln>
        </p:spPr>
      </p:cxnSp>
      <p:sp>
        <p:nvSpPr>
          <p:cNvPr id="9" name="TextBox 8"/>
          <p:cNvSpPr txBox="1">
            <a:spLocks noChangeArrowheads="1"/>
          </p:cNvSpPr>
          <p:nvPr/>
        </p:nvSpPr>
        <p:spPr bwMode="auto">
          <a:xfrm>
            <a:off x="381000" y="509588"/>
            <a:ext cx="42672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buChar char="•"/>
              <a:defRPr>
                <a:solidFill>
                  <a:schemeClr val="tx1"/>
                </a:solidFill>
                <a:latin typeface="Palatino" pitchFamily="2" charset="0"/>
              </a:defRPr>
            </a:lvl6pPr>
            <a:lvl7pPr marL="2971800" indent="-228600" eaLnBrk="0" fontAlgn="base" hangingPunct="0">
              <a:spcBef>
                <a:spcPct val="0"/>
              </a:spcBef>
              <a:spcAft>
                <a:spcPct val="0"/>
              </a:spcAft>
              <a:buChar char="•"/>
              <a:defRPr>
                <a:solidFill>
                  <a:schemeClr val="tx1"/>
                </a:solidFill>
                <a:latin typeface="Palatino" pitchFamily="2" charset="0"/>
              </a:defRPr>
            </a:lvl7pPr>
            <a:lvl8pPr marL="3429000" indent="-228600" eaLnBrk="0" fontAlgn="base" hangingPunct="0">
              <a:spcBef>
                <a:spcPct val="0"/>
              </a:spcBef>
              <a:spcAft>
                <a:spcPct val="0"/>
              </a:spcAft>
              <a:buChar char="•"/>
              <a:defRPr>
                <a:solidFill>
                  <a:schemeClr val="tx1"/>
                </a:solidFill>
                <a:latin typeface="Palatino" pitchFamily="2" charset="0"/>
              </a:defRPr>
            </a:lvl8pPr>
            <a:lvl9pPr marL="3886200" indent="-228600" eaLnBrk="0" fontAlgn="base" hangingPunct="0">
              <a:spcBef>
                <a:spcPct val="0"/>
              </a:spcBef>
              <a:spcAft>
                <a:spcPct val="0"/>
              </a:spcAft>
              <a:buChar char="•"/>
              <a:defRPr>
                <a:solidFill>
                  <a:schemeClr val="tx1"/>
                </a:solidFill>
                <a:latin typeface="Palatino" pitchFamily="2" charset="0"/>
              </a:defRPr>
            </a:lvl9pPr>
          </a:lstStyle>
          <a:p>
            <a:pPr eaLnBrk="1" hangingPunct="1">
              <a:buFontTx/>
              <a:buNone/>
              <a:defRPr/>
            </a:pPr>
            <a:r>
              <a:rPr lang="en-US" sz="3600" b="1" dirty="0" smtClean="0">
                <a:solidFill>
                  <a:srgbClr val="D5791A"/>
                </a:solidFill>
                <a:latin typeface="Arial Narrow" pitchFamily="34" charset="0"/>
              </a:rPr>
              <a:t>C H A P T E R  </a:t>
            </a:r>
            <a:r>
              <a:rPr lang="en-US" sz="5400" b="1" dirty="0" smtClean="0">
                <a:solidFill>
                  <a:srgbClr val="D5791A"/>
                </a:solidFill>
                <a:latin typeface="+mj-lt"/>
              </a:rPr>
              <a:t>8</a:t>
            </a:r>
          </a:p>
        </p:txBody>
      </p:sp>
      <p:sp>
        <p:nvSpPr>
          <p:cNvPr id="11" name="Text Box 12"/>
          <p:cNvSpPr txBox="1">
            <a:spLocks noChangeArrowheads="1"/>
          </p:cNvSpPr>
          <p:nvPr/>
        </p:nvSpPr>
        <p:spPr bwMode="auto">
          <a:xfrm>
            <a:off x="5410200" y="6019800"/>
            <a:ext cx="3733800" cy="590550"/>
          </a:xfrm>
          <a:prstGeom prst="rect">
            <a:avLst/>
          </a:prstGeom>
          <a:solidFill>
            <a:srgbClr val="006A95"/>
          </a:solidFill>
          <a:ln w="9525">
            <a:noFill/>
            <a:miter lim="800000"/>
            <a:headEnd/>
            <a:tailEnd/>
          </a:ln>
        </p:spPr>
        <p:txBody>
          <a:bodyPr anchor="ctr"/>
          <a:lstStyle/>
          <a:p>
            <a:pPr algn="r">
              <a:lnSpc>
                <a:spcPts val="1600"/>
              </a:lnSpc>
              <a:buFontTx/>
              <a:buNone/>
            </a:pPr>
            <a:r>
              <a:rPr lang="en-US" sz="1000" dirty="0">
                <a:solidFill>
                  <a:schemeClr val="bg1"/>
                </a:solidFill>
                <a:latin typeface="+mn-lt"/>
              </a:rPr>
              <a:t>Prepared by:</a:t>
            </a:r>
          </a:p>
          <a:p>
            <a:pPr algn="r">
              <a:lnSpc>
                <a:spcPts val="1600"/>
              </a:lnSpc>
              <a:buFontTx/>
              <a:buNone/>
            </a:pPr>
            <a:r>
              <a:rPr lang="en-US" sz="1000" dirty="0">
                <a:solidFill>
                  <a:schemeClr val="bg1"/>
                </a:solidFill>
                <a:latin typeface="+mn-lt"/>
              </a:rPr>
              <a:t>Fernando Quijano, </a:t>
            </a:r>
            <a:r>
              <a:rPr lang="en-US" sz="1000" dirty="0" smtClean="0">
                <a:solidFill>
                  <a:schemeClr val="bg1"/>
                </a:solidFill>
                <a:latin typeface="+mn-lt"/>
              </a:rPr>
              <a:t>Illustrator</a:t>
            </a:r>
            <a:endParaRPr lang="en-US" sz="900" dirty="0">
              <a:solidFill>
                <a:schemeClr val="bg1"/>
              </a:solidFill>
              <a:latin typeface="+mn-lt"/>
            </a:endParaRPr>
          </a:p>
        </p:txBody>
      </p:sp>
      <p:sp>
        <p:nvSpPr>
          <p:cNvPr id="13" name="TextBox 12"/>
          <p:cNvSpPr txBox="1">
            <a:spLocks noChangeArrowheads="1"/>
          </p:cNvSpPr>
          <p:nvPr/>
        </p:nvSpPr>
        <p:spPr bwMode="auto">
          <a:xfrm>
            <a:off x="428625" y="1433513"/>
            <a:ext cx="482917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buChar char="•"/>
              <a:defRPr>
                <a:solidFill>
                  <a:schemeClr val="tx1"/>
                </a:solidFill>
                <a:latin typeface="Palatino" pitchFamily="2" charset="0"/>
              </a:defRPr>
            </a:lvl6pPr>
            <a:lvl7pPr marL="2971800" indent="-228600" eaLnBrk="0" fontAlgn="base" hangingPunct="0">
              <a:spcBef>
                <a:spcPct val="0"/>
              </a:spcBef>
              <a:spcAft>
                <a:spcPct val="0"/>
              </a:spcAft>
              <a:buChar char="•"/>
              <a:defRPr>
                <a:solidFill>
                  <a:schemeClr val="tx1"/>
                </a:solidFill>
                <a:latin typeface="Palatino" pitchFamily="2" charset="0"/>
              </a:defRPr>
            </a:lvl7pPr>
            <a:lvl8pPr marL="3429000" indent="-228600" eaLnBrk="0" fontAlgn="base" hangingPunct="0">
              <a:spcBef>
                <a:spcPct val="0"/>
              </a:spcBef>
              <a:spcAft>
                <a:spcPct val="0"/>
              </a:spcAft>
              <a:buChar char="•"/>
              <a:defRPr>
                <a:solidFill>
                  <a:schemeClr val="tx1"/>
                </a:solidFill>
                <a:latin typeface="Palatino" pitchFamily="2" charset="0"/>
              </a:defRPr>
            </a:lvl8pPr>
            <a:lvl9pPr marL="3886200" indent="-228600" eaLnBrk="0" fontAlgn="base" hangingPunct="0">
              <a:spcBef>
                <a:spcPct val="0"/>
              </a:spcBef>
              <a:spcAft>
                <a:spcPct val="0"/>
              </a:spcAft>
              <a:buChar char="•"/>
              <a:defRPr>
                <a:solidFill>
                  <a:schemeClr val="tx1"/>
                </a:solidFill>
                <a:latin typeface="Palatino" pitchFamily="2" charset="0"/>
              </a:defRPr>
            </a:lvl9pPr>
          </a:lstStyle>
          <a:p>
            <a:pPr eaLnBrk="1" hangingPunct="1">
              <a:buFontTx/>
              <a:buNone/>
              <a:defRPr/>
            </a:pPr>
            <a:r>
              <a:rPr lang="en-US" sz="3200" dirty="0" smtClean="0">
                <a:solidFill>
                  <a:srgbClr val="00AB4E"/>
                </a:solidFill>
                <a:latin typeface="+mj-lt"/>
              </a:rPr>
              <a:t>Profit Maximization</a:t>
            </a:r>
            <a:br>
              <a:rPr lang="en-US" sz="3200" dirty="0" smtClean="0">
                <a:solidFill>
                  <a:srgbClr val="00AB4E"/>
                </a:solidFill>
                <a:latin typeface="+mj-lt"/>
              </a:rPr>
            </a:br>
            <a:r>
              <a:rPr lang="en-US" sz="3200" dirty="0" smtClean="0">
                <a:solidFill>
                  <a:srgbClr val="00AB4E"/>
                </a:solidFill>
                <a:latin typeface="+mj-lt"/>
              </a:rPr>
              <a:t>and Competitive Supply</a:t>
            </a:r>
          </a:p>
        </p:txBody>
      </p:sp>
      <p:pic>
        <p:nvPicPr>
          <p:cNvPr id="16396" name="Picture 12"/>
          <p:cNvPicPr>
            <a:picLocks noChangeAspect="1" noChangeArrowheads="1"/>
          </p:cNvPicPr>
          <p:nvPr/>
        </p:nvPicPr>
        <p:blipFill>
          <a:blip r:embed="rId2" cstate="print"/>
          <a:srcRect/>
          <a:stretch>
            <a:fillRect/>
          </a:stretch>
        </p:blipFill>
        <p:spPr bwMode="auto">
          <a:xfrm>
            <a:off x="5410200" y="-9525"/>
            <a:ext cx="3733800" cy="1887537"/>
          </a:xfrm>
          <a:prstGeom prst="rect">
            <a:avLst/>
          </a:prstGeom>
          <a:noFill/>
          <a:ln w="9525" algn="ctr">
            <a:noFill/>
            <a:miter lim="800000"/>
            <a:headEnd/>
            <a:tailEnd/>
          </a:ln>
          <a:effectLst/>
        </p:spPr>
      </p:pic>
      <p:sp>
        <p:nvSpPr>
          <p:cNvPr id="6" name="TextBox 5"/>
          <p:cNvSpPr txBox="1"/>
          <p:nvPr/>
        </p:nvSpPr>
        <p:spPr>
          <a:xfrm>
            <a:off x="5410200" y="1878012"/>
            <a:ext cx="3733800" cy="369888"/>
          </a:xfrm>
          <a:prstGeom prst="rect">
            <a:avLst/>
          </a:prstGeom>
          <a:solidFill>
            <a:srgbClr val="006A95"/>
          </a:solidFill>
        </p:spPr>
        <p:txBody>
          <a:bodyPr wrap="square">
            <a:spAutoFit/>
          </a:bodyPr>
          <a:lstStyle/>
          <a:p>
            <a:pPr>
              <a:buFontTx/>
              <a:buNone/>
              <a:defRPr/>
            </a:pPr>
            <a:r>
              <a:rPr lang="en-US" b="1" dirty="0">
                <a:solidFill>
                  <a:schemeClr val="bg1"/>
                </a:solidFill>
                <a:latin typeface="+mj-lt"/>
              </a:rPr>
              <a:t>CHAPTER OUTLINE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6396"/>
                                        </p:tgtEl>
                                        <p:attrNameLst>
                                          <p:attrName>style.visibility</p:attrName>
                                        </p:attrNameLst>
                                      </p:cBhvr>
                                      <p:to>
                                        <p:strVal val="visible"/>
                                      </p:to>
                                    </p:set>
                                    <p:animEffect transition="in" filter="fade">
                                      <p:cBhvr>
                                        <p:cTn id="7" dur="500"/>
                                        <p:tgtEl>
                                          <p:spTgt spid="1639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Effect transition="in" filter="wipe(left)">
                                      <p:cBhvr>
                                        <p:cTn id="19" dur="500"/>
                                        <p:tgtEl>
                                          <p:spTgt spid="13">
                                            <p:txEl>
                                              <p:pRg st="0" end="0"/>
                                            </p:txEl>
                                          </p:spTgt>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1">
                                            <p:bg/>
                                          </p:spTgt>
                                        </p:tgtEl>
                                        <p:attrNameLst>
                                          <p:attrName>style.visibility</p:attrName>
                                        </p:attrNameLst>
                                      </p:cBhvr>
                                      <p:to>
                                        <p:strVal val="visible"/>
                                      </p:to>
                                    </p:set>
                                    <p:animEffect transition="in" filter="fade">
                                      <p:cBhvr>
                                        <p:cTn id="27" dur="500"/>
                                        <p:tgtEl>
                                          <p:spTgt spid="11">
                                            <p:bg/>
                                          </p:spTgt>
                                        </p:tgtEl>
                                      </p:cBhvr>
                                    </p:animEffect>
                                  </p:childTnLst>
                                </p:cTn>
                              </p:par>
                            </p:childTnLst>
                          </p:cTn>
                        </p:par>
                        <p:par>
                          <p:cTn id="28" fill="hold" nodeType="afterGroup">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84748">
                                            <p:bg/>
                                          </p:spTgt>
                                        </p:tgtEl>
                                        <p:attrNameLst>
                                          <p:attrName>style.visibility</p:attrName>
                                        </p:attrNameLst>
                                      </p:cBhvr>
                                      <p:to>
                                        <p:strVal val="visible"/>
                                      </p:to>
                                    </p:set>
                                    <p:animEffect transition="in" filter="fade">
                                      <p:cBhvr>
                                        <p:cTn id="31" dur="500"/>
                                        <p:tgtEl>
                                          <p:spTgt spid="584748">
                                            <p:bg/>
                                          </p:spTgt>
                                        </p:tgtEl>
                                      </p:cBhvr>
                                    </p:animEffect>
                                  </p:childTnLst>
                                </p:cTn>
                              </p:par>
                            </p:childTnLst>
                          </p:cTn>
                        </p:par>
                        <p:par>
                          <p:cTn id="32" fill="hold" nodeType="afterGroup">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84748">
                                            <p:txEl>
                                              <p:pRg st="0" end="0"/>
                                            </p:txEl>
                                          </p:spTgt>
                                        </p:tgtEl>
                                        <p:attrNameLst>
                                          <p:attrName>style.visibility</p:attrName>
                                        </p:attrNameLst>
                                      </p:cBhvr>
                                      <p:to>
                                        <p:strVal val="visible"/>
                                      </p:to>
                                    </p:set>
                                    <p:animEffect transition="in" filter="wipe(left)">
                                      <p:cBhvr>
                                        <p:cTn id="35" dur="500"/>
                                        <p:tgtEl>
                                          <p:spTgt spid="584748">
                                            <p:txEl>
                                              <p:pRg st="0" end="0"/>
                                            </p:txEl>
                                          </p:spTgt>
                                        </p:tgtEl>
                                      </p:cBhvr>
                                    </p:animEffect>
                                  </p:childTnLst>
                                </p:cTn>
                              </p:par>
                            </p:childTnLst>
                          </p:cTn>
                        </p:par>
                        <p:par>
                          <p:cTn id="36" fill="hold" nodeType="afterGroup">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84748">
                                            <p:txEl>
                                              <p:pRg st="1" end="1"/>
                                            </p:txEl>
                                          </p:spTgt>
                                        </p:tgtEl>
                                        <p:attrNameLst>
                                          <p:attrName>style.visibility</p:attrName>
                                        </p:attrNameLst>
                                      </p:cBhvr>
                                      <p:to>
                                        <p:strVal val="visible"/>
                                      </p:to>
                                    </p:set>
                                    <p:animEffect transition="in" filter="wipe(left)">
                                      <p:cBhvr>
                                        <p:cTn id="39" dur="500"/>
                                        <p:tgtEl>
                                          <p:spTgt spid="584748">
                                            <p:txEl>
                                              <p:pRg st="1" end="1"/>
                                            </p:txEl>
                                          </p:spTgt>
                                        </p:tgtEl>
                                      </p:cBhvr>
                                    </p:animEffect>
                                  </p:childTnLst>
                                </p:cTn>
                              </p:par>
                            </p:childTnLst>
                          </p:cTn>
                        </p:par>
                        <p:par>
                          <p:cTn id="40" fill="hold" nodeType="afterGroup">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584748">
                                            <p:txEl>
                                              <p:pRg st="2" end="2"/>
                                            </p:txEl>
                                          </p:spTgt>
                                        </p:tgtEl>
                                        <p:attrNameLst>
                                          <p:attrName>style.visibility</p:attrName>
                                        </p:attrNameLst>
                                      </p:cBhvr>
                                      <p:to>
                                        <p:strVal val="visible"/>
                                      </p:to>
                                    </p:set>
                                    <p:animEffect transition="in" filter="wipe(left)">
                                      <p:cBhvr>
                                        <p:cTn id="43" dur="500"/>
                                        <p:tgtEl>
                                          <p:spTgt spid="584748">
                                            <p:txEl>
                                              <p:pRg st="2" end="2"/>
                                            </p:txEl>
                                          </p:spTgt>
                                        </p:tgtEl>
                                      </p:cBhvr>
                                    </p:animEffect>
                                  </p:childTnLst>
                                </p:cTn>
                              </p:par>
                            </p:childTnLst>
                          </p:cTn>
                        </p:par>
                        <p:par>
                          <p:cTn id="44" fill="hold" nodeType="afterGroup">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584748">
                                            <p:txEl>
                                              <p:pRg st="3" end="3"/>
                                            </p:txEl>
                                          </p:spTgt>
                                        </p:tgtEl>
                                        <p:attrNameLst>
                                          <p:attrName>style.visibility</p:attrName>
                                        </p:attrNameLst>
                                      </p:cBhvr>
                                      <p:to>
                                        <p:strVal val="visible"/>
                                      </p:to>
                                    </p:set>
                                    <p:animEffect transition="in" filter="wipe(left)">
                                      <p:cBhvr>
                                        <p:cTn id="47" dur="500"/>
                                        <p:tgtEl>
                                          <p:spTgt spid="584748">
                                            <p:txEl>
                                              <p:pRg st="3" end="3"/>
                                            </p:txEl>
                                          </p:spTgt>
                                        </p:tgtEl>
                                      </p:cBhvr>
                                    </p:animEffect>
                                  </p:childTnLst>
                                </p:cTn>
                              </p:par>
                            </p:childTnLst>
                          </p:cTn>
                        </p:par>
                        <p:par>
                          <p:cTn id="48" fill="hold" nodeType="afterGroup">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584748">
                                            <p:txEl>
                                              <p:pRg st="4" end="4"/>
                                            </p:txEl>
                                          </p:spTgt>
                                        </p:tgtEl>
                                        <p:attrNameLst>
                                          <p:attrName>style.visibility</p:attrName>
                                        </p:attrNameLst>
                                      </p:cBhvr>
                                      <p:to>
                                        <p:strVal val="visible"/>
                                      </p:to>
                                    </p:set>
                                    <p:animEffect transition="in" filter="wipe(left)">
                                      <p:cBhvr>
                                        <p:cTn id="51" dur="500"/>
                                        <p:tgtEl>
                                          <p:spTgt spid="584748">
                                            <p:txEl>
                                              <p:pRg st="4" end="4"/>
                                            </p:txEl>
                                          </p:spTgt>
                                        </p:tgtEl>
                                      </p:cBhvr>
                                    </p:animEffect>
                                  </p:childTnLst>
                                </p:cTn>
                              </p:par>
                            </p:childTnLst>
                          </p:cTn>
                        </p:par>
                        <p:par>
                          <p:cTn id="52" fill="hold" nodeType="afterGroup">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584748">
                                            <p:txEl>
                                              <p:pRg st="5" end="5"/>
                                            </p:txEl>
                                          </p:spTgt>
                                        </p:tgtEl>
                                        <p:attrNameLst>
                                          <p:attrName>style.visibility</p:attrName>
                                        </p:attrNameLst>
                                      </p:cBhvr>
                                      <p:to>
                                        <p:strVal val="visible"/>
                                      </p:to>
                                    </p:set>
                                    <p:animEffect transition="in" filter="wipe(left)">
                                      <p:cBhvr>
                                        <p:cTn id="55" dur="500"/>
                                        <p:tgtEl>
                                          <p:spTgt spid="584748">
                                            <p:txEl>
                                              <p:pRg st="5" end="5"/>
                                            </p:txEl>
                                          </p:spTgt>
                                        </p:tgtEl>
                                      </p:cBhvr>
                                    </p:animEffect>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584748">
                                            <p:txEl>
                                              <p:pRg st="6" end="6"/>
                                            </p:txEl>
                                          </p:spTgt>
                                        </p:tgtEl>
                                        <p:attrNameLst>
                                          <p:attrName>style.visibility</p:attrName>
                                        </p:attrNameLst>
                                      </p:cBhvr>
                                      <p:to>
                                        <p:strVal val="visible"/>
                                      </p:to>
                                    </p:set>
                                    <p:animEffect transition="in" filter="wipe(left)">
                                      <p:cBhvr>
                                        <p:cTn id="59" dur="500"/>
                                        <p:tgtEl>
                                          <p:spTgt spid="584748">
                                            <p:txEl>
                                              <p:pRg st="6" end="6"/>
                                            </p:txEl>
                                          </p:spTgt>
                                        </p:tgtEl>
                                      </p:cBhvr>
                                    </p:animEffect>
                                  </p:childTnLst>
                                </p:cTn>
                              </p:par>
                            </p:childTnLst>
                          </p:cTn>
                        </p:par>
                        <p:par>
                          <p:cTn id="60" fill="hold">
                            <p:stCondLst>
                              <p:cond delay="7000"/>
                            </p:stCondLst>
                            <p:childTnLst>
                              <p:par>
                                <p:cTn id="61" presetID="22" presetClass="entr" presetSubtype="8" fill="hold" grpId="0" nodeType="afterEffect">
                                  <p:stCondLst>
                                    <p:cond delay="0"/>
                                  </p:stCondLst>
                                  <p:childTnLst>
                                    <p:set>
                                      <p:cBhvr>
                                        <p:cTn id="62" dur="1" fill="hold">
                                          <p:stCondLst>
                                            <p:cond delay="0"/>
                                          </p:stCondLst>
                                        </p:cTn>
                                        <p:tgtEl>
                                          <p:spTgt spid="584748">
                                            <p:txEl>
                                              <p:pRg st="7" end="7"/>
                                            </p:txEl>
                                          </p:spTgt>
                                        </p:tgtEl>
                                        <p:attrNameLst>
                                          <p:attrName>style.visibility</p:attrName>
                                        </p:attrNameLst>
                                      </p:cBhvr>
                                      <p:to>
                                        <p:strVal val="visible"/>
                                      </p:to>
                                    </p:set>
                                    <p:animEffect transition="in" filter="wipe(left)">
                                      <p:cBhvr>
                                        <p:cTn id="63" dur="500"/>
                                        <p:tgtEl>
                                          <p:spTgt spid="584748">
                                            <p:txEl>
                                              <p:pRg st="7" end="7"/>
                                            </p:tx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1">
                                            <p:txEl>
                                              <p:pRg st="0" end="0"/>
                                            </p:txEl>
                                          </p:spTgt>
                                        </p:tgtEl>
                                        <p:attrNameLst>
                                          <p:attrName>style.visibility</p:attrName>
                                        </p:attrNameLst>
                                      </p:cBhvr>
                                      <p:to>
                                        <p:strVal val="visible"/>
                                      </p:to>
                                    </p:set>
                                    <p:animEffect transition="in" filter="fade">
                                      <p:cBhvr>
                                        <p:cTn id="67" dur="250"/>
                                        <p:tgtEl>
                                          <p:spTgt spid="11">
                                            <p:txEl>
                                              <p:pRg st="0" end="0"/>
                                            </p:txEl>
                                          </p:spTgt>
                                        </p:tgtEl>
                                      </p:cBhvr>
                                    </p:animEffect>
                                  </p:childTnLst>
                                </p:cTn>
                              </p:par>
                            </p:childTnLst>
                          </p:cTn>
                        </p:par>
                        <p:par>
                          <p:cTn id="68" fill="hold">
                            <p:stCondLst>
                              <p:cond delay="7750"/>
                            </p:stCondLst>
                            <p:childTnLst>
                              <p:par>
                                <p:cTn id="69" presetID="10" presetClass="entr" presetSubtype="0" fill="hold" grpId="0" nodeType="afterEffect">
                                  <p:stCondLst>
                                    <p:cond delay="0"/>
                                  </p:stCondLst>
                                  <p:childTnLst>
                                    <p:set>
                                      <p:cBhvr>
                                        <p:cTn id="70" dur="1" fill="hold">
                                          <p:stCondLst>
                                            <p:cond delay="0"/>
                                          </p:stCondLst>
                                        </p:cTn>
                                        <p:tgtEl>
                                          <p:spTgt spid="11">
                                            <p:txEl>
                                              <p:pRg st="1" end="1"/>
                                            </p:txEl>
                                          </p:spTgt>
                                        </p:tgtEl>
                                        <p:attrNameLst>
                                          <p:attrName>style.visibility</p:attrName>
                                        </p:attrNameLst>
                                      </p:cBhvr>
                                      <p:to>
                                        <p:strVal val="visible"/>
                                      </p:to>
                                    </p:set>
                                    <p:animEffect transition="in" filter="fade">
                                      <p:cBhvr>
                                        <p:cTn id="71" dur="25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4748" grpId="0" uiExpand="1" build="p" animBg="1"/>
      <p:bldP spid="9" grpId="0"/>
      <p:bldP spid="11" grpId="0" uiExpand="1" build="p" animBg="1"/>
      <p:bldP spid="13" grpId="0" build="p"/>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564" name="Rectangle 4"/>
          <p:cNvSpPr>
            <a:spLocks noGrp="1" noChangeArrowheads="1"/>
          </p:cNvSpPr>
          <p:nvPr>
            <p:ph type="title" idx="4294967295"/>
          </p:nvPr>
        </p:nvSpPr>
        <p:spPr>
          <a:xfrm>
            <a:off x="1295400" y="198438"/>
            <a:ext cx="6503988" cy="487362"/>
          </a:xfrm>
          <a:prstGeom prst="rect">
            <a:avLst/>
          </a:prstGeom>
          <a:noFill/>
        </p:spPr>
        <p:txBody>
          <a:bodyPr anchor="ctr"/>
          <a:lstStyle/>
          <a:p>
            <a:pPr eaLnBrk="1" hangingPunct="1"/>
            <a:r>
              <a:rPr lang="en-US" sz="2800" dirty="0" smtClean="0">
                <a:solidFill>
                  <a:srgbClr val="008FD0"/>
                </a:solidFill>
              </a:rPr>
              <a:t>Perfectly Competitive Markets</a:t>
            </a:r>
          </a:p>
        </p:txBody>
      </p:sp>
      <p:sp>
        <p:nvSpPr>
          <p:cNvPr id="578566"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ctr"/>
          <a:lstStyle/>
          <a:p>
            <a:pPr algn="ctr">
              <a:buFontTx/>
              <a:buNone/>
            </a:pPr>
            <a:r>
              <a:rPr lang="en-US" sz="2800" b="1" dirty="0">
                <a:solidFill>
                  <a:srgbClr val="008FD0"/>
                </a:solidFill>
                <a:latin typeface="Arial" charset="0"/>
              </a:rPr>
              <a:t>8</a:t>
            </a:r>
            <a:r>
              <a:rPr lang="en-US" sz="2800" b="1" dirty="0" smtClean="0">
                <a:solidFill>
                  <a:srgbClr val="008FD0"/>
                </a:solidFill>
                <a:latin typeface="Arial" charset="0"/>
              </a:rPr>
              <a:t>.1</a:t>
            </a:r>
            <a:endParaRPr lang="en-US" sz="2800" b="1" dirty="0">
              <a:solidFill>
                <a:srgbClr val="008FD0"/>
              </a:solidFill>
              <a:latin typeface="Arial" charset="0"/>
            </a:endParaRPr>
          </a:p>
        </p:txBody>
      </p:sp>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9" name="Rectangle 52"/>
          <p:cNvSpPr txBox="1">
            <a:spLocks noChangeArrowheads="1"/>
          </p:cNvSpPr>
          <p:nvPr/>
        </p:nvSpPr>
        <p:spPr bwMode="auto">
          <a:xfrm>
            <a:off x="457200" y="914400"/>
            <a:ext cx="4038600" cy="349250"/>
          </a:xfrm>
          <a:prstGeom prst="rect">
            <a:avLst/>
          </a:prstGeom>
          <a:noFill/>
          <a:ln w="9525">
            <a:noFill/>
            <a:miter lim="800000"/>
            <a:headEnd/>
            <a:tailEnd/>
          </a:ln>
          <a:effectLst/>
        </p:spPr>
        <p:txBody>
          <a:bodyPr/>
          <a:lstStyle/>
          <a:p>
            <a:pPr>
              <a:spcBef>
                <a:spcPct val="20000"/>
              </a:spcBef>
              <a:buNone/>
              <a:defRPr/>
            </a:pPr>
            <a:r>
              <a:rPr lang="en-US" b="1" dirty="0" smtClean="0">
                <a:solidFill>
                  <a:srgbClr val="0066B3"/>
                </a:solidFill>
                <a:latin typeface="+mj-lt"/>
              </a:rPr>
              <a:t>PRICE TAKING</a:t>
            </a:r>
            <a:endParaRPr lang="en-US" b="1" kern="0" dirty="0">
              <a:solidFill>
                <a:srgbClr val="0066B3"/>
              </a:solidFill>
              <a:latin typeface="+mj-lt"/>
            </a:endParaRPr>
          </a:p>
        </p:txBody>
      </p:sp>
      <p:sp>
        <p:nvSpPr>
          <p:cNvPr id="20" name="TextBox 19"/>
          <p:cNvSpPr txBox="1"/>
          <p:nvPr/>
        </p:nvSpPr>
        <p:spPr>
          <a:xfrm>
            <a:off x="457200" y="1444516"/>
            <a:ext cx="8229600" cy="646331"/>
          </a:xfrm>
          <a:prstGeom prst="rect">
            <a:avLst/>
          </a:prstGeom>
          <a:noFill/>
        </p:spPr>
        <p:txBody>
          <a:bodyPr wrap="square">
            <a:spAutoFit/>
          </a:bodyPr>
          <a:lstStyle/>
          <a:p>
            <a:pPr>
              <a:buNone/>
              <a:defRPr/>
            </a:pPr>
            <a:r>
              <a:rPr lang="en-US" dirty="0">
                <a:latin typeface="+mj-lt"/>
              </a:rPr>
              <a:t>Because </a:t>
            </a:r>
            <a:r>
              <a:rPr lang="en-US" i="1" dirty="0">
                <a:latin typeface="+mj-lt"/>
              </a:rPr>
              <a:t>each individual firm sells a sufficiently small proportion of total market output, its decisions have no impact on market price.</a:t>
            </a:r>
          </a:p>
        </p:txBody>
      </p:sp>
      <p:sp>
        <p:nvSpPr>
          <p:cNvPr id="21" name="Text Box 53"/>
          <p:cNvSpPr txBox="1">
            <a:spLocks noChangeArrowheads="1"/>
          </p:cNvSpPr>
          <p:nvPr/>
        </p:nvSpPr>
        <p:spPr bwMode="auto">
          <a:xfrm>
            <a:off x="457200" y="2271713"/>
            <a:ext cx="8229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defTabSz="742950" eaLnBrk="1" hangingPunct="1">
              <a:buClr>
                <a:schemeClr val="bg2"/>
              </a:buClr>
              <a:buNone/>
              <a:tabLst>
                <a:tab pos="1600200" algn="l"/>
              </a:tabLst>
            </a:pPr>
            <a:r>
              <a:rPr lang="en-US" b="1" dirty="0" smtClean="0">
                <a:solidFill>
                  <a:schemeClr val="bg2"/>
                </a:solidFill>
                <a:latin typeface="Arial" pitchFamily="34" charset="0"/>
              </a:rPr>
              <a:t>●</a:t>
            </a:r>
            <a:r>
              <a:rPr lang="en-US" b="1" dirty="0" smtClean="0">
                <a:solidFill>
                  <a:srgbClr val="382344"/>
                </a:solidFill>
                <a:latin typeface="Arial" pitchFamily="34" charset="0"/>
              </a:rPr>
              <a:t> price taker	</a:t>
            </a:r>
            <a:r>
              <a:rPr lang="en-US" dirty="0" smtClean="0">
                <a:solidFill>
                  <a:srgbClr val="2A5CAA"/>
                </a:solidFill>
                <a:latin typeface="Arial" pitchFamily="34" charset="0"/>
              </a:rPr>
              <a:t>Firm </a:t>
            </a:r>
            <a:r>
              <a:rPr lang="en-US" dirty="0">
                <a:solidFill>
                  <a:srgbClr val="2A5CAA"/>
                </a:solidFill>
                <a:latin typeface="Arial" pitchFamily="34" charset="0"/>
              </a:rPr>
              <a:t>that has no influence over market price and thus takes the price as given.</a:t>
            </a:r>
          </a:p>
        </p:txBody>
      </p:sp>
      <p:sp>
        <p:nvSpPr>
          <p:cNvPr id="22" name="Rectangle 52"/>
          <p:cNvSpPr txBox="1">
            <a:spLocks noChangeArrowheads="1"/>
          </p:cNvSpPr>
          <p:nvPr/>
        </p:nvSpPr>
        <p:spPr bwMode="auto">
          <a:xfrm>
            <a:off x="457200" y="3098910"/>
            <a:ext cx="4038600" cy="377825"/>
          </a:xfrm>
          <a:prstGeom prst="rect">
            <a:avLst/>
          </a:prstGeom>
          <a:noFill/>
          <a:ln w="9525">
            <a:noFill/>
            <a:miter lim="800000"/>
            <a:headEnd/>
            <a:tailEnd/>
          </a:ln>
          <a:effectLst/>
        </p:spPr>
        <p:txBody>
          <a:bodyPr/>
          <a:lstStyle/>
          <a:p>
            <a:pPr>
              <a:spcBef>
                <a:spcPct val="20000"/>
              </a:spcBef>
              <a:buNone/>
              <a:defRPr/>
            </a:pPr>
            <a:r>
              <a:rPr lang="en-US" b="1" kern="0" dirty="0" smtClean="0">
                <a:solidFill>
                  <a:srgbClr val="0066B3"/>
                </a:solidFill>
                <a:latin typeface="+mj-lt"/>
              </a:rPr>
              <a:t>PRODUCT HOMOGENEITY</a:t>
            </a:r>
            <a:endParaRPr lang="en-US" b="1" kern="0" dirty="0">
              <a:solidFill>
                <a:srgbClr val="0066B3"/>
              </a:solidFill>
              <a:latin typeface="+mj-lt"/>
            </a:endParaRPr>
          </a:p>
        </p:txBody>
      </p:sp>
      <p:sp>
        <p:nvSpPr>
          <p:cNvPr id="23" name="TextBox 22"/>
          <p:cNvSpPr txBox="1"/>
          <p:nvPr/>
        </p:nvSpPr>
        <p:spPr>
          <a:xfrm>
            <a:off x="457200" y="3657600"/>
            <a:ext cx="8229600" cy="2862322"/>
          </a:xfrm>
          <a:prstGeom prst="rect">
            <a:avLst/>
          </a:prstGeom>
          <a:noFill/>
        </p:spPr>
        <p:txBody>
          <a:bodyPr wrap="square">
            <a:spAutoFit/>
          </a:bodyPr>
          <a:lstStyle/>
          <a:p>
            <a:pPr>
              <a:buNone/>
              <a:defRPr/>
            </a:pPr>
            <a:r>
              <a:rPr lang="en-US" dirty="0">
                <a:latin typeface="+mj-lt"/>
              </a:rPr>
              <a:t>When</a:t>
            </a:r>
            <a:r>
              <a:rPr lang="en-US" i="1" dirty="0">
                <a:latin typeface="+mj-lt"/>
              </a:rPr>
              <a:t> the products of all of the firms in a market are perfectly substitutable with one another—that is, </a:t>
            </a:r>
            <a:r>
              <a:rPr lang="en-US" dirty="0">
                <a:latin typeface="+mj-lt"/>
              </a:rPr>
              <a:t>when they are</a:t>
            </a:r>
            <a:r>
              <a:rPr lang="en-US" i="1" dirty="0">
                <a:latin typeface="+mj-lt"/>
              </a:rPr>
              <a:t> homogeneous</a:t>
            </a:r>
            <a:r>
              <a:rPr lang="en-US" dirty="0">
                <a:latin typeface="+mj-lt"/>
              </a:rPr>
              <a:t>—no firm can raise the price of its product above the price of other firms without losing most or all of its business</a:t>
            </a:r>
            <a:r>
              <a:rPr lang="en-US" dirty="0" smtClean="0">
                <a:latin typeface="+mj-lt"/>
              </a:rPr>
              <a:t>.</a:t>
            </a:r>
          </a:p>
          <a:p>
            <a:pPr>
              <a:buNone/>
              <a:defRPr/>
            </a:pPr>
            <a:endParaRPr lang="en-US" i="1" dirty="0">
              <a:latin typeface="+mn-lt"/>
            </a:endParaRPr>
          </a:p>
          <a:p>
            <a:pPr>
              <a:buNone/>
            </a:pPr>
            <a:r>
              <a:rPr lang="en-US" dirty="0">
                <a:latin typeface="+mn-lt"/>
              </a:rPr>
              <a:t>In contrast, when products are heterogeneous, each firm has the </a:t>
            </a:r>
            <a:r>
              <a:rPr lang="en-US" dirty="0" smtClean="0">
                <a:latin typeface="+mn-lt"/>
              </a:rPr>
              <a:t>opportunity to </a:t>
            </a:r>
            <a:r>
              <a:rPr lang="en-US" dirty="0">
                <a:latin typeface="+mn-lt"/>
              </a:rPr>
              <a:t>raise its price above that of its competitors without losing all of its sales</a:t>
            </a:r>
            <a:r>
              <a:rPr lang="en-US" dirty="0" smtClean="0">
                <a:latin typeface="+mn-lt"/>
              </a:rPr>
              <a:t>.</a:t>
            </a:r>
          </a:p>
          <a:p>
            <a:pPr>
              <a:buNone/>
            </a:pPr>
            <a:endParaRPr lang="en-US" i="1" dirty="0">
              <a:latin typeface="+mn-lt"/>
            </a:endParaRPr>
          </a:p>
          <a:p>
            <a:pPr>
              <a:buNone/>
            </a:pPr>
            <a:r>
              <a:rPr lang="en-US" i="1" dirty="0">
                <a:latin typeface="+mn-lt"/>
              </a:rPr>
              <a:t>The assumption of product homogeneity is important because it ensures </a:t>
            </a:r>
            <a:r>
              <a:rPr lang="en-US" i="1" dirty="0" smtClean="0">
                <a:latin typeface="+mn-lt"/>
              </a:rPr>
              <a:t>that there </a:t>
            </a:r>
            <a:r>
              <a:rPr lang="en-US" i="1" dirty="0">
                <a:latin typeface="+mn-lt"/>
              </a:rPr>
              <a:t>is a single market price, consistent with supply-demand analysis.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78566"/>
                                        </p:tgtEl>
                                        <p:attrNameLst>
                                          <p:attrName>style.visibility</p:attrName>
                                        </p:attrNameLst>
                                      </p:cBhvr>
                                      <p:to>
                                        <p:strVal val="visible"/>
                                      </p:to>
                                    </p:set>
                                    <p:animEffect transition="in" filter="wipe(left)">
                                      <p:cBhvr>
                                        <p:cTn id="7" dur="500"/>
                                        <p:tgtEl>
                                          <p:spTgt spid="57856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78564"/>
                                        </p:tgtEl>
                                        <p:attrNameLst>
                                          <p:attrName>style.visibility</p:attrName>
                                        </p:attrNameLst>
                                      </p:cBhvr>
                                      <p:to>
                                        <p:strVal val="visible"/>
                                      </p:to>
                                    </p:set>
                                    <p:animEffect transition="in" filter="wipe(left)">
                                      <p:cBhvr>
                                        <p:cTn id="11" dur="500"/>
                                        <p:tgtEl>
                                          <p:spTgt spid="57856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9">
                                            <p:txEl>
                                              <p:pRg st="0" end="0"/>
                                            </p:txEl>
                                          </p:spTgt>
                                        </p:tgtEl>
                                        <p:attrNameLst>
                                          <p:attrName>style.visibility</p:attrName>
                                        </p:attrNameLst>
                                      </p:cBhvr>
                                      <p:to>
                                        <p:strVal val="visible"/>
                                      </p:to>
                                    </p:set>
                                    <p:animEffect transition="in" filter="wipe(left)">
                                      <p:cBhvr>
                                        <p:cTn id="15" dur="500"/>
                                        <p:tgtEl>
                                          <p:spTgt spid="19">
                                            <p:txEl>
                                              <p:pRg st="0" end="0"/>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2">
                                            <p:txEl>
                                              <p:pRg st="0" end="0"/>
                                            </p:txEl>
                                          </p:spTgt>
                                        </p:tgtEl>
                                        <p:attrNameLst>
                                          <p:attrName>style.visibility</p:attrName>
                                        </p:attrNameLst>
                                      </p:cBhvr>
                                      <p:to>
                                        <p:strVal val="visible"/>
                                      </p:to>
                                    </p:set>
                                    <p:animEffect transition="in" filter="wipe(left)">
                                      <p:cBhvr>
                                        <p:cTn id="28" dur="500"/>
                                        <p:tgtEl>
                                          <p:spTgt spid="22">
                                            <p:txEl>
                                              <p:pRg st="0" end="0"/>
                                            </p:txEl>
                                          </p:spTgt>
                                        </p:tgtEl>
                                      </p:cBhvr>
                                    </p:animEffect>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23">
                                            <p:txEl>
                                              <p:pRg st="0" end="0"/>
                                            </p:txEl>
                                          </p:spTgt>
                                        </p:tgtEl>
                                        <p:attrNameLst>
                                          <p:attrName>style.visibility</p:attrName>
                                        </p:attrNameLst>
                                      </p:cBhvr>
                                      <p:to>
                                        <p:strVal val="visible"/>
                                      </p:to>
                                    </p:set>
                                    <p:animEffect transition="in" filter="wipe(left)">
                                      <p:cBhvr>
                                        <p:cTn id="32" dur="500"/>
                                        <p:tgtEl>
                                          <p:spTgt spid="2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3">
                                            <p:txEl>
                                              <p:pRg st="2" end="2"/>
                                            </p:txEl>
                                          </p:spTgt>
                                        </p:tgtEl>
                                        <p:attrNameLst>
                                          <p:attrName>style.visibility</p:attrName>
                                        </p:attrNameLst>
                                      </p:cBhvr>
                                      <p:to>
                                        <p:strVal val="visible"/>
                                      </p:to>
                                    </p:set>
                                    <p:animEffect transition="in" filter="wipe(left)">
                                      <p:cBhvr>
                                        <p:cTn id="37" dur="500"/>
                                        <p:tgtEl>
                                          <p:spTgt spid="23">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3">
                                            <p:txEl>
                                              <p:pRg st="4" end="4"/>
                                            </p:txEl>
                                          </p:spTgt>
                                        </p:tgtEl>
                                        <p:attrNameLst>
                                          <p:attrName>style.visibility</p:attrName>
                                        </p:attrNameLst>
                                      </p:cBhvr>
                                      <p:to>
                                        <p:strVal val="visible"/>
                                      </p:to>
                                    </p:set>
                                    <p:animEffect transition="in" filter="wipe(left)">
                                      <p:cBhvr>
                                        <p:cTn id="42" dur="5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8564" grpId="0"/>
      <p:bldP spid="578566" grpId="0"/>
      <p:bldP spid="19" grpId="0" build="p"/>
      <p:bldP spid="20" grpId="0"/>
      <p:bldP spid="22" grpId="0" build="p"/>
      <p:bldP spid="23" grpId="0" build="p" bldLvl="2"/>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9" name="Rectangle 52"/>
          <p:cNvSpPr txBox="1">
            <a:spLocks noChangeArrowheads="1"/>
          </p:cNvSpPr>
          <p:nvPr/>
        </p:nvSpPr>
        <p:spPr bwMode="auto">
          <a:xfrm>
            <a:off x="457199" y="685800"/>
            <a:ext cx="7375193" cy="342900"/>
          </a:xfrm>
          <a:prstGeom prst="rect">
            <a:avLst/>
          </a:prstGeom>
          <a:noFill/>
          <a:ln w="9525">
            <a:noFill/>
            <a:miter lim="800000"/>
            <a:headEnd/>
            <a:tailEnd/>
          </a:ln>
          <a:effectLst/>
        </p:spPr>
        <p:txBody>
          <a:bodyPr anchor="b"/>
          <a:lstStyle/>
          <a:p>
            <a:pPr>
              <a:spcBef>
                <a:spcPct val="20000"/>
              </a:spcBef>
              <a:buNone/>
              <a:defRPr/>
            </a:pPr>
            <a:r>
              <a:rPr lang="en-US" b="1" dirty="0" smtClean="0">
                <a:solidFill>
                  <a:srgbClr val="0066B3"/>
                </a:solidFill>
                <a:latin typeface="+mj-lt"/>
              </a:rPr>
              <a:t>FREE ENTRY AND EXIT</a:t>
            </a:r>
            <a:endParaRPr lang="en-US" b="1" kern="0" dirty="0">
              <a:solidFill>
                <a:srgbClr val="0066B3"/>
              </a:solidFill>
              <a:latin typeface="+mj-lt"/>
            </a:endParaRPr>
          </a:p>
        </p:txBody>
      </p:sp>
      <p:sp>
        <p:nvSpPr>
          <p:cNvPr id="10" name="Text Box 53"/>
          <p:cNvSpPr txBox="1">
            <a:spLocks noChangeArrowheads="1"/>
          </p:cNvSpPr>
          <p:nvPr/>
        </p:nvSpPr>
        <p:spPr bwMode="auto">
          <a:xfrm>
            <a:off x="457199" y="1287929"/>
            <a:ext cx="822960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pitchFamily="34" charset="0"/>
              </a:rPr>
              <a:t>●</a:t>
            </a:r>
            <a:r>
              <a:rPr lang="en-US" b="1" dirty="0" smtClean="0">
                <a:solidFill>
                  <a:srgbClr val="382344"/>
                </a:solidFill>
                <a:latin typeface="Arial" pitchFamily="34" charset="0"/>
              </a:rPr>
              <a:t> free </a:t>
            </a:r>
            <a:r>
              <a:rPr lang="en-US" b="1" dirty="0">
                <a:solidFill>
                  <a:srgbClr val="382344"/>
                </a:solidFill>
                <a:latin typeface="Arial" pitchFamily="34" charset="0"/>
              </a:rPr>
              <a:t>entry (</a:t>
            </a:r>
            <a:r>
              <a:rPr lang="en-US" dirty="0">
                <a:solidFill>
                  <a:srgbClr val="382344"/>
                </a:solidFill>
                <a:latin typeface="Arial" pitchFamily="34" charset="0"/>
              </a:rPr>
              <a:t>or</a:t>
            </a:r>
            <a:r>
              <a:rPr lang="en-US" b="1" dirty="0">
                <a:solidFill>
                  <a:srgbClr val="382344"/>
                </a:solidFill>
                <a:latin typeface="Arial" pitchFamily="34" charset="0"/>
              </a:rPr>
              <a:t> exit)    </a:t>
            </a:r>
            <a:r>
              <a:rPr lang="en-US" dirty="0">
                <a:solidFill>
                  <a:srgbClr val="2A5CAA"/>
                </a:solidFill>
                <a:latin typeface="Arial" pitchFamily="34" charset="0"/>
              </a:rPr>
              <a:t>Condition under which there are no </a:t>
            </a:r>
            <a:r>
              <a:rPr lang="en-US" dirty="0" smtClean="0">
                <a:solidFill>
                  <a:srgbClr val="2A5CAA"/>
                </a:solidFill>
                <a:latin typeface="Arial" pitchFamily="34" charset="0"/>
              </a:rPr>
              <a:t>special</a:t>
            </a:r>
            <a:br>
              <a:rPr lang="en-US" dirty="0" smtClean="0">
                <a:solidFill>
                  <a:srgbClr val="2A5CAA"/>
                </a:solidFill>
                <a:latin typeface="Arial" pitchFamily="34" charset="0"/>
              </a:rPr>
            </a:br>
            <a:r>
              <a:rPr lang="en-US" dirty="0" smtClean="0">
                <a:solidFill>
                  <a:srgbClr val="2A5CAA"/>
                </a:solidFill>
                <a:latin typeface="Arial" pitchFamily="34" charset="0"/>
              </a:rPr>
              <a:t>costs </a:t>
            </a:r>
            <a:r>
              <a:rPr lang="en-US" dirty="0">
                <a:solidFill>
                  <a:srgbClr val="2A5CAA"/>
                </a:solidFill>
                <a:latin typeface="Arial" pitchFamily="34" charset="0"/>
              </a:rPr>
              <a:t>that make it difficult for a firm to enter (or exit) an industry.</a:t>
            </a:r>
          </a:p>
        </p:txBody>
      </p:sp>
      <p:sp>
        <p:nvSpPr>
          <p:cNvPr id="11" name="Rectangle 52"/>
          <p:cNvSpPr txBox="1">
            <a:spLocks noChangeArrowheads="1"/>
          </p:cNvSpPr>
          <p:nvPr/>
        </p:nvSpPr>
        <p:spPr bwMode="auto">
          <a:xfrm>
            <a:off x="457200" y="3099049"/>
            <a:ext cx="5029200" cy="381000"/>
          </a:xfrm>
          <a:prstGeom prst="rect">
            <a:avLst/>
          </a:prstGeom>
          <a:noFill/>
          <a:ln w="9525">
            <a:noFill/>
            <a:miter lim="800000"/>
            <a:headEnd/>
            <a:tailEnd/>
          </a:ln>
        </p:spPr>
        <p:txBody>
          <a:bodyPr/>
          <a:lstStyle/>
          <a:p>
            <a:pPr>
              <a:spcBef>
                <a:spcPct val="20000"/>
              </a:spcBef>
              <a:buNone/>
              <a:defRPr/>
            </a:pPr>
            <a:r>
              <a:rPr lang="en-US" sz="2000" b="1" kern="0" dirty="0">
                <a:solidFill>
                  <a:srgbClr val="950057"/>
                </a:solidFill>
                <a:latin typeface="+mn-lt"/>
              </a:rPr>
              <a:t>When Is a Market Highly Competitive?</a:t>
            </a:r>
          </a:p>
        </p:txBody>
      </p:sp>
      <p:sp>
        <p:nvSpPr>
          <p:cNvPr id="13" name="TextBox 12"/>
          <p:cNvSpPr txBox="1"/>
          <p:nvPr/>
        </p:nvSpPr>
        <p:spPr>
          <a:xfrm>
            <a:off x="457199" y="3739277"/>
            <a:ext cx="8382001" cy="2585323"/>
          </a:xfrm>
          <a:prstGeom prst="rect">
            <a:avLst/>
          </a:prstGeom>
          <a:noFill/>
        </p:spPr>
        <p:txBody>
          <a:bodyPr wrap="square">
            <a:spAutoFit/>
          </a:bodyPr>
          <a:lstStyle/>
          <a:p>
            <a:pPr>
              <a:buNone/>
              <a:defRPr/>
            </a:pPr>
            <a:r>
              <a:rPr lang="en-US" dirty="0" smtClean="0">
                <a:latin typeface="+mj-lt"/>
              </a:rPr>
              <a:t>Many markets </a:t>
            </a:r>
            <a:r>
              <a:rPr lang="en-US" dirty="0">
                <a:latin typeface="+mj-lt"/>
              </a:rPr>
              <a:t>are highly competitive in the sense that firms face highly elastic </a:t>
            </a:r>
            <a:r>
              <a:rPr lang="en-US" dirty="0" smtClean="0">
                <a:latin typeface="+mj-lt"/>
              </a:rPr>
              <a:t>demand curves </a:t>
            </a:r>
            <a:r>
              <a:rPr lang="en-US" dirty="0">
                <a:latin typeface="+mj-lt"/>
              </a:rPr>
              <a:t>and relatively easy entry and exit</a:t>
            </a:r>
            <a:r>
              <a:rPr lang="en-US" dirty="0" smtClean="0">
                <a:latin typeface="+mj-lt"/>
              </a:rPr>
              <a:t>.  But </a:t>
            </a:r>
            <a:r>
              <a:rPr lang="en-US" dirty="0">
                <a:latin typeface="+mj-lt"/>
              </a:rPr>
              <a:t>there is no </a:t>
            </a:r>
            <a:r>
              <a:rPr lang="en-US" dirty="0" smtClean="0">
                <a:latin typeface="+mj-lt"/>
              </a:rPr>
              <a:t>simple </a:t>
            </a:r>
            <a:r>
              <a:rPr lang="en-US" dirty="0">
                <a:latin typeface="+mj-lt"/>
              </a:rPr>
              <a:t>rule of thumb to describe whether a market is close to being </a:t>
            </a:r>
            <a:r>
              <a:rPr lang="en-US" dirty="0" smtClean="0">
                <a:latin typeface="+mj-lt"/>
              </a:rPr>
              <a:t>perfectly competitive.</a:t>
            </a:r>
          </a:p>
          <a:p>
            <a:pPr>
              <a:buNone/>
              <a:defRPr/>
            </a:pPr>
            <a:endParaRPr lang="en-US" dirty="0">
              <a:latin typeface="+mj-lt"/>
            </a:endParaRPr>
          </a:p>
          <a:p>
            <a:pPr>
              <a:buNone/>
              <a:defRPr/>
            </a:pPr>
            <a:r>
              <a:rPr lang="en-US" dirty="0" smtClean="0">
                <a:latin typeface="+mj-lt"/>
              </a:rPr>
              <a:t>Because </a:t>
            </a:r>
            <a:r>
              <a:rPr lang="en-US" dirty="0">
                <a:latin typeface="+mj-lt"/>
              </a:rPr>
              <a:t>firms can implicitly or explicitly collude in setting prices, the presence of many firms is not sufficient for an industry to approximate perfect competition. </a:t>
            </a:r>
          </a:p>
          <a:p>
            <a:pPr>
              <a:buNone/>
              <a:defRPr/>
            </a:pPr>
            <a:endParaRPr lang="en-US" dirty="0">
              <a:latin typeface="+mj-lt"/>
            </a:endParaRPr>
          </a:p>
          <a:p>
            <a:pPr>
              <a:buNone/>
              <a:defRPr/>
            </a:pPr>
            <a:r>
              <a:rPr lang="en-US" dirty="0">
                <a:latin typeface="+mj-lt"/>
              </a:rPr>
              <a:t>Conversely, the presence of only a few firms in a market does not rule out competitive behavior.</a:t>
            </a:r>
            <a:endParaRPr lang="en-US" i="1" dirty="0">
              <a:latin typeface="+mj-lt"/>
            </a:endParaRPr>
          </a:p>
        </p:txBody>
      </p:sp>
      <p:sp>
        <p:nvSpPr>
          <p:cNvPr id="2" name="Rectangle 1"/>
          <p:cNvSpPr/>
          <p:nvPr/>
        </p:nvSpPr>
        <p:spPr>
          <a:xfrm>
            <a:off x="457200" y="2193489"/>
            <a:ext cx="8229600" cy="646331"/>
          </a:xfrm>
          <a:prstGeom prst="rect">
            <a:avLst/>
          </a:prstGeom>
        </p:spPr>
        <p:txBody>
          <a:bodyPr wrap="square">
            <a:spAutoFit/>
          </a:bodyPr>
          <a:lstStyle/>
          <a:p>
            <a:pPr>
              <a:buNone/>
            </a:pPr>
            <a:r>
              <a:rPr lang="en-US" dirty="0" smtClean="0">
                <a:latin typeface="+mn-lt"/>
              </a:rPr>
              <a:t>With free entry and exit</a:t>
            </a:r>
            <a:r>
              <a:rPr lang="en-US" i="1" dirty="0" smtClean="0">
                <a:latin typeface="+mn-lt"/>
              </a:rPr>
              <a:t>, buyers can </a:t>
            </a:r>
            <a:r>
              <a:rPr lang="en-US" i="1" dirty="0">
                <a:latin typeface="+mn-lt"/>
              </a:rPr>
              <a:t>easily switch from one supplier to another, and suppliers can easily enter or exit </a:t>
            </a:r>
            <a:r>
              <a:rPr lang="en-US" i="1" dirty="0" smtClean="0">
                <a:latin typeface="+mn-lt"/>
              </a:rPr>
              <a:t>a market</a:t>
            </a:r>
            <a:r>
              <a:rPr lang="en-US" i="1" dirty="0">
                <a:latin typeface="+mn-lt"/>
              </a:rPr>
              <a:t>.</a:t>
            </a:r>
            <a:endParaRPr lang="en-US" dirty="0">
              <a:latin typeface="+mn-lt"/>
            </a:endParaRPr>
          </a:p>
        </p:txBody>
      </p:sp>
    </p:spTree>
    <p:extLst>
      <p:ext uri="{BB962C8B-B14F-4D97-AF65-F5344CB8AC3E}">
        <p14:creationId xmlns:p14="http://schemas.microsoft.com/office/powerpoint/2010/main" val="2272273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left)">
                                      <p:cBhvr>
                                        <p:cTn id="7" dur="500"/>
                                        <p:tgtEl>
                                          <p:spTgt spid="19">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1">
                                            <p:txEl>
                                              <p:pRg st="0" end="0"/>
                                            </p:txEl>
                                          </p:spTgt>
                                        </p:tgtEl>
                                        <p:attrNameLst>
                                          <p:attrName>style.visibility</p:attrName>
                                        </p:attrNameLst>
                                      </p:cBhvr>
                                      <p:to>
                                        <p:strVal val="visible"/>
                                      </p:to>
                                    </p:set>
                                    <p:animEffect transition="in" filter="wipe(left)">
                                      <p:cBhvr>
                                        <p:cTn id="16" dur="500"/>
                                        <p:tgtEl>
                                          <p:spTgt spid="11">
                                            <p:txEl>
                                              <p:pRg st="0" end="0"/>
                                            </p:txEl>
                                          </p:spTgt>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3">
                                            <p:txEl>
                                              <p:pRg st="0" end="0"/>
                                            </p:txEl>
                                          </p:spTgt>
                                        </p:tgtEl>
                                        <p:attrNameLst>
                                          <p:attrName>style.visibility</p:attrName>
                                        </p:attrNameLst>
                                      </p:cBhvr>
                                      <p:to>
                                        <p:strVal val="visible"/>
                                      </p:to>
                                    </p:set>
                                    <p:animEffect transition="in" filter="wipe(left)">
                                      <p:cBhvr>
                                        <p:cTn id="20" dur="500"/>
                                        <p:tgtEl>
                                          <p:spTgt spid="1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3">
                                            <p:txEl>
                                              <p:pRg st="2" end="2"/>
                                            </p:txEl>
                                          </p:spTgt>
                                        </p:tgtEl>
                                        <p:attrNameLst>
                                          <p:attrName>style.visibility</p:attrName>
                                        </p:attrNameLst>
                                      </p:cBhvr>
                                      <p:to>
                                        <p:strVal val="visible"/>
                                      </p:to>
                                    </p:set>
                                    <p:animEffect transition="in" filter="wipe(left)">
                                      <p:cBhvr>
                                        <p:cTn id="25" dur="500"/>
                                        <p:tgtEl>
                                          <p:spTgt spid="1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3">
                                            <p:txEl>
                                              <p:pRg st="4" end="4"/>
                                            </p:txEl>
                                          </p:spTgt>
                                        </p:tgtEl>
                                        <p:attrNameLst>
                                          <p:attrName>style.visibility</p:attrName>
                                        </p:attrNameLst>
                                      </p:cBhvr>
                                      <p:to>
                                        <p:strVal val="visible"/>
                                      </p:to>
                                    </p:set>
                                    <p:animEffect transition="in" filter="wipe(left)">
                                      <p:cBhvr>
                                        <p:cTn id="30"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uild="p"/>
      <p:bldP spid="11" grpId="0" build="p"/>
      <p:bldP spid="1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564" name="Rectangle 4"/>
          <p:cNvSpPr>
            <a:spLocks noGrp="1" noChangeArrowheads="1"/>
          </p:cNvSpPr>
          <p:nvPr>
            <p:ph type="title" idx="4294967295"/>
          </p:nvPr>
        </p:nvSpPr>
        <p:spPr>
          <a:xfrm>
            <a:off x="1295400" y="198438"/>
            <a:ext cx="6503988" cy="487362"/>
          </a:xfrm>
          <a:prstGeom prst="rect">
            <a:avLst/>
          </a:prstGeom>
          <a:noFill/>
        </p:spPr>
        <p:txBody>
          <a:bodyPr anchor="ctr"/>
          <a:lstStyle/>
          <a:p>
            <a:pPr eaLnBrk="1" hangingPunct="1"/>
            <a:r>
              <a:rPr lang="en-US" sz="2800" dirty="0" smtClean="0">
                <a:solidFill>
                  <a:srgbClr val="008FD0"/>
                </a:solidFill>
              </a:rPr>
              <a:t>Profit Maximization</a:t>
            </a:r>
          </a:p>
        </p:txBody>
      </p:sp>
      <p:sp>
        <p:nvSpPr>
          <p:cNvPr id="578566"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8.2</a:t>
            </a:r>
            <a:endParaRPr lang="en-US" sz="2800" b="1" dirty="0">
              <a:solidFill>
                <a:srgbClr val="008FD0"/>
              </a:solidFill>
              <a:latin typeface="Arial" charset="0"/>
            </a:endParaRPr>
          </a:p>
        </p:txBody>
      </p:sp>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 name="Rectangle 52"/>
          <p:cNvSpPr txBox="1">
            <a:spLocks noChangeArrowheads="1"/>
          </p:cNvSpPr>
          <p:nvPr/>
        </p:nvSpPr>
        <p:spPr bwMode="auto">
          <a:xfrm>
            <a:off x="457200" y="914400"/>
            <a:ext cx="5029200" cy="381000"/>
          </a:xfrm>
          <a:prstGeom prst="rect">
            <a:avLst/>
          </a:prstGeom>
          <a:noFill/>
          <a:ln w="9525">
            <a:noFill/>
            <a:miter lim="800000"/>
            <a:headEnd/>
            <a:tailEnd/>
          </a:ln>
        </p:spPr>
        <p:txBody>
          <a:bodyPr/>
          <a:lstStyle/>
          <a:p>
            <a:pPr>
              <a:spcBef>
                <a:spcPct val="20000"/>
              </a:spcBef>
              <a:buNone/>
              <a:defRPr/>
            </a:pPr>
            <a:r>
              <a:rPr lang="en-US" sz="2000" b="1" kern="0" dirty="0">
                <a:solidFill>
                  <a:srgbClr val="950057"/>
                </a:solidFill>
                <a:latin typeface="+mn-lt"/>
              </a:rPr>
              <a:t>Do Firms Maximize Profit?</a:t>
            </a:r>
          </a:p>
        </p:txBody>
      </p:sp>
      <p:sp>
        <p:nvSpPr>
          <p:cNvPr id="11" name="TextBox 10"/>
          <p:cNvSpPr txBox="1"/>
          <p:nvPr/>
        </p:nvSpPr>
        <p:spPr>
          <a:xfrm>
            <a:off x="457200" y="1406659"/>
            <a:ext cx="8229600" cy="2862322"/>
          </a:xfrm>
          <a:prstGeom prst="rect">
            <a:avLst/>
          </a:prstGeom>
          <a:noFill/>
        </p:spPr>
        <p:txBody>
          <a:bodyPr wrap="square">
            <a:spAutoFit/>
          </a:bodyPr>
          <a:lstStyle/>
          <a:p>
            <a:pPr>
              <a:buNone/>
              <a:defRPr/>
            </a:pPr>
            <a:r>
              <a:rPr lang="en-US" dirty="0">
                <a:latin typeface="+mj-lt"/>
              </a:rPr>
              <a:t>The assumption of </a:t>
            </a:r>
            <a:r>
              <a:rPr lang="en-US" i="1" dirty="0">
                <a:latin typeface="+mj-lt"/>
              </a:rPr>
              <a:t>profit maximization </a:t>
            </a:r>
            <a:r>
              <a:rPr lang="en-US" dirty="0">
                <a:latin typeface="+mj-lt"/>
              </a:rPr>
              <a:t>is frequently used in microeconomics because it predicts business behavior reasonably accurately and avoids unnecessary analytical complications. </a:t>
            </a:r>
          </a:p>
          <a:p>
            <a:pPr>
              <a:buNone/>
              <a:defRPr/>
            </a:pPr>
            <a:endParaRPr lang="en-US" sz="900" dirty="0">
              <a:latin typeface="+mj-lt"/>
            </a:endParaRPr>
          </a:p>
          <a:p>
            <a:pPr>
              <a:buNone/>
              <a:defRPr/>
            </a:pPr>
            <a:r>
              <a:rPr lang="en-US" dirty="0">
                <a:latin typeface="+mj-lt"/>
              </a:rPr>
              <a:t>For smaller firms managed by their owners, profit is likely to dominate almost all decisions. </a:t>
            </a:r>
            <a:r>
              <a:rPr lang="en-US" dirty="0" smtClean="0">
                <a:latin typeface="+mj-lt"/>
              </a:rPr>
              <a:t>In </a:t>
            </a:r>
            <a:r>
              <a:rPr lang="en-US" dirty="0">
                <a:latin typeface="+mj-lt"/>
              </a:rPr>
              <a:t>larger firms, however, managers who make day-to-day decisions usually have little contact with the owners.</a:t>
            </a:r>
          </a:p>
          <a:p>
            <a:pPr>
              <a:buNone/>
              <a:defRPr/>
            </a:pPr>
            <a:endParaRPr lang="en-US" sz="900" dirty="0">
              <a:latin typeface="+mj-lt"/>
            </a:endParaRPr>
          </a:p>
          <a:p>
            <a:pPr>
              <a:buNone/>
              <a:defRPr/>
            </a:pPr>
            <a:r>
              <a:rPr lang="en-US" dirty="0" smtClean="0">
                <a:latin typeface="+mj-lt"/>
              </a:rPr>
              <a:t>Firms </a:t>
            </a:r>
            <a:r>
              <a:rPr lang="en-US" dirty="0">
                <a:latin typeface="+mj-lt"/>
              </a:rPr>
              <a:t>that do not come close to maximizing profit are not likely to </a:t>
            </a:r>
            <a:r>
              <a:rPr lang="en-US" dirty="0" smtClean="0">
                <a:latin typeface="+mj-lt"/>
              </a:rPr>
              <a:t>survive. The firms </a:t>
            </a:r>
            <a:r>
              <a:rPr lang="en-US" dirty="0">
                <a:latin typeface="+mj-lt"/>
              </a:rPr>
              <a:t>that do survive </a:t>
            </a:r>
            <a:r>
              <a:rPr lang="en-US" dirty="0" smtClean="0">
                <a:latin typeface="+mj-lt"/>
              </a:rPr>
              <a:t>make </a:t>
            </a:r>
            <a:r>
              <a:rPr lang="en-US" dirty="0">
                <a:latin typeface="+mj-lt"/>
              </a:rPr>
              <a:t>long-run profit maximization one of their highest priorities.</a:t>
            </a:r>
          </a:p>
        </p:txBody>
      </p:sp>
      <p:sp>
        <p:nvSpPr>
          <p:cNvPr id="13" name="Rectangle 52"/>
          <p:cNvSpPr txBox="1">
            <a:spLocks noChangeArrowheads="1"/>
          </p:cNvSpPr>
          <p:nvPr/>
        </p:nvSpPr>
        <p:spPr bwMode="auto">
          <a:xfrm>
            <a:off x="533400" y="4380240"/>
            <a:ext cx="5029200" cy="381000"/>
          </a:xfrm>
          <a:prstGeom prst="rect">
            <a:avLst/>
          </a:prstGeom>
          <a:noFill/>
          <a:ln w="9525">
            <a:noFill/>
            <a:miter lim="800000"/>
            <a:headEnd/>
            <a:tailEnd/>
          </a:ln>
        </p:spPr>
        <p:txBody>
          <a:bodyPr/>
          <a:lstStyle/>
          <a:p>
            <a:pPr>
              <a:spcBef>
                <a:spcPct val="20000"/>
              </a:spcBef>
              <a:buNone/>
              <a:defRPr/>
            </a:pPr>
            <a:r>
              <a:rPr lang="en-US" sz="2000" b="1" kern="0" dirty="0">
                <a:solidFill>
                  <a:srgbClr val="950057"/>
                </a:solidFill>
                <a:latin typeface="+mn-lt"/>
              </a:rPr>
              <a:t>Alternative Forms of Organization</a:t>
            </a:r>
          </a:p>
        </p:txBody>
      </p:sp>
      <p:sp>
        <p:nvSpPr>
          <p:cNvPr id="14" name="Text Box 53"/>
          <p:cNvSpPr txBox="1">
            <a:spLocks noChangeArrowheads="1"/>
          </p:cNvSpPr>
          <p:nvPr/>
        </p:nvSpPr>
        <p:spPr bwMode="auto">
          <a:xfrm>
            <a:off x="457200" y="4872499"/>
            <a:ext cx="8229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pitchFamily="34" charset="0"/>
              </a:rPr>
              <a:t>●</a:t>
            </a:r>
            <a:r>
              <a:rPr lang="en-US" b="1" dirty="0" smtClean="0">
                <a:solidFill>
                  <a:srgbClr val="382344"/>
                </a:solidFill>
                <a:latin typeface="Arial" pitchFamily="34" charset="0"/>
              </a:rPr>
              <a:t> cooperative    </a:t>
            </a:r>
            <a:r>
              <a:rPr lang="en-US" dirty="0">
                <a:solidFill>
                  <a:srgbClr val="2A5CAA"/>
                </a:solidFill>
                <a:latin typeface="Arial" pitchFamily="34" charset="0"/>
              </a:rPr>
              <a:t>Association of businesses or people jointly owned and operated by members for mutual benefit.</a:t>
            </a:r>
          </a:p>
        </p:txBody>
      </p:sp>
      <p:sp>
        <p:nvSpPr>
          <p:cNvPr id="9" name="Text Box 53"/>
          <p:cNvSpPr txBox="1">
            <a:spLocks noChangeArrowheads="1"/>
          </p:cNvSpPr>
          <p:nvPr/>
        </p:nvSpPr>
        <p:spPr bwMode="auto">
          <a:xfrm>
            <a:off x="457200" y="5629870"/>
            <a:ext cx="82296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2057400" algn="l"/>
              </a:tabLst>
            </a:pPr>
            <a:r>
              <a:rPr lang="en-US" b="1" dirty="0" smtClean="0">
                <a:solidFill>
                  <a:schemeClr val="bg2"/>
                </a:solidFill>
                <a:latin typeface="Arial" pitchFamily="34" charset="0"/>
              </a:rPr>
              <a:t>●</a:t>
            </a:r>
            <a:r>
              <a:rPr lang="en-US" b="1" dirty="0" smtClean="0">
                <a:solidFill>
                  <a:srgbClr val="382344"/>
                </a:solidFill>
                <a:latin typeface="Arial" pitchFamily="34" charset="0"/>
              </a:rPr>
              <a:t> condominium	</a:t>
            </a:r>
            <a:r>
              <a:rPr lang="en-US" dirty="0">
                <a:solidFill>
                  <a:srgbClr val="2A5CAA"/>
                </a:solidFill>
                <a:latin typeface="Arial" pitchFamily="34" charset="0"/>
              </a:rPr>
              <a:t>A </a:t>
            </a:r>
            <a:r>
              <a:rPr lang="en-US" dirty="0" smtClean="0">
                <a:solidFill>
                  <a:srgbClr val="2A5CAA"/>
                </a:solidFill>
                <a:latin typeface="Arial" pitchFamily="34" charset="0"/>
              </a:rPr>
              <a:t>housing unit </a:t>
            </a:r>
            <a:r>
              <a:rPr lang="en-US" dirty="0">
                <a:solidFill>
                  <a:srgbClr val="2A5CAA"/>
                </a:solidFill>
                <a:latin typeface="Arial" pitchFamily="34" charset="0"/>
              </a:rPr>
              <a:t>that is individually </a:t>
            </a:r>
            <a:r>
              <a:rPr lang="en-US" dirty="0" smtClean="0">
                <a:solidFill>
                  <a:srgbClr val="2A5CAA"/>
                </a:solidFill>
                <a:latin typeface="Arial" pitchFamily="34" charset="0"/>
              </a:rPr>
              <a:t>owned but </a:t>
            </a:r>
            <a:r>
              <a:rPr lang="en-US" dirty="0">
                <a:solidFill>
                  <a:srgbClr val="2A5CAA"/>
                </a:solidFill>
                <a:latin typeface="Arial" pitchFamily="34" charset="0"/>
              </a:rPr>
              <a:t>provides access to </a:t>
            </a:r>
            <a:r>
              <a:rPr lang="en-US" dirty="0" smtClean="0">
                <a:solidFill>
                  <a:srgbClr val="2A5CAA"/>
                </a:solidFill>
                <a:latin typeface="Arial" pitchFamily="34" charset="0"/>
              </a:rPr>
              <a:t>common facilities </a:t>
            </a:r>
            <a:r>
              <a:rPr lang="en-US" dirty="0">
                <a:solidFill>
                  <a:srgbClr val="2A5CAA"/>
                </a:solidFill>
                <a:latin typeface="Arial" pitchFamily="34" charset="0"/>
              </a:rPr>
              <a:t>that are paid </a:t>
            </a:r>
            <a:r>
              <a:rPr lang="en-US" dirty="0" smtClean="0">
                <a:solidFill>
                  <a:srgbClr val="2A5CAA"/>
                </a:solidFill>
                <a:latin typeface="Arial" pitchFamily="34" charset="0"/>
              </a:rPr>
              <a:t>for and </a:t>
            </a:r>
            <a:r>
              <a:rPr lang="en-US" dirty="0">
                <a:solidFill>
                  <a:srgbClr val="2A5CAA"/>
                </a:solidFill>
                <a:latin typeface="Arial" pitchFamily="34" charset="0"/>
              </a:rPr>
              <a:t>controlled jointly by </a:t>
            </a:r>
            <a:r>
              <a:rPr lang="en-US" dirty="0" smtClean="0">
                <a:solidFill>
                  <a:srgbClr val="2A5CAA"/>
                </a:solidFill>
                <a:latin typeface="Arial" pitchFamily="34" charset="0"/>
              </a:rPr>
              <a:t>an association </a:t>
            </a:r>
            <a:r>
              <a:rPr lang="en-US" dirty="0">
                <a:solidFill>
                  <a:srgbClr val="2A5CAA"/>
                </a:solidFill>
                <a:latin typeface="Arial" pitchFamily="34" charset="0"/>
              </a:rPr>
              <a:t>of owners</a:t>
            </a:r>
            <a:r>
              <a:rPr lang="en-US" dirty="0" smtClean="0">
                <a:solidFill>
                  <a:srgbClr val="2A5CAA"/>
                </a:solidFill>
                <a:latin typeface="Arial" pitchFamily="34" charset="0"/>
              </a:rPr>
              <a:t>.</a:t>
            </a:r>
            <a:endParaRPr lang="en-US" dirty="0">
              <a:solidFill>
                <a:srgbClr val="2A5CAA"/>
              </a:solidFill>
              <a:latin typeface="Arial" pitchFamily="34" charset="0"/>
            </a:endParaRPr>
          </a:p>
        </p:txBody>
      </p:sp>
    </p:spTree>
    <p:extLst>
      <p:ext uri="{BB962C8B-B14F-4D97-AF65-F5344CB8AC3E}">
        <p14:creationId xmlns:p14="http://schemas.microsoft.com/office/powerpoint/2010/main" val="31214337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78566"/>
                                        </p:tgtEl>
                                        <p:attrNameLst>
                                          <p:attrName>style.visibility</p:attrName>
                                        </p:attrNameLst>
                                      </p:cBhvr>
                                      <p:to>
                                        <p:strVal val="visible"/>
                                      </p:to>
                                    </p:set>
                                    <p:animEffect transition="in" filter="wipe(left)">
                                      <p:cBhvr>
                                        <p:cTn id="7" dur="500"/>
                                        <p:tgtEl>
                                          <p:spTgt spid="57856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78564"/>
                                        </p:tgtEl>
                                        <p:attrNameLst>
                                          <p:attrName>style.visibility</p:attrName>
                                        </p:attrNameLst>
                                      </p:cBhvr>
                                      <p:to>
                                        <p:strVal val="visible"/>
                                      </p:to>
                                    </p:set>
                                    <p:animEffect transition="in" filter="wipe(left)">
                                      <p:cBhvr>
                                        <p:cTn id="11" dur="500"/>
                                        <p:tgtEl>
                                          <p:spTgt spid="57856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wipe(left)">
                                      <p:cBhvr>
                                        <p:cTn id="15" dur="500"/>
                                        <p:tgtEl>
                                          <p:spTgt spid="10">
                                            <p:txEl>
                                              <p:pRg st="0" end="0"/>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Effect transition="in" filter="wipe(left)">
                                      <p:cBhvr>
                                        <p:cTn id="19" dur="500"/>
                                        <p:tgtEl>
                                          <p:spTgt spid="11">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1">
                                            <p:txEl>
                                              <p:pRg st="2" end="2"/>
                                            </p:txEl>
                                          </p:spTgt>
                                        </p:tgtEl>
                                        <p:attrNameLst>
                                          <p:attrName>style.visibility</p:attrName>
                                        </p:attrNameLst>
                                      </p:cBhvr>
                                      <p:to>
                                        <p:strVal val="visible"/>
                                      </p:to>
                                    </p:set>
                                    <p:animEffect transition="in" filter="wipe(left)">
                                      <p:cBhvr>
                                        <p:cTn id="24" dur="500"/>
                                        <p:tgtEl>
                                          <p:spTgt spid="11">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1">
                                            <p:txEl>
                                              <p:pRg st="4" end="4"/>
                                            </p:txEl>
                                          </p:spTgt>
                                        </p:tgtEl>
                                        <p:attrNameLst>
                                          <p:attrName>style.visibility</p:attrName>
                                        </p:attrNameLst>
                                      </p:cBhvr>
                                      <p:to>
                                        <p:strVal val="visible"/>
                                      </p:to>
                                    </p:set>
                                    <p:animEffect transition="in" filter="wipe(left)">
                                      <p:cBhvr>
                                        <p:cTn id="29" dur="500"/>
                                        <p:tgtEl>
                                          <p:spTgt spid="11">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3">
                                            <p:txEl>
                                              <p:pRg st="0" end="0"/>
                                            </p:txEl>
                                          </p:spTgt>
                                        </p:tgtEl>
                                        <p:attrNameLst>
                                          <p:attrName>style.visibility</p:attrName>
                                        </p:attrNameLst>
                                      </p:cBhvr>
                                      <p:to>
                                        <p:strVal val="visible"/>
                                      </p:to>
                                    </p:set>
                                    <p:animEffect transition="in" filter="wipe(left)">
                                      <p:cBhvr>
                                        <p:cTn id="34" dur="500"/>
                                        <p:tgtEl>
                                          <p:spTgt spid="13">
                                            <p:txEl>
                                              <p:pRg st="0" end="0"/>
                                            </p:txEl>
                                          </p:spTgt>
                                        </p:tgtEl>
                                      </p:cBhvr>
                                    </p:animEffect>
                                  </p:childTnLst>
                                </p:cTn>
                              </p:par>
                            </p:childTnLst>
                          </p:cTn>
                        </p:par>
                        <p:par>
                          <p:cTn id="35" fill="hold">
                            <p:stCondLst>
                              <p:cond delay="500"/>
                            </p:stCondLst>
                            <p:childTnLst>
                              <p:par>
                                <p:cTn id="36" presetID="22" presetClass="entr" presetSubtype="8" fill="hold"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wipe(left)">
                                      <p:cBhvr>
                                        <p:cTn id="38" dur="500"/>
                                        <p:tgtEl>
                                          <p:spTgt spid="14"/>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8564" grpId="0"/>
      <p:bldP spid="578566" grpId="0"/>
      <p:bldP spid="10" grpId="0" build="p"/>
      <p:bldP spid="11" grpId="0" uiExpand="1" build="p"/>
      <p:bldP spid="1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endParaRPr lang="en-US"/>
          </a:p>
        </p:txBody>
      </p:sp>
      <p:sp>
        <p:nvSpPr>
          <p:cNvPr id="598023" name="Rectangle 7"/>
          <p:cNvSpPr>
            <a:spLocks noChangeArrowheads="1"/>
          </p:cNvSpPr>
          <p:nvPr/>
        </p:nvSpPr>
        <p:spPr bwMode="auto">
          <a:xfrm>
            <a:off x="457200" y="990600"/>
            <a:ext cx="8201024" cy="5257800"/>
          </a:xfrm>
          <a:prstGeom prst="rect">
            <a:avLst/>
          </a:prstGeom>
          <a:noFill/>
          <a:ln w="9525">
            <a:noFill/>
            <a:miter lim="800000"/>
            <a:headEnd/>
            <a:tailEnd/>
          </a:ln>
        </p:spPr>
        <p:txBody>
          <a:bodyPr/>
          <a:lstStyle/>
          <a:p>
            <a:pPr>
              <a:buNone/>
              <a:defRPr/>
            </a:pPr>
            <a:r>
              <a:rPr lang="en-US" dirty="0">
                <a:latin typeface="+mn-lt"/>
              </a:rPr>
              <a:t>While owners of condominiums must join with </a:t>
            </a:r>
            <a:r>
              <a:rPr lang="en-US" dirty="0" smtClean="0">
                <a:latin typeface="+mn-lt"/>
              </a:rPr>
              <a:t>fellow condo </a:t>
            </a:r>
            <a:r>
              <a:rPr lang="en-US" dirty="0">
                <a:latin typeface="+mn-lt"/>
              </a:rPr>
              <a:t>owners to manage </a:t>
            </a:r>
            <a:r>
              <a:rPr lang="en-US" dirty="0" smtClean="0">
                <a:latin typeface="+mn-lt"/>
              </a:rPr>
              <a:t>common, </a:t>
            </a:r>
            <a:r>
              <a:rPr lang="en-US" dirty="0">
                <a:latin typeface="+mn-lt"/>
              </a:rPr>
              <a:t>they can make their own </a:t>
            </a:r>
            <a:r>
              <a:rPr lang="en-US" dirty="0" smtClean="0">
                <a:latin typeface="+mn-lt"/>
              </a:rPr>
              <a:t>decisions as </a:t>
            </a:r>
            <a:r>
              <a:rPr lang="en-US" dirty="0">
                <a:latin typeface="+mn-lt"/>
              </a:rPr>
              <a:t>to how to manage their individual </a:t>
            </a:r>
            <a:r>
              <a:rPr lang="en-US" dirty="0" smtClean="0">
                <a:latin typeface="+mn-lt"/>
              </a:rPr>
              <a:t>units. </a:t>
            </a:r>
            <a:r>
              <a:rPr lang="en-US" dirty="0">
                <a:latin typeface="+mn-lt"/>
              </a:rPr>
              <a:t>In </a:t>
            </a:r>
            <a:r>
              <a:rPr lang="en-US" dirty="0" smtClean="0">
                <a:latin typeface="+mn-lt"/>
              </a:rPr>
              <a:t>contrast, co-ops </a:t>
            </a:r>
            <a:r>
              <a:rPr lang="en-US" dirty="0">
                <a:latin typeface="+mn-lt"/>
              </a:rPr>
              <a:t>share joint liability on any </a:t>
            </a:r>
            <a:r>
              <a:rPr lang="en-US" dirty="0" smtClean="0">
                <a:latin typeface="+mn-lt"/>
              </a:rPr>
              <a:t>outstanding mortgage </a:t>
            </a:r>
            <a:r>
              <a:rPr lang="en-US" dirty="0">
                <a:latin typeface="+mn-lt"/>
              </a:rPr>
              <a:t>on the co-op building and are subject </a:t>
            </a:r>
            <a:r>
              <a:rPr lang="en-US" dirty="0" smtClean="0">
                <a:latin typeface="+mn-lt"/>
              </a:rPr>
              <a:t>to more </a:t>
            </a:r>
            <a:r>
              <a:rPr lang="en-US" dirty="0">
                <a:latin typeface="+mn-lt"/>
              </a:rPr>
              <a:t>complex governance rules</a:t>
            </a:r>
            <a:r>
              <a:rPr lang="en-US" dirty="0" smtClean="0">
                <a:latin typeface="+mn-lt"/>
              </a:rPr>
              <a:t>.</a:t>
            </a:r>
          </a:p>
          <a:p>
            <a:pPr>
              <a:buNone/>
              <a:defRPr/>
            </a:pPr>
            <a:endParaRPr lang="en-US" sz="900" dirty="0">
              <a:latin typeface="+mn-lt"/>
            </a:endParaRPr>
          </a:p>
          <a:p>
            <a:pPr>
              <a:buNone/>
              <a:defRPr/>
            </a:pPr>
            <a:r>
              <a:rPr lang="en-US" dirty="0" smtClean="0">
                <a:latin typeface="+mn-lt"/>
              </a:rPr>
              <a:t>Nationwide</a:t>
            </a:r>
            <a:r>
              <a:rPr lang="en-US" dirty="0">
                <a:latin typeface="+mn-lt"/>
              </a:rPr>
              <a:t>, condos are </a:t>
            </a:r>
            <a:r>
              <a:rPr lang="en-US" dirty="0" smtClean="0">
                <a:latin typeface="+mn-lt"/>
              </a:rPr>
              <a:t>far </a:t>
            </a:r>
            <a:r>
              <a:rPr lang="en-US" dirty="0">
                <a:latin typeface="+mn-lt"/>
              </a:rPr>
              <a:t>more common than co-ops, outnumbering them by a factor of nearly 10 to 1. </a:t>
            </a:r>
            <a:r>
              <a:rPr lang="en-US" dirty="0" smtClean="0">
                <a:latin typeface="+mn-lt"/>
              </a:rPr>
              <a:t>In </a:t>
            </a:r>
            <a:r>
              <a:rPr lang="en-US" dirty="0">
                <a:latin typeface="+mn-lt"/>
              </a:rPr>
              <a:t>this regard, New York City is very different from the rest of the nation—co-ops are more popular, and outnumber condos by a factor of about 4 to 1.</a:t>
            </a:r>
          </a:p>
          <a:p>
            <a:pPr>
              <a:buNone/>
              <a:defRPr/>
            </a:pPr>
            <a:endParaRPr lang="en-US" sz="900" dirty="0">
              <a:latin typeface="+mn-lt"/>
            </a:endParaRPr>
          </a:p>
          <a:p>
            <a:pPr>
              <a:buNone/>
              <a:defRPr/>
            </a:pPr>
            <a:r>
              <a:rPr lang="en-US" dirty="0" smtClean="0">
                <a:latin typeface="+mn-lt"/>
              </a:rPr>
              <a:t>Many </a:t>
            </a:r>
            <a:r>
              <a:rPr lang="en-US" dirty="0">
                <a:latin typeface="+mn-lt"/>
              </a:rPr>
              <a:t>building restrictions in New York have long disappeared, and yet the conversion of apartments from co-ops to condos has been relatively slow.</a:t>
            </a:r>
          </a:p>
          <a:p>
            <a:pPr>
              <a:buNone/>
              <a:defRPr/>
            </a:pPr>
            <a:endParaRPr lang="en-US" sz="900" dirty="0">
              <a:latin typeface="+mn-lt"/>
            </a:endParaRPr>
          </a:p>
          <a:p>
            <a:pPr>
              <a:buNone/>
            </a:pPr>
            <a:r>
              <a:rPr lang="en-US" dirty="0">
                <a:latin typeface="+mn-lt"/>
              </a:rPr>
              <a:t>The typical condominium apartment is worth about 15.5 percent more than a equivalent apartment held in the form of a co-op</a:t>
            </a:r>
            <a:r>
              <a:rPr lang="en-US" dirty="0" smtClean="0">
                <a:latin typeface="+mn-lt"/>
              </a:rPr>
              <a:t>. </a:t>
            </a:r>
            <a:r>
              <a:rPr lang="en-US" dirty="0">
                <a:latin typeface="+mn-lt"/>
              </a:rPr>
              <a:t>Clearly, holding an </a:t>
            </a:r>
            <a:r>
              <a:rPr lang="en-US" dirty="0" smtClean="0">
                <a:latin typeface="+mn-lt"/>
              </a:rPr>
              <a:t>apartment in </a:t>
            </a:r>
            <a:r>
              <a:rPr lang="en-US" dirty="0">
                <a:latin typeface="+mn-lt"/>
              </a:rPr>
              <a:t>the form of a co-op is not the best way </a:t>
            </a:r>
            <a:r>
              <a:rPr lang="en-US" dirty="0" smtClean="0">
                <a:latin typeface="+mn-lt"/>
              </a:rPr>
              <a:t>to maximize </a:t>
            </a:r>
            <a:r>
              <a:rPr lang="en-US" dirty="0">
                <a:latin typeface="+mn-lt"/>
              </a:rPr>
              <a:t>the apartment’s value.</a:t>
            </a:r>
          </a:p>
          <a:p>
            <a:pPr>
              <a:buNone/>
              <a:defRPr/>
            </a:pPr>
            <a:endParaRPr lang="en-US" sz="900" dirty="0">
              <a:latin typeface="+mn-lt"/>
            </a:endParaRPr>
          </a:p>
          <a:p>
            <a:pPr>
              <a:buNone/>
              <a:defRPr/>
            </a:pPr>
            <a:r>
              <a:rPr lang="en-US" dirty="0">
                <a:latin typeface="+mn-lt"/>
              </a:rPr>
              <a:t>It appears that in New York, many owners have been willing to forgo substantial amounts of money in order to achieve non-monetary benefits.</a:t>
            </a:r>
          </a:p>
        </p:txBody>
      </p:sp>
      <p:sp>
        <p:nvSpPr>
          <p:cNvPr id="18" name="Rectangle 6"/>
          <p:cNvSpPr>
            <a:spLocks noChangeArrowheads="1"/>
          </p:cNvSpPr>
          <p:nvPr/>
        </p:nvSpPr>
        <p:spPr bwMode="auto">
          <a:xfrm>
            <a:off x="609600" y="1524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8.1 </a:t>
            </a:r>
            <a:endParaRPr lang="en-US" sz="2000" dirty="0">
              <a:solidFill>
                <a:srgbClr val="007CB2"/>
              </a:solidFill>
              <a:latin typeface="Arial" charset="0"/>
            </a:endParaRPr>
          </a:p>
        </p:txBody>
      </p:sp>
      <p:cxnSp>
        <p:nvCxnSpPr>
          <p:cNvPr id="25" name="Straight Connector 24"/>
          <p:cNvCxnSpPr>
            <a:cxnSpLocks noChangeShapeType="1"/>
          </p:cNvCxnSpPr>
          <p:nvPr/>
        </p:nvCxnSpPr>
        <p:spPr bwMode="auto">
          <a:xfrm flipH="1">
            <a:off x="609600" y="609600"/>
            <a:ext cx="1847850" cy="0"/>
          </a:xfrm>
          <a:prstGeom prst="line">
            <a:avLst/>
          </a:prstGeom>
          <a:noFill/>
          <a:ln w="50800" algn="ctr">
            <a:solidFill>
              <a:srgbClr val="007CB2"/>
            </a:solidFill>
            <a:round/>
            <a:headEnd/>
            <a:tailEnd/>
          </a:ln>
        </p:spPr>
      </p:cxnSp>
      <p:sp>
        <p:nvSpPr>
          <p:cNvPr id="26" name="Rectangle 6"/>
          <p:cNvSpPr>
            <a:spLocks noChangeArrowheads="1"/>
          </p:cNvSpPr>
          <p:nvPr/>
        </p:nvSpPr>
        <p:spPr bwMode="auto">
          <a:xfrm>
            <a:off x="2571749" y="228601"/>
            <a:ext cx="6086475" cy="685799"/>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CONDOMINIUMS VERSUS COOPERATIVES IN NEW YORK CITY</a:t>
            </a:r>
            <a:endParaRPr lang="en-US" sz="2000" b="1" dirty="0">
              <a:solidFill>
                <a:srgbClr val="007CB2"/>
              </a:solidFill>
              <a:latin typeface="Arial" charset="0"/>
            </a:endParaRPr>
          </a:p>
        </p:txBody>
      </p:sp>
      <p:cxnSp>
        <p:nvCxnSpPr>
          <p:cNvPr id="21" name="Straight Connector 20"/>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par>
                                <p:cTn id="12" presetID="22" presetClass="entr" presetSubtype="8"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left)">
                                      <p:cBhvr>
                                        <p:cTn id="18" dur="500"/>
                                        <p:tgtEl>
                                          <p:spTgt spid="26"/>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598023">
                                            <p:txEl>
                                              <p:pRg st="0" end="0"/>
                                            </p:txEl>
                                          </p:spTgt>
                                        </p:tgtEl>
                                        <p:attrNameLst>
                                          <p:attrName>style.visibility</p:attrName>
                                        </p:attrNameLst>
                                      </p:cBhvr>
                                      <p:to>
                                        <p:strVal val="visible"/>
                                      </p:to>
                                    </p:set>
                                    <p:animEffect transition="in" filter="wipe(left)">
                                      <p:cBhvr>
                                        <p:cTn id="22" dur="500"/>
                                        <p:tgtEl>
                                          <p:spTgt spid="59802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98023">
                                            <p:txEl>
                                              <p:pRg st="2" end="2"/>
                                            </p:txEl>
                                          </p:spTgt>
                                        </p:tgtEl>
                                        <p:attrNameLst>
                                          <p:attrName>style.visibility</p:attrName>
                                        </p:attrNameLst>
                                      </p:cBhvr>
                                      <p:to>
                                        <p:strVal val="visible"/>
                                      </p:to>
                                    </p:set>
                                    <p:animEffect transition="in" filter="wipe(left)">
                                      <p:cBhvr>
                                        <p:cTn id="27" dur="500"/>
                                        <p:tgtEl>
                                          <p:spTgt spid="59802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598023">
                                            <p:txEl>
                                              <p:pRg st="4" end="4"/>
                                            </p:txEl>
                                          </p:spTgt>
                                        </p:tgtEl>
                                        <p:attrNameLst>
                                          <p:attrName>style.visibility</p:attrName>
                                        </p:attrNameLst>
                                      </p:cBhvr>
                                      <p:to>
                                        <p:strVal val="visible"/>
                                      </p:to>
                                    </p:set>
                                    <p:animEffect transition="in" filter="wipe(left)">
                                      <p:cBhvr>
                                        <p:cTn id="32" dur="500"/>
                                        <p:tgtEl>
                                          <p:spTgt spid="59802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598023">
                                            <p:txEl>
                                              <p:pRg st="6" end="6"/>
                                            </p:txEl>
                                          </p:spTgt>
                                        </p:tgtEl>
                                        <p:attrNameLst>
                                          <p:attrName>style.visibility</p:attrName>
                                        </p:attrNameLst>
                                      </p:cBhvr>
                                      <p:to>
                                        <p:strVal val="visible"/>
                                      </p:to>
                                    </p:set>
                                    <p:animEffect transition="in" filter="wipe(left)">
                                      <p:cBhvr>
                                        <p:cTn id="37" dur="500"/>
                                        <p:tgtEl>
                                          <p:spTgt spid="59802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598023">
                                            <p:txEl>
                                              <p:pRg st="8" end="8"/>
                                            </p:txEl>
                                          </p:spTgt>
                                        </p:tgtEl>
                                        <p:attrNameLst>
                                          <p:attrName>style.visibility</p:attrName>
                                        </p:attrNameLst>
                                      </p:cBhvr>
                                      <p:to>
                                        <p:strVal val="visible"/>
                                      </p:to>
                                    </p:set>
                                    <p:animEffect transition="in" filter="wipe(left)">
                                      <p:cBhvr>
                                        <p:cTn id="42" dur="500"/>
                                        <p:tgtEl>
                                          <p:spTgt spid="598023">
                                            <p:txEl>
                                              <p:pRg st="8" end="8"/>
                                            </p:txEl>
                                          </p:spTgt>
                                        </p:tgtEl>
                                      </p:cBhvr>
                                    </p:animEffect>
                                  </p:childTnLst>
                                </p:cTn>
                              </p:par>
                            </p:childTnLst>
                          </p:cTn>
                        </p:par>
                        <p:par>
                          <p:cTn id="43" fill="hold">
                            <p:stCondLst>
                              <p:cond delay="500"/>
                            </p:stCondLst>
                            <p:childTnLst>
                              <p:par>
                                <p:cTn id="44" presetID="22" presetClass="entr" presetSubtype="8"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wipe(left)">
                                      <p:cBhvr>
                                        <p:cTn id="4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598023" grpId="0" uiExpand="1" build="p"/>
      <p:bldP spid="18"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564" name="Rectangle 4"/>
          <p:cNvSpPr>
            <a:spLocks noGrp="1" noChangeArrowheads="1"/>
          </p:cNvSpPr>
          <p:nvPr>
            <p:ph type="title" idx="4294967295"/>
          </p:nvPr>
        </p:nvSpPr>
        <p:spPr>
          <a:xfrm>
            <a:off x="1295400" y="198438"/>
            <a:ext cx="6503988" cy="944562"/>
          </a:xfrm>
          <a:prstGeom prst="rect">
            <a:avLst/>
          </a:prstGeom>
          <a:noFill/>
        </p:spPr>
        <p:txBody>
          <a:bodyPr anchor="ctr"/>
          <a:lstStyle/>
          <a:p>
            <a:pPr eaLnBrk="1" hangingPunct="1"/>
            <a:r>
              <a:rPr lang="en-US" sz="2800" dirty="0">
                <a:solidFill>
                  <a:srgbClr val="008FD0"/>
                </a:solidFill>
              </a:rPr>
              <a:t>Marginal Revenue, Marginal Cost,</a:t>
            </a:r>
            <a:br>
              <a:rPr lang="en-US" sz="2800" dirty="0">
                <a:solidFill>
                  <a:srgbClr val="008FD0"/>
                </a:solidFill>
              </a:rPr>
            </a:br>
            <a:r>
              <a:rPr lang="en-US" sz="2800" dirty="0">
                <a:solidFill>
                  <a:srgbClr val="008FD0"/>
                </a:solidFill>
              </a:rPr>
              <a:t>and Profit Maximization</a:t>
            </a:r>
            <a:endParaRPr lang="en-US" sz="2800" dirty="0" smtClean="0">
              <a:solidFill>
                <a:srgbClr val="008FD0"/>
              </a:solidFill>
            </a:endParaRPr>
          </a:p>
        </p:txBody>
      </p:sp>
      <p:sp>
        <p:nvSpPr>
          <p:cNvPr id="578566"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8.3</a:t>
            </a:r>
            <a:endParaRPr lang="en-US" sz="2800" b="1" dirty="0">
              <a:solidFill>
                <a:srgbClr val="008FD0"/>
              </a:solidFill>
              <a:latin typeface="Arial" charset="0"/>
            </a:endParaRPr>
          </a:p>
        </p:txBody>
      </p:sp>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Text Box 53"/>
          <p:cNvSpPr txBox="1">
            <a:spLocks noChangeArrowheads="1"/>
          </p:cNvSpPr>
          <p:nvPr/>
        </p:nvSpPr>
        <p:spPr bwMode="auto">
          <a:xfrm>
            <a:off x="457200" y="1230868"/>
            <a:ext cx="8229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pitchFamily="34" charset="0"/>
              </a:rPr>
              <a:t>●</a:t>
            </a:r>
            <a:r>
              <a:rPr lang="en-US" b="1" dirty="0" smtClean="0">
                <a:solidFill>
                  <a:srgbClr val="382344"/>
                </a:solidFill>
                <a:latin typeface="Arial" pitchFamily="34" charset="0"/>
              </a:rPr>
              <a:t> profit    </a:t>
            </a:r>
            <a:r>
              <a:rPr lang="en-US" dirty="0">
                <a:solidFill>
                  <a:srgbClr val="2A5CAA"/>
                </a:solidFill>
                <a:latin typeface="Arial" pitchFamily="34" charset="0"/>
              </a:rPr>
              <a:t>Difference between total revenue and total cost.</a:t>
            </a:r>
          </a:p>
        </p:txBody>
      </p:sp>
      <p:sp>
        <p:nvSpPr>
          <p:cNvPr id="15" name="TextBox 14"/>
          <p:cNvSpPr txBox="1">
            <a:spLocks noChangeArrowheads="1"/>
          </p:cNvSpPr>
          <p:nvPr/>
        </p:nvSpPr>
        <p:spPr bwMode="auto">
          <a:xfrm>
            <a:off x="2209800" y="1614488"/>
            <a:ext cx="41148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algn="ctr" eaLnBrk="1" hangingPunct="1">
              <a:buNone/>
            </a:pPr>
            <a:r>
              <a:rPr lang="el-GR" i="1" dirty="0">
                <a:latin typeface="Times New Roman" pitchFamily="18" charset="0"/>
                <a:cs typeface="Times New Roman" pitchFamily="18" charset="0"/>
              </a:rPr>
              <a:t>π(</a:t>
            </a:r>
            <a:r>
              <a:rPr lang="en-US" i="1" dirty="0">
                <a:latin typeface="Times New Roman" pitchFamily="18" charset="0"/>
                <a:cs typeface="Times New Roman" pitchFamily="18" charset="0"/>
              </a:rPr>
              <a:t>q) = R(q) − C(q)</a:t>
            </a:r>
          </a:p>
        </p:txBody>
      </p:sp>
      <p:sp>
        <p:nvSpPr>
          <p:cNvPr id="16" name="Text Box 53"/>
          <p:cNvSpPr txBox="1">
            <a:spLocks noChangeArrowheads="1"/>
          </p:cNvSpPr>
          <p:nvPr/>
        </p:nvSpPr>
        <p:spPr bwMode="auto">
          <a:xfrm>
            <a:off x="457200" y="2025650"/>
            <a:ext cx="8229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pitchFamily="34" charset="0"/>
              </a:rPr>
              <a:t>●</a:t>
            </a:r>
            <a:r>
              <a:rPr lang="en-US" b="1" dirty="0" smtClean="0">
                <a:solidFill>
                  <a:srgbClr val="382344"/>
                </a:solidFill>
                <a:latin typeface="Arial" pitchFamily="34" charset="0"/>
              </a:rPr>
              <a:t> marginal </a:t>
            </a:r>
            <a:r>
              <a:rPr lang="en-US" b="1" dirty="0">
                <a:solidFill>
                  <a:srgbClr val="382344"/>
                </a:solidFill>
                <a:latin typeface="Arial" pitchFamily="34" charset="0"/>
              </a:rPr>
              <a:t>revenue    </a:t>
            </a:r>
            <a:r>
              <a:rPr lang="en-US" dirty="0">
                <a:solidFill>
                  <a:srgbClr val="2A5CAA"/>
                </a:solidFill>
                <a:latin typeface="Arial" pitchFamily="34" charset="0"/>
              </a:rPr>
              <a:t>Change in revenue resulting from a one-unit increase in output.</a:t>
            </a:r>
          </a:p>
        </p:txBody>
      </p:sp>
      <p:sp>
        <p:nvSpPr>
          <p:cNvPr id="21" name="Rectangle 4"/>
          <p:cNvSpPr>
            <a:spLocks noChangeArrowheads="1"/>
          </p:cNvSpPr>
          <p:nvPr/>
        </p:nvSpPr>
        <p:spPr bwMode="auto">
          <a:xfrm>
            <a:off x="457200" y="3538537"/>
            <a:ext cx="3276600" cy="210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A firm chooses output </a:t>
            </a:r>
            <a:r>
              <a:rPr lang="en-US" sz="1600" i="1" dirty="0">
                <a:latin typeface="Arial" pitchFamily="34" charset="0"/>
              </a:rPr>
              <a:t>q</a:t>
            </a:r>
            <a:r>
              <a:rPr lang="en-US" sz="1600" dirty="0">
                <a:latin typeface="Arial" pitchFamily="34" charset="0"/>
              </a:rPr>
              <a:t>*, so that profit, the difference </a:t>
            </a:r>
            <a:r>
              <a:rPr lang="en-US" sz="1600" i="1" dirty="0">
                <a:latin typeface="Arial" pitchFamily="34" charset="0"/>
              </a:rPr>
              <a:t>AB</a:t>
            </a:r>
            <a:r>
              <a:rPr lang="en-US" sz="1600" dirty="0">
                <a:latin typeface="Arial" pitchFamily="34" charset="0"/>
              </a:rPr>
              <a:t> between revenue </a:t>
            </a:r>
            <a:r>
              <a:rPr lang="en-US" sz="1600" i="1" dirty="0">
                <a:latin typeface="Arial" pitchFamily="34" charset="0"/>
              </a:rPr>
              <a:t>R</a:t>
            </a:r>
            <a:r>
              <a:rPr lang="en-US" sz="1600" dirty="0">
                <a:latin typeface="Arial" pitchFamily="34" charset="0"/>
              </a:rPr>
              <a:t> and cost </a:t>
            </a:r>
            <a:r>
              <a:rPr lang="en-US" sz="1600" i="1" dirty="0">
                <a:latin typeface="Arial" pitchFamily="34" charset="0"/>
              </a:rPr>
              <a:t>C</a:t>
            </a:r>
            <a:r>
              <a:rPr lang="en-US" sz="1600" dirty="0">
                <a:latin typeface="Arial" pitchFamily="34" charset="0"/>
              </a:rPr>
              <a:t>, is maximized. </a:t>
            </a:r>
          </a:p>
          <a:p>
            <a:pPr>
              <a:spcBef>
                <a:spcPct val="20000"/>
              </a:spcBef>
              <a:buNone/>
            </a:pPr>
            <a:r>
              <a:rPr lang="en-US" sz="1600" dirty="0">
                <a:latin typeface="Arial" pitchFamily="34" charset="0"/>
              </a:rPr>
              <a:t>At that output, marginal revenue (the slope of the revenue curve) is equal to marginal cost (the slope of the cost curve).</a:t>
            </a:r>
          </a:p>
        </p:txBody>
      </p:sp>
      <p:pic>
        <p:nvPicPr>
          <p:cNvPr id="25" name="Picture 15" descr="C:\Documents and Settings\Kyle M. Thiel\Desktop\Pindyck_7e\ppts\aparna_ppts\aparna_ppts\ch08\fig8.01\fig8.01_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0500" y="3048000"/>
            <a:ext cx="4610100" cy="343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6" descr="C:\Documents and Settings\Kyle M. Thiel\Desktop\Pindyck_7e\ppts\aparna_ppts\aparna_ppts\ch08\fig8.01\fig8.01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00500" y="3048000"/>
            <a:ext cx="4610100" cy="343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17" descr="C:\Documents and Settings\Kyle M. Thiel\Desktop\Pindyck_7e\ppts\aparna_ppts\aparna_ppts\ch08\fig8.01\fig8.01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00500" y="3048000"/>
            <a:ext cx="4610100" cy="343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8" descr="C:\Documents and Settings\Kyle M. Thiel\Desktop\Pindyck_7e\ppts\aparna_ppts\aparna_ppts\ch08\fig8.01\fig8.01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00500" y="3048000"/>
            <a:ext cx="4610100" cy="343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19" descr="C:\Documents and Settings\Kyle M. Thiel\Desktop\Pindyck_7e\ppts\aparna_ppts\aparna_ppts\ch08\fig8.01\fig8.01_05.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00500" y="3048000"/>
            <a:ext cx="4610100" cy="343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0" descr="C:\Documents and Settings\Kyle M. Thiel\Desktop\Pindyck_7e\ppts\aparna_ppts\aparna_ppts\ch08\fig8.01\fig8.01_06.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00500" y="3048000"/>
            <a:ext cx="4610100" cy="343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1" descr="C:\Documents and Settings\Kyle M. Thiel\Desktop\Pindyck_7e\ppts\aparna_ppts\aparna_ppts\ch08\fig8.01\fig8.01_07.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00500" y="3048000"/>
            <a:ext cx="4610100" cy="343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22" descr="C:\Documents and Settings\Kyle M. Thiel\Desktop\Pindyck_7e\ppts\aparna_ppts\aparna_ppts\ch08\fig8.01\fig8.01_08.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00500" y="3048000"/>
            <a:ext cx="4610100" cy="343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23" descr="C:\Documents and Settings\Kyle M. Thiel\Desktop\Pindyck_7e\ppts\aparna_ppts\aparna_ppts\ch08\fig8.01\fig8.01_09.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000500" y="3048000"/>
            <a:ext cx="4610100" cy="343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TextBox 33"/>
          <p:cNvSpPr txBox="1">
            <a:spLocks noChangeArrowheads="1"/>
          </p:cNvSpPr>
          <p:nvPr/>
        </p:nvSpPr>
        <p:spPr bwMode="auto">
          <a:xfrm>
            <a:off x="457199" y="5805487"/>
            <a:ext cx="29051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algn="ctr" eaLnBrk="1" hangingPunct="1">
              <a:buNone/>
            </a:pPr>
            <a:r>
              <a:rPr lang="el-GR" dirty="0">
                <a:latin typeface="Times New Roman" pitchFamily="18" charset="0"/>
                <a:cs typeface="Times New Roman" pitchFamily="18" charset="0"/>
              </a:rPr>
              <a:t>Δπ/Δ</a:t>
            </a:r>
            <a:r>
              <a:rPr lang="en-US" i="1" dirty="0">
                <a:latin typeface="Times New Roman" pitchFamily="18" charset="0"/>
                <a:cs typeface="Times New Roman" pitchFamily="18" charset="0"/>
              </a:rPr>
              <a:t>q</a:t>
            </a:r>
            <a:r>
              <a:rPr lang="en-US" dirty="0">
                <a:latin typeface="Times New Roman" pitchFamily="18" charset="0"/>
                <a:cs typeface="Times New Roman" pitchFamily="18" charset="0"/>
              </a:rPr>
              <a:t> = </a:t>
            </a:r>
            <a:r>
              <a:rPr lang="el-GR" dirty="0">
                <a:latin typeface="Times New Roman" pitchFamily="18" charset="0"/>
                <a:cs typeface="Times New Roman" pitchFamily="18" charset="0"/>
              </a:rPr>
              <a:t>Δ</a:t>
            </a:r>
            <a:r>
              <a:rPr lang="en-US" i="1" dirty="0">
                <a:latin typeface="Times New Roman" pitchFamily="18" charset="0"/>
                <a:cs typeface="Times New Roman" pitchFamily="18" charset="0"/>
              </a:rPr>
              <a:t>R</a:t>
            </a:r>
            <a:r>
              <a:rPr lang="en-US" dirty="0">
                <a:latin typeface="Times New Roman" pitchFamily="18" charset="0"/>
                <a:cs typeface="Times New Roman" pitchFamily="18" charset="0"/>
              </a:rPr>
              <a:t>/</a:t>
            </a:r>
            <a:r>
              <a:rPr lang="el-GR" dirty="0">
                <a:latin typeface="Times New Roman" pitchFamily="18" charset="0"/>
                <a:cs typeface="Times New Roman" pitchFamily="18" charset="0"/>
              </a:rPr>
              <a:t>Δ</a:t>
            </a:r>
            <a:r>
              <a:rPr lang="en-US" i="1" dirty="0">
                <a:latin typeface="Times New Roman" pitchFamily="18" charset="0"/>
                <a:cs typeface="Times New Roman" pitchFamily="18" charset="0"/>
              </a:rPr>
              <a:t>q</a:t>
            </a:r>
            <a:r>
              <a:rPr lang="en-US" dirty="0">
                <a:latin typeface="Times New Roman" pitchFamily="18" charset="0"/>
                <a:cs typeface="Times New Roman" pitchFamily="18" charset="0"/>
              </a:rPr>
              <a:t> − </a:t>
            </a:r>
            <a:r>
              <a:rPr lang="el-GR" dirty="0">
                <a:latin typeface="Times New Roman" pitchFamily="18" charset="0"/>
                <a:cs typeface="Times New Roman" pitchFamily="18" charset="0"/>
              </a:rPr>
              <a:t>Δ</a:t>
            </a:r>
            <a:r>
              <a:rPr lang="en-US" dirty="0">
                <a:latin typeface="Times New Roman" pitchFamily="18" charset="0"/>
                <a:cs typeface="Times New Roman" pitchFamily="18" charset="0"/>
              </a:rPr>
              <a:t>C/</a:t>
            </a:r>
            <a:r>
              <a:rPr lang="el-GR" dirty="0">
                <a:latin typeface="Times New Roman" pitchFamily="18" charset="0"/>
                <a:cs typeface="Times New Roman" pitchFamily="18" charset="0"/>
              </a:rPr>
              <a:t>Δ</a:t>
            </a:r>
            <a:r>
              <a:rPr lang="en-US" i="1" dirty="0">
                <a:latin typeface="Times New Roman" pitchFamily="18" charset="0"/>
                <a:cs typeface="Times New Roman" pitchFamily="18" charset="0"/>
              </a:rPr>
              <a:t>q</a:t>
            </a:r>
            <a:r>
              <a:rPr lang="en-US" dirty="0">
                <a:latin typeface="Times New Roman" pitchFamily="18" charset="0"/>
                <a:cs typeface="Times New Roman" pitchFamily="18" charset="0"/>
              </a:rPr>
              <a:t> = 0</a:t>
            </a:r>
          </a:p>
        </p:txBody>
      </p:sp>
      <p:sp>
        <p:nvSpPr>
          <p:cNvPr id="35" name="TextBox 34"/>
          <p:cNvSpPr txBox="1">
            <a:spLocks noChangeArrowheads="1"/>
          </p:cNvSpPr>
          <p:nvPr/>
        </p:nvSpPr>
        <p:spPr bwMode="auto">
          <a:xfrm>
            <a:off x="457199" y="6176962"/>
            <a:ext cx="2905125" cy="376238"/>
          </a:xfrm>
          <a:prstGeom prst="rect">
            <a:avLst/>
          </a:prstGeom>
          <a:noFill/>
          <a:ln w="9525">
            <a:solidFill>
              <a:srgbClr val="FF9933"/>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algn="ctr" eaLnBrk="1" hangingPunct="1">
              <a:buNone/>
            </a:pPr>
            <a:r>
              <a:rPr lang="en-US" dirty="0">
                <a:latin typeface="Times New Roman" pitchFamily="18" charset="0"/>
                <a:cs typeface="Times New Roman" pitchFamily="18" charset="0"/>
              </a:rPr>
              <a:t>MR(</a:t>
            </a:r>
            <a:r>
              <a:rPr lang="en-US" i="1" dirty="0">
                <a:latin typeface="Times New Roman" pitchFamily="18" charset="0"/>
                <a:cs typeface="Times New Roman" pitchFamily="18" charset="0"/>
              </a:rPr>
              <a:t>q</a:t>
            </a:r>
            <a:r>
              <a:rPr lang="en-US" dirty="0">
                <a:latin typeface="Times New Roman" pitchFamily="18" charset="0"/>
                <a:cs typeface="Times New Roman" pitchFamily="18" charset="0"/>
              </a:rPr>
              <a:t>) = MC(</a:t>
            </a:r>
            <a:r>
              <a:rPr lang="en-US" i="1" dirty="0">
                <a:latin typeface="Times New Roman" pitchFamily="18" charset="0"/>
                <a:cs typeface="Times New Roman" pitchFamily="18" charset="0"/>
              </a:rPr>
              <a:t>q</a:t>
            </a:r>
            <a:r>
              <a:rPr lang="en-US" dirty="0">
                <a:latin typeface="Times New Roman" pitchFamily="18" charset="0"/>
                <a:cs typeface="Times New Roman" pitchFamily="18" charset="0"/>
              </a:rPr>
              <a:t>)</a:t>
            </a:r>
          </a:p>
        </p:txBody>
      </p:sp>
      <p:sp>
        <p:nvSpPr>
          <p:cNvPr id="36" name="Rectangle 4"/>
          <p:cNvSpPr>
            <a:spLocks noChangeArrowheads="1"/>
          </p:cNvSpPr>
          <p:nvPr/>
        </p:nvSpPr>
        <p:spPr bwMode="auto">
          <a:xfrm>
            <a:off x="457200" y="3005138"/>
            <a:ext cx="2952750" cy="53340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PROFIT MAXIMIZATON IN THE SHORT RUN</a:t>
            </a:r>
            <a:endParaRPr lang="en-US" sz="1600" b="1" dirty="0">
              <a:latin typeface="Arial" charset="0"/>
            </a:endParaRPr>
          </a:p>
        </p:txBody>
      </p:sp>
      <p:sp>
        <p:nvSpPr>
          <p:cNvPr id="37" name="Rectangle 9"/>
          <p:cNvSpPr>
            <a:spLocks noChangeArrowheads="1"/>
          </p:cNvSpPr>
          <p:nvPr/>
        </p:nvSpPr>
        <p:spPr bwMode="auto">
          <a:xfrm>
            <a:off x="457200" y="2667000"/>
            <a:ext cx="146685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8.1</a:t>
            </a:r>
            <a:endParaRPr lang="en-US" sz="2000" b="1" dirty="0">
              <a:solidFill>
                <a:srgbClr val="ED1B2F"/>
              </a:solidFill>
              <a:latin typeface="Arial" charset="0"/>
            </a:endParaRPr>
          </a:p>
        </p:txBody>
      </p:sp>
      <p:grpSp>
        <p:nvGrpSpPr>
          <p:cNvPr id="38" name="Group 37"/>
          <p:cNvGrpSpPr>
            <a:grpSpLocks/>
          </p:cNvGrpSpPr>
          <p:nvPr/>
        </p:nvGrpSpPr>
        <p:grpSpPr bwMode="auto">
          <a:xfrm>
            <a:off x="3810000" y="6477000"/>
            <a:ext cx="4953000" cy="152400"/>
            <a:chOff x="3657600" y="1678781"/>
            <a:chExt cx="4800600" cy="152400"/>
          </a:xfrm>
        </p:grpSpPr>
        <p:cxnSp>
          <p:nvCxnSpPr>
            <p:cNvPr id="39"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40"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41" name="Group 40"/>
          <p:cNvGrpSpPr>
            <a:grpSpLocks/>
          </p:cNvGrpSpPr>
          <p:nvPr/>
        </p:nvGrpSpPr>
        <p:grpSpPr bwMode="auto">
          <a:xfrm>
            <a:off x="3733800" y="2743200"/>
            <a:ext cx="152400" cy="3807619"/>
            <a:chOff x="3574256" y="2209800"/>
            <a:chExt cx="152400" cy="4114800"/>
          </a:xfrm>
        </p:grpSpPr>
        <p:cxnSp>
          <p:nvCxnSpPr>
            <p:cNvPr id="42"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43"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44" name="Group 43"/>
          <p:cNvGrpSpPr>
            <a:grpSpLocks/>
          </p:cNvGrpSpPr>
          <p:nvPr/>
        </p:nvGrpSpPr>
        <p:grpSpPr bwMode="auto">
          <a:xfrm>
            <a:off x="457199" y="5673328"/>
            <a:ext cx="3352801" cy="117872"/>
            <a:chOff x="457199" y="5791200"/>
            <a:chExt cx="3193257" cy="152400"/>
          </a:xfrm>
        </p:grpSpPr>
        <p:cxnSp>
          <p:nvCxnSpPr>
            <p:cNvPr id="45"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6"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15277151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78566"/>
                                        </p:tgtEl>
                                        <p:attrNameLst>
                                          <p:attrName>style.visibility</p:attrName>
                                        </p:attrNameLst>
                                      </p:cBhvr>
                                      <p:to>
                                        <p:strVal val="visible"/>
                                      </p:to>
                                    </p:set>
                                    <p:animEffect transition="in" filter="wipe(left)">
                                      <p:cBhvr>
                                        <p:cTn id="11" dur="500"/>
                                        <p:tgtEl>
                                          <p:spTgt spid="578566"/>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8564"/>
                                        </p:tgtEl>
                                        <p:attrNameLst>
                                          <p:attrName>style.visibility</p:attrName>
                                        </p:attrNameLst>
                                      </p:cBhvr>
                                      <p:to>
                                        <p:strVal val="visible"/>
                                      </p:to>
                                    </p:set>
                                    <p:animEffect transition="in" filter="wipe(left)">
                                      <p:cBhvr>
                                        <p:cTn id="15" dur="500"/>
                                        <p:tgtEl>
                                          <p:spTgt spid="57856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left)">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wipe(left)">
                                      <p:cBhvr>
                                        <p:cTn id="33" dur="500"/>
                                        <p:tgtEl>
                                          <p:spTgt spid="37"/>
                                        </p:tgtEl>
                                      </p:cBhvr>
                                    </p:animEffect>
                                  </p:childTnLst>
                                </p:cTn>
                              </p:par>
                            </p:childTnLst>
                          </p:cTn>
                        </p:par>
                        <p:par>
                          <p:cTn id="34" fill="hold">
                            <p:stCondLst>
                              <p:cond delay="500"/>
                            </p:stCondLst>
                            <p:childTnLst>
                              <p:par>
                                <p:cTn id="35" presetID="22" presetClass="entr" presetSubtype="8"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left)">
                                      <p:cBhvr>
                                        <p:cTn id="37" dur="500"/>
                                        <p:tgtEl>
                                          <p:spTgt spid="36"/>
                                        </p:tgtEl>
                                      </p:cBhvr>
                                    </p:animEffect>
                                  </p:childTnLst>
                                </p:cTn>
                              </p:par>
                            </p:childTnLst>
                          </p:cTn>
                        </p:par>
                        <p:par>
                          <p:cTn id="38" fill="hold">
                            <p:stCondLst>
                              <p:cond delay="1000"/>
                            </p:stCondLst>
                            <p:childTnLst>
                              <p:par>
                                <p:cTn id="39" presetID="22" presetClass="entr" presetSubtype="4"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down)">
                                      <p:cBhvr>
                                        <p:cTn id="41" dur="500"/>
                                        <p:tgtEl>
                                          <p:spTgt spid="41"/>
                                        </p:tgtEl>
                                      </p:cBhvr>
                                    </p:animEffect>
                                  </p:childTnLst>
                                </p:cTn>
                              </p:par>
                              <p:par>
                                <p:cTn id="42" presetID="22" presetClass="entr" presetSubtype="8" fill="hold" nodeType="with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wipe(left)">
                                      <p:cBhvr>
                                        <p:cTn id="44" dur="500"/>
                                        <p:tgtEl>
                                          <p:spTgt spid="38"/>
                                        </p:tgtEl>
                                      </p:cBhvr>
                                    </p:animEffect>
                                  </p:childTnLst>
                                </p:cTn>
                              </p:par>
                            </p:childTnLst>
                          </p:cTn>
                        </p:par>
                        <p:par>
                          <p:cTn id="45" fill="hold">
                            <p:stCondLst>
                              <p:cond delay="1500"/>
                            </p:stCondLst>
                            <p:childTnLst>
                              <p:par>
                                <p:cTn id="46" presetID="22" presetClass="entr" presetSubtype="8"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wipe(left)">
                                      <p:cBhvr>
                                        <p:cTn id="48" dur="500"/>
                                        <p:tgtEl>
                                          <p:spTgt spid="25"/>
                                        </p:tgtEl>
                                      </p:cBhvr>
                                    </p:animEffect>
                                  </p:childTnLst>
                                </p:cTn>
                              </p:par>
                            </p:childTnLst>
                          </p:cTn>
                        </p:par>
                        <p:par>
                          <p:cTn id="49" fill="hold">
                            <p:stCondLst>
                              <p:cond delay="2000"/>
                            </p:stCondLst>
                            <p:childTnLst>
                              <p:par>
                                <p:cTn id="50" presetID="22" presetClass="entr" presetSubtype="8" fill="hold"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1000"/>
                                        <p:tgtEl>
                                          <p:spTgt spid="26"/>
                                        </p:tgtEl>
                                      </p:cBhvr>
                                    </p:animEffect>
                                  </p:childTnLst>
                                </p:cTn>
                              </p:par>
                            </p:childTnLst>
                          </p:cTn>
                        </p:par>
                        <p:par>
                          <p:cTn id="53" fill="hold">
                            <p:stCondLst>
                              <p:cond delay="3000"/>
                            </p:stCondLst>
                            <p:childTnLst>
                              <p:par>
                                <p:cTn id="54" presetID="22" presetClass="entr" presetSubtype="8"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wipe(left)">
                                      <p:cBhvr>
                                        <p:cTn id="56" dur="1000"/>
                                        <p:tgtEl>
                                          <p:spTgt spid="27"/>
                                        </p:tgtEl>
                                      </p:cBhvr>
                                    </p:animEffect>
                                  </p:childTnLst>
                                </p:cTn>
                              </p:par>
                            </p:childTnLst>
                          </p:cTn>
                        </p:par>
                        <p:par>
                          <p:cTn id="57" fill="hold">
                            <p:stCondLst>
                              <p:cond delay="4000"/>
                            </p:stCondLst>
                            <p:childTnLst>
                              <p:par>
                                <p:cTn id="58" presetID="22" presetClass="entr" presetSubtype="8" fill="hold"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wipe(left)">
                                      <p:cBhvr>
                                        <p:cTn id="60" dur="1000"/>
                                        <p:tgtEl>
                                          <p:spTgt spid="28"/>
                                        </p:tgtEl>
                                      </p:cBhvr>
                                    </p:animEffect>
                                  </p:childTnLst>
                                </p:cTn>
                              </p:par>
                            </p:childTnLst>
                          </p:cTn>
                        </p:par>
                        <p:par>
                          <p:cTn id="61" fill="hold">
                            <p:stCondLst>
                              <p:cond delay="5000"/>
                            </p:stCondLst>
                            <p:childTnLst>
                              <p:par>
                                <p:cTn id="62" presetID="22" presetClass="entr" presetSubtype="1" fill="hold" nodeType="after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wipe(up)">
                                      <p:cBhvr>
                                        <p:cTn id="64" dur="1000"/>
                                        <p:tgtEl>
                                          <p:spTgt spid="29"/>
                                        </p:tgtEl>
                                      </p:cBhvr>
                                    </p:animEffect>
                                  </p:childTnLst>
                                </p:cTn>
                              </p:par>
                            </p:childTnLst>
                          </p:cTn>
                        </p:par>
                        <p:par>
                          <p:cTn id="65" fill="hold">
                            <p:stCondLst>
                              <p:cond delay="6000"/>
                            </p:stCondLst>
                            <p:childTnLst>
                              <p:par>
                                <p:cTn id="66" presetID="22" presetClass="entr" presetSubtype="1"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up)">
                                      <p:cBhvr>
                                        <p:cTn id="68" dur="1000"/>
                                        <p:tgtEl>
                                          <p:spTgt spid="30"/>
                                        </p:tgtEl>
                                      </p:cBhvr>
                                    </p:animEffect>
                                  </p:childTnLst>
                                </p:cTn>
                              </p:par>
                            </p:childTnLst>
                          </p:cTn>
                        </p:par>
                        <p:par>
                          <p:cTn id="69" fill="hold">
                            <p:stCondLst>
                              <p:cond delay="7000"/>
                            </p:stCondLst>
                            <p:childTnLst>
                              <p:par>
                                <p:cTn id="70" presetID="22" presetClass="entr" presetSubtype="8" fill="hold" nodeType="afterEffect">
                                  <p:stCondLst>
                                    <p:cond delay="0"/>
                                  </p:stCondLst>
                                  <p:childTnLst>
                                    <p:set>
                                      <p:cBhvr>
                                        <p:cTn id="71" dur="1" fill="hold">
                                          <p:stCondLst>
                                            <p:cond delay="0"/>
                                          </p:stCondLst>
                                        </p:cTn>
                                        <p:tgtEl>
                                          <p:spTgt spid="21">
                                            <p:txEl>
                                              <p:pRg st="0" end="0"/>
                                            </p:txEl>
                                          </p:spTgt>
                                        </p:tgtEl>
                                        <p:attrNameLst>
                                          <p:attrName>style.visibility</p:attrName>
                                        </p:attrNameLst>
                                      </p:cBhvr>
                                      <p:to>
                                        <p:strVal val="visible"/>
                                      </p:to>
                                    </p:set>
                                    <p:animEffect transition="in" filter="wipe(left)">
                                      <p:cBhvr>
                                        <p:cTn id="72" dur="500"/>
                                        <p:tgtEl>
                                          <p:spTgt spid="21">
                                            <p:txEl>
                                              <p:pRg st="0" end="0"/>
                                            </p:txEl>
                                          </p:spTgt>
                                        </p:tgtEl>
                                      </p:cBhvr>
                                    </p:animEffect>
                                  </p:childTnLst>
                                </p:cTn>
                              </p:par>
                            </p:childTnLst>
                          </p:cTn>
                        </p:par>
                        <p:par>
                          <p:cTn id="73" fill="hold">
                            <p:stCondLst>
                              <p:cond delay="7500"/>
                            </p:stCondLst>
                            <p:childTnLst>
                              <p:par>
                                <p:cTn id="74" presetID="22" presetClass="entr" presetSubtype="1" fill="hold"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wipe(up)">
                                      <p:cBhvr>
                                        <p:cTn id="76" dur="1000"/>
                                        <p:tgtEl>
                                          <p:spTgt spid="33"/>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8" fill="hold" nodeType="clickEffect">
                                  <p:stCondLst>
                                    <p:cond delay="0"/>
                                  </p:stCondLst>
                                  <p:childTnLst>
                                    <p:set>
                                      <p:cBhvr>
                                        <p:cTn id="80" dur="1" fill="hold">
                                          <p:stCondLst>
                                            <p:cond delay="0"/>
                                          </p:stCondLst>
                                        </p:cTn>
                                        <p:tgtEl>
                                          <p:spTgt spid="21">
                                            <p:txEl>
                                              <p:pRg st="1" end="1"/>
                                            </p:txEl>
                                          </p:spTgt>
                                        </p:tgtEl>
                                        <p:attrNameLst>
                                          <p:attrName>style.visibility</p:attrName>
                                        </p:attrNameLst>
                                      </p:cBhvr>
                                      <p:to>
                                        <p:strVal val="visible"/>
                                      </p:to>
                                    </p:set>
                                    <p:animEffect transition="in" filter="wipe(left)">
                                      <p:cBhvr>
                                        <p:cTn id="81" dur="500"/>
                                        <p:tgtEl>
                                          <p:spTgt spid="21">
                                            <p:txEl>
                                              <p:pRg st="1" end="1"/>
                                            </p:txEl>
                                          </p:spTgt>
                                        </p:tgtEl>
                                      </p:cBhvr>
                                    </p:animEffect>
                                  </p:childTnLst>
                                </p:cTn>
                              </p:par>
                            </p:childTnLst>
                          </p:cTn>
                        </p:par>
                        <p:par>
                          <p:cTn id="82" fill="hold">
                            <p:stCondLst>
                              <p:cond delay="500"/>
                            </p:stCondLst>
                            <p:childTnLst>
                              <p:par>
                                <p:cTn id="83" presetID="22" presetClass="entr" presetSubtype="8" fill="hold" nodeType="after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wipe(left)">
                                      <p:cBhvr>
                                        <p:cTn id="85" dur="1000"/>
                                        <p:tgtEl>
                                          <p:spTgt spid="31"/>
                                        </p:tgtEl>
                                      </p:cBhvr>
                                    </p:animEffect>
                                  </p:childTnLst>
                                </p:cTn>
                              </p:par>
                            </p:childTnLst>
                          </p:cTn>
                        </p:par>
                        <p:par>
                          <p:cTn id="86" fill="hold">
                            <p:stCondLst>
                              <p:cond delay="1500"/>
                            </p:stCondLst>
                            <p:childTnLst>
                              <p:par>
                                <p:cTn id="87" presetID="22" presetClass="entr" presetSubtype="8" fill="hold" nodeType="after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wipe(left)">
                                      <p:cBhvr>
                                        <p:cTn id="89" dur="1000"/>
                                        <p:tgtEl>
                                          <p:spTgt spid="32"/>
                                        </p:tgtEl>
                                      </p:cBhvr>
                                    </p:animEffect>
                                  </p:childTnLst>
                                </p:cTn>
                              </p:par>
                            </p:childTnLst>
                          </p:cTn>
                        </p:par>
                        <p:par>
                          <p:cTn id="90" fill="hold">
                            <p:stCondLst>
                              <p:cond delay="2500"/>
                            </p:stCondLst>
                            <p:childTnLst>
                              <p:par>
                                <p:cTn id="91" presetID="22" presetClass="entr" presetSubtype="2" fill="hold" nodeType="afterEffect">
                                  <p:stCondLst>
                                    <p:cond delay="0"/>
                                  </p:stCondLst>
                                  <p:childTnLst>
                                    <p:set>
                                      <p:cBhvr>
                                        <p:cTn id="92" dur="1" fill="hold">
                                          <p:stCondLst>
                                            <p:cond delay="0"/>
                                          </p:stCondLst>
                                        </p:cTn>
                                        <p:tgtEl>
                                          <p:spTgt spid="44"/>
                                        </p:tgtEl>
                                        <p:attrNameLst>
                                          <p:attrName>style.visibility</p:attrName>
                                        </p:attrNameLst>
                                      </p:cBhvr>
                                      <p:to>
                                        <p:strVal val="visible"/>
                                      </p:to>
                                    </p:set>
                                    <p:animEffect transition="in" filter="wipe(right)">
                                      <p:cBhvr>
                                        <p:cTn id="93" dur="500"/>
                                        <p:tgtEl>
                                          <p:spTgt spid="44"/>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8" fill="hold" grpId="0" nodeType="clickEffect">
                                  <p:stCondLst>
                                    <p:cond delay="0"/>
                                  </p:stCondLst>
                                  <p:childTnLst>
                                    <p:set>
                                      <p:cBhvr>
                                        <p:cTn id="97" dur="1" fill="hold">
                                          <p:stCondLst>
                                            <p:cond delay="0"/>
                                          </p:stCondLst>
                                        </p:cTn>
                                        <p:tgtEl>
                                          <p:spTgt spid="34"/>
                                        </p:tgtEl>
                                        <p:attrNameLst>
                                          <p:attrName>style.visibility</p:attrName>
                                        </p:attrNameLst>
                                      </p:cBhvr>
                                      <p:to>
                                        <p:strVal val="visible"/>
                                      </p:to>
                                    </p:set>
                                    <p:animEffect transition="in" filter="wipe(left)">
                                      <p:cBhvr>
                                        <p:cTn id="98" dur="500"/>
                                        <p:tgtEl>
                                          <p:spTgt spid="34"/>
                                        </p:tgtEl>
                                      </p:cBhvr>
                                    </p:animEffect>
                                  </p:childTnLst>
                                </p:cTn>
                              </p:par>
                            </p:childTnLst>
                          </p:cTn>
                        </p:par>
                        <p:par>
                          <p:cTn id="99" fill="hold">
                            <p:stCondLst>
                              <p:cond delay="500"/>
                            </p:stCondLst>
                            <p:childTnLst>
                              <p:par>
                                <p:cTn id="100" presetID="22" presetClass="entr" presetSubtype="8" fill="hold" grpId="0" nodeType="afterEffect">
                                  <p:stCondLst>
                                    <p:cond delay="0"/>
                                  </p:stCondLst>
                                  <p:childTnLst>
                                    <p:set>
                                      <p:cBhvr>
                                        <p:cTn id="101" dur="1" fill="hold">
                                          <p:stCondLst>
                                            <p:cond delay="0"/>
                                          </p:stCondLst>
                                        </p:cTn>
                                        <p:tgtEl>
                                          <p:spTgt spid="35"/>
                                        </p:tgtEl>
                                        <p:attrNameLst>
                                          <p:attrName>style.visibility</p:attrName>
                                        </p:attrNameLst>
                                      </p:cBhvr>
                                      <p:to>
                                        <p:strVal val="visible"/>
                                      </p:to>
                                    </p:set>
                                    <p:animEffect transition="in" filter="wipe(left)">
                                      <p:cBhvr>
                                        <p:cTn id="10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8564" grpId="0"/>
      <p:bldP spid="578566" grpId="0"/>
      <p:bldP spid="15" grpId="0"/>
      <p:bldP spid="34" grpId="0"/>
      <p:bldP spid="35" grpId="0" animBg="1"/>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52"/>
          <p:cNvSpPr txBox="1">
            <a:spLocks noChangeArrowheads="1"/>
          </p:cNvSpPr>
          <p:nvPr/>
        </p:nvSpPr>
        <p:spPr bwMode="auto">
          <a:xfrm>
            <a:off x="457200" y="1"/>
            <a:ext cx="6858000" cy="685800"/>
          </a:xfrm>
          <a:prstGeom prst="rect">
            <a:avLst/>
          </a:prstGeom>
          <a:noFill/>
          <a:ln w="9525">
            <a:noFill/>
            <a:miter lim="800000"/>
            <a:headEnd/>
            <a:tailEnd/>
          </a:ln>
        </p:spPr>
        <p:txBody>
          <a:bodyPr anchor="b"/>
          <a:lstStyle/>
          <a:p>
            <a:pPr>
              <a:spcBef>
                <a:spcPct val="20000"/>
              </a:spcBef>
              <a:buNone/>
              <a:defRPr/>
            </a:pPr>
            <a:r>
              <a:rPr lang="en-US" sz="2000" b="1" kern="0" dirty="0">
                <a:solidFill>
                  <a:srgbClr val="950057"/>
                </a:solidFill>
                <a:latin typeface="+mn-lt"/>
              </a:rPr>
              <a:t>Demand and Marginal Revenue for a Competitive Firm</a:t>
            </a:r>
          </a:p>
        </p:txBody>
      </p:sp>
      <p:sp>
        <p:nvSpPr>
          <p:cNvPr id="21" name="Rectangle 4"/>
          <p:cNvSpPr>
            <a:spLocks noChangeArrowheads="1"/>
          </p:cNvSpPr>
          <p:nvPr/>
        </p:nvSpPr>
        <p:spPr bwMode="auto">
          <a:xfrm>
            <a:off x="914400" y="5029200"/>
            <a:ext cx="78486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A competitive firm supplies only a small portion of the total output of all the firms in an industry. Therefore, the firm takes the market price of the product as given, choosing its output on the assumption that the price will be unaffected by the output choice. </a:t>
            </a:r>
            <a:endParaRPr lang="en-US" sz="1000" dirty="0">
              <a:latin typeface="Arial" pitchFamily="34" charset="0"/>
            </a:endParaRPr>
          </a:p>
          <a:p>
            <a:pPr>
              <a:buNone/>
            </a:pPr>
            <a:r>
              <a:rPr lang="en-US" sz="1600" dirty="0">
                <a:latin typeface="Arial" pitchFamily="34" charset="0"/>
              </a:rPr>
              <a:t>In </a:t>
            </a:r>
            <a:r>
              <a:rPr lang="en-US" sz="1600" b="1" dirty="0">
                <a:latin typeface="Arial" pitchFamily="34" charset="0"/>
              </a:rPr>
              <a:t>(a)</a:t>
            </a:r>
            <a:r>
              <a:rPr lang="en-US" sz="1600" dirty="0">
                <a:latin typeface="Arial" pitchFamily="34" charset="0"/>
              </a:rPr>
              <a:t> the demand curve facing the firm is perfectly elastic, </a:t>
            </a:r>
          </a:p>
          <a:p>
            <a:pPr>
              <a:buNone/>
            </a:pPr>
            <a:r>
              <a:rPr lang="en-US" sz="1600" dirty="0">
                <a:latin typeface="Palatino-Roman" charset="0"/>
              </a:rPr>
              <a:t>even though the market demand curve in </a:t>
            </a:r>
            <a:r>
              <a:rPr lang="en-US" sz="1600" b="1" dirty="0">
                <a:latin typeface="Palatino-Bold"/>
              </a:rPr>
              <a:t>(b)</a:t>
            </a:r>
            <a:r>
              <a:rPr lang="en-US" sz="1600" dirty="0">
                <a:latin typeface="Palatino-Bold"/>
              </a:rPr>
              <a:t> </a:t>
            </a:r>
            <a:r>
              <a:rPr lang="en-US" sz="1600" dirty="0">
                <a:latin typeface="Palatino-Roman" charset="0"/>
              </a:rPr>
              <a:t>is downward sloping.</a:t>
            </a:r>
            <a:endParaRPr lang="en-US" sz="1600" dirty="0">
              <a:latin typeface="Arial" pitchFamily="34" charset="0"/>
            </a:endParaRPr>
          </a:p>
          <a:p>
            <a:pPr>
              <a:spcBef>
                <a:spcPct val="20000"/>
              </a:spcBef>
              <a:buNone/>
            </a:pPr>
            <a:endParaRPr lang="en-US" sz="1600" dirty="0">
              <a:latin typeface="Arial" pitchFamily="34" charset="0"/>
            </a:endParaRPr>
          </a:p>
        </p:txBody>
      </p:sp>
      <p:pic>
        <p:nvPicPr>
          <p:cNvPr id="22" name="Picture 21" descr="C:\Documents and Settings\Kyle M. Thiel\Desktop\Pindyck_7e\ppts\aparna_ppts\aparna_ppts\ch08\fig8.02\8.02a_0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685800"/>
            <a:ext cx="3781425" cy="370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descr="C:\Documents and Settings\Kyle M. Thiel\Desktop\Pindyck_7e\ppts\aparna_ppts\aparna_ppts\ch08\fig8.02\8.02a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685800"/>
            <a:ext cx="3781425" cy="370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descr="C:\Documents and Settings\Kyle M. Thiel\Desktop\Pindyck_7e\ppts\aparna_ppts\aparna_ppts\ch08\fig8.02\8.02b_01.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0" y="881063"/>
            <a:ext cx="424815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descr="C:\Documents and Settings\Kyle M. Thiel\Desktop\Pindyck_7e\ppts\aparna_ppts\aparna_ppts\ch08\fig8.02\8.02b_02.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00" y="881063"/>
            <a:ext cx="424815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descr="C:\Documents and Settings\Kyle M. Thiel\Desktop\Pindyck_7e\ppts\aparna_ppts\aparna_ppts\ch08\fig8.02\8.02b_03.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10000" y="881063"/>
            <a:ext cx="424815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4"/>
          <p:cNvSpPr>
            <a:spLocks noChangeArrowheads="1"/>
          </p:cNvSpPr>
          <p:nvPr/>
        </p:nvSpPr>
        <p:spPr bwMode="auto">
          <a:xfrm>
            <a:off x="914399" y="4681538"/>
            <a:ext cx="6917993" cy="3476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DEMAND CURVE FACED BY A COMPETITIVE FIRM</a:t>
            </a:r>
            <a:endParaRPr lang="en-US" sz="1600" b="1" dirty="0">
              <a:latin typeface="Arial" charset="0"/>
            </a:endParaRPr>
          </a:p>
        </p:txBody>
      </p:sp>
      <p:sp>
        <p:nvSpPr>
          <p:cNvPr id="28" name="Rectangle 9"/>
          <p:cNvSpPr>
            <a:spLocks noChangeArrowheads="1"/>
          </p:cNvSpPr>
          <p:nvPr/>
        </p:nvSpPr>
        <p:spPr bwMode="auto">
          <a:xfrm>
            <a:off x="952746" y="4343400"/>
            <a:ext cx="1504704"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8.2</a:t>
            </a:r>
            <a:endParaRPr lang="en-US" sz="2000" b="1" dirty="0">
              <a:solidFill>
                <a:srgbClr val="ED1B2F"/>
              </a:solidFill>
              <a:latin typeface="Arial" charset="0"/>
            </a:endParaRPr>
          </a:p>
        </p:txBody>
      </p:sp>
      <p:grpSp>
        <p:nvGrpSpPr>
          <p:cNvPr id="32" name="Group 31"/>
          <p:cNvGrpSpPr>
            <a:grpSpLocks/>
          </p:cNvGrpSpPr>
          <p:nvPr/>
        </p:nvGrpSpPr>
        <p:grpSpPr bwMode="auto">
          <a:xfrm>
            <a:off x="457199" y="1078974"/>
            <a:ext cx="76199" cy="3219153"/>
            <a:chOff x="3574256" y="2209800"/>
            <a:chExt cx="152400" cy="4114800"/>
          </a:xfrm>
        </p:grpSpPr>
        <p:cxnSp>
          <p:nvCxnSpPr>
            <p:cNvPr id="33"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4"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5" name="Group 34"/>
          <p:cNvGrpSpPr>
            <a:grpSpLocks/>
          </p:cNvGrpSpPr>
          <p:nvPr/>
        </p:nvGrpSpPr>
        <p:grpSpPr bwMode="auto">
          <a:xfrm rot="10800000" flipV="1">
            <a:off x="495298" y="4252857"/>
            <a:ext cx="8153402" cy="90542"/>
            <a:chOff x="457199" y="5791200"/>
            <a:chExt cx="3193257" cy="152400"/>
          </a:xfrm>
        </p:grpSpPr>
        <p:cxnSp>
          <p:nvCxnSpPr>
            <p:cNvPr id="36"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7"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38" name="Group 37"/>
          <p:cNvGrpSpPr>
            <a:grpSpLocks/>
          </p:cNvGrpSpPr>
          <p:nvPr/>
        </p:nvGrpSpPr>
        <p:grpSpPr bwMode="auto">
          <a:xfrm flipV="1">
            <a:off x="707230" y="4298127"/>
            <a:ext cx="109540" cy="2197942"/>
            <a:chOff x="3574256" y="2209800"/>
            <a:chExt cx="152400" cy="4114800"/>
          </a:xfrm>
        </p:grpSpPr>
        <p:cxnSp>
          <p:nvCxnSpPr>
            <p:cNvPr id="39"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40"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down)">
                                      <p:cBhvr>
                                        <p:cTn id="19" dur="500"/>
                                        <p:tgtEl>
                                          <p:spTgt spid="32"/>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right)">
                                      <p:cBhvr>
                                        <p:cTn id="23" dur="500"/>
                                        <p:tgtEl>
                                          <p:spTgt spid="3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1">
                                            <p:txEl>
                                              <p:pRg st="0" end="0"/>
                                            </p:txEl>
                                          </p:spTgt>
                                        </p:tgtEl>
                                        <p:attrNameLst>
                                          <p:attrName>style.visibility</p:attrName>
                                        </p:attrNameLst>
                                      </p:cBhvr>
                                      <p:to>
                                        <p:strVal val="visible"/>
                                      </p:to>
                                    </p:set>
                                    <p:animEffect transition="in" filter="wipe(left)">
                                      <p:cBhvr>
                                        <p:cTn id="27" dur="500"/>
                                        <p:tgtEl>
                                          <p:spTgt spid="21">
                                            <p:txEl>
                                              <p:pRg st="0" end="0"/>
                                            </p:txEl>
                                          </p:spTgt>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left)">
                                      <p:cBhvr>
                                        <p:cTn id="31" dur="500"/>
                                        <p:tgtEl>
                                          <p:spTgt spid="22"/>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1000"/>
                                        <p:tgtEl>
                                          <p:spTgt spid="23"/>
                                        </p:tgtEl>
                                      </p:cBhvr>
                                    </p:animEffect>
                                  </p:childTnLst>
                                </p:cTn>
                              </p:par>
                            </p:childTnLst>
                          </p:cTn>
                        </p:par>
                        <p:par>
                          <p:cTn id="36" fill="hold">
                            <p:stCondLst>
                              <p:cond delay="4500"/>
                            </p:stCondLst>
                            <p:childTnLst>
                              <p:par>
                                <p:cTn id="37" presetID="22" presetClass="entr" presetSubtype="8" fill="hold" grpId="0" nodeType="afterEffect">
                                  <p:stCondLst>
                                    <p:cond delay="0"/>
                                  </p:stCondLst>
                                  <p:childTnLst>
                                    <p:set>
                                      <p:cBhvr>
                                        <p:cTn id="38" dur="1" fill="hold">
                                          <p:stCondLst>
                                            <p:cond delay="0"/>
                                          </p:stCondLst>
                                        </p:cTn>
                                        <p:tgtEl>
                                          <p:spTgt spid="21">
                                            <p:txEl>
                                              <p:pRg st="1" end="1"/>
                                            </p:txEl>
                                          </p:spTgt>
                                        </p:tgtEl>
                                        <p:attrNameLst>
                                          <p:attrName>style.visibility</p:attrName>
                                        </p:attrNameLst>
                                      </p:cBhvr>
                                      <p:to>
                                        <p:strVal val="visible"/>
                                      </p:to>
                                    </p:set>
                                    <p:animEffect transition="in" filter="wipe(left)">
                                      <p:cBhvr>
                                        <p:cTn id="39" dur="500"/>
                                        <p:tgtEl>
                                          <p:spTgt spid="21">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left)">
                                      <p:cBhvr>
                                        <p:cTn id="44" dur="500"/>
                                        <p:tgtEl>
                                          <p:spTgt spid="24"/>
                                        </p:tgtEl>
                                      </p:cBhvr>
                                    </p:animEffect>
                                  </p:childTnLst>
                                </p:cTn>
                              </p:par>
                            </p:childTnLst>
                          </p:cTn>
                        </p:par>
                        <p:par>
                          <p:cTn id="45" fill="hold">
                            <p:stCondLst>
                              <p:cond delay="500"/>
                            </p:stCondLst>
                            <p:childTnLst>
                              <p:par>
                                <p:cTn id="46" presetID="22" presetClass="entr" presetSubtype="8"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wipe(left)">
                                      <p:cBhvr>
                                        <p:cTn id="48" dur="1000"/>
                                        <p:tgtEl>
                                          <p:spTgt spid="25"/>
                                        </p:tgtEl>
                                      </p:cBhvr>
                                    </p:animEffect>
                                  </p:childTnLst>
                                </p:cTn>
                              </p:par>
                            </p:childTnLst>
                          </p:cTn>
                        </p:par>
                        <p:par>
                          <p:cTn id="49" fill="hold">
                            <p:stCondLst>
                              <p:cond delay="1500"/>
                            </p:stCondLst>
                            <p:childTnLst>
                              <p:par>
                                <p:cTn id="50" presetID="22" presetClass="entr" presetSubtype="8" fill="hold"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1000"/>
                                        <p:tgtEl>
                                          <p:spTgt spid="26"/>
                                        </p:tgtEl>
                                      </p:cBhvr>
                                    </p:animEffect>
                                  </p:childTnLst>
                                </p:cTn>
                              </p:par>
                            </p:childTnLst>
                          </p:cTn>
                        </p:par>
                        <p:par>
                          <p:cTn id="53" fill="hold">
                            <p:stCondLst>
                              <p:cond delay="2500"/>
                            </p:stCondLst>
                            <p:childTnLst>
                              <p:par>
                                <p:cTn id="54" presetID="22" presetClass="entr" presetSubtype="8" fill="hold" grpId="0" nodeType="afterEffect">
                                  <p:stCondLst>
                                    <p:cond delay="0"/>
                                  </p:stCondLst>
                                  <p:childTnLst>
                                    <p:set>
                                      <p:cBhvr>
                                        <p:cTn id="55" dur="1" fill="hold">
                                          <p:stCondLst>
                                            <p:cond delay="0"/>
                                          </p:stCondLst>
                                        </p:cTn>
                                        <p:tgtEl>
                                          <p:spTgt spid="21">
                                            <p:txEl>
                                              <p:pRg st="2" end="2"/>
                                            </p:txEl>
                                          </p:spTgt>
                                        </p:tgtEl>
                                        <p:attrNameLst>
                                          <p:attrName>style.visibility</p:attrName>
                                        </p:attrNameLst>
                                      </p:cBhvr>
                                      <p:to>
                                        <p:strVal val="visible"/>
                                      </p:to>
                                    </p:set>
                                    <p:animEffect transition="in" filter="wipe(left)">
                                      <p:cBhvr>
                                        <p:cTn id="56" dur="500"/>
                                        <p:tgtEl>
                                          <p:spTgt spid="21">
                                            <p:txEl>
                                              <p:pRg st="2" end="2"/>
                                            </p:txEl>
                                          </p:spTgt>
                                        </p:tgtEl>
                                      </p:cBhvr>
                                    </p:animEffect>
                                  </p:childTnLst>
                                </p:cTn>
                              </p:par>
                            </p:childTnLst>
                          </p:cTn>
                        </p:par>
                        <p:par>
                          <p:cTn id="57" fill="hold">
                            <p:stCondLst>
                              <p:cond delay="3000"/>
                            </p:stCondLst>
                            <p:childTnLst>
                              <p:par>
                                <p:cTn id="58" presetID="22" presetClass="entr" presetSubtype="1"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up)">
                                      <p:cBhvr>
                                        <p:cTn id="6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21" grpId="0" uiExpand="1" build="p"/>
      <p:bldP spid="27"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9" name="TextBox 28"/>
          <p:cNvSpPr txBox="1"/>
          <p:nvPr/>
        </p:nvSpPr>
        <p:spPr>
          <a:xfrm>
            <a:off x="762000" y="2812454"/>
            <a:ext cx="7924800" cy="923330"/>
          </a:xfrm>
          <a:prstGeom prst="rect">
            <a:avLst/>
          </a:prstGeom>
          <a:noFill/>
          <a:ln>
            <a:solidFill>
              <a:srgbClr val="FF9933"/>
            </a:solidFill>
          </a:ln>
        </p:spPr>
        <p:txBody>
          <a:bodyPr wrap="square">
            <a:spAutoFit/>
          </a:bodyPr>
          <a:lstStyle/>
          <a:p>
            <a:pPr>
              <a:buNone/>
            </a:pPr>
            <a:r>
              <a:rPr lang="en-US" dirty="0">
                <a:latin typeface="+mn-lt"/>
              </a:rPr>
              <a:t>The demand curve </a:t>
            </a:r>
            <a:r>
              <a:rPr lang="en-US" i="1" dirty="0">
                <a:latin typeface="+mn-lt"/>
              </a:rPr>
              <a:t>d </a:t>
            </a:r>
            <a:r>
              <a:rPr lang="en-US" dirty="0">
                <a:latin typeface="+mn-lt"/>
              </a:rPr>
              <a:t>facing an individual firm in a competitive market is</a:t>
            </a:r>
          </a:p>
          <a:p>
            <a:pPr>
              <a:buNone/>
            </a:pPr>
            <a:r>
              <a:rPr lang="en-US" dirty="0">
                <a:latin typeface="+mn-lt"/>
              </a:rPr>
              <a:t>both its average revenue curve and its marginal revenue curve. Along this</a:t>
            </a:r>
          </a:p>
          <a:p>
            <a:pPr>
              <a:buNone/>
            </a:pPr>
            <a:r>
              <a:rPr lang="en-US" dirty="0">
                <a:latin typeface="+mn-lt"/>
              </a:rPr>
              <a:t>demand curve, marginal revenue, average revenue, and price are all equal.</a:t>
            </a:r>
            <a:endParaRPr lang="en-US" dirty="0">
              <a:latin typeface="+mn-lt"/>
            </a:endParaRPr>
          </a:p>
        </p:txBody>
      </p:sp>
      <p:sp>
        <p:nvSpPr>
          <p:cNvPr id="30" name="Rectangle 52"/>
          <p:cNvSpPr txBox="1">
            <a:spLocks noChangeArrowheads="1"/>
          </p:cNvSpPr>
          <p:nvPr/>
        </p:nvSpPr>
        <p:spPr bwMode="auto">
          <a:xfrm>
            <a:off x="457200" y="4108112"/>
            <a:ext cx="7467600" cy="381000"/>
          </a:xfrm>
          <a:prstGeom prst="rect">
            <a:avLst/>
          </a:prstGeom>
          <a:noFill/>
          <a:ln w="9525">
            <a:noFill/>
            <a:miter lim="800000"/>
            <a:headEnd/>
            <a:tailEnd/>
          </a:ln>
        </p:spPr>
        <p:txBody>
          <a:bodyPr/>
          <a:lstStyle/>
          <a:p>
            <a:pPr>
              <a:spcBef>
                <a:spcPct val="20000"/>
              </a:spcBef>
              <a:buNone/>
              <a:defRPr/>
            </a:pPr>
            <a:r>
              <a:rPr lang="en-US" sz="2000" b="1" kern="0" dirty="0" smtClean="0">
                <a:solidFill>
                  <a:srgbClr val="950057"/>
                </a:solidFill>
                <a:latin typeface="+mn-lt"/>
              </a:rPr>
              <a:t>Profit Maximization by a </a:t>
            </a:r>
            <a:r>
              <a:rPr lang="en-US" sz="2000" b="1" kern="0" dirty="0">
                <a:solidFill>
                  <a:srgbClr val="950057"/>
                </a:solidFill>
                <a:latin typeface="+mn-lt"/>
              </a:rPr>
              <a:t>Competitive Firm</a:t>
            </a:r>
          </a:p>
        </p:txBody>
      </p:sp>
      <p:sp>
        <p:nvSpPr>
          <p:cNvPr id="31" name="TextBox 30"/>
          <p:cNvSpPr txBox="1">
            <a:spLocks noChangeArrowheads="1"/>
          </p:cNvSpPr>
          <p:nvPr/>
        </p:nvSpPr>
        <p:spPr bwMode="auto">
          <a:xfrm>
            <a:off x="1524000" y="5880099"/>
            <a:ext cx="6400800" cy="369888"/>
          </a:xfrm>
          <a:prstGeom prst="rect">
            <a:avLst/>
          </a:prstGeom>
          <a:noFill/>
          <a:ln w="9525">
            <a:solidFill>
              <a:srgbClr val="FF993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algn="ctr" eaLnBrk="1" hangingPunct="1">
              <a:buNone/>
            </a:pPr>
            <a:r>
              <a:rPr lang="en-US" dirty="0">
                <a:latin typeface="Times New Roman" pitchFamily="18" charset="0"/>
                <a:cs typeface="Times New Roman" pitchFamily="18" charset="0"/>
              </a:rPr>
              <a:t>MC(</a:t>
            </a:r>
            <a:r>
              <a:rPr lang="en-US" i="1" dirty="0">
                <a:latin typeface="Times New Roman" pitchFamily="18" charset="0"/>
                <a:cs typeface="Times New Roman" pitchFamily="18" charset="0"/>
              </a:rPr>
              <a:t>q) = </a:t>
            </a:r>
            <a:r>
              <a:rPr lang="en-US" dirty="0">
                <a:latin typeface="Times New Roman" pitchFamily="18" charset="0"/>
                <a:cs typeface="Times New Roman" pitchFamily="18" charset="0"/>
              </a:rPr>
              <a:t>MR</a:t>
            </a:r>
            <a:r>
              <a:rPr lang="en-US" i="1" dirty="0">
                <a:latin typeface="Times New Roman" pitchFamily="18" charset="0"/>
                <a:cs typeface="Times New Roman" pitchFamily="18" charset="0"/>
              </a:rPr>
              <a:t> = P</a:t>
            </a:r>
            <a:endParaRPr lang="en-US" dirty="0">
              <a:latin typeface="Times New Roman" pitchFamily="18" charset="0"/>
              <a:cs typeface="Times New Roman" pitchFamily="18" charset="0"/>
            </a:endParaRPr>
          </a:p>
        </p:txBody>
      </p:sp>
      <p:sp>
        <p:nvSpPr>
          <p:cNvPr id="41" name="TextBox 40"/>
          <p:cNvSpPr txBox="1"/>
          <p:nvPr/>
        </p:nvSpPr>
        <p:spPr>
          <a:xfrm>
            <a:off x="457200" y="685800"/>
            <a:ext cx="8229600" cy="1754326"/>
          </a:xfrm>
          <a:prstGeom prst="rect">
            <a:avLst/>
          </a:prstGeom>
          <a:noFill/>
        </p:spPr>
        <p:txBody>
          <a:bodyPr wrap="square">
            <a:spAutoFit/>
          </a:bodyPr>
          <a:lstStyle/>
          <a:p>
            <a:pPr>
              <a:buNone/>
              <a:defRPr/>
            </a:pPr>
            <a:r>
              <a:rPr lang="en-US" dirty="0">
                <a:latin typeface="+mj-lt"/>
              </a:rPr>
              <a:t>Because each firm in a competitive industry sells only a small </a:t>
            </a:r>
            <a:r>
              <a:rPr lang="en-US" dirty="0" smtClean="0">
                <a:latin typeface="+mj-lt"/>
              </a:rPr>
              <a:t>fraction</a:t>
            </a:r>
            <a:br>
              <a:rPr lang="en-US" dirty="0" smtClean="0">
                <a:latin typeface="+mj-lt"/>
              </a:rPr>
            </a:br>
            <a:r>
              <a:rPr lang="en-US" dirty="0" smtClean="0">
                <a:latin typeface="+mj-lt"/>
              </a:rPr>
              <a:t>of </a:t>
            </a:r>
            <a:r>
              <a:rPr lang="en-US" dirty="0">
                <a:latin typeface="+mj-lt"/>
              </a:rPr>
              <a:t>the entire industry output, </a:t>
            </a:r>
            <a:r>
              <a:rPr lang="en-US" i="1" dirty="0">
                <a:latin typeface="+mj-lt"/>
              </a:rPr>
              <a:t>how much output the firm decides to </a:t>
            </a:r>
            <a:r>
              <a:rPr lang="en-US" i="1" dirty="0" smtClean="0">
                <a:latin typeface="+mj-lt"/>
              </a:rPr>
              <a:t>sell</a:t>
            </a:r>
            <a:br>
              <a:rPr lang="en-US" i="1" dirty="0" smtClean="0">
                <a:latin typeface="+mj-lt"/>
              </a:rPr>
            </a:br>
            <a:r>
              <a:rPr lang="en-US" i="1" dirty="0" smtClean="0">
                <a:latin typeface="+mj-lt"/>
              </a:rPr>
              <a:t>will </a:t>
            </a:r>
            <a:r>
              <a:rPr lang="en-US" i="1" dirty="0">
                <a:latin typeface="+mj-lt"/>
              </a:rPr>
              <a:t>have no effect on the market price of the product.</a:t>
            </a:r>
          </a:p>
          <a:p>
            <a:pPr>
              <a:buNone/>
              <a:defRPr/>
            </a:pPr>
            <a:endParaRPr lang="en-US" i="1" dirty="0">
              <a:latin typeface="+mj-lt"/>
            </a:endParaRPr>
          </a:p>
          <a:p>
            <a:pPr>
              <a:buNone/>
              <a:defRPr/>
            </a:pPr>
            <a:r>
              <a:rPr lang="en-US" dirty="0">
                <a:latin typeface="+mj-lt"/>
              </a:rPr>
              <a:t>Because it is a price taker</a:t>
            </a:r>
            <a:r>
              <a:rPr lang="en-US" i="1" dirty="0">
                <a:latin typeface="+mj-lt"/>
              </a:rPr>
              <a:t>, the demand curve d facing an individual competitive firm is given by a horizontal line.</a:t>
            </a:r>
          </a:p>
        </p:txBody>
      </p:sp>
      <p:sp>
        <p:nvSpPr>
          <p:cNvPr id="2" name="Rectangle 1"/>
          <p:cNvSpPr/>
          <p:nvPr/>
        </p:nvSpPr>
        <p:spPr>
          <a:xfrm>
            <a:off x="457200" y="4861440"/>
            <a:ext cx="8229600" cy="646331"/>
          </a:xfrm>
          <a:prstGeom prst="rect">
            <a:avLst/>
          </a:prstGeom>
        </p:spPr>
        <p:txBody>
          <a:bodyPr wrap="square">
            <a:spAutoFit/>
          </a:bodyPr>
          <a:lstStyle/>
          <a:p>
            <a:pPr>
              <a:buNone/>
            </a:pPr>
            <a:r>
              <a:rPr lang="en-US" dirty="0">
                <a:latin typeface="+mn-lt"/>
              </a:rPr>
              <a:t>A perfectly competitive firm should choose its output so </a:t>
            </a:r>
            <a:r>
              <a:rPr lang="en-US" dirty="0" smtClean="0">
                <a:latin typeface="+mn-lt"/>
              </a:rPr>
              <a:t>that </a:t>
            </a:r>
            <a:r>
              <a:rPr lang="en-US" i="1" dirty="0" smtClean="0">
                <a:latin typeface="+mn-lt"/>
              </a:rPr>
              <a:t>marginal cost </a:t>
            </a:r>
            <a:r>
              <a:rPr lang="en-US" i="1" dirty="0">
                <a:latin typeface="+mn-lt"/>
              </a:rPr>
              <a:t>equals price</a:t>
            </a:r>
            <a:r>
              <a:rPr lang="en-US" dirty="0">
                <a:latin typeface="+mn-lt"/>
              </a:rPr>
              <a:t>:</a:t>
            </a:r>
          </a:p>
        </p:txBody>
      </p:sp>
    </p:spTree>
    <p:extLst>
      <p:ext uri="{BB962C8B-B14F-4D97-AF65-F5344CB8AC3E}">
        <p14:creationId xmlns:p14="http://schemas.microsoft.com/office/powerpoint/2010/main" val="40116318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xEl>
                                              <p:pRg st="0" end="0"/>
                                            </p:txEl>
                                          </p:spTgt>
                                        </p:tgtEl>
                                        <p:attrNameLst>
                                          <p:attrName>style.visibility</p:attrName>
                                        </p:attrNameLst>
                                      </p:cBhvr>
                                      <p:to>
                                        <p:strVal val="visible"/>
                                      </p:to>
                                    </p:set>
                                    <p:animEffect transition="in" filter="wipe(left)">
                                      <p:cBhvr>
                                        <p:cTn id="7" dur="500"/>
                                        <p:tgtEl>
                                          <p:spTgt spid="4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1">
                                            <p:txEl>
                                              <p:pRg st="2" end="2"/>
                                            </p:txEl>
                                          </p:spTgt>
                                        </p:tgtEl>
                                        <p:attrNameLst>
                                          <p:attrName>style.visibility</p:attrName>
                                        </p:attrNameLst>
                                      </p:cBhvr>
                                      <p:to>
                                        <p:strVal val="visible"/>
                                      </p:to>
                                    </p:set>
                                    <p:animEffect transition="in" filter="wipe(left)">
                                      <p:cBhvr>
                                        <p:cTn id="12" dur="500"/>
                                        <p:tgtEl>
                                          <p:spTgt spid="4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wipe(left)">
                                      <p:cBhvr>
                                        <p:cTn id="17" dur="500"/>
                                        <p:tgtEl>
                                          <p:spTgt spid="2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par>
                          <p:cTn id="23" fill="hold">
                            <p:stCondLst>
                              <p:cond delay="500"/>
                            </p:stCondLst>
                            <p:childTnLst>
                              <p:par>
                                <p:cTn id="24" presetID="22" presetClass="entr" presetSubtype="8"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500"/>
                                        <p:tgtEl>
                                          <p:spTgt spid="2"/>
                                        </p:tgtEl>
                                      </p:cBhvr>
                                    </p:animEffect>
                                  </p:childTnLst>
                                </p:cTn>
                              </p:par>
                            </p:childTnLst>
                          </p:cTn>
                        </p:par>
                        <p:par>
                          <p:cTn id="27" fill="hold">
                            <p:stCondLst>
                              <p:cond delay="1000"/>
                            </p:stCondLst>
                            <p:childTnLst>
                              <p:par>
                                <p:cTn id="28" presetID="22" presetClass="entr" presetSubtype="8" fill="hold" grpId="0" nodeType="after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P spid="31" grpId="0" animBg="1"/>
      <p:bldP spid="41" grpId="0" uiExpand="1" build="p"/>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52"/>
          <p:cNvSpPr txBox="1">
            <a:spLocks noChangeArrowheads="1"/>
          </p:cNvSpPr>
          <p:nvPr/>
        </p:nvSpPr>
        <p:spPr bwMode="auto">
          <a:xfrm>
            <a:off x="457200" y="838200"/>
            <a:ext cx="6858000" cy="381000"/>
          </a:xfrm>
          <a:prstGeom prst="rect">
            <a:avLst/>
          </a:prstGeom>
          <a:noFill/>
          <a:ln w="9525">
            <a:noFill/>
            <a:miter lim="800000"/>
            <a:headEnd/>
            <a:tailEnd/>
          </a:ln>
        </p:spPr>
        <p:txBody>
          <a:bodyPr/>
          <a:lstStyle/>
          <a:p>
            <a:pPr>
              <a:spcBef>
                <a:spcPct val="20000"/>
              </a:spcBef>
              <a:buNone/>
              <a:defRPr/>
            </a:pPr>
            <a:r>
              <a:rPr lang="en-US" sz="2000" b="1" kern="0" dirty="0">
                <a:solidFill>
                  <a:srgbClr val="950057"/>
                </a:solidFill>
                <a:latin typeface="+mn-lt"/>
              </a:rPr>
              <a:t>Short-Run Profit Maximization by a Competitive Firm</a:t>
            </a:r>
          </a:p>
        </p:txBody>
      </p:sp>
      <p:sp>
        <p:nvSpPr>
          <p:cNvPr id="27" name="Rectangle 4"/>
          <p:cNvSpPr>
            <a:spLocks noChangeArrowheads="1"/>
          </p:cNvSpPr>
          <p:nvPr/>
        </p:nvSpPr>
        <p:spPr bwMode="auto">
          <a:xfrm>
            <a:off x="457200" y="1716941"/>
            <a:ext cx="2628901" cy="864126"/>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A COMPETITIVE FIRM MAKING A POSITIVE PROFIT</a:t>
            </a:r>
            <a:endParaRPr lang="en-US" sz="1600" b="1" dirty="0">
              <a:latin typeface="Arial" charset="0"/>
            </a:endParaRPr>
          </a:p>
        </p:txBody>
      </p:sp>
      <p:sp>
        <p:nvSpPr>
          <p:cNvPr id="28" name="Rectangle 9"/>
          <p:cNvSpPr>
            <a:spLocks noChangeArrowheads="1"/>
          </p:cNvSpPr>
          <p:nvPr/>
        </p:nvSpPr>
        <p:spPr bwMode="auto">
          <a:xfrm>
            <a:off x="457200" y="1378803"/>
            <a:ext cx="159934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8.3</a:t>
            </a:r>
            <a:endParaRPr lang="en-US" sz="2000" b="1" dirty="0">
              <a:solidFill>
                <a:srgbClr val="ED1B2F"/>
              </a:solidFill>
              <a:latin typeface="Arial" charset="0"/>
            </a:endParaRPr>
          </a:p>
        </p:txBody>
      </p:sp>
      <p:grpSp>
        <p:nvGrpSpPr>
          <p:cNvPr id="32" name="Group 31"/>
          <p:cNvGrpSpPr>
            <a:grpSpLocks/>
          </p:cNvGrpSpPr>
          <p:nvPr/>
        </p:nvGrpSpPr>
        <p:grpSpPr bwMode="auto">
          <a:xfrm>
            <a:off x="3086100" y="1362402"/>
            <a:ext cx="161926" cy="4921776"/>
            <a:chOff x="3574256" y="2209800"/>
            <a:chExt cx="152400" cy="4114800"/>
          </a:xfrm>
        </p:grpSpPr>
        <p:cxnSp>
          <p:nvCxnSpPr>
            <p:cNvPr id="33"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4"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5" name="Group 34"/>
          <p:cNvGrpSpPr>
            <a:grpSpLocks/>
          </p:cNvGrpSpPr>
          <p:nvPr/>
        </p:nvGrpSpPr>
        <p:grpSpPr bwMode="auto">
          <a:xfrm rot="10800000" flipV="1">
            <a:off x="3151584" y="5417403"/>
            <a:ext cx="5840016" cy="166743"/>
            <a:chOff x="457199" y="5791200"/>
            <a:chExt cx="3193257" cy="152400"/>
          </a:xfrm>
        </p:grpSpPr>
        <p:cxnSp>
          <p:nvCxnSpPr>
            <p:cNvPr id="36"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7"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29" name="Rectangle 4"/>
          <p:cNvSpPr>
            <a:spLocks noChangeArrowheads="1"/>
          </p:cNvSpPr>
          <p:nvPr/>
        </p:nvSpPr>
        <p:spPr bwMode="auto">
          <a:xfrm>
            <a:off x="457200" y="2547730"/>
            <a:ext cx="2667000" cy="3581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In the short run, the competitive firm maximizes its profit by choosing an output </a:t>
            </a:r>
            <a:r>
              <a:rPr lang="en-US" sz="1600" i="1" dirty="0">
                <a:latin typeface="Arial" pitchFamily="34" charset="0"/>
              </a:rPr>
              <a:t>q* </a:t>
            </a:r>
            <a:r>
              <a:rPr lang="en-US" sz="1600" dirty="0">
                <a:latin typeface="Arial" pitchFamily="34" charset="0"/>
              </a:rPr>
              <a:t>at which its marginal cost MC is equal to the price </a:t>
            </a:r>
            <a:r>
              <a:rPr lang="en-US" sz="1600" i="1" dirty="0">
                <a:latin typeface="Arial" pitchFamily="34" charset="0"/>
              </a:rPr>
              <a:t>P</a:t>
            </a:r>
            <a:r>
              <a:rPr lang="en-US" sz="1600" dirty="0">
                <a:latin typeface="Arial" pitchFamily="34" charset="0"/>
              </a:rPr>
              <a:t> (or marginal revenue MR) of its product. </a:t>
            </a:r>
          </a:p>
          <a:p>
            <a:pPr>
              <a:spcBef>
                <a:spcPct val="20000"/>
              </a:spcBef>
              <a:buNone/>
            </a:pPr>
            <a:r>
              <a:rPr lang="en-US" sz="1600" dirty="0" smtClean="0">
                <a:latin typeface="Arial" pitchFamily="34" charset="0"/>
              </a:rPr>
              <a:t>The </a:t>
            </a:r>
            <a:r>
              <a:rPr lang="en-US" sz="1600" dirty="0">
                <a:latin typeface="Arial" pitchFamily="34" charset="0"/>
              </a:rPr>
              <a:t>profit of the firm is measured by the rectangle </a:t>
            </a:r>
            <a:r>
              <a:rPr lang="en-US" sz="1600" i="1" dirty="0">
                <a:latin typeface="Arial" pitchFamily="34" charset="0"/>
              </a:rPr>
              <a:t>ABCD</a:t>
            </a:r>
            <a:r>
              <a:rPr lang="en-US" sz="1600" dirty="0">
                <a:latin typeface="Arial" pitchFamily="34" charset="0"/>
              </a:rPr>
              <a:t>. </a:t>
            </a:r>
          </a:p>
          <a:p>
            <a:pPr>
              <a:spcBef>
                <a:spcPct val="20000"/>
              </a:spcBef>
              <a:buNone/>
            </a:pPr>
            <a:r>
              <a:rPr lang="en-US" sz="1600" dirty="0" smtClean="0">
                <a:latin typeface="Arial" pitchFamily="34" charset="0"/>
              </a:rPr>
              <a:t>Any </a:t>
            </a:r>
            <a:r>
              <a:rPr lang="en-US" sz="1600" dirty="0">
                <a:latin typeface="Arial" pitchFamily="34" charset="0"/>
              </a:rPr>
              <a:t>change in output, whether lower at </a:t>
            </a:r>
            <a:r>
              <a:rPr lang="en-US" sz="1600" i="1" dirty="0">
                <a:latin typeface="Arial" pitchFamily="34" charset="0"/>
              </a:rPr>
              <a:t>q</a:t>
            </a:r>
            <a:r>
              <a:rPr lang="en-US" sz="1600" i="1" baseline="-25000" dirty="0">
                <a:latin typeface="Arial" pitchFamily="34" charset="0"/>
              </a:rPr>
              <a:t>1</a:t>
            </a:r>
            <a:r>
              <a:rPr lang="en-US" sz="1600" i="1" dirty="0">
                <a:latin typeface="Arial" pitchFamily="34" charset="0"/>
              </a:rPr>
              <a:t> </a:t>
            </a:r>
            <a:r>
              <a:rPr lang="en-US" sz="1600" dirty="0">
                <a:latin typeface="Arial" pitchFamily="34" charset="0"/>
              </a:rPr>
              <a:t>or higher at </a:t>
            </a:r>
            <a:r>
              <a:rPr lang="en-US" sz="1600" i="1" dirty="0">
                <a:latin typeface="Arial" pitchFamily="34" charset="0"/>
              </a:rPr>
              <a:t>q</a:t>
            </a:r>
            <a:r>
              <a:rPr lang="en-US" sz="1600" i="1" baseline="-25000" dirty="0">
                <a:latin typeface="Arial" pitchFamily="34" charset="0"/>
              </a:rPr>
              <a:t>2</a:t>
            </a:r>
            <a:r>
              <a:rPr lang="en-US" sz="1600" dirty="0">
                <a:latin typeface="Arial" pitchFamily="34" charset="0"/>
              </a:rPr>
              <a:t>, will lead to lower profit.</a:t>
            </a:r>
          </a:p>
        </p:txBody>
      </p:sp>
      <p:pic>
        <p:nvPicPr>
          <p:cNvPr id="30" name="Picture 29" descr="fig8.03scale2_13.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130260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0" descr="fig8.03scale2_11.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00400" y="132165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 descr="C:\Documents and Settings\Kyle M. Thiel\Desktop\Pindyck_7e\ppts\aparna_ppts\aparna_ppts\ch08\fig8.03\fig8.03scale2_01.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00400" y="130260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5" descr="C:\Documents and Settings\Kyle M. Thiel\Desktop\Pindyck_7e\ppts\aparna_ppts\aparna_ppts\ch08\fig8.03\fig8.03scale2_02.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0400" y="130260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6" descr="C:\Documents and Settings\Kyle M. Thiel\Desktop\Pindyck_7e\ppts\aparna_ppts\aparna_ppts\ch08\fig8.03\fig8.03scale2_03.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00400" y="130260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7" descr="C:\Documents and Settings\Kyle M. Thiel\Desktop\Pindyck_7e\ppts\aparna_ppts\aparna_ppts\ch08\fig8.03\fig8.03scale2_04.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00400" y="130260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8" descr="C:\Documents and Settings\Kyle M. Thiel\Desktop\Pindyck_7e\ppts\aparna_ppts\aparna_ppts\ch08\fig8.03\fig8.03scale2_05.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00400" y="130260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9" descr="C:\Documents and Settings\Kyle M. Thiel\Desktop\Pindyck_7e\ppts\aparna_ppts\aparna_ppts\ch08\fig8.03\fig8.03scale2_06.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00400" y="130260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10" descr="C:\Documents and Settings\Kyle M. Thiel\Desktop\Pindyck_7e\ppts\aparna_ppts\aparna_ppts\ch08\fig8.03\fig8.03scale2_07.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200400" y="130260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11" descr="C:\Documents and Settings\Kyle M. Thiel\Desktop\Pindyck_7e\ppts\aparna_ppts\aparna_ppts\ch08\fig8.03\fig8.03scale2_08.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200400" y="130260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12" descr="C:\Documents and Settings\Kyle M. Thiel\Desktop\Pindyck_7e\ppts\aparna_ppts\aparna_ppts\ch08\fig8.03\fig8.03scale2_09.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200400" y="130260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13" descr="C:\Documents and Settings\Kyle M. Thiel\Desktop\Pindyck_7e\ppts\aparna_ppts\aparna_ppts\ch08\fig8.03\fig8.03scale2_10.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200400" y="130260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14" descr="C:\Documents and Settings\Kyle M. Thiel\Desktop\Pindyck_7e\ppts\aparna_ppts\aparna_ppts\ch08\fig8.03\fig8.03scale2_12.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200400" y="130260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15" descr="C:\Documents and Settings\Kyle M. Thiel\Desktop\Pindyck_7e\ppts\aparna_ppts\aparna_ppts\ch08\fig8.03\fig8.03scale2_14.gif"/>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200400" y="1302603"/>
            <a:ext cx="5943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3" name="Group 52"/>
          <p:cNvGrpSpPr>
            <a:grpSpLocks/>
          </p:cNvGrpSpPr>
          <p:nvPr/>
        </p:nvGrpSpPr>
        <p:grpSpPr bwMode="auto">
          <a:xfrm flipV="1">
            <a:off x="457199" y="6205329"/>
            <a:ext cx="2694385" cy="152400"/>
            <a:chOff x="457199" y="5791200"/>
            <a:chExt cx="3193257" cy="152400"/>
          </a:xfrm>
        </p:grpSpPr>
        <p:cxnSp>
          <p:nvCxnSpPr>
            <p:cNvPr id="5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5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56" name="TextBox 55"/>
          <p:cNvSpPr txBox="1"/>
          <p:nvPr/>
        </p:nvSpPr>
        <p:spPr>
          <a:xfrm>
            <a:off x="3962400" y="5646003"/>
            <a:ext cx="4343400" cy="830997"/>
          </a:xfrm>
          <a:prstGeom prst="rect">
            <a:avLst/>
          </a:prstGeom>
          <a:noFill/>
          <a:ln>
            <a:solidFill>
              <a:srgbClr val="FF9933"/>
            </a:solidFill>
          </a:ln>
        </p:spPr>
        <p:txBody>
          <a:bodyPr wrap="square">
            <a:spAutoFit/>
          </a:bodyPr>
          <a:lstStyle/>
          <a:p>
            <a:pPr>
              <a:buNone/>
              <a:defRPr/>
            </a:pPr>
            <a:r>
              <a:rPr lang="en-US" sz="1600" b="1" dirty="0">
                <a:latin typeface="+mj-lt"/>
              </a:rPr>
              <a:t>Output Rule: </a:t>
            </a:r>
            <a:r>
              <a:rPr lang="en-US" sz="1600" dirty="0">
                <a:latin typeface="+mj-lt"/>
              </a:rPr>
              <a:t>If a firm is producing any output, it should produce at the level at which marginal revenue equals marginal cost.</a:t>
            </a:r>
          </a:p>
        </p:txBody>
      </p:sp>
      <p:sp>
        <p:nvSpPr>
          <p:cNvPr id="57" name="Rectangle 4"/>
          <p:cNvSpPr txBox="1">
            <a:spLocks noChangeArrowheads="1"/>
          </p:cNvSpPr>
          <p:nvPr/>
        </p:nvSpPr>
        <p:spPr>
          <a:xfrm>
            <a:off x="1295400" y="198438"/>
            <a:ext cx="6503988" cy="472281"/>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Choosing Output in the Short Run</a:t>
            </a:r>
          </a:p>
        </p:txBody>
      </p:sp>
      <p:sp>
        <p:nvSpPr>
          <p:cNvPr id="58"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8.4</a:t>
            </a:r>
            <a:endParaRPr lang="en-US" sz="2800" b="1" dirty="0">
              <a:solidFill>
                <a:srgbClr val="008FD0"/>
              </a:solidFill>
              <a:latin typeface="Arial" charset="0"/>
            </a:endParaRPr>
          </a:p>
        </p:txBody>
      </p:sp>
    </p:spTree>
    <p:extLst>
      <p:ext uri="{BB962C8B-B14F-4D97-AF65-F5344CB8AC3E}">
        <p14:creationId xmlns:p14="http://schemas.microsoft.com/office/powerpoint/2010/main" val="37955227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7"/>
                                        </p:tgtEl>
                                        <p:attrNameLst>
                                          <p:attrName>style.visibility</p:attrName>
                                        </p:attrNameLst>
                                      </p:cBhvr>
                                      <p:to>
                                        <p:strVal val="visible"/>
                                      </p:to>
                                    </p:set>
                                    <p:animEffect transition="in" filter="wipe(left)">
                                      <p:cBhvr>
                                        <p:cTn id="11" dur="500"/>
                                        <p:tgtEl>
                                          <p:spTgt spid="5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left)">
                                      <p:cBhvr>
                                        <p:cTn id="15" dur="500"/>
                                        <p:tgtEl>
                                          <p:spTgt spid="9">
                                            <p:txEl>
                                              <p:pRg st="0" end="0"/>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left)">
                                      <p:cBhvr>
                                        <p:cTn id="19" dur="500"/>
                                        <p:tgtEl>
                                          <p:spTgt spid="28"/>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500"/>
                                        <p:tgtEl>
                                          <p:spTgt spid="27"/>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wipe(down)">
                                      <p:cBhvr>
                                        <p:cTn id="27" dur="500"/>
                                        <p:tgtEl>
                                          <p:spTgt spid="32"/>
                                        </p:tgtEl>
                                      </p:cBhvr>
                                    </p:animEffect>
                                  </p:childTnLst>
                                </p:cTn>
                              </p:par>
                              <p:par>
                                <p:cTn id="28" presetID="22" presetClass="entr" presetSubtype="8" fill="hold"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left)">
                                      <p:cBhvr>
                                        <p:cTn id="30" dur="500"/>
                                        <p:tgtEl>
                                          <p:spTgt spid="35"/>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41"/>
                                        </p:tgtEl>
                                        <p:attrNameLst>
                                          <p:attrName>style.visibility</p:attrName>
                                        </p:attrNameLst>
                                      </p:cBhvr>
                                      <p:to>
                                        <p:strVal val="visible"/>
                                      </p:to>
                                    </p:set>
                                    <p:animEffect transition="in" filter="wipe(left)">
                                      <p:cBhvr>
                                        <p:cTn id="34" dur="500"/>
                                        <p:tgtEl>
                                          <p:spTgt spid="41"/>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left)">
                                      <p:cBhvr>
                                        <p:cTn id="38" dur="1000"/>
                                        <p:tgtEl>
                                          <p:spTgt spid="42"/>
                                        </p:tgtEl>
                                      </p:cBhvr>
                                    </p:animEffect>
                                  </p:childTnLst>
                                </p:cTn>
                              </p:par>
                            </p:childTnLst>
                          </p:cTn>
                        </p:par>
                        <p:par>
                          <p:cTn id="39" fill="hold">
                            <p:stCondLst>
                              <p:cond delay="4500"/>
                            </p:stCondLst>
                            <p:childTnLst>
                              <p:par>
                                <p:cTn id="40" presetID="22" presetClass="entr" presetSubtype="8" fill="hold" nodeType="after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wipe(left)">
                                      <p:cBhvr>
                                        <p:cTn id="42" dur="1000"/>
                                        <p:tgtEl>
                                          <p:spTgt spid="45"/>
                                        </p:tgtEl>
                                      </p:cBhvr>
                                    </p:animEffect>
                                  </p:childTnLst>
                                </p:cTn>
                              </p:par>
                            </p:childTnLst>
                          </p:cTn>
                        </p:par>
                        <p:par>
                          <p:cTn id="43" fill="hold">
                            <p:stCondLst>
                              <p:cond delay="5500"/>
                            </p:stCondLst>
                            <p:childTnLst>
                              <p:par>
                                <p:cTn id="44" presetID="22" presetClass="entr" presetSubtype="1" fill="hold" nodeType="after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wipe(up)">
                                      <p:cBhvr>
                                        <p:cTn id="46" dur="1000"/>
                                        <p:tgtEl>
                                          <p:spTgt spid="48"/>
                                        </p:tgtEl>
                                      </p:cBhvr>
                                    </p:animEffect>
                                  </p:childTnLst>
                                </p:cTn>
                              </p:par>
                            </p:childTnLst>
                          </p:cTn>
                        </p:par>
                        <p:par>
                          <p:cTn id="47" fill="hold">
                            <p:stCondLst>
                              <p:cond delay="6500"/>
                            </p:stCondLst>
                            <p:childTnLst>
                              <p:par>
                                <p:cTn id="48" presetID="22" presetClass="entr" presetSubtype="1"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wipe(up)">
                                      <p:cBhvr>
                                        <p:cTn id="50" dur="1000"/>
                                        <p:tgtEl>
                                          <p:spTgt spid="46"/>
                                        </p:tgtEl>
                                      </p:cBhvr>
                                    </p:animEffect>
                                  </p:childTnLst>
                                </p:cTn>
                              </p:par>
                            </p:childTnLst>
                          </p:cTn>
                        </p:par>
                        <p:par>
                          <p:cTn id="51" fill="hold">
                            <p:stCondLst>
                              <p:cond delay="7500"/>
                            </p:stCondLst>
                            <p:childTnLst>
                              <p:par>
                                <p:cTn id="52" presetID="22" presetClass="entr" presetSubtype="8" fill="hold" grpId="0" nodeType="afterEffect">
                                  <p:stCondLst>
                                    <p:cond delay="0"/>
                                  </p:stCondLst>
                                  <p:childTnLst>
                                    <p:set>
                                      <p:cBhvr>
                                        <p:cTn id="53" dur="1" fill="hold">
                                          <p:stCondLst>
                                            <p:cond delay="0"/>
                                          </p:stCondLst>
                                        </p:cTn>
                                        <p:tgtEl>
                                          <p:spTgt spid="29">
                                            <p:txEl>
                                              <p:pRg st="0" end="0"/>
                                            </p:txEl>
                                          </p:spTgt>
                                        </p:tgtEl>
                                        <p:attrNameLst>
                                          <p:attrName>style.visibility</p:attrName>
                                        </p:attrNameLst>
                                      </p:cBhvr>
                                      <p:to>
                                        <p:strVal val="visible"/>
                                      </p:to>
                                    </p:set>
                                    <p:animEffect transition="in" filter="wipe(left)">
                                      <p:cBhvr>
                                        <p:cTn id="54" dur="500"/>
                                        <p:tgtEl>
                                          <p:spTgt spid="29">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nodeType="clickEffect">
                                  <p:stCondLst>
                                    <p:cond delay="0"/>
                                  </p:stCondLst>
                                  <p:childTnLst>
                                    <p:set>
                                      <p:cBhvr>
                                        <p:cTn id="58" dur="1" fill="hold">
                                          <p:stCondLst>
                                            <p:cond delay="0"/>
                                          </p:stCondLst>
                                        </p:cTn>
                                        <p:tgtEl>
                                          <p:spTgt spid="43"/>
                                        </p:tgtEl>
                                        <p:attrNameLst>
                                          <p:attrName>style.visibility</p:attrName>
                                        </p:attrNameLst>
                                      </p:cBhvr>
                                      <p:to>
                                        <p:strVal val="visible"/>
                                      </p:to>
                                    </p:set>
                                    <p:animEffect transition="in" filter="wipe(left)">
                                      <p:cBhvr>
                                        <p:cTn id="59" dur="1000"/>
                                        <p:tgtEl>
                                          <p:spTgt spid="43"/>
                                        </p:tgtEl>
                                      </p:cBhvr>
                                    </p:animEffect>
                                  </p:childTnLst>
                                </p:cTn>
                              </p:par>
                            </p:childTnLst>
                          </p:cTn>
                        </p:par>
                        <p:par>
                          <p:cTn id="60" fill="hold">
                            <p:stCondLst>
                              <p:cond delay="1000"/>
                            </p:stCondLst>
                            <p:childTnLst>
                              <p:par>
                                <p:cTn id="61" presetID="22" presetClass="entr" presetSubtype="8" fill="hold"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wipe(left)">
                                      <p:cBhvr>
                                        <p:cTn id="63" dur="1000"/>
                                        <p:tgtEl>
                                          <p:spTgt spid="44"/>
                                        </p:tgtEl>
                                      </p:cBhvr>
                                    </p:animEffect>
                                  </p:childTnLst>
                                </p:cTn>
                              </p:par>
                            </p:childTnLst>
                          </p:cTn>
                        </p:par>
                        <p:par>
                          <p:cTn id="64" fill="hold">
                            <p:stCondLst>
                              <p:cond delay="2000"/>
                            </p:stCondLst>
                            <p:childTnLst>
                              <p:par>
                                <p:cTn id="65" presetID="22" presetClass="entr" presetSubtype="8" fill="hold" nodeType="afterEffect">
                                  <p:stCondLst>
                                    <p:cond delay="0"/>
                                  </p:stCondLst>
                                  <p:childTnLst>
                                    <p:set>
                                      <p:cBhvr>
                                        <p:cTn id="66" dur="1" fill="hold">
                                          <p:stCondLst>
                                            <p:cond delay="0"/>
                                          </p:stCondLst>
                                        </p:cTn>
                                        <p:tgtEl>
                                          <p:spTgt spid="47"/>
                                        </p:tgtEl>
                                        <p:attrNameLst>
                                          <p:attrName>style.visibility</p:attrName>
                                        </p:attrNameLst>
                                      </p:cBhvr>
                                      <p:to>
                                        <p:strVal val="visible"/>
                                      </p:to>
                                    </p:set>
                                    <p:animEffect transition="in" filter="wipe(left)">
                                      <p:cBhvr>
                                        <p:cTn id="67" dur="1000"/>
                                        <p:tgtEl>
                                          <p:spTgt spid="47"/>
                                        </p:tgtEl>
                                      </p:cBhvr>
                                    </p:animEffect>
                                  </p:childTnLst>
                                </p:cTn>
                              </p:par>
                            </p:childTnLst>
                          </p:cTn>
                        </p:par>
                        <p:par>
                          <p:cTn id="68" fill="hold">
                            <p:stCondLst>
                              <p:cond delay="3000"/>
                            </p:stCondLst>
                            <p:childTnLst>
                              <p:par>
                                <p:cTn id="69" presetID="22" presetClass="entr" presetSubtype="8" fill="hold" grpId="0" nodeType="afterEffect">
                                  <p:stCondLst>
                                    <p:cond delay="0"/>
                                  </p:stCondLst>
                                  <p:childTnLst>
                                    <p:set>
                                      <p:cBhvr>
                                        <p:cTn id="70" dur="1" fill="hold">
                                          <p:stCondLst>
                                            <p:cond delay="0"/>
                                          </p:stCondLst>
                                        </p:cTn>
                                        <p:tgtEl>
                                          <p:spTgt spid="29">
                                            <p:txEl>
                                              <p:pRg st="1" end="1"/>
                                            </p:txEl>
                                          </p:spTgt>
                                        </p:tgtEl>
                                        <p:attrNameLst>
                                          <p:attrName>style.visibility</p:attrName>
                                        </p:attrNameLst>
                                      </p:cBhvr>
                                      <p:to>
                                        <p:strVal val="visible"/>
                                      </p:to>
                                    </p:set>
                                    <p:animEffect transition="in" filter="wipe(left)">
                                      <p:cBhvr>
                                        <p:cTn id="71" dur="500"/>
                                        <p:tgtEl>
                                          <p:spTgt spid="29">
                                            <p:txEl>
                                              <p:pRg st="1" end="1"/>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1" fill="hold" nodeType="clickEffect">
                                  <p:stCondLst>
                                    <p:cond delay="0"/>
                                  </p:stCondLst>
                                  <p:childTnLst>
                                    <p:set>
                                      <p:cBhvr>
                                        <p:cTn id="75" dur="1" fill="hold">
                                          <p:stCondLst>
                                            <p:cond delay="0"/>
                                          </p:stCondLst>
                                        </p:cTn>
                                        <p:tgtEl>
                                          <p:spTgt spid="49"/>
                                        </p:tgtEl>
                                        <p:attrNameLst>
                                          <p:attrName>style.visibility</p:attrName>
                                        </p:attrNameLst>
                                      </p:cBhvr>
                                      <p:to>
                                        <p:strVal val="visible"/>
                                      </p:to>
                                    </p:set>
                                    <p:animEffect transition="in" filter="wipe(up)">
                                      <p:cBhvr>
                                        <p:cTn id="76" dur="1000"/>
                                        <p:tgtEl>
                                          <p:spTgt spid="49"/>
                                        </p:tgtEl>
                                      </p:cBhvr>
                                    </p:animEffect>
                                  </p:childTnLst>
                                </p:cTn>
                              </p:par>
                            </p:childTnLst>
                          </p:cTn>
                        </p:par>
                        <p:par>
                          <p:cTn id="77" fill="hold">
                            <p:stCondLst>
                              <p:cond delay="1000"/>
                            </p:stCondLst>
                            <p:childTnLst>
                              <p:par>
                                <p:cTn id="78" presetID="22" presetClass="entr" presetSubtype="8" fill="hold" nodeType="after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left)">
                                      <p:cBhvr>
                                        <p:cTn id="80" dur="1000"/>
                                        <p:tgtEl>
                                          <p:spTgt spid="31"/>
                                        </p:tgtEl>
                                      </p:cBhvr>
                                    </p:animEffect>
                                  </p:childTnLst>
                                </p:cTn>
                              </p:par>
                            </p:childTnLst>
                          </p:cTn>
                        </p:par>
                        <p:par>
                          <p:cTn id="81" fill="hold">
                            <p:stCondLst>
                              <p:cond delay="2000"/>
                            </p:stCondLst>
                            <p:childTnLst>
                              <p:par>
                                <p:cTn id="82" presetID="22" presetClass="entr" presetSubtype="8" fill="hold" nodeType="afterEffect">
                                  <p:stCondLst>
                                    <p:cond delay="0"/>
                                  </p:stCondLst>
                                  <p:childTnLst>
                                    <p:set>
                                      <p:cBhvr>
                                        <p:cTn id="83" dur="1" fill="hold">
                                          <p:stCondLst>
                                            <p:cond delay="0"/>
                                          </p:stCondLst>
                                        </p:cTn>
                                        <p:tgtEl>
                                          <p:spTgt spid="51"/>
                                        </p:tgtEl>
                                        <p:attrNameLst>
                                          <p:attrName>style.visibility</p:attrName>
                                        </p:attrNameLst>
                                      </p:cBhvr>
                                      <p:to>
                                        <p:strVal val="visible"/>
                                      </p:to>
                                    </p:set>
                                    <p:animEffect transition="in" filter="wipe(left)">
                                      <p:cBhvr>
                                        <p:cTn id="84" dur="1000"/>
                                        <p:tgtEl>
                                          <p:spTgt spid="51"/>
                                        </p:tgtEl>
                                      </p:cBhvr>
                                    </p:animEffect>
                                  </p:childTnLst>
                                </p:cTn>
                              </p:par>
                            </p:childTnLst>
                          </p:cTn>
                        </p:par>
                        <p:par>
                          <p:cTn id="85" fill="hold">
                            <p:stCondLst>
                              <p:cond delay="3000"/>
                            </p:stCondLst>
                            <p:childTnLst>
                              <p:par>
                                <p:cTn id="86" presetID="22" presetClass="entr" presetSubtype="1" fill="hold"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wipe(up)">
                                      <p:cBhvr>
                                        <p:cTn id="88" dur="1000"/>
                                        <p:tgtEl>
                                          <p:spTgt spid="50"/>
                                        </p:tgtEl>
                                      </p:cBhvr>
                                    </p:animEffect>
                                  </p:childTnLst>
                                </p:cTn>
                              </p:par>
                            </p:childTnLst>
                          </p:cTn>
                        </p:par>
                        <p:par>
                          <p:cTn id="89" fill="hold">
                            <p:stCondLst>
                              <p:cond delay="4000"/>
                            </p:stCondLst>
                            <p:childTnLst>
                              <p:par>
                                <p:cTn id="90" presetID="22" presetClass="entr" presetSubtype="8" fill="hold" nodeType="after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wipe(left)">
                                      <p:cBhvr>
                                        <p:cTn id="92" dur="1000"/>
                                        <p:tgtEl>
                                          <p:spTgt spid="30"/>
                                        </p:tgtEl>
                                      </p:cBhvr>
                                    </p:animEffect>
                                  </p:childTnLst>
                                </p:cTn>
                              </p:par>
                            </p:childTnLst>
                          </p:cTn>
                        </p:par>
                        <p:par>
                          <p:cTn id="93" fill="hold">
                            <p:stCondLst>
                              <p:cond delay="5000"/>
                            </p:stCondLst>
                            <p:childTnLst>
                              <p:par>
                                <p:cTn id="94" presetID="22" presetClass="entr" presetSubtype="8" fill="hold" nodeType="afterEffect">
                                  <p:stCondLst>
                                    <p:cond delay="0"/>
                                  </p:stCondLst>
                                  <p:childTnLst>
                                    <p:set>
                                      <p:cBhvr>
                                        <p:cTn id="95" dur="1" fill="hold">
                                          <p:stCondLst>
                                            <p:cond delay="0"/>
                                          </p:stCondLst>
                                        </p:cTn>
                                        <p:tgtEl>
                                          <p:spTgt spid="52"/>
                                        </p:tgtEl>
                                        <p:attrNameLst>
                                          <p:attrName>style.visibility</p:attrName>
                                        </p:attrNameLst>
                                      </p:cBhvr>
                                      <p:to>
                                        <p:strVal val="visible"/>
                                      </p:to>
                                    </p:set>
                                    <p:animEffect transition="in" filter="wipe(left)">
                                      <p:cBhvr>
                                        <p:cTn id="96" dur="1000"/>
                                        <p:tgtEl>
                                          <p:spTgt spid="52"/>
                                        </p:tgtEl>
                                      </p:cBhvr>
                                    </p:animEffect>
                                  </p:childTnLst>
                                </p:cTn>
                              </p:par>
                            </p:childTnLst>
                          </p:cTn>
                        </p:par>
                        <p:par>
                          <p:cTn id="97" fill="hold">
                            <p:stCondLst>
                              <p:cond delay="6000"/>
                            </p:stCondLst>
                            <p:childTnLst>
                              <p:par>
                                <p:cTn id="98" presetID="22" presetClass="entr" presetSubtype="8" fill="hold" grpId="0" nodeType="afterEffect">
                                  <p:stCondLst>
                                    <p:cond delay="0"/>
                                  </p:stCondLst>
                                  <p:childTnLst>
                                    <p:set>
                                      <p:cBhvr>
                                        <p:cTn id="99" dur="1" fill="hold">
                                          <p:stCondLst>
                                            <p:cond delay="0"/>
                                          </p:stCondLst>
                                        </p:cTn>
                                        <p:tgtEl>
                                          <p:spTgt spid="29">
                                            <p:txEl>
                                              <p:pRg st="2" end="2"/>
                                            </p:txEl>
                                          </p:spTgt>
                                        </p:tgtEl>
                                        <p:attrNameLst>
                                          <p:attrName>style.visibility</p:attrName>
                                        </p:attrNameLst>
                                      </p:cBhvr>
                                      <p:to>
                                        <p:strVal val="visible"/>
                                      </p:to>
                                    </p:set>
                                    <p:animEffect transition="in" filter="wipe(left)">
                                      <p:cBhvr>
                                        <p:cTn id="100" dur="500"/>
                                        <p:tgtEl>
                                          <p:spTgt spid="29">
                                            <p:txEl>
                                              <p:pRg st="2" end="2"/>
                                            </p:txEl>
                                          </p:spTgt>
                                        </p:tgtEl>
                                      </p:cBhvr>
                                    </p:animEffect>
                                  </p:childTnLst>
                                </p:cTn>
                              </p:par>
                            </p:childTnLst>
                          </p:cTn>
                        </p:par>
                        <p:par>
                          <p:cTn id="101" fill="hold">
                            <p:stCondLst>
                              <p:cond delay="6500"/>
                            </p:stCondLst>
                            <p:childTnLst>
                              <p:par>
                                <p:cTn id="102" presetID="22" presetClass="entr" presetSubtype="2" fill="hold" nodeType="afterEffect">
                                  <p:stCondLst>
                                    <p:cond delay="0"/>
                                  </p:stCondLst>
                                  <p:childTnLst>
                                    <p:set>
                                      <p:cBhvr>
                                        <p:cTn id="103" dur="1" fill="hold">
                                          <p:stCondLst>
                                            <p:cond delay="0"/>
                                          </p:stCondLst>
                                        </p:cTn>
                                        <p:tgtEl>
                                          <p:spTgt spid="53"/>
                                        </p:tgtEl>
                                        <p:attrNameLst>
                                          <p:attrName>style.visibility</p:attrName>
                                        </p:attrNameLst>
                                      </p:cBhvr>
                                      <p:to>
                                        <p:strVal val="visible"/>
                                      </p:to>
                                    </p:set>
                                    <p:animEffect transition="in" filter="wipe(right)">
                                      <p:cBhvr>
                                        <p:cTn id="104" dur="500"/>
                                        <p:tgtEl>
                                          <p:spTgt spid="53"/>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56"/>
                                        </p:tgtEl>
                                        <p:attrNameLst>
                                          <p:attrName>style.visibility</p:attrName>
                                        </p:attrNameLst>
                                      </p:cBhvr>
                                      <p:to>
                                        <p:strVal val="visible"/>
                                      </p:to>
                                    </p:set>
                                    <p:animEffect transition="in" filter="wipe(left)">
                                      <p:cBhvr>
                                        <p:cTn id="109"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27" grpId="0"/>
      <p:bldP spid="28" grpId="0"/>
      <p:bldP spid="29" grpId="0" uiExpand="1" build="p"/>
      <p:bldP spid="56" grpId="0" animBg="1"/>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52"/>
          <p:cNvSpPr txBox="1">
            <a:spLocks noChangeArrowheads="1"/>
          </p:cNvSpPr>
          <p:nvPr/>
        </p:nvSpPr>
        <p:spPr bwMode="auto">
          <a:xfrm>
            <a:off x="457200" y="1"/>
            <a:ext cx="6858000" cy="685800"/>
          </a:xfrm>
          <a:prstGeom prst="rect">
            <a:avLst/>
          </a:prstGeom>
          <a:noFill/>
          <a:ln w="9525">
            <a:noFill/>
            <a:miter lim="800000"/>
            <a:headEnd/>
            <a:tailEnd/>
          </a:ln>
        </p:spPr>
        <p:txBody>
          <a:bodyPr anchor="b"/>
          <a:lstStyle/>
          <a:p>
            <a:pPr>
              <a:spcBef>
                <a:spcPct val="20000"/>
              </a:spcBef>
              <a:buNone/>
              <a:defRPr/>
            </a:pPr>
            <a:r>
              <a:rPr lang="en-US" sz="2000" b="1" kern="0" dirty="0">
                <a:solidFill>
                  <a:srgbClr val="950057"/>
                </a:solidFill>
                <a:latin typeface="+mn-lt"/>
              </a:rPr>
              <a:t>When Should the Firm Shut Down?</a:t>
            </a:r>
          </a:p>
        </p:txBody>
      </p:sp>
      <p:sp>
        <p:nvSpPr>
          <p:cNvPr id="27" name="Rectangle 4"/>
          <p:cNvSpPr>
            <a:spLocks noChangeArrowheads="1"/>
          </p:cNvSpPr>
          <p:nvPr/>
        </p:nvSpPr>
        <p:spPr bwMode="auto">
          <a:xfrm>
            <a:off x="457199" y="1724025"/>
            <a:ext cx="2628901" cy="60960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A COMPETITIVE FIRM INCURRING LOSSES</a:t>
            </a:r>
            <a:endParaRPr lang="en-US" sz="1600" b="1" dirty="0">
              <a:latin typeface="Arial" charset="0"/>
            </a:endParaRPr>
          </a:p>
        </p:txBody>
      </p:sp>
      <p:sp>
        <p:nvSpPr>
          <p:cNvPr id="28" name="Rectangle 9"/>
          <p:cNvSpPr>
            <a:spLocks noChangeArrowheads="1"/>
          </p:cNvSpPr>
          <p:nvPr/>
        </p:nvSpPr>
        <p:spPr bwMode="auto">
          <a:xfrm>
            <a:off x="457200" y="1385887"/>
            <a:ext cx="1695204"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8.4</a:t>
            </a:r>
            <a:endParaRPr lang="en-US" sz="2000" b="1" dirty="0">
              <a:solidFill>
                <a:srgbClr val="ED1B2F"/>
              </a:solidFill>
              <a:latin typeface="Arial" charset="0"/>
            </a:endParaRPr>
          </a:p>
        </p:txBody>
      </p:sp>
      <p:grpSp>
        <p:nvGrpSpPr>
          <p:cNvPr id="32" name="Group 31"/>
          <p:cNvGrpSpPr>
            <a:grpSpLocks/>
          </p:cNvGrpSpPr>
          <p:nvPr/>
        </p:nvGrpSpPr>
        <p:grpSpPr bwMode="auto">
          <a:xfrm>
            <a:off x="3086100" y="1364724"/>
            <a:ext cx="161926" cy="4245753"/>
            <a:chOff x="3574256" y="2209800"/>
            <a:chExt cx="152400" cy="4114800"/>
          </a:xfrm>
        </p:grpSpPr>
        <p:cxnSp>
          <p:nvCxnSpPr>
            <p:cNvPr id="33"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4"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5" name="Group 34"/>
          <p:cNvGrpSpPr>
            <a:grpSpLocks/>
          </p:cNvGrpSpPr>
          <p:nvPr/>
        </p:nvGrpSpPr>
        <p:grpSpPr bwMode="auto">
          <a:xfrm rot="10800000" flipV="1">
            <a:off x="3151584" y="5486400"/>
            <a:ext cx="5840016" cy="166743"/>
            <a:chOff x="457199" y="5791200"/>
            <a:chExt cx="3193257" cy="152400"/>
          </a:xfrm>
        </p:grpSpPr>
        <p:cxnSp>
          <p:nvCxnSpPr>
            <p:cNvPr id="36"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7"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53" name="Group 52"/>
          <p:cNvGrpSpPr>
            <a:grpSpLocks/>
          </p:cNvGrpSpPr>
          <p:nvPr/>
        </p:nvGrpSpPr>
        <p:grpSpPr bwMode="auto">
          <a:xfrm flipV="1">
            <a:off x="457199" y="4162425"/>
            <a:ext cx="2694385" cy="152400"/>
            <a:chOff x="457199" y="5791200"/>
            <a:chExt cx="3193257" cy="152400"/>
          </a:xfrm>
        </p:grpSpPr>
        <p:cxnSp>
          <p:nvCxnSpPr>
            <p:cNvPr id="5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5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38" name="Rectangle 4"/>
          <p:cNvSpPr>
            <a:spLocks noChangeArrowheads="1"/>
          </p:cNvSpPr>
          <p:nvPr/>
        </p:nvSpPr>
        <p:spPr bwMode="auto">
          <a:xfrm>
            <a:off x="447676" y="2266950"/>
            <a:ext cx="2638424" cy="189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A competitive firm should shut down if price is below AVC.</a:t>
            </a:r>
          </a:p>
          <a:p>
            <a:pPr>
              <a:spcBef>
                <a:spcPct val="20000"/>
              </a:spcBef>
              <a:buNone/>
            </a:pPr>
            <a:r>
              <a:rPr lang="en-US" sz="1600" dirty="0" smtClean="0">
                <a:latin typeface="Arial" pitchFamily="34" charset="0"/>
              </a:rPr>
              <a:t>The </a:t>
            </a:r>
            <a:r>
              <a:rPr lang="en-US" sz="1600" dirty="0">
                <a:latin typeface="Arial" pitchFamily="34" charset="0"/>
              </a:rPr>
              <a:t>firm may produce in the short run if price is greater than average variable cost.</a:t>
            </a:r>
          </a:p>
        </p:txBody>
      </p:sp>
      <p:pic>
        <p:nvPicPr>
          <p:cNvPr id="39" name="Picture 7" descr="C:\Documents and Settings\Kyle M. Thiel\Desktop\Pindyck_7e\ppts\aparna_ppts\aparna_ppts\ch08\fig8.04\fig8.04_0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1600200"/>
            <a:ext cx="4791075"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8" descr="C:\Documents and Settings\Kyle M. Thiel\Desktop\Pindyck_7e\ppts\aparna_ppts\aparna_ppts\ch08\fig8.04\fig8.04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1600200"/>
            <a:ext cx="4791075"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9" descr="C:\Documents and Settings\Kyle M. Thiel\Desktop\Pindyck_7e\ppts\aparna_ppts\aparna_ppts\ch08\fig8.04\fig8.04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81400" y="1600200"/>
            <a:ext cx="4791075"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10" descr="C:\Documents and Settings\Kyle M. Thiel\Desktop\Pindyck_7e\ppts\aparna_ppts\aparna_ppts\ch08\fig8.04\fig8.04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1400" y="1600200"/>
            <a:ext cx="4791075"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11" descr="C:\Documents and Settings\Kyle M. Thiel\Desktop\Pindyck_7e\ppts\aparna_ppts\aparna_ppts\ch08\fig8.04\fig8.04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81400" y="1600200"/>
            <a:ext cx="4791075"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12" descr="C:\Documents and Settings\Kyle M. Thiel\Desktop\Pindyck_7e\ppts\aparna_ppts\aparna_ppts\ch08\fig8.04\fig8.04_0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81400" y="1600200"/>
            <a:ext cx="4791075"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13" descr="C:\Documents and Settings\Kyle M. Thiel\Desktop\Pindyck_7e\ppts\aparna_ppts\aparna_ppts\ch08\fig8.04\fig8.04_07.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81400" y="1600200"/>
            <a:ext cx="4791075"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14" descr="C:\Documents and Settings\Kyle M. Thiel\Desktop\Pindyck_7e\ppts\aparna_ppts\aparna_ppts\ch08\fig8.04\fig8.04_08.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81400" y="1600200"/>
            <a:ext cx="4791075"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15" descr="C:\Documents and Settings\Kyle M. Thiel\Desktop\Pindyck_7e\ppts\aparna_ppts\aparna_ppts\ch08\fig8.04\fig8.04_09.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81400" y="1600200"/>
            <a:ext cx="4791075"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16" descr="C:\Documents and Settings\Kyle M. Thiel\Desktop\Pindyck_7e\ppts\aparna_ppts\aparna_ppts\ch08\fig8.04\fig8.04_10.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581400" y="1600200"/>
            <a:ext cx="4791075"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78457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down)">
                                      <p:cBhvr>
                                        <p:cTn id="19" dur="500"/>
                                        <p:tgtEl>
                                          <p:spTgt spid="32"/>
                                        </p:tgtEl>
                                      </p:cBhvr>
                                    </p:animEffect>
                                  </p:childTnLst>
                                </p:cTn>
                              </p:par>
                              <p:par>
                                <p:cTn id="20" presetID="22" presetClass="entr" presetSubtype="8" fill="hold" nodeType="with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wipe(left)">
                                      <p:cBhvr>
                                        <p:cTn id="22" dur="500"/>
                                        <p:tgtEl>
                                          <p:spTgt spid="35"/>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8">
                                            <p:txEl>
                                              <p:pRg st="0" end="0"/>
                                            </p:txEl>
                                          </p:spTgt>
                                        </p:tgtEl>
                                        <p:attrNameLst>
                                          <p:attrName>style.visibility</p:attrName>
                                        </p:attrNameLst>
                                      </p:cBhvr>
                                      <p:to>
                                        <p:strVal val="visible"/>
                                      </p:to>
                                    </p:set>
                                    <p:animEffect transition="in" filter="wipe(left)">
                                      <p:cBhvr>
                                        <p:cTn id="26" dur="500"/>
                                        <p:tgtEl>
                                          <p:spTgt spid="38">
                                            <p:txEl>
                                              <p:pRg st="0" end="0"/>
                                            </p:txEl>
                                          </p:spTgt>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wipe(left)">
                                      <p:cBhvr>
                                        <p:cTn id="30" dur="500"/>
                                        <p:tgtEl>
                                          <p:spTgt spid="39"/>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wipe(left)">
                                      <p:cBhvr>
                                        <p:cTn id="34" dur="1000"/>
                                        <p:tgtEl>
                                          <p:spTgt spid="40"/>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57"/>
                                        </p:tgtEl>
                                        <p:attrNameLst>
                                          <p:attrName>style.visibility</p:attrName>
                                        </p:attrNameLst>
                                      </p:cBhvr>
                                      <p:to>
                                        <p:strVal val="visible"/>
                                      </p:to>
                                    </p:set>
                                    <p:animEffect transition="in" filter="wipe(left)">
                                      <p:cBhvr>
                                        <p:cTn id="38" dur="1000"/>
                                        <p:tgtEl>
                                          <p:spTgt spid="57"/>
                                        </p:tgtEl>
                                      </p:cBhvr>
                                    </p:animEffect>
                                  </p:childTnLst>
                                </p:cTn>
                              </p:par>
                            </p:childTnLst>
                          </p:cTn>
                        </p:par>
                        <p:par>
                          <p:cTn id="39" fill="hold">
                            <p:stCondLst>
                              <p:cond delay="5000"/>
                            </p:stCondLst>
                            <p:childTnLst>
                              <p:par>
                                <p:cTn id="40" presetID="22" presetClass="entr" presetSubtype="8" fill="hold" nodeType="afterEffect">
                                  <p:stCondLst>
                                    <p:cond delay="0"/>
                                  </p:stCondLst>
                                  <p:childTnLst>
                                    <p:set>
                                      <p:cBhvr>
                                        <p:cTn id="41" dur="1" fill="hold">
                                          <p:stCondLst>
                                            <p:cond delay="0"/>
                                          </p:stCondLst>
                                        </p:cTn>
                                        <p:tgtEl>
                                          <p:spTgt spid="58"/>
                                        </p:tgtEl>
                                        <p:attrNameLst>
                                          <p:attrName>style.visibility</p:attrName>
                                        </p:attrNameLst>
                                      </p:cBhvr>
                                      <p:to>
                                        <p:strVal val="visible"/>
                                      </p:to>
                                    </p:set>
                                    <p:animEffect transition="in" filter="wipe(left)">
                                      <p:cBhvr>
                                        <p:cTn id="42" dur="1000"/>
                                        <p:tgtEl>
                                          <p:spTgt spid="58"/>
                                        </p:tgtEl>
                                      </p:cBhvr>
                                    </p:animEffect>
                                  </p:childTnLst>
                                </p:cTn>
                              </p:par>
                            </p:childTnLst>
                          </p:cTn>
                        </p:par>
                        <p:par>
                          <p:cTn id="43" fill="hold">
                            <p:stCondLst>
                              <p:cond delay="6000"/>
                            </p:stCondLst>
                            <p:childTnLst>
                              <p:par>
                                <p:cTn id="44" presetID="22" presetClass="entr" presetSubtype="8" fill="hold" nodeType="after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left)">
                                      <p:cBhvr>
                                        <p:cTn id="46" dur="1000"/>
                                        <p:tgtEl>
                                          <p:spTgt spid="59"/>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38">
                                            <p:txEl>
                                              <p:pRg st="1" end="1"/>
                                            </p:txEl>
                                          </p:spTgt>
                                        </p:tgtEl>
                                        <p:attrNameLst>
                                          <p:attrName>style.visibility</p:attrName>
                                        </p:attrNameLst>
                                      </p:cBhvr>
                                      <p:to>
                                        <p:strVal val="visible"/>
                                      </p:to>
                                    </p:set>
                                    <p:animEffect transition="in" filter="wipe(left)">
                                      <p:cBhvr>
                                        <p:cTn id="51" dur="500"/>
                                        <p:tgtEl>
                                          <p:spTgt spid="38">
                                            <p:txEl>
                                              <p:pRg st="1" end="1"/>
                                            </p:txEl>
                                          </p:spTgt>
                                        </p:tgtEl>
                                      </p:cBhvr>
                                    </p:animEffect>
                                  </p:childTnLst>
                                </p:cTn>
                              </p:par>
                            </p:childTnLst>
                          </p:cTn>
                        </p:par>
                        <p:par>
                          <p:cTn id="52" fill="hold">
                            <p:stCondLst>
                              <p:cond delay="500"/>
                            </p:stCondLst>
                            <p:childTnLst>
                              <p:par>
                                <p:cTn id="53" presetID="22" presetClass="entr" presetSubtype="8" fill="hold" nodeType="after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wipe(left)">
                                      <p:cBhvr>
                                        <p:cTn id="55" dur="1000"/>
                                        <p:tgtEl>
                                          <p:spTgt spid="60"/>
                                        </p:tgtEl>
                                      </p:cBhvr>
                                    </p:animEffect>
                                  </p:childTnLst>
                                </p:cTn>
                              </p:par>
                            </p:childTnLst>
                          </p:cTn>
                        </p:par>
                        <p:par>
                          <p:cTn id="56" fill="hold">
                            <p:stCondLst>
                              <p:cond delay="1500"/>
                            </p:stCondLst>
                            <p:childTnLst>
                              <p:par>
                                <p:cTn id="57" presetID="22" presetClass="entr" presetSubtype="1" fill="hold" nodeType="afterEffect">
                                  <p:stCondLst>
                                    <p:cond delay="0"/>
                                  </p:stCondLst>
                                  <p:childTnLst>
                                    <p:set>
                                      <p:cBhvr>
                                        <p:cTn id="58" dur="1" fill="hold">
                                          <p:stCondLst>
                                            <p:cond delay="0"/>
                                          </p:stCondLst>
                                        </p:cTn>
                                        <p:tgtEl>
                                          <p:spTgt spid="61"/>
                                        </p:tgtEl>
                                        <p:attrNameLst>
                                          <p:attrName>style.visibility</p:attrName>
                                        </p:attrNameLst>
                                      </p:cBhvr>
                                      <p:to>
                                        <p:strVal val="visible"/>
                                      </p:to>
                                    </p:set>
                                    <p:animEffect transition="in" filter="wipe(up)">
                                      <p:cBhvr>
                                        <p:cTn id="59" dur="1000"/>
                                        <p:tgtEl>
                                          <p:spTgt spid="61"/>
                                        </p:tgtEl>
                                      </p:cBhvr>
                                    </p:animEffect>
                                  </p:childTnLst>
                                </p:cTn>
                              </p:par>
                            </p:childTnLst>
                          </p:cTn>
                        </p:par>
                        <p:par>
                          <p:cTn id="60" fill="hold">
                            <p:stCondLst>
                              <p:cond delay="2500"/>
                            </p:stCondLst>
                            <p:childTnLst>
                              <p:par>
                                <p:cTn id="61" presetID="22" presetClass="entr" presetSubtype="8" fill="hold" nodeType="afterEffect">
                                  <p:stCondLst>
                                    <p:cond delay="0"/>
                                  </p:stCondLst>
                                  <p:childTnLst>
                                    <p:set>
                                      <p:cBhvr>
                                        <p:cTn id="62" dur="1" fill="hold">
                                          <p:stCondLst>
                                            <p:cond delay="0"/>
                                          </p:stCondLst>
                                        </p:cTn>
                                        <p:tgtEl>
                                          <p:spTgt spid="62"/>
                                        </p:tgtEl>
                                        <p:attrNameLst>
                                          <p:attrName>style.visibility</p:attrName>
                                        </p:attrNameLst>
                                      </p:cBhvr>
                                      <p:to>
                                        <p:strVal val="visible"/>
                                      </p:to>
                                    </p:set>
                                    <p:animEffect transition="in" filter="wipe(left)">
                                      <p:cBhvr>
                                        <p:cTn id="63" dur="1000"/>
                                        <p:tgtEl>
                                          <p:spTgt spid="62"/>
                                        </p:tgtEl>
                                      </p:cBhvr>
                                    </p:animEffect>
                                  </p:childTnLst>
                                </p:cTn>
                              </p:par>
                            </p:childTnLst>
                          </p:cTn>
                        </p:par>
                        <p:par>
                          <p:cTn id="64" fill="hold">
                            <p:stCondLst>
                              <p:cond delay="3500"/>
                            </p:stCondLst>
                            <p:childTnLst>
                              <p:par>
                                <p:cTn id="65" presetID="22" presetClass="entr" presetSubtype="8" fill="hold" nodeType="after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wipe(left)">
                                      <p:cBhvr>
                                        <p:cTn id="67" dur="1000"/>
                                        <p:tgtEl>
                                          <p:spTgt spid="63"/>
                                        </p:tgtEl>
                                      </p:cBhvr>
                                    </p:animEffect>
                                  </p:childTnLst>
                                </p:cTn>
                              </p:par>
                            </p:childTnLst>
                          </p:cTn>
                        </p:par>
                        <p:par>
                          <p:cTn id="68" fill="hold">
                            <p:stCondLst>
                              <p:cond delay="4500"/>
                            </p:stCondLst>
                            <p:childTnLst>
                              <p:par>
                                <p:cTn id="69" presetID="22" presetClass="entr" presetSubtype="1" fill="hold" nodeType="afterEffect">
                                  <p:stCondLst>
                                    <p:cond delay="0"/>
                                  </p:stCondLst>
                                  <p:childTnLst>
                                    <p:set>
                                      <p:cBhvr>
                                        <p:cTn id="70" dur="1" fill="hold">
                                          <p:stCondLst>
                                            <p:cond delay="0"/>
                                          </p:stCondLst>
                                        </p:cTn>
                                        <p:tgtEl>
                                          <p:spTgt spid="64"/>
                                        </p:tgtEl>
                                        <p:attrNameLst>
                                          <p:attrName>style.visibility</p:attrName>
                                        </p:attrNameLst>
                                      </p:cBhvr>
                                      <p:to>
                                        <p:strVal val="visible"/>
                                      </p:to>
                                    </p:set>
                                    <p:animEffect transition="in" filter="wipe(up)">
                                      <p:cBhvr>
                                        <p:cTn id="71" dur="1000"/>
                                        <p:tgtEl>
                                          <p:spTgt spid="64"/>
                                        </p:tgtEl>
                                      </p:cBhvr>
                                    </p:animEffect>
                                  </p:childTnLst>
                                </p:cTn>
                              </p:par>
                            </p:childTnLst>
                          </p:cTn>
                        </p:par>
                        <p:par>
                          <p:cTn id="72" fill="hold">
                            <p:stCondLst>
                              <p:cond delay="5500"/>
                            </p:stCondLst>
                            <p:childTnLst>
                              <p:par>
                                <p:cTn id="73" presetID="22" presetClass="entr" presetSubtype="2" fill="hold" nodeType="afterEffect">
                                  <p:stCondLst>
                                    <p:cond delay="0"/>
                                  </p:stCondLst>
                                  <p:childTnLst>
                                    <p:set>
                                      <p:cBhvr>
                                        <p:cTn id="74" dur="1" fill="hold">
                                          <p:stCondLst>
                                            <p:cond delay="0"/>
                                          </p:stCondLst>
                                        </p:cTn>
                                        <p:tgtEl>
                                          <p:spTgt spid="53"/>
                                        </p:tgtEl>
                                        <p:attrNameLst>
                                          <p:attrName>style.visibility</p:attrName>
                                        </p:attrNameLst>
                                      </p:cBhvr>
                                      <p:to>
                                        <p:strVal val="visible"/>
                                      </p:to>
                                    </p:set>
                                    <p:animEffect transition="in" filter="wipe(right)">
                                      <p:cBhvr>
                                        <p:cTn id="7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27" grpId="0"/>
      <p:bldP spid="28" grpId="0"/>
      <p:bldP spid="38"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a:p>
        </p:txBody>
      </p:sp>
      <p:sp>
        <p:nvSpPr>
          <p:cNvPr id="6" name="Rectangle 5"/>
          <p:cNvSpPr>
            <a:spLocks noChangeArrowheads="1"/>
          </p:cNvSpPr>
          <p:nvPr/>
        </p:nvSpPr>
        <p:spPr bwMode="auto">
          <a:xfrm>
            <a:off x="3962398" y="2269332"/>
            <a:ext cx="5029201" cy="4124326"/>
          </a:xfrm>
          <a:prstGeom prst="rect">
            <a:avLst/>
          </a:prstGeom>
          <a:solidFill>
            <a:srgbClr val="FFFFFF"/>
          </a:solidFill>
          <a:ln w="3175">
            <a:noFill/>
            <a:miter lim="800000"/>
            <a:headEnd/>
            <a:tailEnd/>
          </a:ln>
        </p:spPr>
        <p:txBody>
          <a:bodyPr/>
          <a:lstStyle/>
          <a:p>
            <a:pPr indent="290513">
              <a:buFontTx/>
              <a:buAutoNum type="arabicPeriod"/>
            </a:pPr>
            <a:endParaRPr lang="en-US"/>
          </a:p>
        </p:txBody>
      </p:sp>
      <p:sp>
        <p:nvSpPr>
          <p:cNvPr id="9" name="Rectangle 3"/>
          <p:cNvSpPr>
            <a:spLocks noChangeArrowheads="1"/>
          </p:cNvSpPr>
          <p:nvPr/>
        </p:nvSpPr>
        <p:spPr bwMode="auto">
          <a:xfrm>
            <a:off x="457200" y="2516981"/>
            <a:ext cx="3424237" cy="607219"/>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THE SHORT-RUN OUTPUT OF AN ALUMINUM SMELTING PLANT</a:t>
            </a:r>
            <a:endParaRPr lang="en-US" sz="1600" b="1" dirty="0">
              <a:latin typeface="Arial" charset="0"/>
            </a:endParaRPr>
          </a:p>
        </p:txBody>
      </p:sp>
      <p:sp>
        <p:nvSpPr>
          <p:cNvPr id="11" name="Rectangle 9"/>
          <p:cNvSpPr>
            <a:spLocks noChangeArrowheads="1"/>
          </p:cNvSpPr>
          <p:nvPr/>
        </p:nvSpPr>
        <p:spPr bwMode="auto">
          <a:xfrm>
            <a:off x="457201" y="2209800"/>
            <a:ext cx="149542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8.5</a:t>
            </a:r>
            <a:endParaRPr lang="en-US" sz="2000" b="1" dirty="0">
              <a:solidFill>
                <a:srgbClr val="ED1B2F"/>
              </a:solidFill>
              <a:latin typeface="Arial" charset="0"/>
            </a:endParaRPr>
          </a:p>
        </p:txBody>
      </p:sp>
      <p:sp>
        <p:nvSpPr>
          <p:cNvPr id="20"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8.2</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286000" y="-1"/>
            <a:ext cx="6858001" cy="999351"/>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SHORT-RUN OUTPUT DECISION OF AN ALUMINUM SMELTING PLANT</a:t>
            </a:r>
            <a:endParaRPr lang="en-US" sz="2000" b="1" dirty="0">
              <a:solidFill>
                <a:srgbClr val="007CB2"/>
              </a:solidFill>
              <a:latin typeface="Arial" charset="0"/>
            </a:endParaRPr>
          </a:p>
        </p:txBody>
      </p:sp>
      <p:grpSp>
        <p:nvGrpSpPr>
          <p:cNvPr id="23" name="Group 22"/>
          <p:cNvGrpSpPr>
            <a:grpSpLocks/>
          </p:cNvGrpSpPr>
          <p:nvPr/>
        </p:nvGrpSpPr>
        <p:grpSpPr bwMode="auto">
          <a:xfrm>
            <a:off x="3960018" y="6310313"/>
            <a:ext cx="5031582" cy="166687"/>
            <a:chOff x="3657600" y="1678781"/>
            <a:chExt cx="4800600" cy="152400"/>
          </a:xfrm>
        </p:grpSpPr>
        <p:cxnSp>
          <p:nvCxnSpPr>
            <p:cNvPr id="39964"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9965"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6" name="Group 25"/>
          <p:cNvGrpSpPr>
            <a:grpSpLocks/>
          </p:cNvGrpSpPr>
          <p:nvPr/>
        </p:nvGrpSpPr>
        <p:grpSpPr bwMode="auto">
          <a:xfrm>
            <a:off x="3886198" y="2269332"/>
            <a:ext cx="152400" cy="4121720"/>
            <a:chOff x="3574256" y="2209800"/>
            <a:chExt cx="152400" cy="4114800"/>
          </a:xfrm>
        </p:grpSpPr>
        <p:cxnSp>
          <p:nvCxnSpPr>
            <p:cNvPr id="39962"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9963"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cxnSp>
        <p:nvCxnSpPr>
          <p:cNvPr id="30" name="Straight Connector 2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Rectangle 1"/>
          <p:cNvSpPr/>
          <p:nvPr/>
        </p:nvSpPr>
        <p:spPr>
          <a:xfrm>
            <a:off x="447674" y="914400"/>
            <a:ext cx="6867526" cy="1200329"/>
          </a:xfrm>
          <a:prstGeom prst="rect">
            <a:avLst/>
          </a:prstGeom>
        </p:spPr>
        <p:txBody>
          <a:bodyPr wrap="square">
            <a:spAutoFit/>
          </a:bodyPr>
          <a:lstStyle/>
          <a:p>
            <a:pPr>
              <a:buNone/>
            </a:pPr>
            <a:r>
              <a:rPr lang="en-US" dirty="0">
                <a:latin typeface="+mn-lt"/>
              </a:rPr>
              <a:t>How should the manager determine the plant’s profit maximizing output? Recall that the smelting plant’s short-run marginal cost of production depends on whether it is running two or three shifts per day.</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685801"/>
            <a:ext cx="1676400" cy="251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Rectangle 4"/>
          <p:cNvSpPr>
            <a:spLocks noChangeArrowheads="1"/>
          </p:cNvSpPr>
          <p:nvPr/>
        </p:nvSpPr>
        <p:spPr bwMode="auto">
          <a:xfrm>
            <a:off x="457200" y="3124200"/>
            <a:ext cx="3428998"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In the short run, the plant should produce 600 tons per day if price is above $1140 per ton but less than $1300 per ton. </a:t>
            </a:r>
          </a:p>
          <a:p>
            <a:pPr>
              <a:spcBef>
                <a:spcPct val="20000"/>
              </a:spcBef>
              <a:buNone/>
            </a:pPr>
            <a:r>
              <a:rPr lang="en-US" sz="1600" dirty="0">
                <a:latin typeface="Arial" pitchFamily="34" charset="0"/>
              </a:rPr>
              <a:t>If price is greater than $1300 per ton, it should run an overtime shift and produce 900 tons per day. </a:t>
            </a:r>
          </a:p>
          <a:p>
            <a:pPr>
              <a:spcBef>
                <a:spcPct val="20000"/>
              </a:spcBef>
              <a:buNone/>
            </a:pPr>
            <a:r>
              <a:rPr lang="en-US" sz="1600" dirty="0">
                <a:latin typeface="Arial" pitchFamily="34" charset="0"/>
              </a:rPr>
              <a:t>If price drops below $1140 per ton, the firm should stop producing, but it should probably stay in business because the price may rise in the future.</a:t>
            </a:r>
          </a:p>
        </p:txBody>
      </p:sp>
      <p:pic>
        <p:nvPicPr>
          <p:cNvPr id="28" name="Picture 2" descr="C:\Documents and Settings\Kyle M. Thiel\Desktop\Pindyck_7e\ppts\aparna_ppts\aparna_ppts\ch08\fig8.05\fig8.05_0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3200400"/>
            <a:ext cx="36576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 descr="C:\Documents and Settings\Kyle M. Thiel\Desktop\Pindyck_7e\ppts\aparna_ppts\aparna_ppts\ch08\fig8.05\fig8.05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3200400"/>
            <a:ext cx="36576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4" descr="C:\Documents and Settings\Kyle M. Thiel\Desktop\Pindyck_7e\ppts\aparna_ppts\aparna_ppts\ch08\fig8.05\fig8.05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3200400"/>
            <a:ext cx="36576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5" descr="C:\Documents and Settings\Kyle M. Thiel\Desktop\Pindyck_7e\ppts\aparna_ppts\aparna_ppts\ch08\fig8.05\fig8.05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3200400"/>
            <a:ext cx="36576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6" descr="C:\Documents and Settings\Kyle M. Thiel\Desktop\Pindyck_7e\ppts\aparna_ppts\aparna_ppts\ch08\fig8.05\fig8.05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0" y="3200400"/>
            <a:ext cx="36576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7" descr="C:\Documents and Settings\Kyle M. Thiel\Desktop\Pindyck_7e\ppts\aparna_ppts\aparna_ppts\ch08\fig8.05\fig8.05_0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2000" y="3200400"/>
            <a:ext cx="36576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8" descr="C:\Documents and Settings\Kyle M. Thiel\Desktop\Pindyck_7e\ppts\aparna_ppts\aparna_ppts\ch08\fig8.05\fig8.05_07.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2000" y="3200400"/>
            <a:ext cx="36576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3" name="Group 42"/>
          <p:cNvGrpSpPr>
            <a:grpSpLocks/>
          </p:cNvGrpSpPr>
          <p:nvPr/>
        </p:nvGrpSpPr>
        <p:grpSpPr bwMode="auto">
          <a:xfrm flipV="1">
            <a:off x="447674" y="6219602"/>
            <a:ext cx="3514724" cy="152400"/>
            <a:chOff x="457199" y="5791200"/>
            <a:chExt cx="3193257" cy="152400"/>
          </a:xfrm>
        </p:grpSpPr>
        <p:cxnSp>
          <p:nvCxnSpPr>
            <p:cNvPr id="4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32861213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fade">
                                      <p:cBhvr>
                                        <p:cTn id="22" dur="500"/>
                                        <p:tgtEl>
                                          <p:spTgt spid="1026"/>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500"/>
                                        <p:tgtEl>
                                          <p:spTgt spid="2"/>
                                        </p:tgtEl>
                                      </p:cBhvr>
                                    </p:animEffect>
                                  </p:childTnLst>
                                </p:cTn>
                              </p:par>
                            </p:childTnLst>
                          </p:cTn>
                        </p:par>
                      </p:childTnLst>
                    </p:cTn>
                  </p:par>
                  <p:par>
                    <p:cTn id="27" fill="hold">
                      <p:stCondLst>
                        <p:cond delay="indefinite"/>
                      </p:stCondLst>
                      <p:childTnLst>
                        <p:par>
                          <p:cTn id="28" fill="hold" nodeType="after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nodeType="afterGroup">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nodeType="afterGroup">
                            <p:stCondLst>
                              <p:cond delay="1000"/>
                            </p:stCondLst>
                            <p:childTnLst>
                              <p:par>
                                <p:cTn id="37" presetID="22" presetClass="entr" presetSubtype="4" fill="hold"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down)">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left)">
                                      <p:cBhvr>
                                        <p:cTn id="42" dur="500"/>
                                        <p:tgtEl>
                                          <p:spTgt spid="23"/>
                                        </p:tgtEl>
                                      </p:cBhvr>
                                    </p:animEffect>
                                  </p:childTnLst>
                                </p:cTn>
                              </p:par>
                            </p:childTnLst>
                          </p:cTn>
                        </p:par>
                        <p:par>
                          <p:cTn id="43" fill="hold" nodeType="afterGroup">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500"/>
                                        <p:tgtEl>
                                          <p:spTgt spid="6"/>
                                        </p:tgtEl>
                                      </p:cBhvr>
                                    </p:animEffect>
                                  </p:childTnLst>
                                </p:cTn>
                              </p:par>
                            </p:childTnLst>
                          </p:cTn>
                        </p:par>
                        <p:par>
                          <p:cTn id="47" fill="hold">
                            <p:stCondLst>
                              <p:cond delay="2000"/>
                            </p:stCondLst>
                            <p:childTnLst>
                              <p:par>
                                <p:cTn id="48" presetID="22" presetClass="entr" presetSubtype="8" fill="hold"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wipe(left)">
                                      <p:cBhvr>
                                        <p:cTn id="50" dur="500"/>
                                        <p:tgtEl>
                                          <p:spTgt spid="28"/>
                                        </p:tgtEl>
                                      </p:cBhvr>
                                    </p:animEffect>
                                  </p:childTnLst>
                                </p:cTn>
                              </p:par>
                            </p:childTnLst>
                          </p:cTn>
                        </p:par>
                        <p:par>
                          <p:cTn id="51" fill="hold">
                            <p:stCondLst>
                              <p:cond delay="2500"/>
                            </p:stCondLst>
                            <p:childTnLst>
                              <p:par>
                                <p:cTn id="52" presetID="22" presetClass="entr" presetSubtype="8" fill="hold" nodeType="after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wipe(left)">
                                      <p:cBhvr>
                                        <p:cTn id="54" dur="1000"/>
                                        <p:tgtEl>
                                          <p:spTgt spid="29"/>
                                        </p:tgtEl>
                                      </p:cBhvr>
                                    </p:animEffect>
                                  </p:childTnLst>
                                </p:cTn>
                              </p:par>
                            </p:childTnLst>
                          </p:cTn>
                        </p:par>
                        <p:par>
                          <p:cTn id="55" fill="hold">
                            <p:stCondLst>
                              <p:cond delay="3500"/>
                            </p:stCondLst>
                            <p:childTnLst>
                              <p:par>
                                <p:cTn id="56" presetID="22" presetClass="entr" presetSubtype="8" fill="hold" nodeType="after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wipe(left)">
                                      <p:cBhvr>
                                        <p:cTn id="58" dur="1000"/>
                                        <p:tgtEl>
                                          <p:spTgt spid="31"/>
                                        </p:tgtEl>
                                      </p:cBhvr>
                                    </p:animEffect>
                                  </p:childTnLst>
                                </p:cTn>
                              </p:par>
                            </p:childTnLst>
                          </p:cTn>
                        </p:par>
                        <p:par>
                          <p:cTn id="59" fill="hold">
                            <p:stCondLst>
                              <p:cond delay="4500"/>
                            </p:stCondLst>
                            <p:childTnLst>
                              <p:par>
                                <p:cTn id="60" presetID="22" presetClass="entr" presetSubtype="8" fill="hold" grpId="0" nodeType="afterEffect">
                                  <p:stCondLst>
                                    <p:cond delay="0"/>
                                  </p:stCondLst>
                                  <p:childTnLst>
                                    <p:set>
                                      <p:cBhvr>
                                        <p:cTn id="61" dur="1" fill="hold">
                                          <p:stCondLst>
                                            <p:cond delay="0"/>
                                          </p:stCondLst>
                                        </p:cTn>
                                        <p:tgtEl>
                                          <p:spTgt spid="27">
                                            <p:txEl>
                                              <p:pRg st="0" end="0"/>
                                            </p:txEl>
                                          </p:spTgt>
                                        </p:tgtEl>
                                        <p:attrNameLst>
                                          <p:attrName>style.visibility</p:attrName>
                                        </p:attrNameLst>
                                      </p:cBhvr>
                                      <p:to>
                                        <p:strVal val="visible"/>
                                      </p:to>
                                    </p:set>
                                    <p:animEffect transition="in" filter="wipe(left)">
                                      <p:cBhvr>
                                        <p:cTn id="62" dur="500"/>
                                        <p:tgtEl>
                                          <p:spTgt spid="27">
                                            <p:txEl>
                                              <p:pRg st="0" end="0"/>
                                            </p:txEl>
                                          </p:spTgt>
                                        </p:tgtEl>
                                      </p:cBhvr>
                                    </p:animEffect>
                                  </p:childTnLst>
                                </p:cTn>
                              </p:par>
                            </p:childTnLst>
                          </p:cTn>
                        </p:par>
                        <p:par>
                          <p:cTn id="63" fill="hold">
                            <p:stCondLst>
                              <p:cond delay="5000"/>
                            </p:stCondLst>
                            <p:childTnLst>
                              <p:par>
                                <p:cTn id="64" presetID="22" presetClass="entr" presetSubtype="8" fill="hold" nodeType="after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wipe(left)">
                                      <p:cBhvr>
                                        <p:cTn id="66" dur="1000"/>
                                        <p:tgtEl>
                                          <p:spTgt spid="33"/>
                                        </p:tgtEl>
                                      </p:cBhvr>
                                    </p:animEffect>
                                  </p:childTnLst>
                                </p:cTn>
                              </p:par>
                            </p:childTnLst>
                          </p:cTn>
                        </p:par>
                        <p:par>
                          <p:cTn id="67" fill="hold">
                            <p:stCondLst>
                              <p:cond delay="6000"/>
                            </p:stCondLst>
                            <p:childTnLst>
                              <p:par>
                                <p:cTn id="68" presetID="22" presetClass="entr" presetSubtype="4" fill="hold"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wipe(down)">
                                      <p:cBhvr>
                                        <p:cTn id="70" dur="1000"/>
                                        <p:tgtEl>
                                          <p:spTgt spid="40"/>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grpId="0" nodeType="clickEffect">
                                  <p:stCondLst>
                                    <p:cond delay="0"/>
                                  </p:stCondLst>
                                  <p:childTnLst>
                                    <p:set>
                                      <p:cBhvr>
                                        <p:cTn id="74" dur="1" fill="hold">
                                          <p:stCondLst>
                                            <p:cond delay="0"/>
                                          </p:stCondLst>
                                        </p:cTn>
                                        <p:tgtEl>
                                          <p:spTgt spid="27">
                                            <p:txEl>
                                              <p:pRg st="1" end="1"/>
                                            </p:txEl>
                                          </p:spTgt>
                                        </p:tgtEl>
                                        <p:attrNameLst>
                                          <p:attrName>style.visibility</p:attrName>
                                        </p:attrNameLst>
                                      </p:cBhvr>
                                      <p:to>
                                        <p:strVal val="visible"/>
                                      </p:to>
                                    </p:set>
                                    <p:animEffect transition="in" filter="wipe(left)">
                                      <p:cBhvr>
                                        <p:cTn id="75" dur="500"/>
                                        <p:tgtEl>
                                          <p:spTgt spid="27">
                                            <p:txEl>
                                              <p:pRg st="1" end="1"/>
                                            </p:txEl>
                                          </p:spTgt>
                                        </p:tgtEl>
                                      </p:cBhvr>
                                    </p:animEffect>
                                  </p:childTnLst>
                                </p:cTn>
                              </p:par>
                            </p:childTnLst>
                          </p:cTn>
                        </p:par>
                        <p:par>
                          <p:cTn id="76" fill="hold">
                            <p:stCondLst>
                              <p:cond delay="500"/>
                            </p:stCondLst>
                            <p:childTnLst>
                              <p:par>
                                <p:cTn id="77" presetID="22" presetClass="entr" presetSubtype="8" fill="hold"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wipe(left)">
                                      <p:cBhvr>
                                        <p:cTn id="79" dur="1000"/>
                                        <p:tgtEl>
                                          <p:spTgt spid="41"/>
                                        </p:tgtEl>
                                      </p:cBhvr>
                                    </p:animEffect>
                                  </p:childTnLst>
                                </p:cTn>
                              </p:par>
                            </p:childTnLst>
                          </p:cTn>
                        </p:par>
                        <p:par>
                          <p:cTn id="80" fill="hold">
                            <p:stCondLst>
                              <p:cond delay="1500"/>
                            </p:stCondLst>
                            <p:childTnLst>
                              <p:par>
                                <p:cTn id="81" presetID="22" presetClass="entr" presetSubtype="4" fill="hold" nodeType="afterEffect">
                                  <p:stCondLst>
                                    <p:cond delay="0"/>
                                  </p:stCondLst>
                                  <p:childTnLst>
                                    <p:set>
                                      <p:cBhvr>
                                        <p:cTn id="82" dur="1" fill="hold">
                                          <p:stCondLst>
                                            <p:cond delay="0"/>
                                          </p:stCondLst>
                                        </p:cTn>
                                        <p:tgtEl>
                                          <p:spTgt spid="42"/>
                                        </p:tgtEl>
                                        <p:attrNameLst>
                                          <p:attrName>style.visibility</p:attrName>
                                        </p:attrNameLst>
                                      </p:cBhvr>
                                      <p:to>
                                        <p:strVal val="visible"/>
                                      </p:to>
                                    </p:set>
                                    <p:animEffect transition="in" filter="wipe(down)">
                                      <p:cBhvr>
                                        <p:cTn id="83" dur="1000"/>
                                        <p:tgtEl>
                                          <p:spTgt spid="42"/>
                                        </p:tgtEl>
                                      </p:cBhvr>
                                    </p:animEffect>
                                  </p:childTnLst>
                                </p:cTn>
                              </p:par>
                            </p:childTnLst>
                          </p:cTn>
                        </p:par>
                        <p:par>
                          <p:cTn id="84" fill="hold">
                            <p:stCondLst>
                              <p:cond delay="2500"/>
                            </p:stCondLst>
                            <p:childTnLst>
                              <p:par>
                                <p:cTn id="85" presetID="22" presetClass="entr" presetSubtype="8" fill="hold" grpId="0" nodeType="afterEffect">
                                  <p:stCondLst>
                                    <p:cond delay="0"/>
                                  </p:stCondLst>
                                  <p:childTnLst>
                                    <p:set>
                                      <p:cBhvr>
                                        <p:cTn id="86" dur="1" fill="hold">
                                          <p:stCondLst>
                                            <p:cond delay="0"/>
                                          </p:stCondLst>
                                        </p:cTn>
                                        <p:tgtEl>
                                          <p:spTgt spid="27">
                                            <p:txEl>
                                              <p:pRg st="2" end="2"/>
                                            </p:txEl>
                                          </p:spTgt>
                                        </p:tgtEl>
                                        <p:attrNameLst>
                                          <p:attrName>style.visibility</p:attrName>
                                        </p:attrNameLst>
                                      </p:cBhvr>
                                      <p:to>
                                        <p:strVal val="visible"/>
                                      </p:to>
                                    </p:set>
                                    <p:animEffect transition="in" filter="wipe(left)">
                                      <p:cBhvr>
                                        <p:cTn id="87" dur="500"/>
                                        <p:tgtEl>
                                          <p:spTgt spid="27">
                                            <p:txEl>
                                              <p:pRg st="2" end="2"/>
                                            </p:txEl>
                                          </p:spTgt>
                                        </p:tgtEl>
                                      </p:cBhvr>
                                    </p:animEffect>
                                  </p:childTnLst>
                                </p:cTn>
                              </p:par>
                            </p:childTnLst>
                          </p:cTn>
                        </p:par>
                        <p:par>
                          <p:cTn id="88" fill="hold">
                            <p:stCondLst>
                              <p:cond delay="3000"/>
                            </p:stCondLst>
                            <p:childTnLst>
                              <p:par>
                                <p:cTn id="89" presetID="22" presetClass="entr" presetSubtype="2" fill="hold" nodeType="afterEffect">
                                  <p:stCondLst>
                                    <p:cond delay="0"/>
                                  </p:stCondLst>
                                  <p:childTnLst>
                                    <p:set>
                                      <p:cBhvr>
                                        <p:cTn id="90" dur="1" fill="hold">
                                          <p:stCondLst>
                                            <p:cond delay="0"/>
                                          </p:stCondLst>
                                        </p:cTn>
                                        <p:tgtEl>
                                          <p:spTgt spid="43"/>
                                        </p:tgtEl>
                                        <p:attrNameLst>
                                          <p:attrName>style.visibility</p:attrName>
                                        </p:attrNameLst>
                                      </p:cBhvr>
                                      <p:to>
                                        <p:strVal val="visible"/>
                                      </p:to>
                                    </p:set>
                                    <p:animEffect transition="in" filter="wipe(right)">
                                      <p:cBhvr>
                                        <p:cTn id="91" dur="500"/>
                                        <p:tgtEl>
                                          <p:spTgt spid="43"/>
                                        </p:tgtEl>
                                      </p:cBhvr>
                                    </p:animEffect>
                                  </p:childTnLst>
                                </p:cTn>
                              </p:par>
                            </p:childTnLst>
                          </p:cTn>
                        </p:par>
                        <p:par>
                          <p:cTn id="92" fill="hold">
                            <p:stCondLst>
                              <p:cond delay="3500"/>
                            </p:stCondLst>
                            <p:childTnLst>
                              <p:par>
                                <p:cTn id="93" presetID="22" presetClass="entr" presetSubtype="8" fill="hold" nodeType="afterEffect">
                                  <p:stCondLst>
                                    <p:cond delay="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p:bldP spid="11" grpId="0"/>
      <p:bldP spid="20" grpId="0"/>
      <p:bldP spid="22" grpId="0"/>
      <p:bldP spid="2" grpId="0"/>
      <p:bldP spid="27"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3"/>
          <p:cNvSpPr>
            <a:spLocks noChangeArrowheads="1"/>
          </p:cNvSpPr>
          <p:nvPr/>
        </p:nvSpPr>
        <p:spPr bwMode="auto">
          <a:xfrm>
            <a:off x="0" y="0"/>
            <a:ext cx="9144000" cy="6629400"/>
          </a:xfrm>
          <a:prstGeom prst="rect">
            <a:avLst/>
          </a:prstGeom>
          <a:solidFill>
            <a:srgbClr val="FFF2BF"/>
          </a:solidFill>
          <a:ln w="9525">
            <a:noFill/>
            <a:miter lim="800000"/>
            <a:headEnd/>
            <a:tailEnd/>
          </a:ln>
        </p:spPr>
        <p:txBody>
          <a:bodyPr anchor="ctr"/>
          <a:lstStyle/>
          <a:p>
            <a:endParaRPr lang="en-US" sz="1600"/>
          </a:p>
        </p:txBody>
      </p:sp>
      <p:sp>
        <p:nvSpPr>
          <p:cNvPr id="598023" name="Rectangle 7"/>
          <p:cNvSpPr>
            <a:spLocks noChangeArrowheads="1"/>
          </p:cNvSpPr>
          <p:nvPr/>
        </p:nvSpPr>
        <p:spPr bwMode="auto">
          <a:xfrm>
            <a:off x="457200" y="695325"/>
            <a:ext cx="8229600" cy="5486400"/>
          </a:xfrm>
          <a:prstGeom prst="rect">
            <a:avLst/>
          </a:prstGeom>
          <a:noFill/>
          <a:ln w="9525">
            <a:noFill/>
            <a:miter lim="800000"/>
            <a:headEnd/>
            <a:tailEnd/>
          </a:ln>
        </p:spPr>
        <p:txBody>
          <a:bodyPr/>
          <a:lstStyle/>
          <a:p>
            <a:pPr>
              <a:spcBef>
                <a:spcPct val="20000"/>
              </a:spcBef>
              <a:spcAft>
                <a:spcPct val="20000"/>
              </a:spcAft>
              <a:buFontTx/>
              <a:buNone/>
            </a:pPr>
            <a:r>
              <a:rPr lang="en-US" dirty="0">
                <a:latin typeface="Arial" charset="0"/>
              </a:rPr>
              <a:t>The application of the rule that marginal </a:t>
            </a:r>
            <a:r>
              <a:rPr lang="en-US" dirty="0" smtClean="0">
                <a:latin typeface="Arial" charset="0"/>
              </a:rPr>
              <a:t>revenue should </a:t>
            </a:r>
            <a:r>
              <a:rPr lang="en-US" dirty="0">
                <a:latin typeface="Arial" charset="0"/>
              </a:rPr>
              <a:t>equal marginal cost depends on a </a:t>
            </a:r>
            <a:r>
              <a:rPr lang="en-US" dirty="0" smtClean="0">
                <a:latin typeface="Arial" charset="0"/>
              </a:rPr>
              <a:t>manager’s ability </a:t>
            </a:r>
            <a:r>
              <a:rPr lang="en-US" dirty="0">
                <a:latin typeface="Arial" charset="0"/>
              </a:rPr>
              <a:t>to estimate marginal cost. First, except under limited circumstances, </a:t>
            </a:r>
            <a:r>
              <a:rPr lang="en-US" i="1" dirty="0" smtClean="0">
                <a:latin typeface="Arial" charset="0"/>
              </a:rPr>
              <a:t>average variable </a:t>
            </a:r>
            <a:r>
              <a:rPr lang="en-US" i="1" dirty="0">
                <a:latin typeface="Arial" charset="0"/>
              </a:rPr>
              <a:t>cost should not be used as a </a:t>
            </a:r>
            <a:r>
              <a:rPr lang="en-US" i="1" dirty="0" smtClean="0">
                <a:latin typeface="Arial" charset="0"/>
              </a:rPr>
              <a:t>substitute for </a:t>
            </a:r>
            <a:r>
              <a:rPr lang="en-US" i="1" dirty="0">
                <a:latin typeface="Arial" charset="0"/>
              </a:rPr>
              <a:t>marginal cost</a:t>
            </a:r>
            <a:r>
              <a:rPr lang="en-US" dirty="0">
                <a:latin typeface="Arial" charset="0"/>
              </a:rPr>
              <a:t>.</a:t>
            </a:r>
            <a:endParaRPr lang="en-US" sz="900" dirty="0">
              <a:latin typeface="Arial" charset="0"/>
            </a:endParaRPr>
          </a:p>
        </p:txBody>
      </p:sp>
      <p:sp>
        <p:nvSpPr>
          <p:cNvPr id="18" name="Rectangle 6"/>
          <p:cNvSpPr>
            <a:spLocks noChangeArrowheads="1"/>
          </p:cNvSpPr>
          <p:nvPr/>
        </p:nvSpPr>
        <p:spPr bwMode="auto">
          <a:xfrm>
            <a:off x="457200" y="1524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8.3 </a:t>
            </a:r>
            <a:endParaRPr lang="en-US" sz="2000" dirty="0">
              <a:solidFill>
                <a:srgbClr val="007CB2"/>
              </a:solidFill>
              <a:latin typeface="Arial" charset="0"/>
            </a:endParaRPr>
          </a:p>
        </p:txBody>
      </p:sp>
      <p:cxnSp>
        <p:nvCxnSpPr>
          <p:cNvPr id="25" name="Straight Connector 24"/>
          <p:cNvCxnSpPr>
            <a:cxnSpLocks noChangeShapeType="1"/>
          </p:cNvCxnSpPr>
          <p:nvPr/>
        </p:nvCxnSpPr>
        <p:spPr bwMode="auto">
          <a:xfrm flipH="1">
            <a:off x="457200" y="609600"/>
            <a:ext cx="1847850" cy="0"/>
          </a:xfrm>
          <a:prstGeom prst="line">
            <a:avLst/>
          </a:prstGeom>
          <a:noFill/>
          <a:ln w="50800" algn="ctr">
            <a:solidFill>
              <a:srgbClr val="007CB2"/>
            </a:solidFill>
            <a:round/>
            <a:headEnd/>
            <a:tailEnd/>
          </a:ln>
        </p:spPr>
      </p:cxnSp>
      <p:sp>
        <p:nvSpPr>
          <p:cNvPr id="26" name="Rectangle 6"/>
          <p:cNvSpPr>
            <a:spLocks noChangeArrowheads="1"/>
          </p:cNvSpPr>
          <p:nvPr/>
        </p:nvSpPr>
        <p:spPr bwMode="auto">
          <a:xfrm>
            <a:off x="2362200" y="152399"/>
            <a:ext cx="6781801" cy="533401"/>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SOME COST CONSIDERATIONS FOR MANAGERS</a:t>
            </a:r>
            <a:endParaRPr lang="en-US" sz="2000" b="1" dirty="0">
              <a:solidFill>
                <a:srgbClr val="007CB2"/>
              </a:solidFill>
              <a:latin typeface="Arial" charset="0"/>
            </a:endParaRPr>
          </a:p>
        </p:txBody>
      </p:sp>
      <p:graphicFrame>
        <p:nvGraphicFramePr>
          <p:cNvPr id="8" name="Group 49"/>
          <p:cNvGraphicFramePr>
            <a:graphicFrameLocks noGrp="1"/>
          </p:cNvGraphicFramePr>
          <p:nvPr>
            <p:extLst>
              <p:ext uri="{D42A27DB-BD31-4B8C-83A1-F6EECF244321}">
                <p14:modId xmlns:p14="http://schemas.microsoft.com/office/powerpoint/2010/main" val="3130227186"/>
              </p:ext>
            </p:extLst>
          </p:nvPr>
        </p:nvGraphicFramePr>
        <p:xfrm>
          <a:off x="457200" y="2057400"/>
          <a:ext cx="8229600" cy="1127634"/>
        </p:xfrm>
        <a:graphic>
          <a:graphicData uri="http://schemas.openxmlformats.org/drawingml/2006/table">
            <a:tbl>
              <a:tblPr/>
              <a:tblGrid>
                <a:gridCol w="2286000"/>
                <a:gridCol w="5943600"/>
              </a:tblGrid>
              <a:tr h="25778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Current output</a:t>
                      </a:r>
                    </a:p>
                  </a:txBody>
                  <a:tcPr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100 units per day, 80 of which are produced during the regular shift and 20 of which are produced during overtime</a:t>
                      </a:r>
                    </a:p>
                  </a:txBody>
                  <a:tcPr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25778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Materials cost</a:t>
                      </a:r>
                    </a:p>
                  </a:txBody>
                  <a:tcPr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$8 per unit for all output</a:t>
                      </a:r>
                    </a:p>
                  </a:txBody>
                  <a:tcPr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25778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Labor cost</a:t>
                      </a:r>
                    </a:p>
                  </a:txBody>
                  <a:tcPr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$30 per unit for the regular shift; $50 per unit for the overtime shift</a:t>
                      </a:r>
                    </a:p>
                  </a:txBody>
                  <a:tcPr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bl>
          </a:graphicData>
        </a:graphic>
      </p:graphicFrame>
      <p:sp>
        <p:nvSpPr>
          <p:cNvPr id="2" name="Rectangle 1"/>
          <p:cNvSpPr/>
          <p:nvPr/>
        </p:nvSpPr>
        <p:spPr>
          <a:xfrm>
            <a:off x="457200" y="3276600"/>
            <a:ext cx="8229600" cy="3277820"/>
          </a:xfrm>
          <a:prstGeom prst="rect">
            <a:avLst/>
          </a:prstGeom>
        </p:spPr>
        <p:txBody>
          <a:bodyPr wrap="square">
            <a:spAutoFit/>
          </a:bodyPr>
          <a:lstStyle/>
          <a:p>
            <a:pPr>
              <a:buNone/>
            </a:pPr>
            <a:r>
              <a:rPr lang="en-US" dirty="0" smtClean="0">
                <a:latin typeface="+mn-lt"/>
              </a:rPr>
              <a:t>For the first 80 units of output, average </a:t>
            </a:r>
            <a:r>
              <a:rPr lang="en-US" dirty="0">
                <a:latin typeface="+mn-lt"/>
              </a:rPr>
              <a:t>variable cost </a:t>
            </a:r>
            <a:r>
              <a:rPr lang="en-US" dirty="0" smtClean="0">
                <a:latin typeface="+mn-lt"/>
              </a:rPr>
              <a:t>and marginal </a:t>
            </a:r>
            <a:r>
              <a:rPr lang="en-US" dirty="0">
                <a:latin typeface="+mn-lt"/>
              </a:rPr>
              <a:t>cost </a:t>
            </a:r>
            <a:r>
              <a:rPr lang="en-US" dirty="0" smtClean="0">
                <a:latin typeface="+mn-lt"/>
              </a:rPr>
              <a:t>are both equal </a:t>
            </a:r>
            <a:r>
              <a:rPr lang="en-US" dirty="0">
                <a:latin typeface="+mn-lt"/>
              </a:rPr>
              <a:t>to $38 per unit</a:t>
            </a:r>
            <a:r>
              <a:rPr lang="en-US" dirty="0" smtClean="0">
                <a:latin typeface="+mn-lt"/>
              </a:rPr>
              <a:t>.  When </a:t>
            </a:r>
            <a:r>
              <a:rPr lang="en-US" dirty="0">
                <a:latin typeface="+mn-lt"/>
              </a:rPr>
              <a:t>output increases to 100 </a:t>
            </a:r>
            <a:r>
              <a:rPr lang="en-US" dirty="0" smtClean="0">
                <a:latin typeface="+mn-lt"/>
              </a:rPr>
              <a:t>units, marginal </a:t>
            </a:r>
            <a:r>
              <a:rPr lang="en-US" dirty="0">
                <a:latin typeface="+mn-lt"/>
              </a:rPr>
              <a:t>cost is </a:t>
            </a:r>
            <a:r>
              <a:rPr lang="en-US" dirty="0" smtClean="0">
                <a:latin typeface="+mn-lt"/>
              </a:rPr>
              <a:t>higher than </a:t>
            </a:r>
            <a:r>
              <a:rPr lang="en-US" dirty="0">
                <a:latin typeface="+mn-lt"/>
              </a:rPr>
              <a:t>average variable cost, </a:t>
            </a:r>
            <a:r>
              <a:rPr lang="en-US" dirty="0" smtClean="0">
                <a:latin typeface="+mn-lt"/>
              </a:rPr>
              <a:t>so a </a:t>
            </a:r>
            <a:r>
              <a:rPr lang="en-US" dirty="0">
                <a:latin typeface="+mn-lt"/>
              </a:rPr>
              <a:t>manager who relies </a:t>
            </a:r>
            <a:r>
              <a:rPr lang="en-US" dirty="0" smtClean="0">
                <a:latin typeface="+mn-lt"/>
              </a:rPr>
              <a:t>on average </a:t>
            </a:r>
            <a:r>
              <a:rPr lang="en-US" dirty="0">
                <a:latin typeface="+mn-lt"/>
              </a:rPr>
              <a:t>variable cost will produce too much</a:t>
            </a:r>
            <a:r>
              <a:rPr lang="en-US" dirty="0" smtClean="0">
                <a:latin typeface="+mn-lt"/>
              </a:rPr>
              <a:t>.</a:t>
            </a:r>
          </a:p>
          <a:p>
            <a:pPr>
              <a:buNone/>
            </a:pPr>
            <a:endParaRPr lang="en-US" sz="900" dirty="0">
              <a:latin typeface="+mn-lt"/>
            </a:endParaRPr>
          </a:p>
          <a:p>
            <a:pPr>
              <a:buNone/>
            </a:pPr>
            <a:r>
              <a:rPr lang="en-US" dirty="0" smtClean="0">
                <a:latin typeface="+mn-lt"/>
              </a:rPr>
              <a:t>Also, a </a:t>
            </a:r>
            <a:r>
              <a:rPr lang="en-US" dirty="0">
                <a:latin typeface="+mn-lt"/>
              </a:rPr>
              <a:t>single item on a firm’s accounting </a:t>
            </a:r>
            <a:r>
              <a:rPr lang="en-US" dirty="0" smtClean="0">
                <a:latin typeface="+mn-lt"/>
              </a:rPr>
              <a:t>ledger may </a:t>
            </a:r>
            <a:r>
              <a:rPr lang="en-US" dirty="0">
                <a:latin typeface="+mn-lt"/>
              </a:rPr>
              <a:t>have two components, only one of </a:t>
            </a:r>
            <a:r>
              <a:rPr lang="en-US" dirty="0" smtClean="0">
                <a:latin typeface="+mn-lt"/>
              </a:rPr>
              <a:t>which involves </a:t>
            </a:r>
            <a:r>
              <a:rPr lang="en-US" dirty="0">
                <a:latin typeface="+mn-lt"/>
              </a:rPr>
              <a:t>marginal cost</a:t>
            </a:r>
            <a:r>
              <a:rPr lang="en-US" dirty="0" smtClean="0">
                <a:latin typeface="+mn-lt"/>
              </a:rPr>
              <a:t>.</a:t>
            </a:r>
          </a:p>
          <a:p>
            <a:pPr>
              <a:buNone/>
            </a:pPr>
            <a:endParaRPr lang="en-US" sz="900" dirty="0">
              <a:latin typeface="+mn-lt"/>
            </a:endParaRPr>
          </a:p>
          <a:p>
            <a:pPr>
              <a:buNone/>
            </a:pPr>
            <a:r>
              <a:rPr lang="en-US" dirty="0">
                <a:latin typeface="+mn-lt"/>
              </a:rPr>
              <a:t>Finally, all opportunity costs should be included </a:t>
            </a:r>
            <a:r>
              <a:rPr lang="en-US" dirty="0" smtClean="0">
                <a:latin typeface="+mn-lt"/>
              </a:rPr>
              <a:t>in determining </a:t>
            </a:r>
            <a:r>
              <a:rPr lang="en-US" dirty="0">
                <a:latin typeface="+mn-lt"/>
              </a:rPr>
              <a:t>marginal cost</a:t>
            </a:r>
            <a:r>
              <a:rPr lang="en-US" dirty="0" smtClean="0">
                <a:latin typeface="+mn-lt"/>
              </a:rPr>
              <a:t>.</a:t>
            </a:r>
          </a:p>
          <a:p>
            <a:pPr>
              <a:buNone/>
            </a:pPr>
            <a:endParaRPr lang="en-US" sz="900" dirty="0">
              <a:latin typeface="+mn-lt"/>
            </a:endParaRPr>
          </a:p>
          <a:p>
            <a:pPr>
              <a:buNone/>
            </a:pPr>
            <a:r>
              <a:rPr lang="en-US" dirty="0">
                <a:latin typeface="+mn-lt"/>
              </a:rPr>
              <a:t>These three guidelines can help a manager </a:t>
            </a:r>
            <a:r>
              <a:rPr lang="en-US" dirty="0" smtClean="0">
                <a:latin typeface="+mn-lt"/>
              </a:rPr>
              <a:t>to measure </a:t>
            </a:r>
            <a:r>
              <a:rPr lang="en-US" dirty="0">
                <a:latin typeface="+mn-lt"/>
              </a:rPr>
              <a:t>marginal cost correctly. Failure to do </a:t>
            </a:r>
            <a:r>
              <a:rPr lang="en-US" dirty="0" smtClean="0">
                <a:latin typeface="+mn-lt"/>
              </a:rPr>
              <a:t>so can </a:t>
            </a:r>
            <a:r>
              <a:rPr lang="en-US" dirty="0">
                <a:latin typeface="+mn-lt"/>
              </a:rPr>
              <a:t>cause production to be too high or too low </a:t>
            </a:r>
            <a:r>
              <a:rPr lang="en-US" dirty="0" smtClean="0">
                <a:latin typeface="+mn-lt"/>
              </a:rPr>
              <a:t>and thereby </a:t>
            </a:r>
            <a:r>
              <a:rPr lang="en-US" dirty="0">
                <a:latin typeface="+mn-lt"/>
              </a:rPr>
              <a:t>reduce profit.</a:t>
            </a:r>
          </a:p>
        </p:txBody>
      </p:sp>
      <p:cxnSp>
        <p:nvCxnSpPr>
          <p:cNvPr id="9" name="Straight Connector 8"/>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3042199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par>
                                <p:cTn id="12" presetID="22" presetClass="entr" presetSubtype="8"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left)">
                                      <p:cBhvr>
                                        <p:cTn id="18" dur="500"/>
                                        <p:tgtEl>
                                          <p:spTgt spid="26"/>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598023">
                                            <p:txEl>
                                              <p:pRg st="0" end="0"/>
                                            </p:txEl>
                                          </p:spTgt>
                                        </p:tgtEl>
                                        <p:attrNameLst>
                                          <p:attrName>style.visibility</p:attrName>
                                        </p:attrNameLst>
                                      </p:cBhvr>
                                      <p:to>
                                        <p:strVal val="visible"/>
                                      </p:to>
                                    </p:set>
                                    <p:animEffect transition="in" filter="wipe(left)">
                                      <p:cBhvr>
                                        <p:cTn id="22" dur="500"/>
                                        <p:tgtEl>
                                          <p:spTgt spid="598023">
                                            <p:txEl>
                                              <p:pRg st="0" end="0"/>
                                            </p:txEl>
                                          </p:spTgt>
                                        </p:tgtEl>
                                      </p:cBhvr>
                                    </p:animEffect>
                                  </p:childTnLst>
                                </p:cTn>
                              </p:par>
                            </p:childTnLst>
                          </p:cTn>
                        </p:par>
                        <p:par>
                          <p:cTn id="23" fill="hold">
                            <p:stCondLst>
                              <p:cond delay="2000"/>
                            </p:stCondLst>
                            <p:childTnLst>
                              <p:par>
                                <p:cTn id="24" presetID="22" presetClass="entr" presetSubtype="1"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2">
                                            <p:txEl>
                                              <p:pRg st="0" end="0"/>
                                            </p:txEl>
                                          </p:spTgt>
                                        </p:tgtEl>
                                        <p:attrNameLst>
                                          <p:attrName>style.visibility</p:attrName>
                                        </p:attrNameLst>
                                      </p:cBhvr>
                                      <p:to>
                                        <p:strVal val="visible"/>
                                      </p:to>
                                    </p:set>
                                    <p:animEffect transition="in" filter="wipe(left)">
                                      <p:cBhvr>
                                        <p:cTn id="31" dur="500"/>
                                        <p:tgtEl>
                                          <p:spTgt spid="2">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2">
                                            <p:txEl>
                                              <p:pRg st="2" end="2"/>
                                            </p:txEl>
                                          </p:spTgt>
                                        </p:tgtEl>
                                        <p:attrNameLst>
                                          <p:attrName>style.visibility</p:attrName>
                                        </p:attrNameLst>
                                      </p:cBhvr>
                                      <p:to>
                                        <p:strVal val="visible"/>
                                      </p:to>
                                    </p:set>
                                    <p:animEffect transition="in" filter="wipe(left)">
                                      <p:cBhvr>
                                        <p:cTn id="36" dur="500"/>
                                        <p:tgtEl>
                                          <p:spTgt spid="2">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2">
                                            <p:txEl>
                                              <p:pRg st="4" end="4"/>
                                            </p:txEl>
                                          </p:spTgt>
                                        </p:tgtEl>
                                        <p:attrNameLst>
                                          <p:attrName>style.visibility</p:attrName>
                                        </p:attrNameLst>
                                      </p:cBhvr>
                                      <p:to>
                                        <p:strVal val="visible"/>
                                      </p:to>
                                    </p:set>
                                    <p:animEffect transition="in" filter="wipe(left)">
                                      <p:cBhvr>
                                        <p:cTn id="41" dur="500"/>
                                        <p:tgtEl>
                                          <p:spTgt spid="2">
                                            <p:txEl>
                                              <p:pRg st="4" end="4"/>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2">
                                            <p:txEl>
                                              <p:pRg st="6" end="6"/>
                                            </p:txEl>
                                          </p:spTgt>
                                        </p:tgtEl>
                                        <p:attrNameLst>
                                          <p:attrName>style.visibility</p:attrName>
                                        </p:attrNameLst>
                                      </p:cBhvr>
                                      <p:to>
                                        <p:strVal val="visible"/>
                                      </p:to>
                                    </p:set>
                                    <p:animEffect transition="in" filter="wipe(left)">
                                      <p:cBhvr>
                                        <p:cTn id="46" dur="500"/>
                                        <p:tgtEl>
                                          <p:spTgt spid="2">
                                            <p:txEl>
                                              <p:pRg st="6" end="6"/>
                                            </p:txEl>
                                          </p:spTgt>
                                        </p:tgtEl>
                                      </p:cBhvr>
                                    </p:animEffect>
                                  </p:childTnLst>
                                </p:cTn>
                              </p:par>
                            </p:childTnLst>
                          </p:cTn>
                        </p:par>
                        <p:par>
                          <p:cTn id="47" fill="hold">
                            <p:stCondLst>
                              <p:cond delay="500"/>
                            </p:stCondLst>
                            <p:childTnLst>
                              <p:par>
                                <p:cTn id="48" presetID="22" presetClass="entr" presetSubtype="8"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left)">
                                      <p:cBhvr>
                                        <p:cTn id="5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598023" grpId="0" build="p"/>
      <p:bldP spid="18" grpId="0"/>
      <p:bldP spid="26" grpId="0"/>
      <p:bldP spid="2" grpId="0" build="p" bldLvl="2"/>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564" name="Rectangle 4"/>
          <p:cNvSpPr>
            <a:spLocks noGrp="1" noChangeArrowheads="1"/>
          </p:cNvSpPr>
          <p:nvPr>
            <p:ph type="title" idx="4294967295"/>
          </p:nvPr>
        </p:nvSpPr>
        <p:spPr>
          <a:xfrm>
            <a:off x="1295400" y="198438"/>
            <a:ext cx="6503988" cy="944562"/>
          </a:xfrm>
          <a:prstGeom prst="rect">
            <a:avLst/>
          </a:prstGeom>
          <a:noFill/>
        </p:spPr>
        <p:txBody>
          <a:bodyPr anchor="ctr"/>
          <a:lstStyle/>
          <a:p>
            <a:pPr eaLnBrk="1" hangingPunct="1"/>
            <a:r>
              <a:rPr lang="en-US" sz="2800" dirty="0" smtClean="0">
                <a:solidFill>
                  <a:srgbClr val="008FD0"/>
                </a:solidFill>
              </a:rPr>
              <a:t>The Competitive Firm’s Short-run</a:t>
            </a:r>
            <a:br>
              <a:rPr lang="en-US" sz="2800" dirty="0" smtClean="0">
                <a:solidFill>
                  <a:srgbClr val="008FD0"/>
                </a:solidFill>
              </a:rPr>
            </a:br>
            <a:r>
              <a:rPr lang="en-US" sz="2800" dirty="0" smtClean="0">
                <a:solidFill>
                  <a:srgbClr val="008FD0"/>
                </a:solidFill>
              </a:rPr>
              <a:t>Supply Curve</a:t>
            </a:r>
          </a:p>
        </p:txBody>
      </p:sp>
      <p:sp>
        <p:nvSpPr>
          <p:cNvPr id="578566"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8.5</a:t>
            </a:r>
            <a:endParaRPr lang="en-US" sz="2800" b="1" dirty="0">
              <a:solidFill>
                <a:srgbClr val="008FD0"/>
              </a:solidFill>
              <a:latin typeface="Arial" charset="0"/>
            </a:endParaRPr>
          </a:p>
        </p:txBody>
      </p:sp>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6" name="Rectangle 4"/>
          <p:cNvSpPr>
            <a:spLocks noChangeArrowheads="1"/>
          </p:cNvSpPr>
          <p:nvPr/>
        </p:nvSpPr>
        <p:spPr bwMode="auto">
          <a:xfrm>
            <a:off x="457200" y="2590800"/>
            <a:ext cx="2952750" cy="83820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THE SHORT-RUN SUPPLY CURVE FOR A COMPETITIVE FIRM</a:t>
            </a:r>
            <a:endParaRPr lang="en-US" sz="1600" b="1" dirty="0">
              <a:latin typeface="Arial" charset="0"/>
            </a:endParaRPr>
          </a:p>
        </p:txBody>
      </p:sp>
      <p:sp>
        <p:nvSpPr>
          <p:cNvPr id="37" name="Rectangle 9"/>
          <p:cNvSpPr>
            <a:spLocks noChangeArrowheads="1"/>
          </p:cNvSpPr>
          <p:nvPr/>
        </p:nvSpPr>
        <p:spPr bwMode="auto">
          <a:xfrm>
            <a:off x="457200" y="2252662"/>
            <a:ext cx="146685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8.6</a:t>
            </a:r>
            <a:endParaRPr lang="en-US" sz="2000" b="1" dirty="0">
              <a:solidFill>
                <a:srgbClr val="ED1B2F"/>
              </a:solidFill>
              <a:latin typeface="Arial" charset="0"/>
            </a:endParaRPr>
          </a:p>
        </p:txBody>
      </p:sp>
      <p:grpSp>
        <p:nvGrpSpPr>
          <p:cNvPr id="38" name="Group 37"/>
          <p:cNvGrpSpPr>
            <a:grpSpLocks/>
          </p:cNvGrpSpPr>
          <p:nvPr/>
        </p:nvGrpSpPr>
        <p:grpSpPr bwMode="auto">
          <a:xfrm>
            <a:off x="3429000" y="6096000"/>
            <a:ext cx="5334000" cy="152400"/>
            <a:chOff x="3657600" y="1678781"/>
            <a:chExt cx="4800600" cy="152400"/>
          </a:xfrm>
        </p:grpSpPr>
        <p:cxnSp>
          <p:nvCxnSpPr>
            <p:cNvPr id="39"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40"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41" name="Group 40"/>
          <p:cNvGrpSpPr>
            <a:grpSpLocks/>
          </p:cNvGrpSpPr>
          <p:nvPr/>
        </p:nvGrpSpPr>
        <p:grpSpPr bwMode="auto">
          <a:xfrm>
            <a:off x="3352800" y="2286000"/>
            <a:ext cx="152400" cy="3883820"/>
            <a:chOff x="3574256" y="2209800"/>
            <a:chExt cx="152400" cy="4114800"/>
          </a:xfrm>
        </p:grpSpPr>
        <p:cxnSp>
          <p:nvCxnSpPr>
            <p:cNvPr id="42"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43"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44" name="Group 43"/>
          <p:cNvGrpSpPr>
            <a:grpSpLocks/>
          </p:cNvGrpSpPr>
          <p:nvPr/>
        </p:nvGrpSpPr>
        <p:grpSpPr bwMode="auto">
          <a:xfrm>
            <a:off x="457200" y="6019800"/>
            <a:ext cx="2969420" cy="108049"/>
            <a:chOff x="457199" y="5791200"/>
            <a:chExt cx="3193257" cy="152400"/>
          </a:xfrm>
        </p:grpSpPr>
        <p:cxnSp>
          <p:nvCxnSpPr>
            <p:cNvPr id="45"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6"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47" name="TextBox 46"/>
          <p:cNvSpPr txBox="1"/>
          <p:nvPr/>
        </p:nvSpPr>
        <p:spPr>
          <a:xfrm>
            <a:off x="457201" y="1335087"/>
            <a:ext cx="8229599" cy="646113"/>
          </a:xfrm>
          <a:prstGeom prst="rect">
            <a:avLst/>
          </a:prstGeom>
          <a:noFill/>
        </p:spPr>
        <p:txBody>
          <a:bodyPr wrap="square">
            <a:spAutoFit/>
          </a:bodyPr>
          <a:lstStyle/>
          <a:p>
            <a:pPr>
              <a:buNone/>
              <a:defRPr/>
            </a:pPr>
            <a:r>
              <a:rPr lang="en-US" dirty="0">
                <a:latin typeface="+mj-lt"/>
              </a:rPr>
              <a:t>The firm’s supply curve is </a:t>
            </a:r>
            <a:r>
              <a:rPr lang="en-US" i="1" dirty="0">
                <a:latin typeface="+mj-lt"/>
              </a:rPr>
              <a:t>the portion of the marginal cost curve for which marginal cost is greater than average variable cost.</a:t>
            </a:r>
          </a:p>
        </p:txBody>
      </p:sp>
      <p:sp>
        <p:nvSpPr>
          <p:cNvPr id="48" name="Rectangle 4"/>
          <p:cNvSpPr>
            <a:spLocks noChangeArrowheads="1"/>
          </p:cNvSpPr>
          <p:nvPr/>
        </p:nvSpPr>
        <p:spPr bwMode="auto">
          <a:xfrm>
            <a:off x="457200" y="3429000"/>
            <a:ext cx="2895600" cy="28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In the short run, the firm chooses its output so that marginal cost MC is equal to price as long as the firm covers its average variable cost. </a:t>
            </a:r>
          </a:p>
          <a:p>
            <a:pPr>
              <a:spcBef>
                <a:spcPct val="20000"/>
              </a:spcBef>
              <a:buNone/>
            </a:pPr>
            <a:r>
              <a:rPr lang="en-US" sz="1600" dirty="0" smtClean="0">
                <a:latin typeface="Arial" pitchFamily="34" charset="0"/>
              </a:rPr>
              <a:t>The </a:t>
            </a:r>
            <a:r>
              <a:rPr lang="en-US" sz="1600" dirty="0">
                <a:latin typeface="Arial" pitchFamily="34" charset="0"/>
              </a:rPr>
              <a:t>short-run supply curve is given by the crosshatched portion of the marginal cost curve.</a:t>
            </a:r>
          </a:p>
        </p:txBody>
      </p:sp>
      <p:pic>
        <p:nvPicPr>
          <p:cNvPr id="49" name="Picture 7" descr="C:\Documents and Settings\Kyle M. Thiel\Desktop\Pindyck_7e\ppts\aparna_ppts\aparna_ppts\ch08\fig8.06\fig8.06_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9025" y="2286000"/>
            <a:ext cx="5438775"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8" descr="C:\Documents and Settings\Kyle M. Thiel\Desktop\Pindyck_7e\ppts\aparna_ppts\aparna_ppts\ch08\fig8.06\fig8.06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29025" y="2286000"/>
            <a:ext cx="5438775"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9" descr="C:\Documents and Settings\Kyle M. Thiel\Desktop\Pindyck_7e\ppts\aparna_ppts\aparna_ppts\ch08\fig8.06\fig8.06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29025" y="2286000"/>
            <a:ext cx="5438775"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10" descr="C:\Documents and Settings\Kyle M. Thiel\Desktop\Pindyck_7e\ppts\aparna_ppts\aparna_ppts\ch08\fig8.06\fig8.06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29025" y="2286000"/>
            <a:ext cx="5438775"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11" descr="C:\Documents and Settings\Kyle M. Thiel\Desktop\Pindyck_7e\ppts\aparna_ppts\aparna_ppts\ch08\fig8.06\fig8.06_05.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29025" y="2286000"/>
            <a:ext cx="5438775"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12" descr="C:\Documents and Settings\Kyle M. Thiel\Desktop\Pindyck_7e\ppts\aparna_ppts\aparna_ppts\ch08\fig8.06\fig8.06_06.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29025" y="2286000"/>
            <a:ext cx="5438775"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13" descr="C:\Documents and Settings\Kyle M. Thiel\Desktop\Pindyck_7e\ppts\aparna_ppts\aparna_ppts\ch08\fig8.06\fig8.06_07.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29025" y="2286000"/>
            <a:ext cx="5438775"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14" descr="C:\Documents and Settings\Kyle M. Thiel\Desktop\Pindyck_7e\ppts\aparna_ppts\aparna_ppts\ch08\fig8.06\fig8.06_08.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629025" y="2286000"/>
            <a:ext cx="5438775"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95688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78566"/>
                                        </p:tgtEl>
                                        <p:attrNameLst>
                                          <p:attrName>style.visibility</p:attrName>
                                        </p:attrNameLst>
                                      </p:cBhvr>
                                      <p:to>
                                        <p:strVal val="visible"/>
                                      </p:to>
                                    </p:set>
                                    <p:animEffect transition="in" filter="wipe(left)">
                                      <p:cBhvr>
                                        <p:cTn id="11" dur="500"/>
                                        <p:tgtEl>
                                          <p:spTgt spid="578566"/>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8564"/>
                                        </p:tgtEl>
                                        <p:attrNameLst>
                                          <p:attrName>style.visibility</p:attrName>
                                        </p:attrNameLst>
                                      </p:cBhvr>
                                      <p:to>
                                        <p:strVal val="visible"/>
                                      </p:to>
                                    </p:set>
                                    <p:animEffect transition="in" filter="wipe(left)">
                                      <p:cBhvr>
                                        <p:cTn id="15" dur="500"/>
                                        <p:tgtEl>
                                          <p:spTgt spid="57856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7">
                                            <p:txEl>
                                              <p:pRg st="0" end="0"/>
                                            </p:txEl>
                                          </p:spTgt>
                                        </p:tgtEl>
                                        <p:attrNameLst>
                                          <p:attrName>style.visibility</p:attrName>
                                        </p:attrNameLst>
                                      </p:cBhvr>
                                      <p:to>
                                        <p:strVal val="visible"/>
                                      </p:to>
                                    </p:set>
                                    <p:animEffect transition="in" filter="wipe(left)">
                                      <p:cBhvr>
                                        <p:cTn id="19" dur="500"/>
                                        <p:tgtEl>
                                          <p:spTgt spid="47">
                                            <p:txEl>
                                              <p:pRg st="0" end="0"/>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wipe(left)">
                                      <p:cBhvr>
                                        <p:cTn id="27" dur="500"/>
                                        <p:tgtEl>
                                          <p:spTgt spid="36"/>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wipe(down)">
                                      <p:cBhvr>
                                        <p:cTn id="31" dur="500"/>
                                        <p:tgtEl>
                                          <p:spTgt spid="41"/>
                                        </p:tgtEl>
                                      </p:cBhvr>
                                    </p:animEffect>
                                  </p:childTnLst>
                                </p:cTn>
                              </p:par>
                              <p:par>
                                <p:cTn id="32" presetID="22" presetClass="entr" presetSubtype="8" fill="hold" nodeType="with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500"/>
                                        <p:tgtEl>
                                          <p:spTgt spid="38"/>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wipe(left)">
                                      <p:cBhvr>
                                        <p:cTn id="38" dur="500"/>
                                        <p:tgtEl>
                                          <p:spTgt spid="49"/>
                                        </p:tgtEl>
                                      </p:cBhvr>
                                    </p:animEffect>
                                  </p:childTnLst>
                                </p:cTn>
                              </p:par>
                            </p:childTnLst>
                          </p:cTn>
                        </p:par>
                        <p:par>
                          <p:cTn id="39" fill="hold">
                            <p:stCondLst>
                              <p:cond delay="4000"/>
                            </p:stCondLst>
                            <p:childTnLst>
                              <p:par>
                                <p:cTn id="40" presetID="22" presetClass="entr" presetSubtype="8" fill="hold" nodeType="after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wipe(left)">
                                      <p:cBhvr>
                                        <p:cTn id="42" dur="1000"/>
                                        <p:tgtEl>
                                          <p:spTgt spid="50"/>
                                        </p:tgtEl>
                                      </p:cBhvr>
                                    </p:animEffect>
                                  </p:childTnLst>
                                </p:cTn>
                              </p:par>
                            </p:childTnLst>
                          </p:cTn>
                        </p:par>
                        <p:par>
                          <p:cTn id="43" fill="hold">
                            <p:stCondLst>
                              <p:cond delay="5000"/>
                            </p:stCondLst>
                            <p:childTnLst>
                              <p:par>
                                <p:cTn id="44" presetID="22" presetClass="entr" presetSubtype="8" fill="hold" nodeType="after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wipe(left)">
                                      <p:cBhvr>
                                        <p:cTn id="46" dur="1000"/>
                                        <p:tgtEl>
                                          <p:spTgt spid="51"/>
                                        </p:tgtEl>
                                      </p:cBhvr>
                                    </p:animEffect>
                                  </p:childTnLst>
                                </p:cTn>
                              </p:par>
                            </p:childTnLst>
                          </p:cTn>
                        </p:par>
                        <p:par>
                          <p:cTn id="47" fill="hold">
                            <p:stCondLst>
                              <p:cond delay="6000"/>
                            </p:stCondLst>
                            <p:childTnLst>
                              <p:par>
                                <p:cTn id="48" presetID="22" presetClass="entr" presetSubtype="8" fill="hold" nodeType="afterEffect">
                                  <p:stCondLst>
                                    <p:cond delay="0"/>
                                  </p:stCondLst>
                                  <p:childTnLst>
                                    <p:set>
                                      <p:cBhvr>
                                        <p:cTn id="49" dur="1" fill="hold">
                                          <p:stCondLst>
                                            <p:cond delay="0"/>
                                          </p:stCondLst>
                                        </p:cTn>
                                        <p:tgtEl>
                                          <p:spTgt spid="52"/>
                                        </p:tgtEl>
                                        <p:attrNameLst>
                                          <p:attrName>style.visibility</p:attrName>
                                        </p:attrNameLst>
                                      </p:cBhvr>
                                      <p:to>
                                        <p:strVal val="visible"/>
                                      </p:to>
                                    </p:set>
                                    <p:animEffect transition="in" filter="wipe(left)">
                                      <p:cBhvr>
                                        <p:cTn id="50" dur="1000"/>
                                        <p:tgtEl>
                                          <p:spTgt spid="52"/>
                                        </p:tgtEl>
                                      </p:cBhvr>
                                    </p:animEffect>
                                  </p:childTnLst>
                                </p:cTn>
                              </p:par>
                            </p:childTnLst>
                          </p:cTn>
                        </p:par>
                        <p:par>
                          <p:cTn id="51" fill="hold">
                            <p:stCondLst>
                              <p:cond delay="7000"/>
                            </p:stCondLst>
                            <p:childTnLst>
                              <p:par>
                                <p:cTn id="52" presetID="22" presetClass="entr" presetSubtype="8" fill="hold" nodeType="afterEffect">
                                  <p:stCondLst>
                                    <p:cond delay="0"/>
                                  </p:stCondLst>
                                  <p:childTnLst>
                                    <p:set>
                                      <p:cBhvr>
                                        <p:cTn id="53" dur="1" fill="hold">
                                          <p:stCondLst>
                                            <p:cond delay="0"/>
                                          </p:stCondLst>
                                        </p:cTn>
                                        <p:tgtEl>
                                          <p:spTgt spid="53"/>
                                        </p:tgtEl>
                                        <p:attrNameLst>
                                          <p:attrName>style.visibility</p:attrName>
                                        </p:attrNameLst>
                                      </p:cBhvr>
                                      <p:to>
                                        <p:strVal val="visible"/>
                                      </p:to>
                                    </p:set>
                                    <p:animEffect transition="in" filter="wipe(left)">
                                      <p:cBhvr>
                                        <p:cTn id="54" dur="1000"/>
                                        <p:tgtEl>
                                          <p:spTgt spid="53"/>
                                        </p:tgtEl>
                                      </p:cBhvr>
                                    </p:animEffect>
                                  </p:childTnLst>
                                </p:cTn>
                              </p:par>
                            </p:childTnLst>
                          </p:cTn>
                        </p:par>
                        <p:par>
                          <p:cTn id="55" fill="hold">
                            <p:stCondLst>
                              <p:cond delay="8000"/>
                            </p:stCondLst>
                            <p:childTnLst>
                              <p:par>
                                <p:cTn id="56" presetID="22" presetClass="entr" presetSubtype="8" fill="hold" nodeType="afterEffect">
                                  <p:stCondLst>
                                    <p:cond delay="0"/>
                                  </p:stCondLst>
                                  <p:childTnLst>
                                    <p:set>
                                      <p:cBhvr>
                                        <p:cTn id="57" dur="1" fill="hold">
                                          <p:stCondLst>
                                            <p:cond delay="0"/>
                                          </p:stCondLst>
                                        </p:cTn>
                                        <p:tgtEl>
                                          <p:spTgt spid="54"/>
                                        </p:tgtEl>
                                        <p:attrNameLst>
                                          <p:attrName>style.visibility</p:attrName>
                                        </p:attrNameLst>
                                      </p:cBhvr>
                                      <p:to>
                                        <p:strVal val="visible"/>
                                      </p:to>
                                    </p:set>
                                    <p:animEffect transition="in" filter="wipe(left)">
                                      <p:cBhvr>
                                        <p:cTn id="58" dur="1000"/>
                                        <p:tgtEl>
                                          <p:spTgt spid="54"/>
                                        </p:tgtEl>
                                      </p:cBhvr>
                                    </p:animEffect>
                                  </p:childTnLst>
                                </p:cTn>
                              </p:par>
                            </p:childTnLst>
                          </p:cTn>
                        </p:par>
                        <p:par>
                          <p:cTn id="59" fill="hold">
                            <p:stCondLst>
                              <p:cond delay="9000"/>
                            </p:stCondLst>
                            <p:childTnLst>
                              <p:par>
                                <p:cTn id="60" presetID="22" presetClass="entr" presetSubtype="8" fill="hold" nodeType="after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wipe(left)">
                                      <p:cBhvr>
                                        <p:cTn id="62" dur="1000"/>
                                        <p:tgtEl>
                                          <p:spTgt spid="55"/>
                                        </p:tgtEl>
                                      </p:cBhvr>
                                    </p:animEffect>
                                  </p:childTnLst>
                                </p:cTn>
                              </p:par>
                            </p:childTnLst>
                          </p:cTn>
                        </p:par>
                        <p:par>
                          <p:cTn id="63" fill="hold">
                            <p:stCondLst>
                              <p:cond delay="10000"/>
                            </p:stCondLst>
                            <p:childTnLst>
                              <p:par>
                                <p:cTn id="64" presetID="22" presetClass="entr" presetSubtype="8" fill="hold" grpId="0" nodeType="afterEffect">
                                  <p:stCondLst>
                                    <p:cond delay="0"/>
                                  </p:stCondLst>
                                  <p:childTnLst>
                                    <p:set>
                                      <p:cBhvr>
                                        <p:cTn id="65" dur="1" fill="hold">
                                          <p:stCondLst>
                                            <p:cond delay="0"/>
                                          </p:stCondLst>
                                        </p:cTn>
                                        <p:tgtEl>
                                          <p:spTgt spid="48">
                                            <p:txEl>
                                              <p:pRg st="0" end="0"/>
                                            </p:txEl>
                                          </p:spTgt>
                                        </p:tgtEl>
                                        <p:attrNameLst>
                                          <p:attrName>style.visibility</p:attrName>
                                        </p:attrNameLst>
                                      </p:cBhvr>
                                      <p:to>
                                        <p:strVal val="visible"/>
                                      </p:to>
                                    </p:set>
                                    <p:animEffect transition="in" filter="wipe(left)">
                                      <p:cBhvr>
                                        <p:cTn id="66" dur="500"/>
                                        <p:tgtEl>
                                          <p:spTgt spid="48">
                                            <p:txEl>
                                              <p:pRg st="0" end="0"/>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nodeType="click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down)">
                                      <p:cBhvr>
                                        <p:cTn id="71" dur="2000"/>
                                        <p:tgtEl>
                                          <p:spTgt spid="56"/>
                                        </p:tgtEl>
                                      </p:cBhvr>
                                    </p:animEffect>
                                  </p:childTnLst>
                                </p:cTn>
                              </p:par>
                            </p:childTnLst>
                          </p:cTn>
                        </p:par>
                        <p:par>
                          <p:cTn id="72" fill="hold">
                            <p:stCondLst>
                              <p:cond delay="2000"/>
                            </p:stCondLst>
                            <p:childTnLst>
                              <p:par>
                                <p:cTn id="73" presetID="22" presetClass="entr" presetSubtype="8" fill="hold" grpId="0" nodeType="afterEffect">
                                  <p:stCondLst>
                                    <p:cond delay="0"/>
                                  </p:stCondLst>
                                  <p:childTnLst>
                                    <p:set>
                                      <p:cBhvr>
                                        <p:cTn id="74" dur="1" fill="hold">
                                          <p:stCondLst>
                                            <p:cond delay="0"/>
                                          </p:stCondLst>
                                        </p:cTn>
                                        <p:tgtEl>
                                          <p:spTgt spid="48">
                                            <p:txEl>
                                              <p:pRg st="1" end="1"/>
                                            </p:txEl>
                                          </p:spTgt>
                                        </p:tgtEl>
                                        <p:attrNameLst>
                                          <p:attrName>style.visibility</p:attrName>
                                        </p:attrNameLst>
                                      </p:cBhvr>
                                      <p:to>
                                        <p:strVal val="visible"/>
                                      </p:to>
                                    </p:set>
                                    <p:animEffect transition="in" filter="wipe(left)">
                                      <p:cBhvr>
                                        <p:cTn id="75" dur="500"/>
                                        <p:tgtEl>
                                          <p:spTgt spid="48">
                                            <p:txEl>
                                              <p:pRg st="1" end="1"/>
                                            </p:txEl>
                                          </p:spTgt>
                                        </p:tgtEl>
                                      </p:cBhvr>
                                    </p:animEffect>
                                  </p:childTnLst>
                                </p:cTn>
                              </p:par>
                            </p:childTnLst>
                          </p:cTn>
                        </p:par>
                        <p:par>
                          <p:cTn id="76" fill="hold">
                            <p:stCondLst>
                              <p:cond delay="2500"/>
                            </p:stCondLst>
                            <p:childTnLst>
                              <p:par>
                                <p:cTn id="77" presetID="22" presetClass="entr" presetSubtype="2" fill="hold" nodeType="afterEffect">
                                  <p:stCondLst>
                                    <p:cond delay="0"/>
                                  </p:stCondLst>
                                  <p:childTnLst>
                                    <p:set>
                                      <p:cBhvr>
                                        <p:cTn id="78" dur="1" fill="hold">
                                          <p:stCondLst>
                                            <p:cond delay="0"/>
                                          </p:stCondLst>
                                        </p:cTn>
                                        <p:tgtEl>
                                          <p:spTgt spid="44"/>
                                        </p:tgtEl>
                                        <p:attrNameLst>
                                          <p:attrName>style.visibility</p:attrName>
                                        </p:attrNameLst>
                                      </p:cBhvr>
                                      <p:to>
                                        <p:strVal val="visible"/>
                                      </p:to>
                                    </p:set>
                                    <p:animEffect transition="in" filter="wipe(right)">
                                      <p:cBhvr>
                                        <p:cTn id="7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8564" grpId="0"/>
      <p:bldP spid="578566" grpId="0"/>
      <p:bldP spid="36" grpId="0"/>
      <p:bldP spid="37" grpId="0"/>
      <p:bldP spid="47" grpId="0" build="p"/>
      <p:bldP spid="48"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6" name="Rectangle 4"/>
          <p:cNvSpPr>
            <a:spLocks noChangeArrowheads="1"/>
          </p:cNvSpPr>
          <p:nvPr/>
        </p:nvSpPr>
        <p:spPr bwMode="auto">
          <a:xfrm>
            <a:off x="457200" y="1633538"/>
            <a:ext cx="2952750" cy="83820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THE RESPONSE OF A FIRM TO A CHANGE IN INPUT PRICE</a:t>
            </a:r>
            <a:endParaRPr lang="en-US" sz="1600" b="1" dirty="0">
              <a:latin typeface="Arial" charset="0"/>
            </a:endParaRPr>
          </a:p>
        </p:txBody>
      </p:sp>
      <p:sp>
        <p:nvSpPr>
          <p:cNvPr id="37" name="Rectangle 9"/>
          <p:cNvSpPr>
            <a:spLocks noChangeArrowheads="1"/>
          </p:cNvSpPr>
          <p:nvPr/>
        </p:nvSpPr>
        <p:spPr bwMode="auto">
          <a:xfrm>
            <a:off x="457200" y="1295400"/>
            <a:ext cx="146685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8.7</a:t>
            </a:r>
            <a:endParaRPr lang="en-US" sz="2000" b="1" dirty="0">
              <a:solidFill>
                <a:srgbClr val="ED1B2F"/>
              </a:solidFill>
              <a:latin typeface="Arial" charset="0"/>
            </a:endParaRPr>
          </a:p>
        </p:txBody>
      </p:sp>
      <p:grpSp>
        <p:nvGrpSpPr>
          <p:cNvPr id="38" name="Group 37"/>
          <p:cNvGrpSpPr>
            <a:grpSpLocks/>
          </p:cNvGrpSpPr>
          <p:nvPr/>
        </p:nvGrpSpPr>
        <p:grpSpPr bwMode="auto">
          <a:xfrm>
            <a:off x="3429000" y="5138738"/>
            <a:ext cx="5334000" cy="152400"/>
            <a:chOff x="3657600" y="1678781"/>
            <a:chExt cx="4800600" cy="152400"/>
          </a:xfrm>
        </p:grpSpPr>
        <p:cxnSp>
          <p:nvCxnSpPr>
            <p:cNvPr id="39"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40"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41" name="Group 40"/>
          <p:cNvGrpSpPr>
            <a:grpSpLocks/>
          </p:cNvGrpSpPr>
          <p:nvPr/>
        </p:nvGrpSpPr>
        <p:grpSpPr bwMode="auto">
          <a:xfrm>
            <a:off x="3352800" y="1328738"/>
            <a:ext cx="152400" cy="3883820"/>
            <a:chOff x="3574256" y="2209800"/>
            <a:chExt cx="152400" cy="4114800"/>
          </a:xfrm>
        </p:grpSpPr>
        <p:cxnSp>
          <p:nvCxnSpPr>
            <p:cNvPr id="42"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43"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44" name="Group 43"/>
          <p:cNvGrpSpPr>
            <a:grpSpLocks/>
          </p:cNvGrpSpPr>
          <p:nvPr/>
        </p:nvGrpSpPr>
        <p:grpSpPr bwMode="auto">
          <a:xfrm>
            <a:off x="457199" y="4043363"/>
            <a:ext cx="2971801" cy="209550"/>
            <a:chOff x="457199" y="5791200"/>
            <a:chExt cx="3193257" cy="152400"/>
          </a:xfrm>
        </p:grpSpPr>
        <p:cxnSp>
          <p:nvCxnSpPr>
            <p:cNvPr id="45"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6"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26" name="Rectangle 4"/>
          <p:cNvSpPr>
            <a:spLocks noChangeArrowheads="1"/>
          </p:cNvSpPr>
          <p:nvPr/>
        </p:nvSpPr>
        <p:spPr bwMode="auto">
          <a:xfrm>
            <a:off x="457200" y="2471738"/>
            <a:ext cx="28956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When the marginal cost of production for a firm increases (from MC</a:t>
            </a:r>
            <a:r>
              <a:rPr lang="en-US" sz="1600" baseline="-25000" dirty="0">
                <a:latin typeface="Arial" pitchFamily="34" charset="0"/>
              </a:rPr>
              <a:t>1</a:t>
            </a:r>
            <a:r>
              <a:rPr lang="en-US" sz="1600" dirty="0">
                <a:latin typeface="Arial" pitchFamily="34" charset="0"/>
              </a:rPr>
              <a:t> to MC</a:t>
            </a:r>
            <a:r>
              <a:rPr lang="en-US" sz="1600" baseline="-25000" dirty="0">
                <a:latin typeface="Arial" pitchFamily="34" charset="0"/>
              </a:rPr>
              <a:t>2</a:t>
            </a:r>
            <a:r>
              <a:rPr lang="en-US" sz="1600" dirty="0">
                <a:latin typeface="Arial" pitchFamily="34" charset="0"/>
              </a:rPr>
              <a:t>),</a:t>
            </a:r>
          </a:p>
          <a:p>
            <a:pPr>
              <a:spcBef>
                <a:spcPct val="20000"/>
              </a:spcBef>
              <a:buNone/>
            </a:pPr>
            <a:r>
              <a:rPr lang="en-US" sz="1600" dirty="0">
                <a:latin typeface="Arial" pitchFamily="34" charset="0"/>
              </a:rPr>
              <a:t>the level of output that maximizes profit falls (from </a:t>
            </a:r>
            <a:r>
              <a:rPr lang="en-US" sz="1600" i="1" dirty="0">
                <a:latin typeface="Arial" pitchFamily="34" charset="0"/>
              </a:rPr>
              <a:t>q</a:t>
            </a:r>
            <a:r>
              <a:rPr lang="en-US" sz="1600" i="1" baseline="-25000" dirty="0">
                <a:latin typeface="Arial" pitchFamily="34" charset="0"/>
              </a:rPr>
              <a:t>1</a:t>
            </a:r>
            <a:r>
              <a:rPr lang="en-US" sz="1600" dirty="0">
                <a:latin typeface="Arial" pitchFamily="34" charset="0"/>
              </a:rPr>
              <a:t> to </a:t>
            </a:r>
            <a:r>
              <a:rPr lang="en-US" sz="1600" i="1" dirty="0">
                <a:latin typeface="Arial" pitchFamily="34" charset="0"/>
              </a:rPr>
              <a:t>q</a:t>
            </a:r>
            <a:r>
              <a:rPr lang="en-US" sz="1600" i="1" baseline="-25000" dirty="0">
                <a:latin typeface="Arial" pitchFamily="34" charset="0"/>
              </a:rPr>
              <a:t>2</a:t>
            </a:r>
            <a:r>
              <a:rPr lang="en-US" sz="1600" dirty="0">
                <a:latin typeface="Arial" pitchFamily="34" charset="0"/>
              </a:rPr>
              <a:t>).</a:t>
            </a:r>
          </a:p>
        </p:txBody>
      </p:sp>
      <p:pic>
        <p:nvPicPr>
          <p:cNvPr id="27" name="Picture 7" descr="C:\Documents and Settings\Kyle M. Thiel\Desktop\Pindyck_7e\ppts\aparna_ppts\aparna_ppts\ch08\fig8.07\fig8.07_07.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67100" y="1328738"/>
            <a:ext cx="5295900"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8" descr="C:\Documents and Settings\Kyle M. Thiel\Desktop\Pindyck_7e\ppts\aparna_ppts\aparna_ppts\ch08\fig8.07\fig8.07_01.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67100" y="1328738"/>
            <a:ext cx="5295900"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9" descr="C:\Documents and Settings\Kyle M. Thiel\Desktop\Pindyck_7e\ppts\aparna_ppts\aparna_ppts\ch08\fig8.07\fig8.07_02.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67100" y="1328738"/>
            <a:ext cx="5295900"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10" descr="C:\Documents and Settings\Kyle M. Thiel\Desktop\Pindyck_7e\ppts\aparna_ppts\aparna_ppts\ch08\fig8.07\fig8.07_03.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67100" y="1328738"/>
            <a:ext cx="5295900"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11" descr="C:\Documents and Settings\Kyle M. Thiel\Desktop\Pindyck_7e\ppts\aparna_ppts\aparna_ppts\ch08\fig8.07\fig8.07_04.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67100" y="1328738"/>
            <a:ext cx="5295900"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12" descr="C:\Documents and Settings\Kyle M. Thiel\Desktop\Pindyck_7e\ppts\aparna_ppts\aparna_ppts\ch08\fig8.07\fig8.07_05.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67100" y="1328738"/>
            <a:ext cx="5295900"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13" descr="C:\Documents and Settings\Kyle M. Thiel\Desktop\Pindyck_7e\ppts\aparna_ppts\aparna_ppts\ch08\fig8.07\fig8.07_06.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67100" y="1328738"/>
            <a:ext cx="5295900"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ectangle 52"/>
          <p:cNvSpPr txBox="1">
            <a:spLocks noChangeArrowheads="1"/>
          </p:cNvSpPr>
          <p:nvPr/>
        </p:nvSpPr>
        <p:spPr bwMode="auto">
          <a:xfrm>
            <a:off x="457200" y="1"/>
            <a:ext cx="6858000" cy="685800"/>
          </a:xfrm>
          <a:prstGeom prst="rect">
            <a:avLst/>
          </a:prstGeom>
          <a:noFill/>
          <a:ln w="9525">
            <a:noFill/>
            <a:miter lim="800000"/>
            <a:headEnd/>
            <a:tailEnd/>
          </a:ln>
        </p:spPr>
        <p:txBody>
          <a:bodyPr anchor="b"/>
          <a:lstStyle/>
          <a:p>
            <a:pPr>
              <a:spcBef>
                <a:spcPct val="20000"/>
              </a:spcBef>
              <a:buNone/>
              <a:defRPr/>
            </a:pPr>
            <a:r>
              <a:rPr lang="en-US" sz="2000" b="1" kern="0" dirty="0">
                <a:solidFill>
                  <a:srgbClr val="950057"/>
                </a:solidFill>
                <a:latin typeface="+mn-lt"/>
              </a:rPr>
              <a:t>The Firm’s Response to an Input Price Change</a:t>
            </a:r>
          </a:p>
        </p:txBody>
      </p:sp>
    </p:spTree>
    <p:extLst>
      <p:ext uri="{BB962C8B-B14F-4D97-AF65-F5344CB8AC3E}">
        <p14:creationId xmlns:p14="http://schemas.microsoft.com/office/powerpoint/2010/main" val="2251183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wipe(left)">
                                      <p:cBhvr>
                                        <p:cTn id="7" dur="500"/>
                                        <p:tgtEl>
                                          <p:spTgt spid="34">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left)">
                                      <p:cBhvr>
                                        <p:cTn id="11" dur="500"/>
                                        <p:tgtEl>
                                          <p:spTgt spid="3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left)">
                                      <p:cBhvr>
                                        <p:cTn id="15" dur="500"/>
                                        <p:tgtEl>
                                          <p:spTgt spid="3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ipe(down)">
                                      <p:cBhvr>
                                        <p:cTn id="19" dur="500"/>
                                        <p:tgtEl>
                                          <p:spTgt spid="41"/>
                                        </p:tgtEl>
                                      </p:cBhvr>
                                    </p:animEffect>
                                  </p:childTnLst>
                                </p:cTn>
                              </p:par>
                              <p:par>
                                <p:cTn id="20" presetID="22" presetClass="entr" presetSubtype="8" fill="hold"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wipe(left)">
                                      <p:cBhvr>
                                        <p:cTn id="22" dur="500"/>
                                        <p:tgtEl>
                                          <p:spTgt spid="38"/>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left)">
                                      <p:cBhvr>
                                        <p:cTn id="30" dur="1000"/>
                                        <p:tgtEl>
                                          <p:spTgt spid="29"/>
                                        </p:tgtEl>
                                      </p:cBhvr>
                                    </p:animEffect>
                                  </p:childTnLst>
                                </p:cTn>
                              </p:par>
                            </p:childTnLst>
                          </p:cTn>
                        </p:par>
                        <p:par>
                          <p:cTn id="31" fill="hold">
                            <p:stCondLst>
                              <p:cond delay="3500"/>
                            </p:stCondLst>
                            <p:childTnLst>
                              <p:par>
                                <p:cTn id="32" presetID="22" presetClass="entr" presetSubtype="8" fill="hold"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left)">
                                      <p:cBhvr>
                                        <p:cTn id="34" dur="1000"/>
                                        <p:tgtEl>
                                          <p:spTgt spid="30"/>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1000"/>
                                        <p:tgtEl>
                                          <p:spTgt spid="31"/>
                                        </p:tgtEl>
                                      </p:cBhvr>
                                    </p:animEffect>
                                  </p:childTnLst>
                                </p:cTn>
                              </p:par>
                            </p:childTnLst>
                          </p:cTn>
                        </p:par>
                        <p:par>
                          <p:cTn id="39" fill="hold">
                            <p:stCondLst>
                              <p:cond delay="5500"/>
                            </p:stCondLst>
                            <p:childTnLst>
                              <p:par>
                                <p:cTn id="40" presetID="22" presetClass="entr" presetSubtype="8" fill="hold" grpId="0" nodeType="afterEffect">
                                  <p:stCondLst>
                                    <p:cond delay="0"/>
                                  </p:stCondLst>
                                  <p:childTnLst>
                                    <p:set>
                                      <p:cBhvr>
                                        <p:cTn id="41" dur="1" fill="hold">
                                          <p:stCondLst>
                                            <p:cond delay="0"/>
                                          </p:stCondLst>
                                        </p:cTn>
                                        <p:tgtEl>
                                          <p:spTgt spid="26">
                                            <p:txEl>
                                              <p:pRg st="0" end="0"/>
                                            </p:txEl>
                                          </p:spTgt>
                                        </p:tgtEl>
                                        <p:attrNameLst>
                                          <p:attrName>style.visibility</p:attrName>
                                        </p:attrNameLst>
                                      </p:cBhvr>
                                      <p:to>
                                        <p:strVal val="visible"/>
                                      </p:to>
                                    </p:set>
                                    <p:animEffect transition="in" filter="wipe(left)">
                                      <p:cBhvr>
                                        <p:cTn id="42" dur="500"/>
                                        <p:tgtEl>
                                          <p:spTgt spid="26">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nodeType="click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up)">
                                      <p:cBhvr>
                                        <p:cTn id="47" dur="1000"/>
                                        <p:tgtEl>
                                          <p:spTgt spid="32"/>
                                        </p:tgtEl>
                                      </p:cBhvr>
                                    </p:animEffect>
                                  </p:childTnLst>
                                </p:cTn>
                              </p:par>
                            </p:childTnLst>
                          </p:cTn>
                        </p:par>
                        <p:par>
                          <p:cTn id="48" fill="hold">
                            <p:stCondLst>
                              <p:cond delay="1000"/>
                            </p:stCondLst>
                            <p:childTnLst>
                              <p:par>
                                <p:cTn id="49" presetID="22" presetClass="entr" presetSubtype="1" fill="hold"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wipe(up)">
                                      <p:cBhvr>
                                        <p:cTn id="51" dur="1000"/>
                                        <p:tgtEl>
                                          <p:spTgt spid="33"/>
                                        </p:tgtEl>
                                      </p:cBhvr>
                                    </p:animEffect>
                                  </p:childTnLst>
                                </p:cTn>
                              </p:par>
                            </p:childTnLst>
                          </p:cTn>
                        </p:par>
                        <p:par>
                          <p:cTn id="52" fill="hold">
                            <p:stCondLst>
                              <p:cond delay="2000"/>
                            </p:stCondLst>
                            <p:childTnLst>
                              <p:par>
                                <p:cTn id="53" presetID="22" presetClass="entr" presetSubtype="8"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left)">
                                      <p:cBhvr>
                                        <p:cTn id="55" dur="1000"/>
                                        <p:tgtEl>
                                          <p:spTgt spid="27"/>
                                        </p:tgtEl>
                                      </p:cBhvr>
                                    </p:animEffect>
                                  </p:childTnLst>
                                </p:cTn>
                              </p:par>
                            </p:childTnLst>
                          </p:cTn>
                        </p:par>
                        <p:par>
                          <p:cTn id="56" fill="hold">
                            <p:stCondLst>
                              <p:cond delay="3000"/>
                            </p:stCondLst>
                            <p:childTnLst>
                              <p:par>
                                <p:cTn id="57" presetID="22" presetClass="entr" presetSubtype="8" fill="hold" grpId="0" nodeType="afterEffect">
                                  <p:stCondLst>
                                    <p:cond delay="0"/>
                                  </p:stCondLst>
                                  <p:childTnLst>
                                    <p:set>
                                      <p:cBhvr>
                                        <p:cTn id="58" dur="1" fill="hold">
                                          <p:stCondLst>
                                            <p:cond delay="0"/>
                                          </p:stCondLst>
                                        </p:cTn>
                                        <p:tgtEl>
                                          <p:spTgt spid="26">
                                            <p:txEl>
                                              <p:pRg st="1" end="1"/>
                                            </p:txEl>
                                          </p:spTgt>
                                        </p:tgtEl>
                                        <p:attrNameLst>
                                          <p:attrName>style.visibility</p:attrName>
                                        </p:attrNameLst>
                                      </p:cBhvr>
                                      <p:to>
                                        <p:strVal val="visible"/>
                                      </p:to>
                                    </p:set>
                                    <p:animEffect transition="in" filter="wipe(left)">
                                      <p:cBhvr>
                                        <p:cTn id="59" dur="500"/>
                                        <p:tgtEl>
                                          <p:spTgt spid="26">
                                            <p:txEl>
                                              <p:pRg st="1" end="1"/>
                                            </p:txEl>
                                          </p:spTgt>
                                        </p:tgtEl>
                                      </p:cBhvr>
                                    </p:animEffect>
                                  </p:childTnLst>
                                </p:cTn>
                              </p:par>
                            </p:childTnLst>
                          </p:cTn>
                        </p:par>
                        <p:par>
                          <p:cTn id="60" fill="hold">
                            <p:stCondLst>
                              <p:cond delay="3500"/>
                            </p:stCondLst>
                            <p:childTnLst>
                              <p:par>
                                <p:cTn id="61" presetID="22" presetClass="entr" presetSubtype="2" fill="hold"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wipe(right)">
                                      <p:cBhvr>
                                        <p:cTn id="6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26" grpId="0" uiExpand="1" build="p"/>
      <p:bldP spid="3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a:p>
        </p:txBody>
      </p:sp>
      <p:sp>
        <p:nvSpPr>
          <p:cNvPr id="6" name="Rectangle 5"/>
          <p:cNvSpPr>
            <a:spLocks noChangeArrowheads="1"/>
          </p:cNvSpPr>
          <p:nvPr/>
        </p:nvSpPr>
        <p:spPr bwMode="auto">
          <a:xfrm>
            <a:off x="3962398" y="2269332"/>
            <a:ext cx="5029201" cy="4124326"/>
          </a:xfrm>
          <a:prstGeom prst="rect">
            <a:avLst/>
          </a:prstGeom>
          <a:solidFill>
            <a:srgbClr val="FFFFFF"/>
          </a:solidFill>
          <a:ln w="3175">
            <a:noFill/>
            <a:miter lim="800000"/>
            <a:headEnd/>
            <a:tailEnd/>
          </a:ln>
        </p:spPr>
        <p:txBody>
          <a:bodyPr/>
          <a:lstStyle/>
          <a:p>
            <a:pPr indent="290513">
              <a:buFontTx/>
              <a:buAutoNum type="arabicPeriod"/>
            </a:pPr>
            <a:endParaRPr lang="en-US"/>
          </a:p>
        </p:txBody>
      </p:sp>
      <p:sp>
        <p:nvSpPr>
          <p:cNvPr id="9" name="Rectangle 3"/>
          <p:cNvSpPr>
            <a:spLocks noChangeArrowheads="1"/>
          </p:cNvSpPr>
          <p:nvPr/>
        </p:nvSpPr>
        <p:spPr bwMode="auto">
          <a:xfrm>
            <a:off x="457200" y="2593181"/>
            <a:ext cx="3424237" cy="607219"/>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THE SHORT-RUN PRODUCTION OF PETROLEUM PRODUCTS</a:t>
            </a:r>
            <a:endParaRPr lang="en-US" sz="1600" b="1" dirty="0">
              <a:latin typeface="Arial" charset="0"/>
            </a:endParaRPr>
          </a:p>
        </p:txBody>
      </p:sp>
      <p:sp>
        <p:nvSpPr>
          <p:cNvPr id="11" name="Rectangle 9"/>
          <p:cNvSpPr>
            <a:spLocks noChangeArrowheads="1"/>
          </p:cNvSpPr>
          <p:nvPr/>
        </p:nvSpPr>
        <p:spPr bwMode="auto">
          <a:xfrm>
            <a:off x="457201" y="2286000"/>
            <a:ext cx="149542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8.8</a:t>
            </a:r>
            <a:endParaRPr lang="en-US" sz="2000" b="1" dirty="0">
              <a:solidFill>
                <a:srgbClr val="ED1B2F"/>
              </a:solidFill>
              <a:latin typeface="Arial" charset="0"/>
            </a:endParaRPr>
          </a:p>
        </p:txBody>
      </p:sp>
      <p:sp>
        <p:nvSpPr>
          <p:cNvPr id="20"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8.2</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286000" y="-1"/>
            <a:ext cx="6858001" cy="999351"/>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SHORT-RUN P RODUCTION OF</a:t>
            </a:r>
            <a:br>
              <a:rPr lang="en-US" sz="2000" b="1" dirty="0" smtClean="0">
                <a:solidFill>
                  <a:srgbClr val="007CB2"/>
                </a:solidFill>
                <a:latin typeface="Arial" charset="0"/>
              </a:rPr>
            </a:br>
            <a:r>
              <a:rPr lang="en-US" sz="2000" b="1" dirty="0" smtClean="0">
                <a:solidFill>
                  <a:srgbClr val="007CB2"/>
                </a:solidFill>
                <a:latin typeface="Arial" charset="0"/>
              </a:rPr>
              <a:t>PETROLEUM PRODUCTS</a:t>
            </a:r>
            <a:endParaRPr lang="en-US" sz="2000" b="1" dirty="0">
              <a:solidFill>
                <a:srgbClr val="007CB2"/>
              </a:solidFill>
              <a:latin typeface="Arial" charset="0"/>
            </a:endParaRPr>
          </a:p>
        </p:txBody>
      </p:sp>
      <p:grpSp>
        <p:nvGrpSpPr>
          <p:cNvPr id="23" name="Group 22"/>
          <p:cNvGrpSpPr>
            <a:grpSpLocks/>
          </p:cNvGrpSpPr>
          <p:nvPr/>
        </p:nvGrpSpPr>
        <p:grpSpPr bwMode="auto">
          <a:xfrm>
            <a:off x="3960018" y="6310313"/>
            <a:ext cx="5031582" cy="166687"/>
            <a:chOff x="3657600" y="1678781"/>
            <a:chExt cx="4800600" cy="152400"/>
          </a:xfrm>
        </p:grpSpPr>
        <p:cxnSp>
          <p:nvCxnSpPr>
            <p:cNvPr id="39964"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9965"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6" name="Group 25"/>
          <p:cNvGrpSpPr>
            <a:grpSpLocks/>
          </p:cNvGrpSpPr>
          <p:nvPr/>
        </p:nvGrpSpPr>
        <p:grpSpPr bwMode="auto">
          <a:xfrm>
            <a:off x="3886198" y="2269332"/>
            <a:ext cx="152400" cy="4121720"/>
            <a:chOff x="3574256" y="2209800"/>
            <a:chExt cx="152400" cy="4114800"/>
          </a:xfrm>
        </p:grpSpPr>
        <p:cxnSp>
          <p:nvCxnSpPr>
            <p:cNvPr id="39962"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9963"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cxnSp>
        <p:nvCxnSpPr>
          <p:cNvPr id="30" name="Straight Connector 2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Rectangle 1"/>
          <p:cNvSpPr/>
          <p:nvPr/>
        </p:nvSpPr>
        <p:spPr>
          <a:xfrm>
            <a:off x="447674" y="914400"/>
            <a:ext cx="5743575" cy="923330"/>
          </a:xfrm>
          <a:prstGeom prst="rect">
            <a:avLst/>
          </a:prstGeom>
        </p:spPr>
        <p:txBody>
          <a:bodyPr wrap="square">
            <a:spAutoFit/>
          </a:bodyPr>
          <a:lstStyle/>
          <a:p>
            <a:pPr>
              <a:buNone/>
            </a:pPr>
            <a:r>
              <a:rPr lang="en-US" dirty="0">
                <a:latin typeface="+mn-lt"/>
              </a:rPr>
              <a:t>Although plenty of crude oil is available, the amount that you refine depends on the capacity of the refinery and the cost of production.</a:t>
            </a:r>
          </a:p>
        </p:txBody>
      </p:sp>
      <p:grpSp>
        <p:nvGrpSpPr>
          <p:cNvPr id="43" name="Group 42"/>
          <p:cNvGrpSpPr>
            <a:grpSpLocks/>
          </p:cNvGrpSpPr>
          <p:nvPr/>
        </p:nvGrpSpPr>
        <p:grpSpPr bwMode="auto">
          <a:xfrm flipV="1">
            <a:off x="447674" y="5562600"/>
            <a:ext cx="3514724" cy="152400"/>
            <a:chOff x="457199" y="5791200"/>
            <a:chExt cx="3193257" cy="152400"/>
          </a:xfrm>
        </p:grpSpPr>
        <p:cxnSp>
          <p:nvCxnSpPr>
            <p:cNvPr id="4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1249" y="695325"/>
            <a:ext cx="2800350" cy="186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Rectangle 4"/>
          <p:cNvSpPr>
            <a:spLocks noChangeArrowheads="1"/>
          </p:cNvSpPr>
          <p:nvPr/>
        </p:nvSpPr>
        <p:spPr bwMode="auto">
          <a:xfrm>
            <a:off x="457199" y="3200400"/>
            <a:ext cx="3424237"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As the refinery shifts from one processing unit to another, the marginal cost of producing petroleum products from crude oil increases sharply at several levels of output. </a:t>
            </a:r>
          </a:p>
          <a:p>
            <a:pPr>
              <a:spcBef>
                <a:spcPct val="20000"/>
              </a:spcBef>
              <a:buNone/>
            </a:pPr>
            <a:r>
              <a:rPr lang="en-US" sz="1600" dirty="0">
                <a:latin typeface="Arial" pitchFamily="34" charset="0"/>
              </a:rPr>
              <a:t>As a result, the output level can be insensitive to some changes in price but very sensitive to others.</a:t>
            </a:r>
          </a:p>
        </p:txBody>
      </p:sp>
      <p:pic>
        <p:nvPicPr>
          <p:cNvPr id="34" name="Picture 20" descr="C:\Documents and Settings\Kyle M. Thiel\Desktop\Pindyck_7e\ppts\aparna_ppts\aparna_ppts\ch08\fig8.08\fig8.08_0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2962275"/>
            <a:ext cx="3533775"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1" descr="C:\Documents and Settings\Kyle M. Thiel\Desktop\Pindyck_7e\ppts\aparna_ppts\aparna_ppts\ch08\fig8.08\fig8.08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2962275"/>
            <a:ext cx="3533775"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22" descr="C:\Documents and Settings\Kyle M. Thiel\Desktop\Pindyck_7e\ppts\aparna_ppts\aparna_ppts\ch08\fig8.08\fig8.08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67200" y="2962275"/>
            <a:ext cx="3533775"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23" descr="C:\Documents and Settings\Kyle M. Thiel\Desktop\Pindyck_7e\ppts\aparna_ppts\aparna_ppts\ch08\fig8.08\fig8.08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7200" y="2962275"/>
            <a:ext cx="3533775"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98668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050"/>
                                        </p:tgtEl>
                                        <p:attrNameLst>
                                          <p:attrName>style.visibility</p:attrName>
                                        </p:attrNameLst>
                                      </p:cBhvr>
                                      <p:to>
                                        <p:strVal val="visible"/>
                                      </p:to>
                                    </p:set>
                                    <p:animEffect transition="in" filter="fade">
                                      <p:cBhvr>
                                        <p:cTn id="22" dur="500"/>
                                        <p:tgtEl>
                                          <p:spTgt spid="2050"/>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500"/>
                                        <p:tgtEl>
                                          <p:spTgt spid="2"/>
                                        </p:tgtEl>
                                      </p:cBhvr>
                                    </p:animEffect>
                                  </p:childTnLst>
                                </p:cTn>
                              </p:par>
                            </p:childTnLst>
                          </p:cTn>
                        </p:par>
                        <p:par>
                          <p:cTn id="27" fill="hold" nodeType="afterGroup">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childTnLst>
                          </p:cTn>
                        </p:par>
                        <p:par>
                          <p:cTn id="31" fill="hold" nodeType="afterGroup">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left)">
                                      <p:cBhvr>
                                        <p:cTn id="34" dur="500"/>
                                        <p:tgtEl>
                                          <p:spTgt spid="9"/>
                                        </p:tgtEl>
                                      </p:cBhvr>
                                    </p:animEffect>
                                  </p:childTnLst>
                                </p:cTn>
                              </p:par>
                            </p:childTnLst>
                          </p:cTn>
                        </p:par>
                        <p:par>
                          <p:cTn id="35" fill="hold" nodeType="afterGroup">
                            <p:stCondLst>
                              <p:cond delay="3500"/>
                            </p:stCondLst>
                            <p:childTnLst>
                              <p:par>
                                <p:cTn id="36" presetID="22" presetClass="entr" presetSubtype="4" fill="hold"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wipe(down)">
                                      <p:cBhvr>
                                        <p:cTn id="38" dur="500"/>
                                        <p:tgtEl>
                                          <p:spTgt spid="26"/>
                                        </p:tgtEl>
                                      </p:cBhvr>
                                    </p:animEffect>
                                  </p:childTnLst>
                                </p:cTn>
                              </p:par>
                              <p:par>
                                <p:cTn id="39" presetID="22" presetClass="entr" presetSubtype="8"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left)">
                                      <p:cBhvr>
                                        <p:cTn id="41" dur="500"/>
                                        <p:tgtEl>
                                          <p:spTgt spid="23"/>
                                        </p:tgtEl>
                                      </p:cBhvr>
                                    </p:animEffect>
                                  </p:childTnLst>
                                </p:cTn>
                              </p:par>
                            </p:childTnLst>
                          </p:cTn>
                        </p:par>
                        <p:par>
                          <p:cTn id="42" fill="hold" nodeType="afterGroup">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500"/>
                                        <p:tgtEl>
                                          <p:spTgt spid="6"/>
                                        </p:tgtEl>
                                      </p:cBhvr>
                                    </p:animEffect>
                                  </p:childTnLst>
                                </p:cTn>
                              </p:par>
                            </p:childTnLst>
                          </p:cTn>
                        </p:par>
                        <p:par>
                          <p:cTn id="46" fill="hold">
                            <p:stCondLst>
                              <p:cond delay="6000"/>
                            </p:stCondLst>
                            <p:childTnLst>
                              <p:par>
                                <p:cTn id="47" presetID="22" presetClass="entr" presetSubtype="8" fill="hold" nodeType="after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wipe(left)">
                                      <p:cBhvr>
                                        <p:cTn id="49" dur="500"/>
                                        <p:tgtEl>
                                          <p:spTgt spid="34"/>
                                        </p:tgtEl>
                                      </p:cBhvr>
                                    </p:animEffect>
                                  </p:childTnLst>
                                </p:cTn>
                              </p:par>
                            </p:childTnLst>
                          </p:cTn>
                        </p:par>
                        <p:par>
                          <p:cTn id="50" fill="hold">
                            <p:stCondLst>
                              <p:cond delay="6500"/>
                            </p:stCondLst>
                            <p:childTnLst>
                              <p:par>
                                <p:cTn id="51" presetID="22" presetClass="entr" presetSubtype="8" fill="hold" nodeType="after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wipe(left)">
                                      <p:cBhvr>
                                        <p:cTn id="53" dur="1000"/>
                                        <p:tgtEl>
                                          <p:spTgt spid="35"/>
                                        </p:tgtEl>
                                      </p:cBhvr>
                                    </p:animEffect>
                                  </p:childTnLst>
                                </p:cTn>
                              </p:par>
                            </p:childTnLst>
                          </p:cTn>
                        </p:par>
                        <p:par>
                          <p:cTn id="54" fill="hold">
                            <p:stCondLst>
                              <p:cond delay="7500"/>
                            </p:stCondLst>
                            <p:childTnLst>
                              <p:par>
                                <p:cTn id="55" presetID="22" presetClass="entr" presetSubtype="8" fill="hold"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wipe(left)">
                                      <p:cBhvr>
                                        <p:cTn id="57" dur="1000"/>
                                        <p:tgtEl>
                                          <p:spTgt spid="36"/>
                                        </p:tgtEl>
                                      </p:cBhvr>
                                    </p:animEffect>
                                  </p:childTnLst>
                                </p:cTn>
                              </p:par>
                            </p:childTnLst>
                          </p:cTn>
                        </p:par>
                        <p:par>
                          <p:cTn id="58" fill="hold">
                            <p:stCondLst>
                              <p:cond delay="8500"/>
                            </p:stCondLst>
                            <p:childTnLst>
                              <p:par>
                                <p:cTn id="59" presetID="22" presetClass="entr" presetSubtype="8" fill="hold" grpId="0" nodeType="afterEffect">
                                  <p:stCondLst>
                                    <p:cond delay="0"/>
                                  </p:stCondLst>
                                  <p:childTnLst>
                                    <p:set>
                                      <p:cBhvr>
                                        <p:cTn id="60" dur="1" fill="hold">
                                          <p:stCondLst>
                                            <p:cond delay="0"/>
                                          </p:stCondLst>
                                        </p:cTn>
                                        <p:tgtEl>
                                          <p:spTgt spid="32">
                                            <p:txEl>
                                              <p:pRg st="0" end="0"/>
                                            </p:txEl>
                                          </p:spTgt>
                                        </p:tgtEl>
                                        <p:attrNameLst>
                                          <p:attrName>style.visibility</p:attrName>
                                        </p:attrNameLst>
                                      </p:cBhvr>
                                      <p:to>
                                        <p:strVal val="visible"/>
                                      </p:to>
                                    </p:set>
                                    <p:animEffect transition="in" filter="wipe(left)">
                                      <p:cBhvr>
                                        <p:cTn id="61" dur="500"/>
                                        <p:tgtEl>
                                          <p:spTgt spid="32">
                                            <p:txEl>
                                              <p:pRg st="0" end="0"/>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nodeType="click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wipe(left)">
                                      <p:cBhvr>
                                        <p:cTn id="66" dur="750"/>
                                        <p:tgtEl>
                                          <p:spTgt spid="37"/>
                                        </p:tgtEl>
                                      </p:cBhvr>
                                    </p:animEffect>
                                  </p:childTnLst>
                                </p:cTn>
                              </p:par>
                            </p:childTnLst>
                          </p:cTn>
                        </p:par>
                        <p:par>
                          <p:cTn id="67" fill="hold">
                            <p:stCondLst>
                              <p:cond delay="750"/>
                            </p:stCondLst>
                            <p:childTnLst>
                              <p:par>
                                <p:cTn id="68" presetID="22" presetClass="entr" presetSubtype="8" fill="hold" grpId="0" nodeType="afterEffect">
                                  <p:stCondLst>
                                    <p:cond delay="0"/>
                                  </p:stCondLst>
                                  <p:childTnLst>
                                    <p:set>
                                      <p:cBhvr>
                                        <p:cTn id="69" dur="1" fill="hold">
                                          <p:stCondLst>
                                            <p:cond delay="0"/>
                                          </p:stCondLst>
                                        </p:cTn>
                                        <p:tgtEl>
                                          <p:spTgt spid="32">
                                            <p:txEl>
                                              <p:pRg st="1" end="1"/>
                                            </p:txEl>
                                          </p:spTgt>
                                        </p:tgtEl>
                                        <p:attrNameLst>
                                          <p:attrName>style.visibility</p:attrName>
                                        </p:attrNameLst>
                                      </p:cBhvr>
                                      <p:to>
                                        <p:strVal val="visible"/>
                                      </p:to>
                                    </p:set>
                                    <p:animEffect transition="in" filter="wipe(left)">
                                      <p:cBhvr>
                                        <p:cTn id="70" dur="500"/>
                                        <p:tgtEl>
                                          <p:spTgt spid="32">
                                            <p:txEl>
                                              <p:pRg st="1" end="1"/>
                                            </p:txEl>
                                          </p:spTgt>
                                        </p:tgtEl>
                                      </p:cBhvr>
                                    </p:animEffect>
                                  </p:childTnLst>
                                </p:cTn>
                              </p:par>
                            </p:childTnLst>
                          </p:cTn>
                        </p:par>
                        <p:par>
                          <p:cTn id="71" fill="hold">
                            <p:stCondLst>
                              <p:cond delay="1250"/>
                            </p:stCondLst>
                            <p:childTnLst>
                              <p:par>
                                <p:cTn id="72" presetID="22" presetClass="entr" presetSubtype="2" fill="hold" nodeType="afterEffect">
                                  <p:stCondLst>
                                    <p:cond delay="0"/>
                                  </p:stCondLst>
                                  <p:childTnLst>
                                    <p:set>
                                      <p:cBhvr>
                                        <p:cTn id="73" dur="1" fill="hold">
                                          <p:stCondLst>
                                            <p:cond delay="0"/>
                                          </p:stCondLst>
                                        </p:cTn>
                                        <p:tgtEl>
                                          <p:spTgt spid="43"/>
                                        </p:tgtEl>
                                        <p:attrNameLst>
                                          <p:attrName>style.visibility</p:attrName>
                                        </p:attrNameLst>
                                      </p:cBhvr>
                                      <p:to>
                                        <p:strVal val="visible"/>
                                      </p:to>
                                    </p:set>
                                    <p:animEffect transition="in" filter="wipe(right)">
                                      <p:cBhvr>
                                        <p:cTn id="74" dur="500"/>
                                        <p:tgtEl>
                                          <p:spTgt spid="43"/>
                                        </p:tgtEl>
                                      </p:cBhvr>
                                    </p:animEffect>
                                  </p:childTnLst>
                                </p:cTn>
                              </p:par>
                            </p:childTnLst>
                          </p:cTn>
                        </p:par>
                        <p:par>
                          <p:cTn id="75" fill="hold">
                            <p:stCondLst>
                              <p:cond delay="1750"/>
                            </p:stCondLst>
                            <p:childTnLst>
                              <p:par>
                                <p:cTn id="76" presetID="22" presetClass="entr" presetSubtype="8" fill="hold" nodeType="afterEffect">
                                  <p:stCondLst>
                                    <p:cond delay="0"/>
                                  </p:stCondLst>
                                  <p:childTnLst>
                                    <p:set>
                                      <p:cBhvr>
                                        <p:cTn id="77" dur="1" fill="hold">
                                          <p:stCondLst>
                                            <p:cond delay="0"/>
                                          </p:stCondLst>
                                        </p:cTn>
                                        <p:tgtEl>
                                          <p:spTgt spid="30"/>
                                        </p:tgtEl>
                                        <p:attrNameLst>
                                          <p:attrName>style.visibility</p:attrName>
                                        </p:attrNameLst>
                                      </p:cBhvr>
                                      <p:to>
                                        <p:strVal val="visible"/>
                                      </p:to>
                                    </p:set>
                                    <p:animEffect transition="in" filter="wipe(left)">
                                      <p:cBhvr>
                                        <p:cTn id="7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p:bldP spid="11" grpId="0"/>
      <p:bldP spid="20" grpId="0"/>
      <p:bldP spid="22" grpId="0"/>
      <p:bldP spid="2" grpId="0"/>
      <p:bldP spid="32"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564" name="Rectangle 4"/>
          <p:cNvSpPr>
            <a:spLocks noGrp="1" noChangeArrowheads="1"/>
          </p:cNvSpPr>
          <p:nvPr>
            <p:ph type="title" idx="4294967295"/>
          </p:nvPr>
        </p:nvSpPr>
        <p:spPr>
          <a:xfrm>
            <a:off x="1295400" y="198438"/>
            <a:ext cx="6503988" cy="487362"/>
          </a:xfrm>
          <a:prstGeom prst="rect">
            <a:avLst/>
          </a:prstGeom>
          <a:noFill/>
        </p:spPr>
        <p:txBody>
          <a:bodyPr anchor="ctr"/>
          <a:lstStyle/>
          <a:p>
            <a:pPr eaLnBrk="1" hangingPunct="1"/>
            <a:r>
              <a:rPr lang="en-US" sz="2800" dirty="0">
                <a:solidFill>
                  <a:srgbClr val="008FD0"/>
                </a:solidFill>
              </a:rPr>
              <a:t>The Short-Run Market Supply Curve</a:t>
            </a:r>
            <a:endParaRPr lang="en-US" sz="2800" dirty="0" smtClean="0">
              <a:solidFill>
                <a:srgbClr val="008FD0"/>
              </a:solidFill>
            </a:endParaRPr>
          </a:p>
        </p:txBody>
      </p:sp>
      <p:sp>
        <p:nvSpPr>
          <p:cNvPr id="578566"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8.6</a:t>
            </a:r>
            <a:endParaRPr lang="en-US" sz="2800" b="1" dirty="0">
              <a:solidFill>
                <a:srgbClr val="008FD0"/>
              </a:solidFill>
              <a:latin typeface="Arial" charset="0"/>
            </a:endParaRPr>
          </a:p>
        </p:txBody>
      </p:sp>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6" name="Rectangle 4"/>
          <p:cNvSpPr>
            <a:spLocks noChangeArrowheads="1"/>
          </p:cNvSpPr>
          <p:nvPr/>
        </p:nvSpPr>
        <p:spPr bwMode="auto">
          <a:xfrm>
            <a:off x="457200" y="1066800"/>
            <a:ext cx="2952750" cy="53340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INDUSTRY SUPPLY IN THE SHORT RUN</a:t>
            </a:r>
            <a:endParaRPr lang="en-US" sz="1600" b="1" dirty="0">
              <a:latin typeface="Arial" charset="0"/>
            </a:endParaRPr>
          </a:p>
        </p:txBody>
      </p:sp>
      <p:sp>
        <p:nvSpPr>
          <p:cNvPr id="37" name="Rectangle 9"/>
          <p:cNvSpPr>
            <a:spLocks noChangeArrowheads="1"/>
          </p:cNvSpPr>
          <p:nvPr/>
        </p:nvSpPr>
        <p:spPr bwMode="auto">
          <a:xfrm>
            <a:off x="457200" y="728662"/>
            <a:ext cx="146685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8.9</a:t>
            </a:r>
            <a:endParaRPr lang="en-US" sz="2000" b="1" dirty="0">
              <a:solidFill>
                <a:srgbClr val="ED1B2F"/>
              </a:solidFill>
              <a:latin typeface="Arial" charset="0"/>
            </a:endParaRPr>
          </a:p>
        </p:txBody>
      </p:sp>
      <p:grpSp>
        <p:nvGrpSpPr>
          <p:cNvPr id="38" name="Group 37"/>
          <p:cNvGrpSpPr>
            <a:grpSpLocks/>
          </p:cNvGrpSpPr>
          <p:nvPr/>
        </p:nvGrpSpPr>
        <p:grpSpPr bwMode="auto">
          <a:xfrm>
            <a:off x="3200400" y="4800600"/>
            <a:ext cx="5791200" cy="152400"/>
            <a:chOff x="3657600" y="1678781"/>
            <a:chExt cx="4800600" cy="152400"/>
          </a:xfrm>
        </p:grpSpPr>
        <p:cxnSp>
          <p:nvCxnSpPr>
            <p:cNvPr id="39"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40"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41" name="Group 40"/>
          <p:cNvGrpSpPr>
            <a:grpSpLocks/>
          </p:cNvGrpSpPr>
          <p:nvPr/>
        </p:nvGrpSpPr>
        <p:grpSpPr bwMode="auto">
          <a:xfrm>
            <a:off x="3143250" y="838200"/>
            <a:ext cx="134938" cy="5610225"/>
            <a:chOff x="3574256" y="2209800"/>
            <a:chExt cx="152400" cy="4114800"/>
          </a:xfrm>
        </p:grpSpPr>
        <p:cxnSp>
          <p:nvCxnSpPr>
            <p:cNvPr id="42"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43"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44" name="Group 43"/>
          <p:cNvGrpSpPr>
            <a:grpSpLocks/>
          </p:cNvGrpSpPr>
          <p:nvPr/>
        </p:nvGrpSpPr>
        <p:grpSpPr bwMode="auto">
          <a:xfrm>
            <a:off x="457200" y="6343650"/>
            <a:ext cx="2753520" cy="108049"/>
            <a:chOff x="457199" y="5791200"/>
            <a:chExt cx="3193257" cy="152400"/>
          </a:xfrm>
        </p:grpSpPr>
        <p:cxnSp>
          <p:nvCxnSpPr>
            <p:cNvPr id="45"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6"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6" name="Picture 25" descr="fig8.09_15.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6" descr="fig8.09_14.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descr="fig8.09_09.gif"/>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Rectangle 4"/>
          <p:cNvSpPr>
            <a:spLocks noChangeArrowheads="1"/>
          </p:cNvSpPr>
          <p:nvPr/>
        </p:nvSpPr>
        <p:spPr bwMode="auto">
          <a:xfrm>
            <a:off x="533400" y="1600200"/>
            <a:ext cx="26670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The short-run industry supply curve is the summation of the supply curves of the individual firms.</a:t>
            </a:r>
            <a:endParaRPr lang="en-US" sz="1000" dirty="0">
              <a:latin typeface="Arial" pitchFamily="34" charset="0"/>
            </a:endParaRPr>
          </a:p>
          <a:p>
            <a:pPr>
              <a:spcBef>
                <a:spcPct val="20000"/>
              </a:spcBef>
              <a:buNone/>
            </a:pPr>
            <a:r>
              <a:rPr lang="en-US" sz="1600" dirty="0">
                <a:latin typeface="Arial" pitchFamily="34" charset="0"/>
              </a:rPr>
              <a:t>Because the third firm has a lower average variable cost curve than the first two firms, the market supply curve </a:t>
            </a:r>
            <a:r>
              <a:rPr lang="en-US" sz="1600" i="1" dirty="0">
                <a:latin typeface="Arial" pitchFamily="34" charset="0"/>
              </a:rPr>
              <a:t>S</a:t>
            </a:r>
            <a:r>
              <a:rPr lang="en-US" sz="1600" dirty="0">
                <a:latin typeface="Arial" pitchFamily="34" charset="0"/>
              </a:rPr>
              <a:t> begins at price </a:t>
            </a:r>
            <a:r>
              <a:rPr lang="en-US" sz="1600" i="1" dirty="0">
                <a:latin typeface="Arial" pitchFamily="34" charset="0"/>
              </a:rPr>
              <a:t>P</a:t>
            </a:r>
            <a:r>
              <a:rPr lang="en-US" sz="1600" baseline="-25000" dirty="0">
                <a:latin typeface="Arial" pitchFamily="34" charset="0"/>
              </a:rPr>
              <a:t>1</a:t>
            </a:r>
            <a:r>
              <a:rPr lang="en-US" sz="1600" dirty="0">
                <a:latin typeface="Arial" pitchFamily="34" charset="0"/>
              </a:rPr>
              <a:t> and follows the marginal cost  curve of the third firm MC</a:t>
            </a:r>
            <a:r>
              <a:rPr lang="en-US" sz="1600" baseline="-25000" dirty="0">
                <a:latin typeface="Arial" pitchFamily="34" charset="0"/>
              </a:rPr>
              <a:t>3</a:t>
            </a:r>
            <a:r>
              <a:rPr lang="en-US" sz="1600" dirty="0">
                <a:latin typeface="Arial" pitchFamily="34" charset="0"/>
              </a:rPr>
              <a:t> until price equals </a:t>
            </a:r>
            <a:r>
              <a:rPr lang="en-US" sz="1600" i="1" dirty="0">
                <a:latin typeface="Arial" pitchFamily="34" charset="0"/>
              </a:rPr>
              <a:t>P</a:t>
            </a:r>
            <a:r>
              <a:rPr lang="en-US" sz="1600" baseline="-25000" dirty="0">
                <a:latin typeface="Arial" pitchFamily="34" charset="0"/>
              </a:rPr>
              <a:t>2</a:t>
            </a:r>
            <a:r>
              <a:rPr lang="en-US" sz="1600" dirty="0">
                <a:latin typeface="Arial" pitchFamily="34" charset="0"/>
              </a:rPr>
              <a:t>, when there is a kink. </a:t>
            </a:r>
            <a:endParaRPr lang="en-US" sz="1000" dirty="0">
              <a:latin typeface="Arial" pitchFamily="34" charset="0"/>
            </a:endParaRPr>
          </a:p>
          <a:p>
            <a:pPr>
              <a:spcBef>
                <a:spcPct val="20000"/>
              </a:spcBef>
              <a:buNone/>
            </a:pPr>
            <a:r>
              <a:rPr lang="en-US" sz="1600" dirty="0">
                <a:latin typeface="Arial" pitchFamily="34" charset="0"/>
              </a:rPr>
              <a:t>For </a:t>
            </a:r>
            <a:r>
              <a:rPr lang="en-US" sz="1600" i="1" dirty="0">
                <a:latin typeface="Arial" pitchFamily="34" charset="0"/>
              </a:rPr>
              <a:t>P</a:t>
            </a:r>
            <a:r>
              <a:rPr lang="en-US" sz="1600" baseline="-25000" dirty="0">
                <a:latin typeface="Arial" pitchFamily="34" charset="0"/>
              </a:rPr>
              <a:t>2</a:t>
            </a:r>
            <a:r>
              <a:rPr lang="en-US" sz="1600" dirty="0">
                <a:latin typeface="Arial" pitchFamily="34" charset="0"/>
              </a:rPr>
              <a:t> and all prices above it, the industry quantity supplied is the sum of the quantities supplied by each of the three firms.</a:t>
            </a:r>
          </a:p>
        </p:txBody>
      </p:sp>
      <p:sp>
        <p:nvSpPr>
          <p:cNvPr id="30" name="Rectangle 52"/>
          <p:cNvSpPr txBox="1">
            <a:spLocks noChangeArrowheads="1"/>
          </p:cNvSpPr>
          <p:nvPr/>
        </p:nvSpPr>
        <p:spPr bwMode="auto">
          <a:xfrm>
            <a:off x="3352800" y="4953000"/>
            <a:ext cx="3581400" cy="381000"/>
          </a:xfrm>
          <a:prstGeom prst="rect">
            <a:avLst/>
          </a:prstGeom>
          <a:noFill/>
          <a:ln w="9525">
            <a:noFill/>
            <a:miter lim="800000"/>
            <a:headEnd/>
            <a:tailEnd/>
          </a:ln>
        </p:spPr>
        <p:txBody>
          <a:bodyPr/>
          <a:lstStyle/>
          <a:p>
            <a:pPr>
              <a:spcBef>
                <a:spcPct val="20000"/>
              </a:spcBef>
              <a:buNone/>
              <a:defRPr/>
            </a:pPr>
            <a:r>
              <a:rPr lang="en-US" b="1" kern="0" dirty="0">
                <a:solidFill>
                  <a:srgbClr val="950057"/>
                </a:solidFill>
                <a:latin typeface="+mn-lt"/>
              </a:rPr>
              <a:t>Elasticity of Market Supply</a:t>
            </a:r>
          </a:p>
        </p:txBody>
      </p:sp>
      <p:sp>
        <p:nvSpPr>
          <p:cNvPr id="31" name="Rectangle 30"/>
          <p:cNvSpPr>
            <a:spLocks noChangeArrowheads="1"/>
          </p:cNvSpPr>
          <p:nvPr/>
        </p:nvSpPr>
        <p:spPr bwMode="auto">
          <a:xfrm>
            <a:off x="5125244" y="5497513"/>
            <a:ext cx="20748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None/>
            </a:pPr>
            <a:r>
              <a:rPr lang="en-US" i="1" dirty="0">
                <a:latin typeface="Times New Roman" pitchFamily="18" charset="0"/>
                <a:cs typeface="Times New Roman" pitchFamily="18" charset="0"/>
              </a:rPr>
              <a:t>E</a:t>
            </a:r>
            <a:r>
              <a:rPr lang="en-US" i="1" baseline="-25000" dirty="0">
                <a:latin typeface="Times New Roman" pitchFamily="18" charset="0"/>
                <a:cs typeface="Times New Roman" pitchFamily="18" charset="0"/>
              </a:rPr>
              <a:t>s</a:t>
            </a:r>
            <a:r>
              <a:rPr lang="en-US" i="1" dirty="0">
                <a:latin typeface="Times New Roman" pitchFamily="18" charset="0"/>
                <a:cs typeface="Times New Roman" pitchFamily="18" charset="0"/>
              </a:rPr>
              <a:t> = </a:t>
            </a:r>
            <a:r>
              <a:rPr lang="en-US" dirty="0">
                <a:latin typeface="Times New Roman" pitchFamily="18" charset="0"/>
                <a:cs typeface="Times New Roman" pitchFamily="18" charset="0"/>
              </a:rPr>
              <a:t>(</a:t>
            </a:r>
            <a:r>
              <a:rPr lang="el-GR" dirty="0">
                <a:latin typeface="Times New Roman" pitchFamily="18" charset="0"/>
                <a:cs typeface="Times New Roman" pitchFamily="18" charset="0"/>
              </a:rPr>
              <a:t>Δ</a:t>
            </a:r>
            <a:r>
              <a:rPr lang="en-US" i="1" dirty="0">
                <a:latin typeface="Times New Roman" pitchFamily="18" charset="0"/>
                <a:cs typeface="Times New Roman" pitchFamily="18" charset="0"/>
              </a:rPr>
              <a:t>Q</a:t>
            </a:r>
            <a:r>
              <a:rPr lang="en-US" dirty="0">
                <a:latin typeface="Times New Roman" pitchFamily="18" charset="0"/>
                <a:cs typeface="Times New Roman" pitchFamily="18" charset="0"/>
              </a:rPr>
              <a:t>/</a:t>
            </a:r>
            <a:r>
              <a:rPr lang="en-US" i="1" dirty="0">
                <a:latin typeface="Times New Roman" pitchFamily="18" charset="0"/>
                <a:cs typeface="Times New Roman" pitchFamily="18" charset="0"/>
              </a:rPr>
              <a:t>Q</a:t>
            </a:r>
            <a:r>
              <a:rPr lang="en-US" dirty="0">
                <a:latin typeface="Times New Roman" pitchFamily="18" charset="0"/>
                <a:cs typeface="Times New Roman" pitchFamily="18" charset="0"/>
              </a:rPr>
              <a:t>)/(</a:t>
            </a:r>
            <a:r>
              <a:rPr lang="el-GR" dirty="0">
                <a:latin typeface="Times New Roman" pitchFamily="18" charset="0"/>
                <a:cs typeface="Times New Roman" pitchFamily="18" charset="0"/>
              </a:rPr>
              <a:t>Δ</a:t>
            </a:r>
            <a:r>
              <a:rPr lang="en-US" i="1" dirty="0">
                <a:latin typeface="Times New Roman" pitchFamily="18" charset="0"/>
                <a:cs typeface="Times New Roman" pitchFamily="18" charset="0"/>
              </a:rPr>
              <a:t>P</a:t>
            </a:r>
            <a:r>
              <a:rPr lang="en-US" dirty="0">
                <a:latin typeface="Times New Roman" pitchFamily="18" charset="0"/>
                <a:cs typeface="Times New Roman" pitchFamily="18" charset="0"/>
              </a:rPr>
              <a:t>/</a:t>
            </a:r>
            <a:r>
              <a:rPr lang="en-US" i="1" dirty="0">
                <a:latin typeface="Times New Roman" pitchFamily="18" charset="0"/>
                <a:cs typeface="Times New Roman" pitchFamily="18" charset="0"/>
              </a:rPr>
              <a:t>P</a:t>
            </a:r>
            <a:r>
              <a:rPr lang="en-US" dirty="0">
                <a:latin typeface="Times New Roman" pitchFamily="18" charset="0"/>
                <a:cs typeface="Times New Roman" pitchFamily="18" charset="0"/>
              </a:rPr>
              <a:t>)</a:t>
            </a:r>
          </a:p>
        </p:txBody>
      </p:sp>
      <p:pic>
        <p:nvPicPr>
          <p:cNvPr id="32" name="Picture 31" descr="fig8.09_01.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2" descr="fig8.09_02.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3" descr="fig8.09_03.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34" descr="fig8.09_04.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56" descr="fig8.09_05.gi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57" descr="fig8.09_06.gif"/>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descr="fig8.09_08.gif"/>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59" descr="fig8.09_07.gif"/>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60" descr="fig8.09_13.gif"/>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61" descr="fig8.09_10.gif"/>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62" descr="fig8.09_12.gif"/>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63" descr="fig8.09_11.gif"/>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3181350" y="1676400"/>
            <a:ext cx="596265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74710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78566"/>
                                        </p:tgtEl>
                                        <p:attrNameLst>
                                          <p:attrName>style.visibility</p:attrName>
                                        </p:attrNameLst>
                                      </p:cBhvr>
                                      <p:to>
                                        <p:strVal val="visible"/>
                                      </p:to>
                                    </p:set>
                                    <p:animEffect transition="in" filter="wipe(left)">
                                      <p:cBhvr>
                                        <p:cTn id="11" dur="500"/>
                                        <p:tgtEl>
                                          <p:spTgt spid="578566"/>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8564"/>
                                        </p:tgtEl>
                                        <p:attrNameLst>
                                          <p:attrName>style.visibility</p:attrName>
                                        </p:attrNameLst>
                                      </p:cBhvr>
                                      <p:to>
                                        <p:strVal val="visible"/>
                                      </p:to>
                                    </p:set>
                                    <p:animEffect transition="in" filter="wipe(left)">
                                      <p:cBhvr>
                                        <p:cTn id="15" dur="500"/>
                                        <p:tgtEl>
                                          <p:spTgt spid="57856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500"/>
                                        <p:tgtEl>
                                          <p:spTgt spid="37"/>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left)">
                                      <p:cBhvr>
                                        <p:cTn id="23" dur="500"/>
                                        <p:tgtEl>
                                          <p:spTgt spid="36"/>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ipe(down)">
                                      <p:cBhvr>
                                        <p:cTn id="27" dur="500"/>
                                        <p:tgtEl>
                                          <p:spTgt spid="41"/>
                                        </p:tgtEl>
                                      </p:cBhvr>
                                    </p:animEffect>
                                  </p:childTnLst>
                                </p:cTn>
                              </p:par>
                              <p:par>
                                <p:cTn id="28" presetID="22" presetClass="entr" presetSubtype="8" fill="hold"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wipe(left)">
                                      <p:cBhvr>
                                        <p:cTn id="30" dur="500"/>
                                        <p:tgtEl>
                                          <p:spTgt spid="38"/>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par>
                          <p:cTn id="35" fill="hold">
                            <p:stCondLst>
                              <p:cond delay="3500"/>
                            </p:stCondLst>
                            <p:childTnLst>
                              <p:par>
                                <p:cTn id="36" presetID="22" presetClass="entr" presetSubtype="4" fill="hold"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wipe(down)">
                                      <p:cBhvr>
                                        <p:cTn id="38" dur="1000"/>
                                        <p:tgtEl>
                                          <p:spTgt spid="33"/>
                                        </p:tgtEl>
                                      </p:cBhvr>
                                    </p:animEffect>
                                  </p:childTnLst>
                                </p:cTn>
                              </p:par>
                            </p:childTnLst>
                          </p:cTn>
                        </p:par>
                        <p:par>
                          <p:cTn id="39" fill="hold">
                            <p:stCondLst>
                              <p:cond delay="4500"/>
                            </p:stCondLst>
                            <p:childTnLst>
                              <p:par>
                                <p:cTn id="40" presetID="22" presetClass="entr" presetSubtype="4" fill="hold"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wipe(down)">
                                      <p:cBhvr>
                                        <p:cTn id="42" dur="1000"/>
                                        <p:tgtEl>
                                          <p:spTgt spid="34"/>
                                        </p:tgtEl>
                                      </p:cBhvr>
                                    </p:animEffect>
                                  </p:childTnLst>
                                </p:cTn>
                              </p:par>
                            </p:childTnLst>
                          </p:cTn>
                        </p:par>
                        <p:par>
                          <p:cTn id="43" fill="hold">
                            <p:stCondLst>
                              <p:cond delay="5500"/>
                            </p:stCondLst>
                            <p:childTnLst>
                              <p:par>
                                <p:cTn id="44" presetID="22" presetClass="entr" presetSubtype="4" fill="hold" nodeType="after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wipe(down)">
                                      <p:cBhvr>
                                        <p:cTn id="46" dur="1000"/>
                                        <p:tgtEl>
                                          <p:spTgt spid="35"/>
                                        </p:tgtEl>
                                      </p:cBhvr>
                                    </p:animEffect>
                                  </p:childTnLst>
                                </p:cTn>
                              </p:par>
                            </p:childTnLst>
                          </p:cTn>
                        </p:par>
                        <p:par>
                          <p:cTn id="47" fill="hold">
                            <p:stCondLst>
                              <p:cond delay="6500"/>
                            </p:stCondLst>
                            <p:childTnLst>
                              <p:par>
                                <p:cTn id="48" presetID="22" presetClass="entr" presetSubtype="8" fill="hold" grpId="0" nodeType="afterEffect">
                                  <p:stCondLst>
                                    <p:cond delay="0"/>
                                  </p:stCondLst>
                                  <p:childTnLst>
                                    <p:set>
                                      <p:cBhvr>
                                        <p:cTn id="49" dur="1" fill="hold">
                                          <p:stCondLst>
                                            <p:cond delay="0"/>
                                          </p:stCondLst>
                                        </p:cTn>
                                        <p:tgtEl>
                                          <p:spTgt spid="29">
                                            <p:txEl>
                                              <p:pRg st="0" end="0"/>
                                            </p:txEl>
                                          </p:spTgt>
                                        </p:tgtEl>
                                        <p:attrNameLst>
                                          <p:attrName>style.visibility</p:attrName>
                                        </p:attrNameLst>
                                      </p:cBhvr>
                                      <p:to>
                                        <p:strVal val="visible"/>
                                      </p:to>
                                    </p:set>
                                    <p:animEffect transition="in" filter="wipe(left)">
                                      <p:cBhvr>
                                        <p:cTn id="50" dur="500"/>
                                        <p:tgtEl>
                                          <p:spTgt spid="29">
                                            <p:txEl>
                                              <p:pRg st="0" end="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wipe(left)">
                                      <p:cBhvr>
                                        <p:cTn id="55" dur="1000"/>
                                        <p:tgtEl>
                                          <p:spTgt spid="60"/>
                                        </p:tgtEl>
                                      </p:cBhvr>
                                    </p:animEffect>
                                  </p:childTnLst>
                                </p:cTn>
                              </p:par>
                            </p:childTnLst>
                          </p:cTn>
                        </p:par>
                        <p:par>
                          <p:cTn id="56" fill="hold">
                            <p:stCondLst>
                              <p:cond delay="1000"/>
                            </p:stCondLst>
                            <p:childTnLst>
                              <p:par>
                                <p:cTn id="57" presetID="22" presetClass="entr" presetSubtype="8" fill="hold" nodeType="after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wipe(left)">
                                      <p:cBhvr>
                                        <p:cTn id="59" dur="1000"/>
                                        <p:tgtEl>
                                          <p:spTgt spid="59"/>
                                        </p:tgtEl>
                                      </p:cBhvr>
                                    </p:animEffect>
                                  </p:childTnLst>
                                </p:cTn>
                              </p:par>
                            </p:childTnLst>
                          </p:cTn>
                        </p:par>
                        <p:par>
                          <p:cTn id="60" fill="hold">
                            <p:stCondLst>
                              <p:cond delay="2000"/>
                            </p:stCondLst>
                            <p:childTnLst>
                              <p:par>
                                <p:cTn id="61" presetID="22" presetClass="entr" presetSubtype="8"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left)">
                                      <p:cBhvr>
                                        <p:cTn id="63" dur="1000"/>
                                        <p:tgtEl>
                                          <p:spTgt spid="57"/>
                                        </p:tgtEl>
                                      </p:cBhvr>
                                    </p:animEffect>
                                  </p:childTnLst>
                                </p:cTn>
                              </p:par>
                              <p:par>
                                <p:cTn id="64" presetID="22" presetClass="entr" presetSubtype="8" fill="hold" nodeType="withEffect">
                                  <p:stCondLst>
                                    <p:cond delay="0"/>
                                  </p:stCondLst>
                                  <p:childTnLst>
                                    <p:set>
                                      <p:cBhvr>
                                        <p:cTn id="65" dur="1" fill="hold">
                                          <p:stCondLst>
                                            <p:cond delay="0"/>
                                          </p:stCondLst>
                                        </p:cTn>
                                        <p:tgtEl>
                                          <p:spTgt spid="58"/>
                                        </p:tgtEl>
                                        <p:attrNameLst>
                                          <p:attrName>style.visibility</p:attrName>
                                        </p:attrNameLst>
                                      </p:cBhvr>
                                      <p:to>
                                        <p:strVal val="visible"/>
                                      </p:to>
                                    </p:set>
                                    <p:animEffect transition="in" filter="wipe(left)">
                                      <p:cBhvr>
                                        <p:cTn id="66" dur="1000"/>
                                        <p:tgtEl>
                                          <p:spTgt spid="58"/>
                                        </p:tgtEl>
                                      </p:cBhvr>
                                    </p:animEffect>
                                  </p:childTnLst>
                                </p:cTn>
                              </p:par>
                            </p:childTnLst>
                          </p:cTn>
                        </p:par>
                        <p:par>
                          <p:cTn id="67" fill="hold">
                            <p:stCondLst>
                              <p:cond delay="3000"/>
                            </p:stCondLst>
                            <p:childTnLst>
                              <p:par>
                                <p:cTn id="68" presetID="22" presetClass="entr" presetSubtype="8" fill="hold" grpId="0" nodeType="afterEffect">
                                  <p:stCondLst>
                                    <p:cond delay="0"/>
                                  </p:stCondLst>
                                  <p:childTnLst>
                                    <p:set>
                                      <p:cBhvr>
                                        <p:cTn id="69" dur="1" fill="hold">
                                          <p:stCondLst>
                                            <p:cond delay="0"/>
                                          </p:stCondLst>
                                        </p:cTn>
                                        <p:tgtEl>
                                          <p:spTgt spid="29">
                                            <p:txEl>
                                              <p:pRg st="1" end="1"/>
                                            </p:txEl>
                                          </p:spTgt>
                                        </p:tgtEl>
                                        <p:attrNameLst>
                                          <p:attrName>style.visibility</p:attrName>
                                        </p:attrNameLst>
                                      </p:cBhvr>
                                      <p:to>
                                        <p:strVal val="visible"/>
                                      </p:to>
                                    </p:set>
                                    <p:animEffect transition="in" filter="wipe(left)">
                                      <p:cBhvr>
                                        <p:cTn id="70" dur="500"/>
                                        <p:tgtEl>
                                          <p:spTgt spid="29">
                                            <p:txEl>
                                              <p:pRg st="1" end="1"/>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nodeType="click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1000"/>
                                        <p:tgtEl>
                                          <p:spTgt spid="28"/>
                                        </p:tgtEl>
                                      </p:cBhvr>
                                    </p:animEffect>
                                  </p:childTnLst>
                                </p:cTn>
                              </p:par>
                            </p:childTnLst>
                          </p:cTn>
                        </p:par>
                        <p:par>
                          <p:cTn id="76" fill="hold">
                            <p:stCondLst>
                              <p:cond delay="1000"/>
                            </p:stCondLst>
                            <p:childTnLst>
                              <p:par>
                                <p:cTn id="77" presetID="22" presetClass="entr" presetSubtype="1" fill="hold" nodeType="after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wipe(up)">
                                      <p:cBhvr>
                                        <p:cTn id="79" dur="1000"/>
                                        <p:tgtEl>
                                          <p:spTgt spid="62"/>
                                        </p:tgtEl>
                                      </p:cBhvr>
                                    </p:animEffect>
                                  </p:childTnLst>
                                </p:cTn>
                              </p:par>
                            </p:childTnLst>
                          </p:cTn>
                        </p:par>
                        <p:par>
                          <p:cTn id="80" fill="hold">
                            <p:stCondLst>
                              <p:cond delay="2000"/>
                            </p:stCondLst>
                            <p:childTnLst>
                              <p:par>
                                <p:cTn id="81" presetID="22" presetClass="entr" presetSubtype="8" fill="hold" nodeType="afterEffect">
                                  <p:stCondLst>
                                    <p:cond delay="0"/>
                                  </p:stCondLst>
                                  <p:childTnLst>
                                    <p:set>
                                      <p:cBhvr>
                                        <p:cTn id="82" dur="1" fill="hold">
                                          <p:stCondLst>
                                            <p:cond delay="0"/>
                                          </p:stCondLst>
                                        </p:cTn>
                                        <p:tgtEl>
                                          <p:spTgt spid="64"/>
                                        </p:tgtEl>
                                        <p:attrNameLst>
                                          <p:attrName>style.visibility</p:attrName>
                                        </p:attrNameLst>
                                      </p:cBhvr>
                                      <p:to>
                                        <p:strVal val="visible"/>
                                      </p:to>
                                    </p:set>
                                    <p:animEffect transition="in" filter="wipe(left)">
                                      <p:cBhvr>
                                        <p:cTn id="83" dur="1000"/>
                                        <p:tgtEl>
                                          <p:spTgt spid="64"/>
                                        </p:tgtEl>
                                      </p:cBhvr>
                                    </p:animEffect>
                                  </p:childTnLst>
                                </p:cTn>
                              </p:par>
                            </p:childTnLst>
                          </p:cTn>
                        </p:par>
                        <p:par>
                          <p:cTn id="84" fill="hold">
                            <p:stCondLst>
                              <p:cond delay="3000"/>
                            </p:stCondLst>
                            <p:childTnLst>
                              <p:par>
                                <p:cTn id="85" presetID="22" presetClass="entr" presetSubtype="8" fill="hold" nodeType="afterEffect">
                                  <p:stCondLst>
                                    <p:cond delay="0"/>
                                  </p:stCondLst>
                                  <p:childTnLst>
                                    <p:set>
                                      <p:cBhvr>
                                        <p:cTn id="86" dur="1" fill="hold">
                                          <p:stCondLst>
                                            <p:cond delay="0"/>
                                          </p:stCondLst>
                                        </p:cTn>
                                        <p:tgtEl>
                                          <p:spTgt spid="63"/>
                                        </p:tgtEl>
                                        <p:attrNameLst>
                                          <p:attrName>style.visibility</p:attrName>
                                        </p:attrNameLst>
                                      </p:cBhvr>
                                      <p:to>
                                        <p:strVal val="visible"/>
                                      </p:to>
                                    </p:set>
                                    <p:animEffect transition="in" filter="wipe(left)">
                                      <p:cBhvr>
                                        <p:cTn id="87" dur="1000"/>
                                        <p:tgtEl>
                                          <p:spTgt spid="63"/>
                                        </p:tgtEl>
                                      </p:cBhvr>
                                    </p:animEffect>
                                  </p:childTnLst>
                                </p:cTn>
                              </p:par>
                            </p:childTnLst>
                          </p:cTn>
                        </p:par>
                        <p:par>
                          <p:cTn id="88" fill="hold">
                            <p:stCondLst>
                              <p:cond delay="4000"/>
                            </p:stCondLst>
                            <p:childTnLst>
                              <p:par>
                                <p:cTn id="89" presetID="22" presetClass="entr" presetSubtype="8" fill="hold" nodeType="afterEffect">
                                  <p:stCondLst>
                                    <p:cond delay="0"/>
                                  </p:stCondLst>
                                  <p:childTnLst>
                                    <p:set>
                                      <p:cBhvr>
                                        <p:cTn id="90" dur="1" fill="hold">
                                          <p:stCondLst>
                                            <p:cond delay="0"/>
                                          </p:stCondLst>
                                        </p:cTn>
                                        <p:tgtEl>
                                          <p:spTgt spid="61"/>
                                        </p:tgtEl>
                                        <p:attrNameLst>
                                          <p:attrName>style.visibility</p:attrName>
                                        </p:attrNameLst>
                                      </p:cBhvr>
                                      <p:to>
                                        <p:strVal val="visible"/>
                                      </p:to>
                                    </p:set>
                                    <p:animEffect transition="in" filter="wipe(left)">
                                      <p:cBhvr>
                                        <p:cTn id="91" dur="1000"/>
                                        <p:tgtEl>
                                          <p:spTgt spid="61"/>
                                        </p:tgtEl>
                                      </p:cBhvr>
                                    </p:animEffect>
                                  </p:childTnLst>
                                </p:cTn>
                              </p:par>
                            </p:childTnLst>
                          </p:cTn>
                        </p:par>
                        <p:par>
                          <p:cTn id="92" fill="hold">
                            <p:stCondLst>
                              <p:cond delay="5000"/>
                            </p:stCondLst>
                            <p:childTnLst>
                              <p:par>
                                <p:cTn id="93" presetID="22" presetClass="entr" presetSubtype="1" fill="hold" nodeType="after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wipe(up)">
                                      <p:cBhvr>
                                        <p:cTn id="95" dur="1000"/>
                                        <p:tgtEl>
                                          <p:spTgt spid="27"/>
                                        </p:tgtEl>
                                      </p:cBhvr>
                                    </p:animEffect>
                                  </p:childTnLst>
                                </p:cTn>
                              </p:par>
                            </p:childTnLst>
                          </p:cTn>
                        </p:par>
                        <p:par>
                          <p:cTn id="96" fill="hold">
                            <p:stCondLst>
                              <p:cond delay="6000"/>
                            </p:stCondLst>
                            <p:childTnLst>
                              <p:par>
                                <p:cTn id="97" presetID="22" presetClass="entr" presetSubtype="8" fill="hold" nodeType="afterEffect">
                                  <p:stCondLst>
                                    <p:cond delay="0"/>
                                  </p:stCondLst>
                                  <p:childTnLst>
                                    <p:set>
                                      <p:cBhvr>
                                        <p:cTn id="98" dur="1" fill="hold">
                                          <p:stCondLst>
                                            <p:cond delay="0"/>
                                          </p:stCondLst>
                                        </p:cTn>
                                        <p:tgtEl>
                                          <p:spTgt spid="26"/>
                                        </p:tgtEl>
                                        <p:attrNameLst>
                                          <p:attrName>style.visibility</p:attrName>
                                        </p:attrNameLst>
                                      </p:cBhvr>
                                      <p:to>
                                        <p:strVal val="visible"/>
                                      </p:to>
                                    </p:set>
                                    <p:animEffect transition="in" filter="wipe(left)">
                                      <p:cBhvr>
                                        <p:cTn id="99" dur="1000"/>
                                        <p:tgtEl>
                                          <p:spTgt spid="26"/>
                                        </p:tgtEl>
                                      </p:cBhvr>
                                    </p:animEffect>
                                  </p:childTnLst>
                                </p:cTn>
                              </p:par>
                            </p:childTnLst>
                          </p:cTn>
                        </p:par>
                        <p:par>
                          <p:cTn id="100" fill="hold">
                            <p:stCondLst>
                              <p:cond delay="7000"/>
                            </p:stCondLst>
                            <p:childTnLst>
                              <p:par>
                                <p:cTn id="101" presetID="22" presetClass="entr" presetSubtype="8" fill="hold" grpId="0" nodeType="afterEffect">
                                  <p:stCondLst>
                                    <p:cond delay="0"/>
                                  </p:stCondLst>
                                  <p:childTnLst>
                                    <p:set>
                                      <p:cBhvr>
                                        <p:cTn id="102" dur="1" fill="hold">
                                          <p:stCondLst>
                                            <p:cond delay="0"/>
                                          </p:stCondLst>
                                        </p:cTn>
                                        <p:tgtEl>
                                          <p:spTgt spid="29">
                                            <p:txEl>
                                              <p:pRg st="2" end="2"/>
                                            </p:txEl>
                                          </p:spTgt>
                                        </p:tgtEl>
                                        <p:attrNameLst>
                                          <p:attrName>style.visibility</p:attrName>
                                        </p:attrNameLst>
                                      </p:cBhvr>
                                      <p:to>
                                        <p:strVal val="visible"/>
                                      </p:to>
                                    </p:set>
                                    <p:animEffect transition="in" filter="wipe(left)">
                                      <p:cBhvr>
                                        <p:cTn id="103" dur="500"/>
                                        <p:tgtEl>
                                          <p:spTgt spid="29">
                                            <p:txEl>
                                              <p:pRg st="2" end="2"/>
                                            </p:txEl>
                                          </p:spTgt>
                                        </p:tgtEl>
                                      </p:cBhvr>
                                    </p:animEffect>
                                  </p:childTnLst>
                                </p:cTn>
                              </p:par>
                            </p:childTnLst>
                          </p:cTn>
                        </p:par>
                        <p:par>
                          <p:cTn id="104" fill="hold">
                            <p:stCondLst>
                              <p:cond delay="7500"/>
                            </p:stCondLst>
                            <p:childTnLst>
                              <p:par>
                                <p:cTn id="105" presetID="22" presetClass="entr" presetSubtype="2" fill="hold" nodeType="afterEffect">
                                  <p:stCondLst>
                                    <p:cond delay="0"/>
                                  </p:stCondLst>
                                  <p:childTnLst>
                                    <p:set>
                                      <p:cBhvr>
                                        <p:cTn id="106" dur="1" fill="hold">
                                          <p:stCondLst>
                                            <p:cond delay="0"/>
                                          </p:stCondLst>
                                        </p:cTn>
                                        <p:tgtEl>
                                          <p:spTgt spid="44"/>
                                        </p:tgtEl>
                                        <p:attrNameLst>
                                          <p:attrName>style.visibility</p:attrName>
                                        </p:attrNameLst>
                                      </p:cBhvr>
                                      <p:to>
                                        <p:strVal val="visible"/>
                                      </p:to>
                                    </p:set>
                                    <p:animEffect transition="in" filter="wipe(right)">
                                      <p:cBhvr>
                                        <p:cTn id="107" dur="500"/>
                                        <p:tgtEl>
                                          <p:spTgt spid="44"/>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8" fill="hold" grpId="0" nodeType="click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wipe(left)">
                                      <p:cBhvr>
                                        <p:cTn id="112" dur="500"/>
                                        <p:tgtEl>
                                          <p:spTgt spid="30"/>
                                        </p:tgtEl>
                                      </p:cBhvr>
                                    </p:animEffect>
                                  </p:childTnLst>
                                </p:cTn>
                              </p:par>
                            </p:childTnLst>
                          </p:cTn>
                        </p:par>
                        <p:par>
                          <p:cTn id="113" fill="hold">
                            <p:stCondLst>
                              <p:cond delay="500"/>
                            </p:stCondLst>
                            <p:childTnLst>
                              <p:par>
                                <p:cTn id="114" presetID="22" presetClass="entr" presetSubtype="8" fill="hold" grpId="0" nodeType="afterEffect">
                                  <p:stCondLst>
                                    <p:cond delay="0"/>
                                  </p:stCondLst>
                                  <p:childTnLst>
                                    <p:set>
                                      <p:cBhvr>
                                        <p:cTn id="115" dur="1" fill="hold">
                                          <p:stCondLst>
                                            <p:cond delay="0"/>
                                          </p:stCondLst>
                                        </p:cTn>
                                        <p:tgtEl>
                                          <p:spTgt spid="31"/>
                                        </p:tgtEl>
                                        <p:attrNameLst>
                                          <p:attrName>style.visibility</p:attrName>
                                        </p:attrNameLst>
                                      </p:cBhvr>
                                      <p:to>
                                        <p:strVal val="visible"/>
                                      </p:to>
                                    </p:set>
                                    <p:animEffect transition="in" filter="wipe(left)">
                                      <p:cBhvr>
                                        <p:cTn id="11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8564" grpId="0"/>
      <p:bldP spid="578566" grpId="0"/>
      <p:bldP spid="36" grpId="0"/>
      <p:bldP spid="37" grpId="0"/>
      <p:bldP spid="29" grpId="0" uiExpand="1" build="p"/>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a:p>
        </p:txBody>
      </p:sp>
      <p:sp>
        <p:nvSpPr>
          <p:cNvPr id="20"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8.5</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286000" y="-1"/>
            <a:ext cx="6858001" cy="762001"/>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SHORT-RUN WORLD SUPPLY OF COPPER</a:t>
            </a:r>
            <a:endParaRPr lang="en-US" sz="2000" b="1" dirty="0">
              <a:solidFill>
                <a:srgbClr val="007CB2"/>
              </a:solidFill>
              <a:latin typeface="Arial" charset="0"/>
            </a:endParaRPr>
          </a:p>
        </p:txBody>
      </p:sp>
      <p:sp>
        <p:nvSpPr>
          <p:cNvPr id="2" name="Rectangle 1"/>
          <p:cNvSpPr/>
          <p:nvPr/>
        </p:nvSpPr>
        <p:spPr>
          <a:xfrm>
            <a:off x="447673" y="676275"/>
            <a:ext cx="8543925" cy="923330"/>
          </a:xfrm>
          <a:prstGeom prst="rect">
            <a:avLst/>
          </a:prstGeom>
        </p:spPr>
        <p:txBody>
          <a:bodyPr wrap="square">
            <a:spAutoFit/>
          </a:bodyPr>
          <a:lstStyle/>
          <a:p>
            <a:pPr>
              <a:buNone/>
            </a:pPr>
            <a:r>
              <a:rPr lang="en-US" dirty="0">
                <a:latin typeface="+mn-lt"/>
              </a:rPr>
              <a:t>Costs of mining, </a:t>
            </a:r>
            <a:r>
              <a:rPr lang="en-US" dirty="0" smtClean="0">
                <a:latin typeface="+mn-lt"/>
              </a:rPr>
              <a:t>smelting, and </a:t>
            </a:r>
            <a:r>
              <a:rPr lang="en-US" dirty="0">
                <a:latin typeface="+mn-lt"/>
              </a:rPr>
              <a:t>refining copper differ because of differences</a:t>
            </a:r>
          </a:p>
          <a:p>
            <a:pPr>
              <a:buNone/>
            </a:pPr>
            <a:r>
              <a:rPr lang="en-US" dirty="0">
                <a:latin typeface="+mn-lt"/>
              </a:rPr>
              <a:t>in labor and transportation costs and </a:t>
            </a:r>
            <a:r>
              <a:rPr lang="en-US" dirty="0" smtClean="0">
                <a:latin typeface="+mn-lt"/>
              </a:rPr>
              <a:t>because of </a:t>
            </a:r>
            <a:r>
              <a:rPr lang="en-US" dirty="0">
                <a:latin typeface="+mn-lt"/>
              </a:rPr>
              <a:t>differences in the copper </a:t>
            </a:r>
            <a:r>
              <a:rPr lang="en-US" dirty="0" smtClean="0">
                <a:latin typeface="+mn-lt"/>
              </a:rPr>
              <a:t>content of </a:t>
            </a:r>
            <a:r>
              <a:rPr lang="en-US" dirty="0">
                <a:latin typeface="+mn-lt"/>
              </a:rPr>
              <a:t>the ore.</a:t>
            </a:r>
          </a:p>
        </p:txBody>
      </p:sp>
      <p:graphicFrame>
        <p:nvGraphicFramePr>
          <p:cNvPr id="31" name="Group 49"/>
          <p:cNvGraphicFramePr>
            <a:graphicFrameLocks noGrp="1"/>
          </p:cNvGraphicFramePr>
          <p:nvPr>
            <p:extLst>
              <p:ext uri="{D42A27DB-BD31-4B8C-83A1-F6EECF244321}">
                <p14:modId xmlns:p14="http://schemas.microsoft.com/office/powerpoint/2010/main" val="3085362102"/>
              </p:ext>
            </p:extLst>
          </p:nvPr>
        </p:nvGraphicFramePr>
        <p:xfrm>
          <a:off x="928684" y="1905000"/>
          <a:ext cx="7581901" cy="3748662"/>
        </p:xfrm>
        <a:graphic>
          <a:graphicData uri="http://schemas.openxmlformats.org/drawingml/2006/table">
            <a:tbl>
              <a:tblPr/>
              <a:tblGrid>
                <a:gridCol w="1219201"/>
                <a:gridCol w="1066800"/>
                <a:gridCol w="2819401"/>
                <a:gridCol w="2476499"/>
              </a:tblGrid>
              <a:tr h="30475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rPr>
                        <a:t>TABLE 8.1 </a:t>
                      </a:r>
                    </a:p>
                  </a:txBody>
                  <a:tcPr marT="45699" marB="45699" horzOverflow="overflow">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lnTlToBr>
                      <a:noFill/>
                    </a:lnTlToBr>
                    <a:lnBlToTr>
                      <a:noFill/>
                    </a:lnBlToTr>
                    <a:solidFill>
                      <a:srgbClr val="950057"/>
                    </a:solidFill>
                  </a:tcPr>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baseline="0" dirty="0" smtClean="0">
                          <a:solidFill>
                            <a:srgbClr val="FFFFFF"/>
                          </a:solidFill>
                        </a:rPr>
                        <a:t>THE WORLD COPPER INDUSTRY (2010)</a:t>
                      </a:r>
                      <a:endParaRPr lang="en-US" sz="1400" b="1" dirty="0" smtClean="0">
                        <a:solidFill>
                          <a:srgbClr val="FFFFFF"/>
                        </a:solidFill>
                      </a:endParaRPr>
                    </a:p>
                  </a:txBody>
                  <a:tcPr marT="45699" marB="45699" horzOverflow="overflow">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rgbClr val="00AB4E"/>
                    </a:solidFill>
                  </a:tcPr>
                </a:tc>
                <a:tc hMerge="1">
                  <a:txBody>
                    <a:bodyPr/>
                    <a:lstStyle/>
                    <a:p>
                      <a:endParaRPr lang="en-US"/>
                    </a:p>
                  </a:txBody>
                  <a:tcPr/>
                </a:tc>
                <a:tc hMerge="1">
                  <a:txBody>
                    <a:bodyPr/>
                    <a:lstStyle/>
                    <a:p>
                      <a:endParaRPr lang="en-US"/>
                    </a:p>
                  </a:txBody>
                  <a:tcPr/>
                </a:tc>
              </a:tr>
              <a:tr h="701082">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charset="0"/>
                        </a:rPr>
                        <a:t> COUNTRY</a:t>
                      </a:r>
                    </a:p>
                  </a:txBody>
                  <a:tcPr marT="45699" marB="45699" anchor="ctr" horzOverflow="overflow">
                    <a:lnL w="28575" cap="flat" cmpd="sng" algn="ctr">
                      <a:solidFill>
                        <a:srgbClr val="00AB4E"/>
                      </a:solidFill>
                      <a:prstDash val="solid"/>
                      <a:round/>
                      <a:headEnd type="none" w="med" len="med"/>
                      <a:tailEnd type="none" w="med" len="med"/>
                    </a:lnL>
                    <a:lnR>
                      <a:noFill/>
                    </a:lnR>
                    <a:lnT w="28575" cap="flat" cmpd="sng" algn="ctr">
                      <a:solidFill>
                        <a:srgbClr val="950057"/>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charset="0"/>
                        </a:rPr>
                        <a:t>ANNUAL PRODUCTION (THOUSAND METRIC TONS)</a:t>
                      </a:r>
                    </a:p>
                  </a:txBody>
                  <a:tcPr marT="45699" marB="45699" anchor="ct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charset="0"/>
                        </a:rPr>
                        <a:t>MARGINAL COST (DOLLARS PER POUND)</a:t>
                      </a:r>
                    </a:p>
                  </a:txBody>
                  <a:tcPr marT="45699" marB="45699" anchor="ct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Australia</a:t>
                      </a:r>
                    </a:p>
                  </a:txBody>
                  <a:tcPr marL="182880"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900</a:t>
                      </a:r>
                    </a:p>
                  </a:txBody>
                  <a:tcPr marR="1280160"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2.30</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Canada</a:t>
                      </a:r>
                    </a:p>
                  </a:txBody>
                  <a:tcPr marL="182880"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480</a:t>
                      </a:r>
                    </a:p>
                  </a:txBody>
                  <a:tcPr marR="1280160"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2.60</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Chile</a:t>
                      </a:r>
                    </a:p>
                  </a:txBody>
                  <a:tcPr marL="182880"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5,520</a:t>
                      </a:r>
                    </a:p>
                  </a:txBody>
                  <a:tcPr marR="1280160"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1.60</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Indonesia</a:t>
                      </a:r>
                    </a:p>
                  </a:txBody>
                  <a:tcPr marL="182880"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840</a:t>
                      </a:r>
                    </a:p>
                  </a:txBody>
                  <a:tcPr marR="1280160"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1.80</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Peru</a:t>
                      </a:r>
                    </a:p>
                  </a:txBody>
                  <a:tcPr marL="182880"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1285</a:t>
                      </a:r>
                    </a:p>
                  </a:txBody>
                  <a:tcPr marR="1280160"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1.70</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Poland</a:t>
                      </a:r>
                    </a:p>
                  </a:txBody>
                  <a:tcPr marL="182880"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430</a:t>
                      </a:r>
                    </a:p>
                  </a:txBody>
                  <a:tcPr marR="1280160"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2.40</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Russia</a:t>
                      </a:r>
                    </a:p>
                  </a:txBody>
                  <a:tcPr marL="182880"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750</a:t>
                      </a:r>
                    </a:p>
                  </a:txBody>
                  <a:tcPr marR="1280160"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1.30</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US</a:t>
                      </a:r>
                    </a:p>
                  </a:txBody>
                  <a:tcPr marL="182880"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1120</a:t>
                      </a:r>
                    </a:p>
                  </a:txBody>
                  <a:tcPr marR="1280160"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1.70</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Zambia</a:t>
                      </a:r>
                    </a:p>
                  </a:txBody>
                  <a:tcPr marL="182880"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770</a:t>
                      </a:r>
                    </a:p>
                  </a:txBody>
                  <a:tcPr marR="1280160"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1.50</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bl>
          </a:graphicData>
        </a:graphic>
      </p:graphicFrame>
    </p:spTree>
    <p:extLst>
      <p:ext uri="{BB962C8B-B14F-4D97-AF65-F5344CB8AC3E}">
        <p14:creationId xmlns:p14="http://schemas.microsoft.com/office/powerpoint/2010/main" val="19217205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left)">
                                      <p:cBhvr>
                                        <p:cTn id="22" dur="500"/>
                                        <p:tgtEl>
                                          <p:spTgt spid="2"/>
                                        </p:tgtEl>
                                      </p:cBhvr>
                                    </p:animEffect>
                                  </p:childTnLst>
                                </p:cTn>
                              </p:par>
                            </p:childTnLst>
                          </p:cTn>
                        </p:par>
                        <p:par>
                          <p:cTn id="23" fill="hold">
                            <p:stCondLst>
                              <p:cond delay="2000"/>
                            </p:stCondLst>
                            <p:childTnLst>
                              <p:par>
                                <p:cTn id="24" presetID="22" presetClass="entr" presetSubtype="1" fill="hold"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wipe(up)">
                                      <p:cBhvr>
                                        <p:cTn id="26"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0" grpId="0"/>
      <p:bldP spid="22"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a:p>
        </p:txBody>
      </p:sp>
      <p:sp>
        <p:nvSpPr>
          <p:cNvPr id="6" name="Rectangle 5"/>
          <p:cNvSpPr>
            <a:spLocks noChangeArrowheads="1"/>
          </p:cNvSpPr>
          <p:nvPr/>
        </p:nvSpPr>
        <p:spPr bwMode="auto">
          <a:xfrm>
            <a:off x="3426620" y="2571867"/>
            <a:ext cx="5564980" cy="3826552"/>
          </a:xfrm>
          <a:prstGeom prst="rect">
            <a:avLst/>
          </a:prstGeom>
          <a:solidFill>
            <a:srgbClr val="FFFFFF"/>
          </a:solidFill>
          <a:ln w="3175">
            <a:noFill/>
            <a:miter lim="800000"/>
            <a:headEnd/>
            <a:tailEnd/>
          </a:ln>
        </p:spPr>
        <p:txBody>
          <a:bodyPr/>
          <a:lstStyle/>
          <a:p>
            <a:pPr indent="290513">
              <a:buFontTx/>
              <a:buAutoNum type="arabicPeriod"/>
            </a:pPr>
            <a:endParaRPr lang="en-US"/>
          </a:p>
        </p:txBody>
      </p:sp>
      <p:sp>
        <p:nvSpPr>
          <p:cNvPr id="9" name="Rectangle 3"/>
          <p:cNvSpPr>
            <a:spLocks noChangeArrowheads="1"/>
          </p:cNvSpPr>
          <p:nvPr/>
        </p:nvSpPr>
        <p:spPr bwMode="auto">
          <a:xfrm>
            <a:off x="457200" y="2905124"/>
            <a:ext cx="3424237" cy="607219"/>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THE SHORT-RUN WORLD SUPPLY OF COPPER</a:t>
            </a:r>
            <a:endParaRPr lang="en-US" sz="1600" b="1" dirty="0">
              <a:latin typeface="Arial" charset="0"/>
            </a:endParaRPr>
          </a:p>
        </p:txBody>
      </p:sp>
      <p:sp>
        <p:nvSpPr>
          <p:cNvPr id="11" name="Rectangle 9"/>
          <p:cNvSpPr>
            <a:spLocks noChangeArrowheads="1"/>
          </p:cNvSpPr>
          <p:nvPr/>
        </p:nvSpPr>
        <p:spPr bwMode="auto">
          <a:xfrm>
            <a:off x="457201" y="2597943"/>
            <a:ext cx="3200399"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8.10</a:t>
            </a:r>
            <a:endParaRPr lang="en-US" sz="2000" b="1" dirty="0">
              <a:solidFill>
                <a:srgbClr val="ED1B2F"/>
              </a:solidFill>
              <a:latin typeface="Arial" charset="0"/>
            </a:endParaRPr>
          </a:p>
        </p:txBody>
      </p:sp>
      <p:sp>
        <p:nvSpPr>
          <p:cNvPr id="20"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8.5</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286000" y="-1"/>
            <a:ext cx="6858001" cy="762001"/>
          </a:xfrm>
          <a:prstGeom prst="rect">
            <a:avLst/>
          </a:prstGeom>
          <a:noFill/>
          <a:ln w="9525">
            <a:noFill/>
            <a:miter lim="800000"/>
            <a:headEnd/>
            <a:tailEnd/>
          </a:ln>
        </p:spPr>
        <p:txBody>
          <a:bodyPr anchor="ctr"/>
          <a:lstStyle/>
          <a:p>
            <a:pPr>
              <a:buFontTx/>
              <a:buNone/>
            </a:pPr>
            <a:r>
              <a:rPr lang="en-US" sz="2000" b="1" dirty="0">
                <a:solidFill>
                  <a:srgbClr val="007CB2"/>
                </a:solidFill>
                <a:latin typeface="Arial" charset="0"/>
              </a:rPr>
              <a:t>THE SHORT-RUN WORLD SUPPLY OF COPPER</a:t>
            </a:r>
          </a:p>
        </p:txBody>
      </p:sp>
      <p:grpSp>
        <p:nvGrpSpPr>
          <p:cNvPr id="23" name="Group 22"/>
          <p:cNvGrpSpPr>
            <a:grpSpLocks/>
          </p:cNvGrpSpPr>
          <p:nvPr/>
        </p:nvGrpSpPr>
        <p:grpSpPr bwMode="auto">
          <a:xfrm>
            <a:off x="3426619" y="6324600"/>
            <a:ext cx="5564981" cy="152400"/>
            <a:chOff x="3657600" y="1678781"/>
            <a:chExt cx="4800600" cy="152400"/>
          </a:xfrm>
        </p:grpSpPr>
        <p:cxnSp>
          <p:nvCxnSpPr>
            <p:cNvPr id="39964"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9965"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6" name="Group 25"/>
          <p:cNvGrpSpPr>
            <a:grpSpLocks/>
          </p:cNvGrpSpPr>
          <p:nvPr/>
        </p:nvGrpSpPr>
        <p:grpSpPr bwMode="auto">
          <a:xfrm>
            <a:off x="3352800" y="2571867"/>
            <a:ext cx="152400" cy="3828933"/>
            <a:chOff x="3574256" y="2209800"/>
            <a:chExt cx="152400" cy="4114800"/>
          </a:xfrm>
        </p:grpSpPr>
        <p:cxnSp>
          <p:nvCxnSpPr>
            <p:cNvPr id="39962"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9963"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cxnSp>
        <p:nvCxnSpPr>
          <p:cNvPr id="30" name="Straight Connector 2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Rectangle 1"/>
          <p:cNvSpPr/>
          <p:nvPr/>
        </p:nvSpPr>
        <p:spPr>
          <a:xfrm>
            <a:off x="457201" y="685800"/>
            <a:ext cx="8534399" cy="1754326"/>
          </a:xfrm>
          <a:prstGeom prst="rect">
            <a:avLst/>
          </a:prstGeom>
        </p:spPr>
        <p:txBody>
          <a:bodyPr wrap="square">
            <a:spAutoFit/>
          </a:bodyPr>
          <a:lstStyle/>
          <a:p>
            <a:pPr>
              <a:buNone/>
            </a:pPr>
            <a:r>
              <a:rPr lang="en-US" dirty="0">
                <a:latin typeface="+mn-lt"/>
              </a:rPr>
              <a:t>The world supply curve is obtained by </a:t>
            </a:r>
            <a:r>
              <a:rPr lang="en-US" dirty="0" smtClean="0">
                <a:latin typeface="+mn-lt"/>
              </a:rPr>
              <a:t>summing each </a:t>
            </a:r>
            <a:r>
              <a:rPr lang="en-US" dirty="0">
                <a:latin typeface="+mn-lt"/>
              </a:rPr>
              <a:t>nation’s supply curve horizontally. </a:t>
            </a:r>
            <a:r>
              <a:rPr lang="en-US" dirty="0" smtClean="0">
                <a:latin typeface="+mn-lt"/>
              </a:rPr>
              <a:t>The </a:t>
            </a:r>
            <a:r>
              <a:rPr lang="en-US" dirty="0">
                <a:latin typeface="+mn-lt"/>
              </a:rPr>
              <a:t>elasticity of supply </a:t>
            </a:r>
            <a:r>
              <a:rPr lang="en-US" dirty="0" smtClean="0">
                <a:latin typeface="+mn-lt"/>
              </a:rPr>
              <a:t>depends on </a:t>
            </a:r>
            <a:r>
              <a:rPr lang="en-US" dirty="0">
                <a:latin typeface="+mn-lt"/>
              </a:rPr>
              <a:t>the price of copper. At relatively low prices</a:t>
            </a:r>
            <a:r>
              <a:rPr lang="en-US" dirty="0" smtClean="0">
                <a:latin typeface="+mn-lt"/>
              </a:rPr>
              <a:t>, </a:t>
            </a:r>
            <a:r>
              <a:rPr lang="en-US" dirty="0">
                <a:latin typeface="+mn-lt"/>
              </a:rPr>
              <a:t>the curve is quite </a:t>
            </a:r>
            <a:r>
              <a:rPr lang="en-US" dirty="0" smtClean="0">
                <a:latin typeface="+mn-lt"/>
              </a:rPr>
              <a:t>elastic because </a:t>
            </a:r>
            <a:r>
              <a:rPr lang="en-US" dirty="0">
                <a:latin typeface="+mn-lt"/>
              </a:rPr>
              <a:t>small price increases lead to large </a:t>
            </a:r>
            <a:r>
              <a:rPr lang="en-US" dirty="0" smtClean="0">
                <a:latin typeface="+mn-lt"/>
              </a:rPr>
              <a:t>increases in </a:t>
            </a:r>
            <a:r>
              <a:rPr lang="en-US" dirty="0">
                <a:latin typeface="+mn-lt"/>
              </a:rPr>
              <a:t>the quantity of copper supplied. At higher </a:t>
            </a:r>
            <a:r>
              <a:rPr lang="en-US" dirty="0" smtClean="0">
                <a:latin typeface="+mn-lt"/>
              </a:rPr>
              <a:t>prices—say</a:t>
            </a:r>
            <a:r>
              <a:rPr lang="en-US" dirty="0">
                <a:latin typeface="+mn-lt"/>
              </a:rPr>
              <a:t>, above $2.40 per pound—the curve </a:t>
            </a:r>
            <a:r>
              <a:rPr lang="en-US" dirty="0" smtClean="0">
                <a:latin typeface="+mn-lt"/>
              </a:rPr>
              <a:t>becomes more </a:t>
            </a:r>
            <a:r>
              <a:rPr lang="en-US" dirty="0">
                <a:latin typeface="+mn-lt"/>
              </a:rPr>
              <a:t>inelastic because, at those prices, most </a:t>
            </a:r>
            <a:r>
              <a:rPr lang="en-US" dirty="0" smtClean="0">
                <a:latin typeface="+mn-lt"/>
              </a:rPr>
              <a:t>producers would </a:t>
            </a:r>
            <a:r>
              <a:rPr lang="en-US" dirty="0">
                <a:latin typeface="+mn-lt"/>
              </a:rPr>
              <a:t>be operating close to or at capacity.</a:t>
            </a:r>
          </a:p>
        </p:txBody>
      </p:sp>
      <p:grpSp>
        <p:nvGrpSpPr>
          <p:cNvPr id="43" name="Group 42"/>
          <p:cNvGrpSpPr>
            <a:grpSpLocks/>
          </p:cNvGrpSpPr>
          <p:nvPr/>
        </p:nvGrpSpPr>
        <p:grpSpPr bwMode="auto">
          <a:xfrm flipV="1">
            <a:off x="447674" y="6096000"/>
            <a:ext cx="2981326" cy="152400"/>
            <a:chOff x="457199" y="5791200"/>
            <a:chExt cx="3193257" cy="152400"/>
          </a:xfrm>
        </p:grpSpPr>
        <p:cxnSp>
          <p:nvCxnSpPr>
            <p:cNvPr id="4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27" name="Rectangle 4"/>
          <p:cNvSpPr>
            <a:spLocks noChangeArrowheads="1"/>
          </p:cNvSpPr>
          <p:nvPr/>
        </p:nvSpPr>
        <p:spPr bwMode="auto">
          <a:xfrm>
            <a:off x="447674" y="3514724"/>
            <a:ext cx="2981326" cy="265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The supply curve for world copper is obtained by summing the marginal cost curves for each of the major copper-producing countries. </a:t>
            </a:r>
          </a:p>
          <a:p>
            <a:pPr>
              <a:spcBef>
                <a:spcPct val="20000"/>
              </a:spcBef>
              <a:buNone/>
            </a:pPr>
            <a:r>
              <a:rPr lang="en-US" sz="1600" dirty="0">
                <a:latin typeface="Arial" pitchFamily="34" charset="0"/>
              </a:rPr>
              <a:t>The supply curve slopes upward because the marginal cost of production ranges from a low of 65 cents in Russia to a high of $1.30 in Canada.</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3060" y="2597943"/>
            <a:ext cx="5372100" cy="379095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3060" y="2597943"/>
            <a:ext cx="5372100" cy="379095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3060" y="2597943"/>
            <a:ext cx="5372100" cy="3790950"/>
          </a:xfrm>
          <a:prstGeom prst="rect">
            <a:avLst/>
          </a:prstGeom>
        </p:spPr>
      </p:pic>
    </p:spTree>
    <p:extLst>
      <p:ext uri="{BB962C8B-B14F-4D97-AF65-F5344CB8AC3E}">
        <p14:creationId xmlns:p14="http://schemas.microsoft.com/office/powerpoint/2010/main" val="34955924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childTnLst>
                          </p:cTn>
                        </p:par>
                        <p:par>
                          <p:cTn id="17" fill="hold" nodeType="afterGroup">
                            <p:stCondLst>
                              <p:cond delay="1000"/>
                            </p:stCondLst>
                            <p:childTnLst>
                              <p:par>
                                <p:cTn id="18" presetID="22" presetClass="entr" presetSubtype="4"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ipe(down)">
                                      <p:cBhvr>
                                        <p:cTn id="20" dur="500"/>
                                        <p:tgtEl>
                                          <p:spTgt spid="26"/>
                                        </p:tgtEl>
                                      </p:cBhvr>
                                    </p:animEffect>
                                  </p:childTnLst>
                                </p:cTn>
                              </p:par>
                              <p:par>
                                <p:cTn id="21" presetID="22" presetClass="entr" presetSubtype="8"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left)">
                                      <p:cBhvr>
                                        <p:cTn id="23" dur="500"/>
                                        <p:tgtEl>
                                          <p:spTgt spid="23"/>
                                        </p:tgtEl>
                                      </p:cBhvr>
                                    </p:animEffect>
                                  </p:childTnLst>
                                </p:cTn>
                              </p:par>
                            </p:childTnLst>
                          </p:cTn>
                        </p:par>
                        <p:par>
                          <p:cTn id="24" fill="hold" nodeType="afterGroup">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2000"/>
                            </p:stCondLst>
                            <p:childTnLst>
                              <p:par>
                                <p:cTn id="29" presetID="22" presetClass="entr" presetSubtype="1"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up)">
                                      <p:cBhvr>
                                        <p:cTn id="31" dur="500"/>
                                        <p:tgtEl>
                                          <p:spTgt spid="4"/>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ipe(left)">
                                      <p:cBhvr>
                                        <p:cTn id="35" dur="500"/>
                                        <p:tgtEl>
                                          <p:spTgt spid="7"/>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27">
                                            <p:txEl>
                                              <p:pRg st="0" end="0"/>
                                            </p:txEl>
                                          </p:spTgt>
                                        </p:tgtEl>
                                        <p:attrNameLst>
                                          <p:attrName>style.visibility</p:attrName>
                                        </p:attrNameLst>
                                      </p:cBhvr>
                                      <p:to>
                                        <p:strVal val="visible"/>
                                      </p:to>
                                    </p:set>
                                    <p:animEffect transition="in" filter="wipe(left)">
                                      <p:cBhvr>
                                        <p:cTn id="39" dur="500"/>
                                        <p:tgtEl>
                                          <p:spTgt spid="27">
                                            <p:txEl>
                                              <p:pRg st="0" end="0"/>
                                            </p:txEl>
                                          </p:spTgt>
                                        </p:tgtEl>
                                      </p:cBhvr>
                                    </p:animEffect>
                                  </p:childTnLst>
                                </p:cTn>
                              </p:par>
                            </p:childTnLst>
                          </p:cTn>
                        </p:par>
                        <p:par>
                          <p:cTn id="40" fill="hold">
                            <p:stCondLst>
                              <p:cond delay="3500"/>
                            </p:stCondLst>
                            <p:childTnLst>
                              <p:par>
                                <p:cTn id="41" presetID="22" presetClass="entr" presetSubtype="8"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750"/>
                                        <p:tgtEl>
                                          <p:spTgt spid="8"/>
                                        </p:tgtEl>
                                      </p:cBhvr>
                                    </p:animEffect>
                                  </p:childTnLst>
                                </p:cTn>
                              </p:par>
                            </p:childTnLst>
                          </p:cTn>
                        </p:par>
                        <p:par>
                          <p:cTn id="44" fill="hold">
                            <p:stCondLst>
                              <p:cond delay="4250"/>
                            </p:stCondLst>
                            <p:childTnLst>
                              <p:par>
                                <p:cTn id="45" presetID="22" presetClass="entr" presetSubtype="8" fill="hold" grpId="0" nodeType="afterEffect">
                                  <p:stCondLst>
                                    <p:cond delay="0"/>
                                  </p:stCondLst>
                                  <p:childTnLst>
                                    <p:set>
                                      <p:cBhvr>
                                        <p:cTn id="46" dur="1" fill="hold">
                                          <p:stCondLst>
                                            <p:cond delay="0"/>
                                          </p:stCondLst>
                                        </p:cTn>
                                        <p:tgtEl>
                                          <p:spTgt spid="27">
                                            <p:txEl>
                                              <p:pRg st="1" end="1"/>
                                            </p:txEl>
                                          </p:spTgt>
                                        </p:tgtEl>
                                        <p:attrNameLst>
                                          <p:attrName>style.visibility</p:attrName>
                                        </p:attrNameLst>
                                      </p:cBhvr>
                                      <p:to>
                                        <p:strVal val="visible"/>
                                      </p:to>
                                    </p:set>
                                    <p:animEffect transition="in" filter="wipe(left)">
                                      <p:cBhvr>
                                        <p:cTn id="47" dur="500"/>
                                        <p:tgtEl>
                                          <p:spTgt spid="27">
                                            <p:txEl>
                                              <p:pRg st="1" end="1"/>
                                            </p:txEl>
                                          </p:spTgt>
                                        </p:tgtEl>
                                      </p:cBhvr>
                                    </p:animEffect>
                                  </p:childTnLst>
                                </p:cTn>
                              </p:par>
                            </p:childTnLst>
                          </p:cTn>
                        </p:par>
                        <p:par>
                          <p:cTn id="48" fill="hold">
                            <p:stCondLst>
                              <p:cond delay="4750"/>
                            </p:stCondLst>
                            <p:childTnLst>
                              <p:par>
                                <p:cTn id="49" presetID="22" presetClass="entr" presetSubtype="2"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right)">
                                      <p:cBhvr>
                                        <p:cTn id="51" dur="500"/>
                                        <p:tgtEl>
                                          <p:spTgt spid="43"/>
                                        </p:tgtEl>
                                      </p:cBhvr>
                                    </p:animEffect>
                                  </p:childTnLst>
                                </p:cTn>
                              </p:par>
                            </p:childTnLst>
                          </p:cTn>
                        </p:par>
                        <p:par>
                          <p:cTn id="52" fill="hold">
                            <p:stCondLst>
                              <p:cond delay="5250"/>
                            </p:stCondLst>
                            <p:childTnLst>
                              <p:par>
                                <p:cTn id="53" presetID="22" presetClass="entr" presetSubtype="8"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left)">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11" grpId="0"/>
      <p:bldP spid="2" grpId="0"/>
      <p:bldP spid="27"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52"/>
          <p:cNvSpPr txBox="1">
            <a:spLocks noChangeArrowheads="1"/>
          </p:cNvSpPr>
          <p:nvPr/>
        </p:nvSpPr>
        <p:spPr bwMode="auto">
          <a:xfrm>
            <a:off x="457200" y="0"/>
            <a:ext cx="6324600" cy="685800"/>
          </a:xfrm>
          <a:prstGeom prst="rect">
            <a:avLst/>
          </a:prstGeom>
          <a:noFill/>
          <a:ln w="9525">
            <a:noFill/>
            <a:miter lim="800000"/>
            <a:headEnd/>
            <a:tailEnd/>
          </a:ln>
        </p:spPr>
        <p:txBody>
          <a:bodyPr anchor="b"/>
          <a:lstStyle/>
          <a:p>
            <a:pPr>
              <a:spcBef>
                <a:spcPct val="20000"/>
              </a:spcBef>
              <a:buNone/>
              <a:defRPr/>
            </a:pPr>
            <a:r>
              <a:rPr lang="en-US" sz="2000" b="1" kern="0" dirty="0">
                <a:solidFill>
                  <a:srgbClr val="950057"/>
                </a:solidFill>
                <a:latin typeface="+mn-lt"/>
              </a:rPr>
              <a:t>Producer Surplus in the Short Run</a:t>
            </a:r>
          </a:p>
        </p:txBody>
      </p:sp>
      <p:sp>
        <p:nvSpPr>
          <p:cNvPr id="14" name="Text Box 53"/>
          <p:cNvSpPr txBox="1">
            <a:spLocks noChangeArrowheads="1"/>
          </p:cNvSpPr>
          <p:nvPr/>
        </p:nvSpPr>
        <p:spPr bwMode="auto">
          <a:xfrm>
            <a:off x="438149" y="905470"/>
            <a:ext cx="824865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pitchFamily="34" charset="0"/>
              </a:rPr>
              <a:t>●</a:t>
            </a:r>
            <a:r>
              <a:rPr lang="en-US" b="1" dirty="0" smtClean="0">
                <a:solidFill>
                  <a:srgbClr val="382344"/>
                </a:solidFill>
                <a:latin typeface="Arial" pitchFamily="34" charset="0"/>
              </a:rPr>
              <a:t> producer </a:t>
            </a:r>
            <a:r>
              <a:rPr lang="en-US" b="1" dirty="0">
                <a:solidFill>
                  <a:srgbClr val="382344"/>
                </a:solidFill>
                <a:latin typeface="Arial" pitchFamily="34" charset="0"/>
              </a:rPr>
              <a:t>surplus    </a:t>
            </a:r>
            <a:r>
              <a:rPr lang="en-US" dirty="0">
                <a:solidFill>
                  <a:srgbClr val="2A5CAA"/>
                </a:solidFill>
                <a:latin typeface="Arial" pitchFamily="34" charset="0"/>
              </a:rPr>
              <a:t>Sum over all units produced by a firm </a:t>
            </a:r>
            <a:r>
              <a:rPr lang="en-US" dirty="0" smtClean="0">
                <a:solidFill>
                  <a:srgbClr val="2A5CAA"/>
                </a:solidFill>
                <a:latin typeface="Arial" pitchFamily="34" charset="0"/>
              </a:rPr>
              <a:t>of</a:t>
            </a:r>
            <a:br>
              <a:rPr lang="en-US" dirty="0" smtClean="0">
                <a:solidFill>
                  <a:srgbClr val="2A5CAA"/>
                </a:solidFill>
                <a:latin typeface="Arial" pitchFamily="34" charset="0"/>
              </a:rPr>
            </a:br>
            <a:r>
              <a:rPr lang="en-US" dirty="0" smtClean="0">
                <a:solidFill>
                  <a:srgbClr val="2A5CAA"/>
                </a:solidFill>
                <a:latin typeface="Arial" pitchFamily="34" charset="0"/>
              </a:rPr>
              <a:t>differences </a:t>
            </a:r>
            <a:r>
              <a:rPr lang="en-US" dirty="0">
                <a:solidFill>
                  <a:srgbClr val="2A5CAA"/>
                </a:solidFill>
                <a:latin typeface="Arial" pitchFamily="34" charset="0"/>
              </a:rPr>
              <a:t>between the market price of a good and the marginal cost of production.</a:t>
            </a:r>
          </a:p>
        </p:txBody>
      </p:sp>
      <p:sp>
        <p:nvSpPr>
          <p:cNvPr id="15" name="Rectangle 3"/>
          <p:cNvSpPr>
            <a:spLocks noChangeArrowheads="1"/>
          </p:cNvSpPr>
          <p:nvPr/>
        </p:nvSpPr>
        <p:spPr bwMode="auto">
          <a:xfrm>
            <a:off x="457201" y="2295524"/>
            <a:ext cx="2895600" cy="607219"/>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PRODUCER SURPLUS FOR A FIRM</a:t>
            </a:r>
            <a:endParaRPr lang="en-US" sz="1600" b="1" dirty="0">
              <a:latin typeface="Arial" charset="0"/>
            </a:endParaRPr>
          </a:p>
        </p:txBody>
      </p:sp>
      <p:sp>
        <p:nvSpPr>
          <p:cNvPr id="16" name="Rectangle 9"/>
          <p:cNvSpPr>
            <a:spLocks noChangeArrowheads="1"/>
          </p:cNvSpPr>
          <p:nvPr/>
        </p:nvSpPr>
        <p:spPr bwMode="auto">
          <a:xfrm>
            <a:off x="457201" y="1988343"/>
            <a:ext cx="3200399"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8.11</a:t>
            </a:r>
            <a:endParaRPr lang="en-US" sz="2000" b="1" dirty="0">
              <a:solidFill>
                <a:srgbClr val="ED1B2F"/>
              </a:solidFill>
              <a:latin typeface="Arial" charset="0"/>
            </a:endParaRPr>
          </a:p>
        </p:txBody>
      </p:sp>
      <p:grpSp>
        <p:nvGrpSpPr>
          <p:cNvPr id="17" name="Group 16"/>
          <p:cNvGrpSpPr>
            <a:grpSpLocks/>
          </p:cNvGrpSpPr>
          <p:nvPr/>
        </p:nvGrpSpPr>
        <p:grpSpPr bwMode="auto">
          <a:xfrm>
            <a:off x="3426619" y="5715000"/>
            <a:ext cx="5564981" cy="152400"/>
            <a:chOff x="3657600" y="1678781"/>
            <a:chExt cx="4800600" cy="152400"/>
          </a:xfrm>
        </p:grpSpPr>
        <p:cxnSp>
          <p:nvCxnSpPr>
            <p:cNvPr id="18"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0" name="Group 19"/>
          <p:cNvGrpSpPr>
            <a:grpSpLocks/>
          </p:cNvGrpSpPr>
          <p:nvPr/>
        </p:nvGrpSpPr>
        <p:grpSpPr bwMode="auto">
          <a:xfrm>
            <a:off x="3352800" y="1962267"/>
            <a:ext cx="152400" cy="4131352"/>
            <a:chOff x="3574256" y="2209800"/>
            <a:chExt cx="152400" cy="4114800"/>
          </a:xfrm>
        </p:grpSpPr>
        <p:cxnSp>
          <p:nvCxnSpPr>
            <p:cNvPr id="21"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2"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3" name="Group 22"/>
          <p:cNvGrpSpPr>
            <a:grpSpLocks/>
          </p:cNvGrpSpPr>
          <p:nvPr/>
        </p:nvGrpSpPr>
        <p:grpSpPr bwMode="auto">
          <a:xfrm flipV="1">
            <a:off x="447674" y="6019800"/>
            <a:ext cx="2981326" cy="152400"/>
            <a:chOff x="457199" y="5791200"/>
            <a:chExt cx="3193257" cy="152400"/>
          </a:xfrm>
        </p:grpSpPr>
        <p:cxnSp>
          <p:nvCxnSpPr>
            <p:cNvPr id="2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26" name="Rectangle 4"/>
          <p:cNvSpPr>
            <a:spLocks noChangeArrowheads="1"/>
          </p:cNvSpPr>
          <p:nvPr/>
        </p:nvSpPr>
        <p:spPr bwMode="auto">
          <a:xfrm>
            <a:off x="438149" y="2902743"/>
            <a:ext cx="2895600" cy="3117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The producer surplus for a firm is measured by the yellow area below the market price and above the marginal cost curve, between outputs 0 and </a:t>
            </a:r>
            <a:r>
              <a:rPr lang="en-US" sz="1600" i="1" dirty="0">
                <a:latin typeface="Arial" pitchFamily="34" charset="0"/>
              </a:rPr>
              <a:t>q*</a:t>
            </a:r>
            <a:r>
              <a:rPr lang="en-US" sz="1600" dirty="0">
                <a:latin typeface="Arial" pitchFamily="34" charset="0"/>
              </a:rPr>
              <a:t>, the profit-maximizing output. </a:t>
            </a:r>
          </a:p>
          <a:p>
            <a:pPr>
              <a:spcBef>
                <a:spcPct val="20000"/>
              </a:spcBef>
              <a:buNone/>
            </a:pPr>
            <a:r>
              <a:rPr lang="en-US" sz="1600" dirty="0">
                <a:latin typeface="Arial" pitchFamily="34" charset="0"/>
              </a:rPr>
              <a:t>Alternatively, it is equal to rectangle </a:t>
            </a:r>
            <a:r>
              <a:rPr lang="en-US" sz="1600" i="1" dirty="0">
                <a:latin typeface="Arial" pitchFamily="34" charset="0"/>
              </a:rPr>
              <a:t>ABCD</a:t>
            </a:r>
            <a:r>
              <a:rPr lang="en-US" sz="1600" dirty="0">
                <a:latin typeface="Arial" pitchFamily="34" charset="0"/>
              </a:rPr>
              <a:t> because the sum of all marginal costs up to q* is equal to the variable costs of producing </a:t>
            </a:r>
            <a:r>
              <a:rPr lang="en-US" sz="1600" i="1" dirty="0">
                <a:latin typeface="Arial" pitchFamily="34" charset="0"/>
              </a:rPr>
              <a:t>q*</a:t>
            </a:r>
            <a:r>
              <a:rPr lang="en-US" sz="1600" dirty="0">
                <a:latin typeface="Arial" pitchFamily="34" charset="0"/>
              </a:rPr>
              <a:t>.</a:t>
            </a:r>
          </a:p>
        </p:txBody>
      </p:sp>
      <p:pic>
        <p:nvPicPr>
          <p:cNvPr id="27" name="Picture 26" descr="fig8.11_05.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92358" y="2124075"/>
            <a:ext cx="4819650"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descr="C:\Documents and Settings\Kyle M. Thiel\Desktop\Pindyck_7e\ppts\aparna_ppts\aparna_ppts\ch08\fig8.11\fig8.11_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2358" y="2124075"/>
            <a:ext cx="4819650"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 descr="C:\Documents and Settings\Kyle M. Thiel\Desktop\Pindyck_7e\ppts\aparna_ppts\aparna_ppts\ch08\fig8.11\fig8.11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92358" y="2124075"/>
            <a:ext cx="4819650"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4" descr="C:\Documents and Settings\Kyle M. Thiel\Desktop\Pindyck_7e\ppts\aparna_ppts\aparna_ppts\ch08\fig8.11\fig8.11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92358" y="2124075"/>
            <a:ext cx="4819650"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5" descr="C:\Documents and Settings\Kyle M. Thiel\Desktop\Pindyck_7e\ppts\aparna_ppts\aparna_ppts\ch08\fig8.11\fig8.11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92358" y="2124075"/>
            <a:ext cx="4819650"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6" descr="C:\Documents and Settings\Kyle M. Thiel\Desktop\Pindyck_7e\ppts\aparna_ppts\aparna_ppts\ch08\fig8.11\fig8.11_0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92358" y="2124075"/>
            <a:ext cx="4819650"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8" descr="C:\Documents and Settings\Kyle M. Thiel\Desktop\Pindyck_7e\ppts\aparna_ppts\aparna_ppts\ch08\fig8.11\fig8.11_08.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92358" y="2124075"/>
            <a:ext cx="4819650"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7" descr="C:\Documents and Settings\Kyle M. Thiel\Desktop\Pindyck_7e\ppts\aparna_ppts\aparna_ppts\ch08\fig8.11\fig8.11_07.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92358" y="2124075"/>
            <a:ext cx="4819650"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187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left)">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childTnLst>
                          </p:cTn>
                        </p:par>
                        <p:par>
                          <p:cTn id="25" fill="hold">
                            <p:stCondLst>
                              <p:cond delay="1000"/>
                            </p:stCondLst>
                            <p:childTnLst>
                              <p:par>
                                <p:cTn id="26" presetID="22" presetClass="entr" presetSubtype="4"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down)">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left)">
                                      <p:cBhvr>
                                        <p:cTn id="35" dur="500"/>
                                        <p:tgtEl>
                                          <p:spTgt spid="28"/>
                                        </p:tgtEl>
                                      </p:cBhvr>
                                    </p:animEffect>
                                  </p:childTnLst>
                                </p:cTn>
                              </p:par>
                            </p:childTnLst>
                          </p:cTn>
                        </p:par>
                        <p:par>
                          <p:cTn id="36" fill="hold">
                            <p:stCondLst>
                              <p:cond delay="3000"/>
                            </p:stCondLst>
                            <p:childTnLst>
                              <p:par>
                                <p:cTn id="37" presetID="22" presetClass="entr" presetSubtype="8" fill="hold"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left)">
                                      <p:cBhvr>
                                        <p:cTn id="39" dur="1000"/>
                                        <p:tgtEl>
                                          <p:spTgt spid="29"/>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wipe(left)">
                                      <p:cBhvr>
                                        <p:cTn id="43" dur="1000"/>
                                        <p:tgtEl>
                                          <p:spTgt spid="30"/>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wipe(left)">
                                      <p:cBhvr>
                                        <p:cTn id="47" dur="1000"/>
                                        <p:tgtEl>
                                          <p:spTgt spid="31"/>
                                        </p:tgtEl>
                                      </p:cBhvr>
                                    </p:animEffect>
                                  </p:childTnLst>
                                </p:cTn>
                              </p:par>
                            </p:childTnLst>
                          </p:cTn>
                        </p:par>
                        <p:par>
                          <p:cTn id="48" fill="hold">
                            <p:stCondLst>
                              <p:cond delay="6000"/>
                            </p:stCondLst>
                            <p:childTnLst>
                              <p:par>
                                <p:cTn id="49" presetID="22" presetClass="entr" presetSubtype="1" fill="hold"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wipe(up)">
                                      <p:cBhvr>
                                        <p:cTn id="51" dur="1000"/>
                                        <p:tgtEl>
                                          <p:spTgt spid="34"/>
                                        </p:tgtEl>
                                      </p:cBhvr>
                                    </p:animEffect>
                                  </p:childTnLst>
                                </p:cTn>
                              </p:par>
                            </p:childTnLst>
                          </p:cTn>
                        </p:par>
                        <p:par>
                          <p:cTn id="52" fill="hold">
                            <p:stCondLst>
                              <p:cond delay="7000"/>
                            </p:stCondLst>
                            <p:childTnLst>
                              <p:par>
                                <p:cTn id="53" presetID="22" presetClass="entr" presetSubtype="8"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left)">
                                      <p:cBhvr>
                                        <p:cTn id="55" dur="1000"/>
                                        <p:tgtEl>
                                          <p:spTgt spid="27"/>
                                        </p:tgtEl>
                                      </p:cBhvr>
                                    </p:animEffect>
                                  </p:childTnLst>
                                </p:cTn>
                              </p:par>
                            </p:childTnLst>
                          </p:cTn>
                        </p:par>
                        <p:par>
                          <p:cTn id="56" fill="hold">
                            <p:stCondLst>
                              <p:cond delay="8000"/>
                            </p:stCondLst>
                            <p:childTnLst>
                              <p:par>
                                <p:cTn id="57" presetID="22" presetClass="entr" presetSubtype="8" fill="hold" nodeType="after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wipe(left)">
                                      <p:cBhvr>
                                        <p:cTn id="59" dur="1000"/>
                                        <p:tgtEl>
                                          <p:spTgt spid="32"/>
                                        </p:tgtEl>
                                      </p:cBhvr>
                                    </p:animEffect>
                                  </p:childTnLst>
                                </p:cTn>
                              </p:par>
                            </p:childTnLst>
                          </p:cTn>
                        </p:par>
                        <p:par>
                          <p:cTn id="60" fill="hold">
                            <p:stCondLst>
                              <p:cond delay="9000"/>
                            </p:stCondLst>
                            <p:childTnLst>
                              <p:par>
                                <p:cTn id="61" presetID="22" presetClass="entr" presetSubtype="8" fill="hold" grpId="0" nodeType="afterEffect">
                                  <p:stCondLst>
                                    <p:cond delay="0"/>
                                  </p:stCondLst>
                                  <p:childTnLst>
                                    <p:set>
                                      <p:cBhvr>
                                        <p:cTn id="62" dur="1" fill="hold">
                                          <p:stCondLst>
                                            <p:cond delay="0"/>
                                          </p:stCondLst>
                                        </p:cTn>
                                        <p:tgtEl>
                                          <p:spTgt spid="26">
                                            <p:txEl>
                                              <p:pRg st="0" end="0"/>
                                            </p:txEl>
                                          </p:spTgt>
                                        </p:tgtEl>
                                        <p:attrNameLst>
                                          <p:attrName>style.visibility</p:attrName>
                                        </p:attrNameLst>
                                      </p:cBhvr>
                                      <p:to>
                                        <p:strVal val="visible"/>
                                      </p:to>
                                    </p:set>
                                    <p:animEffect transition="in" filter="wipe(left)">
                                      <p:cBhvr>
                                        <p:cTn id="63" dur="500"/>
                                        <p:tgtEl>
                                          <p:spTgt spid="26">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nodeType="click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wipe(left)">
                                      <p:cBhvr>
                                        <p:cTn id="68" dur="1000"/>
                                        <p:tgtEl>
                                          <p:spTgt spid="33"/>
                                        </p:tgtEl>
                                      </p:cBhvr>
                                    </p:animEffect>
                                  </p:childTnLst>
                                </p:cTn>
                              </p:par>
                            </p:childTnLst>
                          </p:cTn>
                        </p:par>
                        <p:par>
                          <p:cTn id="69" fill="hold">
                            <p:stCondLst>
                              <p:cond delay="1000"/>
                            </p:stCondLst>
                            <p:childTnLst>
                              <p:par>
                                <p:cTn id="70" presetID="22" presetClass="entr" presetSubtype="8" fill="hold" grpId="0" nodeType="afterEffect">
                                  <p:stCondLst>
                                    <p:cond delay="0"/>
                                  </p:stCondLst>
                                  <p:childTnLst>
                                    <p:set>
                                      <p:cBhvr>
                                        <p:cTn id="71" dur="1" fill="hold">
                                          <p:stCondLst>
                                            <p:cond delay="0"/>
                                          </p:stCondLst>
                                        </p:cTn>
                                        <p:tgtEl>
                                          <p:spTgt spid="26">
                                            <p:txEl>
                                              <p:pRg st="1" end="1"/>
                                            </p:txEl>
                                          </p:spTgt>
                                        </p:tgtEl>
                                        <p:attrNameLst>
                                          <p:attrName>style.visibility</p:attrName>
                                        </p:attrNameLst>
                                      </p:cBhvr>
                                      <p:to>
                                        <p:strVal val="visible"/>
                                      </p:to>
                                    </p:set>
                                    <p:animEffect transition="in" filter="wipe(left)">
                                      <p:cBhvr>
                                        <p:cTn id="72" dur="500"/>
                                        <p:tgtEl>
                                          <p:spTgt spid="26">
                                            <p:txEl>
                                              <p:pRg st="1" end="1"/>
                                            </p:txEl>
                                          </p:spTgt>
                                        </p:tgtEl>
                                      </p:cBhvr>
                                    </p:animEffect>
                                  </p:childTnLst>
                                </p:cTn>
                              </p:par>
                            </p:childTnLst>
                          </p:cTn>
                        </p:par>
                        <p:par>
                          <p:cTn id="73" fill="hold">
                            <p:stCondLst>
                              <p:cond delay="1500"/>
                            </p:stCondLst>
                            <p:childTnLst>
                              <p:par>
                                <p:cTn id="74" presetID="22" presetClass="entr" presetSubtype="2" fill="hold" nodeType="after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wipe(right)">
                                      <p:cBhvr>
                                        <p:cTn id="7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5" grpId="0"/>
      <p:bldP spid="16" grpId="0"/>
      <p:bldP spid="26"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52"/>
          <p:cNvSpPr txBox="1">
            <a:spLocks noChangeArrowheads="1"/>
          </p:cNvSpPr>
          <p:nvPr/>
        </p:nvSpPr>
        <p:spPr bwMode="auto">
          <a:xfrm>
            <a:off x="457200" y="697974"/>
            <a:ext cx="6324600" cy="381000"/>
          </a:xfrm>
          <a:prstGeom prst="rect">
            <a:avLst/>
          </a:prstGeom>
          <a:noFill/>
          <a:ln w="9525">
            <a:noFill/>
            <a:miter lim="800000"/>
            <a:headEnd/>
            <a:tailEnd/>
          </a:ln>
        </p:spPr>
        <p:txBody>
          <a:bodyPr/>
          <a:lstStyle/>
          <a:p>
            <a:pPr>
              <a:spcBef>
                <a:spcPct val="20000"/>
              </a:spcBef>
              <a:buNone/>
              <a:defRPr/>
            </a:pPr>
            <a:r>
              <a:rPr lang="en-US" b="1" dirty="0" smtClean="0">
                <a:solidFill>
                  <a:srgbClr val="2A5CAA"/>
                </a:solidFill>
                <a:latin typeface="+mn-lt"/>
              </a:rPr>
              <a:t>PRODUCER SURPLUS VERSUS PROFIT</a:t>
            </a:r>
            <a:endParaRPr lang="en-US" b="1" kern="0" dirty="0">
              <a:solidFill>
                <a:srgbClr val="2A5CAA"/>
              </a:solidFill>
              <a:latin typeface="+mn-lt"/>
            </a:endParaRPr>
          </a:p>
        </p:txBody>
      </p:sp>
      <p:sp>
        <p:nvSpPr>
          <p:cNvPr id="15" name="Rectangle 3"/>
          <p:cNvSpPr>
            <a:spLocks noChangeArrowheads="1"/>
          </p:cNvSpPr>
          <p:nvPr/>
        </p:nvSpPr>
        <p:spPr bwMode="auto">
          <a:xfrm>
            <a:off x="457201" y="2600324"/>
            <a:ext cx="2895600" cy="607219"/>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PRODUCER SURPLUS FOR A MARKET</a:t>
            </a:r>
            <a:endParaRPr lang="en-US" sz="1600" b="1" dirty="0">
              <a:latin typeface="Arial" charset="0"/>
            </a:endParaRPr>
          </a:p>
        </p:txBody>
      </p:sp>
      <p:sp>
        <p:nvSpPr>
          <p:cNvPr id="16" name="Rectangle 9"/>
          <p:cNvSpPr>
            <a:spLocks noChangeArrowheads="1"/>
          </p:cNvSpPr>
          <p:nvPr/>
        </p:nvSpPr>
        <p:spPr bwMode="auto">
          <a:xfrm>
            <a:off x="457201" y="2293143"/>
            <a:ext cx="3200399"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8.12</a:t>
            </a:r>
            <a:endParaRPr lang="en-US" sz="2000" b="1" dirty="0">
              <a:solidFill>
                <a:srgbClr val="ED1B2F"/>
              </a:solidFill>
              <a:latin typeface="Arial" charset="0"/>
            </a:endParaRPr>
          </a:p>
        </p:txBody>
      </p:sp>
      <p:grpSp>
        <p:nvGrpSpPr>
          <p:cNvPr id="17" name="Group 16"/>
          <p:cNvGrpSpPr>
            <a:grpSpLocks/>
          </p:cNvGrpSpPr>
          <p:nvPr/>
        </p:nvGrpSpPr>
        <p:grpSpPr bwMode="auto">
          <a:xfrm>
            <a:off x="3426619" y="6019800"/>
            <a:ext cx="5564981" cy="152400"/>
            <a:chOff x="3657600" y="1678781"/>
            <a:chExt cx="4800600" cy="152400"/>
          </a:xfrm>
        </p:grpSpPr>
        <p:cxnSp>
          <p:nvCxnSpPr>
            <p:cNvPr id="18"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0" name="Group 19"/>
          <p:cNvGrpSpPr>
            <a:grpSpLocks/>
          </p:cNvGrpSpPr>
          <p:nvPr/>
        </p:nvGrpSpPr>
        <p:grpSpPr bwMode="auto">
          <a:xfrm>
            <a:off x="3352800" y="2267067"/>
            <a:ext cx="152400" cy="3828933"/>
            <a:chOff x="3574256" y="2209800"/>
            <a:chExt cx="152400" cy="4114800"/>
          </a:xfrm>
        </p:grpSpPr>
        <p:cxnSp>
          <p:nvCxnSpPr>
            <p:cNvPr id="21"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2"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3" name="Group 22"/>
          <p:cNvGrpSpPr>
            <a:grpSpLocks/>
          </p:cNvGrpSpPr>
          <p:nvPr/>
        </p:nvGrpSpPr>
        <p:grpSpPr bwMode="auto">
          <a:xfrm flipV="1">
            <a:off x="447674" y="4572000"/>
            <a:ext cx="2981326" cy="152400"/>
            <a:chOff x="457199" y="5791200"/>
            <a:chExt cx="3193257" cy="152400"/>
          </a:xfrm>
        </p:grpSpPr>
        <p:cxnSp>
          <p:nvCxnSpPr>
            <p:cNvPr id="2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35" name="Rectangle 34"/>
          <p:cNvSpPr>
            <a:spLocks noChangeArrowheads="1"/>
          </p:cNvSpPr>
          <p:nvPr/>
        </p:nvSpPr>
        <p:spPr bwMode="auto">
          <a:xfrm>
            <a:off x="2819400" y="1066800"/>
            <a:ext cx="3197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None/>
            </a:pPr>
            <a:r>
              <a:rPr lang="en-US" dirty="0">
                <a:latin typeface="Times New Roman" pitchFamily="18" charset="0"/>
                <a:cs typeface="Times New Roman" pitchFamily="18" charset="0"/>
              </a:rPr>
              <a:t>Producer surplus = PS = </a:t>
            </a:r>
            <a:r>
              <a:rPr lang="en-US" i="1" dirty="0">
                <a:latin typeface="Times New Roman" pitchFamily="18" charset="0"/>
                <a:cs typeface="Times New Roman" pitchFamily="18" charset="0"/>
              </a:rPr>
              <a:t>R − </a:t>
            </a:r>
            <a:r>
              <a:rPr lang="en-US" dirty="0">
                <a:latin typeface="Times New Roman" pitchFamily="18" charset="0"/>
                <a:cs typeface="Times New Roman" pitchFamily="18" charset="0"/>
              </a:rPr>
              <a:t>VC</a:t>
            </a:r>
          </a:p>
        </p:txBody>
      </p:sp>
      <p:sp>
        <p:nvSpPr>
          <p:cNvPr id="36" name="Rectangle 35"/>
          <p:cNvSpPr>
            <a:spLocks noChangeArrowheads="1"/>
          </p:cNvSpPr>
          <p:nvPr/>
        </p:nvSpPr>
        <p:spPr bwMode="auto">
          <a:xfrm>
            <a:off x="3124200" y="1524000"/>
            <a:ext cx="261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None/>
            </a:pPr>
            <a:r>
              <a:rPr lang="pt-BR" dirty="0">
                <a:latin typeface="Times New Roman" pitchFamily="18" charset="0"/>
                <a:cs typeface="Times New Roman" pitchFamily="18" charset="0"/>
              </a:rPr>
              <a:t>Profit = </a:t>
            </a:r>
            <a:r>
              <a:rPr lang="pt-BR" i="1" dirty="0">
                <a:latin typeface="Times New Roman" pitchFamily="18" charset="0"/>
                <a:cs typeface="Times New Roman" pitchFamily="18" charset="0"/>
              </a:rPr>
              <a:t>π</a:t>
            </a:r>
            <a:r>
              <a:rPr lang="pt-BR" dirty="0">
                <a:latin typeface="Times New Roman" pitchFamily="18" charset="0"/>
                <a:cs typeface="Times New Roman" pitchFamily="18" charset="0"/>
              </a:rPr>
              <a:t> = </a:t>
            </a:r>
            <a:r>
              <a:rPr lang="pt-BR" i="1" dirty="0">
                <a:latin typeface="Times New Roman" pitchFamily="18" charset="0"/>
                <a:cs typeface="Times New Roman" pitchFamily="18" charset="0"/>
              </a:rPr>
              <a:t>R</a:t>
            </a:r>
            <a:r>
              <a:rPr lang="pt-BR" dirty="0">
                <a:latin typeface="Times New Roman" pitchFamily="18" charset="0"/>
                <a:cs typeface="Times New Roman" pitchFamily="18" charset="0"/>
              </a:rPr>
              <a:t> − VC − FC</a:t>
            </a:r>
            <a:endParaRPr lang="en-US" dirty="0">
              <a:latin typeface="Times New Roman" pitchFamily="18" charset="0"/>
              <a:cs typeface="Times New Roman" pitchFamily="18" charset="0"/>
            </a:endParaRPr>
          </a:p>
        </p:txBody>
      </p:sp>
      <p:sp>
        <p:nvSpPr>
          <p:cNvPr id="37" name="Rectangle 4"/>
          <p:cNvSpPr>
            <a:spLocks noChangeArrowheads="1"/>
          </p:cNvSpPr>
          <p:nvPr/>
        </p:nvSpPr>
        <p:spPr bwMode="auto">
          <a:xfrm>
            <a:off x="457200" y="3207543"/>
            <a:ext cx="2895600" cy="1364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The producer surplus for a market is the area below the market price and above the market supply curve, between 0 and output </a:t>
            </a:r>
            <a:r>
              <a:rPr lang="en-US" sz="1600" i="1" dirty="0">
                <a:latin typeface="Arial" pitchFamily="34" charset="0"/>
              </a:rPr>
              <a:t>Q*.</a:t>
            </a:r>
          </a:p>
        </p:txBody>
      </p:sp>
      <p:pic>
        <p:nvPicPr>
          <p:cNvPr id="38" name="Picture 2" descr="C:\Documents and Settings\Kyle M. Thiel\Desktop\Pindyck_7e\ppts\aparna_ppts\aparna_ppts\ch08\fig8.12\fig8.12_0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0" y="2667000"/>
            <a:ext cx="44386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 descr="C:\Documents and Settings\Kyle M. Thiel\Desktop\Pindyck_7e\ppts\aparna_ppts\aparna_ppts\ch08\fig8.12\fig8.12_03.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0" y="2667000"/>
            <a:ext cx="44386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4" descr="C:\Documents and Settings\Kyle M. Thiel\Desktop\Pindyck_7e\ppts\aparna_ppts\aparna_ppts\ch08\fig8.12\fig8.12_05.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0" y="2667000"/>
            <a:ext cx="44386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5" descr="C:\Documents and Settings\Kyle M. Thiel\Desktop\Pindyck_7e\ppts\aparna_ppts\aparna_ppts\ch08\fig8.12\fig8.12_06.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00" y="2667000"/>
            <a:ext cx="44386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1" descr="fig8.12_01.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810000" y="2667000"/>
            <a:ext cx="44386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2" descr="fig8.12_04.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810000" y="2667000"/>
            <a:ext cx="44386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2035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left)">
                                      <p:cBhvr>
                                        <p:cTn id="15" dur="500"/>
                                        <p:tgtEl>
                                          <p:spTgt spid="3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childTnLst>
                          </p:cTn>
                        </p:par>
                        <p:par>
                          <p:cTn id="25" fill="hold">
                            <p:stCondLst>
                              <p:cond delay="1000"/>
                            </p:stCondLst>
                            <p:childTnLst>
                              <p:par>
                                <p:cTn id="26" presetID="22" presetClass="entr" presetSubtype="4"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down)">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left)">
                                      <p:cBhvr>
                                        <p:cTn id="35" dur="500"/>
                                        <p:tgtEl>
                                          <p:spTgt spid="42"/>
                                        </p:tgtEl>
                                      </p:cBhvr>
                                    </p:animEffect>
                                  </p:childTnLst>
                                </p:cTn>
                              </p:par>
                            </p:childTnLst>
                          </p:cTn>
                        </p:par>
                        <p:par>
                          <p:cTn id="36" fill="hold">
                            <p:stCondLst>
                              <p:cond delay="3000"/>
                            </p:stCondLst>
                            <p:childTnLst>
                              <p:par>
                                <p:cTn id="37" presetID="22" presetClass="entr" presetSubtype="8" fill="hold"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left)">
                                      <p:cBhvr>
                                        <p:cTn id="39" dur="1000"/>
                                        <p:tgtEl>
                                          <p:spTgt spid="38"/>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1000"/>
                                        <p:tgtEl>
                                          <p:spTgt spid="39"/>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wipe(left)">
                                      <p:cBhvr>
                                        <p:cTn id="47" dur="1000"/>
                                        <p:tgtEl>
                                          <p:spTgt spid="43"/>
                                        </p:tgtEl>
                                      </p:cBhvr>
                                    </p:animEffect>
                                  </p:childTnLst>
                                </p:cTn>
                              </p:par>
                            </p:childTnLst>
                          </p:cTn>
                        </p:par>
                        <p:par>
                          <p:cTn id="48" fill="hold">
                            <p:stCondLst>
                              <p:cond delay="6000"/>
                            </p:stCondLst>
                            <p:childTnLst>
                              <p:par>
                                <p:cTn id="49" presetID="22" presetClass="entr" presetSubtype="8"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Effect transition="in" filter="wipe(left)">
                                      <p:cBhvr>
                                        <p:cTn id="51" dur="1000"/>
                                        <p:tgtEl>
                                          <p:spTgt spid="40"/>
                                        </p:tgtEl>
                                      </p:cBhvr>
                                    </p:animEffect>
                                  </p:childTnLst>
                                </p:cTn>
                              </p:par>
                            </p:childTnLst>
                          </p:cTn>
                        </p:par>
                        <p:par>
                          <p:cTn id="52" fill="hold">
                            <p:stCondLst>
                              <p:cond delay="7000"/>
                            </p:stCondLst>
                            <p:childTnLst>
                              <p:par>
                                <p:cTn id="53" presetID="22" presetClass="entr" presetSubtype="4" fill="hold" nodeType="after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wipe(down)">
                                      <p:cBhvr>
                                        <p:cTn id="55" dur="1000"/>
                                        <p:tgtEl>
                                          <p:spTgt spid="41"/>
                                        </p:tgtEl>
                                      </p:cBhvr>
                                    </p:animEffect>
                                  </p:childTnLst>
                                </p:cTn>
                              </p:par>
                            </p:childTnLst>
                          </p:cTn>
                        </p:par>
                        <p:par>
                          <p:cTn id="56" fill="hold">
                            <p:stCondLst>
                              <p:cond delay="8000"/>
                            </p:stCondLst>
                            <p:childTnLst>
                              <p:par>
                                <p:cTn id="57" presetID="22" presetClass="entr" presetSubtype="8" fill="hold" grpId="0" nodeType="afterEffect">
                                  <p:stCondLst>
                                    <p:cond delay="0"/>
                                  </p:stCondLst>
                                  <p:childTnLst>
                                    <p:set>
                                      <p:cBhvr>
                                        <p:cTn id="58" dur="1" fill="hold">
                                          <p:stCondLst>
                                            <p:cond delay="0"/>
                                          </p:stCondLst>
                                        </p:cTn>
                                        <p:tgtEl>
                                          <p:spTgt spid="37">
                                            <p:txEl>
                                              <p:pRg st="0" end="0"/>
                                            </p:txEl>
                                          </p:spTgt>
                                        </p:tgtEl>
                                        <p:attrNameLst>
                                          <p:attrName>style.visibility</p:attrName>
                                        </p:attrNameLst>
                                      </p:cBhvr>
                                      <p:to>
                                        <p:strVal val="visible"/>
                                      </p:to>
                                    </p:set>
                                    <p:animEffect transition="in" filter="wipe(left)">
                                      <p:cBhvr>
                                        <p:cTn id="59" dur="500"/>
                                        <p:tgtEl>
                                          <p:spTgt spid="37">
                                            <p:txEl>
                                              <p:pRg st="0" end="0"/>
                                            </p:txEl>
                                          </p:spTgt>
                                        </p:tgtEl>
                                      </p:cBhvr>
                                    </p:animEffect>
                                  </p:childTnLst>
                                </p:cTn>
                              </p:par>
                            </p:childTnLst>
                          </p:cTn>
                        </p:par>
                        <p:par>
                          <p:cTn id="60" fill="hold">
                            <p:stCondLst>
                              <p:cond delay="8500"/>
                            </p:stCondLst>
                            <p:childTnLst>
                              <p:par>
                                <p:cTn id="61" presetID="22" presetClass="entr" presetSubtype="2" fill="hold"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wipe(right)">
                                      <p:cBhvr>
                                        <p:cTn id="6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5" grpId="0"/>
      <p:bldP spid="16" grpId="0"/>
      <p:bldP spid="35" grpId="0"/>
      <p:bldP spid="36" grpId="0"/>
      <p:bldP spid="3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52"/>
          <p:cNvSpPr txBox="1">
            <a:spLocks noChangeArrowheads="1"/>
          </p:cNvSpPr>
          <p:nvPr/>
        </p:nvSpPr>
        <p:spPr bwMode="auto">
          <a:xfrm>
            <a:off x="457200" y="838200"/>
            <a:ext cx="6324600" cy="381000"/>
          </a:xfrm>
          <a:prstGeom prst="rect">
            <a:avLst/>
          </a:prstGeom>
          <a:noFill/>
          <a:ln w="9525">
            <a:noFill/>
            <a:miter lim="800000"/>
            <a:headEnd/>
            <a:tailEnd/>
          </a:ln>
        </p:spPr>
        <p:txBody>
          <a:bodyPr/>
          <a:lstStyle/>
          <a:p>
            <a:pPr>
              <a:spcBef>
                <a:spcPct val="20000"/>
              </a:spcBef>
              <a:buNone/>
              <a:defRPr/>
            </a:pPr>
            <a:r>
              <a:rPr lang="en-US" sz="2000" b="1" kern="0" dirty="0">
                <a:solidFill>
                  <a:srgbClr val="950057"/>
                </a:solidFill>
                <a:latin typeface="+mn-lt"/>
              </a:rPr>
              <a:t>Long-Run Profit Maximization</a:t>
            </a:r>
          </a:p>
        </p:txBody>
      </p:sp>
      <p:sp>
        <p:nvSpPr>
          <p:cNvPr id="15" name="Rectangle 3"/>
          <p:cNvSpPr>
            <a:spLocks noChangeArrowheads="1"/>
          </p:cNvSpPr>
          <p:nvPr/>
        </p:nvSpPr>
        <p:spPr bwMode="auto">
          <a:xfrm>
            <a:off x="457201" y="1754981"/>
            <a:ext cx="2895600" cy="607219"/>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OUTPUT CHOICE IN THE LONG RUN</a:t>
            </a:r>
            <a:endParaRPr lang="en-US" sz="1600" b="1" dirty="0">
              <a:latin typeface="Arial" charset="0"/>
            </a:endParaRPr>
          </a:p>
        </p:txBody>
      </p:sp>
      <p:sp>
        <p:nvSpPr>
          <p:cNvPr id="16" name="Rectangle 9"/>
          <p:cNvSpPr>
            <a:spLocks noChangeArrowheads="1"/>
          </p:cNvSpPr>
          <p:nvPr/>
        </p:nvSpPr>
        <p:spPr bwMode="auto">
          <a:xfrm>
            <a:off x="457202" y="1447800"/>
            <a:ext cx="2969418"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8.13</a:t>
            </a:r>
            <a:endParaRPr lang="en-US" sz="2000" b="1" dirty="0">
              <a:solidFill>
                <a:srgbClr val="ED1B2F"/>
              </a:solidFill>
              <a:latin typeface="Arial" charset="0"/>
            </a:endParaRPr>
          </a:p>
        </p:txBody>
      </p:sp>
      <p:grpSp>
        <p:nvGrpSpPr>
          <p:cNvPr id="17" name="Group 16"/>
          <p:cNvGrpSpPr>
            <a:grpSpLocks/>
          </p:cNvGrpSpPr>
          <p:nvPr/>
        </p:nvGrpSpPr>
        <p:grpSpPr bwMode="auto">
          <a:xfrm>
            <a:off x="3352800" y="5334000"/>
            <a:ext cx="5564981" cy="152400"/>
            <a:chOff x="3657600" y="1678781"/>
            <a:chExt cx="4800600" cy="152400"/>
          </a:xfrm>
        </p:grpSpPr>
        <p:cxnSp>
          <p:nvCxnSpPr>
            <p:cNvPr id="18"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0" name="Group 19"/>
          <p:cNvGrpSpPr>
            <a:grpSpLocks/>
          </p:cNvGrpSpPr>
          <p:nvPr/>
        </p:nvGrpSpPr>
        <p:grpSpPr bwMode="auto">
          <a:xfrm>
            <a:off x="3276600" y="1428867"/>
            <a:ext cx="150020" cy="3981333"/>
            <a:chOff x="3574256" y="2209800"/>
            <a:chExt cx="152400" cy="4114800"/>
          </a:xfrm>
        </p:grpSpPr>
        <p:cxnSp>
          <p:nvCxnSpPr>
            <p:cNvPr id="21"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2"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3" name="Group 22"/>
          <p:cNvGrpSpPr>
            <a:grpSpLocks/>
          </p:cNvGrpSpPr>
          <p:nvPr/>
        </p:nvGrpSpPr>
        <p:grpSpPr bwMode="auto">
          <a:xfrm flipV="1">
            <a:off x="447674" y="4800600"/>
            <a:ext cx="2905126" cy="152400"/>
            <a:chOff x="457199" y="5791200"/>
            <a:chExt cx="3193257" cy="152400"/>
          </a:xfrm>
        </p:grpSpPr>
        <p:cxnSp>
          <p:nvCxnSpPr>
            <p:cNvPr id="2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50" name="Picture 49" descr="fig8.13_10.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1676400"/>
            <a:ext cx="574357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Rectangle 4"/>
          <p:cNvSpPr>
            <a:spLocks noChangeArrowheads="1"/>
          </p:cNvSpPr>
          <p:nvPr/>
        </p:nvSpPr>
        <p:spPr bwMode="auto">
          <a:xfrm>
            <a:off x="447674" y="2362200"/>
            <a:ext cx="2828926"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The firm maximizes its profit by choosing the output at which price equals long-run marginal cost LMC. </a:t>
            </a:r>
          </a:p>
          <a:p>
            <a:pPr>
              <a:spcBef>
                <a:spcPct val="20000"/>
              </a:spcBef>
              <a:buNone/>
            </a:pPr>
            <a:r>
              <a:rPr lang="en-US" sz="1600" dirty="0">
                <a:latin typeface="Arial" pitchFamily="34" charset="0"/>
              </a:rPr>
              <a:t>In the diagram, the firm increases its profit from </a:t>
            </a:r>
            <a:r>
              <a:rPr lang="en-US" sz="1600" i="1" dirty="0">
                <a:latin typeface="Arial" pitchFamily="34" charset="0"/>
              </a:rPr>
              <a:t>ABCD</a:t>
            </a:r>
            <a:r>
              <a:rPr lang="en-US" sz="1600" dirty="0">
                <a:latin typeface="Arial" pitchFamily="34" charset="0"/>
              </a:rPr>
              <a:t> to </a:t>
            </a:r>
            <a:r>
              <a:rPr lang="en-US" sz="1600" i="1" dirty="0">
                <a:latin typeface="Arial" pitchFamily="34" charset="0"/>
              </a:rPr>
              <a:t>EFGD</a:t>
            </a:r>
            <a:r>
              <a:rPr lang="en-US" sz="1600" dirty="0">
                <a:latin typeface="Arial" pitchFamily="34" charset="0"/>
              </a:rPr>
              <a:t> by increasing its output in the long run.</a:t>
            </a:r>
            <a:endParaRPr lang="en-US" sz="1600" i="1" dirty="0">
              <a:latin typeface="Arial" pitchFamily="34" charset="0"/>
            </a:endParaRPr>
          </a:p>
        </p:txBody>
      </p:sp>
      <p:sp>
        <p:nvSpPr>
          <p:cNvPr id="52" name="TextBox 51"/>
          <p:cNvSpPr txBox="1"/>
          <p:nvPr/>
        </p:nvSpPr>
        <p:spPr>
          <a:xfrm>
            <a:off x="457201" y="5678487"/>
            <a:ext cx="8460579" cy="646113"/>
          </a:xfrm>
          <a:prstGeom prst="rect">
            <a:avLst/>
          </a:prstGeom>
          <a:noFill/>
        </p:spPr>
        <p:txBody>
          <a:bodyPr wrap="square">
            <a:spAutoFit/>
          </a:bodyPr>
          <a:lstStyle/>
          <a:p>
            <a:pPr>
              <a:buNone/>
              <a:defRPr/>
            </a:pPr>
            <a:r>
              <a:rPr lang="en-US" i="1" dirty="0">
                <a:latin typeface="+mj-lt"/>
              </a:rPr>
              <a:t>The long-run output of a profit-maximizing competitive firm is the point at which long-run marginal cost equals the price.</a:t>
            </a:r>
          </a:p>
        </p:txBody>
      </p:sp>
      <p:pic>
        <p:nvPicPr>
          <p:cNvPr id="53" name="Picture 20" descr="C:\Documents and Settings\Kyle M. Thiel\Desktop\Pindyck_7e\ppts\aparna_ppts\aparna_ppts\ch08\fig8.13\fig8.13_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2800" y="1676400"/>
            <a:ext cx="574357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21" descr="C:\Documents and Settings\Kyle M. Thiel\Desktop\Pindyck_7e\ppts\aparna_ppts\aparna_ppts\ch08\fig8.13\fig8.13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2800" y="1676400"/>
            <a:ext cx="574357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22" descr="C:\Documents and Settings\Kyle M. Thiel\Desktop\Pindyck_7e\ppts\aparna_ppts\aparna_ppts\ch08\fig8.13\fig8.13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52800" y="1676400"/>
            <a:ext cx="574357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23" descr="C:\Documents and Settings\Kyle M. Thiel\Desktop\Pindyck_7e\ppts\aparna_ppts\aparna_ppts\ch08\fig8.13\fig8.13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52800" y="1676400"/>
            <a:ext cx="574357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24" descr="C:\Documents and Settings\Kyle M. Thiel\Desktop\Pindyck_7e\ppts\aparna_ppts\aparna_ppts\ch08\fig8.13\fig8.13_05.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52800" y="1676400"/>
            <a:ext cx="574357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25" descr="C:\Documents and Settings\Kyle M. Thiel\Desktop\Pindyck_7e\ppts\aparna_ppts\aparna_ppts\ch08\fig8.13\fig8.13_06.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52800" y="1676400"/>
            <a:ext cx="574357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26" descr="C:\Documents and Settings\Kyle M. Thiel\Desktop\Pindyck_7e\ppts\aparna_ppts\aparna_ppts\ch08\fig8.13\fig8.13_07.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352800" y="1676400"/>
            <a:ext cx="574357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27" descr="C:\Documents and Settings\Kyle M. Thiel\Desktop\Pindyck_7e\ppts\aparna_ppts\aparna_ppts\ch08\fig8.13\fig8.13_08.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352800" y="1676400"/>
            <a:ext cx="574357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28" descr="C:\Documents and Settings\Kyle M. Thiel\Desktop\Pindyck_7e\ppts\aparna_ppts\aparna_ppts\ch08\fig8.13\fig8.13_09.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52800" y="1676400"/>
            <a:ext cx="574357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29" descr="C:\Documents and Settings\Kyle M. Thiel\Desktop\Pindyck_7e\ppts\aparna_ppts\aparna_ppts\ch08\fig8.13\fig8.13_11.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352800" y="1676400"/>
            <a:ext cx="574357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30" descr="C:\Documents and Settings\Kyle M. Thiel\Desktop\Pindyck_7e\ppts\aparna_ppts\aparna_ppts\ch08\fig8.13\fig8.13_12.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352800" y="1676400"/>
            <a:ext cx="574357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31" descr="C:\Documents and Settings\Kyle M. Thiel\Desktop\Pindyck_7e\ppts\aparna_ppts\aparna_ppts\ch08\fig8.13\fig8.13_13.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352800" y="1676400"/>
            <a:ext cx="574357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 name="Rectangle 4"/>
          <p:cNvSpPr txBox="1">
            <a:spLocks noChangeArrowheads="1"/>
          </p:cNvSpPr>
          <p:nvPr/>
        </p:nvSpPr>
        <p:spPr>
          <a:xfrm>
            <a:off x="1295400" y="198438"/>
            <a:ext cx="6503988" cy="563562"/>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Choosing Output in the Long Run</a:t>
            </a:r>
          </a:p>
        </p:txBody>
      </p:sp>
      <p:sp>
        <p:nvSpPr>
          <p:cNvPr id="66"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ctr"/>
          <a:lstStyle/>
          <a:p>
            <a:pPr algn="ctr">
              <a:buNone/>
            </a:pPr>
            <a:r>
              <a:rPr lang="en-US" sz="2800" b="1" dirty="0" smtClean="0">
                <a:solidFill>
                  <a:srgbClr val="008FD0"/>
                </a:solidFill>
                <a:latin typeface="Arial" charset="0"/>
              </a:rPr>
              <a:t>8.7</a:t>
            </a:r>
            <a:endParaRPr lang="en-US" sz="2800" b="1" dirty="0">
              <a:solidFill>
                <a:srgbClr val="008FD0"/>
              </a:solidFill>
              <a:latin typeface="Arial" charset="0"/>
            </a:endParaRPr>
          </a:p>
        </p:txBody>
      </p:sp>
    </p:spTree>
    <p:extLst>
      <p:ext uri="{BB962C8B-B14F-4D97-AF65-F5344CB8AC3E}">
        <p14:creationId xmlns:p14="http://schemas.microsoft.com/office/powerpoint/2010/main" val="1135242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ipe(left)">
                                      <p:cBhvr>
                                        <p:cTn id="7" dur="500"/>
                                        <p:tgtEl>
                                          <p:spTgt spid="6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wipe(left)">
                                      <p:cBhvr>
                                        <p:cTn id="11" dur="500"/>
                                        <p:tgtEl>
                                          <p:spTgt spid="6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down)">
                                      <p:cBhvr>
                                        <p:cTn id="27" dur="500"/>
                                        <p:tgtEl>
                                          <p:spTgt spid="20"/>
                                        </p:tgtEl>
                                      </p:cBhvr>
                                    </p:animEffect>
                                  </p:childTnLst>
                                </p:cTn>
                              </p:par>
                              <p:par>
                                <p:cTn id="28" presetID="22" presetClass="entr" presetSubtype="8"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53"/>
                                        </p:tgtEl>
                                        <p:attrNameLst>
                                          <p:attrName>style.visibility</p:attrName>
                                        </p:attrNameLst>
                                      </p:cBhvr>
                                      <p:to>
                                        <p:strVal val="visible"/>
                                      </p:to>
                                    </p:set>
                                    <p:animEffect transition="in" filter="wipe(left)">
                                      <p:cBhvr>
                                        <p:cTn id="34" dur="500"/>
                                        <p:tgtEl>
                                          <p:spTgt spid="53"/>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54"/>
                                        </p:tgtEl>
                                        <p:attrNameLst>
                                          <p:attrName>style.visibility</p:attrName>
                                        </p:attrNameLst>
                                      </p:cBhvr>
                                      <p:to>
                                        <p:strVal val="visible"/>
                                      </p:to>
                                    </p:set>
                                    <p:animEffect transition="in" filter="wipe(left)">
                                      <p:cBhvr>
                                        <p:cTn id="38" dur="1000"/>
                                        <p:tgtEl>
                                          <p:spTgt spid="54"/>
                                        </p:tgtEl>
                                      </p:cBhvr>
                                    </p:animEffect>
                                  </p:childTnLst>
                                </p:cTn>
                              </p:par>
                            </p:childTnLst>
                          </p:cTn>
                        </p:par>
                        <p:par>
                          <p:cTn id="39" fill="hold">
                            <p:stCondLst>
                              <p:cond delay="4500"/>
                            </p:stCondLst>
                            <p:childTnLst>
                              <p:par>
                                <p:cTn id="40" presetID="22" presetClass="entr" presetSubtype="8" fill="hold" nodeType="afterEffect">
                                  <p:stCondLst>
                                    <p:cond delay="0"/>
                                  </p:stCondLst>
                                  <p:childTnLst>
                                    <p:set>
                                      <p:cBhvr>
                                        <p:cTn id="41" dur="1" fill="hold">
                                          <p:stCondLst>
                                            <p:cond delay="0"/>
                                          </p:stCondLst>
                                        </p:cTn>
                                        <p:tgtEl>
                                          <p:spTgt spid="55"/>
                                        </p:tgtEl>
                                        <p:attrNameLst>
                                          <p:attrName>style.visibility</p:attrName>
                                        </p:attrNameLst>
                                      </p:cBhvr>
                                      <p:to>
                                        <p:strVal val="visible"/>
                                      </p:to>
                                    </p:set>
                                    <p:animEffect transition="in" filter="wipe(left)">
                                      <p:cBhvr>
                                        <p:cTn id="42" dur="1000"/>
                                        <p:tgtEl>
                                          <p:spTgt spid="55"/>
                                        </p:tgtEl>
                                      </p:cBhvr>
                                    </p:animEffect>
                                  </p:childTnLst>
                                </p:cTn>
                              </p:par>
                            </p:childTnLst>
                          </p:cTn>
                        </p:par>
                        <p:par>
                          <p:cTn id="43" fill="hold">
                            <p:stCondLst>
                              <p:cond delay="5500"/>
                            </p:stCondLst>
                            <p:childTnLst>
                              <p:par>
                                <p:cTn id="44" presetID="22" presetClass="entr" presetSubtype="8" fill="hold" nodeType="after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left)">
                                      <p:cBhvr>
                                        <p:cTn id="46" dur="1000"/>
                                        <p:tgtEl>
                                          <p:spTgt spid="59"/>
                                        </p:tgtEl>
                                      </p:cBhvr>
                                    </p:animEffect>
                                  </p:childTnLst>
                                </p:cTn>
                              </p:par>
                            </p:childTnLst>
                          </p:cTn>
                        </p:par>
                        <p:par>
                          <p:cTn id="47" fill="hold">
                            <p:stCondLst>
                              <p:cond delay="6500"/>
                            </p:stCondLst>
                            <p:childTnLst>
                              <p:par>
                                <p:cTn id="48" presetID="22" presetClass="entr" presetSubtype="1" fill="hold" nodeType="afterEffect">
                                  <p:stCondLst>
                                    <p:cond delay="0"/>
                                  </p:stCondLst>
                                  <p:childTnLst>
                                    <p:set>
                                      <p:cBhvr>
                                        <p:cTn id="49" dur="1" fill="hold">
                                          <p:stCondLst>
                                            <p:cond delay="0"/>
                                          </p:stCondLst>
                                        </p:cTn>
                                        <p:tgtEl>
                                          <p:spTgt spid="60"/>
                                        </p:tgtEl>
                                        <p:attrNameLst>
                                          <p:attrName>style.visibility</p:attrName>
                                        </p:attrNameLst>
                                      </p:cBhvr>
                                      <p:to>
                                        <p:strVal val="visible"/>
                                      </p:to>
                                    </p:set>
                                    <p:animEffect transition="in" filter="wipe(up)">
                                      <p:cBhvr>
                                        <p:cTn id="50" dur="1000"/>
                                        <p:tgtEl>
                                          <p:spTgt spid="60"/>
                                        </p:tgtEl>
                                      </p:cBhvr>
                                    </p:animEffect>
                                  </p:childTnLst>
                                </p:cTn>
                              </p:par>
                            </p:childTnLst>
                          </p:cTn>
                        </p:par>
                        <p:par>
                          <p:cTn id="51" fill="hold">
                            <p:stCondLst>
                              <p:cond delay="7500"/>
                            </p:stCondLst>
                            <p:childTnLst>
                              <p:par>
                                <p:cTn id="52" presetID="22" presetClass="entr" presetSubtype="8" fill="hold" nodeType="afterEffect">
                                  <p:stCondLst>
                                    <p:cond delay="0"/>
                                  </p:stCondLst>
                                  <p:childTnLst>
                                    <p:set>
                                      <p:cBhvr>
                                        <p:cTn id="53" dur="1" fill="hold">
                                          <p:stCondLst>
                                            <p:cond delay="0"/>
                                          </p:stCondLst>
                                        </p:cTn>
                                        <p:tgtEl>
                                          <p:spTgt spid="61"/>
                                        </p:tgtEl>
                                        <p:attrNameLst>
                                          <p:attrName>style.visibility</p:attrName>
                                        </p:attrNameLst>
                                      </p:cBhvr>
                                      <p:to>
                                        <p:strVal val="visible"/>
                                      </p:to>
                                    </p:set>
                                    <p:animEffect transition="in" filter="wipe(left)">
                                      <p:cBhvr>
                                        <p:cTn id="54" dur="1000"/>
                                        <p:tgtEl>
                                          <p:spTgt spid="61"/>
                                        </p:tgtEl>
                                      </p:cBhvr>
                                    </p:animEffect>
                                  </p:childTnLst>
                                </p:cTn>
                              </p:par>
                            </p:childTnLst>
                          </p:cTn>
                        </p:par>
                        <p:par>
                          <p:cTn id="55" fill="hold">
                            <p:stCondLst>
                              <p:cond delay="8500"/>
                            </p:stCondLst>
                            <p:childTnLst>
                              <p:par>
                                <p:cTn id="56" presetID="22" presetClass="entr" presetSubtype="8" fill="hold" nodeType="after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wipe(left)">
                                      <p:cBhvr>
                                        <p:cTn id="58" dur="1000"/>
                                        <p:tgtEl>
                                          <p:spTgt spid="50"/>
                                        </p:tgtEl>
                                      </p:cBhvr>
                                    </p:animEffect>
                                  </p:childTnLst>
                                </p:cTn>
                              </p:par>
                            </p:childTnLst>
                          </p:cTn>
                        </p:par>
                        <p:par>
                          <p:cTn id="59" fill="hold">
                            <p:stCondLst>
                              <p:cond delay="9500"/>
                            </p:stCondLst>
                            <p:childTnLst>
                              <p:par>
                                <p:cTn id="60" presetID="22" presetClass="entr" presetSubtype="8" fill="hold" grpId="0" nodeType="afterEffect">
                                  <p:stCondLst>
                                    <p:cond delay="0"/>
                                  </p:stCondLst>
                                  <p:childTnLst>
                                    <p:set>
                                      <p:cBhvr>
                                        <p:cTn id="61" dur="1" fill="hold">
                                          <p:stCondLst>
                                            <p:cond delay="0"/>
                                          </p:stCondLst>
                                        </p:cTn>
                                        <p:tgtEl>
                                          <p:spTgt spid="51">
                                            <p:txEl>
                                              <p:pRg st="0" end="0"/>
                                            </p:txEl>
                                          </p:spTgt>
                                        </p:tgtEl>
                                        <p:attrNameLst>
                                          <p:attrName>style.visibility</p:attrName>
                                        </p:attrNameLst>
                                      </p:cBhvr>
                                      <p:to>
                                        <p:strVal val="visible"/>
                                      </p:to>
                                    </p:set>
                                    <p:animEffect transition="in" filter="wipe(left)">
                                      <p:cBhvr>
                                        <p:cTn id="62" dur="500"/>
                                        <p:tgtEl>
                                          <p:spTgt spid="51">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wipe(left)">
                                      <p:cBhvr>
                                        <p:cTn id="67" dur="1000"/>
                                        <p:tgtEl>
                                          <p:spTgt spid="58"/>
                                        </p:tgtEl>
                                      </p:cBhvr>
                                    </p:animEffect>
                                  </p:childTnLst>
                                </p:cTn>
                              </p:par>
                            </p:childTnLst>
                          </p:cTn>
                        </p:par>
                        <p:par>
                          <p:cTn id="68" fill="hold">
                            <p:stCondLst>
                              <p:cond delay="1000"/>
                            </p:stCondLst>
                            <p:childTnLst>
                              <p:par>
                                <p:cTn id="69" presetID="22" presetClass="entr" presetSubtype="8" fill="hold"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1000"/>
                                        <p:tgtEl>
                                          <p:spTgt spid="56"/>
                                        </p:tgtEl>
                                      </p:cBhvr>
                                    </p:animEffect>
                                  </p:childTnLst>
                                </p:cTn>
                              </p:par>
                            </p:childTnLst>
                          </p:cTn>
                        </p:par>
                        <p:par>
                          <p:cTn id="72" fill="hold">
                            <p:stCondLst>
                              <p:cond delay="2000"/>
                            </p:stCondLst>
                            <p:childTnLst>
                              <p:par>
                                <p:cTn id="73" presetID="22" presetClass="entr" presetSubtype="8" fill="hold"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1000"/>
                                        <p:tgtEl>
                                          <p:spTgt spid="57"/>
                                        </p:tgtEl>
                                      </p:cBhvr>
                                    </p:animEffect>
                                  </p:childTnLst>
                                </p:cTn>
                              </p:par>
                            </p:childTnLst>
                          </p:cTn>
                        </p:par>
                        <p:par>
                          <p:cTn id="76" fill="hold">
                            <p:stCondLst>
                              <p:cond delay="3000"/>
                            </p:stCondLst>
                            <p:childTnLst>
                              <p:par>
                                <p:cTn id="77" presetID="22" presetClass="entr" presetSubtype="1"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up)">
                                      <p:cBhvr>
                                        <p:cTn id="79" dur="1000"/>
                                        <p:tgtEl>
                                          <p:spTgt spid="63"/>
                                        </p:tgtEl>
                                      </p:cBhvr>
                                    </p:animEffect>
                                  </p:childTnLst>
                                </p:cTn>
                              </p:par>
                            </p:childTnLst>
                          </p:cTn>
                        </p:par>
                        <p:par>
                          <p:cTn id="80" fill="hold">
                            <p:stCondLst>
                              <p:cond delay="4000"/>
                            </p:stCondLst>
                            <p:childTnLst>
                              <p:par>
                                <p:cTn id="81" presetID="22" presetClass="entr" presetSubtype="8" fill="hold" nodeType="afterEffect">
                                  <p:stCondLst>
                                    <p:cond delay="0"/>
                                  </p:stCondLst>
                                  <p:childTnLst>
                                    <p:set>
                                      <p:cBhvr>
                                        <p:cTn id="82" dur="1" fill="hold">
                                          <p:stCondLst>
                                            <p:cond delay="0"/>
                                          </p:stCondLst>
                                        </p:cTn>
                                        <p:tgtEl>
                                          <p:spTgt spid="64"/>
                                        </p:tgtEl>
                                        <p:attrNameLst>
                                          <p:attrName>style.visibility</p:attrName>
                                        </p:attrNameLst>
                                      </p:cBhvr>
                                      <p:to>
                                        <p:strVal val="visible"/>
                                      </p:to>
                                    </p:set>
                                    <p:animEffect transition="in" filter="wipe(left)">
                                      <p:cBhvr>
                                        <p:cTn id="83" dur="1000"/>
                                        <p:tgtEl>
                                          <p:spTgt spid="64"/>
                                        </p:tgtEl>
                                      </p:cBhvr>
                                    </p:animEffect>
                                  </p:childTnLst>
                                </p:cTn>
                              </p:par>
                            </p:childTnLst>
                          </p:cTn>
                        </p:par>
                        <p:par>
                          <p:cTn id="84" fill="hold">
                            <p:stCondLst>
                              <p:cond delay="5000"/>
                            </p:stCondLst>
                            <p:childTnLst>
                              <p:par>
                                <p:cTn id="85" presetID="22" presetClass="entr" presetSubtype="1" fill="hold" nodeType="afterEffect">
                                  <p:stCondLst>
                                    <p:cond delay="0"/>
                                  </p:stCondLst>
                                  <p:childTnLst>
                                    <p:set>
                                      <p:cBhvr>
                                        <p:cTn id="86" dur="1" fill="hold">
                                          <p:stCondLst>
                                            <p:cond delay="0"/>
                                          </p:stCondLst>
                                        </p:cTn>
                                        <p:tgtEl>
                                          <p:spTgt spid="62"/>
                                        </p:tgtEl>
                                        <p:attrNameLst>
                                          <p:attrName>style.visibility</p:attrName>
                                        </p:attrNameLst>
                                      </p:cBhvr>
                                      <p:to>
                                        <p:strVal val="visible"/>
                                      </p:to>
                                    </p:set>
                                    <p:animEffect transition="in" filter="wipe(up)">
                                      <p:cBhvr>
                                        <p:cTn id="87" dur="1000"/>
                                        <p:tgtEl>
                                          <p:spTgt spid="62"/>
                                        </p:tgtEl>
                                      </p:cBhvr>
                                    </p:animEffect>
                                  </p:childTnLst>
                                </p:cTn>
                              </p:par>
                            </p:childTnLst>
                          </p:cTn>
                        </p:par>
                        <p:par>
                          <p:cTn id="88" fill="hold">
                            <p:stCondLst>
                              <p:cond delay="6000"/>
                            </p:stCondLst>
                            <p:childTnLst>
                              <p:par>
                                <p:cTn id="89" presetID="22" presetClass="entr" presetSubtype="8" fill="hold" grpId="0" nodeType="afterEffect">
                                  <p:stCondLst>
                                    <p:cond delay="0"/>
                                  </p:stCondLst>
                                  <p:childTnLst>
                                    <p:set>
                                      <p:cBhvr>
                                        <p:cTn id="90" dur="1" fill="hold">
                                          <p:stCondLst>
                                            <p:cond delay="0"/>
                                          </p:stCondLst>
                                        </p:cTn>
                                        <p:tgtEl>
                                          <p:spTgt spid="51">
                                            <p:txEl>
                                              <p:pRg st="1" end="1"/>
                                            </p:txEl>
                                          </p:spTgt>
                                        </p:tgtEl>
                                        <p:attrNameLst>
                                          <p:attrName>style.visibility</p:attrName>
                                        </p:attrNameLst>
                                      </p:cBhvr>
                                      <p:to>
                                        <p:strVal val="visible"/>
                                      </p:to>
                                    </p:set>
                                    <p:animEffect transition="in" filter="wipe(left)">
                                      <p:cBhvr>
                                        <p:cTn id="91" dur="500"/>
                                        <p:tgtEl>
                                          <p:spTgt spid="51">
                                            <p:txEl>
                                              <p:pRg st="1" end="1"/>
                                            </p:txEl>
                                          </p:spTgt>
                                        </p:tgtEl>
                                      </p:cBhvr>
                                    </p:animEffect>
                                  </p:childTnLst>
                                </p:cTn>
                              </p:par>
                            </p:childTnLst>
                          </p:cTn>
                        </p:par>
                        <p:par>
                          <p:cTn id="92" fill="hold">
                            <p:stCondLst>
                              <p:cond delay="6500"/>
                            </p:stCondLst>
                            <p:childTnLst>
                              <p:par>
                                <p:cTn id="93" presetID="22" presetClass="entr" presetSubtype="2" fill="hold" nodeType="after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wipe(right)">
                                      <p:cBhvr>
                                        <p:cTn id="95" dur="500"/>
                                        <p:tgtEl>
                                          <p:spTgt spid="23"/>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52"/>
                                        </p:tgtEl>
                                        <p:attrNameLst>
                                          <p:attrName>style.visibility</p:attrName>
                                        </p:attrNameLst>
                                      </p:cBhvr>
                                      <p:to>
                                        <p:strVal val="visible"/>
                                      </p:to>
                                    </p:set>
                                    <p:animEffect transition="in" filter="wipe(left)">
                                      <p:cBhvr>
                                        <p:cTn id="100"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5" grpId="0"/>
      <p:bldP spid="16" grpId="0"/>
      <p:bldP spid="51" grpId="0" uiExpand="1" build="p"/>
      <p:bldP spid="52" grpId="0"/>
      <p:bldP spid="65" grpId="0"/>
      <p:bldP spid="6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 name="Rectangle 52"/>
          <p:cNvSpPr txBox="1">
            <a:spLocks noChangeArrowheads="1"/>
          </p:cNvSpPr>
          <p:nvPr/>
        </p:nvSpPr>
        <p:spPr bwMode="auto">
          <a:xfrm>
            <a:off x="457200" y="0"/>
            <a:ext cx="6324600" cy="685800"/>
          </a:xfrm>
          <a:prstGeom prst="rect">
            <a:avLst/>
          </a:prstGeom>
          <a:noFill/>
          <a:ln w="9525">
            <a:noFill/>
            <a:miter lim="800000"/>
            <a:headEnd/>
            <a:tailEnd/>
          </a:ln>
        </p:spPr>
        <p:txBody>
          <a:bodyPr anchor="b"/>
          <a:lstStyle/>
          <a:p>
            <a:pPr>
              <a:spcBef>
                <a:spcPct val="20000"/>
              </a:spcBef>
              <a:buNone/>
              <a:defRPr/>
            </a:pPr>
            <a:r>
              <a:rPr lang="en-US" sz="2000" b="1" kern="0" dirty="0">
                <a:solidFill>
                  <a:srgbClr val="950057"/>
                </a:solidFill>
                <a:latin typeface="+mn-lt"/>
              </a:rPr>
              <a:t>Long-Run Competitive Equilibrium</a:t>
            </a:r>
          </a:p>
        </p:txBody>
      </p:sp>
      <p:sp>
        <p:nvSpPr>
          <p:cNvPr id="4" name="Rectangle 52"/>
          <p:cNvSpPr txBox="1">
            <a:spLocks noChangeArrowheads="1"/>
          </p:cNvSpPr>
          <p:nvPr/>
        </p:nvSpPr>
        <p:spPr bwMode="auto">
          <a:xfrm>
            <a:off x="457199" y="914400"/>
            <a:ext cx="7375193" cy="381000"/>
          </a:xfrm>
          <a:prstGeom prst="rect">
            <a:avLst/>
          </a:prstGeom>
          <a:noFill/>
          <a:ln w="9525">
            <a:noFill/>
            <a:miter lim="800000"/>
            <a:headEnd/>
            <a:tailEnd/>
          </a:ln>
        </p:spPr>
        <p:txBody>
          <a:bodyPr/>
          <a:lstStyle/>
          <a:p>
            <a:pPr>
              <a:spcBef>
                <a:spcPct val="20000"/>
              </a:spcBef>
              <a:buNone/>
              <a:defRPr/>
            </a:pPr>
            <a:r>
              <a:rPr lang="en-US" b="1" kern="0" dirty="0" smtClean="0">
                <a:solidFill>
                  <a:srgbClr val="0066B3"/>
                </a:solidFill>
                <a:latin typeface="+mn-lt"/>
              </a:rPr>
              <a:t>ACCOUNTING PROFIT AND ECONOMIC PROFIT</a:t>
            </a:r>
            <a:endParaRPr lang="en-US" b="1" kern="0" dirty="0">
              <a:solidFill>
                <a:srgbClr val="0066B3"/>
              </a:solidFill>
              <a:latin typeface="+mn-lt"/>
            </a:endParaRPr>
          </a:p>
        </p:txBody>
      </p:sp>
      <p:sp>
        <p:nvSpPr>
          <p:cNvPr id="6" name="Rectangle 5"/>
          <p:cNvSpPr>
            <a:spLocks noChangeArrowheads="1"/>
          </p:cNvSpPr>
          <p:nvPr/>
        </p:nvSpPr>
        <p:spPr bwMode="auto">
          <a:xfrm>
            <a:off x="3581400" y="2913037"/>
            <a:ext cx="17510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None/>
            </a:pPr>
            <a:r>
              <a:rPr lang="el-GR" dirty="0">
                <a:latin typeface="Times New Roman" pitchFamily="18" charset="0"/>
                <a:cs typeface="Times New Roman" pitchFamily="18" charset="0"/>
              </a:rPr>
              <a:t>π = </a:t>
            </a:r>
            <a:r>
              <a:rPr lang="en-US" i="1" dirty="0">
                <a:latin typeface="Times New Roman" pitchFamily="18" charset="0"/>
                <a:cs typeface="Times New Roman" pitchFamily="18" charset="0"/>
              </a:rPr>
              <a:t>R − wL − rK</a:t>
            </a:r>
            <a:endParaRPr lang="en-US" dirty="0">
              <a:latin typeface="Times New Roman" pitchFamily="18" charset="0"/>
              <a:cs typeface="Times New Roman" pitchFamily="18" charset="0"/>
            </a:endParaRPr>
          </a:p>
        </p:txBody>
      </p:sp>
      <p:sp>
        <p:nvSpPr>
          <p:cNvPr id="7" name="Rectangle 52"/>
          <p:cNvSpPr txBox="1">
            <a:spLocks noChangeArrowheads="1"/>
          </p:cNvSpPr>
          <p:nvPr/>
        </p:nvSpPr>
        <p:spPr bwMode="auto">
          <a:xfrm>
            <a:off x="457199" y="3491579"/>
            <a:ext cx="7375193" cy="381000"/>
          </a:xfrm>
          <a:prstGeom prst="rect">
            <a:avLst/>
          </a:prstGeom>
          <a:noFill/>
          <a:ln w="9525">
            <a:noFill/>
            <a:miter lim="800000"/>
            <a:headEnd/>
            <a:tailEnd/>
          </a:ln>
        </p:spPr>
        <p:txBody>
          <a:bodyPr/>
          <a:lstStyle/>
          <a:p>
            <a:pPr>
              <a:spcBef>
                <a:spcPct val="20000"/>
              </a:spcBef>
              <a:buNone/>
              <a:defRPr/>
            </a:pPr>
            <a:r>
              <a:rPr lang="en-US" b="1" kern="0" dirty="0" smtClean="0">
                <a:solidFill>
                  <a:srgbClr val="0066B3"/>
                </a:solidFill>
                <a:latin typeface="+mn-lt"/>
              </a:rPr>
              <a:t>ZERO ECONOMIC PROFIT</a:t>
            </a:r>
            <a:endParaRPr lang="en-US" b="1" kern="0" dirty="0">
              <a:solidFill>
                <a:srgbClr val="0066B3"/>
              </a:solidFill>
              <a:latin typeface="+mn-lt"/>
            </a:endParaRPr>
          </a:p>
        </p:txBody>
      </p:sp>
      <p:sp>
        <p:nvSpPr>
          <p:cNvPr id="8" name="Text Box 53"/>
          <p:cNvSpPr txBox="1">
            <a:spLocks noChangeArrowheads="1"/>
          </p:cNvSpPr>
          <p:nvPr/>
        </p:nvSpPr>
        <p:spPr bwMode="auto">
          <a:xfrm>
            <a:off x="457200" y="4081233"/>
            <a:ext cx="8229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pitchFamily="34" charset="0"/>
              </a:rPr>
              <a:t>●</a:t>
            </a:r>
            <a:r>
              <a:rPr lang="en-US" b="1" dirty="0" smtClean="0">
                <a:solidFill>
                  <a:srgbClr val="382344"/>
                </a:solidFill>
                <a:latin typeface="Arial" pitchFamily="34" charset="0"/>
              </a:rPr>
              <a:t> zero </a:t>
            </a:r>
            <a:r>
              <a:rPr lang="en-US" b="1" dirty="0">
                <a:solidFill>
                  <a:srgbClr val="382344"/>
                </a:solidFill>
                <a:latin typeface="Arial" pitchFamily="34" charset="0"/>
              </a:rPr>
              <a:t>economic profit    </a:t>
            </a:r>
            <a:r>
              <a:rPr lang="en-US" dirty="0">
                <a:solidFill>
                  <a:srgbClr val="2A5CAA"/>
                </a:solidFill>
                <a:latin typeface="Arial" pitchFamily="34" charset="0"/>
              </a:rPr>
              <a:t>A firm is earning a normal return on its investment—i.e., it is doing as well as it could by investing its money elsewhere.</a:t>
            </a:r>
          </a:p>
        </p:txBody>
      </p:sp>
      <p:sp>
        <p:nvSpPr>
          <p:cNvPr id="9" name="Rectangle 52"/>
          <p:cNvSpPr txBox="1">
            <a:spLocks noChangeArrowheads="1"/>
          </p:cNvSpPr>
          <p:nvPr/>
        </p:nvSpPr>
        <p:spPr bwMode="auto">
          <a:xfrm>
            <a:off x="457199" y="4936218"/>
            <a:ext cx="7375194" cy="381000"/>
          </a:xfrm>
          <a:prstGeom prst="rect">
            <a:avLst/>
          </a:prstGeom>
          <a:noFill/>
          <a:ln w="9525">
            <a:noFill/>
            <a:miter lim="800000"/>
            <a:headEnd/>
            <a:tailEnd/>
          </a:ln>
        </p:spPr>
        <p:txBody>
          <a:bodyPr/>
          <a:lstStyle/>
          <a:p>
            <a:pPr>
              <a:spcBef>
                <a:spcPct val="20000"/>
              </a:spcBef>
              <a:buNone/>
              <a:defRPr/>
            </a:pPr>
            <a:r>
              <a:rPr lang="en-US" b="1" kern="0" dirty="0" smtClean="0">
                <a:solidFill>
                  <a:srgbClr val="0066B3"/>
                </a:solidFill>
                <a:latin typeface="+mn-lt"/>
              </a:rPr>
              <a:t>ENTRY AND EXIT</a:t>
            </a:r>
            <a:endParaRPr lang="en-US" b="1" kern="0" dirty="0">
              <a:solidFill>
                <a:srgbClr val="0066B3"/>
              </a:solidFill>
              <a:latin typeface="+mn-lt"/>
            </a:endParaRPr>
          </a:p>
        </p:txBody>
      </p:sp>
      <p:sp>
        <p:nvSpPr>
          <p:cNvPr id="10" name="Rectangle 9"/>
          <p:cNvSpPr/>
          <p:nvPr/>
        </p:nvSpPr>
        <p:spPr>
          <a:xfrm>
            <a:off x="609600" y="5525869"/>
            <a:ext cx="8077200" cy="646331"/>
          </a:xfrm>
          <a:prstGeom prst="rect">
            <a:avLst/>
          </a:prstGeom>
          <a:ln>
            <a:solidFill>
              <a:srgbClr val="FF9933"/>
            </a:solidFill>
          </a:ln>
        </p:spPr>
        <p:txBody>
          <a:bodyPr wrap="square">
            <a:spAutoFit/>
          </a:bodyPr>
          <a:lstStyle/>
          <a:p>
            <a:pPr>
              <a:buNone/>
              <a:defRPr/>
            </a:pPr>
            <a:r>
              <a:rPr lang="en-US" dirty="0">
                <a:latin typeface="+mj-lt"/>
              </a:rPr>
              <a:t>In a market with entry and exit, a firm enters when it can earn a positive long-run profit and exits when it faces the prospect of a long-run loss.</a:t>
            </a:r>
          </a:p>
        </p:txBody>
      </p:sp>
      <mc:AlternateContent xmlns:mc="http://schemas.openxmlformats.org/markup-compatibility/2006" xmlns:a14="http://schemas.microsoft.com/office/drawing/2010/main">
        <mc:Choice Requires="a14">
          <p:sp>
            <p:nvSpPr>
              <p:cNvPr id="2" name="Rectangle 1"/>
              <p:cNvSpPr/>
              <p:nvPr/>
            </p:nvSpPr>
            <p:spPr>
              <a:xfrm>
                <a:off x="457199" y="1504054"/>
                <a:ext cx="8382001" cy="1200329"/>
              </a:xfrm>
              <a:prstGeom prst="rect">
                <a:avLst/>
              </a:prstGeom>
            </p:spPr>
            <p:txBody>
              <a:bodyPr wrap="square">
                <a:spAutoFit/>
              </a:bodyPr>
              <a:lstStyle/>
              <a:p>
                <a:pPr>
                  <a:buNone/>
                </a:pPr>
                <a:r>
                  <a:rPr lang="en-US" dirty="0">
                    <a:latin typeface="+mn-lt"/>
                  </a:rPr>
                  <a:t>Economic profit takes into account opportunity costs. One such opportunity </a:t>
                </a:r>
                <a:r>
                  <a:rPr lang="en-US" dirty="0" smtClean="0">
                    <a:latin typeface="+mn-lt"/>
                  </a:rPr>
                  <a:t>cost is </a:t>
                </a:r>
                <a:r>
                  <a:rPr lang="en-US" dirty="0">
                    <a:latin typeface="+mn-lt"/>
                  </a:rPr>
                  <a:t>the return to the firm’s owners if their capital were used </a:t>
                </a:r>
                <a:r>
                  <a:rPr lang="en-US" dirty="0" smtClean="0">
                    <a:latin typeface="+mn-lt"/>
                  </a:rPr>
                  <a:t>elsewhere. Accounting </a:t>
                </a:r>
                <a:r>
                  <a:rPr lang="en-US" dirty="0">
                    <a:latin typeface="+mn-lt"/>
                  </a:rPr>
                  <a:t>profit </a:t>
                </a:r>
                <a:r>
                  <a:rPr lang="en-US" dirty="0" smtClean="0">
                    <a:latin typeface="+mn-lt"/>
                  </a:rPr>
                  <a:t>equals </a:t>
                </a:r>
                <a:r>
                  <a:rPr lang="en-US" dirty="0">
                    <a:latin typeface="+mn-lt"/>
                  </a:rPr>
                  <a:t>revenues </a:t>
                </a:r>
                <a:r>
                  <a:rPr lang="en-US" i="1" dirty="0">
                    <a:latin typeface="+mn-lt"/>
                  </a:rPr>
                  <a:t>R </a:t>
                </a:r>
                <a:r>
                  <a:rPr lang="en-US" dirty="0">
                    <a:latin typeface="+mn-lt"/>
                  </a:rPr>
                  <a:t>minus labor </a:t>
                </a:r>
                <a:r>
                  <a:rPr lang="en-US" dirty="0" smtClean="0">
                    <a:latin typeface="+mn-lt"/>
                  </a:rPr>
                  <a:t>cost </a:t>
                </a:r>
                <a:r>
                  <a:rPr lang="en-US" i="1" dirty="0" smtClean="0">
                    <a:latin typeface="+mn-lt"/>
                  </a:rPr>
                  <a:t>wL</a:t>
                </a:r>
                <a:r>
                  <a:rPr lang="en-US" dirty="0">
                    <a:latin typeface="+mn-lt"/>
                  </a:rPr>
                  <a:t>, which is positive. Economic profit </a:t>
                </a:r>
                <a14:m>
                  <m:oMath xmlns:m="http://schemas.openxmlformats.org/officeDocument/2006/math">
                    <m:r>
                      <a:rPr lang="en-US" i="1" dirty="0" smtClean="0">
                        <a:latin typeface="Cambria Math"/>
                        <a:ea typeface="Cambria Math"/>
                      </a:rPr>
                      <m:t>𝜋</m:t>
                    </m:r>
                  </m:oMath>
                </a14:m>
                <a:r>
                  <a:rPr lang="en-US" dirty="0">
                    <a:latin typeface="+mn-lt"/>
                  </a:rPr>
                  <a:t>, however, equals revenues </a:t>
                </a:r>
                <a:r>
                  <a:rPr lang="en-US" i="1" dirty="0">
                    <a:latin typeface="+mn-lt"/>
                  </a:rPr>
                  <a:t>R </a:t>
                </a:r>
                <a:r>
                  <a:rPr lang="en-US" dirty="0" smtClean="0">
                    <a:latin typeface="+mn-lt"/>
                  </a:rPr>
                  <a:t>minus labor </a:t>
                </a:r>
                <a:r>
                  <a:rPr lang="en-US" dirty="0">
                    <a:latin typeface="+mn-lt"/>
                  </a:rPr>
                  <a:t>cost </a:t>
                </a:r>
                <a:r>
                  <a:rPr lang="en-US" i="1" dirty="0">
                    <a:latin typeface="+mn-lt"/>
                  </a:rPr>
                  <a:t>wL </a:t>
                </a:r>
                <a:r>
                  <a:rPr lang="en-US" dirty="0">
                    <a:latin typeface="+mn-lt"/>
                  </a:rPr>
                  <a:t>minus the capital cost, </a:t>
                </a:r>
                <a:r>
                  <a:rPr lang="en-US" i="1" dirty="0" err="1" smtClean="0">
                    <a:latin typeface="+mn-lt"/>
                  </a:rPr>
                  <a:t>Rk</a:t>
                </a:r>
                <a:r>
                  <a:rPr lang="en-US" i="1" dirty="0" smtClean="0">
                    <a:latin typeface="+mn-lt"/>
                  </a:rPr>
                  <a:t>.</a:t>
                </a:r>
                <a:endParaRPr lang="en-US" dirty="0">
                  <a:latin typeface="+mn-lt"/>
                </a:endParaRPr>
              </a:p>
            </p:txBody>
          </p:sp>
        </mc:Choice>
        <mc:Fallback xmlns="">
          <p:sp>
            <p:nvSpPr>
              <p:cNvPr id="2" name="Rectangle 1"/>
              <p:cNvSpPr>
                <a:spLocks noRot="1" noChangeAspect="1" noMove="1" noResize="1" noEditPoints="1" noAdjustHandles="1" noChangeArrowheads="1" noChangeShapeType="1" noTextEdit="1"/>
              </p:cNvSpPr>
              <p:nvPr/>
            </p:nvSpPr>
            <p:spPr>
              <a:xfrm>
                <a:off x="457199" y="1504054"/>
                <a:ext cx="8382001" cy="1200329"/>
              </a:xfrm>
              <a:prstGeom prst="rect">
                <a:avLst/>
              </a:prstGeom>
              <a:blipFill rotWithShape="1">
                <a:blip r:embed="rId3"/>
                <a:stretch>
                  <a:fillRect l="-582" t="-2538" r="-436" b="-7107"/>
                </a:stretch>
              </a:blipFill>
            </p:spPr>
            <p:txBody>
              <a:bodyPr/>
              <a:lstStyle/>
              <a:p>
                <a:r>
                  <a:rPr lang="en-US">
                    <a:noFill/>
                  </a:rPr>
                  <a:t> </a:t>
                </a:r>
              </a:p>
            </p:txBody>
          </p:sp>
        </mc:Fallback>
      </mc:AlternateContent>
    </p:spTree>
    <p:extLst>
      <p:ext uri="{BB962C8B-B14F-4D97-AF65-F5344CB8AC3E}">
        <p14:creationId xmlns:p14="http://schemas.microsoft.com/office/powerpoint/2010/main" val="2534423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left)">
                                      <p:cBhvr>
                                        <p:cTn id="24" dur="500"/>
                                        <p:tgtEl>
                                          <p:spTgt spid="7"/>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500"/>
                                        <p:tgtEl>
                                          <p:spTgt spid="9"/>
                                        </p:tgtEl>
                                      </p:cBhvr>
                                    </p:animEffect>
                                  </p:childTnLst>
                                </p:cTn>
                              </p:par>
                            </p:childTnLst>
                          </p:cTn>
                        </p:par>
                        <p:par>
                          <p:cTn id="34" fill="hold">
                            <p:stCondLst>
                              <p:cond delay="5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P spid="9" grpId="0"/>
      <p:bldP spid="10" grpId="0" animBg="1"/>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1" name="Text Box 53"/>
          <p:cNvSpPr txBox="1">
            <a:spLocks noChangeArrowheads="1"/>
          </p:cNvSpPr>
          <p:nvPr/>
        </p:nvSpPr>
        <p:spPr bwMode="auto">
          <a:xfrm>
            <a:off x="457200" y="685800"/>
            <a:ext cx="737519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pitchFamily="34" charset="0"/>
              </a:rPr>
              <a:t>●</a:t>
            </a:r>
            <a:r>
              <a:rPr lang="en-US" b="1" dirty="0" smtClean="0">
                <a:solidFill>
                  <a:srgbClr val="382344"/>
                </a:solidFill>
                <a:latin typeface="Arial" pitchFamily="34" charset="0"/>
              </a:rPr>
              <a:t> long-run </a:t>
            </a:r>
            <a:r>
              <a:rPr lang="en-US" b="1" dirty="0">
                <a:solidFill>
                  <a:srgbClr val="382344"/>
                </a:solidFill>
                <a:latin typeface="Arial" pitchFamily="34" charset="0"/>
              </a:rPr>
              <a:t>competitive equilibrium    </a:t>
            </a:r>
            <a:r>
              <a:rPr lang="en-US" dirty="0">
                <a:solidFill>
                  <a:srgbClr val="382344"/>
                </a:solidFill>
                <a:latin typeface="Arial" pitchFamily="34" charset="0"/>
              </a:rPr>
              <a:t> </a:t>
            </a:r>
            <a:r>
              <a:rPr lang="en-US" dirty="0">
                <a:solidFill>
                  <a:srgbClr val="2A5CAA"/>
                </a:solidFill>
                <a:latin typeface="Arial" pitchFamily="34" charset="0"/>
              </a:rPr>
              <a:t>All firms in an industry are maximizing profit, no firm has an incentive to enter or exit, and price is such that quantity supplied equals quantity demanded.</a:t>
            </a:r>
          </a:p>
        </p:txBody>
      </p:sp>
      <p:sp>
        <p:nvSpPr>
          <p:cNvPr id="12" name="Rectangle 11"/>
          <p:cNvSpPr/>
          <p:nvPr/>
        </p:nvSpPr>
        <p:spPr>
          <a:xfrm>
            <a:off x="457200" y="1828800"/>
            <a:ext cx="8229600" cy="3108543"/>
          </a:xfrm>
          <a:prstGeom prst="rect">
            <a:avLst/>
          </a:prstGeom>
        </p:spPr>
        <p:txBody>
          <a:bodyPr wrap="square">
            <a:spAutoFit/>
          </a:bodyPr>
          <a:lstStyle/>
          <a:p>
            <a:pPr>
              <a:buNone/>
            </a:pPr>
            <a:r>
              <a:rPr lang="en-US" dirty="0">
                <a:latin typeface="+mn-lt"/>
              </a:rPr>
              <a:t>When a firm earns zero economic profit, it has no incentive to exit the industry.</a:t>
            </a:r>
          </a:p>
          <a:p>
            <a:pPr>
              <a:buNone/>
            </a:pPr>
            <a:r>
              <a:rPr lang="en-US" dirty="0">
                <a:latin typeface="+mn-lt"/>
              </a:rPr>
              <a:t>Likewise, other firms have no special incentive to enter. </a:t>
            </a:r>
            <a:endParaRPr lang="en-US" dirty="0" smtClean="0">
              <a:latin typeface="+mn-lt"/>
            </a:endParaRPr>
          </a:p>
          <a:p>
            <a:pPr>
              <a:buNone/>
            </a:pPr>
            <a:endParaRPr lang="en-US" dirty="0">
              <a:latin typeface="+mn-lt"/>
            </a:endParaRPr>
          </a:p>
          <a:p>
            <a:pPr>
              <a:buNone/>
            </a:pPr>
            <a:r>
              <a:rPr lang="en-US" dirty="0" smtClean="0">
                <a:latin typeface="+mn-lt"/>
              </a:rPr>
              <a:t>A </a:t>
            </a:r>
            <a:r>
              <a:rPr lang="en-US" b="1" dirty="0">
                <a:latin typeface="+mn-lt"/>
              </a:rPr>
              <a:t>long-run </a:t>
            </a:r>
            <a:r>
              <a:rPr lang="en-US" b="1" dirty="0" smtClean="0">
                <a:latin typeface="+mn-lt"/>
              </a:rPr>
              <a:t>competitive equilibrium </a:t>
            </a:r>
            <a:r>
              <a:rPr lang="en-US" dirty="0">
                <a:latin typeface="+mn-lt"/>
              </a:rPr>
              <a:t>occurs when three conditions hold</a:t>
            </a:r>
            <a:r>
              <a:rPr lang="en-US" dirty="0" smtClean="0">
                <a:latin typeface="+mn-lt"/>
              </a:rPr>
              <a:t>:</a:t>
            </a:r>
          </a:p>
          <a:p>
            <a:pPr>
              <a:buNone/>
            </a:pPr>
            <a:endParaRPr lang="en-US" dirty="0">
              <a:latin typeface="+mn-lt"/>
            </a:endParaRPr>
          </a:p>
          <a:p>
            <a:pPr indent="114300">
              <a:buNone/>
              <a:tabLst>
                <a:tab pos="514350" algn="l"/>
              </a:tabLst>
            </a:pPr>
            <a:r>
              <a:rPr lang="en-US" b="1" dirty="0" smtClean="0">
                <a:latin typeface="+mn-lt"/>
              </a:rPr>
              <a:t>1. 	</a:t>
            </a:r>
            <a:r>
              <a:rPr lang="en-US" dirty="0" smtClean="0">
                <a:latin typeface="+mn-lt"/>
              </a:rPr>
              <a:t>All </a:t>
            </a:r>
            <a:r>
              <a:rPr lang="en-US" dirty="0">
                <a:latin typeface="+mn-lt"/>
              </a:rPr>
              <a:t>firms in the industry are maximizing profit</a:t>
            </a:r>
            <a:r>
              <a:rPr lang="en-US" dirty="0" smtClean="0">
                <a:latin typeface="+mn-lt"/>
              </a:rPr>
              <a:t>.</a:t>
            </a:r>
          </a:p>
          <a:p>
            <a:pPr>
              <a:buNone/>
              <a:tabLst>
                <a:tab pos="514350" algn="l"/>
              </a:tabLst>
            </a:pPr>
            <a:endParaRPr lang="en-US" sz="800" dirty="0">
              <a:latin typeface="+mn-lt"/>
            </a:endParaRPr>
          </a:p>
          <a:p>
            <a:pPr marL="514350" indent="-400050">
              <a:buNone/>
              <a:tabLst>
                <a:tab pos="514350" algn="l"/>
              </a:tabLst>
            </a:pPr>
            <a:r>
              <a:rPr lang="en-US" b="1" dirty="0">
                <a:latin typeface="+mn-lt"/>
              </a:rPr>
              <a:t>2. 	</a:t>
            </a:r>
            <a:r>
              <a:rPr lang="en-US" dirty="0" smtClean="0">
                <a:latin typeface="+mn-lt"/>
              </a:rPr>
              <a:t>No </a:t>
            </a:r>
            <a:r>
              <a:rPr lang="en-US" dirty="0">
                <a:latin typeface="+mn-lt"/>
              </a:rPr>
              <a:t>firm has an incentive either to enter or exit the industry because </a:t>
            </a:r>
            <a:r>
              <a:rPr lang="en-US" dirty="0" smtClean="0">
                <a:latin typeface="+mn-lt"/>
              </a:rPr>
              <a:t>all firms </a:t>
            </a:r>
            <a:r>
              <a:rPr lang="en-US" dirty="0">
                <a:latin typeface="+mn-lt"/>
              </a:rPr>
              <a:t>are earning zero economic profit</a:t>
            </a:r>
            <a:r>
              <a:rPr lang="en-US" dirty="0" smtClean="0">
                <a:latin typeface="+mn-lt"/>
              </a:rPr>
              <a:t>.</a:t>
            </a:r>
          </a:p>
          <a:p>
            <a:pPr>
              <a:buNone/>
              <a:tabLst>
                <a:tab pos="514350" algn="l"/>
              </a:tabLst>
            </a:pPr>
            <a:endParaRPr lang="en-US" sz="800" dirty="0">
              <a:latin typeface="+mn-lt"/>
            </a:endParaRPr>
          </a:p>
          <a:p>
            <a:pPr indent="114300">
              <a:buNone/>
              <a:tabLst>
                <a:tab pos="514350" algn="l"/>
              </a:tabLst>
            </a:pPr>
            <a:r>
              <a:rPr lang="en-US" b="1" dirty="0">
                <a:latin typeface="+mn-lt"/>
              </a:rPr>
              <a:t>3. </a:t>
            </a:r>
            <a:r>
              <a:rPr lang="en-US" b="1" dirty="0" smtClean="0">
                <a:latin typeface="+mn-lt"/>
              </a:rPr>
              <a:t>	</a:t>
            </a:r>
            <a:r>
              <a:rPr lang="en-US" dirty="0" smtClean="0">
                <a:latin typeface="+mn-lt"/>
              </a:rPr>
              <a:t>The </a:t>
            </a:r>
            <a:r>
              <a:rPr lang="en-US" dirty="0">
                <a:latin typeface="+mn-lt"/>
              </a:rPr>
              <a:t>price of the product is such that the quantity supplied by </a:t>
            </a:r>
            <a:r>
              <a:rPr lang="en-US" dirty="0" smtClean="0">
                <a:latin typeface="+mn-lt"/>
              </a:rPr>
              <a:t>the	industry is </a:t>
            </a:r>
            <a:r>
              <a:rPr lang="en-US" dirty="0">
                <a:latin typeface="+mn-lt"/>
              </a:rPr>
              <a:t>equal to the quantity demanded by consumers.</a:t>
            </a:r>
          </a:p>
        </p:txBody>
      </p:sp>
    </p:spTree>
    <p:extLst>
      <p:ext uri="{BB962C8B-B14F-4D97-AF65-F5344CB8AC3E}">
        <p14:creationId xmlns:p14="http://schemas.microsoft.com/office/powerpoint/2010/main" val="3484467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wipe(left)">
                                      <p:cBhvr>
                                        <p:cTn id="12" dur="500"/>
                                        <p:tgtEl>
                                          <p:spTgt spid="12">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2">
                                            <p:txEl>
                                              <p:pRg st="1" end="1"/>
                                            </p:txEl>
                                          </p:spTgt>
                                        </p:tgtEl>
                                        <p:attrNameLst>
                                          <p:attrName>style.visibility</p:attrName>
                                        </p:attrNameLst>
                                      </p:cBhvr>
                                      <p:to>
                                        <p:strVal val="visible"/>
                                      </p:to>
                                    </p:set>
                                    <p:animEffect transition="in" filter="wipe(left)">
                                      <p:cBhvr>
                                        <p:cTn id="15" dur="500"/>
                                        <p:tgtEl>
                                          <p:spTgt spid="12">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2">
                                            <p:txEl>
                                              <p:pRg st="3" end="3"/>
                                            </p:txEl>
                                          </p:spTgt>
                                        </p:tgtEl>
                                        <p:attrNameLst>
                                          <p:attrName>style.visibility</p:attrName>
                                        </p:attrNameLst>
                                      </p:cBhvr>
                                      <p:to>
                                        <p:strVal val="visible"/>
                                      </p:to>
                                    </p:set>
                                    <p:animEffect transition="in" filter="wipe(left)">
                                      <p:cBhvr>
                                        <p:cTn id="20" dur="500"/>
                                        <p:tgtEl>
                                          <p:spTgt spid="12">
                                            <p:txEl>
                                              <p:pRg st="3" end="3"/>
                                            </p:txEl>
                                          </p:spTgt>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12">
                                            <p:txEl>
                                              <p:pRg st="5" end="5"/>
                                            </p:txEl>
                                          </p:spTgt>
                                        </p:tgtEl>
                                        <p:attrNameLst>
                                          <p:attrName>style.visibility</p:attrName>
                                        </p:attrNameLst>
                                      </p:cBhvr>
                                      <p:to>
                                        <p:strVal val="visible"/>
                                      </p:to>
                                    </p:set>
                                    <p:animEffect transition="in" filter="wipe(left)">
                                      <p:cBhvr>
                                        <p:cTn id="24" dur="500"/>
                                        <p:tgtEl>
                                          <p:spTgt spid="12">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2">
                                            <p:txEl>
                                              <p:pRg st="7" end="7"/>
                                            </p:txEl>
                                          </p:spTgt>
                                        </p:tgtEl>
                                        <p:attrNameLst>
                                          <p:attrName>style.visibility</p:attrName>
                                        </p:attrNameLst>
                                      </p:cBhvr>
                                      <p:to>
                                        <p:strVal val="visible"/>
                                      </p:to>
                                    </p:set>
                                    <p:animEffect transition="in" filter="wipe(left)">
                                      <p:cBhvr>
                                        <p:cTn id="29" dur="500"/>
                                        <p:tgtEl>
                                          <p:spTgt spid="12">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2">
                                            <p:txEl>
                                              <p:pRg st="9" end="9"/>
                                            </p:txEl>
                                          </p:spTgt>
                                        </p:tgtEl>
                                        <p:attrNameLst>
                                          <p:attrName>style.visibility</p:attrName>
                                        </p:attrNameLst>
                                      </p:cBhvr>
                                      <p:to>
                                        <p:strVal val="visible"/>
                                      </p:to>
                                    </p:set>
                                    <p:animEffect transition="in" filter="wipe(left)">
                                      <p:cBhvr>
                                        <p:cTn id="34" dur="500"/>
                                        <p:tgtEl>
                                          <p:spTgt spid="1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bldLvl="2"/>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6" name="Rectangle 4"/>
          <p:cNvSpPr>
            <a:spLocks noChangeArrowheads="1"/>
          </p:cNvSpPr>
          <p:nvPr/>
        </p:nvSpPr>
        <p:spPr bwMode="auto">
          <a:xfrm>
            <a:off x="457200" y="1066800"/>
            <a:ext cx="2686050" cy="53340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LONG-RUN COMPETITIVE EQUILIBRIUM</a:t>
            </a:r>
            <a:endParaRPr lang="en-US" sz="1600" b="1" dirty="0">
              <a:latin typeface="Arial" charset="0"/>
            </a:endParaRPr>
          </a:p>
        </p:txBody>
      </p:sp>
      <p:sp>
        <p:nvSpPr>
          <p:cNvPr id="37" name="Rectangle 9"/>
          <p:cNvSpPr>
            <a:spLocks noChangeArrowheads="1"/>
          </p:cNvSpPr>
          <p:nvPr/>
        </p:nvSpPr>
        <p:spPr bwMode="auto">
          <a:xfrm>
            <a:off x="457200" y="728662"/>
            <a:ext cx="146685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8.14</a:t>
            </a:r>
            <a:endParaRPr lang="en-US" sz="2000" b="1" dirty="0">
              <a:solidFill>
                <a:srgbClr val="ED1B2F"/>
              </a:solidFill>
              <a:latin typeface="Arial" charset="0"/>
            </a:endParaRPr>
          </a:p>
        </p:txBody>
      </p:sp>
      <p:grpSp>
        <p:nvGrpSpPr>
          <p:cNvPr id="38" name="Group 37"/>
          <p:cNvGrpSpPr>
            <a:grpSpLocks/>
          </p:cNvGrpSpPr>
          <p:nvPr/>
        </p:nvGrpSpPr>
        <p:grpSpPr bwMode="auto">
          <a:xfrm>
            <a:off x="3816622" y="5029200"/>
            <a:ext cx="5174977" cy="152400"/>
            <a:chOff x="3657600" y="1678781"/>
            <a:chExt cx="4800600" cy="152400"/>
          </a:xfrm>
        </p:grpSpPr>
        <p:cxnSp>
          <p:nvCxnSpPr>
            <p:cNvPr id="39"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40"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41" name="Group 40"/>
          <p:cNvGrpSpPr>
            <a:grpSpLocks/>
          </p:cNvGrpSpPr>
          <p:nvPr/>
        </p:nvGrpSpPr>
        <p:grpSpPr bwMode="auto">
          <a:xfrm>
            <a:off x="3751262" y="838200"/>
            <a:ext cx="134938" cy="5514975"/>
            <a:chOff x="3574256" y="2209800"/>
            <a:chExt cx="152400" cy="4114800"/>
          </a:xfrm>
        </p:grpSpPr>
        <p:cxnSp>
          <p:nvCxnSpPr>
            <p:cNvPr id="42"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43"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44" name="Group 43"/>
          <p:cNvGrpSpPr>
            <a:grpSpLocks/>
          </p:cNvGrpSpPr>
          <p:nvPr/>
        </p:nvGrpSpPr>
        <p:grpSpPr bwMode="auto">
          <a:xfrm>
            <a:off x="457199" y="6248400"/>
            <a:ext cx="3359423" cy="108049"/>
            <a:chOff x="457199" y="5791200"/>
            <a:chExt cx="3193257" cy="152400"/>
          </a:xfrm>
        </p:grpSpPr>
        <p:cxnSp>
          <p:nvCxnSpPr>
            <p:cNvPr id="45"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6"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48" name="Rectangle 4"/>
          <p:cNvSpPr>
            <a:spLocks noChangeArrowheads="1"/>
          </p:cNvSpPr>
          <p:nvPr/>
        </p:nvSpPr>
        <p:spPr bwMode="auto">
          <a:xfrm>
            <a:off x="457199" y="1600200"/>
            <a:ext cx="3294063"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Initially the long-run equilibrium price of a product is $40 per unit, shown in </a:t>
            </a:r>
            <a:r>
              <a:rPr lang="en-US" sz="1600" b="1" dirty="0">
                <a:latin typeface="Arial" pitchFamily="34" charset="0"/>
              </a:rPr>
              <a:t>(b)</a:t>
            </a:r>
            <a:r>
              <a:rPr lang="en-US" sz="1600" dirty="0">
                <a:latin typeface="Arial" pitchFamily="34" charset="0"/>
              </a:rPr>
              <a:t> as the intersection of demand curve </a:t>
            </a:r>
            <a:r>
              <a:rPr lang="en-US" sz="1600" i="1" dirty="0">
                <a:latin typeface="Arial" pitchFamily="34" charset="0"/>
              </a:rPr>
              <a:t>D</a:t>
            </a:r>
            <a:r>
              <a:rPr lang="en-US" sz="1600" dirty="0">
                <a:latin typeface="Arial" pitchFamily="34" charset="0"/>
              </a:rPr>
              <a:t> and supply curve </a:t>
            </a:r>
            <a:r>
              <a:rPr lang="en-US" sz="1600" i="1" dirty="0">
                <a:latin typeface="Arial" pitchFamily="34" charset="0"/>
              </a:rPr>
              <a:t>S</a:t>
            </a:r>
            <a:r>
              <a:rPr lang="en-US" sz="1600" baseline="-25000" dirty="0">
                <a:latin typeface="Arial" pitchFamily="34" charset="0"/>
              </a:rPr>
              <a:t>1</a:t>
            </a:r>
            <a:r>
              <a:rPr lang="en-US" sz="1600" dirty="0">
                <a:latin typeface="Arial" pitchFamily="34" charset="0"/>
              </a:rPr>
              <a:t>. </a:t>
            </a:r>
          </a:p>
          <a:p>
            <a:pPr>
              <a:spcBef>
                <a:spcPct val="20000"/>
              </a:spcBef>
              <a:buNone/>
            </a:pPr>
            <a:r>
              <a:rPr lang="en-US" sz="1600" dirty="0">
                <a:latin typeface="Arial" pitchFamily="34" charset="0"/>
              </a:rPr>
              <a:t>In </a:t>
            </a:r>
            <a:r>
              <a:rPr lang="en-US" sz="1600" b="1" dirty="0">
                <a:latin typeface="Arial" pitchFamily="34" charset="0"/>
              </a:rPr>
              <a:t>(a)</a:t>
            </a:r>
            <a:r>
              <a:rPr lang="en-US" sz="1600" dirty="0">
                <a:latin typeface="Arial" pitchFamily="34" charset="0"/>
              </a:rPr>
              <a:t> we see that firms earn positive profits because long-run average cost reaches a minimum of $30 (at </a:t>
            </a:r>
            <a:r>
              <a:rPr lang="en-US" sz="1600" i="1" dirty="0">
                <a:latin typeface="Arial" pitchFamily="34" charset="0"/>
              </a:rPr>
              <a:t>q</a:t>
            </a:r>
            <a:r>
              <a:rPr lang="en-US" sz="1600" baseline="-25000" dirty="0">
                <a:latin typeface="Arial" pitchFamily="34" charset="0"/>
              </a:rPr>
              <a:t>2</a:t>
            </a:r>
            <a:r>
              <a:rPr lang="en-US" sz="1600" dirty="0">
                <a:latin typeface="Arial" pitchFamily="34" charset="0"/>
              </a:rPr>
              <a:t>). </a:t>
            </a:r>
          </a:p>
          <a:p>
            <a:pPr>
              <a:spcBef>
                <a:spcPct val="20000"/>
              </a:spcBef>
              <a:buNone/>
            </a:pPr>
            <a:r>
              <a:rPr lang="en-US" sz="1600" dirty="0">
                <a:latin typeface="Arial" pitchFamily="34" charset="0"/>
              </a:rPr>
              <a:t>Positive profit encourages entry of new firms and causes a shift to the right in the supply curve to </a:t>
            </a:r>
            <a:r>
              <a:rPr lang="en-US" sz="1600" i="1" dirty="0">
                <a:latin typeface="Arial" pitchFamily="34" charset="0"/>
              </a:rPr>
              <a:t>S</a:t>
            </a:r>
            <a:r>
              <a:rPr lang="en-US" sz="1600" baseline="-25000" dirty="0">
                <a:latin typeface="Arial" pitchFamily="34" charset="0"/>
              </a:rPr>
              <a:t>2</a:t>
            </a:r>
            <a:r>
              <a:rPr lang="en-US" sz="1600" dirty="0">
                <a:latin typeface="Arial" pitchFamily="34" charset="0"/>
              </a:rPr>
              <a:t>, as shown in </a:t>
            </a:r>
            <a:r>
              <a:rPr lang="en-US" sz="1600" b="1" dirty="0">
                <a:latin typeface="Arial" pitchFamily="34" charset="0"/>
              </a:rPr>
              <a:t>(b)</a:t>
            </a:r>
            <a:r>
              <a:rPr lang="en-US" sz="1600" dirty="0">
                <a:latin typeface="Arial" pitchFamily="34" charset="0"/>
              </a:rPr>
              <a:t>. </a:t>
            </a:r>
          </a:p>
          <a:p>
            <a:pPr>
              <a:spcBef>
                <a:spcPct val="20000"/>
              </a:spcBef>
              <a:buNone/>
            </a:pPr>
            <a:r>
              <a:rPr lang="en-US" sz="1600" dirty="0">
                <a:latin typeface="Arial" pitchFamily="34" charset="0"/>
              </a:rPr>
              <a:t>The long-run equilibrium occurs at a price of $30, as shown in </a:t>
            </a:r>
            <a:r>
              <a:rPr lang="en-US" sz="1600" b="1" dirty="0">
                <a:latin typeface="Arial" pitchFamily="34" charset="0"/>
              </a:rPr>
              <a:t>(a)</a:t>
            </a:r>
            <a:r>
              <a:rPr lang="en-US" sz="1600" dirty="0">
                <a:latin typeface="Arial" pitchFamily="34" charset="0"/>
              </a:rPr>
              <a:t>, where each firm earns zero profit and there is no incentive to enter or exit the industry.</a:t>
            </a:r>
            <a:endParaRPr lang="en-US" sz="1600" i="1" dirty="0">
              <a:latin typeface="Arial" pitchFamily="34" charset="0"/>
            </a:endParaRPr>
          </a:p>
        </p:txBody>
      </p:sp>
      <p:pic>
        <p:nvPicPr>
          <p:cNvPr id="50" name="Picture 18" descr="C:\Documents and Settings\Kyle M. Thiel\Desktop\Pindyck_7e\ppts\aparna_ppts\aparna_ppts\ch08\fig8.14\fig8.14a_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2133600"/>
            <a:ext cx="2847975"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19" descr="C:\Documents and Settings\Kyle M. Thiel\Desktop\Pindyck_7e\ppts\aparna_ppts\aparna_ppts\ch08\fig8.14\fig8.14a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6200" y="2133600"/>
            <a:ext cx="2847975"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20" descr="C:\Documents and Settings\Kyle M. Thiel\Desktop\Pindyck_7e\ppts\aparna_ppts\aparna_ppts\ch08\fig8.14\fig8.14a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86200" y="2133600"/>
            <a:ext cx="2847975"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21" descr="C:\Documents and Settings\Kyle M. Thiel\Desktop\Pindyck_7e\ppts\aparna_ppts\aparna_ppts\ch08\fig8.14\fig8.14a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86200" y="2133600"/>
            <a:ext cx="2847975"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22" descr="C:\Documents and Settings\Kyle M. Thiel\Desktop\Pindyck_7e\ppts\aparna_ppts\aparna_ppts\ch08\fig8.14\fig8.14a_05.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86200" y="2133600"/>
            <a:ext cx="2847975"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23" descr="C:\Documents and Settings\Kyle M. Thiel\Desktop\Pindyck_7e\ppts\aparna_ppts\aparna_ppts\ch08\fig8.14\fig8.14a_06.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86200" y="2133600"/>
            <a:ext cx="2847975"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24" descr="C:\Documents and Settings\Kyle M. Thiel\Desktop\Pindyck_7e\ppts\aparna_ppts\aparna_ppts\ch08\fig8.14\fig8.14b_01.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248400" y="2085975"/>
            <a:ext cx="2876550" cy="294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Picture 25" descr="C:\Documents and Settings\Kyle M. Thiel\Desktop\Pindyck_7e\ppts\aparna_ppts\aparna_ppts\ch08\fig8.14\fig8.14b_02.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48400" y="2085975"/>
            <a:ext cx="2876550" cy="294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 name="Picture 26" descr="C:\Documents and Settings\Kyle M. Thiel\Desktop\Pindyck_7e\ppts\aparna_ppts\aparna_ppts\ch08\fig8.14\fig8.14b_03.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48400" y="2085975"/>
            <a:ext cx="2876550" cy="294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 name="Picture 27" descr="C:\Documents and Settings\Kyle M. Thiel\Desktop\Pindyck_7e\ppts\aparna_ppts\aparna_ppts\ch08\fig8.14\fig8.14b_04.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248400" y="2085975"/>
            <a:ext cx="2876550" cy="294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 name="Picture 28" descr="C:\Documents and Settings\Kyle M. Thiel\Desktop\Pindyck_7e\ppts\aparna_ppts\aparna_ppts\ch08\fig8.14\fig8.14b_05.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248400" y="2085975"/>
            <a:ext cx="2876550" cy="294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 name="Picture 29" descr="C:\Documents and Settings\Kyle M. Thiel\Desktop\Pindyck_7e\ppts\aparna_ppts\aparna_ppts\ch08\fig8.14\fig8.14b_06.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248400" y="2085975"/>
            <a:ext cx="2876550" cy="294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85444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500"/>
                                        <p:tgtEl>
                                          <p:spTgt spid="3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wipe(down)">
                                      <p:cBhvr>
                                        <p:cTn id="15" dur="500"/>
                                        <p:tgtEl>
                                          <p:spTgt spid="41"/>
                                        </p:tgtEl>
                                      </p:cBhvr>
                                    </p:animEffect>
                                  </p:childTnLst>
                                </p:cTn>
                              </p:par>
                              <p:par>
                                <p:cTn id="16" presetID="22" presetClass="entr" presetSubtype="8" fill="hold"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left)">
                                      <p:cBhvr>
                                        <p:cTn id="18" dur="500"/>
                                        <p:tgtEl>
                                          <p:spTgt spid="38"/>
                                        </p:tgtEl>
                                      </p:cBhvr>
                                    </p:animEffect>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ipe(left)">
                                      <p:cBhvr>
                                        <p:cTn id="22" dur="500"/>
                                        <p:tgtEl>
                                          <p:spTgt spid="50"/>
                                        </p:tgtEl>
                                      </p:cBhvr>
                                    </p:animEffect>
                                  </p:childTnLst>
                                </p:cTn>
                              </p:par>
                            </p:childTnLst>
                          </p:cTn>
                        </p:par>
                        <p:par>
                          <p:cTn id="23" fill="hold">
                            <p:stCondLst>
                              <p:cond delay="3000"/>
                            </p:stCondLst>
                            <p:childTnLst>
                              <p:par>
                                <p:cTn id="24" presetID="22" presetClass="entr" presetSubtype="8" fill="hold" nodeType="afterEffect">
                                  <p:stCondLst>
                                    <p:cond delay="0"/>
                                  </p:stCondLst>
                                  <p:childTnLst>
                                    <p:set>
                                      <p:cBhvr>
                                        <p:cTn id="25" dur="1" fill="hold">
                                          <p:stCondLst>
                                            <p:cond delay="0"/>
                                          </p:stCondLst>
                                        </p:cTn>
                                        <p:tgtEl>
                                          <p:spTgt spid="56"/>
                                        </p:tgtEl>
                                        <p:attrNameLst>
                                          <p:attrName>style.visibility</p:attrName>
                                        </p:attrNameLst>
                                      </p:cBhvr>
                                      <p:to>
                                        <p:strVal val="visible"/>
                                      </p:to>
                                    </p:set>
                                    <p:animEffect transition="in" filter="wipe(left)">
                                      <p:cBhvr>
                                        <p:cTn id="26" dur="500"/>
                                        <p:tgtEl>
                                          <p:spTgt spid="56"/>
                                        </p:tgtEl>
                                      </p:cBhvr>
                                    </p:animEffect>
                                  </p:childTnLst>
                                </p:cTn>
                              </p:par>
                            </p:childTnLst>
                          </p:cTn>
                        </p:par>
                        <p:par>
                          <p:cTn id="27" fill="hold">
                            <p:stCondLst>
                              <p:cond delay="3500"/>
                            </p:stCondLst>
                            <p:childTnLst>
                              <p:par>
                                <p:cTn id="28" presetID="22" presetClass="entr" presetSubtype="1" fill="hold" nodeType="afterEffect">
                                  <p:stCondLst>
                                    <p:cond delay="0"/>
                                  </p:stCondLst>
                                  <p:childTnLst>
                                    <p:set>
                                      <p:cBhvr>
                                        <p:cTn id="29" dur="1" fill="hold">
                                          <p:stCondLst>
                                            <p:cond delay="0"/>
                                          </p:stCondLst>
                                        </p:cTn>
                                        <p:tgtEl>
                                          <p:spTgt spid="65"/>
                                        </p:tgtEl>
                                        <p:attrNameLst>
                                          <p:attrName>style.visibility</p:attrName>
                                        </p:attrNameLst>
                                      </p:cBhvr>
                                      <p:to>
                                        <p:strVal val="visible"/>
                                      </p:to>
                                    </p:set>
                                    <p:animEffect transition="in" filter="wipe(up)">
                                      <p:cBhvr>
                                        <p:cTn id="30" dur="750"/>
                                        <p:tgtEl>
                                          <p:spTgt spid="65"/>
                                        </p:tgtEl>
                                      </p:cBhvr>
                                    </p:animEffect>
                                  </p:childTnLst>
                                </p:cTn>
                              </p:par>
                            </p:childTnLst>
                          </p:cTn>
                        </p:par>
                        <p:par>
                          <p:cTn id="31" fill="hold">
                            <p:stCondLst>
                              <p:cond delay="4250"/>
                            </p:stCondLst>
                            <p:childTnLst>
                              <p:par>
                                <p:cTn id="32" presetID="22" presetClass="entr" presetSubtype="4" fill="hold" nodeType="afterEffect">
                                  <p:stCondLst>
                                    <p:cond delay="0"/>
                                  </p:stCondLst>
                                  <p:childTnLst>
                                    <p:set>
                                      <p:cBhvr>
                                        <p:cTn id="33" dur="1" fill="hold">
                                          <p:stCondLst>
                                            <p:cond delay="0"/>
                                          </p:stCondLst>
                                        </p:cTn>
                                        <p:tgtEl>
                                          <p:spTgt spid="66"/>
                                        </p:tgtEl>
                                        <p:attrNameLst>
                                          <p:attrName>style.visibility</p:attrName>
                                        </p:attrNameLst>
                                      </p:cBhvr>
                                      <p:to>
                                        <p:strVal val="visible"/>
                                      </p:to>
                                    </p:set>
                                    <p:animEffect transition="in" filter="wipe(down)">
                                      <p:cBhvr>
                                        <p:cTn id="34" dur="750"/>
                                        <p:tgtEl>
                                          <p:spTgt spid="66"/>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wipe(left)">
                                      <p:cBhvr>
                                        <p:cTn id="38" dur="750"/>
                                        <p:tgtEl>
                                          <p:spTgt spid="67"/>
                                        </p:tgtEl>
                                      </p:cBhvr>
                                    </p:animEffect>
                                  </p:childTnLst>
                                </p:cTn>
                              </p:par>
                            </p:childTnLst>
                          </p:cTn>
                        </p:par>
                        <p:par>
                          <p:cTn id="39" fill="hold">
                            <p:stCondLst>
                              <p:cond delay="5750"/>
                            </p:stCondLst>
                            <p:childTnLst>
                              <p:par>
                                <p:cTn id="40" presetID="22" presetClass="entr" presetSubtype="8" fill="hold" grpId="0" nodeType="afterEffect">
                                  <p:stCondLst>
                                    <p:cond delay="0"/>
                                  </p:stCondLst>
                                  <p:childTnLst>
                                    <p:set>
                                      <p:cBhvr>
                                        <p:cTn id="41" dur="1" fill="hold">
                                          <p:stCondLst>
                                            <p:cond delay="0"/>
                                          </p:stCondLst>
                                        </p:cTn>
                                        <p:tgtEl>
                                          <p:spTgt spid="48">
                                            <p:txEl>
                                              <p:pRg st="0" end="0"/>
                                            </p:txEl>
                                          </p:spTgt>
                                        </p:tgtEl>
                                        <p:attrNameLst>
                                          <p:attrName>style.visibility</p:attrName>
                                        </p:attrNameLst>
                                      </p:cBhvr>
                                      <p:to>
                                        <p:strVal val="visible"/>
                                      </p:to>
                                    </p:set>
                                    <p:animEffect transition="in" filter="wipe(left)">
                                      <p:cBhvr>
                                        <p:cTn id="42" dur="500"/>
                                        <p:tgtEl>
                                          <p:spTgt spid="48">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2" fill="hold" nodeType="click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right)">
                                      <p:cBhvr>
                                        <p:cTn id="47" dur="750"/>
                                        <p:tgtEl>
                                          <p:spTgt spid="51"/>
                                        </p:tgtEl>
                                      </p:cBhvr>
                                    </p:animEffect>
                                  </p:childTnLst>
                                </p:cTn>
                              </p:par>
                            </p:childTnLst>
                          </p:cTn>
                        </p:par>
                        <p:par>
                          <p:cTn id="48" fill="hold">
                            <p:stCondLst>
                              <p:cond delay="750"/>
                            </p:stCondLst>
                            <p:childTnLst>
                              <p:par>
                                <p:cTn id="49" presetID="22" presetClass="entr" presetSubtype="8" fill="hold" nodeType="after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wipe(left)">
                                      <p:cBhvr>
                                        <p:cTn id="51" dur="750"/>
                                        <p:tgtEl>
                                          <p:spTgt spid="52"/>
                                        </p:tgtEl>
                                      </p:cBhvr>
                                    </p:animEffect>
                                  </p:childTnLst>
                                </p:cTn>
                              </p:par>
                            </p:childTnLst>
                          </p:cTn>
                        </p:par>
                        <p:par>
                          <p:cTn id="52" fill="hold">
                            <p:stCondLst>
                              <p:cond delay="1500"/>
                            </p:stCondLst>
                            <p:childTnLst>
                              <p:par>
                                <p:cTn id="53" presetID="22" presetClass="entr" presetSubtype="8" fill="hold" nodeType="afterEffect">
                                  <p:stCondLst>
                                    <p:cond delay="0"/>
                                  </p:stCondLst>
                                  <p:childTnLst>
                                    <p:set>
                                      <p:cBhvr>
                                        <p:cTn id="54" dur="1" fill="hold">
                                          <p:stCondLst>
                                            <p:cond delay="0"/>
                                          </p:stCondLst>
                                        </p:cTn>
                                        <p:tgtEl>
                                          <p:spTgt spid="53"/>
                                        </p:tgtEl>
                                        <p:attrNameLst>
                                          <p:attrName>style.visibility</p:attrName>
                                        </p:attrNameLst>
                                      </p:cBhvr>
                                      <p:to>
                                        <p:strVal val="visible"/>
                                      </p:to>
                                    </p:set>
                                    <p:animEffect transition="in" filter="wipe(left)">
                                      <p:cBhvr>
                                        <p:cTn id="55" dur="750"/>
                                        <p:tgtEl>
                                          <p:spTgt spid="53"/>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2" fill="hold" nodeType="clickEffect">
                                  <p:stCondLst>
                                    <p:cond delay="0"/>
                                  </p:stCondLst>
                                  <p:childTnLst>
                                    <p:set>
                                      <p:cBhvr>
                                        <p:cTn id="59" dur="1" fill="hold">
                                          <p:stCondLst>
                                            <p:cond delay="0"/>
                                          </p:stCondLst>
                                        </p:cTn>
                                        <p:tgtEl>
                                          <p:spTgt spid="55"/>
                                        </p:tgtEl>
                                        <p:attrNameLst>
                                          <p:attrName>style.visibility</p:attrName>
                                        </p:attrNameLst>
                                      </p:cBhvr>
                                      <p:to>
                                        <p:strVal val="visible"/>
                                      </p:to>
                                    </p:set>
                                    <p:animEffect transition="in" filter="wipe(right)">
                                      <p:cBhvr>
                                        <p:cTn id="60" dur="750"/>
                                        <p:tgtEl>
                                          <p:spTgt spid="55"/>
                                        </p:tgtEl>
                                      </p:cBhvr>
                                    </p:animEffect>
                                  </p:childTnLst>
                                </p:cTn>
                              </p:par>
                            </p:childTnLst>
                          </p:cTn>
                        </p:par>
                        <p:par>
                          <p:cTn id="61" fill="hold">
                            <p:stCondLst>
                              <p:cond delay="750"/>
                            </p:stCondLst>
                            <p:childTnLst>
                              <p:par>
                                <p:cTn id="62" presetID="22" presetClass="entr" presetSubtype="1" fill="hold"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wipe(up)">
                                      <p:cBhvr>
                                        <p:cTn id="64" dur="750"/>
                                        <p:tgtEl>
                                          <p:spTgt spid="54"/>
                                        </p:tgtEl>
                                      </p:cBhvr>
                                    </p:animEffect>
                                  </p:childTnLst>
                                </p:cTn>
                              </p:par>
                            </p:childTnLst>
                          </p:cTn>
                        </p:par>
                        <p:par>
                          <p:cTn id="65" fill="hold">
                            <p:stCondLst>
                              <p:cond delay="1500"/>
                            </p:stCondLst>
                            <p:childTnLst>
                              <p:par>
                                <p:cTn id="66" presetID="22" presetClass="entr" presetSubtype="8" fill="hold" grpId="0" nodeType="afterEffect">
                                  <p:stCondLst>
                                    <p:cond delay="0"/>
                                  </p:stCondLst>
                                  <p:childTnLst>
                                    <p:set>
                                      <p:cBhvr>
                                        <p:cTn id="67" dur="1" fill="hold">
                                          <p:stCondLst>
                                            <p:cond delay="0"/>
                                          </p:stCondLst>
                                        </p:cTn>
                                        <p:tgtEl>
                                          <p:spTgt spid="48">
                                            <p:txEl>
                                              <p:pRg st="1" end="1"/>
                                            </p:txEl>
                                          </p:spTgt>
                                        </p:tgtEl>
                                        <p:attrNameLst>
                                          <p:attrName>style.visibility</p:attrName>
                                        </p:attrNameLst>
                                      </p:cBhvr>
                                      <p:to>
                                        <p:strVal val="visible"/>
                                      </p:to>
                                    </p:set>
                                    <p:animEffect transition="in" filter="wipe(left)">
                                      <p:cBhvr>
                                        <p:cTn id="68" dur="500"/>
                                        <p:tgtEl>
                                          <p:spTgt spid="48">
                                            <p:txEl>
                                              <p:pRg st="1" end="1"/>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nodeType="click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wipe(left)">
                                      <p:cBhvr>
                                        <p:cTn id="73" dur="750"/>
                                        <p:tgtEl>
                                          <p:spTgt spid="68"/>
                                        </p:tgtEl>
                                      </p:cBhvr>
                                    </p:animEffect>
                                  </p:childTnLst>
                                </p:cTn>
                              </p:par>
                            </p:childTnLst>
                          </p:cTn>
                        </p:par>
                        <p:par>
                          <p:cTn id="74" fill="hold">
                            <p:stCondLst>
                              <p:cond delay="750"/>
                            </p:stCondLst>
                            <p:childTnLst>
                              <p:par>
                                <p:cTn id="75" presetID="22" presetClass="entr" presetSubtype="8" fill="hold" nodeType="afterEffect">
                                  <p:stCondLst>
                                    <p:cond delay="0"/>
                                  </p:stCondLst>
                                  <p:childTnLst>
                                    <p:set>
                                      <p:cBhvr>
                                        <p:cTn id="76" dur="1" fill="hold">
                                          <p:stCondLst>
                                            <p:cond delay="0"/>
                                          </p:stCondLst>
                                        </p:cTn>
                                        <p:tgtEl>
                                          <p:spTgt spid="69"/>
                                        </p:tgtEl>
                                        <p:attrNameLst>
                                          <p:attrName>style.visibility</p:attrName>
                                        </p:attrNameLst>
                                      </p:cBhvr>
                                      <p:to>
                                        <p:strVal val="visible"/>
                                      </p:to>
                                    </p:set>
                                    <p:animEffect transition="in" filter="wipe(left)">
                                      <p:cBhvr>
                                        <p:cTn id="77" dur="750"/>
                                        <p:tgtEl>
                                          <p:spTgt spid="69"/>
                                        </p:tgtEl>
                                      </p:cBhvr>
                                    </p:animEffect>
                                  </p:childTnLst>
                                </p:cTn>
                              </p:par>
                            </p:childTnLst>
                          </p:cTn>
                        </p:par>
                        <p:par>
                          <p:cTn id="78" fill="hold">
                            <p:stCondLst>
                              <p:cond delay="1500"/>
                            </p:stCondLst>
                            <p:childTnLst>
                              <p:par>
                                <p:cTn id="79" presetID="22" presetClass="entr" presetSubtype="8" fill="hold" grpId="0" nodeType="afterEffect">
                                  <p:stCondLst>
                                    <p:cond delay="0"/>
                                  </p:stCondLst>
                                  <p:childTnLst>
                                    <p:set>
                                      <p:cBhvr>
                                        <p:cTn id="80" dur="1" fill="hold">
                                          <p:stCondLst>
                                            <p:cond delay="0"/>
                                          </p:stCondLst>
                                        </p:cTn>
                                        <p:tgtEl>
                                          <p:spTgt spid="48">
                                            <p:txEl>
                                              <p:pRg st="2" end="2"/>
                                            </p:txEl>
                                          </p:spTgt>
                                        </p:tgtEl>
                                        <p:attrNameLst>
                                          <p:attrName>style.visibility</p:attrName>
                                        </p:attrNameLst>
                                      </p:cBhvr>
                                      <p:to>
                                        <p:strVal val="visible"/>
                                      </p:to>
                                    </p:set>
                                    <p:animEffect transition="in" filter="wipe(left)">
                                      <p:cBhvr>
                                        <p:cTn id="81" dur="500"/>
                                        <p:tgtEl>
                                          <p:spTgt spid="48">
                                            <p:txEl>
                                              <p:pRg st="2" end="2"/>
                                            </p:txEl>
                                          </p:spTgt>
                                        </p:tgtEl>
                                      </p:cBhvr>
                                    </p:animEffect>
                                  </p:childTnLst>
                                </p:cTn>
                              </p:par>
                            </p:childTnLst>
                          </p:cTn>
                        </p:par>
                        <p:par>
                          <p:cTn id="82" fill="hold">
                            <p:stCondLst>
                              <p:cond delay="2000"/>
                            </p:stCondLst>
                            <p:childTnLst>
                              <p:par>
                                <p:cTn id="83" presetID="22" presetClass="entr" presetSubtype="8" fill="hold" grpId="0" nodeType="afterEffect">
                                  <p:stCondLst>
                                    <p:cond delay="0"/>
                                  </p:stCondLst>
                                  <p:childTnLst>
                                    <p:set>
                                      <p:cBhvr>
                                        <p:cTn id="84" dur="1" fill="hold">
                                          <p:stCondLst>
                                            <p:cond delay="0"/>
                                          </p:stCondLst>
                                        </p:cTn>
                                        <p:tgtEl>
                                          <p:spTgt spid="48">
                                            <p:txEl>
                                              <p:pRg st="3" end="3"/>
                                            </p:txEl>
                                          </p:spTgt>
                                        </p:tgtEl>
                                        <p:attrNameLst>
                                          <p:attrName>style.visibility</p:attrName>
                                        </p:attrNameLst>
                                      </p:cBhvr>
                                      <p:to>
                                        <p:strVal val="visible"/>
                                      </p:to>
                                    </p:set>
                                    <p:animEffect transition="in" filter="wipe(left)">
                                      <p:cBhvr>
                                        <p:cTn id="85" dur="500"/>
                                        <p:tgtEl>
                                          <p:spTgt spid="48">
                                            <p:txEl>
                                              <p:pRg st="3" end="3"/>
                                            </p:txEl>
                                          </p:spTgt>
                                        </p:tgtEl>
                                      </p:cBhvr>
                                    </p:animEffect>
                                  </p:childTnLst>
                                </p:cTn>
                              </p:par>
                            </p:childTnLst>
                          </p:cTn>
                        </p:par>
                        <p:par>
                          <p:cTn id="86" fill="hold">
                            <p:stCondLst>
                              <p:cond delay="2500"/>
                            </p:stCondLst>
                            <p:childTnLst>
                              <p:par>
                                <p:cTn id="87" presetID="22" presetClass="entr" presetSubtype="2" fill="hold" nodeType="afterEffect">
                                  <p:stCondLst>
                                    <p:cond delay="0"/>
                                  </p:stCondLst>
                                  <p:childTnLst>
                                    <p:set>
                                      <p:cBhvr>
                                        <p:cTn id="88" dur="1" fill="hold">
                                          <p:stCondLst>
                                            <p:cond delay="0"/>
                                          </p:stCondLst>
                                        </p:cTn>
                                        <p:tgtEl>
                                          <p:spTgt spid="44"/>
                                        </p:tgtEl>
                                        <p:attrNameLst>
                                          <p:attrName>style.visibility</p:attrName>
                                        </p:attrNameLst>
                                      </p:cBhvr>
                                      <p:to>
                                        <p:strVal val="visible"/>
                                      </p:to>
                                    </p:set>
                                    <p:animEffect transition="in" filter="wipe(right)">
                                      <p:cBhvr>
                                        <p:cTn id="8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48"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 name="Rectangle 52"/>
          <p:cNvSpPr txBox="1">
            <a:spLocks noChangeArrowheads="1"/>
          </p:cNvSpPr>
          <p:nvPr/>
        </p:nvSpPr>
        <p:spPr bwMode="auto">
          <a:xfrm>
            <a:off x="466725" y="685800"/>
            <a:ext cx="6324600" cy="381000"/>
          </a:xfrm>
          <a:prstGeom prst="rect">
            <a:avLst/>
          </a:prstGeom>
          <a:noFill/>
          <a:ln w="9525">
            <a:noFill/>
            <a:miter lim="800000"/>
            <a:headEnd/>
            <a:tailEnd/>
          </a:ln>
        </p:spPr>
        <p:txBody>
          <a:bodyPr/>
          <a:lstStyle/>
          <a:p>
            <a:pPr>
              <a:spcBef>
                <a:spcPct val="20000"/>
              </a:spcBef>
              <a:buNone/>
              <a:defRPr/>
            </a:pPr>
            <a:r>
              <a:rPr lang="en-US" b="1" kern="0" dirty="0" smtClean="0">
                <a:solidFill>
                  <a:srgbClr val="0066B3"/>
                </a:solidFill>
                <a:latin typeface="+mn-lt"/>
              </a:rPr>
              <a:t>FIRMS HAVING IDENTICAL COSTS</a:t>
            </a:r>
            <a:endParaRPr lang="en-US" b="1" kern="0" dirty="0">
              <a:solidFill>
                <a:srgbClr val="0066B3"/>
              </a:solidFill>
              <a:latin typeface="+mn-lt"/>
            </a:endParaRPr>
          </a:p>
        </p:txBody>
      </p:sp>
      <p:sp>
        <p:nvSpPr>
          <p:cNvPr id="4" name="Rectangle 3"/>
          <p:cNvSpPr/>
          <p:nvPr/>
        </p:nvSpPr>
        <p:spPr>
          <a:xfrm>
            <a:off x="466725" y="1066800"/>
            <a:ext cx="7467600" cy="2308324"/>
          </a:xfrm>
          <a:prstGeom prst="rect">
            <a:avLst/>
          </a:prstGeom>
        </p:spPr>
        <p:txBody>
          <a:bodyPr>
            <a:spAutoFit/>
          </a:bodyPr>
          <a:lstStyle/>
          <a:p>
            <a:pPr>
              <a:buNone/>
              <a:defRPr/>
            </a:pPr>
            <a:r>
              <a:rPr lang="en-US" dirty="0">
                <a:latin typeface="+mj-lt"/>
              </a:rPr>
              <a:t>To see why all the conditions for long-run equilibrium must hold, assume that all firms have identical costs. </a:t>
            </a:r>
          </a:p>
          <a:p>
            <a:pPr>
              <a:buNone/>
              <a:defRPr/>
            </a:pPr>
            <a:endParaRPr lang="en-US" sz="900" dirty="0">
              <a:latin typeface="+mj-lt"/>
            </a:endParaRPr>
          </a:p>
          <a:p>
            <a:pPr>
              <a:buNone/>
              <a:defRPr/>
            </a:pPr>
            <a:r>
              <a:rPr lang="en-US" dirty="0">
                <a:latin typeface="+mj-lt"/>
              </a:rPr>
              <a:t>Now consider what happens if too many firms enter the industry in response to an opportunity for profit. </a:t>
            </a:r>
            <a:r>
              <a:rPr lang="en-US" dirty="0" smtClean="0">
                <a:latin typeface="+mj-lt"/>
              </a:rPr>
              <a:t>The </a:t>
            </a:r>
            <a:r>
              <a:rPr lang="en-US" dirty="0">
                <a:latin typeface="+mj-lt"/>
              </a:rPr>
              <a:t>industry supply curve will shift further to the right, and price will fall</a:t>
            </a:r>
            <a:r>
              <a:rPr lang="en-US" dirty="0" smtClean="0">
                <a:latin typeface="+mj-lt"/>
              </a:rPr>
              <a:t>.</a:t>
            </a:r>
          </a:p>
          <a:p>
            <a:pPr>
              <a:buNone/>
              <a:defRPr/>
            </a:pPr>
            <a:endParaRPr lang="en-US" sz="900" dirty="0">
              <a:latin typeface="+mj-lt"/>
            </a:endParaRPr>
          </a:p>
          <a:p>
            <a:pPr>
              <a:buNone/>
              <a:defRPr/>
            </a:pPr>
            <a:r>
              <a:rPr lang="en-US" dirty="0">
                <a:latin typeface="+mj-lt"/>
              </a:rPr>
              <a:t>Only when there </a:t>
            </a:r>
            <a:r>
              <a:rPr lang="en-US" dirty="0" smtClean="0">
                <a:latin typeface="+mj-lt"/>
              </a:rPr>
              <a:t>is no </a:t>
            </a:r>
            <a:r>
              <a:rPr lang="en-US" dirty="0">
                <a:latin typeface="+mj-lt"/>
              </a:rPr>
              <a:t>incentive to exit or enter can a market be in long-run equilibrium.</a:t>
            </a:r>
          </a:p>
        </p:txBody>
      </p:sp>
      <p:sp>
        <p:nvSpPr>
          <p:cNvPr id="6" name="Rectangle 52"/>
          <p:cNvSpPr txBox="1">
            <a:spLocks noChangeArrowheads="1"/>
          </p:cNvSpPr>
          <p:nvPr/>
        </p:nvSpPr>
        <p:spPr bwMode="auto">
          <a:xfrm>
            <a:off x="466725" y="3429000"/>
            <a:ext cx="6324600" cy="381000"/>
          </a:xfrm>
          <a:prstGeom prst="rect">
            <a:avLst/>
          </a:prstGeom>
          <a:noFill/>
          <a:ln w="9525">
            <a:noFill/>
            <a:miter lim="800000"/>
            <a:headEnd/>
            <a:tailEnd/>
          </a:ln>
        </p:spPr>
        <p:txBody>
          <a:bodyPr/>
          <a:lstStyle/>
          <a:p>
            <a:pPr>
              <a:spcBef>
                <a:spcPct val="20000"/>
              </a:spcBef>
              <a:buNone/>
              <a:defRPr/>
            </a:pPr>
            <a:r>
              <a:rPr lang="en-US" b="1" kern="0" dirty="0" smtClean="0">
                <a:solidFill>
                  <a:srgbClr val="0066B3"/>
                </a:solidFill>
                <a:latin typeface="+mn-lt"/>
              </a:rPr>
              <a:t>FIRMS HAVING DIFFERENT COSTS</a:t>
            </a:r>
            <a:endParaRPr lang="en-US" b="1" kern="0" dirty="0">
              <a:solidFill>
                <a:srgbClr val="0066B3"/>
              </a:solidFill>
              <a:latin typeface="+mn-lt"/>
            </a:endParaRPr>
          </a:p>
        </p:txBody>
      </p:sp>
      <p:sp>
        <p:nvSpPr>
          <p:cNvPr id="7" name="Rectangle 6"/>
          <p:cNvSpPr/>
          <p:nvPr/>
        </p:nvSpPr>
        <p:spPr>
          <a:xfrm>
            <a:off x="466724" y="3848100"/>
            <a:ext cx="8220075" cy="2739211"/>
          </a:xfrm>
          <a:prstGeom prst="rect">
            <a:avLst/>
          </a:prstGeom>
        </p:spPr>
        <p:txBody>
          <a:bodyPr wrap="square">
            <a:spAutoFit/>
          </a:bodyPr>
          <a:lstStyle/>
          <a:p>
            <a:pPr>
              <a:buNone/>
              <a:defRPr/>
            </a:pPr>
            <a:r>
              <a:rPr lang="en-US" dirty="0">
                <a:latin typeface="+mj-lt"/>
              </a:rPr>
              <a:t>Now suppose that all firms in the industry do not have identical cost curves. Perhaps one firm has a patent that lets </a:t>
            </a:r>
            <a:r>
              <a:rPr lang="en-US" dirty="0" smtClean="0">
                <a:latin typeface="+mj-lt"/>
              </a:rPr>
              <a:t>it produce </a:t>
            </a:r>
            <a:r>
              <a:rPr lang="en-US" dirty="0">
                <a:latin typeface="+mj-lt"/>
              </a:rPr>
              <a:t>at a lower average cost than all the others. In that case, it is </a:t>
            </a:r>
            <a:r>
              <a:rPr lang="en-US" dirty="0" smtClean="0">
                <a:latin typeface="+mj-lt"/>
              </a:rPr>
              <a:t>consistent with </a:t>
            </a:r>
            <a:r>
              <a:rPr lang="en-US" dirty="0">
                <a:latin typeface="+mj-lt"/>
              </a:rPr>
              <a:t>long-run equilibrium for that firm to earn a greater </a:t>
            </a:r>
            <a:r>
              <a:rPr lang="en-US" i="1" dirty="0">
                <a:latin typeface="+mj-lt"/>
              </a:rPr>
              <a:t>accounting</a:t>
            </a:r>
            <a:r>
              <a:rPr lang="en-US" dirty="0">
                <a:latin typeface="+mj-lt"/>
              </a:rPr>
              <a:t> profit and </a:t>
            </a:r>
            <a:r>
              <a:rPr lang="en-US" dirty="0" smtClean="0">
                <a:latin typeface="+mj-lt"/>
              </a:rPr>
              <a:t>to enjoy </a:t>
            </a:r>
            <a:r>
              <a:rPr lang="en-US" dirty="0">
                <a:latin typeface="+mj-lt"/>
              </a:rPr>
              <a:t>a higher producer surplus than other firms.</a:t>
            </a:r>
          </a:p>
          <a:p>
            <a:pPr>
              <a:buNone/>
              <a:defRPr/>
            </a:pPr>
            <a:endParaRPr lang="en-US" sz="1000" dirty="0">
              <a:latin typeface="+mj-lt"/>
            </a:endParaRPr>
          </a:p>
          <a:p>
            <a:pPr>
              <a:buNone/>
              <a:defRPr/>
            </a:pPr>
            <a:r>
              <a:rPr lang="en-US" dirty="0">
                <a:latin typeface="+mj-lt"/>
              </a:rPr>
              <a:t>If the patent is profitable, other firms in the industry will pay to use it. The increased value of the patent thus represents an opportunity cost to the firm that holds it. It could sell the rights </a:t>
            </a:r>
            <a:r>
              <a:rPr lang="en-US" dirty="0" smtClean="0">
                <a:latin typeface="+mj-lt"/>
              </a:rPr>
              <a:t>to the </a:t>
            </a:r>
            <a:r>
              <a:rPr lang="en-US" dirty="0">
                <a:latin typeface="+mj-lt"/>
              </a:rPr>
              <a:t>patent rather than use it. If all firms are equally efficient otherwise, the </a:t>
            </a:r>
            <a:r>
              <a:rPr lang="en-US" i="1" dirty="0" smtClean="0">
                <a:latin typeface="+mj-lt"/>
              </a:rPr>
              <a:t>economic</a:t>
            </a:r>
            <a:r>
              <a:rPr lang="en-US" dirty="0" smtClean="0">
                <a:latin typeface="+mj-lt"/>
              </a:rPr>
              <a:t> profit </a:t>
            </a:r>
            <a:r>
              <a:rPr lang="en-US" dirty="0">
                <a:latin typeface="+mj-lt"/>
              </a:rPr>
              <a:t>of the firm falls to zero.</a:t>
            </a:r>
          </a:p>
        </p:txBody>
      </p:sp>
    </p:spTree>
    <p:extLst>
      <p:ext uri="{BB962C8B-B14F-4D97-AF65-F5344CB8AC3E}">
        <p14:creationId xmlns:p14="http://schemas.microsoft.com/office/powerpoint/2010/main" val="2361177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ipe(left)">
                                      <p:cBhvr>
                                        <p:cTn id="11" dur="500"/>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
                                            <p:txEl>
                                              <p:pRg st="2" end="2"/>
                                            </p:txEl>
                                          </p:spTgt>
                                        </p:tgtEl>
                                        <p:attrNameLst>
                                          <p:attrName>style.visibility</p:attrName>
                                        </p:attrNameLst>
                                      </p:cBhvr>
                                      <p:to>
                                        <p:strVal val="visible"/>
                                      </p:to>
                                    </p:set>
                                    <p:animEffect transition="in" filter="wipe(left)">
                                      <p:cBhvr>
                                        <p:cTn id="16" dur="500"/>
                                        <p:tgtEl>
                                          <p:spTgt spid="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wipe(left)">
                                      <p:cBhvr>
                                        <p:cTn id="21" dur="500"/>
                                        <p:tgtEl>
                                          <p:spTgt spid="4">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500"/>
                                        <p:tgtEl>
                                          <p:spTgt spid="6"/>
                                        </p:tgtEl>
                                      </p:cBhvr>
                                    </p:animEffect>
                                  </p:childTnLst>
                                </p:cTn>
                              </p:par>
                            </p:childTnLst>
                          </p:cTn>
                        </p:par>
                        <p:par>
                          <p:cTn id="27" fill="hold">
                            <p:stCondLst>
                              <p:cond delay="500"/>
                            </p:stCondLst>
                            <p:childTnLst>
                              <p:par>
                                <p:cTn id="28" presetID="22" presetClass="entr" presetSubtype="8" fill="hold" grpId="0" nodeType="afterEffect">
                                  <p:stCondLst>
                                    <p:cond delay="0"/>
                                  </p:stCondLst>
                                  <p:childTnLst>
                                    <p:set>
                                      <p:cBhvr>
                                        <p:cTn id="29" dur="1" fill="hold">
                                          <p:stCondLst>
                                            <p:cond delay="0"/>
                                          </p:stCondLst>
                                        </p:cTn>
                                        <p:tgtEl>
                                          <p:spTgt spid="7">
                                            <p:txEl>
                                              <p:pRg st="0" end="0"/>
                                            </p:txEl>
                                          </p:spTgt>
                                        </p:tgtEl>
                                        <p:attrNameLst>
                                          <p:attrName>style.visibility</p:attrName>
                                        </p:attrNameLst>
                                      </p:cBhvr>
                                      <p:to>
                                        <p:strVal val="visible"/>
                                      </p:to>
                                    </p:set>
                                    <p:animEffect transition="in" filter="wipe(left)">
                                      <p:cBhvr>
                                        <p:cTn id="30" dur="500"/>
                                        <p:tgtEl>
                                          <p:spTgt spid="7">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7">
                                            <p:txEl>
                                              <p:pRg st="2" end="2"/>
                                            </p:txEl>
                                          </p:spTgt>
                                        </p:tgtEl>
                                        <p:attrNameLst>
                                          <p:attrName>style.visibility</p:attrName>
                                        </p:attrNameLst>
                                      </p:cBhvr>
                                      <p:to>
                                        <p:strVal val="visible"/>
                                      </p:to>
                                    </p:set>
                                    <p:animEffect transition="in" filter="wipe(left)">
                                      <p:cBhvr>
                                        <p:cTn id="35"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uiExpand="1" build="p"/>
      <p:bldP spid="6" grpId="0"/>
      <p:bldP spid="7"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 name="Rectangle 52"/>
          <p:cNvSpPr txBox="1">
            <a:spLocks noChangeArrowheads="1"/>
          </p:cNvSpPr>
          <p:nvPr/>
        </p:nvSpPr>
        <p:spPr bwMode="auto">
          <a:xfrm>
            <a:off x="466725" y="685800"/>
            <a:ext cx="6324600" cy="381000"/>
          </a:xfrm>
          <a:prstGeom prst="rect">
            <a:avLst/>
          </a:prstGeom>
          <a:noFill/>
          <a:ln w="9525">
            <a:noFill/>
            <a:miter lim="800000"/>
            <a:headEnd/>
            <a:tailEnd/>
          </a:ln>
        </p:spPr>
        <p:txBody>
          <a:bodyPr/>
          <a:lstStyle/>
          <a:p>
            <a:pPr>
              <a:spcBef>
                <a:spcPct val="20000"/>
              </a:spcBef>
              <a:buNone/>
              <a:defRPr/>
            </a:pPr>
            <a:r>
              <a:rPr lang="en-US" b="1" kern="0" dirty="0" smtClean="0">
                <a:solidFill>
                  <a:srgbClr val="0066B3"/>
                </a:solidFill>
                <a:latin typeface="+mn-lt"/>
              </a:rPr>
              <a:t>THE OPPORTUNITY COST OF LAND</a:t>
            </a:r>
            <a:endParaRPr lang="en-US" b="1" kern="0" dirty="0">
              <a:solidFill>
                <a:srgbClr val="0066B3"/>
              </a:solidFill>
              <a:latin typeface="+mn-lt"/>
            </a:endParaRPr>
          </a:p>
        </p:txBody>
      </p:sp>
      <p:sp>
        <p:nvSpPr>
          <p:cNvPr id="4" name="Rectangle 3"/>
          <p:cNvSpPr/>
          <p:nvPr/>
        </p:nvSpPr>
        <p:spPr>
          <a:xfrm>
            <a:off x="466725" y="1124719"/>
            <a:ext cx="8220074" cy="2169825"/>
          </a:xfrm>
          <a:prstGeom prst="rect">
            <a:avLst/>
          </a:prstGeom>
        </p:spPr>
        <p:txBody>
          <a:bodyPr wrap="square">
            <a:spAutoFit/>
          </a:bodyPr>
          <a:lstStyle/>
          <a:p>
            <a:pPr>
              <a:buNone/>
              <a:defRPr/>
            </a:pPr>
            <a:r>
              <a:rPr lang="en-US" dirty="0">
                <a:latin typeface="+mj-lt"/>
              </a:rPr>
              <a:t>There are other instances in which firms earning positive accounting profit may be earning zero economic profit. </a:t>
            </a:r>
          </a:p>
          <a:p>
            <a:pPr>
              <a:buNone/>
              <a:defRPr/>
            </a:pPr>
            <a:endParaRPr lang="en-US" sz="900" dirty="0">
              <a:latin typeface="+mj-lt"/>
            </a:endParaRPr>
          </a:p>
          <a:p>
            <a:pPr>
              <a:buNone/>
            </a:pPr>
            <a:r>
              <a:rPr lang="en-US" dirty="0">
                <a:latin typeface="+mj-lt"/>
              </a:rPr>
              <a:t>Suppose, for example, that a clothing store happens to be located near a large shopping center. The additional flow of customers can substantially increase the store’s accounting profit because the cost of the land is based on its historical cost</a:t>
            </a:r>
            <a:r>
              <a:rPr lang="en-US" dirty="0" smtClean="0">
                <a:latin typeface="+mj-lt"/>
              </a:rPr>
              <a:t>. </a:t>
            </a:r>
            <a:r>
              <a:rPr lang="en-US" dirty="0">
                <a:latin typeface="+mn-lt"/>
              </a:rPr>
              <a:t>When the opportunity cost of land is included, the profitability of </a:t>
            </a:r>
            <a:r>
              <a:rPr lang="en-US" dirty="0" smtClean="0">
                <a:latin typeface="+mn-lt"/>
              </a:rPr>
              <a:t>the clothing </a:t>
            </a:r>
            <a:r>
              <a:rPr lang="en-US" dirty="0">
                <a:latin typeface="+mn-lt"/>
              </a:rPr>
              <a:t>store is no higher than that of its competitors.</a:t>
            </a:r>
          </a:p>
        </p:txBody>
      </p:sp>
      <p:sp>
        <p:nvSpPr>
          <p:cNvPr id="6" name="Rectangle 52"/>
          <p:cNvSpPr txBox="1">
            <a:spLocks noChangeArrowheads="1"/>
          </p:cNvSpPr>
          <p:nvPr/>
        </p:nvSpPr>
        <p:spPr bwMode="auto">
          <a:xfrm>
            <a:off x="466725" y="3352463"/>
            <a:ext cx="6324600" cy="381000"/>
          </a:xfrm>
          <a:prstGeom prst="rect">
            <a:avLst/>
          </a:prstGeom>
          <a:noFill/>
          <a:ln w="9525">
            <a:noFill/>
            <a:miter lim="800000"/>
            <a:headEnd/>
            <a:tailEnd/>
          </a:ln>
        </p:spPr>
        <p:txBody>
          <a:bodyPr/>
          <a:lstStyle/>
          <a:p>
            <a:pPr>
              <a:spcBef>
                <a:spcPct val="20000"/>
              </a:spcBef>
              <a:buNone/>
              <a:defRPr/>
            </a:pPr>
            <a:r>
              <a:rPr lang="en-US" sz="2000" b="1" kern="0" dirty="0" smtClean="0">
                <a:solidFill>
                  <a:srgbClr val="950057"/>
                </a:solidFill>
                <a:latin typeface="+mn-lt"/>
              </a:rPr>
              <a:t>Economic Rent</a:t>
            </a:r>
            <a:endParaRPr lang="en-US" sz="2000" b="1" kern="0" dirty="0">
              <a:solidFill>
                <a:srgbClr val="950057"/>
              </a:solidFill>
              <a:latin typeface="+mn-lt"/>
            </a:endParaRPr>
          </a:p>
        </p:txBody>
      </p:sp>
      <p:sp>
        <p:nvSpPr>
          <p:cNvPr id="7" name="Rectangle 6"/>
          <p:cNvSpPr/>
          <p:nvPr/>
        </p:nvSpPr>
        <p:spPr>
          <a:xfrm>
            <a:off x="466724" y="4495632"/>
            <a:ext cx="8220075" cy="646331"/>
          </a:xfrm>
          <a:prstGeom prst="rect">
            <a:avLst/>
          </a:prstGeom>
        </p:spPr>
        <p:txBody>
          <a:bodyPr wrap="square">
            <a:spAutoFit/>
          </a:bodyPr>
          <a:lstStyle/>
          <a:p>
            <a:pPr>
              <a:buNone/>
              <a:defRPr/>
            </a:pPr>
            <a:r>
              <a:rPr lang="en-US" dirty="0">
                <a:latin typeface="+mj-lt"/>
              </a:rPr>
              <a:t>In </a:t>
            </a:r>
            <a:r>
              <a:rPr lang="en-US" dirty="0" smtClean="0">
                <a:latin typeface="+mj-lt"/>
              </a:rPr>
              <a:t>competitive markets</a:t>
            </a:r>
            <a:r>
              <a:rPr lang="en-US" dirty="0">
                <a:latin typeface="+mj-lt"/>
              </a:rPr>
              <a:t>, in both the short and the long run, economic rent is often positive </a:t>
            </a:r>
            <a:r>
              <a:rPr lang="en-US" dirty="0" smtClean="0">
                <a:latin typeface="+mj-lt"/>
              </a:rPr>
              <a:t>even though </a:t>
            </a:r>
            <a:r>
              <a:rPr lang="en-US" dirty="0">
                <a:latin typeface="+mj-lt"/>
              </a:rPr>
              <a:t>profit is zero.</a:t>
            </a:r>
          </a:p>
        </p:txBody>
      </p:sp>
      <p:sp>
        <p:nvSpPr>
          <p:cNvPr id="8" name="Text Box 53"/>
          <p:cNvSpPr txBox="1">
            <a:spLocks noChangeArrowheads="1"/>
          </p:cNvSpPr>
          <p:nvPr/>
        </p:nvSpPr>
        <p:spPr bwMode="auto">
          <a:xfrm>
            <a:off x="466725" y="3791382"/>
            <a:ext cx="822007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90513" indent="-290513"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pitchFamily="34" charset="0"/>
              </a:rPr>
              <a:t>●</a:t>
            </a:r>
            <a:r>
              <a:rPr lang="en-US" b="1" dirty="0" smtClean="0">
                <a:solidFill>
                  <a:srgbClr val="382344"/>
                </a:solidFill>
                <a:latin typeface="Arial" pitchFamily="34" charset="0"/>
              </a:rPr>
              <a:t> economic </a:t>
            </a:r>
            <a:r>
              <a:rPr lang="en-US" b="1" dirty="0">
                <a:solidFill>
                  <a:srgbClr val="382344"/>
                </a:solidFill>
                <a:latin typeface="Arial" pitchFamily="34" charset="0"/>
              </a:rPr>
              <a:t>rent    </a:t>
            </a:r>
            <a:r>
              <a:rPr lang="en-US" dirty="0">
                <a:solidFill>
                  <a:srgbClr val="2A5CAA"/>
                </a:solidFill>
                <a:latin typeface="Arial" pitchFamily="34" charset="0"/>
              </a:rPr>
              <a:t>Amount that firms are willing to pay for an input less the minimum amount necessary to obtain it.</a:t>
            </a:r>
          </a:p>
        </p:txBody>
      </p:sp>
      <p:sp>
        <p:nvSpPr>
          <p:cNvPr id="9" name="Rectangle 8"/>
          <p:cNvSpPr/>
          <p:nvPr/>
        </p:nvSpPr>
        <p:spPr>
          <a:xfrm>
            <a:off x="457200" y="5638800"/>
            <a:ext cx="8229599" cy="923330"/>
          </a:xfrm>
          <a:prstGeom prst="rect">
            <a:avLst/>
          </a:prstGeom>
        </p:spPr>
        <p:txBody>
          <a:bodyPr wrap="square">
            <a:spAutoFit/>
          </a:bodyPr>
          <a:lstStyle/>
          <a:p>
            <a:pPr>
              <a:buNone/>
              <a:defRPr/>
            </a:pPr>
            <a:r>
              <a:rPr lang="en-US" dirty="0">
                <a:latin typeface="+mj-lt"/>
              </a:rPr>
              <a:t>In the long run, in a competitive market, </a:t>
            </a:r>
            <a:r>
              <a:rPr lang="en-US" i="1" dirty="0">
                <a:latin typeface="+mj-lt"/>
              </a:rPr>
              <a:t>the producer surplus that a firm earns on the output that it sells consists of the economic rent that it enjoys from all its scarce inputs.</a:t>
            </a:r>
          </a:p>
        </p:txBody>
      </p:sp>
      <p:sp>
        <p:nvSpPr>
          <p:cNvPr id="10" name="Rectangle 52"/>
          <p:cNvSpPr txBox="1">
            <a:spLocks noChangeArrowheads="1"/>
          </p:cNvSpPr>
          <p:nvPr/>
        </p:nvSpPr>
        <p:spPr bwMode="auto">
          <a:xfrm>
            <a:off x="447675" y="5199882"/>
            <a:ext cx="6324600" cy="381000"/>
          </a:xfrm>
          <a:prstGeom prst="rect">
            <a:avLst/>
          </a:prstGeom>
          <a:noFill/>
          <a:ln w="9525">
            <a:noFill/>
            <a:miter lim="800000"/>
            <a:headEnd/>
            <a:tailEnd/>
          </a:ln>
        </p:spPr>
        <p:txBody>
          <a:bodyPr/>
          <a:lstStyle/>
          <a:p>
            <a:pPr>
              <a:spcBef>
                <a:spcPct val="20000"/>
              </a:spcBef>
              <a:buNone/>
              <a:defRPr/>
            </a:pPr>
            <a:r>
              <a:rPr lang="en-US" sz="2000" b="1" kern="0" dirty="0">
                <a:solidFill>
                  <a:srgbClr val="950057"/>
                </a:solidFill>
                <a:latin typeface="+mn-lt"/>
              </a:rPr>
              <a:t>Producer Surplus in the Long Run</a:t>
            </a:r>
          </a:p>
        </p:txBody>
      </p:sp>
    </p:spTree>
    <p:extLst>
      <p:ext uri="{BB962C8B-B14F-4D97-AF65-F5344CB8AC3E}">
        <p14:creationId xmlns:p14="http://schemas.microsoft.com/office/powerpoint/2010/main" val="2270658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ipe(left)">
                                      <p:cBhvr>
                                        <p:cTn id="11" dur="500"/>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
                                            <p:txEl>
                                              <p:pRg st="2" end="2"/>
                                            </p:txEl>
                                          </p:spTgt>
                                        </p:tgtEl>
                                        <p:attrNameLst>
                                          <p:attrName>style.visibility</p:attrName>
                                        </p:attrNameLst>
                                      </p:cBhvr>
                                      <p:to>
                                        <p:strVal val="visible"/>
                                      </p:to>
                                    </p:set>
                                    <p:animEffect transition="in" filter="wipe(left)">
                                      <p:cBhvr>
                                        <p:cTn id="16" dur="500"/>
                                        <p:tgtEl>
                                          <p:spTgt spid="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500"/>
                            </p:stCondLst>
                            <p:childTnLst>
                              <p:par>
                                <p:cTn id="23" presetID="22" presetClass="entr" presetSubtype="8"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7">
                                            <p:txEl>
                                              <p:pRg st="0" end="0"/>
                                            </p:txEl>
                                          </p:spTgt>
                                        </p:tgtEl>
                                        <p:attrNameLst>
                                          <p:attrName>style.visibility</p:attrName>
                                        </p:attrNameLst>
                                      </p:cBhvr>
                                      <p:to>
                                        <p:strVal val="visible"/>
                                      </p:to>
                                    </p:set>
                                    <p:animEffect transition="in" filter="wipe(left)">
                                      <p:cBhvr>
                                        <p:cTn id="30" dur="500"/>
                                        <p:tgtEl>
                                          <p:spTgt spid="7">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500"/>
                            </p:stCondLst>
                            <p:childTnLst>
                              <p:par>
                                <p:cTn id="37" presetID="22" presetClass="entr" presetSubtype="8"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uiExpand="1" build="p"/>
      <p:bldP spid="6" grpId="0"/>
      <p:bldP spid="7" grpId="0" uiExpand="1" build="p"/>
      <p:bldP spid="9"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6" name="Rectangle 4"/>
          <p:cNvSpPr>
            <a:spLocks noChangeArrowheads="1"/>
          </p:cNvSpPr>
          <p:nvPr/>
        </p:nvSpPr>
        <p:spPr bwMode="auto">
          <a:xfrm>
            <a:off x="838200" y="4102626"/>
            <a:ext cx="7734300" cy="3476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FIRMS EARN ZERO PROFIT IN LONG-RUN EQUILIBRIUM</a:t>
            </a:r>
            <a:endParaRPr lang="en-US" sz="1600" b="1" dirty="0">
              <a:latin typeface="Arial" charset="0"/>
            </a:endParaRPr>
          </a:p>
        </p:txBody>
      </p:sp>
      <p:sp>
        <p:nvSpPr>
          <p:cNvPr id="7" name="Rectangle 9"/>
          <p:cNvSpPr>
            <a:spLocks noChangeArrowheads="1"/>
          </p:cNvSpPr>
          <p:nvPr/>
        </p:nvSpPr>
        <p:spPr bwMode="auto">
          <a:xfrm>
            <a:off x="838200" y="3764488"/>
            <a:ext cx="1504704"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8.15</a:t>
            </a:r>
            <a:endParaRPr lang="en-US" sz="2000" b="1" dirty="0">
              <a:solidFill>
                <a:srgbClr val="ED1B2F"/>
              </a:solidFill>
              <a:latin typeface="Arial" charset="0"/>
            </a:endParaRPr>
          </a:p>
        </p:txBody>
      </p:sp>
      <p:grpSp>
        <p:nvGrpSpPr>
          <p:cNvPr id="8" name="Group 7"/>
          <p:cNvGrpSpPr>
            <a:grpSpLocks/>
          </p:cNvGrpSpPr>
          <p:nvPr/>
        </p:nvGrpSpPr>
        <p:grpSpPr bwMode="auto">
          <a:xfrm>
            <a:off x="457199" y="673627"/>
            <a:ext cx="76200" cy="3090862"/>
            <a:chOff x="3574256" y="2209800"/>
            <a:chExt cx="152400" cy="4114800"/>
          </a:xfrm>
        </p:grpSpPr>
        <p:cxnSp>
          <p:nvCxnSpPr>
            <p:cNvPr id="9"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0"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1" name="Group 10"/>
          <p:cNvGrpSpPr>
            <a:grpSpLocks/>
          </p:cNvGrpSpPr>
          <p:nvPr/>
        </p:nvGrpSpPr>
        <p:grpSpPr bwMode="auto">
          <a:xfrm rot="10800000" flipV="1">
            <a:off x="495298" y="3707283"/>
            <a:ext cx="8153402" cy="90542"/>
            <a:chOff x="457199" y="5791200"/>
            <a:chExt cx="3193257" cy="152400"/>
          </a:xfrm>
        </p:grpSpPr>
        <p:cxnSp>
          <p:nvCxnSpPr>
            <p:cNvPr id="12"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1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4" name="Group 13"/>
          <p:cNvGrpSpPr>
            <a:grpSpLocks/>
          </p:cNvGrpSpPr>
          <p:nvPr/>
        </p:nvGrpSpPr>
        <p:grpSpPr bwMode="auto">
          <a:xfrm flipV="1">
            <a:off x="631030" y="3764488"/>
            <a:ext cx="130970" cy="2840880"/>
            <a:chOff x="3574256" y="2209800"/>
            <a:chExt cx="152400" cy="4114800"/>
          </a:xfrm>
        </p:grpSpPr>
        <p:cxnSp>
          <p:nvCxnSpPr>
            <p:cNvPr id="1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sp>
        <p:nvSpPr>
          <p:cNvPr id="17" name="Rectangle 4"/>
          <p:cNvSpPr>
            <a:spLocks noChangeArrowheads="1"/>
          </p:cNvSpPr>
          <p:nvPr/>
        </p:nvSpPr>
        <p:spPr bwMode="auto">
          <a:xfrm>
            <a:off x="762000" y="4407426"/>
            <a:ext cx="80772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In long-run equilibrium, all firms earn zero economic profit.</a:t>
            </a:r>
            <a:endParaRPr lang="en-US" sz="1000" dirty="0">
              <a:latin typeface="Arial" pitchFamily="34" charset="0"/>
            </a:endParaRPr>
          </a:p>
          <a:p>
            <a:pPr>
              <a:spcBef>
                <a:spcPct val="20000"/>
              </a:spcBef>
              <a:buNone/>
            </a:pPr>
            <a:r>
              <a:rPr lang="en-US" sz="1600" dirty="0">
                <a:latin typeface="Arial" pitchFamily="34" charset="0"/>
              </a:rPr>
              <a:t>In </a:t>
            </a:r>
            <a:r>
              <a:rPr lang="en-US" sz="1600" b="1" dirty="0">
                <a:latin typeface="Arial" pitchFamily="34" charset="0"/>
              </a:rPr>
              <a:t>(a)</a:t>
            </a:r>
            <a:r>
              <a:rPr lang="en-US" sz="1600" dirty="0">
                <a:latin typeface="Arial" pitchFamily="34" charset="0"/>
              </a:rPr>
              <a:t>, a baseball team in a moderate-sized city sells enough tickets so that price ($7) is equal to marginal and average cost.</a:t>
            </a:r>
            <a:endParaRPr lang="en-US" sz="1000" dirty="0">
              <a:latin typeface="Arial" pitchFamily="34" charset="0"/>
            </a:endParaRPr>
          </a:p>
          <a:p>
            <a:pPr>
              <a:spcBef>
                <a:spcPct val="20000"/>
              </a:spcBef>
              <a:buNone/>
            </a:pPr>
            <a:r>
              <a:rPr lang="en-US" sz="1600" dirty="0">
                <a:latin typeface="Arial" pitchFamily="34" charset="0"/>
              </a:rPr>
              <a:t>In </a:t>
            </a:r>
            <a:r>
              <a:rPr lang="en-US" sz="1600" b="1" dirty="0">
                <a:latin typeface="Arial" pitchFamily="34" charset="0"/>
              </a:rPr>
              <a:t>(b)</a:t>
            </a:r>
            <a:r>
              <a:rPr lang="en-US" sz="1600" dirty="0">
                <a:latin typeface="Arial" pitchFamily="34" charset="0"/>
              </a:rPr>
              <a:t>, the demand is greater, so a $10 price can be charged. The team increases sales to the point at which the average cost of production plus the average economic rent is equal to the ticket price. </a:t>
            </a:r>
            <a:endParaRPr lang="en-US" sz="1000" dirty="0">
              <a:latin typeface="Arial" pitchFamily="34" charset="0"/>
            </a:endParaRPr>
          </a:p>
          <a:p>
            <a:pPr>
              <a:spcBef>
                <a:spcPct val="20000"/>
              </a:spcBef>
              <a:buNone/>
            </a:pPr>
            <a:r>
              <a:rPr lang="en-US" sz="1600" dirty="0">
                <a:latin typeface="Arial" pitchFamily="34" charset="0"/>
              </a:rPr>
              <a:t>When the opportunity cost associated with owning the franchise is taken into account, the team earns zero economic profit. </a:t>
            </a:r>
          </a:p>
          <a:p>
            <a:pPr>
              <a:spcBef>
                <a:spcPct val="20000"/>
              </a:spcBef>
              <a:buNone/>
            </a:pPr>
            <a:endParaRPr lang="en-US" sz="1000" dirty="0">
              <a:latin typeface="Arial" pitchFamily="34" charset="0"/>
            </a:endParaRPr>
          </a:p>
        </p:txBody>
      </p:sp>
      <p:pic>
        <p:nvPicPr>
          <p:cNvPr id="18" name="Picture 17" descr="fig8.15b_07.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795863"/>
            <a:ext cx="3190875"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2" descr="C:\Documents and Settings\Kyle M. Thiel\Desktop\Pindyck_7e\ppts\aparna_ppts\aparna_ppts\ch08\fig8.15\fig8.15b_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795863"/>
            <a:ext cx="3190875"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3" descr="C:\Documents and Settings\Kyle M. Thiel\Desktop\Pindyck_7e\ppts\aparna_ppts\aparna_ppts\ch08\fig8.15\fig8.15b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24400" y="795863"/>
            <a:ext cx="3190875"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4" descr="C:\Documents and Settings\Kyle M. Thiel\Desktop\Pindyck_7e\ppts\aparna_ppts\aparna_ppts\ch08\fig8.15\fig8.15b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24400" y="795863"/>
            <a:ext cx="3190875"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5" descr="C:\Documents and Settings\Kyle M. Thiel\Desktop\Pindyck_7e\ppts\aparna_ppts\aparna_ppts\ch08\fig8.15\fig8.15b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24400" y="795863"/>
            <a:ext cx="3190875"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6" descr="C:\Documents and Settings\Kyle M. Thiel\Desktop\Pindyck_7e\ppts\aparna_ppts\aparna_ppts\ch08\fig8.15\fig8.15b_05.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24400" y="795863"/>
            <a:ext cx="3190875"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7" descr="C:\Documents and Settings\Kyle M. Thiel\Desktop\Pindyck_7e\ppts\aparna_ppts\aparna_ppts\ch08\fig8.15\fig8.15b_06.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24400" y="795863"/>
            <a:ext cx="3190875"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8" descr="C:\Documents and Settings\Kyle M. Thiel\Desktop\Pindyck_7e\ppts\aparna_ppts\aparna_ppts\ch08\fig8.15\fig8.15b_08.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24400" y="795863"/>
            <a:ext cx="3190875"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5" descr="C:\Documents and Settings\Kyle M. Thiel\Desktop\Pindyck_7e\ppts\aparna_ppts\aparna_ppts\ch08\fig8.15\fig8.15a_04.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47800" y="673626"/>
            <a:ext cx="3028950"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6" descr="C:\Documents and Settings\Kyle M. Thiel\Desktop\Pindyck_7e\ppts\aparna_ppts\aparna_ppts\ch08\fig8.15\fig8.15a_05.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47800" y="673626"/>
            <a:ext cx="3028950"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descr="C:\Documents and Settings\Kyle M. Thiel\Desktop\Pindyck_7e\ppts\aparna_ppts\aparna_ppts\ch08\fig8.15\fig8.15a_01.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447800" y="673626"/>
            <a:ext cx="3028950"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 descr="C:\Documents and Settings\Kyle M. Thiel\Desktop\Pindyck_7e\ppts\aparna_ppts\aparna_ppts\ch08\fig8.15\fig8.15a_02.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447800" y="673626"/>
            <a:ext cx="3028950"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4" descr="C:\Documents and Settings\Kyle M. Thiel\Desktop\Pindyck_7e\ppts\aparna_ppts\aparna_ppts\ch08\fig8.15\fig8.15a_03.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447800" y="673626"/>
            <a:ext cx="3028950"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779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par>
                                <p:cTn id="16" presetID="22" presetClass="entr" presetSubtype="8"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left)">
                                      <p:cBhvr>
                                        <p:cTn id="26" dur="1000"/>
                                        <p:tgtEl>
                                          <p:spTgt spid="26"/>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wipe(left)">
                                      <p:cBhvr>
                                        <p:cTn id="30" dur="1000"/>
                                        <p:tgtEl>
                                          <p:spTgt spid="30"/>
                                        </p:tgtEl>
                                      </p:cBhvr>
                                    </p:animEffect>
                                  </p:childTnLst>
                                </p:cTn>
                              </p:par>
                            </p:childTnLst>
                          </p:cTn>
                        </p:par>
                        <p:par>
                          <p:cTn id="31" fill="hold">
                            <p:stCondLst>
                              <p:cond delay="4000"/>
                            </p:stCondLst>
                            <p:childTnLst>
                              <p:par>
                                <p:cTn id="32" presetID="22" presetClass="entr" presetSubtype="8"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left)">
                                      <p:cBhvr>
                                        <p:cTn id="34" dur="500"/>
                                        <p:tgtEl>
                                          <p:spTgt spid="19"/>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1000"/>
                                        <p:tgtEl>
                                          <p:spTgt spid="20"/>
                                        </p:tgtEl>
                                      </p:cBhvr>
                                    </p:animEffect>
                                  </p:childTnLst>
                                </p:cTn>
                              </p:par>
                            </p:childTnLst>
                          </p:cTn>
                        </p:par>
                        <p:par>
                          <p:cTn id="39" fill="hold">
                            <p:stCondLst>
                              <p:cond delay="5500"/>
                            </p:stCondLst>
                            <p:childTnLst>
                              <p:par>
                                <p:cTn id="40" presetID="22" presetClass="entr" presetSubtype="8"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left)">
                                      <p:cBhvr>
                                        <p:cTn id="42" dur="1000"/>
                                        <p:tgtEl>
                                          <p:spTgt spid="21"/>
                                        </p:tgtEl>
                                      </p:cBhvr>
                                    </p:animEffect>
                                  </p:childTnLst>
                                </p:cTn>
                              </p:par>
                            </p:childTnLst>
                          </p:cTn>
                        </p:par>
                        <p:par>
                          <p:cTn id="43" fill="hold">
                            <p:stCondLst>
                              <p:cond delay="6500"/>
                            </p:stCondLst>
                            <p:childTnLst>
                              <p:par>
                                <p:cTn id="44" presetID="22" presetClass="entr" presetSubtype="8" fill="hold" grpId="0" nodeType="afterEffect">
                                  <p:stCondLst>
                                    <p:cond delay="0"/>
                                  </p:stCondLst>
                                  <p:childTnLst>
                                    <p:set>
                                      <p:cBhvr>
                                        <p:cTn id="45" dur="1" fill="hold">
                                          <p:stCondLst>
                                            <p:cond delay="0"/>
                                          </p:stCondLst>
                                        </p:cTn>
                                        <p:tgtEl>
                                          <p:spTgt spid="17">
                                            <p:txEl>
                                              <p:pRg st="0" end="0"/>
                                            </p:txEl>
                                          </p:spTgt>
                                        </p:tgtEl>
                                        <p:attrNameLst>
                                          <p:attrName>style.visibility</p:attrName>
                                        </p:attrNameLst>
                                      </p:cBhvr>
                                      <p:to>
                                        <p:strVal val="visible"/>
                                      </p:to>
                                    </p:set>
                                    <p:animEffect transition="in" filter="wipe(left)">
                                      <p:cBhvr>
                                        <p:cTn id="46" dur="500"/>
                                        <p:tgtEl>
                                          <p:spTgt spid="17">
                                            <p:txEl>
                                              <p:pRg st="0" end="0"/>
                                            </p:txEl>
                                          </p:spTgt>
                                        </p:tgtEl>
                                      </p:cBhvr>
                                    </p:animEffect>
                                  </p:childTnLst>
                                </p:cTn>
                              </p:par>
                            </p:childTnLst>
                          </p:cTn>
                        </p:par>
                        <p:par>
                          <p:cTn id="47" fill="hold">
                            <p:stCondLst>
                              <p:cond delay="7000"/>
                            </p:stCondLst>
                            <p:childTnLst>
                              <p:par>
                                <p:cTn id="48" presetID="22" presetClass="entr" presetSubtype="8" fill="hold" nodeType="after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wipe(left)">
                                      <p:cBhvr>
                                        <p:cTn id="50" dur="1000"/>
                                        <p:tgtEl>
                                          <p:spTgt spid="29"/>
                                        </p:tgtEl>
                                      </p:cBhvr>
                                    </p:animEffect>
                                  </p:childTnLst>
                                </p:cTn>
                              </p:par>
                            </p:childTnLst>
                          </p:cTn>
                        </p:par>
                        <p:par>
                          <p:cTn id="51" fill="hold">
                            <p:stCondLst>
                              <p:cond delay="8000"/>
                            </p:stCondLst>
                            <p:childTnLst>
                              <p:par>
                                <p:cTn id="52" presetID="22" presetClass="entr" presetSubtype="1"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wipe(up)">
                                      <p:cBhvr>
                                        <p:cTn id="54" dur="1000"/>
                                        <p:tgtEl>
                                          <p:spTgt spid="27"/>
                                        </p:tgtEl>
                                      </p:cBhvr>
                                    </p:animEffect>
                                  </p:childTnLst>
                                </p:cTn>
                              </p:par>
                            </p:childTnLst>
                          </p:cTn>
                        </p:par>
                        <p:par>
                          <p:cTn id="55" fill="hold">
                            <p:stCondLst>
                              <p:cond delay="9000"/>
                            </p:stCondLst>
                            <p:childTnLst>
                              <p:par>
                                <p:cTn id="56" presetID="22" presetClass="entr" presetSubtype="8" fill="hold" grpId="0" nodeType="afterEffect">
                                  <p:stCondLst>
                                    <p:cond delay="0"/>
                                  </p:stCondLst>
                                  <p:childTnLst>
                                    <p:set>
                                      <p:cBhvr>
                                        <p:cTn id="57" dur="1" fill="hold">
                                          <p:stCondLst>
                                            <p:cond delay="0"/>
                                          </p:stCondLst>
                                        </p:cTn>
                                        <p:tgtEl>
                                          <p:spTgt spid="17">
                                            <p:txEl>
                                              <p:pRg st="1" end="1"/>
                                            </p:txEl>
                                          </p:spTgt>
                                        </p:tgtEl>
                                        <p:attrNameLst>
                                          <p:attrName>style.visibility</p:attrName>
                                        </p:attrNameLst>
                                      </p:cBhvr>
                                      <p:to>
                                        <p:strVal val="visible"/>
                                      </p:to>
                                    </p:set>
                                    <p:animEffect transition="in" filter="wipe(left)">
                                      <p:cBhvr>
                                        <p:cTn id="58" dur="500"/>
                                        <p:tgtEl>
                                          <p:spTgt spid="17">
                                            <p:txEl>
                                              <p:pRg st="1" end="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nodeType="click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wipe(left)">
                                      <p:cBhvr>
                                        <p:cTn id="63" dur="1000"/>
                                        <p:tgtEl>
                                          <p:spTgt spid="22"/>
                                        </p:tgtEl>
                                      </p:cBhvr>
                                    </p:animEffect>
                                  </p:childTnLst>
                                </p:cTn>
                              </p:par>
                            </p:childTnLst>
                          </p:cTn>
                        </p:par>
                        <p:par>
                          <p:cTn id="64" fill="hold">
                            <p:stCondLst>
                              <p:cond delay="1000"/>
                            </p:stCondLst>
                            <p:childTnLst>
                              <p:par>
                                <p:cTn id="65" presetID="22" presetClass="entr" presetSubtype="1"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wipe(up)">
                                      <p:cBhvr>
                                        <p:cTn id="67" dur="1000"/>
                                        <p:tgtEl>
                                          <p:spTgt spid="23"/>
                                        </p:tgtEl>
                                      </p:cBhvr>
                                    </p:animEffect>
                                  </p:childTnLst>
                                </p:cTn>
                              </p:par>
                            </p:childTnLst>
                          </p:cTn>
                        </p:par>
                        <p:par>
                          <p:cTn id="68" fill="hold">
                            <p:stCondLst>
                              <p:cond delay="2000"/>
                            </p:stCondLst>
                            <p:childTnLst>
                              <p:par>
                                <p:cTn id="69" presetID="22" presetClass="entr" presetSubtype="8" fill="hold"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left)">
                                      <p:cBhvr>
                                        <p:cTn id="71" dur="1000"/>
                                        <p:tgtEl>
                                          <p:spTgt spid="24"/>
                                        </p:tgtEl>
                                      </p:cBhvr>
                                    </p:animEffect>
                                  </p:childTnLst>
                                </p:cTn>
                              </p:par>
                            </p:childTnLst>
                          </p:cTn>
                        </p:par>
                        <p:par>
                          <p:cTn id="72" fill="hold">
                            <p:stCondLst>
                              <p:cond delay="3000"/>
                            </p:stCondLst>
                            <p:childTnLst>
                              <p:par>
                                <p:cTn id="73" presetID="22" presetClass="entr" presetSubtype="8" fill="hold"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wipe(left)">
                                      <p:cBhvr>
                                        <p:cTn id="75" dur="1000"/>
                                        <p:tgtEl>
                                          <p:spTgt spid="18"/>
                                        </p:tgtEl>
                                      </p:cBhvr>
                                    </p:animEffect>
                                  </p:childTnLst>
                                </p:cTn>
                              </p:par>
                            </p:childTnLst>
                          </p:cTn>
                        </p:par>
                        <p:par>
                          <p:cTn id="76" fill="hold">
                            <p:stCondLst>
                              <p:cond delay="4000"/>
                            </p:stCondLst>
                            <p:childTnLst>
                              <p:par>
                                <p:cTn id="77" presetID="22" presetClass="entr" presetSubtype="2" fill="hold"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wipe(right)">
                                      <p:cBhvr>
                                        <p:cTn id="79" dur="1000"/>
                                        <p:tgtEl>
                                          <p:spTgt spid="25"/>
                                        </p:tgtEl>
                                      </p:cBhvr>
                                    </p:animEffect>
                                  </p:childTnLst>
                                </p:cTn>
                              </p:par>
                            </p:childTnLst>
                          </p:cTn>
                        </p:par>
                        <p:par>
                          <p:cTn id="80" fill="hold">
                            <p:stCondLst>
                              <p:cond delay="5000"/>
                            </p:stCondLst>
                            <p:childTnLst>
                              <p:par>
                                <p:cTn id="81" presetID="22" presetClass="entr" presetSubtype="8" fill="hold" grpId="0" nodeType="afterEffect">
                                  <p:stCondLst>
                                    <p:cond delay="0"/>
                                  </p:stCondLst>
                                  <p:childTnLst>
                                    <p:set>
                                      <p:cBhvr>
                                        <p:cTn id="82" dur="1" fill="hold">
                                          <p:stCondLst>
                                            <p:cond delay="0"/>
                                          </p:stCondLst>
                                        </p:cTn>
                                        <p:tgtEl>
                                          <p:spTgt spid="17">
                                            <p:txEl>
                                              <p:pRg st="2" end="2"/>
                                            </p:txEl>
                                          </p:spTgt>
                                        </p:tgtEl>
                                        <p:attrNameLst>
                                          <p:attrName>style.visibility</p:attrName>
                                        </p:attrNameLst>
                                      </p:cBhvr>
                                      <p:to>
                                        <p:strVal val="visible"/>
                                      </p:to>
                                    </p:set>
                                    <p:animEffect transition="in" filter="wipe(left)">
                                      <p:cBhvr>
                                        <p:cTn id="83" dur="500"/>
                                        <p:tgtEl>
                                          <p:spTgt spid="17">
                                            <p:txEl>
                                              <p:pRg st="2" end="2"/>
                                            </p:txEl>
                                          </p:spTgt>
                                        </p:tgtEl>
                                      </p:cBhvr>
                                    </p:animEffect>
                                  </p:childTnLst>
                                </p:cTn>
                              </p:par>
                            </p:childTnLst>
                          </p:cTn>
                        </p:par>
                        <p:par>
                          <p:cTn id="84" fill="hold">
                            <p:stCondLst>
                              <p:cond delay="5500"/>
                            </p:stCondLst>
                            <p:childTnLst>
                              <p:par>
                                <p:cTn id="85" presetID="22" presetClass="entr" presetSubtype="8" fill="hold" grpId="0" nodeType="afterEffect">
                                  <p:stCondLst>
                                    <p:cond delay="0"/>
                                  </p:stCondLst>
                                  <p:childTnLst>
                                    <p:set>
                                      <p:cBhvr>
                                        <p:cTn id="86" dur="1" fill="hold">
                                          <p:stCondLst>
                                            <p:cond delay="0"/>
                                          </p:stCondLst>
                                        </p:cTn>
                                        <p:tgtEl>
                                          <p:spTgt spid="17">
                                            <p:txEl>
                                              <p:pRg st="3" end="3"/>
                                            </p:txEl>
                                          </p:spTgt>
                                        </p:tgtEl>
                                        <p:attrNameLst>
                                          <p:attrName>style.visibility</p:attrName>
                                        </p:attrNameLst>
                                      </p:cBhvr>
                                      <p:to>
                                        <p:strVal val="visible"/>
                                      </p:to>
                                    </p:set>
                                    <p:animEffect transition="in" filter="wipe(left)">
                                      <p:cBhvr>
                                        <p:cTn id="87" dur="500"/>
                                        <p:tgtEl>
                                          <p:spTgt spid="17">
                                            <p:txEl>
                                              <p:pRg st="3" end="3"/>
                                            </p:txEl>
                                          </p:spTgt>
                                        </p:tgtEl>
                                      </p:cBhvr>
                                    </p:animEffect>
                                  </p:childTnLst>
                                </p:cTn>
                              </p:par>
                            </p:childTnLst>
                          </p:cTn>
                        </p:par>
                        <p:par>
                          <p:cTn id="88" fill="hold">
                            <p:stCondLst>
                              <p:cond delay="6000"/>
                            </p:stCondLst>
                            <p:childTnLst>
                              <p:par>
                                <p:cTn id="89" presetID="22" presetClass="entr" presetSubtype="4" fill="hold" nodeType="after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wipe(down)">
                                      <p:cBhvr>
                                        <p:cTn id="9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7"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 name="Rectangle 4"/>
          <p:cNvSpPr txBox="1">
            <a:spLocks noChangeArrowheads="1"/>
          </p:cNvSpPr>
          <p:nvPr/>
        </p:nvSpPr>
        <p:spPr>
          <a:xfrm>
            <a:off x="1066800" y="198438"/>
            <a:ext cx="7192796" cy="472281"/>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a:solidFill>
                  <a:srgbClr val="008FD0"/>
                </a:solidFill>
              </a:rPr>
              <a:t>The Industry’s </a:t>
            </a:r>
            <a:r>
              <a:rPr lang="en-US" sz="2800" dirty="0" smtClean="0">
                <a:solidFill>
                  <a:srgbClr val="008FD0"/>
                </a:solidFill>
              </a:rPr>
              <a:t>Long-Run Supply </a:t>
            </a:r>
            <a:r>
              <a:rPr lang="en-US" sz="2800" dirty="0">
                <a:solidFill>
                  <a:srgbClr val="008FD0"/>
                </a:solidFill>
              </a:rPr>
              <a:t>Curve</a:t>
            </a:r>
            <a:endParaRPr lang="en-US" sz="2800" dirty="0" smtClean="0">
              <a:solidFill>
                <a:srgbClr val="008FD0"/>
              </a:solidFill>
            </a:endParaRPr>
          </a:p>
        </p:txBody>
      </p:sp>
      <p:sp>
        <p:nvSpPr>
          <p:cNvPr id="4" name="Rectangle 6"/>
          <p:cNvSpPr>
            <a:spLocks noChangeArrowheads="1"/>
          </p:cNvSpPr>
          <p:nvPr/>
        </p:nvSpPr>
        <p:spPr bwMode="auto">
          <a:xfrm>
            <a:off x="304800" y="198438"/>
            <a:ext cx="838200" cy="487362"/>
          </a:xfrm>
          <a:prstGeom prst="rect">
            <a:avLst/>
          </a:prstGeom>
          <a:noFill/>
          <a:ln w="9525">
            <a:noFill/>
            <a:miter lim="800000"/>
            <a:headEnd/>
            <a:tailEnd/>
          </a:ln>
        </p:spPr>
        <p:txBody>
          <a:bodyPr anchor="ctr"/>
          <a:lstStyle/>
          <a:p>
            <a:pPr algn="ctr">
              <a:buNone/>
            </a:pPr>
            <a:r>
              <a:rPr lang="en-US" sz="2800" b="1" dirty="0" smtClean="0">
                <a:solidFill>
                  <a:srgbClr val="008FD0"/>
                </a:solidFill>
                <a:latin typeface="Arial" charset="0"/>
              </a:rPr>
              <a:t>8.8</a:t>
            </a:r>
            <a:endParaRPr lang="en-US" sz="2800" b="1" dirty="0">
              <a:solidFill>
                <a:srgbClr val="008FD0"/>
              </a:solidFill>
              <a:latin typeface="Arial" charset="0"/>
            </a:endParaRPr>
          </a:p>
        </p:txBody>
      </p:sp>
      <p:pic>
        <p:nvPicPr>
          <p:cNvPr id="6" name="Picture 5" descr="fig8.16_02.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52"/>
          <p:cNvSpPr txBox="1">
            <a:spLocks noChangeArrowheads="1"/>
          </p:cNvSpPr>
          <p:nvPr/>
        </p:nvSpPr>
        <p:spPr bwMode="auto">
          <a:xfrm>
            <a:off x="447675" y="697974"/>
            <a:ext cx="6324600" cy="381000"/>
          </a:xfrm>
          <a:prstGeom prst="rect">
            <a:avLst/>
          </a:prstGeom>
          <a:noFill/>
          <a:ln w="9525">
            <a:noFill/>
            <a:miter lim="800000"/>
            <a:headEnd/>
            <a:tailEnd/>
          </a:ln>
        </p:spPr>
        <p:txBody>
          <a:bodyPr/>
          <a:lstStyle/>
          <a:p>
            <a:pPr>
              <a:spcBef>
                <a:spcPct val="20000"/>
              </a:spcBef>
              <a:buNone/>
              <a:defRPr/>
            </a:pPr>
            <a:r>
              <a:rPr lang="en-US" sz="2000" b="1" kern="0" dirty="0">
                <a:solidFill>
                  <a:srgbClr val="950057"/>
                </a:solidFill>
                <a:latin typeface="+mn-lt"/>
              </a:rPr>
              <a:t>Constant-Cost Industry</a:t>
            </a:r>
          </a:p>
        </p:txBody>
      </p:sp>
      <p:sp>
        <p:nvSpPr>
          <p:cNvPr id="8" name="Text Box 53"/>
          <p:cNvSpPr txBox="1">
            <a:spLocks noChangeArrowheads="1"/>
          </p:cNvSpPr>
          <p:nvPr/>
        </p:nvSpPr>
        <p:spPr bwMode="auto">
          <a:xfrm>
            <a:off x="457200" y="1066800"/>
            <a:ext cx="838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90513" indent="-290513"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285750" indent="-285750" eaLnBrk="1" hangingPunct="1">
              <a:buClr>
                <a:schemeClr val="bg2"/>
              </a:buClr>
              <a:buNone/>
            </a:pPr>
            <a:r>
              <a:rPr lang="en-US" b="1" dirty="0" smtClean="0">
                <a:solidFill>
                  <a:schemeClr val="bg2"/>
                </a:solidFill>
                <a:latin typeface="Arial" pitchFamily="34" charset="0"/>
              </a:rPr>
              <a:t>●</a:t>
            </a:r>
            <a:r>
              <a:rPr lang="en-US" b="1" dirty="0" smtClean="0">
                <a:solidFill>
                  <a:srgbClr val="382344"/>
                </a:solidFill>
                <a:latin typeface="Arial" pitchFamily="34" charset="0"/>
              </a:rPr>
              <a:t> constant-cost </a:t>
            </a:r>
            <a:r>
              <a:rPr lang="en-US" b="1" dirty="0">
                <a:solidFill>
                  <a:srgbClr val="382344"/>
                </a:solidFill>
                <a:latin typeface="Arial" pitchFamily="34" charset="0"/>
              </a:rPr>
              <a:t>industry    </a:t>
            </a:r>
            <a:r>
              <a:rPr lang="en-US" dirty="0">
                <a:solidFill>
                  <a:srgbClr val="2A5CAA"/>
                </a:solidFill>
                <a:latin typeface="Arial" pitchFamily="34" charset="0"/>
              </a:rPr>
              <a:t>Industry whose long-run supply curve is horizontal.</a:t>
            </a:r>
          </a:p>
        </p:txBody>
      </p:sp>
      <p:sp>
        <p:nvSpPr>
          <p:cNvPr id="10" name="Rectangle 4"/>
          <p:cNvSpPr>
            <a:spLocks noChangeArrowheads="1"/>
          </p:cNvSpPr>
          <p:nvPr/>
        </p:nvSpPr>
        <p:spPr bwMode="auto">
          <a:xfrm>
            <a:off x="457199" y="2286000"/>
            <a:ext cx="2971801"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In </a:t>
            </a:r>
            <a:r>
              <a:rPr lang="en-US" sz="1600" b="1" dirty="0">
                <a:latin typeface="Arial" pitchFamily="34" charset="0"/>
              </a:rPr>
              <a:t>(b)</a:t>
            </a:r>
            <a:r>
              <a:rPr lang="en-US" sz="1600" dirty="0">
                <a:latin typeface="Arial" pitchFamily="34" charset="0"/>
              </a:rPr>
              <a:t>, the long-run supply curve in a constant-cost industry is a horizontal line </a:t>
            </a:r>
            <a:r>
              <a:rPr lang="en-US" sz="1600" i="1" dirty="0">
                <a:latin typeface="Arial" pitchFamily="34" charset="0"/>
              </a:rPr>
              <a:t>S</a:t>
            </a:r>
            <a:r>
              <a:rPr lang="en-US" sz="1600" i="1" baseline="-25000" dirty="0">
                <a:latin typeface="Arial" pitchFamily="34" charset="0"/>
              </a:rPr>
              <a:t>L</a:t>
            </a:r>
            <a:r>
              <a:rPr lang="en-US" sz="1600" dirty="0">
                <a:latin typeface="Arial" pitchFamily="34" charset="0"/>
              </a:rPr>
              <a:t>. </a:t>
            </a:r>
          </a:p>
          <a:p>
            <a:pPr>
              <a:spcBef>
                <a:spcPct val="20000"/>
              </a:spcBef>
              <a:buNone/>
            </a:pPr>
            <a:r>
              <a:rPr lang="en-US" sz="1600" dirty="0">
                <a:latin typeface="Arial" pitchFamily="34" charset="0"/>
              </a:rPr>
              <a:t>When demand increases, initially causing a price </a:t>
            </a:r>
            <a:r>
              <a:rPr lang="en-US" sz="1600" dirty="0" smtClean="0">
                <a:latin typeface="Arial" pitchFamily="34" charset="0"/>
              </a:rPr>
              <a:t>rise, </a:t>
            </a:r>
            <a:endParaRPr lang="en-US" sz="1600" dirty="0">
              <a:latin typeface="Arial" pitchFamily="34" charset="0"/>
            </a:endParaRPr>
          </a:p>
          <a:p>
            <a:pPr>
              <a:spcBef>
                <a:spcPct val="20000"/>
              </a:spcBef>
              <a:buNone/>
            </a:pPr>
            <a:r>
              <a:rPr lang="en-US" sz="1600" dirty="0">
                <a:latin typeface="Arial" pitchFamily="34" charset="0"/>
              </a:rPr>
              <a:t>the firm initially increases its output from </a:t>
            </a:r>
            <a:r>
              <a:rPr lang="en-US" sz="1600" i="1" dirty="0">
                <a:latin typeface="Arial" pitchFamily="34" charset="0"/>
              </a:rPr>
              <a:t>q</a:t>
            </a:r>
            <a:r>
              <a:rPr lang="en-US" sz="1600" i="1" baseline="-25000" dirty="0">
                <a:latin typeface="Arial" pitchFamily="34" charset="0"/>
              </a:rPr>
              <a:t>1</a:t>
            </a:r>
            <a:r>
              <a:rPr lang="en-US" sz="1600" dirty="0">
                <a:latin typeface="Arial" pitchFamily="34" charset="0"/>
              </a:rPr>
              <a:t> to </a:t>
            </a:r>
            <a:r>
              <a:rPr lang="en-US" sz="1600" i="1" dirty="0">
                <a:latin typeface="Arial" pitchFamily="34" charset="0"/>
              </a:rPr>
              <a:t>q</a:t>
            </a:r>
            <a:r>
              <a:rPr lang="en-US" sz="1600" i="1" baseline="-25000" dirty="0">
                <a:latin typeface="Arial" pitchFamily="34" charset="0"/>
              </a:rPr>
              <a:t>2</a:t>
            </a:r>
            <a:r>
              <a:rPr lang="en-US" sz="1600" dirty="0">
                <a:latin typeface="Arial" pitchFamily="34" charset="0"/>
              </a:rPr>
              <a:t>, as shown in </a:t>
            </a:r>
            <a:r>
              <a:rPr lang="en-US" sz="1600" b="1" dirty="0">
                <a:latin typeface="Arial" pitchFamily="34" charset="0"/>
              </a:rPr>
              <a:t>(a)</a:t>
            </a:r>
            <a:r>
              <a:rPr lang="en-US" sz="1600" dirty="0">
                <a:latin typeface="Arial" pitchFamily="34" charset="0"/>
              </a:rPr>
              <a:t>. </a:t>
            </a:r>
          </a:p>
          <a:p>
            <a:pPr>
              <a:spcBef>
                <a:spcPct val="20000"/>
              </a:spcBef>
              <a:buNone/>
            </a:pPr>
            <a:r>
              <a:rPr lang="en-US" sz="1600" dirty="0">
                <a:latin typeface="Arial" pitchFamily="34" charset="0"/>
              </a:rPr>
              <a:t>But the entry of new firms causes a shift to the right in industry supply. </a:t>
            </a:r>
          </a:p>
          <a:p>
            <a:pPr>
              <a:spcBef>
                <a:spcPct val="20000"/>
              </a:spcBef>
              <a:buNone/>
            </a:pPr>
            <a:r>
              <a:rPr lang="en-US" sz="1600" dirty="0">
                <a:latin typeface="Arial" pitchFamily="34" charset="0"/>
              </a:rPr>
              <a:t>Because input prices are unaffected by the increased output of the industry, entry occurs until the original price is obtained (at point </a:t>
            </a:r>
            <a:r>
              <a:rPr lang="en-US" sz="1600" i="1" dirty="0">
                <a:latin typeface="Arial" pitchFamily="34" charset="0"/>
              </a:rPr>
              <a:t>B</a:t>
            </a:r>
            <a:r>
              <a:rPr lang="en-US" sz="1600" dirty="0">
                <a:latin typeface="Arial" pitchFamily="34" charset="0"/>
              </a:rPr>
              <a:t> in </a:t>
            </a:r>
            <a:r>
              <a:rPr lang="en-US" sz="1600" b="1" dirty="0">
                <a:latin typeface="Arial" pitchFamily="34" charset="0"/>
              </a:rPr>
              <a:t>(b)</a:t>
            </a:r>
            <a:r>
              <a:rPr lang="en-US" sz="1600" dirty="0">
                <a:latin typeface="Arial" pitchFamily="34" charset="0"/>
              </a:rPr>
              <a:t>).</a:t>
            </a:r>
            <a:endParaRPr lang="en-US" sz="1000" dirty="0">
              <a:latin typeface="Arial" pitchFamily="34" charset="0"/>
            </a:endParaRPr>
          </a:p>
        </p:txBody>
      </p:sp>
      <p:pic>
        <p:nvPicPr>
          <p:cNvPr id="12" name="Picture 11" descr="fig8.16_01.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fig8.16_11.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descr="fig8.16_12.gif"/>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descr="fig8.16_10.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descr="fig8.16_13.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descr="fig8.16_03.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descr="fig8.16_04.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descr="fig8.16_05.gi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descr="fig8.16_06.gif"/>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descr="fig8.16_07.gif"/>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descr="fig8.16_14.gif"/>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descr="fig8.16_08.gif"/>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descr="fig8.16_09.gif"/>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3457575" y="2057400"/>
            <a:ext cx="614362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p:cNvSpPr/>
          <p:nvPr/>
        </p:nvSpPr>
        <p:spPr>
          <a:xfrm>
            <a:off x="3609975" y="5181421"/>
            <a:ext cx="5305425" cy="830997"/>
          </a:xfrm>
          <a:prstGeom prst="rect">
            <a:avLst/>
          </a:prstGeom>
        </p:spPr>
        <p:txBody>
          <a:bodyPr wrap="square">
            <a:spAutoFit/>
          </a:bodyPr>
          <a:lstStyle/>
          <a:p>
            <a:pPr>
              <a:buNone/>
              <a:defRPr/>
            </a:pPr>
            <a:r>
              <a:rPr lang="en-US" sz="1600" i="1" dirty="0">
                <a:latin typeface="+mj-lt"/>
              </a:rPr>
              <a:t>The long-run supply curve for a constant-cost industry is, therefore, a horizontal line at a price that is equal to the long-run minimum average cost of production.</a:t>
            </a:r>
            <a:endParaRPr lang="en-US" sz="1600" dirty="0">
              <a:latin typeface="+mj-lt"/>
            </a:endParaRPr>
          </a:p>
        </p:txBody>
      </p:sp>
      <p:sp>
        <p:nvSpPr>
          <p:cNvPr id="26" name="Rectangle 4"/>
          <p:cNvSpPr>
            <a:spLocks noChangeArrowheads="1"/>
          </p:cNvSpPr>
          <p:nvPr/>
        </p:nvSpPr>
        <p:spPr bwMode="auto">
          <a:xfrm>
            <a:off x="447675" y="1752600"/>
            <a:ext cx="2981325" cy="533400"/>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LONG-RUN SUPPLY IN A CONSTANT COST INDUSTRY</a:t>
            </a:r>
          </a:p>
        </p:txBody>
      </p:sp>
      <p:sp>
        <p:nvSpPr>
          <p:cNvPr id="27" name="Rectangle 9"/>
          <p:cNvSpPr>
            <a:spLocks noChangeArrowheads="1"/>
          </p:cNvSpPr>
          <p:nvPr/>
        </p:nvSpPr>
        <p:spPr bwMode="auto">
          <a:xfrm>
            <a:off x="447675" y="1447800"/>
            <a:ext cx="1504704"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8.16</a:t>
            </a:r>
            <a:endParaRPr lang="en-US" sz="2000" b="1" dirty="0">
              <a:solidFill>
                <a:srgbClr val="ED1B2F"/>
              </a:solidFill>
              <a:latin typeface="Arial" charset="0"/>
            </a:endParaRPr>
          </a:p>
        </p:txBody>
      </p:sp>
      <p:grpSp>
        <p:nvGrpSpPr>
          <p:cNvPr id="28" name="Group 27"/>
          <p:cNvGrpSpPr>
            <a:grpSpLocks/>
          </p:cNvGrpSpPr>
          <p:nvPr/>
        </p:nvGrpSpPr>
        <p:grpSpPr bwMode="auto">
          <a:xfrm>
            <a:off x="3390899" y="1555224"/>
            <a:ext cx="161926" cy="4921776"/>
            <a:chOff x="3574256" y="2209800"/>
            <a:chExt cx="152400" cy="4114800"/>
          </a:xfrm>
        </p:grpSpPr>
        <p:cxnSp>
          <p:nvCxnSpPr>
            <p:cNvPr id="29"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0"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1" name="Group 30"/>
          <p:cNvGrpSpPr>
            <a:grpSpLocks/>
          </p:cNvGrpSpPr>
          <p:nvPr/>
        </p:nvGrpSpPr>
        <p:grpSpPr bwMode="auto">
          <a:xfrm rot="10800000" flipV="1">
            <a:off x="3478857" y="5014856"/>
            <a:ext cx="5569893" cy="166565"/>
            <a:chOff x="457199" y="5791200"/>
            <a:chExt cx="3193257" cy="152400"/>
          </a:xfrm>
        </p:grpSpPr>
        <p:cxnSp>
          <p:nvCxnSpPr>
            <p:cNvPr id="32"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34" name="Group 33"/>
          <p:cNvGrpSpPr>
            <a:grpSpLocks/>
          </p:cNvGrpSpPr>
          <p:nvPr/>
        </p:nvGrpSpPr>
        <p:grpSpPr bwMode="auto">
          <a:xfrm flipV="1">
            <a:off x="457199" y="6400800"/>
            <a:ext cx="3021658" cy="152400"/>
            <a:chOff x="457199" y="5791200"/>
            <a:chExt cx="3193257" cy="152400"/>
          </a:xfrm>
        </p:grpSpPr>
        <p:cxnSp>
          <p:nvCxnSpPr>
            <p:cNvPr id="35"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6"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131764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left)">
                                      <p:cBhvr>
                                        <p:cTn id="24" dur="500"/>
                                        <p:tgtEl>
                                          <p:spTgt spid="27"/>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left)">
                                      <p:cBhvr>
                                        <p:cTn id="28" dur="500"/>
                                        <p:tgtEl>
                                          <p:spTgt spid="26"/>
                                        </p:tgtEl>
                                      </p:cBhvr>
                                    </p:animEffect>
                                  </p:childTnLst>
                                </p:cTn>
                              </p:par>
                            </p:childTnLst>
                          </p:cTn>
                        </p:par>
                        <p:par>
                          <p:cTn id="29" fill="hold">
                            <p:stCondLst>
                              <p:cond delay="1000"/>
                            </p:stCondLst>
                            <p:childTnLst>
                              <p:par>
                                <p:cTn id="30" presetID="22" presetClass="entr" presetSubtype="4"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down)">
                                      <p:cBhvr>
                                        <p:cTn id="32" dur="500"/>
                                        <p:tgtEl>
                                          <p:spTgt spid="28"/>
                                        </p:tgtEl>
                                      </p:cBhvr>
                                    </p:animEffect>
                                  </p:childTnLst>
                                </p:cTn>
                              </p:par>
                              <p:par>
                                <p:cTn id="33" presetID="22" presetClass="entr" presetSubtype="8" fill="hold"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childTnLst>
                          </p:cTn>
                        </p:par>
                        <p:par>
                          <p:cTn id="36" fill="hold">
                            <p:stCondLst>
                              <p:cond delay="1500"/>
                            </p:stCondLst>
                            <p:childTnLst>
                              <p:par>
                                <p:cTn id="37" presetID="22" presetClass="entr" presetSubtype="8"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left)">
                                      <p:cBhvr>
                                        <p:cTn id="39" dur="500"/>
                                        <p:tgtEl>
                                          <p:spTgt spid="12"/>
                                        </p:tgtEl>
                                      </p:cBhvr>
                                    </p:animEffect>
                                  </p:childTnLst>
                                </p:cTn>
                              </p:par>
                            </p:childTnLst>
                          </p:cTn>
                        </p:par>
                        <p:par>
                          <p:cTn id="40" fill="hold">
                            <p:stCondLst>
                              <p:cond delay="2000"/>
                            </p:stCondLst>
                            <p:childTnLst>
                              <p:par>
                                <p:cTn id="41" presetID="22" presetClass="entr" presetSubtype="1"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up)">
                                      <p:cBhvr>
                                        <p:cTn id="43" dur="1000"/>
                                        <p:tgtEl>
                                          <p:spTgt spid="17"/>
                                        </p:tgtEl>
                                      </p:cBhvr>
                                    </p:animEffect>
                                  </p:childTnLst>
                                </p:cTn>
                              </p:par>
                            </p:childTnLst>
                          </p:cTn>
                        </p:par>
                        <p:par>
                          <p:cTn id="44" fill="hold">
                            <p:stCondLst>
                              <p:cond delay="3000"/>
                            </p:stCondLst>
                            <p:childTnLst>
                              <p:par>
                                <p:cTn id="45" presetID="2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down)">
                                      <p:cBhvr>
                                        <p:cTn id="47" dur="750"/>
                                        <p:tgtEl>
                                          <p:spTgt spid="18"/>
                                        </p:tgtEl>
                                      </p:cBhvr>
                                    </p:animEffect>
                                  </p:childTnLst>
                                </p:cTn>
                              </p:par>
                            </p:childTnLst>
                          </p:cTn>
                        </p:par>
                        <p:par>
                          <p:cTn id="48" fill="hold">
                            <p:stCondLst>
                              <p:cond delay="3750"/>
                            </p:stCondLst>
                            <p:childTnLst>
                              <p:par>
                                <p:cTn id="49" presetID="22" presetClass="entr" presetSubtype="1" fill="hold"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up)">
                                      <p:cBhvr>
                                        <p:cTn id="51" dur="750"/>
                                        <p:tgtEl>
                                          <p:spTgt spid="19"/>
                                        </p:tgtEl>
                                      </p:cBhvr>
                                    </p:animEffect>
                                  </p:childTnLst>
                                </p:cTn>
                              </p:par>
                            </p:childTnLst>
                          </p:cTn>
                        </p:par>
                        <p:par>
                          <p:cTn id="52" fill="hold">
                            <p:stCondLst>
                              <p:cond delay="4500"/>
                            </p:stCondLst>
                            <p:childTnLst>
                              <p:par>
                                <p:cTn id="53" presetID="22" presetClass="entr" presetSubtype="2" fill="hold" nodeType="after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ipe(right)">
                                      <p:cBhvr>
                                        <p:cTn id="55" dur="750"/>
                                        <p:tgtEl>
                                          <p:spTgt spid="6"/>
                                        </p:tgtEl>
                                      </p:cBhvr>
                                    </p:animEffect>
                                  </p:childTnLst>
                                </p:cTn>
                              </p:par>
                            </p:childTnLst>
                          </p:cTn>
                        </p:par>
                        <p:par>
                          <p:cTn id="56" fill="hold">
                            <p:stCondLst>
                              <p:cond delay="5250"/>
                            </p:stCondLst>
                            <p:childTnLst>
                              <p:par>
                                <p:cTn id="57" presetID="22" presetClass="entr" presetSubtype="2" fill="hold"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right)">
                                      <p:cBhvr>
                                        <p:cTn id="59" dur="750"/>
                                        <p:tgtEl>
                                          <p:spTgt spid="15"/>
                                        </p:tgtEl>
                                      </p:cBhvr>
                                    </p:animEffect>
                                  </p:childTnLst>
                                </p:cTn>
                              </p:par>
                            </p:childTnLst>
                          </p:cTn>
                        </p:par>
                        <p:par>
                          <p:cTn id="60" fill="hold">
                            <p:stCondLst>
                              <p:cond delay="6000"/>
                            </p:stCondLst>
                            <p:childTnLst>
                              <p:par>
                                <p:cTn id="61" presetID="22" presetClass="entr" presetSubtype="4" fill="hold"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down)">
                                      <p:cBhvr>
                                        <p:cTn id="63" dur="750"/>
                                        <p:tgtEl>
                                          <p:spTgt spid="14"/>
                                        </p:tgtEl>
                                      </p:cBhvr>
                                    </p:animEffect>
                                  </p:childTnLst>
                                </p:cTn>
                              </p:par>
                            </p:childTnLst>
                          </p:cTn>
                        </p:par>
                        <p:par>
                          <p:cTn id="64" fill="hold">
                            <p:stCondLst>
                              <p:cond delay="6750"/>
                            </p:stCondLst>
                            <p:childTnLst>
                              <p:par>
                                <p:cTn id="65" presetID="22" presetClass="entr" presetSubtype="1"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up)">
                                      <p:cBhvr>
                                        <p:cTn id="67" dur="750"/>
                                        <p:tgtEl>
                                          <p:spTgt spid="16"/>
                                        </p:tgtEl>
                                      </p:cBhvr>
                                    </p:animEffect>
                                  </p:childTnLst>
                                </p:cTn>
                              </p:par>
                            </p:childTnLst>
                          </p:cTn>
                        </p:par>
                        <p:par>
                          <p:cTn id="68" fill="hold">
                            <p:stCondLst>
                              <p:cond delay="7500"/>
                            </p:stCondLst>
                            <p:childTnLst>
                              <p:par>
                                <p:cTn id="69" presetID="22" presetClass="entr" presetSubtype="8"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left)">
                                      <p:cBhvr>
                                        <p:cTn id="71" dur="750"/>
                                        <p:tgtEl>
                                          <p:spTgt spid="13"/>
                                        </p:tgtEl>
                                      </p:cBhvr>
                                    </p:animEffect>
                                  </p:childTnLst>
                                </p:cTn>
                              </p:par>
                            </p:childTnLst>
                          </p:cTn>
                        </p:par>
                        <p:par>
                          <p:cTn id="72" fill="hold">
                            <p:stCondLst>
                              <p:cond delay="8250"/>
                            </p:stCondLst>
                            <p:childTnLst>
                              <p:par>
                                <p:cTn id="73" presetID="22" presetClass="entr" presetSubtype="8" fill="hold" grpId="0" nodeType="afterEffect">
                                  <p:stCondLst>
                                    <p:cond delay="0"/>
                                  </p:stCondLst>
                                  <p:childTnLst>
                                    <p:set>
                                      <p:cBhvr>
                                        <p:cTn id="74" dur="1" fill="hold">
                                          <p:stCondLst>
                                            <p:cond delay="0"/>
                                          </p:stCondLst>
                                        </p:cTn>
                                        <p:tgtEl>
                                          <p:spTgt spid="10">
                                            <p:txEl>
                                              <p:pRg st="0" end="0"/>
                                            </p:txEl>
                                          </p:spTgt>
                                        </p:tgtEl>
                                        <p:attrNameLst>
                                          <p:attrName>style.visibility</p:attrName>
                                        </p:attrNameLst>
                                      </p:cBhvr>
                                      <p:to>
                                        <p:strVal val="visible"/>
                                      </p:to>
                                    </p:set>
                                    <p:animEffect transition="in" filter="wipe(left)">
                                      <p:cBhvr>
                                        <p:cTn id="75" dur="500"/>
                                        <p:tgtEl>
                                          <p:spTgt spid="10">
                                            <p:txEl>
                                              <p:pRg st="0" end="0"/>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1" fill="hold" nodeType="clickEffect">
                                  <p:stCondLst>
                                    <p:cond delay="0"/>
                                  </p:stCondLst>
                                  <p:childTnLst>
                                    <p:set>
                                      <p:cBhvr>
                                        <p:cTn id="79" dur="1" fill="hold">
                                          <p:stCondLst>
                                            <p:cond delay="0"/>
                                          </p:stCondLst>
                                        </p:cTn>
                                        <p:tgtEl>
                                          <p:spTgt spid="20"/>
                                        </p:tgtEl>
                                        <p:attrNameLst>
                                          <p:attrName>style.visibility</p:attrName>
                                        </p:attrNameLst>
                                      </p:cBhvr>
                                      <p:to>
                                        <p:strVal val="visible"/>
                                      </p:to>
                                    </p:set>
                                    <p:animEffect transition="in" filter="wipe(up)">
                                      <p:cBhvr>
                                        <p:cTn id="80" dur="750"/>
                                        <p:tgtEl>
                                          <p:spTgt spid="20"/>
                                        </p:tgtEl>
                                      </p:cBhvr>
                                    </p:animEffect>
                                  </p:childTnLst>
                                </p:cTn>
                              </p:par>
                            </p:childTnLst>
                          </p:cTn>
                        </p:par>
                        <p:par>
                          <p:cTn id="81" fill="hold">
                            <p:stCondLst>
                              <p:cond delay="750"/>
                            </p:stCondLst>
                            <p:childTnLst>
                              <p:par>
                                <p:cTn id="82" presetID="22" presetClass="entr" presetSubtype="8" fill="hold" nodeType="afterEffect">
                                  <p:stCondLst>
                                    <p:cond delay="0"/>
                                  </p:stCondLst>
                                  <p:childTnLst>
                                    <p:set>
                                      <p:cBhvr>
                                        <p:cTn id="83" dur="1" fill="hold">
                                          <p:stCondLst>
                                            <p:cond delay="0"/>
                                          </p:stCondLst>
                                        </p:cTn>
                                        <p:tgtEl>
                                          <p:spTgt spid="21"/>
                                        </p:tgtEl>
                                        <p:attrNameLst>
                                          <p:attrName>style.visibility</p:attrName>
                                        </p:attrNameLst>
                                      </p:cBhvr>
                                      <p:to>
                                        <p:strVal val="visible"/>
                                      </p:to>
                                    </p:set>
                                    <p:animEffect transition="in" filter="wipe(left)">
                                      <p:cBhvr>
                                        <p:cTn id="84" dur="750"/>
                                        <p:tgtEl>
                                          <p:spTgt spid="21"/>
                                        </p:tgtEl>
                                      </p:cBhvr>
                                    </p:animEffect>
                                  </p:childTnLst>
                                </p:cTn>
                              </p:par>
                            </p:childTnLst>
                          </p:cTn>
                        </p:par>
                        <p:par>
                          <p:cTn id="85" fill="hold">
                            <p:stCondLst>
                              <p:cond delay="1500"/>
                            </p:stCondLst>
                            <p:childTnLst>
                              <p:par>
                                <p:cTn id="86" presetID="22" presetClass="entr" presetSubtype="8" fill="hold" grpId="0" nodeType="afterEffect">
                                  <p:stCondLst>
                                    <p:cond delay="0"/>
                                  </p:stCondLst>
                                  <p:childTnLst>
                                    <p:set>
                                      <p:cBhvr>
                                        <p:cTn id="87" dur="1" fill="hold">
                                          <p:stCondLst>
                                            <p:cond delay="0"/>
                                          </p:stCondLst>
                                        </p:cTn>
                                        <p:tgtEl>
                                          <p:spTgt spid="10">
                                            <p:txEl>
                                              <p:pRg st="1" end="1"/>
                                            </p:txEl>
                                          </p:spTgt>
                                        </p:tgtEl>
                                        <p:attrNameLst>
                                          <p:attrName>style.visibility</p:attrName>
                                        </p:attrNameLst>
                                      </p:cBhvr>
                                      <p:to>
                                        <p:strVal val="visible"/>
                                      </p:to>
                                    </p:set>
                                    <p:animEffect transition="in" filter="wipe(left)">
                                      <p:cBhvr>
                                        <p:cTn id="88" dur="500"/>
                                        <p:tgtEl>
                                          <p:spTgt spid="10">
                                            <p:txEl>
                                              <p:pRg st="1" end="1"/>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1" fill="hold" nodeType="click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wipe(up)">
                                      <p:cBhvr>
                                        <p:cTn id="93" dur="750"/>
                                        <p:tgtEl>
                                          <p:spTgt spid="22"/>
                                        </p:tgtEl>
                                      </p:cBhvr>
                                    </p:animEffect>
                                  </p:childTnLst>
                                </p:cTn>
                              </p:par>
                            </p:childTnLst>
                          </p:cTn>
                        </p:par>
                        <p:par>
                          <p:cTn id="94" fill="hold">
                            <p:stCondLst>
                              <p:cond delay="750"/>
                            </p:stCondLst>
                            <p:childTnLst>
                              <p:par>
                                <p:cTn id="95" presetID="22" presetClass="entr" presetSubtype="8" fill="hold" grpId="0" nodeType="afterEffect">
                                  <p:stCondLst>
                                    <p:cond delay="0"/>
                                  </p:stCondLst>
                                  <p:childTnLst>
                                    <p:set>
                                      <p:cBhvr>
                                        <p:cTn id="96" dur="1" fill="hold">
                                          <p:stCondLst>
                                            <p:cond delay="0"/>
                                          </p:stCondLst>
                                        </p:cTn>
                                        <p:tgtEl>
                                          <p:spTgt spid="10">
                                            <p:txEl>
                                              <p:pRg st="2" end="2"/>
                                            </p:txEl>
                                          </p:spTgt>
                                        </p:tgtEl>
                                        <p:attrNameLst>
                                          <p:attrName>style.visibility</p:attrName>
                                        </p:attrNameLst>
                                      </p:cBhvr>
                                      <p:to>
                                        <p:strVal val="visible"/>
                                      </p:to>
                                    </p:set>
                                    <p:animEffect transition="in" filter="wipe(left)">
                                      <p:cBhvr>
                                        <p:cTn id="97" dur="500"/>
                                        <p:tgtEl>
                                          <p:spTgt spid="10">
                                            <p:txEl>
                                              <p:pRg st="2" end="2"/>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nodeType="click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wipe(down)">
                                      <p:cBhvr>
                                        <p:cTn id="102" dur="750"/>
                                        <p:tgtEl>
                                          <p:spTgt spid="23"/>
                                        </p:tgtEl>
                                      </p:cBhvr>
                                    </p:animEffect>
                                  </p:childTnLst>
                                </p:cTn>
                              </p:par>
                            </p:childTnLst>
                          </p:cTn>
                        </p:par>
                        <p:par>
                          <p:cTn id="103" fill="hold">
                            <p:stCondLst>
                              <p:cond delay="750"/>
                            </p:stCondLst>
                            <p:childTnLst>
                              <p:par>
                                <p:cTn id="104" presetID="22" presetClass="entr" presetSubtype="8" fill="hold" grpId="0" nodeType="afterEffect">
                                  <p:stCondLst>
                                    <p:cond delay="0"/>
                                  </p:stCondLst>
                                  <p:childTnLst>
                                    <p:set>
                                      <p:cBhvr>
                                        <p:cTn id="105" dur="1" fill="hold">
                                          <p:stCondLst>
                                            <p:cond delay="0"/>
                                          </p:stCondLst>
                                        </p:cTn>
                                        <p:tgtEl>
                                          <p:spTgt spid="10">
                                            <p:txEl>
                                              <p:pRg st="3" end="3"/>
                                            </p:txEl>
                                          </p:spTgt>
                                        </p:tgtEl>
                                        <p:attrNameLst>
                                          <p:attrName>style.visibility</p:attrName>
                                        </p:attrNameLst>
                                      </p:cBhvr>
                                      <p:to>
                                        <p:strVal val="visible"/>
                                      </p:to>
                                    </p:set>
                                    <p:animEffect transition="in" filter="wipe(left)">
                                      <p:cBhvr>
                                        <p:cTn id="106" dur="500"/>
                                        <p:tgtEl>
                                          <p:spTgt spid="10">
                                            <p:txEl>
                                              <p:pRg st="3" end="3"/>
                                            </p:txEl>
                                          </p:spTgt>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1" fill="hold" nodeType="click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wipe(up)">
                                      <p:cBhvr>
                                        <p:cTn id="111" dur="750"/>
                                        <p:tgtEl>
                                          <p:spTgt spid="24"/>
                                        </p:tgtEl>
                                      </p:cBhvr>
                                    </p:animEffect>
                                  </p:childTnLst>
                                </p:cTn>
                              </p:par>
                            </p:childTnLst>
                          </p:cTn>
                        </p:par>
                        <p:par>
                          <p:cTn id="112" fill="hold">
                            <p:stCondLst>
                              <p:cond delay="750"/>
                            </p:stCondLst>
                            <p:childTnLst>
                              <p:par>
                                <p:cTn id="113" presetID="22" presetClass="entr" presetSubtype="8" fill="hold" grpId="0" nodeType="afterEffect">
                                  <p:stCondLst>
                                    <p:cond delay="0"/>
                                  </p:stCondLst>
                                  <p:childTnLst>
                                    <p:set>
                                      <p:cBhvr>
                                        <p:cTn id="114" dur="1" fill="hold">
                                          <p:stCondLst>
                                            <p:cond delay="0"/>
                                          </p:stCondLst>
                                        </p:cTn>
                                        <p:tgtEl>
                                          <p:spTgt spid="10">
                                            <p:txEl>
                                              <p:pRg st="4" end="4"/>
                                            </p:txEl>
                                          </p:spTgt>
                                        </p:tgtEl>
                                        <p:attrNameLst>
                                          <p:attrName>style.visibility</p:attrName>
                                        </p:attrNameLst>
                                      </p:cBhvr>
                                      <p:to>
                                        <p:strVal val="visible"/>
                                      </p:to>
                                    </p:set>
                                    <p:animEffect transition="in" filter="wipe(left)">
                                      <p:cBhvr>
                                        <p:cTn id="115" dur="500"/>
                                        <p:tgtEl>
                                          <p:spTgt spid="10">
                                            <p:txEl>
                                              <p:pRg st="4" end="4"/>
                                            </p:txEl>
                                          </p:spTgt>
                                        </p:tgtEl>
                                      </p:cBhvr>
                                    </p:animEffect>
                                  </p:childTnLst>
                                </p:cTn>
                              </p:par>
                            </p:childTnLst>
                          </p:cTn>
                        </p:par>
                        <p:par>
                          <p:cTn id="116" fill="hold">
                            <p:stCondLst>
                              <p:cond delay="1250"/>
                            </p:stCondLst>
                            <p:childTnLst>
                              <p:par>
                                <p:cTn id="117" presetID="22" presetClass="entr" presetSubtype="2" fill="hold" nodeType="afterEffect">
                                  <p:stCondLst>
                                    <p:cond delay="0"/>
                                  </p:stCondLst>
                                  <p:childTnLst>
                                    <p:set>
                                      <p:cBhvr>
                                        <p:cTn id="118" dur="1" fill="hold">
                                          <p:stCondLst>
                                            <p:cond delay="0"/>
                                          </p:stCondLst>
                                        </p:cTn>
                                        <p:tgtEl>
                                          <p:spTgt spid="34"/>
                                        </p:tgtEl>
                                        <p:attrNameLst>
                                          <p:attrName>style.visibility</p:attrName>
                                        </p:attrNameLst>
                                      </p:cBhvr>
                                      <p:to>
                                        <p:strVal val="visible"/>
                                      </p:to>
                                    </p:set>
                                    <p:animEffect transition="in" filter="wipe(right)">
                                      <p:cBhvr>
                                        <p:cTn id="119" dur="500"/>
                                        <p:tgtEl>
                                          <p:spTgt spid="34"/>
                                        </p:tgtEl>
                                      </p:cBhvr>
                                    </p:animEffect>
                                  </p:childTnLst>
                                </p:cTn>
                              </p:par>
                            </p:childTnLst>
                          </p:cTn>
                        </p:par>
                      </p:childTnLst>
                    </p:cTn>
                  </p:par>
                  <p:par>
                    <p:cTn id="120" fill="hold">
                      <p:stCondLst>
                        <p:cond delay="indefinite"/>
                      </p:stCondLst>
                      <p:childTnLst>
                        <p:par>
                          <p:cTn id="121" fill="hold">
                            <p:stCondLst>
                              <p:cond delay="0"/>
                            </p:stCondLst>
                            <p:childTnLst>
                              <p:par>
                                <p:cTn id="122" presetID="22" presetClass="entr" presetSubtype="8" fill="hold" grpId="0" nodeType="clickEffect">
                                  <p:stCondLst>
                                    <p:cond delay="0"/>
                                  </p:stCondLst>
                                  <p:childTnLst>
                                    <p:set>
                                      <p:cBhvr>
                                        <p:cTn id="123" dur="1" fill="hold">
                                          <p:stCondLst>
                                            <p:cond delay="0"/>
                                          </p:stCondLst>
                                        </p:cTn>
                                        <p:tgtEl>
                                          <p:spTgt spid="25"/>
                                        </p:tgtEl>
                                        <p:attrNameLst>
                                          <p:attrName>style.visibility</p:attrName>
                                        </p:attrNameLst>
                                      </p:cBhvr>
                                      <p:to>
                                        <p:strVal val="visible"/>
                                      </p:to>
                                    </p:set>
                                    <p:animEffect transition="in" filter="wipe(left)">
                                      <p:cBhvr>
                                        <p:cTn id="1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8" grpId="0"/>
      <p:bldP spid="10" grpId="0" uiExpand="1" build="p"/>
      <p:bldP spid="25" grpId="0"/>
      <p:bldP spid="26" grpId="0"/>
      <p:bldP spid="2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 name="Rectangle 4"/>
          <p:cNvSpPr txBox="1">
            <a:spLocks noChangeArrowheads="1"/>
          </p:cNvSpPr>
          <p:nvPr/>
        </p:nvSpPr>
        <p:spPr>
          <a:xfrm>
            <a:off x="1066800" y="198438"/>
            <a:ext cx="7192796" cy="472281"/>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a:solidFill>
                  <a:srgbClr val="008FD0"/>
                </a:solidFill>
              </a:rPr>
              <a:t>The Industry’s </a:t>
            </a:r>
            <a:r>
              <a:rPr lang="en-US" sz="2800" dirty="0" smtClean="0">
                <a:solidFill>
                  <a:srgbClr val="008FD0"/>
                </a:solidFill>
              </a:rPr>
              <a:t>Long-Run Supply </a:t>
            </a:r>
            <a:r>
              <a:rPr lang="en-US" sz="2800" dirty="0">
                <a:solidFill>
                  <a:srgbClr val="008FD0"/>
                </a:solidFill>
              </a:rPr>
              <a:t>Curve</a:t>
            </a:r>
            <a:endParaRPr lang="en-US" sz="2800" dirty="0" smtClean="0">
              <a:solidFill>
                <a:srgbClr val="008FD0"/>
              </a:solidFill>
            </a:endParaRPr>
          </a:p>
        </p:txBody>
      </p:sp>
      <p:sp>
        <p:nvSpPr>
          <p:cNvPr id="4" name="Rectangle 6"/>
          <p:cNvSpPr>
            <a:spLocks noChangeArrowheads="1"/>
          </p:cNvSpPr>
          <p:nvPr/>
        </p:nvSpPr>
        <p:spPr bwMode="auto">
          <a:xfrm>
            <a:off x="304800" y="198438"/>
            <a:ext cx="838200" cy="487362"/>
          </a:xfrm>
          <a:prstGeom prst="rect">
            <a:avLst/>
          </a:prstGeom>
          <a:noFill/>
          <a:ln w="9525">
            <a:noFill/>
            <a:miter lim="800000"/>
            <a:headEnd/>
            <a:tailEnd/>
          </a:ln>
        </p:spPr>
        <p:txBody>
          <a:bodyPr anchor="ctr"/>
          <a:lstStyle/>
          <a:p>
            <a:pPr algn="ctr">
              <a:buNone/>
            </a:pPr>
            <a:r>
              <a:rPr lang="en-US" sz="2800" b="1" dirty="0" smtClean="0">
                <a:solidFill>
                  <a:srgbClr val="008FD0"/>
                </a:solidFill>
                <a:latin typeface="Arial" charset="0"/>
              </a:rPr>
              <a:t>8.8</a:t>
            </a:r>
            <a:endParaRPr lang="en-US" sz="2800" b="1" dirty="0">
              <a:solidFill>
                <a:srgbClr val="008FD0"/>
              </a:solidFill>
              <a:latin typeface="Arial" charset="0"/>
            </a:endParaRPr>
          </a:p>
        </p:txBody>
      </p:sp>
      <p:sp>
        <p:nvSpPr>
          <p:cNvPr id="7" name="Rectangle 52"/>
          <p:cNvSpPr txBox="1">
            <a:spLocks noChangeArrowheads="1"/>
          </p:cNvSpPr>
          <p:nvPr/>
        </p:nvSpPr>
        <p:spPr bwMode="auto">
          <a:xfrm>
            <a:off x="447675" y="697974"/>
            <a:ext cx="6324600" cy="381000"/>
          </a:xfrm>
          <a:prstGeom prst="rect">
            <a:avLst/>
          </a:prstGeom>
          <a:noFill/>
          <a:ln w="9525">
            <a:noFill/>
            <a:miter lim="800000"/>
            <a:headEnd/>
            <a:tailEnd/>
          </a:ln>
        </p:spPr>
        <p:txBody>
          <a:bodyPr/>
          <a:lstStyle/>
          <a:p>
            <a:pPr>
              <a:spcBef>
                <a:spcPct val="20000"/>
              </a:spcBef>
              <a:buNone/>
              <a:defRPr/>
            </a:pPr>
            <a:r>
              <a:rPr lang="en-US" sz="2000" b="1" kern="0" dirty="0" smtClean="0">
                <a:solidFill>
                  <a:srgbClr val="950057"/>
                </a:solidFill>
                <a:latin typeface="+mn-lt"/>
              </a:rPr>
              <a:t>Increasing-Cost </a:t>
            </a:r>
            <a:r>
              <a:rPr lang="en-US" sz="2000" b="1" kern="0" dirty="0">
                <a:solidFill>
                  <a:srgbClr val="950057"/>
                </a:solidFill>
                <a:latin typeface="+mn-lt"/>
              </a:rPr>
              <a:t>Industry</a:t>
            </a:r>
          </a:p>
        </p:txBody>
      </p:sp>
      <p:sp>
        <p:nvSpPr>
          <p:cNvPr id="8" name="Text Box 53"/>
          <p:cNvSpPr txBox="1">
            <a:spLocks noChangeArrowheads="1"/>
          </p:cNvSpPr>
          <p:nvPr/>
        </p:nvSpPr>
        <p:spPr bwMode="auto">
          <a:xfrm>
            <a:off x="304800" y="1066800"/>
            <a:ext cx="8839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90513" indent="-290513"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285750" indent="-285750" eaLnBrk="1" hangingPunct="1">
              <a:buClr>
                <a:schemeClr val="bg2"/>
              </a:buClr>
              <a:buNone/>
            </a:pPr>
            <a:r>
              <a:rPr lang="en-US" b="1" dirty="0" smtClean="0">
                <a:solidFill>
                  <a:schemeClr val="bg2"/>
                </a:solidFill>
                <a:latin typeface="Arial" pitchFamily="34" charset="0"/>
              </a:rPr>
              <a:t>●</a:t>
            </a:r>
            <a:r>
              <a:rPr lang="en-US" b="1" dirty="0" smtClean="0">
                <a:solidFill>
                  <a:srgbClr val="382344"/>
                </a:solidFill>
                <a:latin typeface="Arial" pitchFamily="34" charset="0"/>
              </a:rPr>
              <a:t> increasing-cost industry </a:t>
            </a:r>
            <a:r>
              <a:rPr lang="en-US" dirty="0" smtClean="0">
                <a:solidFill>
                  <a:srgbClr val="2A5CAA"/>
                </a:solidFill>
                <a:latin typeface="Arial" pitchFamily="34" charset="0"/>
              </a:rPr>
              <a:t>Industry </a:t>
            </a:r>
            <a:r>
              <a:rPr lang="en-US" dirty="0">
                <a:solidFill>
                  <a:srgbClr val="2A5CAA"/>
                </a:solidFill>
                <a:latin typeface="Arial" pitchFamily="34" charset="0"/>
              </a:rPr>
              <a:t>whose long-run supply curve is </a:t>
            </a:r>
            <a:r>
              <a:rPr lang="en-US" dirty="0" smtClean="0">
                <a:solidFill>
                  <a:srgbClr val="2A5CAA"/>
                </a:solidFill>
                <a:latin typeface="Arial" pitchFamily="34" charset="0"/>
              </a:rPr>
              <a:t>upward sloping.</a:t>
            </a:r>
            <a:endParaRPr lang="en-US" dirty="0">
              <a:solidFill>
                <a:srgbClr val="2A5CAA"/>
              </a:solidFill>
              <a:latin typeface="Arial" pitchFamily="34" charset="0"/>
            </a:endParaRPr>
          </a:p>
        </p:txBody>
      </p:sp>
      <p:sp>
        <p:nvSpPr>
          <p:cNvPr id="26" name="Rectangle 4"/>
          <p:cNvSpPr>
            <a:spLocks noChangeArrowheads="1"/>
          </p:cNvSpPr>
          <p:nvPr/>
        </p:nvSpPr>
        <p:spPr bwMode="auto">
          <a:xfrm>
            <a:off x="447675" y="1847850"/>
            <a:ext cx="3162300" cy="53340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LONG-RUN SUPPLY IN AN INCREASING COST INDUSTRY</a:t>
            </a:r>
            <a:endParaRPr lang="en-US" sz="1600" b="1" dirty="0">
              <a:latin typeface="Arial" charset="0"/>
            </a:endParaRPr>
          </a:p>
        </p:txBody>
      </p:sp>
      <p:sp>
        <p:nvSpPr>
          <p:cNvPr id="27" name="Rectangle 9"/>
          <p:cNvSpPr>
            <a:spLocks noChangeArrowheads="1"/>
          </p:cNvSpPr>
          <p:nvPr/>
        </p:nvSpPr>
        <p:spPr bwMode="auto">
          <a:xfrm>
            <a:off x="447675" y="1543050"/>
            <a:ext cx="1504704"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8.17</a:t>
            </a:r>
            <a:endParaRPr lang="en-US" sz="2000" b="1" dirty="0">
              <a:solidFill>
                <a:srgbClr val="ED1B2F"/>
              </a:solidFill>
              <a:latin typeface="Arial" charset="0"/>
            </a:endParaRPr>
          </a:p>
        </p:txBody>
      </p:sp>
      <p:grpSp>
        <p:nvGrpSpPr>
          <p:cNvPr id="28" name="Group 27"/>
          <p:cNvGrpSpPr>
            <a:grpSpLocks/>
          </p:cNvGrpSpPr>
          <p:nvPr/>
        </p:nvGrpSpPr>
        <p:grpSpPr bwMode="auto">
          <a:xfrm>
            <a:off x="3419474" y="1650474"/>
            <a:ext cx="161926" cy="4921776"/>
            <a:chOff x="3574256" y="2209800"/>
            <a:chExt cx="152400" cy="4114800"/>
          </a:xfrm>
        </p:grpSpPr>
        <p:cxnSp>
          <p:nvCxnSpPr>
            <p:cNvPr id="29"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0"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1" name="Group 30"/>
          <p:cNvGrpSpPr>
            <a:grpSpLocks/>
          </p:cNvGrpSpPr>
          <p:nvPr/>
        </p:nvGrpSpPr>
        <p:grpSpPr bwMode="auto">
          <a:xfrm rot="10800000" flipV="1">
            <a:off x="3478857" y="5110106"/>
            <a:ext cx="5569893" cy="166565"/>
            <a:chOff x="457199" y="5791200"/>
            <a:chExt cx="3193257" cy="152400"/>
          </a:xfrm>
        </p:grpSpPr>
        <p:cxnSp>
          <p:nvCxnSpPr>
            <p:cNvPr id="32"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34" name="Group 33"/>
          <p:cNvGrpSpPr>
            <a:grpSpLocks/>
          </p:cNvGrpSpPr>
          <p:nvPr/>
        </p:nvGrpSpPr>
        <p:grpSpPr bwMode="auto">
          <a:xfrm flipV="1">
            <a:off x="457199" y="6496050"/>
            <a:ext cx="3040708" cy="152400"/>
            <a:chOff x="457199" y="5791200"/>
            <a:chExt cx="3193257" cy="152400"/>
          </a:xfrm>
        </p:grpSpPr>
        <p:cxnSp>
          <p:nvCxnSpPr>
            <p:cNvPr id="35"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6"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37" name="Rectangle 4"/>
          <p:cNvSpPr>
            <a:spLocks noChangeArrowheads="1"/>
          </p:cNvSpPr>
          <p:nvPr/>
        </p:nvSpPr>
        <p:spPr bwMode="auto">
          <a:xfrm>
            <a:off x="457200" y="2381249"/>
            <a:ext cx="2971800" cy="418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In </a:t>
            </a:r>
            <a:r>
              <a:rPr lang="en-US" sz="1600" b="1" dirty="0">
                <a:latin typeface="Arial" pitchFamily="34" charset="0"/>
              </a:rPr>
              <a:t>(b)</a:t>
            </a:r>
            <a:r>
              <a:rPr lang="en-US" sz="1600" dirty="0">
                <a:latin typeface="Arial" pitchFamily="34" charset="0"/>
              </a:rPr>
              <a:t>, the long-run supply curve in an increasing-cost industry is an upward-sloping curve </a:t>
            </a:r>
            <a:r>
              <a:rPr lang="en-US" sz="1600" i="1" dirty="0">
                <a:latin typeface="Arial" pitchFamily="34" charset="0"/>
              </a:rPr>
              <a:t>S</a:t>
            </a:r>
            <a:r>
              <a:rPr lang="en-US" sz="1600" i="1" baseline="-25000" dirty="0">
                <a:latin typeface="Arial" pitchFamily="34" charset="0"/>
              </a:rPr>
              <a:t>L</a:t>
            </a:r>
            <a:r>
              <a:rPr lang="en-US" sz="1600" dirty="0">
                <a:latin typeface="Arial" pitchFamily="34" charset="0"/>
              </a:rPr>
              <a:t>. </a:t>
            </a:r>
          </a:p>
          <a:p>
            <a:pPr>
              <a:spcBef>
                <a:spcPct val="20000"/>
              </a:spcBef>
              <a:buNone/>
            </a:pPr>
            <a:r>
              <a:rPr lang="en-US" sz="1600" dirty="0">
                <a:latin typeface="Arial" pitchFamily="34" charset="0"/>
              </a:rPr>
              <a:t>When demand increases, initially causing a price rise, </a:t>
            </a:r>
          </a:p>
          <a:p>
            <a:pPr>
              <a:spcBef>
                <a:spcPct val="20000"/>
              </a:spcBef>
              <a:buNone/>
            </a:pPr>
            <a:r>
              <a:rPr lang="en-US" sz="1600" dirty="0">
                <a:latin typeface="Arial" pitchFamily="34" charset="0"/>
              </a:rPr>
              <a:t>the firms increase their output from </a:t>
            </a:r>
            <a:r>
              <a:rPr lang="en-US" sz="1600" i="1" dirty="0">
                <a:latin typeface="Arial" pitchFamily="34" charset="0"/>
              </a:rPr>
              <a:t>q</a:t>
            </a:r>
            <a:r>
              <a:rPr lang="en-US" sz="1600" i="1" baseline="-25000" dirty="0">
                <a:latin typeface="Arial" pitchFamily="34" charset="0"/>
              </a:rPr>
              <a:t>1</a:t>
            </a:r>
            <a:r>
              <a:rPr lang="en-US" sz="1600" dirty="0">
                <a:latin typeface="Arial" pitchFamily="34" charset="0"/>
              </a:rPr>
              <a:t> to </a:t>
            </a:r>
            <a:r>
              <a:rPr lang="en-US" sz="1600" i="1" dirty="0">
                <a:latin typeface="Arial" pitchFamily="34" charset="0"/>
              </a:rPr>
              <a:t>q</a:t>
            </a:r>
            <a:r>
              <a:rPr lang="en-US" sz="1600" i="1" baseline="-25000" dirty="0">
                <a:latin typeface="Arial" pitchFamily="34" charset="0"/>
              </a:rPr>
              <a:t>2</a:t>
            </a:r>
            <a:r>
              <a:rPr lang="en-US" sz="1600" i="1" dirty="0">
                <a:latin typeface="Arial" pitchFamily="34" charset="0"/>
              </a:rPr>
              <a:t> </a:t>
            </a:r>
            <a:r>
              <a:rPr lang="en-US" sz="1600" dirty="0">
                <a:latin typeface="Arial" pitchFamily="34" charset="0"/>
              </a:rPr>
              <a:t>in </a:t>
            </a:r>
            <a:r>
              <a:rPr lang="en-US" sz="1600" b="1" dirty="0">
                <a:latin typeface="Arial" pitchFamily="34" charset="0"/>
              </a:rPr>
              <a:t>(a)</a:t>
            </a:r>
            <a:r>
              <a:rPr lang="en-US" sz="1600" dirty="0">
                <a:latin typeface="Arial" pitchFamily="34" charset="0"/>
              </a:rPr>
              <a:t>. </a:t>
            </a:r>
          </a:p>
          <a:p>
            <a:pPr>
              <a:spcBef>
                <a:spcPct val="20000"/>
              </a:spcBef>
              <a:buNone/>
            </a:pPr>
            <a:r>
              <a:rPr lang="en-US" sz="1600" dirty="0">
                <a:latin typeface="Arial" pitchFamily="34" charset="0"/>
              </a:rPr>
              <a:t>In that case, the entry of new firms causes a shift to the right in supply from </a:t>
            </a:r>
            <a:r>
              <a:rPr lang="en-US" sz="1600" i="1" dirty="0">
                <a:latin typeface="Arial" pitchFamily="34" charset="0"/>
              </a:rPr>
              <a:t>S</a:t>
            </a:r>
            <a:r>
              <a:rPr lang="en-US" sz="1600" i="1" baseline="-25000" dirty="0">
                <a:latin typeface="Arial" pitchFamily="34" charset="0"/>
              </a:rPr>
              <a:t>1</a:t>
            </a:r>
            <a:r>
              <a:rPr lang="en-US" sz="1600" dirty="0">
                <a:latin typeface="Arial" pitchFamily="34" charset="0"/>
              </a:rPr>
              <a:t> to </a:t>
            </a:r>
            <a:r>
              <a:rPr lang="en-US" sz="1600" i="1" dirty="0">
                <a:latin typeface="Arial" pitchFamily="34" charset="0"/>
              </a:rPr>
              <a:t>S</a:t>
            </a:r>
            <a:r>
              <a:rPr lang="en-US" sz="1600" i="1" baseline="-25000" dirty="0">
                <a:latin typeface="Arial" pitchFamily="34" charset="0"/>
              </a:rPr>
              <a:t>2</a:t>
            </a:r>
            <a:r>
              <a:rPr lang="en-US" sz="1600" dirty="0">
                <a:latin typeface="Arial" pitchFamily="34" charset="0"/>
              </a:rPr>
              <a:t>. </a:t>
            </a:r>
          </a:p>
          <a:p>
            <a:pPr>
              <a:spcBef>
                <a:spcPct val="20000"/>
              </a:spcBef>
              <a:buNone/>
            </a:pPr>
            <a:r>
              <a:rPr lang="en-US" sz="1600" dirty="0">
                <a:latin typeface="Arial" pitchFamily="34" charset="0"/>
              </a:rPr>
              <a:t>Because input prices increase as a result, the new long-run equilibrium occurs at a higher price than the initial equilibrium.</a:t>
            </a:r>
            <a:endParaRPr lang="en-US" sz="1000" dirty="0">
              <a:latin typeface="Arial" pitchFamily="34" charset="0"/>
            </a:endParaRPr>
          </a:p>
        </p:txBody>
      </p:sp>
      <p:pic>
        <p:nvPicPr>
          <p:cNvPr id="38" name="Picture 2" descr="C:\Documents and Settings\Kyle M. Thiel\Desktop\Pindyck_7e\ppts\aparna_ppts\aparna_ppts\ch08\fig8.17\fig8.17_0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 descr="C:\Documents and Settings\Kyle M. Thiel\Desktop\Pindyck_7e\ppts\aparna_ppts\aparna_ppts\ch08\fig8.17\fig8.17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4" descr="C:\Documents and Settings\Kyle M. Thiel\Desktop\Pindyck_7e\ppts\aparna_ppts\aparna_ppts\ch08\fig8.17\fig8.17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5" descr="C:\Documents and Settings\Kyle M. Thiel\Desktop\Pindyck_7e\ppts\aparna_ppts\aparna_ppts\ch08\fig8.17\fig8.17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6" descr="C:\Documents and Settings\Kyle M. Thiel\Desktop\Pindyck_7e\ppts\aparna_ppts\aparna_ppts\ch08\fig8.17\fig8.17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7" descr="C:\Documents and Settings\Kyle M. Thiel\Desktop\Pindyck_7e\ppts\aparna_ppts\aparna_ppts\ch08\fig8.17\fig8.17_0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8" descr="C:\Documents and Settings\Kyle M. Thiel\Desktop\Pindyck_7e\ppts\aparna_ppts\aparna_ppts\ch08\fig8.17\fig8.17_07.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9" descr="C:\Documents and Settings\Kyle M. Thiel\Desktop\Pindyck_7e\ppts\aparna_ppts\aparna_ppts\ch08\fig8.17\fig8.17_08.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10" descr="C:\Documents and Settings\Kyle M. Thiel\Desktop\Pindyck_7e\ppts\aparna_ppts\aparna_ppts\ch08\fig8.17\fig8.17_09.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11" descr="C:\Documents and Settings\Kyle M. Thiel\Desktop\Pindyck_7e\ppts\aparna_ppts\aparna_ppts\ch08\fig8.17\fig8.17_10.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12" descr="C:\Documents and Settings\Kyle M. Thiel\Desktop\Pindyck_7e\ppts\aparna_ppts\aparna_ppts\ch08\fig8.17\fig8.17_11.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13" descr="C:\Documents and Settings\Kyle M. Thiel\Desktop\Pindyck_7e\ppts\aparna_ppts\aparna_ppts\ch08\fig8.17\fig8.17_12.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14" descr="C:\Documents and Settings\Kyle M. Thiel\Desktop\Pindyck_7e\ppts\aparna_ppts\aparna_ppts\ch08\fig8.17\fig8.17_13.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15" descr="C:\Documents and Settings\Kyle M. Thiel\Desktop\Pindyck_7e\ppts\aparna_ppts\aparna_ppts\ch08\fig8.17\fig8.17_14.gif"/>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16" descr="C:\Documents and Settings\Kyle M. Thiel\Desktop\Pindyck_7e\ppts\aparna_ppts\aparna_ppts\ch08\fig8.17\fig8.17_15.gif"/>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17" descr="C:\Documents and Settings\Kyle M. Thiel\Desktop\Pindyck_7e\ppts\aparna_ppts\aparna_ppts\ch08\fig8.17\fig8.17_16.gif"/>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53" descr="fig8.17_17.gif"/>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3400425" y="2000250"/>
            <a:ext cx="62007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 name="Rectangle 54"/>
          <p:cNvSpPr/>
          <p:nvPr/>
        </p:nvSpPr>
        <p:spPr>
          <a:xfrm>
            <a:off x="3733800" y="5276850"/>
            <a:ext cx="5181600" cy="646113"/>
          </a:xfrm>
          <a:prstGeom prst="rect">
            <a:avLst/>
          </a:prstGeom>
        </p:spPr>
        <p:txBody>
          <a:bodyPr wrap="square">
            <a:spAutoFit/>
          </a:bodyPr>
          <a:lstStyle/>
          <a:p>
            <a:pPr>
              <a:buNone/>
              <a:defRPr/>
            </a:pPr>
            <a:r>
              <a:rPr lang="en-US" i="1" dirty="0">
                <a:latin typeface="+mj-lt"/>
              </a:rPr>
              <a:t>In an increasing-cost industry, the long-run industry supply curve is upward sloping.</a:t>
            </a:r>
            <a:endParaRPr lang="en-US" dirty="0">
              <a:latin typeface="+mj-lt"/>
            </a:endParaRPr>
          </a:p>
        </p:txBody>
      </p:sp>
    </p:spTree>
    <p:extLst>
      <p:ext uri="{BB962C8B-B14F-4D97-AF65-F5344CB8AC3E}">
        <p14:creationId xmlns:p14="http://schemas.microsoft.com/office/powerpoint/2010/main" val="105110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left)">
                                      <p:cBhvr>
                                        <p:cTn id="24" dur="500"/>
                                        <p:tgtEl>
                                          <p:spTgt spid="27"/>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left)">
                                      <p:cBhvr>
                                        <p:cTn id="28" dur="500"/>
                                        <p:tgtEl>
                                          <p:spTgt spid="26"/>
                                        </p:tgtEl>
                                      </p:cBhvr>
                                    </p:animEffect>
                                  </p:childTnLst>
                                </p:cTn>
                              </p:par>
                            </p:childTnLst>
                          </p:cTn>
                        </p:par>
                        <p:par>
                          <p:cTn id="29" fill="hold">
                            <p:stCondLst>
                              <p:cond delay="1000"/>
                            </p:stCondLst>
                            <p:childTnLst>
                              <p:par>
                                <p:cTn id="30" presetID="22" presetClass="entr" presetSubtype="4"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down)">
                                      <p:cBhvr>
                                        <p:cTn id="32" dur="500"/>
                                        <p:tgtEl>
                                          <p:spTgt spid="28"/>
                                        </p:tgtEl>
                                      </p:cBhvr>
                                    </p:animEffect>
                                  </p:childTnLst>
                                </p:cTn>
                              </p:par>
                              <p:par>
                                <p:cTn id="33" presetID="22" presetClass="entr" presetSubtype="8" fill="hold"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childTnLst>
                          </p:cTn>
                        </p:par>
                        <p:par>
                          <p:cTn id="36" fill="hold">
                            <p:stCondLst>
                              <p:cond delay="1500"/>
                            </p:stCondLst>
                            <p:childTnLst>
                              <p:par>
                                <p:cTn id="37" presetID="22" presetClass="entr" presetSubtype="8" fill="hold"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left)">
                                      <p:cBhvr>
                                        <p:cTn id="39" dur="500"/>
                                        <p:tgtEl>
                                          <p:spTgt spid="38"/>
                                        </p:tgtEl>
                                      </p:cBhvr>
                                    </p:animEffect>
                                  </p:childTnLst>
                                </p:cTn>
                              </p:par>
                            </p:childTnLst>
                          </p:cTn>
                        </p:par>
                        <p:par>
                          <p:cTn id="40" fill="hold">
                            <p:stCondLst>
                              <p:cond delay="2000"/>
                            </p:stCondLst>
                            <p:childTnLst>
                              <p:par>
                                <p:cTn id="41" presetID="22" presetClass="entr" presetSubtype="1" fill="hold" nodeType="after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wipe(up)">
                                      <p:cBhvr>
                                        <p:cTn id="43" dur="1000"/>
                                        <p:tgtEl>
                                          <p:spTgt spid="43"/>
                                        </p:tgtEl>
                                      </p:cBhvr>
                                    </p:animEffect>
                                  </p:childTnLst>
                                </p:cTn>
                              </p:par>
                            </p:childTnLst>
                          </p:cTn>
                        </p:par>
                        <p:par>
                          <p:cTn id="44" fill="hold">
                            <p:stCondLst>
                              <p:cond delay="3000"/>
                            </p:stCondLst>
                            <p:childTnLst>
                              <p:par>
                                <p:cTn id="45" presetID="22" presetClass="entr" presetSubtype="4" fill="hold" nodeType="after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wipe(down)">
                                      <p:cBhvr>
                                        <p:cTn id="47" dur="1000"/>
                                        <p:tgtEl>
                                          <p:spTgt spid="44"/>
                                        </p:tgtEl>
                                      </p:cBhvr>
                                    </p:animEffect>
                                  </p:childTnLst>
                                </p:cTn>
                              </p:par>
                            </p:childTnLst>
                          </p:cTn>
                        </p:par>
                        <p:par>
                          <p:cTn id="48" fill="hold">
                            <p:stCondLst>
                              <p:cond delay="4000"/>
                            </p:stCondLst>
                            <p:childTnLst>
                              <p:par>
                                <p:cTn id="49" presetID="22" presetClass="entr" presetSubtype="4" fill="hold" nodeType="after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wipe(down)">
                                      <p:cBhvr>
                                        <p:cTn id="51" dur="1000"/>
                                        <p:tgtEl>
                                          <p:spTgt spid="54"/>
                                        </p:tgtEl>
                                      </p:cBhvr>
                                    </p:animEffect>
                                  </p:childTnLst>
                                </p:cTn>
                              </p:par>
                            </p:childTnLst>
                          </p:cTn>
                        </p:par>
                        <p:par>
                          <p:cTn id="52" fill="hold">
                            <p:stCondLst>
                              <p:cond delay="5000"/>
                            </p:stCondLst>
                            <p:childTnLst>
                              <p:par>
                                <p:cTn id="53" presetID="22" presetClass="entr" presetSubtype="2" fill="hold" nodeType="after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wipe(right)">
                                      <p:cBhvr>
                                        <p:cTn id="55" dur="1000"/>
                                        <p:tgtEl>
                                          <p:spTgt spid="41"/>
                                        </p:tgtEl>
                                      </p:cBhvr>
                                    </p:animEffect>
                                  </p:childTnLst>
                                </p:cTn>
                              </p:par>
                            </p:childTnLst>
                          </p:cTn>
                        </p:par>
                        <p:par>
                          <p:cTn id="56" fill="hold">
                            <p:stCondLst>
                              <p:cond delay="6000"/>
                            </p:stCondLst>
                            <p:childTnLst>
                              <p:par>
                                <p:cTn id="57" presetID="22" presetClass="entr" presetSubtype="4" fill="hold"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wipe(down)">
                                      <p:cBhvr>
                                        <p:cTn id="59" dur="1000"/>
                                        <p:tgtEl>
                                          <p:spTgt spid="40"/>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left)">
                                      <p:cBhvr>
                                        <p:cTn id="63" dur="1000"/>
                                        <p:tgtEl>
                                          <p:spTgt spid="39"/>
                                        </p:tgtEl>
                                      </p:cBhvr>
                                    </p:animEffect>
                                  </p:childTnLst>
                                </p:cTn>
                              </p:par>
                            </p:childTnLst>
                          </p:cTn>
                        </p:par>
                        <p:par>
                          <p:cTn id="64" fill="hold">
                            <p:stCondLst>
                              <p:cond delay="8000"/>
                            </p:stCondLst>
                            <p:childTnLst>
                              <p:par>
                                <p:cTn id="65" presetID="22" presetClass="entr" presetSubtype="1" fill="hold" nodeType="after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wipe(up)">
                                      <p:cBhvr>
                                        <p:cTn id="67" dur="1000"/>
                                        <p:tgtEl>
                                          <p:spTgt spid="42"/>
                                        </p:tgtEl>
                                      </p:cBhvr>
                                    </p:animEffect>
                                  </p:childTnLst>
                                </p:cTn>
                              </p:par>
                            </p:childTnLst>
                          </p:cTn>
                        </p:par>
                        <p:par>
                          <p:cTn id="68" fill="hold">
                            <p:stCondLst>
                              <p:cond delay="9000"/>
                            </p:stCondLst>
                            <p:childTnLst>
                              <p:par>
                                <p:cTn id="69" presetID="22" presetClass="entr" presetSubtype="8" fill="hold"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wipe(left)">
                                      <p:cBhvr>
                                        <p:cTn id="71" dur="1000"/>
                                        <p:tgtEl>
                                          <p:spTgt spid="45"/>
                                        </p:tgtEl>
                                      </p:cBhvr>
                                    </p:animEffect>
                                  </p:childTnLst>
                                </p:cTn>
                              </p:par>
                            </p:childTnLst>
                          </p:cTn>
                        </p:par>
                        <p:par>
                          <p:cTn id="72" fill="hold">
                            <p:stCondLst>
                              <p:cond delay="10000"/>
                            </p:stCondLst>
                            <p:childTnLst>
                              <p:par>
                                <p:cTn id="73" presetID="22" presetClass="entr" presetSubtype="8" fill="hold" grpId="0" nodeType="afterEffect">
                                  <p:stCondLst>
                                    <p:cond delay="0"/>
                                  </p:stCondLst>
                                  <p:childTnLst>
                                    <p:set>
                                      <p:cBhvr>
                                        <p:cTn id="74" dur="1" fill="hold">
                                          <p:stCondLst>
                                            <p:cond delay="0"/>
                                          </p:stCondLst>
                                        </p:cTn>
                                        <p:tgtEl>
                                          <p:spTgt spid="37">
                                            <p:txEl>
                                              <p:pRg st="0" end="0"/>
                                            </p:txEl>
                                          </p:spTgt>
                                        </p:tgtEl>
                                        <p:attrNameLst>
                                          <p:attrName>style.visibility</p:attrName>
                                        </p:attrNameLst>
                                      </p:cBhvr>
                                      <p:to>
                                        <p:strVal val="visible"/>
                                      </p:to>
                                    </p:set>
                                    <p:animEffect transition="in" filter="wipe(left)">
                                      <p:cBhvr>
                                        <p:cTn id="75" dur="500"/>
                                        <p:tgtEl>
                                          <p:spTgt spid="37">
                                            <p:txEl>
                                              <p:pRg st="0" end="0"/>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8" fill="hold" nodeType="clickEffect">
                                  <p:stCondLst>
                                    <p:cond delay="0"/>
                                  </p:stCondLst>
                                  <p:childTnLst>
                                    <p:set>
                                      <p:cBhvr>
                                        <p:cTn id="79" dur="1" fill="hold">
                                          <p:stCondLst>
                                            <p:cond delay="0"/>
                                          </p:stCondLst>
                                        </p:cTn>
                                        <p:tgtEl>
                                          <p:spTgt spid="46"/>
                                        </p:tgtEl>
                                        <p:attrNameLst>
                                          <p:attrName>style.visibility</p:attrName>
                                        </p:attrNameLst>
                                      </p:cBhvr>
                                      <p:to>
                                        <p:strVal val="visible"/>
                                      </p:to>
                                    </p:set>
                                    <p:animEffect transition="in" filter="wipe(left)">
                                      <p:cBhvr>
                                        <p:cTn id="80" dur="1000"/>
                                        <p:tgtEl>
                                          <p:spTgt spid="46"/>
                                        </p:tgtEl>
                                      </p:cBhvr>
                                    </p:animEffect>
                                  </p:childTnLst>
                                </p:cTn>
                              </p:par>
                            </p:childTnLst>
                          </p:cTn>
                        </p:par>
                        <p:par>
                          <p:cTn id="81" fill="hold">
                            <p:stCondLst>
                              <p:cond delay="1000"/>
                            </p:stCondLst>
                            <p:childTnLst>
                              <p:par>
                                <p:cTn id="82" presetID="22" presetClass="entr" presetSubtype="4" fill="hold" nodeType="afterEffect">
                                  <p:stCondLst>
                                    <p:cond delay="0"/>
                                  </p:stCondLst>
                                  <p:childTnLst>
                                    <p:set>
                                      <p:cBhvr>
                                        <p:cTn id="83" dur="1" fill="hold">
                                          <p:stCondLst>
                                            <p:cond delay="0"/>
                                          </p:stCondLst>
                                        </p:cTn>
                                        <p:tgtEl>
                                          <p:spTgt spid="47"/>
                                        </p:tgtEl>
                                        <p:attrNameLst>
                                          <p:attrName>style.visibility</p:attrName>
                                        </p:attrNameLst>
                                      </p:cBhvr>
                                      <p:to>
                                        <p:strVal val="visible"/>
                                      </p:to>
                                    </p:set>
                                    <p:animEffect transition="in" filter="wipe(down)">
                                      <p:cBhvr>
                                        <p:cTn id="84" dur="1000"/>
                                        <p:tgtEl>
                                          <p:spTgt spid="47"/>
                                        </p:tgtEl>
                                      </p:cBhvr>
                                    </p:animEffect>
                                  </p:childTnLst>
                                </p:cTn>
                              </p:par>
                            </p:childTnLst>
                          </p:cTn>
                        </p:par>
                        <p:par>
                          <p:cTn id="85" fill="hold">
                            <p:stCondLst>
                              <p:cond delay="2000"/>
                            </p:stCondLst>
                            <p:childTnLst>
                              <p:par>
                                <p:cTn id="86" presetID="22" presetClass="entr" presetSubtype="8" fill="hold" grpId="0" nodeType="afterEffect">
                                  <p:stCondLst>
                                    <p:cond delay="0"/>
                                  </p:stCondLst>
                                  <p:childTnLst>
                                    <p:set>
                                      <p:cBhvr>
                                        <p:cTn id="87" dur="1" fill="hold">
                                          <p:stCondLst>
                                            <p:cond delay="0"/>
                                          </p:stCondLst>
                                        </p:cTn>
                                        <p:tgtEl>
                                          <p:spTgt spid="37">
                                            <p:txEl>
                                              <p:pRg st="1" end="1"/>
                                            </p:txEl>
                                          </p:spTgt>
                                        </p:tgtEl>
                                        <p:attrNameLst>
                                          <p:attrName>style.visibility</p:attrName>
                                        </p:attrNameLst>
                                      </p:cBhvr>
                                      <p:to>
                                        <p:strVal val="visible"/>
                                      </p:to>
                                    </p:set>
                                    <p:animEffect transition="in" filter="wipe(left)">
                                      <p:cBhvr>
                                        <p:cTn id="88" dur="500"/>
                                        <p:tgtEl>
                                          <p:spTgt spid="37">
                                            <p:txEl>
                                              <p:pRg st="1" end="1"/>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2" fill="hold" nodeType="clickEffect">
                                  <p:stCondLst>
                                    <p:cond delay="0"/>
                                  </p:stCondLst>
                                  <p:childTnLst>
                                    <p:set>
                                      <p:cBhvr>
                                        <p:cTn id="92" dur="1" fill="hold">
                                          <p:stCondLst>
                                            <p:cond delay="0"/>
                                          </p:stCondLst>
                                        </p:cTn>
                                        <p:tgtEl>
                                          <p:spTgt spid="49"/>
                                        </p:tgtEl>
                                        <p:attrNameLst>
                                          <p:attrName>style.visibility</p:attrName>
                                        </p:attrNameLst>
                                      </p:cBhvr>
                                      <p:to>
                                        <p:strVal val="visible"/>
                                      </p:to>
                                    </p:set>
                                    <p:animEffect transition="in" filter="wipe(right)">
                                      <p:cBhvr>
                                        <p:cTn id="93" dur="1000"/>
                                        <p:tgtEl>
                                          <p:spTgt spid="49"/>
                                        </p:tgtEl>
                                      </p:cBhvr>
                                    </p:animEffect>
                                  </p:childTnLst>
                                </p:cTn>
                              </p:par>
                            </p:childTnLst>
                          </p:cTn>
                        </p:par>
                        <p:par>
                          <p:cTn id="94" fill="hold">
                            <p:stCondLst>
                              <p:cond delay="1000"/>
                            </p:stCondLst>
                            <p:childTnLst>
                              <p:par>
                                <p:cTn id="95" presetID="22" presetClass="entr" presetSubtype="8" fill="hold" grpId="0" nodeType="afterEffect">
                                  <p:stCondLst>
                                    <p:cond delay="0"/>
                                  </p:stCondLst>
                                  <p:childTnLst>
                                    <p:set>
                                      <p:cBhvr>
                                        <p:cTn id="96" dur="1" fill="hold">
                                          <p:stCondLst>
                                            <p:cond delay="0"/>
                                          </p:stCondLst>
                                        </p:cTn>
                                        <p:tgtEl>
                                          <p:spTgt spid="37">
                                            <p:txEl>
                                              <p:pRg st="2" end="2"/>
                                            </p:txEl>
                                          </p:spTgt>
                                        </p:tgtEl>
                                        <p:attrNameLst>
                                          <p:attrName>style.visibility</p:attrName>
                                        </p:attrNameLst>
                                      </p:cBhvr>
                                      <p:to>
                                        <p:strVal val="visible"/>
                                      </p:to>
                                    </p:set>
                                    <p:animEffect transition="in" filter="wipe(left)">
                                      <p:cBhvr>
                                        <p:cTn id="97" dur="500"/>
                                        <p:tgtEl>
                                          <p:spTgt spid="37">
                                            <p:txEl>
                                              <p:pRg st="2" end="2"/>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nodeType="click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wipe(down)">
                                      <p:cBhvr>
                                        <p:cTn id="102" dur="1000"/>
                                        <p:tgtEl>
                                          <p:spTgt spid="50"/>
                                        </p:tgtEl>
                                      </p:cBhvr>
                                    </p:animEffect>
                                  </p:childTnLst>
                                </p:cTn>
                              </p:par>
                            </p:childTnLst>
                          </p:cTn>
                        </p:par>
                        <p:par>
                          <p:cTn id="103" fill="hold">
                            <p:stCondLst>
                              <p:cond delay="1000"/>
                            </p:stCondLst>
                            <p:childTnLst>
                              <p:par>
                                <p:cTn id="104" presetID="22" presetClass="entr" presetSubtype="4" fill="hold" nodeType="afterEffect">
                                  <p:stCondLst>
                                    <p:cond delay="0"/>
                                  </p:stCondLst>
                                  <p:childTnLst>
                                    <p:set>
                                      <p:cBhvr>
                                        <p:cTn id="105" dur="1" fill="hold">
                                          <p:stCondLst>
                                            <p:cond delay="0"/>
                                          </p:stCondLst>
                                        </p:cTn>
                                        <p:tgtEl>
                                          <p:spTgt spid="51"/>
                                        </p:tgtEl>
                                        <p:attrNameLst>
                                          <p:attrName>style.visibility</p:attrName>
                                        </p:attrNameLst>
                                      </p:cBhvr>
                                      <p:to>
                                        <p:strVal val="visible"/>
                                      </p:to>
                                    </p:set>
                                    <p:animEffect transition="in" filter="wipe(down)">
                                      <p:cBhvr>
                                        <p:cTn id="106" dur="1000"/>
                                        <p:tgtEl>
                                          <p:spTgt spid="51"/>
                                        </p:tgtEl>
                                      </p:cBhvr>
                                    </p:animEffect>
                                  </p:childTnLst>
                                </p:cTn>
                              </p:par>
                            </p:childTnLst>
                          </p:cTn>
                        </p:par>
                        <p:par>
                          <p:cTn id="107" fill="hold">
                            <p:stCondLst>
                              <p:cond delay="2000"/>
                            </p:stCondLst>
                            <p:childTnLst>
                              <p:par>
                                <p:cTn id="108" presetID="22" presetClass="entr" presetSubtype="2" fill="hold" nodeType="afterEffect">
                                  <p:stCondLst>
                                    <p:cond delay="0"/>
                                  </p:stCondLst>
                                  <p:childTnLst>
                                    <p:set>
                                      <p:cBhvr>
                                        <p:cTn id="109" dur="1" fill="hold">
                                          <p:stCondLst>
                                            <p:cond delay="0"/>
                                          </p:stCondLst>
                                        </p:cTn>
                                        <p:tgtEl>
                                          <p:spTgt spid="53"/>
                                        </p:tgtEl>
                                        <p:attrNameLst>
                                          <p:attrName>style.visibility</p:attrName>
                                        </p:attrNameLst>
                                      </p:cBhvr>
                                      <p:to>
                                        <p:strVal val="visible"/>
                                      </p:to>
                                    </p:set>
                                    <p:animEffect transition="in" filter="wipe(right)">
                                      <p:cBhvr>
                                        <p:cTn id="110" dur="1000"/>
                                        <p:tgtEl>
                                          <p:spTgt spid="53"/>
                                        </p:tgtEl>
                                      </p:cBhvr>
                                    </p:animEffect>
                                  </p:childTnLst>
                                </p:cTn>
                              </p:par>
                            </p:childTnLst>
                          </p:cTn>
                        </p:par>
                        <p:par>
                          <p:cTn id="111" fill="hold">
                            <p:stCondLst>
                              <p:cond delay="3000"/>
                            </p:stCondLst>
                            <p:childTnLst>
                              <p:par>
                                <p:cTn id="112" presetID="22" presetClass="entr" presetSubtype="8" fill="hold" grpId="0" nodeType="afterEffect">
                                  <p:stCondLst>
                                    <p:cond delay="0"/>
                                  </p:stCondLst>
                                  <p:childTnLst>
                                    <p:set>
                                      <p:cBhvr>
                                        <p:cTn id="113" dur="1" fill="hold">
                                          <p:stCondLst>
                                            <p:cond delay="0"/>
                                          </p:stCondLst>
                                        </p:cTn>
                                        <p:tgtEl>
                                          <p:spTgt spid="37">
                                            <p:txEl>
                                              <p:pRg st="3" end="3"/>
                                            </p:txEl>
                                          </p:spTgt>
                                        </p:tgtEl>
                                        <p:attrNameLst>
                                          <p:attrName>style.visibility</p:attrName>
                                        </p:attrNameLst>
                                      </p:cBhvr>
                                      <p:to>
                                        <p:strVal val="visible"/>
                                      </p:to>
                                    </p:set>
                                    <p:animEffect transition="in" filter="wipe(left)">
                                      <p:cBhvr>
                                        <p:cTn id="114" dur="500"/>
                                        <p:tgtEl>
                                          <p:spTgt spid="37">
                                            <p:txEl>
                                              <p:pRg st="3" end="3"/>
                                            </p:txEl>
                                          </p:spTgt>
                                        </p:tgtEl>
                                      </p:cBhvr>
                                    </p:animEffect>
                                  </p:childTnLst>
                                </p:cTn>
                              </p:par>
                            </p:childTnLst>
                          </p:cTn>
                        </p:par>
                        <p:par>
                          <p:cTn id="115" fill="hold">
                            <p:stCondLst>
                              <p:cond delay="4000"/>
                            </p:stCondLst>
                            <p:childTnLst>
                              <p:par>
                                <p:cTn id="116" presetID="22" presetClass="entr" presetSubtype="4" fill="hold" nodeType="afterEffect">
                                  <p:stCondLst>
                                    <p:cond delay="0"/>
                                  </p:stCondLst>
                                  <p:childTnLst>
                                    <p:set>
                                      <p:cBhvr>
                                        <p:cTn id="117" dur="1" fill="hold">
                                          <p:stCondLst>
                                            <p:cond delay="0"/>
                                          </p:stCondLst>
                                        </p:cTn>
                                        <p:tgtEl>
                                          <p:spTgt spid="52"/>
                                        </p:tgtEl>
                                        <p:attrNameLst>
                                          <p:attrName>style.visibility</p:attrName>
                                        </p:attrNameLst>
                                      </p:cBhvr>
                                      <p:to>
                                        <p:strVal val="visible"/>
                                      </p:to>
                                    </p:set>
                                    <p:animEffect transition="in" filter="wipe(down)">
                                      <p:cBhvr>
                                        <p:cTn id="118" dur="1000"/>
                                        <p:tgtEl>
                                          <p:spTgt spid="52"/>
                                        </p:tgtEl>
                                      </p:cBhvr>
                                    </p:animEffect>
                                  </p:childTnLst>
                                </p:cTn>
                              </p:par>
                            </p:childTnLst>
                          </p:cTn>
                        </p:par>
                        <p:par>
                          <p:cTn id="119" fill="hold">
                            <p:stCondLst>
                              <p:cond delay="5000"/>
                            </p:stCondLst>
                            <p:childTnLst>
                              <p:par>
                                <p:cTn id="120" presetID="22" presetClass="entr" presetSubtype="8" fill="hold" nodeType="afterEffect">
                                  <p:stCondLst>
                                    <p:cond delay="0"/>
                                  </p:stCondLst>
                                  <p:childTnLst>
                                    <p:set>
                                      <p:cBhvr>
                                        <p:cTn id="121" dur="1" fill="hold">
                                          <p:stCondLst>
                                            <p:cond delay="0"/>
                                          </p:stCondLst>
                                        </p:cTn>
                                        <p:tgtEl>
                                          <p:spTgt spid="48"/>
                                        </p:tgtEl>
                                        <p:attrNameLst>
                                          <p:attrName>style.visibility</p:attrName>
                                        </p:attrNameLst>
                                      </p:cBhvr>
                                      <p:to>
                                        <p:strVal val="visible"/>
                                      </p:to>
                                    </p:set>
                                    <p:animEffect transition="in" filter="wipe(left)">
                                      <p:cBhvr>
                                        <p:cTn id="122" dur="1000"/>
                                        <p:tgtEl>
                                          <p:spTgt spid="48"/>
                                        </p:tgtEl>
                                      </p:cBhvr>
                                    </p:animEffect>
                                  </p:childTnLst>
                                </p:cTn>
                              </p:par>
                            </p:childTnLst>
                          </p:cTn>
                        </p:par>
                        <p:par>
                          <p:cTn id="123" fill="hold">
                            <p:stCondLst>
                              <p:cond delay="6000"/>
                            </p:stCondLst>
                            <p:childTnLst>
                              <p:par>
                                <p:cTn id="124" presetID="22" presetClass="entr" presetSubtype="8" fill="hold" grpId="0" nodeType="afterEffect">
                                  <p:stCondLst>
                                    <p:cond delay="0"/>
                                  </p:stCondLst>
                                  <p:childTnLst>
                                    <p:set>
                                      <p:cBhvr>
                                        <p:cTn id="125" dur="1" fill="hold">
                                          <p:stCondLst>
                                            <p:cond delay="0"/>
                                          </p:stCondLst>
                                        </p:cTn>
                                        <p:tgtEl>
                                          <p:spTgt spid="37">
                                            <p:txEl>
                                              <p:pRg st="4" end="4"/>
                                            </p:txEl>
                                          </p:spTgt>
                                        </p:tgtEl>
                                        <p:attrNameLst>
                                          <p:attrName>style.visibility</p:attrName>
                                        </p:attrNameLst>
                                      </p:cBhvr>
                                      <p:to>
                                        <p:strVal val="visible"/>
                                      </p:to>
                                    </p:set>
                                    <p:animEffect transition="in" filter="wipe(left)">
                                      <p:cBhvr>
                                        <p:cTn id="126" dur="500"/>
                                        <p:tgtEl>
                                          <p:spTgt spid="37">
                                            <p:txEl>
                                              <p:pRg st="4" end="4"/>
                                            </p:txEl>
                                          </p:spTgt>
                                        </p:tgtEl>
                                      </p:cBhvr>
                                    </p:animEffect>
                                  </p:childTnLst>
                                </p:cTn>
                              </p:par>
                            </p:childTnLst>
                          </p:cTn>
                        </p:par>
                        <p:par>
                          <p:cTn id="127" fill="hold">
                            <p:stCondLst>
                              <p:cond delay="6500"/>
                            </p:stCondLst>
                            <p:childTnLst>
                              <p:par>
                                <p:cTn id="128" presetID="22" presetClass="entr" presetSubtype="2" fill="hold" nodeType="afterEffect">
                                  <p:stCondLst>
                                    <p:cond delay="0"/>
                                  </p:stCondLst>
                                  <p:childTnLst>
                                    <p:set>
                                      <p:cBhvr>
                                        <p:cTn id="129" dur="1" fill="hold">
                                          <p:stCondLst>
                                            <p:cond delay="0"/>
                                          </p:stCondLst>
                                        </p:cTn>
                                        <p:tgtEl>
                                          <p:spTgt spid="34"/>
                                        </p:tgtEl>
                                        <p:attrNameLst>
                                          <p:attrName>style.visibility</p:attrName>
                                        </p:attrNameLst>
                                      </p:cBhvr>
                                      <p:to>
                                        <p:strVal val="visible"/>
                                      </p:to>
                                    </p:set>
                                    <p:animEffect transition="in" filter="wipe(right)">
                                      <p:cBhvr>
                                        <p:cTn id="130" dur="500"/>
                                        <p:tgtEl>
                                          <p:spTgt spid="34"/>
                                        </p:tgtEl>
                                      </p:cBhvr>
                                    </p:animEffect>
                                  </p:childTnLst>
                                </p:cTn>
                              </p:par>
                            </p:childTnLst>
                          </p:cTn>
                        </p:par>
                        <p:par>
                          <p:cTn id="131" fill="hold">
                            <p:stCondLst>
                              <p:cond delay="7000"/>
                            </p:stCondLst>
                            <p:childTnLst>
                              <p:par>
                                <p:cTn id="132" presetID="22" presetClass="entr" presetSubtype="8" fill="hold" grpId="0" nodeType="afterEffect">
                                  <p:stCondLst>
                                    <p:cond delay="0"/>
                                  </p:stCondLst>
                                  <p:childTnLst>
                                    <p:set>
                                      <p:cBhvr>
                                        <p:cTn id="133" dur="1" fill="hold">
                                          <p:stCondLst>
                                            <p:cond delay="0"/>
                                          </p:stCondLst>
                                        </p:cTn>
                                        <p:tgtEl>
                                          <p:spTgt spid="55"/>
                                        </p:tgtEl>
                                        <p:attrNameLst>
                                          <p:attrName>style.visibility</p:attrName>
                                        </p:attrNameLst>
                                      </p:cBhvr>
                                      <p:to>
                                        <p:strVal val="visible"/>
                                      </p:to>
                                    </p:set>
                                    <p:animEffect transition="in" filter="wipe(left)">
                                      <p:cBhvr>
                                        <p:cTn id="134"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8" grpId="0"/>
      <p:bldP spid="26" grpId="0"/>
      <p:bldP spid="27" grpId="0"/>
      <p:bldP spid="37" grpId="0" uiExpand="1" build="p"/>
      <p:bldP spid="5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3"/>
          <p:cNvSpPr>
            <a:spLocks noChangeArrowheads="1"/>
          </p:cNvSpPr>
          <p:nvPr/>
        </p:nvSpPr>
        <p:spPr bwMode="auto">
          <a:xfrm>
            <a:off x="0" y="2209800"/>
            <a:ext cx="9144000" cy="4343400"/>
          </a:xfrm>
          <a:prstGeom prst="rect">
            <a:avLst/>
          </a:prstGeom>
          <a:solidFill>
            <a:srgbClr val="FFF2BF"/>
          </a:solidFill>
          <a:ln w="9525">
            <a:noFill/>
            <a:miter lim="800000"/>
            <a:headEnd/>
            <a:tailEnd/>
          </a:ln>
        </p:spPr>
        <p:txBody>
          <a:bodyPr anchor="ctr"/>
          <a:lstStyle/>
          <a:p>
            <a:pPr marL="285750" indent="-285750"/>
            <a:endParaRPr lang="en-US"/>
          </a:p>
        </p:txBody>
      </p:sp>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 name="Rectangle 52"/>
          <p:cNvSpPr txBox="1">
            <a:spLocks noChangeArrowheads="1"/>
          </p:cNvSpPr>
          <p:nvPr/>
        </p:nvSpPr>
        <p:spPr bwMode="auto">
          <a:xfrm>
            <a:off x="457200" y="1"/>
            <a:ext cx="6324600" cy="685800"/>
          </a:xfrm>
          <a:prstGeom prst="rect">
            <a:avLst/>
          </a:prstGeom>
          <a:noFill/>
          <a:ln w="9525">
            <a:noFill/>
            <a:miter lim="800000"/>
            <a:headEnd/>
            <a:tailEnd/>
          </a:ln>
        </p:spPr>
        <p:txBody>
          <a:bodyPr anchor="b"/>
          <a:lstStyle/>
          <a:p>
            <a:pPr>
              <a:spcBef>
                <a:spcPct val="20000"/>
              </a:spcBef>
              <a:buNone/>
              <a:defRPr/>
            </a:pPr>
            <a:r>
              <a:rPr lang="en-US" sz="2000" b="1" kern="0" dirty="0">
                <a:solidFill>
                  <a:srgbClr val="950057"/>
                </a:solidFill>
                <a:latin typeface="+mn-lt"/>
              </a:rPr>
              <a:t>Decreasing-Cost Industry</a:t>
            </a:r>
          </a:p>
        </p:txBody>
      </p:sp>
      <p:sp>
        <p:nvSpPr>
          <p:cNvPr id="6" name="Text Box 53"/>
          <p:cNvSpPr txBox="1">
            <a:spLocks noChangeArrowheads="1"/>
          </p:cNvSpPr>
          <p:nvPr/>
        </p:nvSpPr>
        <p:spPr bwMode="auto">
          <a:xfrm>
            <a:off x="457199" y="1030287"/>
            <a:ext cx="737519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90513" indent="-290513"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pitchFamily="34" charset="0"/>
              </a:rPr>
              <a:t>●</a:t>
            </a:r>
            <a:r>
              <a:rPr lang="en-US" b="1" dirty="0" smtClean="0">
                <a:solidFill>
                  <a:srgbClr val="382344"/>
                </a:solidFill>
                <a:latin typeface="Arial" pitchFamily="34" charset="0"/>
              </a:rPr>
              <a:t> decreasing-cost </a:t>
            </a:r>
            <a:r>
              <a:rPr lang="en-US" b="1" dirty="0">
                <a:solidFill>
                  <a:srgbClr val="382344"/>
                </a:solidFill>
                <a:latin typeface="Arial" pitchFamily="34" charset="0"/>
              </a:rPr>
              <a:t>industry    </a:t>
            </a:r>
            <a:r>
              <a:rPr lang="en-US" dirty="0">
                <a:solidFill>
                  <a:srgbClr val="2A5CAA"/>
                </a:solidFill>
                <a:latin typeface="Arial" pitchFamily="34" charset="0"/>
              </a:rPr>
              <a:t>Industry whose long-run supply curve is downward sloping.</a:t>
            </a:r>
          </a:p>
        </p:txBody>
      </p:sp>
      <p:sp>
        <p:nvSpPr>
          <p:cNvPr id="8" name="TextBox 7"/>
          <p:cNvSpPr txBox="1"/>
          <p:nvPr/>
        </p:nvSpPr>
        <p:spPr>
          <a:xfrm>
            <a:off x="457200" y="2971800"/>
            <a:ext cx="8229600" cy="3554413"/>
          </a:xfrm>
          <a:prstGeom prst="rect">
            <a:avLst/>
          </a:prstGeom>
          <a:noFill/>
        </p:spPr>
        <p:txBody>
          <a:bodyPr wrap="square">
            <a:spAutoFit/>
          </a:bodyPr>
          <a:lstStyle/>
          <a:p>
            <a:pPr>
              <a:buNone/>
              <a:defRPr/>
            </a:pPr>
            <a:r>
              <a:rPr lang="en-US" dirty="0">
                <a:latin typeface="+mj-lt"/>
              </a:rPr>
              <a:t>You have been introduced to industries that have constant, increasing, and decreasing long-run costs.</a:t>
            </a:r>
          </a:p>
          <a:p>
            <a:pPr>
              <a:buNone/>
              <a:defRPr/>
            </a:pPr>
            <a:endParaRPr lang="en-US" sz="900" dirty="0">
              <a:latin typeface="+mj-lt"/>
            </a:endParaRPr>
          </a:p>
          <a:p>
            <a:pPr>
              <a:buNone/>
              <a:defRPr/>
            </a:pPr>
            <a:r>
              <a:rPr lang="en-US" dirty="0">
                <a:latin typeface="+mj-lt"/>
              </a:rPr>
              <a:t>We saw that the supply of coffee is extremely elastic in the long run. The reason is that land for growing coffee is widely available and the costs of planting and caring for trees remains constant as the volume grows. Thus, coffee is a constant-cost industry.</a:t>
            </a:r>
          </a:p>
          <a:p>
            <a:pPr>
              <a:buNone/>
              <a:defRPr/>
            </a:pPr>
            <a:endParaRPr lang="en-US" sz="900" dirty="0">
              <a:latin typeface="+mj-lt"/>
            </a:endParaRPr>
          </a:p>
          <a:p>
            <a:pPr>
              <a:buNone/>
              <a:defRPr/>
            </a:pPr>
            <a:r>
              <a:rPr lang="en-US" dirty="0">
                <a:latin typeface="+mj-lt"/>
              </a:rPr>
              <a:t>The oil industry is an increasing cost industry because there is a limited availability of easily accessible, large-volume oil fields.</a:t>
            </a:r>
          </a:p>
          <a:p>
            <a:pPr>
              <a:buNone/>
              <a:defRPr/>
            </a:pPr>
            <a:endParaRPr lang="en-US" sz="900" dirty="0">
              <a:latin typeface="+mj-lt"/>
            </a:endParaRPr>
          </a:p>
          <a:p>
            <a:pPr>
              <a:buNone/>
              <a:defRPr/>
            </a:pPr>
            <a:r>
              <a:rPr lang="en-US" dirty="0">
                <a:latin typeface="+mj-lt"/>
              </a:rPr>
              <a:t>Finally, a decreasing-cost industry. In the automobile industry, certain cost advantages arise because inputs can be acquired more cheaply as the volume of production increases.</a:t>
            </a:r>
          </a:p>
        </p:txBody>
      </p:sp>
      <p:sp>
        <p:nvSpPr>
          <p:cNvPr id="10" name="Rectangle 6"/>
          <p:cNvSpPr>
            <a:spLocks noChangeArrowheads="1"/>
          </p:cNvSpPr>
          <p:nvPr/>
        </p:nvSpPr>
        <p:spPr bwMode="auto">
          <a:xfrm>
            <a:off x="457200" y="22098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8.6</a:t>
            </a:r>
            <a:endParaRPr lang="en-US" sz="2000" dirty="0">
              <a:solidFill>
                <a:srgbClr val="007CB2"/>
              </a:solidFill>
              <a:latin typeface="Arial" charset="0"/>
            </a:endParaRPr>
          </a:p>
        </p:txBody>
      </p:sp>
      <p:cxnSp>
        <p:nvCxnSpPr>
          <p:cNvPr id="11" name="Straight Connector 10"/>
          <p:cNvCxnSpPr>
            <a:cxnSpLocks noChangeShapeType="1"/>
          </p:cNvCxnSpPr>
          <p:nvPr/>
        </p:nvCxnSpPr>
        <p:spPr bwMode="auto">
          <a:xfrm flipH="1">
            <a:off x="457200" y="2667000"/>
            <a:ext cx="1847850" cy="0"/>
          </a:xfrm>
          <a:prstGeom prst="line">
            <a:avLst/>
          </a:prstGeom>
          <a:noFill/>
          <a:ln w="50800" algn="ctr">
            <a:solidFill>
              <a:srgbClr val="007CB2"/>
            </a:solidFill>
            <a:round/>
            <a:headEnd/>
            <a:tailEnd/>
          </a:ln>
        </p:spPr>
      </p:cxnSp>
      <p:sp>
        <p:nvSpPr>
          <p:cNvPr id="12" name="Rectangle 6"/>
          <p:cNvSpPr>
            <a:spLocks noChangeArrowheads="1"/>
          </p:cNvSpPr>
          <p:nvPr/>
        </p:nvSpPr>
        <p:spPr bwMode="auto">
          <a:xfrm>
            <a:off x="2286000" y="2236788"/>
            <a:ext cx="6858001" cy="658812"/>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CONSTANT-, INCREASING-, AND DECREASING-COST</a:t>
            </a:r>
          </a:p>
          <a:p>
            <a:pPr>
              <a:buFontTx/>
              <a:buNone/>
            </a:pPr>
            <a:r>
              <a:rPr lang="en-US" sz="2000" b="1" dirty="0" smtClean="0">
                <a:solidFill>
                  <a:srgbClr val="007CB2"/>
                </a:solidFill>
                <a:latin typeface="Arial" charset="0"/>
              </a:rPr>
              <a:t>INDUSTRIES: COFFEE, OIL, AND AUTOMOBILES</a:t>
            </a:r>
            <a:endParaRPr lang="en-US" sz="2000" b="1" dirty="0">
              <a:solidFill>
                <a:srgbClr val="007CB2"/>
              </a:solidFill>
              <a:latin typeface="Arial" charset="0"/>
            </a:endParaRPr>
          </a:p>
        </p:txBody>
      </p:sp>
      <p:cxnSp>
        <p:nvCxnSpPr>
          <p:cNvPr id="13" name="Straight Connector 12"/>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282015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childTnLst>
                          </p:cTn>
                        </p:par>
                        <p:par>
                          <p:cTn id="21" fill="hold">
                            <p:stCondLst>
                              <p:cond delay="1000"/>
                            </p:stCondLst>
                            <p:childTnLst>
                              <p:par>
                                <p:cTn id="22" presetID="2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wipe(left)">
                                      <p:cBhvr>
                                        <p:cTn id="32" dur="500"/>
                                        <p:tgtEl>
                                          <p:spTgt spid="8">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8">
                                            <p:txEl>
                                              <p:pRg st="2" end="2"/>
                                            </p:txEl>
                                          </p:spTgt>
                                        </p:tgtEl>
                                        <p:attrNameLst>
                                          <p:attrName>style.visibility</p:attrName>
                                        </p:attrNameLst>
                                      </p:cBhvr>
                                      <p:to>
                                        <p:strVal val="visible"/>
                                      </p:to>
                                    </p:set>
                                    <p:animEffect transition="in" filter="wipe(left)">
                                      <p:cBhvr>
                                        <p:cTn id="37" dur="500"/>
                                        <p:tgtEl>
                                          <p:spTgt spid="8">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8">
                                            <p:txEl>
                                              <p:pRg st="4" end="4"/>
                                            </p:txEl>
                                          </p:spTgt>
                                        </p:tgtEl>
                                        <p:attrNameLst>
                                          <p:attrName>style.visibility</p:attrName>
                                        </p:attrNameLst>
                                      </p:cBhvr>
                                      <p:to>
                                        <p:strVal val="visible"/>
                                      </p:to>
                                    </p:set>
                                    <p:animEffect transition="in" filter="wipe(left)">
                                      <p:cBhvr>
                                        <p:cTn id="42" dur="500"/>
                                        <p:tgtEl>
                                          <p:spTgt spid="8">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8">
                                            <p:txEl>
                                              <p:pRg st="6" end="6"/>
                                            </p:txEl>
                                          </p:spTgt>
                                        </p:tgtEl>
                                        <p:attrNameLst>
                                          <p:attrName>style.visibility</p:attrName>
                                        </p:attrNameLst>
                                      </p:cBhvr>
                                      <p:to>
                                        <p:strVal val="visible"/>
                                      </p:to>
                                    </p:set>
                                    <p:animEffect transition="in" filter="wipe(left)">
                                      <p:cBhvr>
                                        <p:cTn id="47" dur="500"/>
                                        <p:tgtEl>
                                          <p:spTgt spid="8">
                                            <p:txEl>
                                              <p:pRg st="6" end="6"/>
                                            </p:txEl>
                                          </p:spTgt>
                                        </p:tgtEl>
                                      </p:cBhvr>
                                    </p:animEffect>
                                  </p:childTnLst>
                                </p:cTn>
                              </p:par>
                            </p:childTnLst>
                          </p:cTn>
                        </p:par>
                        <p:par>
                          <p:cTn id="48" fill="hold">
                            <p:stCondLst>
                              <p:cond delay="500"/>
                            </p:stCondLst>
                            <p:childTnLst>
                              <p:par>
                                <p:cTn id="49" presetID="22" presetClass="entr" presetSubtype="8"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left)">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P spid="6" grpId="0"/>
      <p:bldP spid="8" grpId="0" uiExpand="1" build="p"/>
      <p:bldP spid="10" grpId="0"/>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52"/>
          <p:cNvSpPr txBox="1">
            <a:spLocks noChangeArrowheads="1"/>
          </p:cNvSpPr>
          <p:nvPr/>
        </p:nvSpPr>
        <p:spPr bwMode="auto">
          <a:xfrm>
            <a:off x="457200" y="0"/>
            <a:ext cx="6324600" cy="685800"/>
          </a:xfrm>
          <a:prstGeom prst="rect">
            <a:avLst/>
          </a:prstGeom>
          <a:noFill/>
          <a:ln w="9525">
            <a:noFill/>
            <a:miter lim="800000"/>
            <a:headEnd/>
            <a:tailEnd/>
          </a:ln>
        </p:spPr>
        <p:txBody>
          <a:bodyPr anchor="b"/>
          <a:lstStyle/>
          <a:p>
            <a:pPr>
              <a:spcBef>
                <a:spcPct val="20000"/>
              </a:spcBef>
              <a:buNone/>
              <a:defRPr/>
            </a:pPr>
            <a:r>
              <a:rPr lang="en-US" sz="2000" b="1" kern="0" dirty="0">
                <a:solidFill>
                  <a:srgbClr val="950057"/>
                </a:solidFill>
                <a:latin typeface="+mn-lt"/>
              </a:rPr>
              <a:t>The Effects of a Tax</a:t>
            </a:r>
          </a:p>
        </p:txBody>
      </p:sp>
      <p:sp>
        <p:nvSpPr>
          <p:cNvPr id="10" name="Rectangle 4"/>
          <p:cNvSpPr>
            <a:spLocks noChangeArrowheads="1"/>
          </p:cNvSpPr>
          <p:nvPr/>
        </p:nvSpPr>
        <p:spPr bwMode="auto">
          <a:xfrm>
            <a:off x="457200" y="2590800"/>
            <a:ext cx="2933699"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An output tax raises the firm’s marginal cost curve by the amount of the tax. </a:t>
            </a:r>
          </a:p>
          <a:p>
            <a:pPr>
              <a:spcBef>
                <a:spcPct val="20000"/>
              </a:spcBef>
              <a:buNone/>
            </a:pPr>
            <a:r>
              <a:rPr lang="en-US" sz="1600" dirty="0">
                <a:latin typeface="Arial" pitchFamily="34" charset="0"/>
              </a:rPr>
              <a:t>The firm will reduce its output to the point at which the marginal cost plus the tax is equal to the price of the product.</a:t>
            </a:r>
            <a:endParaRPr lang="en-US" sz="1000" dirty="0">
              <a:latin typeface="Arial" pitchFamily="34" charset="0"/>
            </a:endParaRPr>
          </a:p>
        </p:txBody>
      </p:sp>
      <p:pic>
        <p:nvPicPr>
          <p:cNvPr id="12" name="Picture 7" descr="C:\Documents and Settings\Kyle M. Thiel\Desktop\Pindyck_7e\ppts\aparna_ppts\aparna_ppts\ch08\fig8.18\fig8.18_0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0925" y="1524000"/>
            <a:ext cx="5934075"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8" descr="C:\Documents and Settings\Kyle M. Thiel\Desktop\Pindyck_7e\ppts\aparna_ppts\aparna_ppts\ch08\fig8.18\fig8.18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0925" y="1524000"/>
            <a:ext cx="5934075"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9" descr="C:\Documents and Settings\Kyle M. Thiel\Desktop\Pindyck_7e\ppts\aparna_ppts\aparna_ppts\ch08\fig8.18\fig8.18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90925" y="1524000"/>
            <a:ext cx="5934075"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0" descr="C:\Documents and Settings\Kyle M. Thiel\Desktop\Pindyck_7e\ppts\aparna_ppts\aparna_ppts\ch08\fig8.18\fig8.18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90925" y="1524000"/>
            <a:ext cx="5934075"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1" descr="C:\Documents and Settings\Kyle M. Thiel\Desktop\Pindyck_7e\ppts\aparna_ppts\aparna_ppts\ch08\fig8.18\fig8.18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90925" y="1524000"/>
            <a:ext cx="5934075"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2" descr="C:\Documents and Settings\Kyle M. Thiel\Desktop\Pindyck_7e\ppts\aparna_ppts\aparna_ppts\ch08\fig8.18\fig8.18_0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90925" y="1524000"/>
            <a:ext cx="5934075"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3" descr="C:\Documents and Settings\Kyle M. Thiel\Desktop\Pindyck_7e\ppts\aparna_ppts\aparna_ppts\ch08\fig8.18\fig8.18_07.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90925" y="1524000"/>
            <a:ext cx="5934075"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4" descr="C:\Documents and Settings\Kyle M. Thiel\Desktop\Pindyck_7e\ppts\aparna_ppts\aparna_ppts\ch08\fig8.18\fig8.18_08.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90925" y="1524000"/>
            <a:ext cx="5934075"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5" descr="C:\Documents and Settings\Kyle M. Thiel\Desktop\Pindyck_7e\ppts\aparna_ppts\aparna_ppts\ch08\fig8.18\fig8.18_09.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90925" y="1524000"/>
            <a:ext cx="5934075"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4"/>
          <p:cNvSpPr>
            <a:spLocks noChangeArrowheads="1"/>
          </p:cNvSpPr>
          <p:nvPr/>
        </p:nvSpPr>
        <p:spPr bwMode="auto">
          <a:xfrm>
            <a:off x="447675" y="1785938"/>
            <a:ext cx="2943224" cy="8048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EFFECT OF AN OUTPUT TAX ON A COMPETITIVE FIRM’S OUTPUT</a:t>
            </a:r>
            <a:endParaRPr lang="en-US" sz="1600" b="1" dirty="0">
              <a:latin typeface="Arial" charset="0"/>
            </a:endParaRPr>
          </a:p>
        </p:txBody>
      </p:sp>
      <p:sp>
        <p:nvSpPr>
          <p:cNvPr id="22" name="Rectangle 9"/>
          <p:cNvSpPr>
            <a:spLocks noChangeArrowheads="1"/>
          </p:cNvSpPr>
          <p:nvPr/>
        </p:nvSpPr>
        <p:spPr bwMode="auto">
          <a:xfrm>
            <a:off x="447675" y="1447800"/>
            <a:ext cx="1504704"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8.18</a:t>
            </a:r>
            <a:endParaRPr lang="en-US" sz="2000" b="1" dirty="0">
              <a:solidFill>
                <a:srgbClr val="ED1B2F"/>
              </a:solidFill>
              <a:latin typeface="Arial" charset="0"/>
            </a:endParaRPr>
          </a:p>
        </p:txBody>
      </p:sp>
      <p:grpSp>
        <p:nvGrpSpPr>
          <p:cNvPr id="23" name="Group 22"/>
          <p:cNvGrpSpPr>
            <a:grpSpLocks/>
          </p:cNvGrpSpPr>
          <p:nvPr/>
        </p:nvGrpSpPr>
        <p:grpSpPr bwMode="auto">
          <a:xfrm>
            <a:off x="3390899" y="1555224"/>
            <a:ext cx="161926" cy="4245661"/>
            <a:chOff x="3574256" y="2209800"/>
            <a:chExt cx="152400" cy="4114800"/>
          </a:xfrm>
        </p:grpSpPr>
        <p:cxnSp>
          <p:nvCxnSpPr>
            <p:cNvPr id="2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6" name="Group 25"/>
          <p:cNvGrpSpPr>
            <a:grpSpLocks/>
          </p:cNvGrpSpPr>
          <p:nvPr/>
        </p:nvGrpSpPr>
        <p:grpSpPr bwMode="auto">
          <a:xfrm rot="10800000" flipV="1">
            <a:off x="3478857" y="5715000"/>
            <a:ext cx="5569893" cy="166565"/>
            <a:chOff x="457199" y="5791200"/>
            <a:chExt cx="3193257" cy="152400"/>
          </a:xfrm>
        </p:grpSpPr>
        <p:cxnSp>
          <p:nvCxnSpPr>
            <p:cNvPr id="27"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8"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29" name="Group 28"/>
          <p:cNvGrpSpPr>
            <a:grpSpLocks/>
          </p:cNvGrpSpPr>
          <p:nvPr/>
        </p:nvGrpSpPr>
        <p:grpSpPr bwMode="auto">
          <a:xfrm flipV="1">
            <a:off x="457200" y="4724400"/>
            <a:ext cx="3021658" cy="152400"/>
            <a:chOff x="457199" y="5791200"/>
            <a:chExt cx="3193257" cy="152400"/>
          </a:xfrm>
        </p:grpSpPr>
        <p:cxnSp>
          <p:nvCxnSpPr>
            <p:cNvPr id="30"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2282015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left)">
                                      <p:cBhvr>
                                        <p:cTn id="15" dur="500"/>
                                        <p:tgtEl>
                                          <p:spTgt spid="21"/>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down)">
                                      <p:cBhvr>
                                        <p:cTn id="19" dur="500"/>
                                        <p:tgtEl>
                                          <p:spTgt spid="23"/>
                                        </p:tgtEl>
                                      </p:cBhvr>
                                    </p:animEffect>
                                  </p:childTnLst>
                                </p:cTn>
                              </p:par>
                              <p:par>
                                <p:cTn id="20" presetID="22" presetClass="entr" presetSubtype="8"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left)">
                                      <p:cBhvr>
                                        <p:cTn id="22" dur="500"/>
                                        <p:tgtEl>
                                          <p:spTgt spid="2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500"/>
                                        <p:tgtEl>
                                          <p:spTgt spid="12"/>
                                        </p:tgtEl>
                                      </p:cBhvr>
                                    </p:animEffect>
                                  </p:childTnLst>
                                </p:cTn>
                              </p:par>
                            </p:childTnLst>
                          </p:cTn>
                        </p:par>
                        <p:par>
                          <p:cTn id="27" fill="hold">
                            <p:stCondLst>
                              <p:cond delay="2500"/>
                            </p:stCondLst>
                            <p:childTnLst>
                              <p:par>
                                <p:cTn id="28" presetID="22" presetClass="entr" presetSubtype="4"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down)">
                                      <p:cBhvr>
                                        <p:cTn id="30" dur="1000"/>
                                        <p:tgtEl>
                                          <p:spTgt spid="14"/>
                                        </p:tgtEl>
                                      </p:cBhvr>
                                    </p:animEffect>
                                  </p:childTnLst>
                                </p:cTn>
                              </p:par>
                            </p:childTnLst>
                          </p:cTn>
                        </p:par>
                        <p:par>
                          <p:cTn id="31" fill="hold">
                            <p:stCondLst>
                              <p:cond delay="3500"/>
                            </p:stCondLst>
                            <p:childTnLst>
                              <p:par>
                                <p:cTn id="32" presetID="2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1000"/>
                                        <p:tgtEl>
                                          <p:spTgt spid="13"/>
                                        </p:tgtEl>
                                      </p:cBhvr>
                                    </p:animEffect>
                                  </p:childTnLst>
                                </p:cTn>
                              </p:par>
                            </p:childTnLst>
                          </p:cTn>
                        </p:par>
                        <p:par>
                          <p:cTn id="35" fill="hold">
                            <p:stCondLst>
                              <p:cond delay="4500"/>
                            </p:stCondLst>
                            <p:childTnLst>
                              <p:par>
                                <p:cTn id="36" presetID="22" presetClass="entr" presetSubtype="4"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down)">
                                      <p:cBhvr>
                                        <p:cTn id="38" dur="1000"/>
                                        <p:tgtEl>
                                          <p:spTgt spid="15"/>
                                        </p:tgtEl>
                                      </p:cBhvr>
                                    </p:animEffect>
                                  </p:childTnLst>
                                </p:cTn>
                              </p:par>
                            </p:childTnLst>
                          </p:cTn>
                        </p:par>
                        <p:par>
                          <p:cTn id="39" fill="hold">
                            <p:stCondLst>
                              <p:cond delay="5500"/>
                            </p:stCondLst>
                            <p:childTnLst>
                              <p:par>
                                <p:cTn id="40" presetID="22" presetClass="entr" presetSubtype="8" fill="hold"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1000"/>
                                        <p:tgtEl>
                                          <p:spTgt spid="19"/>
                                        </p:tgtEl>
                                      </p:cBhvr>
                                    </p:animEffect>
                                  </p:childTnLst>
                                </p:cTn>
                              </p:par>
                            </p:childTnLst>
                          </p:cTn>
                        </p:par>
                        <p:par>
                          <p:cTn id="43" fill="hold">
                            <p:stCondLst>
                              <p:cond delay="6500"/>
                            </p:stCondLst>
                            <p:childTnLst>
                              <p:par>
                                <p:cTn id="44" presetID="22" presetClass="entr" presetSubtype="8"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1000"/>
                                        <p:tgtEl>
                                          <p:spTgt spid="18"/>
                                        </p:tgtEl>
                                      </p:cBhvr>
                                    </p:animEffect>
                                  </p:childTnLst>
                                </p:cTn>
                              </p:par>
                            </p:childTnLst>
                          </p:cTn>
                        </p:par>
                        <p:par>
                          <p:cTn id="47" fill="hold">
                            <p:stCondLst>
                              <p:cond delay="7500"/>
                            </p:stCondLst>
                            <p:childTnLst>
                              <p:par>
                                <p:cTn id="48" presetID="22" presetClass="entr" presetSubtype="8"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1000"/>
                                        <p:tgtEl>
                                          <p:spTgt spid="17"/>
                                        </p:tgtEl>
                                      </p:cBhvr>
                                    </p:animEffect>
                                  </p:childTnLst>
                                </p:cTn>
                              </p:par>
                            </p:childTnLst>
                          </p:cTn>
                        </p:par>
                        <p:par>
                          <p:cTn id="51" fill="hold">
                            <p:stCondLst>
                              <p:cond delay="8500"/>
                            </p:stCondLst>
                            <p:childTnLst>
                              <p:par>
                                <p:cTn id="52" presetID="22" presetClass="entr" presetSubtype="8" fill="hold"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1000"/>
                                        <p:tgtEl>
                                          <p:spTgt spid="16"/>
                                        </p:tgtEl>
                                      </p:cBhvr>
                                    </p:animEffect>
                                  </p:childTnLst>
                                </p:cTn>
                              </p:par>
                            </p:childTnLst>
                          </p:cTn>
                        </p:par>
                        <p:par>
                          <p:cTn id="55" fill="hold">
                            <p:stCondLst>
                              <p:cond delay="9500"/>
                            </p:stCondLst>
                            <p:childTnLst>
                              <p:par>
                                <p:cTn id="56" presetID="22" presetClass="entr" presetSubtype="8" fill="hold" grpId="0" nodeType="afterEffect">
                                  <p:stCondLst>
                                    <p:cond delay="0"/>
                                  </p:stCondLst>
                                  <p:childTnLst>
                                    <p:set>
                                      <p:cBhvr>
                                        <p:cTn id="57" dur="1" fill="hold">
                                          <p:stCondLst>
                                            <p:cond delay="0"/>
                                          </p:stCondLst>
                                        </p:cTn>
                                        <p:tgtEl>
                                          <p:spTgt spid="10">
                                            <p:txEl>
                                              <p:pRg st="0" end="0"/>
                                            </p:txEl>
                                          </p:spTgt>
                                        </p:tgtEl>
                                        <p:attrNameLst>
                                          <p:attrName>style.visibility</p:attrName>
                                        </p:attrNameLst>
                                      </p:cBhvr>
                                      <p:to>
                                        <p:strVal val="visible"/>
                                      </p:to>
                                    </p:set>
                                    <p:animEffect transition="in" filter="wipe(left)">
                                      <p:cBhvr>
                                        <p:cTn id="58" dur="500"/>
                                        <p:tgtEl>
                                          <p:spTgt spid="10">
                                            <p:txEl>
                                              <p:pRg st="0" end="0"/>
                                            </p:txEl>
                                          </p:spTgt>
                                        </p:tgtEl>
                                      </p:cBhvr>
                                    </p:animEffect>
                                  </p:childTnLst>
                                </p:cTn>
                              </p:par>
                            </p:childTnLst>
                          </p:cTn>
                        </p:par>
                        <p:par>
                          <p:cTn id="59" fill="hold">
                            <p:stCondLst>
                              <p:cond delay="10000"/>
                            </p:stCondLst>
                            <p:childTnLst>
                              <p:par>
                                <p:cTn id="60" presetID="22" presetClass="entr" presetSubtype="4"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10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10">
                                            <p:txEl>
                                              <p:pRg st="1" end="1"/>
                                            </p:txEl>
                                          </p:spTgt>
                                        </p:tgtEl>
                                        <p:attrNameLst>
                                          <p:attrName>style.visibility</p:attrName>
                                        </p:attrNameLst>
                                      </p:cBhvr>
                                      <p:to>
                                        <p:strVal val="visible"/>
                                      </p:to>
                                    </p:set>
                                    <p:animEffect transition="in" filter="wipe(left)">
                                      <p:cBhvr>
                                        <p:cTn id="67" dur="500"/>
                                        <p:tgtEl>
                                          <p:spTgt spid="10">
                                            <p:txEl>
                                              <p:pRg st="1" end="1"/>
                                            </p:txEl>
                                          </p:spTgt>
                                        </p:tgtEl>
                                      </p:cBhvr>
                                    </p:animEffect>
                                  </p:childTnLst>
                                </p:cTn>
                              </p:par>
                            </p:childTnLst>
                          </p:cTn>
                        </p:par>
                        <p:par>
                          <p:cTn id="68" fill="hold">
                            <p:stCondLst>
                              <p:cond delay="500"/>
                            </p:stCondLst>
                            <p:childTnLst>
                              <p:par>
                                <p:cTn id="69" presetID="22" presetClass="entr" presetSubtype="2" fill="hold" nodeType="afterEffect">
                                  <p:stCondLst>
                                    <p:cond delay="0"/>
                                  </p:stCondLst>
                                  <p:childTnLst>
                                    <p:set>
                                      <p:cBhvr>
                                        <p:cTn id="70" dur="1" fill="hold">
                                          <p:stCondLst>
                                            <p:cond delay="0"/>
                                          </p:stCondLst>
                                        </p:cTn>
                                        <p:tgtEl>
                                          <p:spTgt spid="29"/>
                                        </p:tgtEl>
                                        <p:attrNameLst>
                                          <p:attrName>style.visibility</p:attrName>
                                        </p:attrNameLst>
                                      </p:cBhvr>
                                      <p:to>
                                        <p:strVal val="visible"/>
                                      </p:to>
                                    </p:set>
                                    <p:animEffect transition="in" filter="wipe(right)">
                                      <p:cBhvr>
                                        <p:cTn id="7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uiExpand="1" build="p"/>
      <p:bldP spid="21" grpId="0"/>
      <p:bldP spid="2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1" name="Rectangle 4"/>
          <p:cNvSpPr>
            <a:spLocks noChangeArrowheads="1"/>
          </p:cNvSpPr>
          <p:nvPr/>
        </p:nvSpPr>
        <p:spPr bwMode="auto">
          <a:xfrm>
            <a:off x="447675" y="1776413"/>
            <a:ext cx="2943224" cy="5762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EFFECT OF AN OUTPUT TAX ON INDUSTRY OUTPUT</a:t>
            </a:r>
            <a:endParaRPr lang="en-US" sz="1600" b="1" dirty="0">
              <a:latin typeface="Arial" charset="0"/>
            </a:endParaRPr>
          </a:p>
        </p:txBody>
      </p:sp>
      <p:sp>
        <p:nvSpPr>
          <p:cNvPr id="22" name="Rectangle 9"/>
          <p:cNvSpPr>
            <a:spLocks noChangeArrowheads="1"/>
          </p:cNvSpPr>
          <p:nvPr/>
        </p:nvSpPr>
        <p:spPr bwMode="auto">
          <a:xfrm>
            <a:off x="447675" y="1447800"/>
            <a:ext cx="1504704"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8.19</a:t>
            </a:r>
            <a:endParaRPr lang="en-US" sz="2000" b="1" dirty="0">
              <a:solidFill>
                <a:srgbClr val="ED1B2F"/>
              </a:solidFill>
              <a:latin typeface="Arial" charset="0"/>
            </a:endParaRPr>
          </a:p>
        </p:txBody>
      </p:sp>
      <p:grpSp>
        <p:nvGrpSpPr>
          <p:cNvPr id="23" name="Group 22"/>
          <p:cNvGrpSpPr>
            <a:grpSpLocks/>
          </p:cNvGrpSpPr>
          <p:nvPr/>
        </p:nvGrpSpPr>
        <p:grpSpPr bwMode="auto">
          <a:xfrm>
            <a:off x="3390899" y="1555224"/>
            <a:ext cx="161926" cy="4245661"/>
            <a:chOff x="3574256" y="2209800"/>
            <a:chExt cx="152400" cy="4114800"/>
          </a:xfrm>
        </p:grpSpPr>
        <p:cxnSp>
          <p:nvCxnSpPr>
            <p:cNvPr id="2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6" name="Group 25"/>
          <p:cNvGrpSpPr>
            <a:grpSpLocks/>
          </p:cNvGrpSpPr>
          <p:nvPr/>
        </p:nvGrpSpPr>
        <p:grpSpPr bwMode="auto">
          <a:xfrm rot="10800000" flipV="1">
            <a:off x="3478857" y="5715000"/>
            <a:ext cx="5569893" cy="166565"/>
            <a:chOff x="457199" y="5791200"/>
            <a:chExt cx="3193257" cy="152400"/>
          </a:xfrm>
        </p:grpSpPr>
        <p:cxnSp>
          <p:nvCxnSpPr>
            <p:cNvPr id="27"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8"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29" name="Group 28"/>
          <p:cNvGrpSpPr>
            <a:grpSpLocks/>
          </p:cNvGrpSpPr>
          <p:nvPr/>
        </p:nvGrpSpPr>
        <p:grpSpPr bwMode="auto">
          <a:xfrm flipV="1">
            <a:off x="457199" y="4724400"/>
            <a:ext cx="3021658" cy="152400"/>
            <a:chOff x="457199" y="5791200"/>
            <a:chExt cx="3193257" cy="152400"/>
          </a:xfrm>
        </p:grpSpPr>
        <p:cxnSp>
          <p:nvCxnSpPr>
            <p:cNvPr id="30"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32" name="Rectangle 4"/>
          <p:cNvSpPr>
            <a:spLocks noChangeArrowheads="1"/>
          </p:cNvSpPr>
          <p:nvPr/>
        </p:nvSpPr>
        <p:spPr bwMode="auto">
          <a:xfrm>
            <a:off x="447674" y="2362200"/>
            <a:ext cx="2905125"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An output tax placed on all firms in a competitive market shifts the supply curve for the industry upward by the amount of the tax. </a:t>
            </a:r>
          </a:p>
          <a:p>
            <a:pPr>
              <a:spcBef>
                <a:spcPct val="20000"/>
              </a:spcBef>
              <a:buNone/>
            </a:pPr>
            <a:r>
              <a:rPr lang="en-US" sz="1600" dirty="0">
                <a:latin typeface="Arial" pitchFamily="34" charset="0"/>
              </a:rPr>
              <a:t>This shift raises the market price of the product and lowers the total output of the industry.</a:t>
            </a:r>
            <a:endParaRPr lang="en-US" sz="1000" dirty="0">
              <a:latin typeface="Arial" pitchFamily="34" charset="0"/>
            </a:endParaRPr>
          </a:p>
        </p:txBody>
      </p:sp>
      <p:pic>
        <p:nvPicPr>
          <p:cNvPr id="33" name="Picture 2" descr="C:\Documents and Settings\Kyle M. Thiel\Desktop\Pindyck_7e\ppts\aparna_ppts\aparna_ppts\ch08\fig8.19\fig8.19_0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0900" y="1752600"/>
            <a:ext cx="59817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 descr="C:\Documents and Settings\Kyle M. Thiel\Desktop\Pindyck_7e\ppts\aparna_ppts\aparna_ppts\ch08\fig8.19\fig8.19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90900" y="1752600"/>
            <a:ext cx="59817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4" descr="C:\Documents and Settings\Kyle M. Thiel\Desktop\Pindyck_7e\ppts\aparna_ppts\aparna_ppts\ch08\fig8.19\fig8.19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0900" y="1752600"/>
            <a:ext cx="59817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5" descr="C:\Documents and Settings\Kyle M. Thiel\Desktop\Pindyck_7e\ppts\aparna_ppts\aparna_ppts\ch08\fig8.19\fig8.19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90900" y="1752600"/>
            <a:ext cx="59817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6" descr="C:\Documents and Settings\Kyle M. Thiel\Desktop\Pindyck_7e\ppts\aparna_ppts\aparna_ppts\ch08\fig8.19\fig8.19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90900" y="1752600"/>
            <a:ext cx="59817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7" descr="C:\Documents and Settings\Kyle M. Thiel\Desktop\Pindyck_7e\ppts\aparna_ppts\aparna_ppts\ch08\fig8.19\fig8.19_0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90900" y="1752600"/>
            <a:ext cx="59817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8" descr="C:\Documents and Settings\Kyle M. Thiel\Desktop\Pindyck_7e\ppts\aparna_ppts\aparna_ppts\ch08\fig8.19\fig8.19_07.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90900" y="1752600"/>
            <a:ext cx="59817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39" descr="fig8.19_08.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390900" y="1752600"/>
            <a:ext cx="59817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776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ipe(down)">
                                      <p:cBhvr>
                                        <p:cTn id="15" dur="500"/>
                                        <p:tgtEl>
                                          <p:spTgt spid="23"/>
                                        </p:tgtEl>
                                      </p:cBhvr>
                                    </p:animEffect>
                                  </p:childTnLst>
                                </p:cTn>
                              </p:par>
                              <p:par>
                                <p:cTn id="16" presetID="22" presetClass="entr" presetSubtype="8"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left)">
                                      <p:cBhvr>
                                        <p:cTn id="18" dur="500"/>
                                        <p:tgtEl>
                                          <p:spTgt spid="26"/>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left)">
                                      <p:cBhvr>
                                        <p:cTn id="22" dur="500"/>
                                        <p:tgtEl>
                                          <p:spTgt spid="33"/>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left)">
                                      <p:cBhvr>
                                        <p:cTn id="26" dur="1000"/>
                                        <p:tgtEl>
                                          <p:spTgt spid="34"/>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left)">
                                      <p:cBhvr>
                                        <p:cTn id="30" dur="1000"/>
                                        <p:tgtEl>
                                          <p:spTgt spid="35"/>
                                        </p:tgtEl>
                                      </p:cBhvr>
                                    </p:animEffect>
                                  </p:childTnLst>
                                </p:cTn>
                              </p:par>
                            </p:childTnLst>
                          </p:cTn>
                        </p:par>
                        <p:par>
                          <p:cTn id="31" fill="hold">
                            <p:stCondLst>
                              <p:cond delay="4000"/>
                            </p:stCondLst>
                            <p:childTnLst>
                              <p:par>
                                <p:cTn id="32" presetID="22" presetClass="entr" presetSubtype="8" fill="hold" nodeType="after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wipe(left)">
                                      <p:cBhvr>
                                        <p:cTn id="34" dur="500"/>
                                        <p:tgtEl>
                                          <p:spTgt spid="40"/>
                                        </p:tgtEl>
                                      </p:cBhvr>
                                    </p:animEffect>
                                  </p:childTnLst>
                                </p:cTn>
                              </p:par>
                            </p:childTnLst>
                          </p:cTn>
                        </p:par>
                        <p:par>
                          <p:cTn id="35" fill="hold">
                            <p:stCondLst>
                              <p:cond delay="4500"/>
                            </p:stCondLst>
                            <p:childTnLst>
                              <p:par>
                                <p:cTn id="36" presetID="22" presetClass="entr" presetSubtype="8" fill="hold" grpId="0" nodeType="afterEffect">
                                  <p:stCondLst>
                                    <p:cond delay="0"/>
                                  </p:stCondLst>
                                  <p:childTnLst>
                                    <p:set>
                                      <p:cBhvr>
                                        <p:cTn id="37" dur="1" fill="hold">
                                          <p:stCondLst>
                                            <p:cond delay="0"/>
                                          </p:stCondLst>
                                        </p:cTn>
                                        <p:tgtEl>
                                          <p:spTgt spid="32">
                                            <p:txEl>
                                              <p:pRg st="0" end="0"/>
                                            </p:txEl>
                                          </p:spTgt>
                                        </p:tgtEl>
                                        <p:attrNameLst>
                                          <p:attrName>style.visibility</p:attrName>
                                        </p:attrNameLst>
                                      </p:cBhvr>
                                      <p:to>
                                        <p:strVal val="visible"/>
                                      </p:to>
                                    </p:set>
                                    <p:animEffect transition="in" filter="wipe(left)">
                                      <p:cBhvr>
                                        <p:cTn id="38" dur="500"/>
                                        <p:tgtEl>
                                          <p:spTgt spid="32">
                                            <p:txEl>
                                              <p:pRg st="0" end="0"/>
                                            </p:txEl>
                                          </p:spTgt>
                                        </p:tgtEl>
                                      </p:cBhvr>
                                    </p:animEffect>
                                  </p:childTnLst>
                                </p:cTn>
                              </p:par>
                            </p:childTnLst>
                          </p:cTn>
                        </p:par>
                        <p:par>
                          <p:cTn id="39" fill="hold">
                            <p:stCondLst>
                              <p:cond delay="5000"/>
                            </p:stCondLst>
                            <p:childTnLst>
                              <p:par>
                                <p:cTn id="40" presetID="22" presetClass="entr" presetSubtype="8" fill="hold"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1000"/>
                                        <p:tgtEl>
                                          <p:spTgt spid="38"/>
                                        </p:tgtEl>
                                      </p:cBhvr>
                                    </p:animEffect>
                                  </p:childTnLst>
                                </p:cTn>
                              </p:par>
                            </p:childTnLst>
                          </p:cTn>
                        </p:par>
                        <p:par>
                          <p:cTn id="43" fill="hold">
                            <p:stCondLst>
                              <p:cond delay="6000"/>
                            </p:stCondLst>
                            <p:childTnLst>
                              <p:par>
                                <p:cTn id="44" presetID="22" presetClass="entr" presetSubtype="4" fill="hold"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wipe(down)">
                                      <p:cBhvr>
                                        <p:cTn id="46" dur="1000"/>
                                        <p:tgtEl>
                                          <p:spTgt spid="36"/>
                                        </p:tgtEl>
                                      </p:cBhvr>
                                    </p:animEffect>
                                  </p:childTnLst>
                                </p:cTn>
                              </p:par>
                            </p:childTnLst>
                          </p:cTn>
                        </p:par>
                        <p:par>
                          <p:cTn id="47" fill="hold">
                            <p:stCondLst>
                              <p:cond delay="7000"/>
                            </p:stCondLst>
                            <p:childTnLst>
                              <p:par>
                                <p:cTn id="48" presetID="22" presetClass="entr" presetSubtype="8" fill="hold"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wipe(left)">
                                      <p:cBhvr>
                                        <p:cTn id="50" dur="1000"/>
                                        <p:tgtEl>
                                          <p:spTgt spid="37"/>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32">
                                            <p:txEl>
                                              <p:pRg st="1" end="1"/>
                                            </p:txEl>
                                          </p:spTgt>
                                        </p:tgtEl>
                                        <p:attrNameLst>
                                          <p:attrName>style.visibility</p:attrName>
                                        </p:attrNameLst>
                                      </p:cBhvr>
                                      <p:to>
                                        <p:strVal val="visible"/>
                                      </p:to>
                                    </p:set>
                                    <p:animEffect transition="in" filter="wipe(left)">
                                      <p:cBhvr>
                                        <p:cTn id="55" dur="500"/>
                                        <p:tgtEl>
                                          <p:spTgt spid="32">
                                            <p:txEl>
                                              <p:pRg st="1" end="1"/>
                                            </p:txEl>
                                          </p:spTgt>
                                        </p:tgtEl>
                                      </p:cBhvr>
                                    </p:animEffect>
                                  </p:childTnLst>
                                </p:cTn>
                              </p:par>
                            </p:childTnLst>
                          </p:cTn>
                        </p:par>
                        <p:par>
                          <p:cTn id="56" fill="hold">
                            <p:stCondLst>
                              <p:cond delay="500"/>
                            </p:stCondLst>
                            <p:childTnLst>
                              <p:par>
                                <p:cTn id="57" presetID="22" presetClass="entr" presetSubtype="8" fill="hold"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left)">
                                      <p:cBhvr>
                                        <p:cTn id="59" dur="1000"/>
                                        <p:tgtEl>
                                          <p:spTgt spid="39"/>
                                        </p:tgtEl>
                                      </p:cBhvr>
                                    </p:animEffect>
                                  </p:childTnLst>
                                </p:cTn>
                              </p:par>
                            </p:childTnLst>
                          </p:cTn>
                        </p:par>
                        <p:par>
                          <p:cTn id="60" fill="hold">
                            <p:stCondLst>
                              <p:cond delay="1500"/>
                            </p:stCondLst>
                            <p:childTnLst>
                              <p:par>
                                <p:cTn id="61" presetID="22" presetClass="entr" presetSubtype="2" fill="hold" nodeType="after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wipe(right)">
                                      <p:cBhvr>
                                        <p:cTn id="6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32"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52"/>
          <p:cNvSpPr txBox="1">
            <a:spLocks noChangeArrowheads="1"/>
          </p:cNvSpPr>
          <p:nvPr/>
        </p:nvSpPr>
        <p:spPr bwMode="auto">
          <a:xfrm>
            <a:off x="457200" y="0"/>
            <a:ext cx="6324600" cy="685800"/>
          </a:xfrm>
          <a:prstGeom prst="rect">
            <a:avLst/>
          </a:prstGeom>
          <a:noFill/>
          <a:ln w="9525">
            <a:noFill/>
            <a:miter lim="800000"/>
            <a:headEnd/>
            <a:tailEnd/>
          </a:ln>
        </p:spPr>
        <p:txBody>
          <a:bodyPr anchor="b"/>
          <a:lstStyle/>
          <a:p>
            <a:pPr>
              <a:spcBef>
                <a:spcPct val="20000"/>
              </a:spcBef>
              <a:buNone/>
              <a:defRPr/>
            </a:pPr>
            <a:r>
              <a:rPr lang="en-US" sz="2000" b="1" kern="0" dirty="0">
                <a:solidFill>
                  <a:srgbClr val="950057"/>
                </a:solidFill>
                <a:latin typeface="+mn-lt"/>
              </a:rPr>
              <a:t>Long-Run Elasticity of Supply</a:t>
            </a:r>
          </a:p>
        </p:txBody>
      </p:sp>
      <p:sp>
        <p:nvSpPr>
          <p:cNvPr id="2" name="Rectangle 1"/>
          <p:cNvSpPr/>
          <p:nvPr/>
        </p:nvSpPr>
        <p:spPr>
          <a:xfrm>
            <a:off x="457200" y="1219200"/>
            <a:ext cx="8229600" cy="4247317"/>
          </a:xfrm>
          <a:prstGeom prst="rect">
            <a:avLst/>
          </a:prstGeom>
        </p:spPr>
        <p:txBody>
          <a:bodyPr wrap="square">
            <a:spAutoFit/>
          </a:bodyPr>
          <a:lstStyle/>
          <a:p>
            <a:pPr>
              <a:buNone/>
            </a:pPr>
            <a:r>
              <a:rPr lang="en-US" dirty="0">
                <a:latin typeface="+mn-lt"/>
              </a:rPr>
              <a:t>The long-run elasticity of industry supply is defined in the same way as</a:t>
            </a:r>
          </a:p>
          <a:p>
            <a:pPr>
              <a:buNone/>
            </a:pPr>
            <a:r>
              <a:rPr lang="en-US" dirty="0">
                <a:latin typeface="+mn-lt"/>
              </a:rPr>
              <a:t>the short-run elasticity: It is the percentage change in output </a:t>
            </a:r>
            <a:r>
              <a:rPr lang="en-US" dirty="0" smtClean="0">
                <a:latin typeface="+mn-lt"/>
              </a:rPr>
              <a:t>(</a:t>
            </a:r>
            <a:r>
              <a:rPr lang="en-US" dirty="0" smtClean="0">
                <a:latin typeface="+mn-lt"/>
                <a:sym typeface="WP Greek Century"/>
              </a:rPr>
              <a:t></a:t>
            </a:r>
            <a:r>
              <a:rPr lang="en-US" i="1" dirty="0" smtClean="0">
                <a:latin typeface="+mn-lt"/>
              </a:rPr>
              <a:t>Q</a:t>
            </a:r>
            <a:r>
              <a:rPr lang="en-US" dirty="0" smtClean="0">
                <a:latin typeface="+mn-lt"/>
              </a:rPr>
              <a:t>/</a:t>
            </a:r>
            <a:r>
              <a:rPr lang="en-US" i="1" dirty="0" smtClean="0">
                <a:latin typeface="+mn-lt"/>
              </a:rPr>
              <a:t>Q</a:t>
            </a:r>
            <a:r>
              <a:rPr lang="en-US" dirty="0">
                <a:latin typeface="+mn-lt"/>
              </a:rPr>
              <a:t>) that</a:t>
            </a:r>
          </a:p>
          <a:p>
            <a:pPr>
              <a:buNone/>
            </a:pPr>
            <a:r>
              <a:rPr lang="en-US" dirty="0">
                <a:latin typeface="+mn-lt"/>
              </a:rPr>
              <a:t>results from a percentage change in price </a:t>
            </a:r>
            <a:r>
              <a:rPr lang="en-US" dirty="0" smtClean="0">
                <a:latin typeface="+mn-lt"/>
              </a:rPr>
              <a:t>(</a:t>
            </a:r>
            <a:r>
              <a:rPr lang="en-US" dirty="0" smtClean="0">
                <a:latin typeface="+mn-lt"/>
                <a:sym typeface="WP Greek Century"/>
              </a:rPr>
              <a:t></a:t>
            </a:r>
            <a:r>
              <a:rPr lang="en-US" i="1" dirty="0" smtClean="0">
                <a:latin typeface="+mn-lt"/>
              </a:rPr>
              <a:t>P</a:t>
            </a:r>
            <a:r>
              <a:rPr lang="en-US" dirty="0" smtClean="0">
                <a:latin typeface="+mn-lt"/>
              </a:rPr>
              <a:t>/</a:t>
            </a:r>
            <a:r>
              <a:rPr lang="en-US" i="1" dirty="0" smtClean="0">
                <a:latin typeface="+mn-lt"/>
              </a:rPr>
              <a:t>P</a:t>
            </a:r>
            <a:r>
              <a:rPr lang="en-US" dirty="0">
                <a:latin typeface="+mn-lt"/>
              </a:rPr>
              <a:t>). </a:t>
            </a:r>
            <a:endParaRPr lang="en-US" dirty="0" smtClean="0">
              <a:latin typeface="+mn-lt"/>
            </a:endParaRPr>
          </a:p>
          <a:p>
            <a:pPr>
              <a:buNone/>
            </a:pPr>
            <a:endParaRPr lang="en-US" sz="900" dirty="0">
              <a:latin typeface="+mn-lt"/>
            </a:endParaRPr>
          </a:p>
          <a:p>
            <a:pPr>
              <a:buNone/>
            </a:pPr>
            <a:r>
              <a:rPr lang="en-US" dirty="0" smtClean="0">
                <a:latin typeface="+mn-lt"/>
              </a:rPr>
              <a:t>In </a:t>
            </a:r>
            <a:r>
              <a:rPr lang="en-US" dirty="0">
                <a:latin typeface="+mn-lt"/>
              </a:rPr>
              <a:t>a constant-cost </a:t>
            </a:r>
            <a:r>
              <a:rPr lang="en-US" dirty="0" smtClean="0">
                <a:latin typeface="+mn-lt"/>
              </a:rPr>
              <a:t>industry, the </a:t>
            </a:r>
            <a:r>
              <a:rPr lang="en-US" dirty="0">
                <a:latin typeface="+mn-lt"/>
              </a:rPr>
              <a:t>long-run supply curve is horizontal, and the long-run supply </a:t>
            </a:r>
            <a:r>
              <a:rPr lang="en-US" dirty="0" smtClean="0">
                <a:latin typeface="+mn-lt"/>
              </a:rPr>
              <a:t>elasticity is </a:t>
            </a:r>
            <a:r>
              <a:rPr lang="en-US" dirty="0">
                <a:latin typeface="+mn-lt"/>
              </a:rPr>
              <a:t>infinitely large. (A small increase in price will induce an extremely </a:t>
            </a:r>
            <a:r>
              <a:rPr lang="en-US" dirty="0" smtClean="0">
                <a:latin typeface="+mn-lt"/>
              </a:rPr>
              <a:t>large increase </a:t>
            </a:r>
            <a:r>
              <a:rPr lang="en-US" dirty="0">
                <a:latin typeface="+mn-lt"/>
              </a:rPr>
              <a:t>in output</a:t>
            </a:r>
            <a:r>
              <a:rPr lang="en-US" dirty="0" smtClean="0">
                <a:latin typeface="+mn-lt"/>
              </a:rPr>
              <a:t>.)  In </a:t>
            </a:r>
            <a:r>
              <a:rPr lang="en-US" dirty="0">
                <a:latin typeface="+mn-lt"/>
              </a:rPr>
              <a:t>an increasing-cost industry, however, the long-run supply elasticity will be positive but finite. </a:t>
            </a:r>
            <a:endParaRPr lang="en-US" dirty="0" smtClean="0">
              <a:latin typeface="+mn-lt"/>
            </a:endParaRPr>
          </a:p>
          <a:p>
            <a:pPr>
              <a:buNone/>
            </a:pPr>
            <a:endParaRPr lang="en-US" sz="900" dirty="0">
              <a:latin typeface="+mn-lt"/>
            </a:endParaRPr>
          </a:p>
          <a:p>
            <a:pPr>
              <a:buNone/>
            </a:pPr>
            <a:r>
              <a:rPr lang="en-US" dirty="0" smtClean="0">
                <a:latin typeface="+mn-lt"/>
              </a:rPr>
              <a:t>Because </a:t>
            </a:r>
            <a:r>
              <a:rPr lang="en-US" dirty="0">
                <a:latin typeface="+mn-lt"/>
              </a:rPr>
              <a:t>industries can adjust </a:t>
            </a:r>
            <a:r>
              <a:rPr lang="en-US" dirty="0" smtClean="0">
                <a:latin typeface="+mn-lt"/>
              </a:rPr>
              <a:t>and expand </a:t>
            </a:r>
            <a:r>
              <a:rPr lang="en-US" dirty="0">
                <a:latin typeface="+mn-lt"/>
              </a:rPr>
              <a:t>in the long run, we would generally expect long-run elasticities </a:t>
            </a:r>
            <a:r>
              <a:rPr lang="en-US" dirty="0" smtClean="0">
                <a:latin typeface="+mn-lt"/>
              </a:rPr>
              <a:t>of supply </a:t>
            </a:r>
            <a:r>
              <a:rPr lang="en-US" dirty="0">
                <a:latin typeface="+mn-lt"/>
              </a:rPr>
              <a:t>to be larger than short-run </a:t>
            </a:r>
            <a:r>
              <a:rPr lang="en-US" dirty="0" smtClean="0">
                <a:latin typeface="+mn-lt"/>
              </a:rPr>
              <a:t>elasticities.</a:t>
            </a:r>
          </a:p>
          <a:p>
            <a:pPr>
              <a:buNone/>
            </a:pPr>
            <a:endParaRPr lang="en-US" sz="900" dirty="0">
              <a:latin typeface="+mn-lt"/>
            </a:endParaRPr>
          </a:p>
          <a:p>
            <a:pPr>
              <a:buNone/>
            </a:pPr>
            <a:r>
              <a:rPr lang="en-US" dirty="0" smtClean="0">
                <a:latin typeface="+mn-lt"/>
              </a:rPr>
              <a:t>The </a:t>
            </a:r>
            <a:r>
              <a:rPr lang="en-US" dirty="0">
                <a:latin typeface="+mn-lt"/>
              </a:rPr>
              <a:t>magnitude of the </a:t>
            </a:r>
            <a:r>
              <a:rPr lang="en-US" dirty="0" smtClean="0">
                <a:latin typeface="+mn-lt"/>
              </a:rPr>
              <a:t>elasticity will </a:t>
            </a:r>
            <a:r>
              <a:rPr lang="en-US" dirty="0">
                <a:latin typeface="+mn-lt"/>
              </a:rPr>
              <a:t>depend on the extent to which input costs increase as the </a:t>
            </a:r>
            <a:r>
              <a:rPr lang="en-US" dirty="0" smtClean="0">
                <a:latin typeface="+mn-lt"/>
              </a:rPr>
              <a:t>market expands</a:t>
            </a:r>
            <a:r>
              <a:rPr lang="en-US" dirty="0">
                <a:latin typeface="+mn-lt"/>
              </a:rPr>
              <a:t>. For example, an industry that depends on inputs that are </a:t>
            </a:r>
            <a:r>
              <a:rPr lang="en-US" dirty="0" smtClean="0">
                <a:latin typeface="+mn-lt"/>
              </a:rPr>
              <a:t>widely available </a:t>
            </a:r>
            <a:r>
              <a:rPr lang="en-US" dirty="0">
                <a:latin typeface="+mn-lt"/>
              </a:rPr>
              <a:t>will have a more elastic long-run supply than will an industry </a:t>
            </a:r>
            <a:r>
              <a:rPr lang="en-US" dirty="0" smtClean="0">
                <a:latin typeface="+mn-lt"/>
              </a:rPr>
              <a:t>that uses </a:t>
            </a:r>
            <a:r>
              <a:rPr lang="en-US" dirty="0">
                <a:latin typeface="+mn-lt"/>
              </a:rPr>
              <a:t>inputs in short supply.</a:t>
            </a:r>
          </a:p>
        </p:txBody>
      </p:sp>
    </p:spTree>
    <p:extLst>
      <p:ext uri="{BB962C8B-B14F-4D97-AF65-F5344CB8AC3E}">
        <p14:creationId xmlns:p14="http://schemas.microsoft.com/office/powerpoint/2010/main" val="225855427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1" y="-152400"/>
            <a:ext cx="9144000" cy="6705600"/>
          </a:xfrm>
          <a:prstGeom prst="rect">
            <a:avLst/>
          </a:prstGeom>
          <a:solidFill>
            <a:srgbClr val="FFF2BF"/>
          </a:solidFill>
          <a:ln w="9525">
            <a:noFill/>
            <a:miter lim="800000"/>
            <a:headEnd/>
            <a:tailEnd/>
          </a:ln>
        </p:spPr>
        <p:txBody>
          <a:bodyPr anchor="ctr"/>
          <a:lstStyle/>
          <a:p>
            <a:pPr marL="285750" indent="-285750"/>
            <a:endParaRPr lang="en-US"/>
          </a:p>
        </p:txBody>
      </p:sp>
      <p:sp>
        <p:nvSpPr>
          <p:cNvPr id="6" name="Rectangle 5"/>
          <p:cNvSpPr>
            <a:spLocks noChangeArrowheads="1"/>
          </p:cNvSpPr>
          <p:nvPr/>
        </p:nvSpPr>
        <p:spPr bwMode="auto">
          <a:xfrm>
            <a:off x="3962398" y="1735932"/>
            <a:ext cx="5029201" cy="4657726"/>
          </a:xfrm>
          <a:prstGeom prst="rect">
            <a:avLst/>
          </a:prstGeom>
          <a:solidFill>
            <a:srgbClr val="FFFFFF"/>
          </a:solidFill>
          <a:ln w="3175">
            <a:noFill/>
            <a:miter lim="800000"/>
            <a:headEnd/>
            <a:tailEnd/>
          </a:ln>
        </p:spPr>
        <p:txBody>
          <a:bodyPr/>
          <a:lstStyle/>
          <a:p>
            <a:pPr indent="290513">
              <a:buFontTx/>
              <a:buAutoNum type="arabicPeriod"/>
            </a:pPr>
            <a:endParaRPr lang="en-US"/>
          </a:p>
        </p:txBody>
      </p:sp>
      <p:sp>
        <p:nvSpPr>
          <p:cNvPr id="9" name="Rectangle 3"/>
          <p:cNvSpPr>
            <a:spLocks noChangeArrowheads="1"/>
          </p:cNvSpPr>
          <p:nvPr/>
        </p:nvSpPr>
        <p:spPr bwMode="auto">
          <a:xfrm>
            <a:off x="457200" y="1983581"/>
            <a:ext cx="3424237" cy="607219"/>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THE SUPPLY CURVE FOR NEW YORK TAXICABS</a:t>
            </a:r>
            <a:endParaRPr lang="en-US" sz="1600" b="1" dirty="0">
              <a:latin typeface="Arial" charset="0"/>
            </a:endParaRPr>
          </a:p>
        </p:txBody>
      </p:sp>
      <p:sp>
        <p:nvSpPr>
          <p:cNvPr id="11" name="Rectangle 9"/>
          <p:cNvSpPr>
            <a:spLocks noChangeArrowheads="1"/>
          </p:cNvSpPr>
          <p:nvPr/>
        </p:nvSpPr>
        <p:spPr bwMode="auto">
          <a:xfrm>
            <a:off x="457201" y="1676400"/>
            <a:ext cx="149542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8.20</a:t>
            </a:r>
            <a:endParaRPr lang="en-US" sz="2000" b="1" dirty="0">
              <a:solidFill>
                <a:srgbClr val="ED1B2F"/>
              </a:solidFill>
              <a:latin typeface="Arial" charset="0"/>
            </a:endParaRPr>
          </a:p>
        </p:txBody>
      </p:sp>
      <p:sp>
        <p:nvSpPr>
          <p:cNvPr id="20"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8.7</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286000" y="-1"/>
            <a:ext cx="6858001" cy="685801"/>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SUPPLY OF TAXICABS IN NEW YORK</a:t>
            </a:r>
            <a:endParaRPr lang="en-US" sz="2000" b="1" dirty="0">
              <a:solidFill>
                <a:srgbClr val="007CB2"/>
              </a:solidFill>
              <a:latin typeface="Arial" charset="0"/>
            </a:endParaRPr>
          </a:p>
        </p:txBody>
      </p:sp>
      <p:grpSp>
        <p:nvGrpSpPr>
          <p:cNvPr id="23" name="Group 22"/>
          <p:cNvGrpSpPr>
            <a:grpSpLocks/>
          </p:cNvGrpSpPr>
          <p:nvPr/>
        </p:nvGrpSpPr>
        <p:grpSpPr bwMode="auto">
          <a:xfrm>
            <a:off x="3960018" y="6324600"/>
            <a:ext cx="5031582" cy="166687"/>
            <a:chOff x="3657600" y="1678781"/>
            <a:chExt cx="4800600" cy="152400"/>
          </a:xfrm>
        </p:grpSpPr>
        <p:cxnSp>
          <p:nvCxnSpPr>
            <p:cNvPr id="39964"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9965"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6" name="Group 25"/>
          <p:cNvGrpSpPr>
            <a:grpSpLocks/>
          </p:cNvGrpSpPr>
          <p:nvPr/>
        </p:nvGrpSpPr>
        <p:grpSpPr bwMode="auto">
          <a:xfrm>
            <a:off x="3886198" y="1735932"/>
            <a:ext cx="152400" cy="4655120"/>
            <a:chOff x="3574256" y="2209800"/>
            <a:chExt cx="152400" cy="4114800"/>
          </a:xfrm>
        </p:grpSpPr>
        <p:cxnSp>
          <p:nvCxnSpPr>
            <p:cNvPr id="39962"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9963"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cxnSp>
        <p:nvCxnSpPr>
          <p:cNvPr id="30" name="Straight Connector 2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Rectangle 1"/>
          <p:cNvSpPr/>
          <p:nvPr/>
        </p:nvSpPr>
        <p:spPr>
          <a:xfrm>
            <a:off x="457201" y="685800"/>
            <a:ext cx="8239126" cy="923330"/>
          </a:xfrm>
          <a:prstGeom prst="rect">
            <a:avLst/>
          </a:prstGeom>
        </p:spPr>
        <p:txBody>
          <a:bodyPr wrap="square">
            <a:spAutoFit/>
          </a:bodyPr>
          <a:lstStyle/>
          <a:p>
            <a:pPr>
              <a:buNone/>
            </a:pPr>
            <a:r>
              <a:rPr lang="en-US" dirty="0">
                <a:latin typeface="+mn-lt"/>
              </a:rPr>
              <a:t>While </a:t>
            </a:r>
            <a:r>
              <a:rPr lang="en-US" dirty="0" smtClean="0">
                <a:latin typeface="+mn-lt"/>
              </a:rPr>
              <a:t>reducing taxi fares </a:t>
            </a:r>
            <a:r>
              <a:rPr lang="en-US" dirty="0">
                <a:latin typeface="+mn-lt"/>
              </a:rPr>
              <a:t>will indeed cause a reduction in the </a:t>
            </a:r>
            <a:r>
              <a:rPr lang="en-US" dirty="0" smtClean="0">
                <a:latin typeface="+mn-lt"/>
              </a:rPr>
              <a:t>quantity supplied</a:t>
            </a:r>
            <a:r>
              <a:rPr lang="en-US" dirty="0">
                <a:latin typeface="+mn-lt"/>
              </a:rPr>
              <a:t>, raising the price will not cause an </a:t>
            </a:r>
            <a:r>
              <a:rPr lang="en-US" dirty="0" smtClean="0">
                <a:latin typeface="+mn-lt"/>
              </a:rPr>
              <a:t>increase in </a:t>
            </a:r>
            <a:r>
              <a:rPr lang="en-US" dirty="0">
                <a:latin typeface="+mn-lt"/>
              </a:rPr>
              <a:t>the quantity supplied. Why not? Because the </a:t>
            </a:r>
            <a:r>
              <a:rPr lang="en-US" dirty="0" smtClean="0">
                <a:latin typeface="+mn-lt"/>
              </a:rPr>
              <a:t>number of </a:t>
            </a:r>
            <a:r>
              <a:rPr lang="en-US" dirty="0">
                <a:latin typeface="+mn-lt"/>
              </a:rPr>
              <a:t>medallions is </a:t>
            </a:r>
            <a:r>
              <a:rPr lang="en-US" dirty="0" smtClean="0">
                <a:latin typeface="+mn-lt"/>
              </a:rPr>
              <a:t>fixed.</a:t>
            </a:r>
            <a:endParaRPr lang="en-US" dirty="0">
              <a:latin typeface="+mn-lt"/>
            </a:endParaRPr>
          </a:p>
        </p:txBody>
      </p:sp>
      <p:sp>
        <p:nvSpPr>
          <p:cNvPr id="27" name="Rectangle 4"/>
          <p:cNvSpPr>
            <a:spLocks noChangeArrowheads="1"/>
          </p:cNvSpPr>
          <p:nvPr/>
        </p:nvSpPr>
        <p:spPr bwMode="auto">
          <a:xfrm>
            <a:off x="457200" y="2590800"/>
            <a:ext cx="3428998"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If there were no restriction on the </a:t>
            </a:r>
            <a:r>
              <a:rPr lang="en-US" sz="1600" dirty="0" smtClean="0">
                <a:latin typeface="Arial" pitchFamily="34" charset="0"/>
              </a:rPr>
              <a:t>number of </a:t>
            </a:r>
            <a:r>
              <a:rPr lang="en-US" sz="1600" dirty="0">
                <a:latin typeface="Arial" pitchFamily="34" charset="0"/>
              </a:rPr>
              <a:t>medallions, the supply </a:t>
            </a:r>
            <a:r>
              <a:rPr lang="en-US" sz="1600" dirty="0" smtClean="0">
                <a:latin typeface="Arial" pitchFamily="34" charset="0"/>
              </a:rPr>
              <a:t>curve would </a:t>
            </a:r>
            <a:r>
              <a:rPr lang="en-US" sz="1600" dirty="0">
                <a:latin typeface="Arial" pitchFamily="34" charset="0"/>
              </a:rPr>
              <a:t>be highly elastic. Cab </a:t>
            </a:r>
            <a:r>
              <a:rPr lang="en-US" sz="1600" dirty="0" smtClean="0">
                <a:latin typeface="Arial" pitchFamily="34" charset="0"/>
              </a:rPr>
              <a:t>drivers work </a:t>
            </a:r>
            <a:r>
              <a:rPr lang="en-US" sz="1600" dirty="0">
                <a:latin typeface="Arial" pitchFamily="34" charset="0"/>
              </a:rPr>
              <a:t>hard and don’t earn much, so </a:t>
            </a:r>
            <a:r>
              <a:rPr lang="en-US" sz="1600" dirty="0" smtClean="0">
                <a:latin typeface="Arial" pitchFamily="34" charset="0"/>
              </a:rPr>
              <a:t>a drop </a:t>
            </a:r>
            <a:r>
              <a:rPr lang="en-US" sz="1600" dirty="0">
                <a:latin typeface="Arial" pitchFamily="34" charset="0"/>
              </a:rPr>
              <a:t>in the price </a:t>
            </a:r>
            <a:r>
              <a:rPr lang="en-US" sz="1600" i="1" dirty="0">
                <a:latin typeface="Arial" pitchFamily="34" charset="0"/>
              </a:rPr>
              <a:t>P</a:t>
            </a:r>
            <a:r>
              <a:rPr lang="en-US" sz="1600" dirty="0">
                <a:latin typeface="Arial" pitchFamily="34" charset="0"/>
              </a:rPr>
              <a:t> (of a 5-mile </a:t>
            </a:r>
            <a:r>
              <a:rPr lang="en-US" sz="1600" dirty="0" smtClean="0">
                <a:latin typeface="Arial" pitchFamily="34" charset="0"/>
              </a:rPr>
              <a:t>ride) would </a:t>
            </a:r>
            <a:r>
              <a:rPr lang="en-US" sz="1600" dirty="0">
                <a:latin typeface="Arial" pitchFamily="34" charset="0"/>
              </a:rPr>
              <a:t>lead many of them to find </a:t>
            </a:r>
            <a:r>
              <a:rPr lang="en-US" sz="1600" dirty="0" smtClean="0">
                <a:latin typeface="Arial" pitchFamily="34" charset="0"/>
              </a:rPr>
              <a:t>another job</a:t>
            </a:r>
            <a:r>
              <a:rPr lang="en-US" sz="1600" dirty="0">
                <a:latin typeface="Arial" pitchFamily="34" charset="0"/>
              </a:rPr>
              <a:t>. Likewise, an increase </a:t>
            </a:r>
            <a:r>
              <a:rPr lang="en-US" sz="1600" dirty="0" smtClean="0">
                <a:latin typeface="Arial" pitchFamily="34" charset="0"/>
              </a:rPr>
              <a:t>in price </a:t>
            </a:r>
            <a:r>
              <a:rPr lang="en-US" sz="1600" dirty="0">
                <a:latin typeface="Arial" pitchFamily="34" charset="0"/>
              </a:rPr>
              <a:t>would bring many new </a:t>
            </a:r>
            <a:r>
              <a:rPr lang="en-US" sz="1600" dirty="0" smtClean="0">
                <a:latin typeface="Arial" pitchFamily="34" charset="0"/>
              </a:rPr>
              <a:t>drivers into </a:t>
            </a:r>
            <a:r>
              <a:rPr lang="en-US" sz="1600" dirty="0">
                <a:latin typeface="Arial" pitchFamily="34" charset="0"/>
              </a:rPr>
              <a:t>the market</a:t>
            </a:r>
            <a:r>
              <a:rPr lang="en-US" sz="1600" dirty="0" smtClean="0">
                <a:latin typeface="Arial" pitchFamily="34" charset="0"/>
              </a:rPr>
              <a:t>.</a:t>
            </a:r>
          </a:p>
          <a:p>
            <a:pPr>
              <a:spcBef>
                <a:spcPct val="20000"/>
              </a:spcBef>
              <a:buNone/>
            </a:pPr>
            <a:r>
              <a:rPr lang="en-US" sz="1600" dirty="0" smtClean="0">
                <a:latin typeface="Arial" pitchFamily="34" charset="0"/>
              </a:rPr>
              <a:t>But </a:t>
            </a:r>
            <a:r>
              <a:rPr lang="en-US" sz="1600" dirty="0">
                <a:latin typeface="Arial" pitchFamily="34" charset="0"/>
              </a:rPr>
              <a:t>the number </a:t>
            </a:r>
            <a:r>
              <a:rPr lang="en-US" sz="1600" dirty="0" smtClean="0">
                <a:latin typeface="Arial" pitchFamily="34" charset="0"/>
              </a:rPr>
              <a:t>of medallions—and </a:t>
            </a:r>
            <a:r>
              <a:rPr lang="en-US" sz="1600" dirty="0">
                <a:latin typeface="Arial" pitchFamily="34" charset="0"/>
              </a:rPr>
              <a:t>therefore the </a:t>
            </a:r>
            <a:r>
              <a:rPr lang="en-US" sz="1600" dirty="0" smtClean="0">
                <a:latin typeface="Arial" pitchFamily="34" charset="0"/>
              </a:rPr>
              <a:t>number of </a:t>
            </a:r>
            <a:r>
              <a:rPr lang="en-US" sz="1600" dirty="0">
                <a:latin typeface="Arial" pitchFamily="34" charset="0"/>
              </a:rPr>
              <a:t>taxicabs—is limited to </a:t>
            </a:r>
            <a:r>
              <a:rPr lang="en-US" sz="1600" dirty="0" smtClean="0">
                <a:latin typeface="Arial" pitchFamily="34" charset="0"/>
              </a:rPr>
              <a:t>13,150, so </a:t>
            </a:r>
            <a:r>
              <a:rPr lang="en-US" sz="1600" dirty="0">
                <a:latin typeface="Arial" pitchFamily="34" charset="0"/>
              </a:rPr>
              <a:t>the supply curve becomes </a:t>
            </a:r>
            <a:r>
              <a:rPr lang="en-US" sz="1600" dirty="0" smtClean="0">
                <a:latin typeface="Arial" pitchFamily="34" charset="0"/>
              </a:rPr>
              <a:t>vertical at </a:t>
            </a:r>
            <a:r>
              <a:rPr lang="en-US" sz="1600" dirty="0">
                <a:latin typeface="Arial" pitchFamily="34" charset="0"/>
              </a:rPr>
              <a:t>this quantity.</a:t>
            </a:r>
          </a:p>
        </p:txBody>
      </p:sp>
      <p:grpSp>
        <p:nvGrpSpPr>
          <p:cNvPr id="43" name="Group 42"/>
          <p:cNvGrpSpPr>
            <a:grpSpLocks/>
          </p:cNvGrpSpPr>
          <p:nvPr/>
        </p:nvGrpSpPr>
        <p:grpSpPr bwMode="auto">
          <a:xfrm flipV="1">
            <a:off x="447674" y="6172200"/>
            <a:ext cx="3514724" cy="152400"/>
            <a:chOff x="457199" y="5791200"/>
            <a:chExt cx="3193257" cy="152400"/>
          </a:xfrm>
        </p:grpSpPr>
        <p:cxnSp>
          <p:nvCxnSpPr>
            <p:cNvPr id="4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7649" y="1735932"/>
            <a:ext cx="4933950" cy="4419600"/>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57649" y="1735932"/>
            <a:ext cx="4933950" cy="4410075"/>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57649" y="1735932"/>
            <a:ext cx="4933950" cy="4410075"/>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57649" y="1735932"/>
            <a:ext cx="4933950" cy="4410075"/>
          </a:xfrm>
          <a:prstGeom prst="rect">
            <a:avLst/>
          </a:prstGeom>
        </p:spPr>
      </p:pic>
    </p:spTree>
    <p:extLst>
      <p:ext uri="{BB962C8B-B14F-4D97-AF65-F5344CB8AC3E}">
        <p14:creationId xmlns:p14="http://schemas.microsoft.com/office/powerpoint/2010/main" val="26912890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left)">
                                      <p:cBhvr>
                                        <p:cTn id="22" dur="500"/>
                                        <p:tgtEl>
                                          <p:spTgt spid="2"/>
                                        </p:tgtEl>
                                      </p:cBhvr>
                                    </p:animEffect>
                                  </p:childTnLst>
                                </p:cTn>
                              </p:par>
                            </p:childTnLst>
                          </p:cTn>
                        </p:par>
                      </p:childTnLst>
                    </p:cTn>
                  </p:par>
                  <p:par>
                    <p:cTn id="23" fill="hold">
                      <p:stCondLst>
                        <p:cond delay="indefinite"/>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nodeType="afterGroup">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nodeType="afterGroup">
                            <p:stCondLst>
                              <p:cond delay="1000"/>
                            </p:stCondLst>
                            <p:childTnLst>
                              <p:par>
                                <p:cTn id="33" presetID="22" presetClass="entr" presetSubtype="4"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par>
                                <p:cTn id="36" presetID="22" presetClass="entr" presetSubtype="8" fill="hold"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500"/>
                                        <p:tgtEl>
                                          <p:spTgt spid="23"/>
                                        </p:tgtEl>
                                      </p:cBhvr>
                                    </p:animEffect>
                                  </p:childTnLst>
                                </p:cTn>
                              </p:par>
                            </p:childTnLst>
                          </p:cTn>
                        </p:par>
                        <p:par>
                          <p:cTn id="39" fill="hold" nodeType="afterGroup">
                            <p:stCondLst>
                              <p:cond delay="15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2000"/>
                            </p:stCondLst>
                            <p:childTnLst>
                              <p:par>
                                <p:cTn id="44" presetID="22" presetClass="entr" presetSubtype="8"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left)">
                                      <p:cBhvr>
                                        <p:cTn id="46" dur="250"/>
                                        <p:tgtEl>
                                          <p:spTgt spid="12"/>
                                        </p:tgtEl>
                                      </p:cBhvr>
                                    </p:animEffect>
                                  </p:childTnLst>
                                </p:cTn>
                              </p:par>
                            </p:childTnLst>
                          </p:cTn>
                        </p:par>
                        <p:par>
                          <p:cTn id="47" fill="hold">
                            <p:stCondLst>
                              <p:cond delay="2250"/>
                            </p:stCondLst>
                            <p:childTnLst>
                              <p:par>
                                <p:cTn id="48" presetID="22" presetClass="entr" presetSubtype="8" fill="hold"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wipe(left)">
                                      <p:cBhvr>
                                        <p:cTn id="50" dur="750"/>
                                        <p:tgtEl>
                                          <p:spTgt spid="4"/>
                                        </p:tgtEl>
                                      </p:cBhvr>
                                    </p:animEffect>
                                  </p:childTnLst>
                                </p:cTn>
                              </p:par>
                            </p:childTnLst>
                          </p:cTn>
                        </p:par>
                        <p:par>
                          <p:cTn id="51" fill="hold">
                            <p:stCondLst>
                              <p:cond delay="3000"/>
                            </p:stCondLst>
                            <p:childTnLst>
                              <p:par>
                                <p:cTn id="52" presetID="22" presetClass="entr" presetSubtype="8" fill="hold"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wipe(left)">
                                      <p:cBhvr>
                                        <p:cTn id="54" dur="500"/>
                                        <p:tgtEl>
                                          <p:spTgt spid="8"/>
                                        </p:tgtEl>
                                      </p:cBhvr>
                                    </p:animEffect>
                                  </p:childTnLst>
                                </p:cTn>
                              </p:par>
                            </p:childTnLst>
                          </p:cTn>
                        </p:par>
                        <p:par>
                          <p:cTn id="55" fill="hold">
                            <p:stCondLst>
                              <p:cond delay="3500"/>
                            </p:stCondLst>
                            <p:childTnLst>
                              <p:par>
                                <p:cTn id="56" presetID="22" presetClass="entr" presetSubtype="8" fill="hold" grpId="0" nodeType="afterEffect">
                                  <p:stCondLst>
                                    <p:cond delay="0"/>
                                  </p:stCondLst>
                                  <p:childTnLst>
                                    <p:set>
                                      <p:cBhvr>
                                        <p:cTn id="57" dur="1" fill="hold">
                                          <p:stCondLst>
                                            <p:cond delay="0"/>
                                          </p:stCondLst>
                                        </p:cTn>
                                        <p:tgtEl>
                                          <p:spTgt spid="27">
                                            <p:txEl>
                                              <p:pRg st="0" end="0"/>
                                            </p:txEl>
                                          </p:spTgt>
                                        </p:tgtEl>
                                        <p:attrNameLst>
                                          <p:attrName>style.visibility</p:attrName>
                                        </p:attrNameLst>
                                      </p:cBhvr>
                                      <p:to>
                                        <p:strVal val="visible"/>
                                      </p:to>
                                    </p:set>
                                    <p:animEffect transition="in" filter="wipe(left)">
                                      <p:cBhvr>
                                        <p:cTn id="58" dur="500"/>
                                        <p:tgtEl>
                                          <p:spTgt spid="27">
                                            <p:txEl>
                                              <p:pRg st="0" end="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nodeType="click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down)">
                                      <p:cBhvr>
                                        <p:cTn id="63" dur="750"/>
                                        <p:tgtEl>
                                          <p:spTgt spid="10"/>
                                        </p:tgtEl>
                                      </p:cBhvr>
                                    </p:animEffect>
                                  </p:childTnLst>
                                </p:cTn>
                              </p:par>
                            </p:childTnLst>
                          </p:cTn>
                        </p:par>
                        <p:par>
                          <p:cTn id="64" fill="hold">
                            <p:stCondLst>
                              <p:cond delay="750"/>
                            </p:stCondLst>
                            <p:childTnLst>
                              <p:par>
                                <p:cTn id="65" presetID="22" presetClass="entr" presetSubtype="8" fill="hold" grpId="0" nodeType="afterEffect">
                                  <p:stCondLst>
                                    <p:cond delay="0"/>
                                  </p:stCondLst>
                                  <p:childTnLst>
                                    <p:set>
                                      <p:cBhvr>
                                        <p:cTn id="66" dur="1" fill="hold">
                                          <p:stCondLst>
                                            <p:cond delay="0"/>
                                          </p:stCondLst>
                                        </p:cTn>
                                        <p:tgtEl>
                                          <p:spTgt spid="27">
                                            <p:txEl>
                                              <p:pRg st="1" end="1"/>
                                            </p:txEl>
                                          </p:spTgt>
                                        </p:tgtEl>
                                        <p:attrNameLst>
                                          <p:attrName>style.visibility</p:attrName>
                                        </p:attrNameLst>
                                      </p:cBhvr>
                                      <p:to>
                                        <p:strVal val="visible"/>
                                      </p:to>
                                    </p:set>
                                    <p:animEffect transition="in" filter="wipe(left)">
                                      <p:cBhvr>
                                        <p:cTn id="67" dur="500"/>
                                        <p:tgtEl>
                                          <p:spTgt spid="27">
                                            <p:txEl>
                                              <p:pRg st="1" end="1"/>
                                            </p:txEl>
                                          </p:spTgt>
                                        </p:tgtEl>
                                      </p:cBhvr>
                                    </p:animEffect>
                                  </p:childTnLst>
                                </p:cTn>
                              </p:par>
                            </p:childTnLst>
                          </p:cTn>
                        </p:par>
                        <p:par>
                          <p:cTn id="68" fill="hold">
                            <p:stCondLst>
                              <p:cond delay="1250"/>
                            </p:stCondLst>
                            <p:childTnLst>
                              <p:par>
                                <p:cTn id="69" presetID="22" presetClass="entr" presetSubtype="2" fill="hold" nodeType="afterEffect">
                                  <p:stCondLst>
                                    <p:cond delay="0"/>
                                  </p:stCondLst>
                                  <p:childTnLst>
                                    <p:set>
                                      <p:cBhvr>
                                        <p:cTn id="70" dur="1" fill="hold">
                                          <p:stCondLst>
                                            <p:cond delay="0"/>
                                          </p:stCondLst>
                                        </p:cTn>
                                        <p:tgtEl>
                                          <p:spTgt spid="43"/>
                                        </p:tgtEl>
                                        <p:attrNameLst>
                                          <p:attrName>style.visibility</p:attrName>
                                        </p:attrNameLst>
                                      </p:cBhvr>
                                      <p:to>
                                        <p:strVal val="visible"/>
                                      </p:to>
                                    </p:set>
                                    <p:animEffect transition="in" filter="wipe(right)">
                                      <p:cBhvr>
                                        <p:cTn id="71" dur="500"/>
                                        <p:tgtEl>
                                          <p:spTgt spid="43"/>
                                        </p:tgtEl>
                                      </p:cBhvr>
                                    </p:animEffect>
                                  </p:childTnLst>
                                </p:cTn>
                              </p:par>
                            </p:childTnLst>
                          </p:cTn>
                        </p:par>
                        <p:par>
                          <p:cTn id="72" fill="hold">
                            <p:stCondLst>
                              <p:cond delay="1750"/>
                            </p:stCondLst>
                            <p:childTnLst>
                              <p:par>
                                <p:cTn id="73" presetID="22" presetClass="entr" presetSubtype="8" fill="hold" nodeType="afterEffect">
                                  <p:stCondLst>
                                    <p:cond delay="0"/>
                                  </p:stCondLst>
                                  <p:childTnLst>
                                    <p:set>
                                      <p:cBhvr>
                                        <p:cTn id="74" dur="1" fill="hold">
                                          <p:stCondLst>
                                            <p:cond delay="0"/>
                                          </p:stCondLst>
                                        </p:cTn>
                                        <p:tgtEl>
                                          <p:spTgt spid="30"/>
                                        </p:tgtEl>
                                        <p:attrNameLst>
                                          <p:attrName>style.visibility</p:attrName>
                                        </p:attrNameLst>
                                      </p:cBhvr>
                                      <p:to>
                                        <p:strVal val="visible"/>
                                      </p:to>
                                    </p:set>
                                    <p:animEffect transition="in" filter="wipe(left)">
                                      <p:cBhvr>
                                        <p:cTn id="7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p:bldP spid="11" grpId="0"/>
      <p:bldP spid="20" grpId="0"/>
      <p:bldP spid="22" grpId="0"/>
      <p:bldP spid="2" grpId="0"/>
      <p:bldP spid="27"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endParaRPr lang="en-US"/>
          </a:p>
        </p:txBody>
      </p:sp>
      <p:sp>
        <p:nvSpPr>
          <p:cNvPr id="598023" name="Rectangle 7"/>
          <p:cNvSpPr>
            <a:spLocks noChangeArrowheads="1"/>
          </p:cNvSpPr>
          <p:nvPr/>
        </p:nvSpPr>
        <p:spPr bwMode="auto">
          <a:xfrm>
            <a:off x="457200" y="914400"/>
            <a:ext cx="8201024" cy="5257800"/>
          </a:xfrm>
          <a:prstGeom prst="rect">
            <a:avLst/>
          </a:prstGeom>
          <a:noFill/>
          <a:ln w="9525">
            <a:noFill/>
            <a:miter lim="800000"/>
            <a:headEnd/>
            <a:tailEnd/>
          </a:ln>
        </p:spPr>
        <p:txBody>
          <a:bodyPr/>
          <a:lstStyle/>
          <a:p>
            <a:pPr>
              <a:buNone/>
              <a:defRPr/>
            </a:pPr>
            <a:r>
              <a:rPr lang="en-US" dirty="0">
                <a:latin typeface="+mn-lt"/>
              </a:rPr>
              <a:t>To begin, consider the supply of </a:t>
            </a:r>
            <a:r>
              <a:rPr lang="en-US" dirty="0" smtClean="0">
                <a:latin typeface="+mn-lt"/>
              </a:rPr>
              <a:t>owner-occupied</a:t>
            </a:r>
            <a:br>
              <a:rPr lang="en-US" dirty="0" smtClean="0">
                <a:latin typeface="+mn-lt"/>
              </a:rPr>
            </a:br>
            <a:r>
              <a:rPr lang="en-US" dirty="0" smtClean="0">
                <a:latin typeface="+mn-lt"/>
              </a:rPr>
              <a:t>housing </a:t>
            </a:r>
            <a:r>
              <a:rPr lang="en-US" dirty="0">
                <a:latin typeface="+mn-lt"/>
              </a:rPr>
              <a:t>in suburban or rural areas where </a:t>
            </a:r>
            <a:r>
              <a:rPr lang="en-US" dirty="0" smtClean="0">
                <a:latin typeface="+mn-lt"/>
              </a:rPr>
              <a:t>land is</a:t>
            </a:r>
            <a:br>
              <a:rPr lang="en-US" dirty="0" smtClean="0">
                <a:latin typeface="+mn-lt"/>
              </a:rPr>
            </a:br>
            <a:r>
              <a:rPr lang="en-US" dirty="0" smtClean="0">
                <a:latin typeface="+mn-lt"/>
              </a:rPr>
              <a:t>not </a:t>
            </a:r>
            <a:r>
              <a:rPr lang="en-US" dirty="0">
                <a:latin typeface="+mn-lt"/>
              </a:rPr>
              <a:t>scarce. In this case, the </a:t>
            </a:r>
            <a:r>
              <a:rPr lang="en-US" dirty="0" smtClean="0">
                <a:latin typeface="+mn-lt"/>
              </a:rPr>
              <a:t>price </a:t>
            </a:r>
            <a:r>
              <a:rPr lang="en-US" dirty="0">
                <a:latin typeface="+mn-lt"/>
              </a:rPr>
              <a:t>of land </a:t>
            </a:r>
            <a:r>
              <a:rPr lang="en-US" dirty="0" smtClean="0">
                <a:latin typeface="+mn-lt"/>
              </a:rPr>
              <a:t>does</a:t>
            </a:r>
            <a:br>
              <a:rPr lang="en-US" dirty="0" smtClean="0">
                <a:latin typeface="+mn-lt"/>
              </a:rPr>
            </a:br>
            <a:r>
              <a:rPr lang="en-US" dirty="0" smtClean="0">
                <a:latin typeface="+mn-lt"/>
              </a:rPr>
              <a:t>not </a:t>
            </a:r>
            <a:r>
              <a:rPr lang="en-US" dirty="0">
                <a:latin typeface="+mn-lt"/>
              </a:rPr>
              <a:t>increase substantially as </a:t>
            </a:r>
            <a:r>
              <a:rPr lang="en-US" dirty="0" smtClean="0">
                <a:latin typeface="+mn-lt"/>
              </a:rPr>
              <a:t>the quantity of</a:t>
            </a:r>
            <a:br>
              <a:rPr lang="en-US" dirty="0" smtClean="0">
                <a:latin typeface="+mn-lt"/>
              </a:rPr>
            </a:br>
            <a:r>
              <a:rPr lang="en-US" dirty="0" smtClean="0">
                <a:latin typeface="+mn-lt"/>
              </a:rPr>
              <a:t>housing supplied increases</a:t>
            </a:r>
            <a:r>
              <a:rPr lang="en-US" dirty="0">
                <a:latin typeface="+mn-lt"/>
              </a:rPr>
              <a:t>. Likewise, </a:t>
            </a:r>
            <a:r>
              <a:rPr lang="en-US" dirty="0" smtClean="0">
                <a:latin typeface="+mn-lt"/>
              </a:rPr>
              <a:t>costs</a:t>
            </a:r>
            <a:br>
              <a:rPr lang="en-US" dirty="0" smtClean="0">
                <a:latin typeface="+mn-lt"/>
              </a:rPr>
            </a:br>
            <a:r>
              <a:rPr lang="en-US" dirty="0" smtClean="0">
                <a:latin typeface="+mn-lt"/>
              </a:rPr>
              <a:t>associated with </a:t>
            </a:r>
            <a:r>
              <a:rPr lang="en-US" dirty="0">
                <a:latin typeface="+mn-lt"/>
              </a:rPr>
              <a:t>construction are </a:t>
            </a:r>
            <a:r>
              <a:rPr lang="en-US" dirty="0" smtClean="0">
                <a:latin typeface="+mn-lt"/>
              </a:rPr>
              <a:t>not likely to</a:t>
            </a:r>
            <a:br>
              <a:rPr lang="en-US" dirty="0" smtClean="0">
                <a:latin typeface="+mn-lt"/>
              </a:rPr>
            </a:br>
            <a:r>
              <a:rPr lang="en-US" dirty="0" smtClean="0">
                <a:latin typeface="+mn-lt"/>
              </a:rPr>
              <a:t>increase </a:t>
            </a:r>
            <a:r>
              <a:rPr lang="en-US" dirty="0">
                <a:latin typeface="+mn-lt"/>
              </a:rPr>
              <a:t>because </a:t>
            </a:r>
            <a:r>
              <a:rPr lang="en-US" dirty="0" smtClean="0">
                <a:latin typeface="+mn-lt"/>
              </a:rPr>
              <a:t>there is </a:t>
            </a:r>
            <a:r>
              <a:rPr lang="en-US" dirty="0">
                <a:latin typeface="+mn-lt"/>
              </a:rPr>
              <a:t>a national market </a:t>
            </a:r>
            <a:r>
              <a:rPr lang="en-US" dirty="0" smtClean="0">
                <a:latin typeface="+mn-lt"/>
              </a:rPr>
              <a:t>for</a:t>
            </a:r>
            <a:br>
              <a:rPr lang="en-US" dirty="0" smtClean="0">
                <a:latin typeface="+mn-lt"/>
              </a:rPr>
            </a:br>
            <a:r>
              <a:rPr lang="en-US" dirty="0" smtClean="0">
                <a:latin typeface="+mn-lt"/>
              </a:rPr>
              <a:t>lumber and </a:t>
            </a:r>
            <a:r>
              <a:rPr lang="en-US" dirty="0">
                <a:latin typeface="+mn-lt"/>
              </a:rPr>
              <a:t>other materials. </a:t>
            </a:r>
            <a:r>
              <a:rPr lang="en-US" dirty="0" smtClean="0">
                <a:latin typeface="+mn-lt"/>
              </a:rPr>
              <a:t>Therefore, the long-</a:t>
            </a:r>
            <a:br>
              <a:rPr lang="en-US" dirty="0" smtClean="0">
                <a:latin typeface="+mn-lt"/>
              </a:rPr>
            </a:br>
            <a:r>
              <a:rPr lang="en-US" dirty="0" smtClean="0">
                <a:latin typeface="+mn-lt"/>
              </a:rPr>
              <a:t>run </a:t>
            </a:r>
            <a:r>
              <a:rPr lang="en-US" dirty="0">
                <a:latin typeface="+mn-lt"/>
              </a:rPr>
              <a:t>elasticity of </a:t>
            </a:r>
            <a:r>
              <a:rPr lang="en-US" dirty="0" smtClean="0">
                <a:latin typeface="+mn-lt"/>
              </a:rPr>
              <a:t>the housing </a:t>
            </a:r>
            <a:r>
              <a:rPr lang="en-US" dirty="0">
                <a:latin typeface="+mn-lt"/>
              </a:rPr>
              <a:t>supply is likely to </a:t>
            </a:r>
            <a:r>
              <a:rPr lang="en-US" dirty="0" smtClean="0">
                <a:latin typeface="+mn-lt"/>
              </a:rPr>
              <a:t>be</a:t>
            </a:r>
            <a:br>
              <a:rPr lang="en-US" dirty="0" smtClean="0">
                <a:latin typeface="+mn-lt"/>
              </a:rPr>
            </a:br>
            <a:r>
              <a:rPr lang="en-US" dirty="0" smtClean="0">
                <a:latin typeface="+mn-lt"/>
              </a:rPr>
              <a:t>very </a:t>
            </a:r>
            <a:r>
              <a:rPr lang="en-US" dirty="0">
                <a:latin typeface="+mn-lt"/>
              </a:rPr>
              <a:t>large, approximating </a:t>
            </a:r>
            <a:r>
              <a:rPr lang="en-US" dirty="0" smtClean="0">
                <a:latin typeface="+mn-lt"/>
              </a:rPr>
              <a:t>that of </a:t>
            </a:r>
            <a:r>
              <a:rPr lang="en-US" dirty="0">
                <a:latin typeface="+mn-lt"/>
              </a:rPr>
              <a:t>a constant-cost industry</a:t>
            </a:r>
            <a:r>
              <a:rPr lang="en-US" dirty="0" smtClean="0">
                <a:latin typeface="+mn-lt"/>
              </a:rPr>
              <a:t>.</a:t>
            </a:r>
          </a:p>
          <a:p>
            <a:pPr>
              <a:buNone/>
              <a:defRPr/>
            </a:pPr>
            <a:endParaRPr lang="en-US" sz="900" dirty="0">
              <a:latin typeface="+mn-lt"/>
            </a:endParaRPr>
          </a:p>
          <a:p>
            <a:pPr>
              <a:buNone/>
              <a:defRPr/>
            </a:pPr>
            <a:r>
              <a:rPr lang="en-US" dirty="0">
                <a:latin typeface="+mn-lt"/>
              </a:rPr>
              <a:t>The market for rental housing is different, </a:t>
            </a:r>
            <a:r>
              <a:rPr lang="en-US" dirty="0" smtClean="0">
                <a:latin typeface="+mn-lt"/>
              </a:rPr>
              <a:t>however. The </a:t>
            </a:r>
            <a:r>
              <a:rPr lang="en-US" dirty="0">
                <a:latin typeface="+mn-lt"/>
              </a:rPr>
              <a:t>construction of rental housing is often restricted by local zoning laws. Many </a:t>
            </a:r>
            <a:r>
              <a:rPr lang="en-US" dirty="0" smtClean="0">
                <a:latin typeface="+mn-lt"/>
              </a:rPr>
              <a:t>communities outlaw </a:t>
            </a:r>
            <a:r>
              <a:rPr lang="en-US" dirty="0">
                <a:latin typeface="+mn-lt"/>
              </a:rPr>
              <a:t>it entirely, while others limit it to certain </a:t>
            </a:r>
            <a:r>
              <a:rPr lang="en-US" dirty="0" smtClean="0">
                <a:latin typeface="+mn-lt"/>
              </a:rPr>
              <a:t>areas. Because </a:t>
            </a:r>
            <a:r>
              <a:rPr lang="en-US" dirty="0">
                <a:latin typeface="+mn-lt"/>
              </a:rPr>
              <a:t>urban land on which most rental </a:t>
            </a:r>
            <a:r>
              <a:rPr lang="en-US" dirty="0" smtClean="0">
                <a:latin typeface="+mn-lt"/>
              </a:rPr>
              <a:t>housing is </a:t>
            </a:r>
            <a:r>
              <a:rPr lang="en-US" dirty="0">
                <a:latin typeface="+mn-lt"/>
              </a:rPr>
              <a:t>located is restricted and valuable, the </a:t>
            </a:r>
            <a:r>
              <a:rPr lang="en-US" dirty="0" smtClean="0">
                <a:latin typeface="+mn-lt"/>
              </a:rPr>
              <a:t>long-run elasticity of </a:t>
            </a:r>
            <a:r>
              <a:rPr lang="en-US" dirty="0">
                <a:latin typeface="+mn-lt"/>
              </a:rPr>
              <a:t>supply of rental housing is much </a:t>
            </a:r>
            <a:r>
              <a:rPr lang="en-US" dirty="0" smtClean="0">
                <a:latin typeface="+mn-lt"/>
              </a:rPr>
              <a:t>lower than </a:t>
            </a:r>
            <a:r>
              <a:rPr lang="en-US" dirty="0">
                <a:latin typeface="+mn-lt"/>
              </a:rPr>
              <a:t>the elasticity of supply of owner-occupied </a:t>
            </a:r>
            <a:r>
              <a:rPr lang="en-US" dirty="0" smtClean="0">
                <a:latin typeface="+mn-lt"/>
              </a:rPr>
              <a:t>housing. With </a:t>
            </a:r>
            <a:r>
              <a:rPr lang="en-US" dirty="0">
                <a:latin typeface="+mn-lt"/>
              </a:rPr>
              <a:t>urban land becoming </a:t>
            </a:r>
            <a:r>
              <a:rPr lang="en-US" dirty="0" smtClean="0">
                <a:latin typeface="+mn-lt"/>
              </a:rPr>
              <a:t>more valuable </a:t>
            </a:r>
            <a:r>
              <a:rPr lang="en-US" dirty="0">
                <a:latin typeface="+mn-lt"/>
              </a:rPr>
              <a:t>as housing density increases, and with </a:t>
            </a:r>
            <a:r>
              <a:rPr lang="en-US" dirty="0" smtClean="0">
                <a:latin typeface="+mn-lt"/>
              </a:rPr>
              <a:t>the cost </a:t>
            </a:r>
            <a:r>
              <a:rPr lang="en-US" dirty="0">
                <a:latin typeface="+mn-lt"/>
              </a:rPr>
              <a:t>of construction </a:t>
            </a:r>
            <a:r>
              <a:rPr lang="en-US" dirty="0" smtClean="0">
                <a:latin typeface="+mn-lt"/>
              </a:rPr>
              <a:t>soaring, increased </a:t>
            </a:r>
            <a:r>
              <a:rPr lang="en-US" dirty="0">
                <a:latin typeface="+mn-lt"/>
              </a:rPr>
              <a:t>demand causes the input costs </a:t>
            </a:r>
            <a:r>
              <a:rPr lang="en-US" dirty="0" smtClean="0">
                <a:latin typeface="+mn-lt"/>
              </a:rPr>
              <a:t>of rental </a:t>
            </a:r>
            <a:r>
              <a:rPr lang="en-US" dirty="0">
                <a:latin typeface="+mn-lt"/>
              </a:rPr>
              <a:t>housing to rise. In this increasing-cost </a:t>
            </a:r>
            <a:r>
              <a:rPr lang="en-US" dirty="0" smtClean="0">
                <a:latin typeface="+mn-lt"/>
              </a:rPr>
              <a:t>case, the </a:t>
            </a:r>
            <a:r>
              <a:rPr lang="en-US" dirty="0">
                <a:latin typeface="+mn-lt"/>
              </a:rPr>
              <a:t>elasticity of supply can be much less than </a:t>
            </a:r>
            <a:r>
              <a:rPr lang="en-US" dirty="0" smtClean="0">
                <a:latin typeface="+mn-lt"/>
              </a:rPr>
              <a:t>1</a:t>
            </a:r>
            <a:r>
              <a:rPr lang="en-US" dirty="0">
                <a:latin typeface="+mn-lt"/>
              </a:rPr>
              <a:t>.</a:t>
            </a:r>
          </a:p>
        </p:txBody>
      </p:sp>
      <p:sp>
        <p:nvSpPr>
          <p:cNvPr id="18" name="Rectangle 6"/>
          <p:cNvSpPr>
            <a:spLocks noChangeArrowheads="1"/>
          </p:cNvSpPr>
          <p:nvPr/>
        </p:nvSpPr>
        <p:spPr bwMode="auto">
          <a:xfrm>
            <a:off x="609600" y="1524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8.8 </a:t>
            </a:r>
            <a:endParaRPr lang="en-US" sz="2000" dirty="0">
              <a:solidFill>
                <a:srgbClr val="007CB2"/>
              </a:solidFill>
              <a:latin typeface="Arial" charset="0"/>
            </a:endParaRPr>
          </a:p>
        </p:txBody>
      </p:sp>
      <p:cxnSp>
        <p:nvCxnSpPr>
          <p:cNvPr id="25" name="Straight Connector 24"/>
          <p:cNvCxnSpPr>
            <a:cxnSpLocks noChangeShapeType="1"/>
          </p:cNvCxnSpPr>
          <p:nvPr/>
        </p:nvCxnSpPr>
        <p:spPr bwMode="auto">
          <a:xfrm flipH="1">
            <a:off x="609600" y="609600"/>
            <a:ext cx="1847850" cy="0"/>
          </a:xfrm>
          <a:prstGeom prst="line">
            <a:avLst/>
          </a:prstGeom>
          <a:noFill/>
          <a:ln w="50800" algn="ctr">
            <a:solidFill>
              <a:srgbClr val="007CB2"/>
            </a:solidFill>
            <a:round/>
            <a:headEnd/>
            <a:tailEnd/>
          </a:ln>
        </p:spPr>
      </p:cxnSp>
      <p:sp>
        <p:nvSpPr>
          <p:cNvPr id="26" name="Rectangle 6"/>
          <p:cNvSpPr>
            <a:spLocks noChangeArrowheads="1"/>
          </p:cNvSpPr>
          <p:nvPr/>
        </p:nvSpPr>
        <p:spPr bwMode="auto">
          <a:xfrm>
            <a:off x="2571749" y="-1"/>
            <a:ext cx="6086475" cy="639763"/>
          </a:xfrm>
          <a:prstGeom prst="rect">
            <a:avLst/>
          </a:prstGeom>
          <a:noFill/>
          <a:ln w="9525">
            <a:noFill/>
            <a:miter lim="800000"/>
            <a:headEnd/>
            <a:tailEnd/>
          </a:ln>
        </p:spPr>
        <p:txBody>
          <a:bodyPr anchor="b"/>
          <a:lstStyle/>
          <a:p>
            <a:pPr>
              <a:buFontTx/>
              <a:buNone/>
            </a:pPr>
            <a:r>
              <a:rPr lang="en-US" sz="2000" b="1" dirty="0" smtClean="0">
                <a:solidFill>
                  <a:srgbClr val="007CB2"/>
                </a:solidFill>
                <a:latin typeface="Arial" charset="0"/>
              </a:rPr>
              <a:t>THE LONG-RUN SUPPLY OF HOUSING</a:t>
            </a:r>
            <a:endParaRPr lang="en-US" sz="2000" b="1" dirty="0">
              <a:solidFill>
                <a:srgbClr val="007CB2"/>
              </a:solidFill>
              <a:latin typeface="Arial" charset="0"/>
            </a:endParaRPr>
          </a:p>
        </p:txBody>
      </p:sp>
      <p:cxnSp>
        <p:nvCxnSpPr>
          <p:cNvPr id="21" name="Straight Connector 20"/>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4986" y="685800"/>
            <a:ext cx="3438525" cy="257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42564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par>
                                <p:cTn id="12" presetID="22" presetClass="entr" presetSubtype="8"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left)">
                                      <p:cBhvr>
                                        <p:cTn id="18" dur="500"/>
                                        <p:tgtEl>
                                          <p:spTgt spid="26"/>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3074"/>
                                        </p:tgtEl>
                                        <p:attrNameLst>
                                          <p:attrName>style.visibility</p:attrName>
                                        </p:attrNameLst>
                                      </p:cBhvr>
                                      <p:to>
                                        <p:strVal val="visible"/>
                                      </p:to>
                                    </p:set>
                                    <p:animEffect transition="in" filter="fade">
                                      <p:cBhvr>
                                        <p:cTn id="22" dur="500"/>
                                        <p:tgtEl>
                                          <p:spTgt spid="3074"/>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598023">
                                            <p:txEl>
                                              <p:pRg st="0" end="0"/>
                                            </p:txEl>
                                          </p:spTgt>
                                        </p:tgtEl>
                                        <p:attrNameLst>
                                          <p:attrName>style.visibility</p:attrName>
                                        </p:attrNameLst>
                                      </p:cBhvr>
                                      <p:to>
                                        <p:strVal val="visible"/>
                                      </p:to>
                                    </p:set>
                                    <p:animEffect transition="in" filter="wipe(left)">
                                      <p:cBhvr>
                                        <p:cTn id="26" dur="500"/>
                                        <p:tgtEl>
                                          <p:spTgt spid="59802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598023">
                                            <p:txEl>
                                              <p:pRg st="2" end="2"/>
                                            </p:txEl>
                                          </p:spTgt>
                                        </p:tgtEl>
                                        <p:attrNameLst>
                                          <p:attrName>style.visibility</p:attrName>
                                        </p:attrNameLst>
                                      </p:cBhvr>
                                      <p:to>
                                        <p:strVal val="visible"/>
                                      </p:to>
                                    </p:set>
                                    <p:animEffect transition="in" filter="wipe(left)">
                                      <p:cBhvr>
                                        <p:cTn id="31" dur="500"/>
                                        <p:tgtEl>
                                          <p:spTgt spid="598023">
                                            <p:txEl>
                                              <p:pRg st="2" end="2"/>
                                            </p:txEl>
                                          </p:spTgt>
                                        </p:tgtEl>
                                      </p:cBhvr>
                                    </p:animEffect>
                                  </p:childTnLst>
                                </p:cTn>
                              </p:par>
                            </p:childTnLst>
                          </p:cTn>
                        </p:par>
                        <p:par>
                          <p:cTn id="32" fill="hold">
                            <p:stCondLst>
                              <p:cond delay="500"/>
                            </p:stCondLst>
                            <p:childTnLst>
                              <p:par>
                                <p:cTn id="33" presetID="22" presetClass="entr" presetSubtype="8" fill="hold"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left)">
                                      <p:cBhvr>
                                        <p:cTn id="3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598023" grpId="0" build="p"/>
      <p:bldP spid="18" grpId="0"/>
      <p:bldP spid="26" grpId="0"/>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290513" algn="l" defTabSz="914400" rtl="0" eaLnBrk="1" fontAlgn="base" latinLnBrk="0" hangingPunct="1">
          <a:lnSpc>
            <a:spcPct val="100000"/>
          </a:lnSpc>
          <a:spcBef>
            <a:spcPct val="0"/>
          </a:spcBef>
          <a:spcAft>
            <a:spcPct val="0"/>
          </a:spcAft>
          <a:buClrTx/>
          <a:buSzTx/>
          <a:buFontTx/>
          <a:buAutoNum type="arabicPeriod"/>
          <a:tabLst/>
          <a:defRPr kumimoji="0" lang="en-US" sz="1800" b="0" i="0" u="none" strike="noStrike" cap="none" normalizeH="0" baseline="0" smtClean="0">
            <a:ln>
              <a:noFill/>
            </a:ln>
            <a:solidFill>
              <a:schemeClr val="tx1"/>
            </a:solidFill>
            <a:effectLst/>
            <a:latin typeface="Palatino" pitchFamily="2"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290513" algn="l" defTabSz="914400" rtl="0" eaLnBrk="1" fontAlgn="base" latinLnBrk="0" hangingPunct="1">
          <a:lnSpc>
            <a:spcPct val="100000"/>
          </a:lnSpc>
          <a:spcBef>
            <a:spcPct val="0"/>
          </a:spcBef>
          <a:spcAft>
            <a:spcPct val="0"/>
          </a:spcAft>
          <a:buClrTx/>
          <a:buSzTx/>
          <a:buFontTx/>
          <a:buAutoNum type="arabicPeriod"/>
          <a:tabLst/>
          <a:defRPr kumimoji="0" lang="en-US" sz="1800" b="0" i="0" u="none" strike="noStrike" cap="none" normalizeH="0" baseline="0" smtClean="0">
            <a:ln>
              <a:noFill/>
            </a:ln>
            <a:solidFill>
              <a:schemeClr val="tx1"/>
            </a:solidFill>
            <a:effectLst/>
            <a:latin typeface="Palatino" pitchFamily="2"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17577</TotalTime>
  <Words>3961</Words>
  <Application>Microsoft Office PowerPoint</Application>
  <PresentationFormat>On-screen Show (4:3)</PresentationFormat>
  <Paragraphs>335</Paragraphs>
  <Slides>35</Slides>
  <Notes>8</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Default Design</vt:lpstr>
      <vt:lpstr>PowerPoint Presentation</vt:lpstr>
      <vt:lpstr>Perfectly Competitive Markets</vt:lpstr>
      <vt:lpstr>PowerPoint Presentation</vt:lpstr>
      <vt:lpstr>Profit Maximization</vt:lpstr>
      <vt:lpstr>PowerPoint Presentation</vt:lpstr>
      <vt:lpstr>Marginal Revenue, Marginal Cost, and Profit Maximization</vt:lpstr>
      <vt:lpstr>PowerPoint Presentation</vt:lpstr>
      <vt:lpstr>PowerPoint Presentation</vt:lpstr>
      <vt:lpstr>PowerPoint Presentation</vt:lpstr>
      <vt:lpstr>PowerPoint Presentation</vt:lpstr>
      <vt:lpstr>PowerPoint Presentation</vt:lpstr>
      <vt:lpstr>PowerPoint Presentation</vt:lpstr>
      <vt:lpstr>The Competitive Firm’s Short-run Supply Curve</vt:lpstr>
      <vt:lpstr>PowerPoint Presentation</vt:lpstr>
      <vt:lpstr>PowerPoint Presentation</vt:lpstr>
      <vt:lpstr>The Short-Run Market Supply Curve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Pindyck/Rubinfeld Microeconomics</dc:title>
  <dc:creator>fernando.quijano@dickinsonstate.edu</dc:creator>
  <cp:lastModifiedBy>Library</cp:lastModifiedBy>
  <cp:revision>756</cp:revision>
  <dcterms:created xsi:type="dcterms:W3CDTF">2007-12-03T01:45:05Z</dcterms:created>
  <dcterms:modified xsi:type="dcterms:W3CDTF">2012-03-18T04:02:56Z</dcterms:modified>
</cp:coreProperties>
</file>