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0"/>
  </p:notesMasterIdLst>
  <p:sldIdLst>
    <p:sldId id="256" r:id="rId2"/>
    <p:sldId id="257" r:id="rId3"/>
    <p:sldId id="258" r:id="rId4"/>
    <p:sldId id="259" r:id="rId5"/>
    <p:sldId id="260" r:id="rId6"/>
    <p:sldId id="273" r:id="rId7"/>
    <p:sldId id="261" r:id="rId8"/>
    <p:sldId id="266" r:id="rId9"/>
    <p:sldId id="262" r:id="rId10"/>
    <p:sldId id="263" r:id="rId11"/>
    <p:sldId id="278" r:id="rId12"/>
    <p:sldId id="274" r:id="rId13"/>
    <p:sldId id="264" r:id="rId14"/>
    <p:sldId id="267" r:id="rId15"/>
    <p:sldId id="268" r:id="rId16"/>
    <p:sldId id="272" r:id="rId17"/>
    <p:sldId id="275" r:id="rId18"/>
    <p:sldId id="276" r:id="rId19"/>
    <p:sldId id="277" r:id="rId20"/>
    <p:sldId id="269" r:id="rId21"/>
    <p:sldId id="271" r:id="rId22"/>
    <p:sldId id="270" r:id="rId23"/>
    <p:sldId id="279" r:id="rId24"/>
    <p:sldId id="280" r:id="rId25"/>
    <p:sldId id="281" r:id="rId26"/>
    <p:sldId id="282" r:id="rId27"/>
    <p:sldId id="283" r:id="rId28"/>
    <p:sldId id="284" r:id="rId2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04" d="100"/>
          <a:sy n="104" d="100"/>
        </p:scale>
        <p:origin x="-174" y="-90"/>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EAF51EC-F26E-4278-AF06-49B0EBD2D54A}" type="datetimeFigureOut">
              <a:rPr lang="en-US" smtClean="0"/>
              <a:pPr/>
              <a:t>4/22/2012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B28B929-A355-49D3-AA67-3C343C2B81EF}" type="slidenum">
              <a:rPr lang="en-US" smtClean="0"/>
              <a:pPr/>
              <a:t>‹#›</a:t>
            </a:fld>
            <a:endParaRPr lang="en-US"/>
          </a:p>
        </p:txBody>
      </p:sp>
    </p:spTree>
    <p:extLst>
      <p:ext uri="{BB962C8B-B14F-4D97-AF65-F5344CB8AC3E}">
        <p14:creationId xmlns:p14="http://schemas.microsoft.com/office/powerpoint/2010/main" val="270491277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05000"/>
            <a:ext cx="7543800" cy="2593975"/>
          </a:xfrm>
        </p:spPr>
        <p:txBody>
          <a:bodyPr anchor="b"/>
          <a:lstStyle>
            <a:lvl1pPr>
              <a:defRPr sz="6600">
                <a:ln>
                  <a:noFill/>
                </a:ln>
                <a:solidFill>
                  <a:schemeClr val="tx2"/>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685800" y="4572000"/>
            <a:ext cx="6461760" cy="1066800"/>
          </a:xfrm>
        </p:spPr>
        <p:txBody>
          <a:bodyPr anchor="t">
            <a:normAutofit/>
          </a:bodyPr>
          <a:lstStyle>
            <a:lvl1pPr marL="0" indent="0" algn="l">
              <a:buNone/>
              <a:defRPr sz="20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CBB767B2-FA58-41F3-8336-6D22902C8436}" type="datetime1">
              <a:rPr lang="en-US" smtClean="0"/>
              <a:pPr/>
              <a:t>4/22/2012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015BF62-F838-4C7A-9598-0C26215EEF3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2A092EF-E148-4473-B9E0-94BBC4D051A1}" type="datetime1">
              <a:rPr lang="en-US" smtClean="0"/>
              <a:pPr/>
              <a:t>4/22/2012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015BF62-F838-4C7A-9598-0C26215EEF3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5486400"/>
            <a:ext cx="7659687" cy="1168400"/>
          </a:xfrm>
        </p:spPr>
        <p:txBody>
          <a:bodyPr anchor="t"/>
          <a:lstStyle>
            <a:lvl1pPr algn="l">
              <a:defRPr sz="36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722313" y="3852863"/>
            <a:ext cx="6135687" cy="1633538"/>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2847387-1E58-4737-9831-B599270B0271}" type="datetime1">
              <a:rPr lang="en-US" smtClean="0"/>
              <a:pPr/>
              <a:t>4/22/2012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015BF62-F838-4C7A-9598-0C26215EEF3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4196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3F1FCE21-5704-4B12-83BE-A2C8CE2747B8}" type="datetime1">
              <a:rPr lang="en-US" smtClean="0"/>
              <a:pPr/>
              <a:t>4/22/2012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015BF62-F838-4C7A-9598-0C26215EEF3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4196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4196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DC2A4619-5304-4E5D-BB4D-DA08E4084064}" type="datetime1">
              <a:rPr lang="en-US" smtClean="0"/>
              <a:pPr/>
              <a:t>4/22/2012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015BF62-F838-4C7A-9598-0C26215EEF3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31846824-E8D1-443D-A4A8-B74E827E0F75}" type="datetime1">
              <a:rPr lang="en-US" smtClean="0"/>
              <a:pPr/>
              <a:t>4/22/2012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015BF62-F838-4C7A-9598-0C26215EEF3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9D420BC-9C99-4C12-B425-FFC5F675C9CF}" type="datetime1">
              <a:rPr lang="en-US" smtClean="0"/>
              <a:pPr/>
              <a:t>4/22/2012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015BF62-F838-4C7A-9598-0C26215EEF3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4801" y="5495544"/>
            <a:ext cx="7772400" cy="594360"/>
          </a:xfrm>
        </p:spPr>
        <p:txBody>
          <a:bodyPr anchor="b"/>
          <a:lstStyle>
            <a:lvl1pPr algn="ctr">
              <a:defRPr sz="2200" b="1"/>
            </a:lvl1pPr>
          </a:lstStyle>
          <a:p>
            <a:r>
              <a:rPr lang="en-US" smtClean="0"/>
              <a:t>Click to edit Master title style</a:t>
            </a:r>
            <a:endParaRPr lang="en-US" dirty="0"/>
          </a:p>
        </p:txBody>
      </p:sp>
      <p:sp>
        <p:nvSpPr>
          <p:cNvPr id="4" name="Text Placeholder 3"/>
          <p:cNvSpPr>
            <a:spLocks noGrp="1"/>
          </p:cNvSpPr>
          <p:nvPr>
            <p:ph type="body" sz="half" idx="2"/>
          </p:nvPr>
        </p:nvSpPr>
        <p:spPr>
          <a:xfrm>
            <a:off x="304799" y="6096000"/>
            <a:ext cx="7772401" cy="6096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FCB6059-1575-4B96-9897-C79BAEB8A187}" type="datetime1">
              <a:rPr lang="en-US" smtClean="0"/>
              <a:pPr/>
              <a:t>4/22/2012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015BF62-F838-4C7A-9598-0C26215EEF3B}" type="slidenum">
              <a:rPr lang="en-US" smtClean="0"/>
              <a:pPr/>
              <a:t>‹#›</a:t>
            </a:fld>
            <a:endParaRPr lang="en-US"/>
          </a:p>
        </p:txBody>
      </p:sp>
      <p:sp>
        <p:nvSpPr>
          <p:cNvPr id="9" name="Content Placeholder 8"/>
          <p:cNvSpPr>
            <a:spLocks noGrp="1"/>
          </p:cNvSpPr>
          <p:nvPr>
            <p:ph sz="quarter" idx="13"/>
          </p:nvPr>
        </p:nvSpPr>
        <p:spPr>
          <a:xfrm>
            <a:off x="304800" y="381000"/>
            <a:ext cx="7772400" cy="494284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1752" y="5495278"/>
            <a:ext cx="7772400" cy="594626"/>
          </a:xfrm>
        </p:spPr>
        <p:txBody>
          <a:bodyPr anchor="b"/>
          <a:lstStyle>
            <a:lvl1pPr algn="ctr">
              <a:defRPr sz="2200" b="1">
                <a:ln>
                  <a:noFill/>
                </a:ln>
                <a:solidFill>
                  <a:schemeClr val="tx2"/>
                </a:solidFill>
              </a:defRPr>
            </a:lvl1pPr>
          </a:lstStyle>
          <a:p>
            <a:r>
              <a:rPr lang="en-US" smtClean="0"/>
              <a:t>Click to edit Master title style</a:t>
            </a:r>
            <a:endParaRPr lang="en-US" dirty="0"/>
          </a:p>
        </p:txBody>
      </p:sp>
      <p:sp>
        <p:nvSpPr>
          <p:cNvPr id="3" name="Picture Placeholder 2"/>
          <p:cNvSpPr>
            <a:spLocks noGrp="1"/>
          </p:cNvSpPr>
          <p:nvPr>
            <p:ph type="pic" idx="1"/>
          </p:nvPr>
        </p:nvSpPr>
        <p:spPr>
          <a:xfrm>
            <a:off x="0" y="0"/>
            <a:ext cx="8458200" cy="5486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301752" y="6096000"/>
            <a:ext cx="7772400" cy="612648"/>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8" name="Date Placeholder 7"/>
          <p:cNvSpPr>
            <a:spLocks noGrp="1"/>
          </p:cNvSpPr>
          <p:nvPr>
            <p:ph type="dt" sz="half" idx="10"/>
          </p:nvPr>
        </p:nvSpPr>
        <p:spPr/>
        <p:txBody>
          <a:bodyPr/>
          <a:lstStyle/>
          <a:p>
            <a:fld id="{BFCDB4CC-5F43-4FC8-AEC4-ACD19358AAF6}" type="datetime1">
              <a:rPr lang="en-US" smtClean="0"/>
              <a:pPr/>
              <a:t>4/22/2012</a:t>
            </a:fld>
            <a:endParaRPr lang="en-US"/>
          </a:p>
        </p:txBody>
      </p:sp>
      <p:sp>
        <p:nvSpPr>
          <p:cNvPr id="9" name="Slide Number Placeholder 8"/>
          <p:cNvSpPr>
            <a:spLocks noGrp="1"/>
          </p:cNvSpPr>
          <p:nvPr>
            <p:ph type="sldNum" sz="quarter" idx="11"/>
          </p:nvPr>
        </p:nvSpPr>
        <p:spPr/>
        <p:txBody>
          <a:bodyPr/>
          <a:lstStyle/>
          <a:p>
            <a:fld id="{B015BF62-F838-4C7A-9598-0C26215EEF3B}" type="slidenum">
              <a:rPr lang="en-US" smtClean="0"/>
              <a:pPr/>
              <a:t>‹#›</a:t>
            </a:fld>
            <a:endParaRPr lang="en-US"/>
          </a:p>
        </p:txBody>
      </p:sp>
      <p:sp>
        <p:nvSpPr>
          <p:cNvPr id="10" name="Footer Placeholder 9"/>
          <p:cNvSpPr>
            <a:spLocks noGrp="1"/>
          </p:cNvSpPr>
          <p:nvPr>
            <p:ph type="ftr" sz="quarter" idx="12"/>
          </p:nvPr>
        </p:nvSpPr>
        <p:spPr/>
        <p:txBody>
          <a:bodyPr/>
          <a:lstStyle/>
          <a:p>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325301F-1AB9-492C-B8EC-A7A8EB6434DE}" type="datetime1">
              <a:rPr lang="en-US" smtClean="0"/>
              <a:pPr/>
              <a:t>4/22/2012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015BF62-F838-4C7A-9598-0C26215EEF3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1752600" cy="5851525"/>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108F8C2-FAA1-4829-93BF-F3ABF336FA14}" type="datetime1">
              <a:rPr lang="en-US" smtClean="0"/>
              <a:pPr/>
              <a:t>4/22/2012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015BF62-F838-4C7A-9598-0C26215EEF3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7620000" cy="1143000"/>
          </a:xfrm>
          <a:prstGeom prst="rect">
            <a:avLst/>
          </a:prstGeom>
        </p:spPr>
        <p:txBody>
          <a:bodyPr vert="horz" lIns="91440" tIns="45720" rIns="91440" bIns="45720" rtlCol="0" anchor="ctr">
            <a:noAutofit/>
          </a:bodyPr>
          <a:lstStyle/>
          <a:p>
            <a:r>
              <a:rPr lang="en-US" smtClean="0"/>
              <a:t>Click to edit Master title style</a:t>
            </a:r>
            <a:endParaRPr lang="en-US" dirty="0"/>
          </a:p>
        </p:txBody>
      </p:sp>
      <p:sp>
        <p:nvSpPr>
          <p:cNvPr id="3" name="Text Placeholder 2"/>
          <p:cNvSpPr>
            <a:spLocks noGrp="1"/>
          </p:cNvSpPr>
          <p:nvPr>
            <p:ph type="body" idx="1"/>
          </p:nvPr>
        </p:nvSpPr>
        <p:spPr>
          <a:xfrm>
            <a:off x="457200" y="1600200"/>
            <a:ext cx="7620000" cy="48006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Rectangle 6"/>
          <p:cNvSpPr/>
          <p:nvPr/>
        </p:nvSpPr>
        <p:spPr>
          <a:xfrm>
            <a:off x="8458200" y="0"/>
            <a:ext cx="6858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8458200" y="5486400"/>
            <a:ext cx="685800" cy="6858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lide Number Placeholder 5"/>
          <p:cNvSpPr>
            <a:spLocks noGrp="1"/>
          </p:cNvSpPr>
          <p:nvPr>
            <p:ph type="sldNum" sz="quarter" idx="4"/>
          </p:nvPr>
        </p:nvSpPr>
        <p:spPr>
          <a:xfrm>
            <a:off x="8531788" y="5648960"/>
            <a:ext cx="548640" cy="396240"/>
          </a:xfrm>
          <a:prstGeom prst="bracketPair">
            <a:avLst>
              <a:gd name="adj" fmla="val 17949"/>
            </a:avLst>
          </a:prstGeom>
          <a:ln w="19050">
            <a:solidFill>
              <a:srgbClr val="FFFFFF"/>
            </a:solidFill>
          </a:ln>
        </p:spPr>
        <p:txBody>
          <a:bodyPr vert="horz" lIns="0" tIns="0" rIns="0" bIns="0" rtlCol="0" anchor="ctr"/>
          <a:lstStyle>
            <a:lvl1pPr algn="ctr">
              <a:defRPr sz="1800">
                <a:solidFill>
                  <a:srgbClr val="FFFFFF"/>
                </a:solidFill>
              </a:defRPr>
            </a:lvl1pPr>
          </a:lstStyle>
          <a:p>
            <a:fld id="{B015BF62-F838-4C7A-9598-0C26215EEF3B}" type="slidenum">
              <a:rPr lang="en-US" smtClean="0"/>
              <a:pPr/>
              <a:t>‹#›</a:t>
            </a:fld>
            <a:endParaRPr lang="en-US"/>
          </a:p>
        </p:txBody>
      </p:sp>
      <p:sp>
        <p:nvSpPr>
          <p:cNvPr id="5" name="Footer Placeholder 4"/>
          <p:cNvSpPr>
            <a:spLocks noGrp="1"/>
          </p:cNvSpPr>
          <p:nvPr>
            <p:ph type="ftr" sz="quarter" idx="3"/>
          </p:nvPr>
        </p:nvSpPr>
        <p:spPr>
          <a:xfrm rot="16200000">
            <a:off x="7586910" y="4048760"/>
            <a:ext cx="2367281" cy="365760"/>
          </a:xfrm>
          <a:prstGeom prst="rect">
            <a:avLst/>
          </a:prstGeom>
        </p:spPr>
        <p:txBody>
          <a:bodyPr vert="horz" lIns="91440" tIns="45720" rIns="91440" bIns="45720" rtlCol="0" anchor="ctr"/>
          <a:lstStyle>
            <a:lvl1pPr algn="r">
              <a:defRPr sz="1200">
                <a:solidFill>
                  <a:schemeClr val="bg2"/>
                </a:solidFill>
              </a:defRPr>
            </a:lvl1pPr>
          </a:lstStyle>
          <a:p>
            <a:endParaRPr lang="en-US"/>
          </a:p>
        </p:txBody>
      </p:sp>
      <p:sp>
        <p:nvSpPr>
          <p:cNvPr id="4" name="Date Placeholder 3"/>
          <p:cNvSpPr>
            <a:spLocks noGrp="1"/>
          </p:cNvSpPr>
          <p:nvPr>
            <p:ph type="dt" sz="half" idx="2"/>
          </p:nvPr>
        </p:nvSpPr>
        <p:spPr>
          <a:xfrm rot="16200000">
            <a:off x="7551351" y="1645920"/>
            <a:ext cx="2438399" cy="365760"/>
          </a:xfrm>
          <a:prstGeom prst="rect">
            <a:avLst/>
          </a:prstGeom>
        </p:spPr>
        <p:txBody>
          <a:bodyPr vert="horz" lIns="91440" tIns="45720" rIns="91440" bIns="45720" rtlCol="0" anchor="ctr"/>
          <a:lstStyle>
            <a:lvl1pPr algn="l">
              <a:defRPr sz="1200">
                <a:solidFill>
                  <a:schemeClr val="bg2"/>
                </a:solidFill>
              </a:defRPr>
            </a:lvl1pPr>
          </a:lstStyle>
          <a:p>
            <a:fld id="{62E9A9D1-A148-475B-8FB3-44696353A6EE}" type="datetime1">
              <a:rPr lang="en-US" smtClean="0"/>
              <a:pPr/>
              <a:t>4/22/2012</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l" defTabSz="914400" rtl="0" eaLnBrk="1" latinLnBrk="0" hangingPunct="1">
        <a:spcBef>
          <a:spcPct val="0"/>
        </a:spcBef>
        <a:buNone/>
        <a:defRPr sz="4600" kern="1200" cap="none" spc="-100" baseline="0">
          <a:ln>
            <a:noFill/>
          </a:ln>
          <a:solidFill>
            <a:schemeClr val="tx2"/>
          </a:solidFill>
          <a:effectLst/>
          <a:latin typeface="+mj-lt"/>
          <a:ea typeface="+mj-ea"/>
          <a:cs typeface="+mj-cs"/>
        </a:defRPr>
      </a:lvl1pPr>
    </p:titleStyle>
    <p:bodyStyle>
      <a:lvl1pPr marL="342900" indent="-228600" algn="l" defTabSz="914400" rtl="0" eaLnBrk="1" latinLnBrk="0" hangingPunct="1">
        <a:spcBef>
          <a:spcPct val="20000"/>
        </a:spcBef>
        <a:buClr>
          <a:schemeClr val="accent1"/>
        </a:buClr>
        <a:buFont typeface="Arial" pitchFamily="34" charset="0"/>
        <a:buChar char="•"/>
        <a:defRPr sz="2200" kern="1200">
          <a:solidFill>
            <a:schemeClr val="tx1"/>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1"/>
          </a:solidFill>
          <a:latin typeface="+mn-lt"/>
          <a:ea typeface="+mn-ea"/>
          <a:cs typeface="+mn-cs"/>
        </a:defRPr>
      </a:lvl2pPr>
      <a:lvl3pPr marL="100584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1"/>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400" kern="1200" baseline="0">
          <a:solidFill>
            <a:schemeClr val="tx1"/>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baseline="0">
          <a:solidFill>
            <a:schemeClr val="tx1"/>
          </a:solidFill>
          <a:latin typeface="+mn-lt"/>
          <a:ea typeface="+mn-ea"/>
          <a:cs typeface="+mn-cs"/>
        </a:defRPr>
      </a:lvl6pPr>
      <a:lvl7pPr marL="1920240" indent="-182880" algn="l" defTabSz="914400" rtl="0" eaLnBrk="1" latinLnBrk="0" hangingPunct="1">
        <a:spcBef>
          <a:spcPct val="20000"/>
        </a:spcBef>
        <a:buClr>
          <a:schemeClr val="accent2"/>
        </a:buClr>
        <a:buFont typeface="Arial" pitchFamily="34" charset="0"/>
        <a:buChar char="•"/>
        <a:defRPr sz="1400" kern="1200">
          <a:solidFill>
            <a:schemeClr val="tx1"/>
          </a:solidFill>
          <a:latin typeface="+mn-lt"/>
          <a:ea typeface="+mn-ea"/>
          <a:cs typeface="+mn-cs"/>
        </a:defRPr>
      </a:lvl7pPr>
      <a:lvl8pPr marL="2103120" indent="-182880" algn="l" defTabSz="914400" rtl="0" eaLnBrk="1" latinLnBrk="0" hangingPunct="1">
        <a:spcBef>
          <a:spcPct val="20000"/>
        </a:spcBef>
        <a:buClr>
          <a:schemeClr val="accent3"/>
        </a:buClr>
        <a:buFont typeface="Arial" pitchFamily="34" charset="0"/>
        <a:buChar char="•"/>
        <a:defRPr sz="1400" kern="1200">
          <a:solidFill>
            <a:schemeClr val="tx1"/>
          </a:solidFill>
          <a:latin typeface="+mn-lt"/>
          <a:ea typeface="+mn-ea"/>
          <a:cs typeface="+mn-cs"/>
        </a:defRPr>
      </a:lvl8pPr>
      <a:lvl9pPr marL="2286000" indent="-182880" algn="l" defTabSz="914400" rtl="0" eaLnBrk="1" latinLnBrk="0" hangingPunct="1">
        <a:spcBef>
          <a:spcPct val="20000"/>
        </a:spcBef>
        <a:buClr>
          <a:schemeClr val="accent4"/>
        </a:buClr>
        <a:buFont typeface="Arial"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Credit Risk in FI</a:t>
            </a:r>
            <a:endParaRPr lang="en-US" dirty="0"/>
          </a:p>
        </p:txBody>
      </p:sp>
      <p:sp>
        <p:nvSpPr>
          <p:cNvPr id="3" name="Subtitle 2"/>
          <p:cNvSpPr>
            <a:spLocks noGrp="1"/>
          </p:cNvSpPr>
          <p:nvPr>
            <p:ph type="subTitle" idx="1"/>
          </p:nvPr>
        </p:nvSpPr>
        <p:spPr/>
        <p:txBody>
          <a:bodyPr/>
          <a:lstStyle/>
          <a:p>
            <a:r>
              <a:rPr lang="en-US" dirty="0" err="1" smtClean="0"/>
              <a:t>Thanachote</a:t>
            </a:r>
            <a:r>
              <a:rPr lang="en-US" dirty="0" smtClean="0"/>
              <a:t> </a:t>
            </a:r>
            <a:r>
              <a:rPr lang="en-US" dirty="0" err="1" smtClean="0"/>
              <a:t>Rungsitivat</a:t>
            </a:r>
            <a:endParaRPr lang="en-US" dirty="0"/>
          </a:p>
        </p:txBody>
      </p:sp>
      <p:sp>
        <p:nvSpPr>
          <p:cNvPr id="4" name="Slide Number Placeholder 3"/>
          <p:cNvSpPr>
            <a:spLocks noGrp="1"/>
          </p:cNvSpPr>
          <p:nvPr>
            <p:ph type="sldNum" sz="quarter" idx="12"/>
          </p:nvPr>
        </p:nvSpPr>
        <p:spPr/>
        <p:txBody>
          <a:bodyPr/>
          <a:lstStyle/>
          <a:p>
            <a:fld id="{B015BF62-F838-4C7A-9598-0C26215EEF3B}" type="slidenum">
              <a:rPr lang="en-US" smtClean="0"/>
              <a:pPr/>
              <a:t>1</a:t>
            </a:fld>
            <a:endParaRPr lang="en-US"/>
          </a:p>
        </p:txBody>
      </p:sp>
    </p:spTree>
    <p:extLst>
      <p:ext uri="{BB962C8B-B14F-4D97-AF65-F5344CB8AC3E}">
        <p14:creationId xmlns:p14="http://schemas.microsoft.com/office/powerpoint/2010/main" val="102210912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Credit Risk in Financial Institution</a:t>
            </a:r>
            <a:endParaRPr lang="en-US" dirty="0"/>
          </a:p>
        </p:txBody>
      </p:sp>
      <p:sp>
        <p:nvSpPr>
          <p:cNvPr id="3" name="Content Placeholder 2"/>
          <p:cNvSpPr>
            <a:spLocks noGrp="1"/>
          </p:cNvSpPr>
          <p:nvPr>
            <p:ph idx="1"/>
          </p:nvPr>
        </p:nvSpPr>
        <p:spPr/>
        <p:txBody>
          <a:bodyPr/>
          <a:lstStyle/>
          <a:p>
            <a:r>
              <a:rPr lang="en-US" dirty="0" smtClean="0"/>
              <a:t>How Banks Evaluate </a:t>
            </a:r>
            <a:r>
              <a:rPr lang="en-US" dirty="0" smtClean="0"/>
              <a:t>Risk</a:t>
            </a:r>
          </a:p>
          <a:p>
            <a:r>
              <a:rPr lang="en-US" dirty="0" smtClean="0"/>
              <a:t>Relate to Capital Requirements</a:t>
            </a:r>
            <a:endParaRPr lang="en-US" dirty="0" smtClean="0"/>
          </a:p>
        </p:txBody>
      </p:sp>
      <p:sp>
        <p:nvSpPr>
          <p:cNvPr id="4" name="Slide Number Placeholder 3"/>
          <p:cNvSpPr>
            <a:spLocks noGrp="1"/>
          </p:cNvSpPr>
          <p:nvPr>
            <p:ph type="sldNum" sz="quarter" idx="12"/>
          </p:nvPr>
        </p:nvSpPr>
        <p:spPr/>
        <p:txBody>
          <a:bodyPr/>
          <a:lstStyle/>
          <a:p>
            <a:fld id="{B015BF62-F838-4C7A-9598-0C26215EEF3B}" type="slidenum">
              <a:rPr lang="en-US" smtClean="0"/>
              <a:pPr/>
              <a:t>2</a:t>
            </a:fld>
            <a:endParaRPr lang="en-US"/>
          </a:p>
        </p:txBody>
      </p:sp>
    </p:spTree>
    <p:extLst>
      <p:ext uri="{BB962C8B-B14F-4D97-AF65-F5344CB8AC3E}">
        <p14:creationId xmlns:p14="http://schemas.microsoft.com/office/powerpoint/2010/main" val="16101475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How Banks Evaluate Risk</a:t>
            </a:r>
            <a:endParaRPr lang="en-US" dirty="0"/>
          </a:p>
        </p:txBody>
      </p:sp>
      <p:sp>
        <p:nvSpPr>
          <p:cNvPr id="3" name="Content Placeholder 2"/>
          <p:cNvSpPr>
            <a:spLocks noGrp="1"/>
          </p:cNvSpPr>
          <p:nvPr>
            <p:ph idx="1"/>
          </p:nvPr>
        </p:nvSpPr>
        <p:spPr/>
        <p:txBody>
          <a:bodyPr>
            <a:normAutofit/>
          </a:bodyPr>
          <a:lstStyle/>
          <a:p>
            <a:r>
              <a:rPr lang="en-US" dirty="0" smtClean="0"/>
              <a:t>Business Credit Application</a:t>
            </a:r>
          </a:p>
          <a:p>
            <a:r>
              <a:rPr lang="en-US" dirty="0" smtClean="0"/>
              <a:t>Facilities</a:t>
            </a:r>
          </a:p>
          <a:p>
            <a:r>
              <a:rPr lang="en-US" dirty="0" smtClean="0"/>
              <a:t>Documentation</a:t>
            </a:r>
          </a:p>
          <a:p>
            <a:r>
              <a:rPr lang="en-US" b="1" dirty="0" smtClean="0"/>
              <a:t>Wholesale Banking </a:t>
            </a:r>
            <a:r>
              <a:rPr lang="en-US" dirty="0" smtClean="0"/>
              <a:t>/ Consumer Banking</a:t>
            </a:r>
          </a:p>
          <a:p>
            <a:pPr marL="457200" lvl="1" indent="0">
              <a:buNone/>
            </a:pPr>
            <a:endParaRPr lang="en-US" dirty="0"/>
          </a:p>
          <a:p>
            <a:pPr lvl="1"/>
            <a:endParaRPr lang="en-US" dirty="0" smtClean="0"/>
          </a:p>
        </p:txBody>
      </p:sp>
      <p:sp>
        <p:nvSpPr>
          <p:cNvPr id="4" name="Slide Number Placeholder 3"/>
          <p:cNvSpPr>
            <a:spLocks noGrp="1"/>
          </p:cNvSpPr>
          <p:nvPr>
            <p:ph type="sldNum" sz="quarter" idx="12"/>
          </p:nvPr>
        </p:nvSpPr>
        <p:spPr/>
        <p:txBody>
          <a:bodyPr/>
          <a:lstStyle/>
          <a:p>
            <a:fld id="{B015BF62-F838-4C7A-9598-0C26215EEF3B}" type="slidenum">
              <a:rPr lang="en-US" smtClean="0"/>
              <a:pPr/>
              <a:t>3</a:t>
            </a:fld>
            <a:endParaRPr lang="en-US"/>
          </a:p>
        </p:txBody>
      </p:sp>
    </p:spTree>
    <p:extLst>
      <p:ext uri="{BB962C8B-B14F-4D97-AF65-F5344CB8AC3E}">
        <p14:creationId xmlns:p14="http://schemas.microsoft.com/office/powerpoint/2010/main" val="134366048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Business Credit Application</a:t>
            </a:r>
            <a:endParaRPr lang="en-US" dirty="0"/>
          </a:p>
        </p:txBody>
      </p:sp>
      <p:sp>
        <p:nvSpPr>
          <p:cNvPr id="3" name="Content Placeholder 2"/>
          <p:cNvSpPr>
            <a:spLocks noGrp="1"/>
          </p:cNvSpPr>
          <p:nvPr>
            <p:ph idx="1"/>
          </p:nvPr>
        </p:nvSpPr>
        <p:spPr/>
        <p:txBody>
          <a:bodyPr/>
          <a:lstStyle/>
          <a:p>
            <a:r>
              <a:rPr lang="en-US" dirty="0" smtClean="0"/>
              <a:t>Credit Scoring</a:t>
            </a:r>
          </a:p>
          <a:p>
            <a:r>
              <a:rPr lang="en-US" dirty="0" smtClean="0"/>
              <a:t>Financial Performance/ Forecast Analysis</a:t>
            </a:r>
          </a:p>
          <a:p>
            <a:r>
              <a:rPr lang="en-US" dirty="0"/>
              <a:t>C</a:t>
            </a:r>
            <a:r>
              <a:rPr lang="en-US" dirty="0" smtClean="0"/>
              <a:t>lient Appropriateness</a:t>
            </a:r>
          </a:p>
          <a:p>
            <a:pPr lvl="1"/>
            <a:r>
              <a:rPr lang="en-US" dirty="0" smtClean="0"/>
              <a:t>Link with what types of product could be offered</a:t>
            </a:r>
          </a:p>
          <a:p>
            <a:endParaRPr lang="en-US" dirty="0"/>
          </a:p>
        </p:txBody>
      </p:sp>
      <p:sp>
        <p:nvSpPr>
          <p:cNvPr id="4" name="Slide Number Placeholder 3"/>
          <p:cNvSpPr>
            <a:spLocks noGrp="1"/>
          </p:cNvSpPr>
          <p:nvPr>
            <p:ph type="sldNum" sz="quarter" idx="12"/>
          </p:nvPr>
        </p:nvSpPr>
        <p:spPr/>
        <p:txBody>
          <a:bodyPr/>
          <a:lstStyle/>
          <a:p>
            <a:fld id="{B015BF62-F838-4C7A-9598-0C26215EEF3B}" type="slidenum">
              <a:rPr lang="en-US" smtClean="0"/>
              <a:pPr/>
              <a:t>4</a:t>
            </a:fld>
            <a:endParaRPr lang="en-US"/>
          </a:p>
        </p:txBody>
      </p:sp>
    </p:spTree>
    <p:extLst>
      <p:ext uri="{BB962C8B-B14F-4D97-AF65-F5344CB8AC3E}">
        <p14:creationId xmlns:p14="http://schemas.microsoft.com/office/powerpoint/2010/main" val="106432972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Credit Scoring</a:t>
            </a:r>
            <a:endParaRPr lang="en-US" dirty="0"/>
          </a:p>
        </p:txBody>
      </p:sp>
      <p:sp>
        <p:nvSpPr>
          <p:cNvPr id="3" name="Content Placeholder 2"/>
          <p:cNvSpPr>
            <a:spLocks noGrp="1"/>
          </p:cNvSpPr>
          <p:nvPr>
            <p:ph idx="1"/>
          </p:nvPr>
        </p:nvSpPr>
        <p:spPr/>
        <p:txBody>
          <a:bodyPr/>
          <a:lstStyle/>
          <a:p>
            <a:r>
              <a:rPr lang="en-US" dirty="0" smtClean="0"/>
              <a:t>Retail banking – score based</a:t>
            </a:r>
          </a:p>
          <a:p>
            <a:r>
              <a:rPr lang="en-US" dirty="0" smtClean="0"/>
              <a:t>Wholesale banking</a:t>
            </a:r>
          </a:p>
          <a:p>
            <a:pPr lvl="1"/>
            <a:r>
              <a:rPr lang="en-US" dirty="0" smtClean="0"/>
              <a:t>Using external ratings</a:t>
            </a:r>
          </a:p>
          <a:p>
            <a:pPr lvl="1"/>
            <a:r>
              <a:rPr lang="en-US" dirty="0" smtClean="0"/>
              <a:t>Using Internal Models</a:t>
            </a:r>
          </a:p>
          <a:p>
            <a:pPr lvl="2"/>
            <a:r>
              <a:rPr lang="en-US" dirty="0" smtClean="0"/>
              <a:t>These will impact capital requirements</a:t>
            </a:r>
          </a:p>
          <a:p>
            <a:pPr marL="0" indent="0">
              <a:buNone/>
            </a:pPr>
            <a:endParaRPr lang="en-US" dirty="0"/>
          </a:p>
        </p:txBody>
      </p:sp>
      <p:sp>
        <p:nvSpPr>
          <p:cNvPr id="4" name="Slide Number Placeholder 3"/>
          <p:cNvSpPr>
            <a:spLocks noGrp="1"/>
          </p:cNvSpPr>
          <p:nvPr>
            <p:ph type="sldNum" sz="quarter" idx="12"/>
          </p:nvPr>
        </p:nvSpPr>
        <p:spPr/>
        <p:txBody>
          <a:bodyPr/>
          <a:lstStyle/>
          <a:p>
            <a:fld id="{B015BF62-F838-4C7A-9598-0C26215EEF3B}" type="slidenum">
              <a:rPr lang="en-US" smtClean="0"/>
              <a:pPr/>
              <a:t>5</a:t>
            </a:fld>
            <a:endParaRPr lang="en-US"/>
          </a:p>
        </p:txBody>
      </p:sp>
    </p:spTree>
    <p:extLst>
      <p:ext uri="{BB962C8B-B14F-4D97-AF65-F5344CB8AC3E}">
        <p14:creationId xmlns:p14="http://schemas.microsoft.com/office/powerpoint/2010/main" val="319463323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Capital Requirement</a:t>
            </a:r>
            <a:endParaRPr lang="en-US" dirty="0"/>
          </a:p>
        </p:txBody>
      </p:sp>
      <p:sp>
        <p:nvSpPr>
          <p:cNvPr id="3" name="Content Placeholder 2"/>
          <p:cNvSpPr>
            <a:spLocks noGrp="1"/>
          </p:cNvSpPr>
          <p:nvPr>
            <p:ph idx="1"/>
          </p:nvPr>
        </p:nvSpPr>
        <p:spPr/>
        <p:txBody>
          <a:bodyPr/>
          <a:lstStyle/>
          <a:p>
            <a:r>
              <a:rPr lang="en-US" dirty="0" smtClean="0"/>
              <a:t>Why???</a:t>
            </a:r>
          </a:p>
          <a:p>
            <a:r>
              <a:rPr lang="en-US" dirty="0" smtClean="0"/>
              <a:t>Under Basel II Framework</a:t>
            </a:r>
          </a:p>
          <a:p>
            <a:pPr lvl="1"/>
            <a:r>
              <a:rPr lang="en-US" dirty="0" smtClean="0"/>
              <a:t>Capital / RWA</a:t>
            </a:r>
          </a:p>
          <a:p>
            <a:pPr lvl="1"/>
            <a:r>
              <a:rPr lang="en-US" dirty="0" smtClean="0"/>
              <a:t>Bank is given the model to compute their capital requirement</a:t>
            </a:r>
          </a:p>
          <a:p>
            <a:pPr lvl="1"/>
            <a:r>
              <a:rPr lang="en-US" dirty="0" smtClean="0"/>
              <a:t>Inputs to the model depends on the approach:</a:t>
            </a:r>
          </a:p>
          <a:p>
            <a:pPr lvl="2"/>
            <a:r>
              <a:rPr lang="en-US" dirty="0" smtClean="0"/>
              <a:t>Standardized</a:t>
            </a:r>
          </a:p>
          <a:p>
            <a:pPr lvl="2"/>
            <a:r>
              <a:rPr lang="en-US" dirty="0" smtClean="0"/>
              <a:t>IRB</a:t>
            </a:r>
          </a:p>
          <a:p>
            <a:pPr lvl="2"/>
            <a:r>
              <a:rPr lang="en-US" dirty="0" smtClean="0"/>
              <a:t>AIRB</a:t>
            </a:r>
          </a:p>
          <a:p>
            <a:pPr marL="0" indent="0">
              <a:buNone/>
            </a:pPr>
            <a:endParaRPr lang="en-US" dirty="0"/>
          </a:p>
        </p:txBody>
      </p:sp>
      <p:sp>
        <p:nvSpPr>
          <p:cNvPr id="4" name="Slide Number Placeholder 3"/>
          <p:cNvSpPr>
            <a:spLocks noGrp="1"/>
          </p:cNvSpPr>
          <p:nvPr>
            <p:ph type="sldNum" sz="quarter" idx="12"/>
          </p:nvPr>
        </p:nvSpPr>
        <p:spPr/>
        <p:txBody>
          <a:bodyPr/>
          <a:lstStyle/>
          <a:p>
            <a:fld id="{B015BF62-F838-4C7A-9598-0C26215EEF3B}" type="slidenum">
              <a:rPr lang="en-US" smtClean="0"/>
              <a:pPr/>
              <a:t>6</a:t>
            </a:fld>
            <a:endParaRPr lang="en-US"/>
          </a:p>
        </p:txBody>
      </p:sp>
    </p:spTree>
    <p:extLst>
      <p:ext uri="{BB962C8B-B14F-4D97-AF65-F5344CB8AC3E}">
        <p14:creationId xmlns:p14="http://schemas.microsoft.com/office/powerpoint/2010/main" val="241038930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Basel II Approach to Credit Ratings</a:t>
            </a:r>
            <a:endParaRPr lang="en-US" dirty="0"/>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711200" y="1892300"/>
            <a:ext cx="7112000" cy="4216400"/>
          </a:xfrm>
        </p:spPr>
      </p:pic>
      <p:sp>
        <p:nvSpPr>
          <p:cNvPr id="3" name="Slide Number Placeholder 2"/>
          <p:cNvSpPr>
            <a:spLocks noGrp="1"/>
          </p:cNvSpPr>
          <p:nvPr>
            <p:ph type="sldNum" sz="quarter" idx="12"/>
          </p:nvPr>
        </p:nvSpPr>
        <p:spPr/>
        <p:txBody>
          <a:bodyPr/>
          <a:lstStyle/>
          <a:p>
            <a:fld id="{B015BF62-F838-4C7A-9598-0C26215EEF3B}" type="slidenum">
              <a:rPr lang="en-US" smtClean="0"/>
              <a:pPr/>
              <a:t>7</a:t>
            </a:fld>
            <a:endParaRPr lang="en-US"/>
          </a:p>
        </p:txBody>
      </p:sp>
    </p:spTree>
    <p:extLst>
      <p:ext uri="{BB962C8B-B14F-4D97-AF65-F5344CB8AC3E}">
        <p14:creationId xmlns:p14="http://schemas.microsoft.com/office/powerpoint/2010/main" val="27132685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Probability of Default</a:t>
            </a:r>
            <a:endParaRPr lang="en-US" dirty="0"/>
          </a:p>
        </p:txBody>
      </p:sp>
      <p:sp>
        <p:nvSpPr>
          <p:cNvPr id="3" name="Content Placeholder 2"/>
          <p:cNvSpPr>
            <a:spLocks noGrp="1"/>
          </p:cNvSpPr>
          <p:nvPr>
            <p:ph idx="1"/>
          </p:nvPr>
        </p:nvSpPr>
        <p:spPr/>
        <p:txBody>
          <a:bodyPr/>
          <a:lstStyle/>
          <a:p>
            <a:r>
              <a:rPr lang="en-US" dirty="0" smtClean="0"/>
              <a:t>Depends on the rating and statistics</a:t>
            </a:r>
          </a:p>
          <a:p>
            <a:endParaRPr lang="en-US" dirty="0" smtClean="0">
              <a:effectLst/>
            </a:endParaRPr>
          </a:p>
          <a:p>
            <a:pPr marL="0" indent="0">
              <a:buNone/>
            </a:pPr>
            <a:endParaRPr lang="en-US" dirty="0" smtClean="0">
              <a:effectLst/>
            </a:endParaRPr>
          </a:p>
        </p:txBody>
      </p:sp>
      <p:sp>
        <p:nvSpPr>
          <p:cNvPr id="4" name="Slide Number Placeholder 3"/>
          <p:cNvSpPr>
            <a:spLocks noGrp="1"/>
          </p:cNvSpPr>
          <p:nvPr>
            <p:ph type="sldNum" sz="quarter" idx="12"/>
          </p:nvPr>
        </p:nvSpPr>
        <p:spPr/>
        <p:txBody>
          <a:bodyPr/>
          <a:lstStyle/>
          <a:p>
            <a:fld id="{B015BF62-F838-4C7A-9598-0C26215EEF3B}" type="slidenum">
              <a:rPr lang="en-US" smtClean="0"/>
              <a:pPr/>
              <a:t>8</a:t>
            </a:fld>
            <a:endParaRPr lang="en-US"/>
          </a:p>
        </p:txBody>
      </p:sp>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66800" y="2209800"/>
            <a:ext cx="5724525" cy="4181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5421040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Loss Given Default</a:t>
            </a:r>
            <a:endParaRPr lang="en-US" dirty="0"/>
          </a:p>
        </p:txBody>
      </p:sp>
      <p:sp>
        <p:nvSpPr>
          <p:cNvPr id="3" name="Content Placeholder 2"/>
          <p:cNvSpPr>
            <a:spLocks noGrp="1"/>
          </p:cNvSpPr>
          <p:nvPr>
            <p:ph idx="1"/>
          </p:nvPr>
        </p:nvSpPr>
        <p:spPr/>
        <p:txBody>
          <a:bodyPr/>
          <a:lstStyle/>
          <a:p>
            <a:r>
              <a:rPr lang="en-US" dirty="0" smtClean="0">
                <a:effectLst/>
              </a:rPr>
              <a:t>LGD is the credit loss incurred if an obligor defaults.</a:t>
            </a:r>
          </a:p>
          <a:p>
            <a:r>
              <a:rPr lang="en-US" dirty="0" smtClean="0">
                <a:effectLst/>
              </a:rPr>
              <a:t>Loss Given Default is facility-specific </a:t>
            </a:r>
            <a:endParaRPr lang="en-US" dirty="0" smtClean="0"/>
          </a:p>
          <a:p>
            <a:r>
              <a:rPr lang="en-US" dirty="0" smtClean="0"/>
              <a:t>Major Factors influence LGD</a:t>
            </a:r>
          </a:p>
          <a:p>
            <a:pPr lvl="1"/>
            <a:r>
              <a:rPr lang="en-US" dirty="0" smtClean="0">
                <a:effectLst/>
              </a:rPr>
              <a:t>Facility Type</a:t>
            </a:r>
          </a:p>
          <a:p>
            <a:pPr lvl="1"/>
            <a:r>
              <a:rPr lang="en-US" dirty="0" smtClean="0"/>
              <a:t>Exposure</a:t>
            </a:r>
            <a:endParaRPr lang="en-US" dirty="0" smtClean="0">
              <a:effectLst/>
            </a:endParaRPr>
          </a:p>
          <a:p>
            <a:pPr lvl="1"/>
            <a:r>
              <a:rPr lang="en-US" dirty="0" smtClean="0"/>
              <a:t>Tenor</a:t>
            </a:r>
            <a:endParaRPr lang="en-US" dirty="0" smtClean="0">
              <a:effectLst/>
            </a:endParaRPr>
          </a:p>
          <a:p>
            <a:pPr lvl="1"/>
            <a:r>
              <a:rPr lang="en-US" dirty="0" smtClean="0">
                <a:effectLst/>
              </a:rPr>
              <a:t>Collateral</a:t>
            </a:r>
          </a:p>
          <a:p>
            <a:pPr marL="0" indent="0">
              <a:buNone/>
            </a:pPr>
            <a:endParaRPr lang="en-US" dirty="0" smtClean="0">
              <a:effectLst/>
            </a:endParaRPr>
          </a:p>
        </p:txBody>
      </p:sp>
      <p:sp>
        <p:nvSpPr>
          <p:cNvPr id="4" name="Slide Number Placeholder 3"/>
          <p:cNvSpPr>
            <a:spLocks noGrp="1"/>
          </p:cNvSpPr>
          <p:nvPr>
            <p:ph type="sldNum" sz="quarter" idx="12"/>
          </p:nvPr>
        </p:nvSpPr>
        <p:spPr/>
        <p:txBody>
          <a:bodyPr/>
          <a:lstStyle/>
          <a:p>
            <a:fld id="{B015BF62-F838-4C7A-9598-0C26215EEF3B}" type="slidenum">
              <a:rPr lang="en-US" smtClean="0"/>
              <a:pPr/>
              <a:t>9</a:t>
            </a:fld>
            <a:endParaRPr lang="en-US"/>
          </a:p>
        </p:txBody>
      </p:sp>
    </p:spTree>
    <p:extLst>
      <p:ext uri="{BB962C8B-B14F-4D97-AF65-F5344CB8AC3E}">
        <p14:creationId xmlns:p14="http://schemas.microsoft.com/office/powerpoint/2010/main" val="3825350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Exposure at Default</a:t>
            </a:r>
            <a:endParaRPr lang="en-US" dirty="0"/>
          </a:p>
        </p:txBody>
      </p:sp>
      <p:sp>
        <p:nvSpPr>
          <p:cNvPr id="3" name="Content Placeholder 2"/>
          <p:cNvSpPr>
            <a:spLocks noGrp="1"/>
          </p:cNvSpPr>
          <p:nvPr>
            <p:ph idx="1"/>
          </p:nvPr>
        </p:nvSpPr>
        <p:spPr/>
        <p:txBody>
          <a:bodyPr>
            <a:normAutofit/>
          </a:bodyPr>
          <a:lstStyle/>
          <a:p>
            <a:r>
              <a:rPr lang="en-US" dirty="0"/>
              <a:t>T</a:t>
            </a:r>
            <a:r>
              <a:rPr lang="en-US" dirty="0" smtClean="0"/>
              <a:t>otal value that a bank is exposed to at the time of default. Each underlying exposure that a bank has is given an EAD value and is identified within the bank's internal system. </a:t>
            </a:r>
          </a:p>
          <a:p>
            <a:r>
              <a:rPr lang="en-US" dirty="0" smtClean="0"/>
              <a:t>Some facilities that banks provide to clients are committed lines. The exposure could therefore increase when client is in a difficult position (near default).</a:t>
            </a:r>
          </a:p>
          <a:p>
            <a:pPr lvl="1"/>
            <a:r>
              <a:rPr lang="en-US" dirty="0" smtClean="0"/>
              <a:t>Depends on product type</a:t>
            </a:r>
          </a:p>
          <a:p>
            <a:pPr marL="411480" lvl="1" indent="0">
              <a:buNone/>
            </a:pPr>
            <a:endParaRPr lang="en-US" dirty="0" smtClean="0"/>
          </a:p>
          <a:p>
            <a:pPr lvl="1"/>
            <a:endParaRPr lang="en-US" dirty="0" smtClean="0"/>
          </a:p>
        </p:txBody>
      </p:sp>
      <p:sp>
        <p:nvSpPr>
          <p:cNvPr id="4" name="Slide Number Placeholder 3"/>
          <p:cNvSpPr>
            <a:spLocks noGrp="1"/>
          </p:cNvSpPr>
          <p:nvPr>
            <p:ph type="sldNum" sz="quarter" idx="12"/>
          </p:nvPr>
        </p:nvSpPr>
        <p:spPr/>
        <p:txBody>
          <a:bodyPr/>
          <a:lstStyle/>
          <a:p>
            <a:fld id="{B015BF62-F838-4C7A-9598-0C26215EEF3B}" type="slidenum">
              <a:rPr lang="en-US" smtClean="0"/>
              <a:pPr/>
              <a:t>10</a:t>
            </a:fld>
            <a:endParaRPr lang="en-US"/>
          </a:p>
        </p:txBody>
      </p:sp>
    </p:spTree>
    <p:extLst>
      <p:ext uri="{BB962C8B-B14F-4D97-AF65-F5344CB8AC3E}">
        <p14:creationId xmlns:p14="http://schemas.microsoft.com/office/powerpoint/2010/main" val="398542290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Risk</a:t>
            </a:r>
            <a:endParaRPr lang="en-US" dirty="0"/>
          </a:p>
        </p:txBody>
      </p:sp>
      <p:sp>
        <p:nvSpPr>
          <p:cNvPr id="3" name="Content Placeholder 2"/>
          <p:cNvSpPr>
            <a:spLocks noGrp="1"/>
          </p:cNvSpPr>
          <p:nvPr>
            <p:ph idx="1"/>
          </p:nvPr>
        </p:nvSpPr>
        <p:spPr/>
        <p:txBody>
          <a:bodyPr>
            <a:normAutofit/>
          </a:bodyPr>
          <a:lstStyle/>
          <a:p>
            <a:r>
              <a:rPr lang="en-US" dirty="0" smtClean="0"/>
              <a:t>Settlement Risk</a:t>
            </a:r>
          </a:p>
          <a:p>
            <a:r>
              <a:rPr lang="en-US" sz="1400" dirty="0"/>
              <a:t>The risk that one party will fail to deliver the terms of a contract with another party at the time of settlement. Settlement risk can be the risk associated with default at settlement and any timing differences in settlement between the two </a:t>
            </a:r>
            <a:r>
              <a:rPr lang="en-US" sz="1400" dirty="0" smtClean="0"/>
              <a:t>parties.</a:t>
            </a:r>
            <a:endParaRPr lang="en-US" dirty="0"/>
          </a:p>
          <a:p>
            <a:pPr lvl="1"/>
            <a:r>
              <a:rPr lang="en-US" dirty="0" smtClean="0"/>
              <a:t>Payment system</a:t>
            </a:r>
          </a:p>
          <a:p>
            <a:pPr lvl="1"/>
            <a:r>
              <a:rPr lang="en-US" dirty="0" smtClean="0"/>
              <a:t>Correspondent Bank</a:t>
            </a:r>
          </a:p>
          <a:p>
            <a:pPr lvl="2"/>
            <a:r>
              <a:rPr lang="en-US" dirty="0" smtClean="0"/>
              <a:t>Transfer USD/THB</a:t>
            </a:r>
          </a:p>
          <a:p>
            <a:pPr lvl="3"/>
            <a:r>
              <a:rPr lang="en-US" dirty="0" smtClean="0"/>
              <a:t>Give THB first before payment system close (</a:t>
            </a:r>
            <a:r>
              <a:rPr lang="en-US" dirty="0" err="1" smtClean="0"/>
              <a:t>i.e</a:t>
            </a:r>
            <a:r>
              <a:rPr lang="en-US" dirty="0" smtClean="0"/>
              <a:t> 5pm)</a:t>
            </a:r>
          </a:p>
          <a:p>
            <a:pPr lvl="3"/>
            <a:r>
              <a:rPr lang="en-US" dirty="0" smtClean="0"/>
              <a:t>Wait for US market to open to get USD (i.e. 9 pm)</a:t>
            </a:r>
            <a:endParaRPr lang="en-US" dirty="0"/>
          </a:p>
          <a:p>
            <a:r>
              <a:rPr lang="en-US" dirty="0" smtClean="0"/>
              <a:t>Pre-Settlement </a:t>
            </a:r>
            <a:r>
              <a:rPr lang="en-US" dirty="0"/>
              <a:t>Risk</a:t>
            </a:r>
          </a:p>
          <a:p>
            <a:r>
              <a:rPr lang="en-US" sz="1200" dirty="0"/>
              <a:t>The risk that one party of a contract will fail to meet the terms of the contract and default before the contract's settlement date, prematurely ending the contract. </a:t>
            </a:r>
          </a:p>
          <a:p>
            <a:pPr lvl="1"/>
            <a:r>
              <a:rPr lang="en-US" dirty="0" smtClean="0"/>
              <a:t>Replacement Cost</a:t>
            </a:r>
            <a:endParaRPr lang="en-US" dirty="0"/>
          </a:p>
          <a:p>
            <a:pPr lvl="1"/>
            <a:r>
              <a:rPr lang="en-US" dirty="0" smtClean="0"/>
              <a:t>FX Forward</a:t>
            </a:r>
            <a:endParaRPr lang="en-US" dirty="0"/>
          </a:p>
          <a:p>
            <a:pPr lvl="2"/>
            <a:r>
              <a:rPr lang="en-US" dirty="0" smtClean="0"/>
              <a:t>Mark to market</a:t>
            </a:r>
            <a:endParaRPr lang="en-US" dirty="0"/>
          </a:p>
          <a:p>
            <a:pPr lvl="3"/>
            <a:endParaRPr lang="en-US" dirty="0"/>
          </a:p>
        </p:txBody>
      </p:sp>
      <p:sp>
        <p:nvSpPr>
          <p:cNvPr id="4" name="Slide Number Placeholder 3"/>
          <p:cNvSpPr>
            <a:spLocks noGrp="1"/>
          </p:cNvSpPr>
          <p:nvPr>
            <p:ph type="sldNum" sz="quarter" idx="12"/>
          </p:nvPr>
        </p:nvSpPr>
        <p:spPr/>
        <p:txBody>
          <a:bodyPr/>
          <a:lstStyle/>
          <a:p>
            <a:fld id="{B015BF62-F838-4C7A-9598-0C26215EEF3B}" type="slidenum">
              <a:rPr lang="en-US" smtClean="0"/>
              <a:pPr/>
              <a:t>11</a:t>
            </a:fld>
            <a:endParaRPr lang="en-US"/>
          </a:p>
        </p:txBody>
      </p:sp>
    </p:spTree>
    <p:extLst>
      <p:ext uri="{BB962C8B-B14F-4D97-AF65-F5344CB8AC3E}">
        <p14:creationId xmlns:p14="http://schemas.microsoft.com/office/powerpoint/2010/main" val="181833277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Facilities</a:t>
            </a:r>
            <a:endParaRPr lang="en-US" dirty="0"/>
          </a:p>
        </p:txBody>
      </p:sp>
      <p:sp>
        <p:nvSpPr>
          <p:cNvPr id="3" name="Content Placeholder 2"/>
          <p:cNvSpPr>
            <a:spLocks noGrp="1"/>
          </p:cNvSpPr>
          <p:nvPr>
            <p:ph idx="1"/>
          </p:nvPr>
        </p:nvSpPr>
        <p:spPr/>
        <p:txBody>
          <a:bodyPr/>
          <a:lstStyle/>
          <a:p>
            <a:r>
              <a:rPr lang="en-US" dirty="0" smtClean="0"/>
              <a:t>Loan</a:t>
            </a:r>
          </a:p>
          <a:p>
            <a:r>
              <a:rPr lang="en-US" dirty="0" smtClean="0"/>
              <a:t>FX Spot – Settlement Risk</a:t>
            </a:r>
          </a:p>
          <a:p>
            <a:r>
              <a:rPr lang="en-US" dirty="0" smtClean="0"/>
              <a:t>FX Forward – Pre-settlement and Settlement Risk</a:t>
            </a:r>
          </a:p>
          <a:p>
            <a:r>
              <a:rPr lang="en-US" dirty="0" smtClean="0"/>
              <a:t>Derivatives</a:t>
            </a:r>
            <a:r>
              <a:rPr lang="en-US" dirty="0"/>
              <a:t> – Pre-settlement and Settlement Risk</a:t>
            </a:r>
            <a:endParaRPr lang="en-US" dirty="0"/>
          </a:p>
        </p:txBody>
      </p:sp>
      <p:sp>
        <p:nvSpPr>
          <p:cNvPr id="4" name="Slide Number Placeholder 3"/>
          <p:cNvSpPr>
            <a:spLocks noGrp="1"/>
          </p:cNvSpPr>
          <p:nvPr>
            <p:ph type="sldNum" sz="quarter" idx="12"/>
          </p:nvPr>
        </p:nvSpPr>
        <p:spPr/>
        <p:txBody>
          <a:bodyPr/>
          <a:lstStyle/>
          <a:p>
            <a:fld id="{B015BF62-F838-4C7A-9598-0C26215EEF3B}" type="slidenum">
              <a:rPr lang="en-US" smtClean="0"/>
              <a:pPr/>
              <a:t>12</a:t>
            </a:fld>
            <a:endParaRPr lang="en-US"/>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Financial Product Offerings</a:t>
            </a:r>
            <a:endParaRPr lang="en-US" dirty="0"/>
          </a:p>
        </p:txBody>
      </p:sp>
      <p:sp>
        <p:nvSpPr>
          <p:cNvPr id="3" name="Content Placeholder 2"/>
          <p:cNvSpPr>
            <a:spLocks noGrp="1"/>
          </p:cNvSpPr>
          <p:nvPr>
            <p:ph idx="1"/>
          </p:nvPr>
        </p:nvSpPr>
        <p:spPr/>
        <p:txBody>
          <a:bodyPr/>
          <a:lstStyle/>
          <a:p>
            <a:r>
              <a:rPr lang="en-US" dirty="0" smtClean="0"/>
              <a:t>Focus on Appropriateness</a:t>
            </a:r>
            <a:endParaRPr lang="en-US" dirty="0"/>
          </a:p>
        </p:txBody>
      </p:sp>
      <p:sp>
        <p:nvSpPr>
          <p:cNvPr id="4" name="Slide Number Placeholder 3"/>
          <p:cNvSpPr>
            <a:spLocks noGrp="1"/>
          </p:cNvSpPr>
          <p:nvPr>
            <p:ph type="sldNum" sz="quarter" idx="12"/>
          </p:nvPr>
        </p:nvSpPr>
        <p:spPr/>
        <p:txBody>
          <a:bodyPr/>
          <a:lstStyle/>
          <a:p>
            <a:fld id="{B015BF62-F838-4C7A-9598-0C26215EEF3B}" type="slidenum">
              <a:rPr lang="en-US" smtClean="0"/>
              <a:pPr/>
              <a:t>13</a:t>
            </a:fld>
            <a:endParaRPr lang="en-US"/>
          </a:p>
        </p:txBody>
      </p:sp>
      <p:pic>
        <p:nvPicPr>
          <p:cNvPr id="2050"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0798" t="15118" r="12065" b="37302"/>
          <a:stretch/>
        </p:blipFill>
        <p:spPr bwMode="auto">
          <a:xfrm>
            <a:off x="457200" y="2191512"/>
            <a:ext cx="7453700" cy="3352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4289950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Risk Evaluation on FIs</a:t>
            </a:r>
            <a:endParaRPr lang="en-US" dirty="0"/>
          </a:p>
        </p:txBody>
      </p:sp>
      <p:sp>
        <p:nvSpPr>
          <p:cNvPr id="3" name="Content Placeholder 2"/>
          <p:cNvSpPr>
            <a:spLocks noGrp="1"/>
          </p:cNvSpPr>
          <p:nvPr>
            <p:ph idx="1"/>
          </p:nvPr>
        </p:nvSpPr>
        <p:spPr/>
        <p:txBody>
          <a:bodyPr/>
          <a:lstStyle/>
          <a:p>
            <a:r>
              <a:rPr lang="en-US" dirty="0" smtClean="0"/>
              <a:t>Banks/ </a:t>
            </a:r>
            <a:r>
              <a:rPr lang="en-US" b="1" dirty="0" smtClean="0"/>
              <a:t>Non-Banks FI</a:t>
            </a:r>
          </a:p>
          <a:p>
            <a:pPr lvl="1"/>
            <a:r>
              <a:rPr lang="en-US" dirty="0" smtClean="0"/>
              <a:t>Funds</a:t>
            </a:r>
            <a:endParaRPr lang="en-US" dirty="0" smtClean="0"/>
          </a:p>
          <a:p>
            <a:pPr lvl="1"/>
            <a:r>
              <a:rPr lang="en-US" dirty="0" smtClean="0"/>
              <a:t>Brokers/Dealers</a:t>
            </a:r>
          </a:p>
          <a:p>
            <a:pPr lvl="1"/>
            <a:r>
              <a:rPr lang="en-US" dirty="0" smtClean="0"/>
              <a:t>Insurance</a:t>
            </a:r>
          </a:p>
          <a:p>
            <a:pPr lvl="2"/>
            <a:r>
              <a:rPr lang="en-US" dirty="0" smtClean="0"/>
              <a:t>Life</a:t>
            </a:r>
          </a:p>
          <a:p>
            <a:pPr lvl="2"/>
            <a:r>
              <a:rPr lang="en-US" dirty="0" smtClean="0"/>
              <a:t>Non </a:t>
            </a:r>
            <a:r>
              <a:rPr lang="en-US" dirty="0" smtClean="0"/>
              <a:t>life</a:t>
            </a:r>
            <a:endParaRPr lang="en-US" dirty="0" smtClean="0"/>
          </a:p>
        </p:txBody>
      </p:sp>
      <p:sp>
        <p:nvSpPr>
          <p:cNvPr id="4" name="Slide Number Placeholder 3"/>
          <p:cNvSpPr>
            <a:spLocks noGrp="1"/>
          </p:cNvSpPr>
          <p:nvPr>
            <p:ph type="sldNum" sz="quarter" idx="12"/>
          </p:nvPr>
        </p:nvSpPr>
        <p:spPr/>
        <p:txBody>
          <a:bodyPr/>
          <a:lstStyle/>
          <a:p>
            <a:fld id="{B015BF62-F838-4C7A-9598-0C26215EEF3B}" type="slidenum">
              <a:rPr lang="en-US" smtClean="0"/>
              <a:pPr/>
              <a:t>14</a:t>
            </a:fld>
            <a:endParaRPr lang="en-US"/>
          </a:p>
        </p:txBody>
      </p:sp>
    </p:spTree>
    <p:extLst>
      <p:ext uri="{BB962C8B-B14F-4D97-AF65-F5344CB8AC3E}">
        <p14:creationId xmlns:p14="http://schemas.microsoft.com/office/powerpoint/2010/main" val="407493129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Funds</a:t>
            </a:r>
            <a:endParaRPr lang="en-US" dirty="0"/>
          </a:p>
        </p:txBody>
      </p:sp>
      <p:sp>
        <p:nvSpPr>
          <p:cNvPr id="3" name="Content Placeholder 2"/>
          <p:cNvSpPr>
            <a:spLocks noGrp="1"/>
          </p:cNvSpPr>
          <p:nvPr>
            <p:ph idx="1"/>
          </p:nvPr>
        </p:nvSpPr>
        <p:spPr/>
        <p:txBody>
          <a:bodyPr/>
          <a:lstStyle/>
          <a:p>
            <a:r>
              <a:rPr lang="en-US" dirty="0" smtClean="0"/>
              <a:t>Individual legal entity (not related to the fund manager)</a:t>
            </a:r>
          </a:p>
          <a:p>
            <a:r>
              <a:rPr lang="en-US" dirty="0" smtClean="0"/>
              <a:t>Pay the fee to fund manager for management</a:t>
            </a:r>
          </a:p>
          <a:p>
            <a:r>
              <a:rPr lang="en-US" dirty="0" smtClean="0"/>
              <a:t>Fund Manager does not take any losses</a:t>
            </a:r>
          </a:p>
          <a:p>
            <a:r>
              <a:rPr lang="en-US" dirty="0" smtClean="0"/>
              <a:t>Risk</a:t>
            </a:r>
          </a:p>
          <a:p>
            <a:pPr lvl="1"/>
            <a:r>
              <a:rPr lang="en-US" dirty="0" smtClean="0"/>
              <a:t>Individual investment policy</a:t>
            </a:r>
          </a:p>
          <a:p>
            <a:pPr lvl="1"/>
            <a:r>
              <a:rPr lang="en-US" dirty="0" smtClean="0"/>
              <a:t>Performance of the management i.e. Fund Manager</a:t>
            </a:r>
            <a:endParaRPr lang="en-US" dirty="0"/>
          </a:p>
          <a:p>
            <a:pPr lvl="1"/>
            <a:r>
              <a:rPr lang="en-US" dirty="0" smtClean="0"/>
              <a:t>Systematic risk</a:t>
            </a:r>
          </a:p>
        </p:txBody>
      </p:sp>
      <p:sp>
        <p:nvSpPr>
          <p:cNvPr id="4" name="Slide Number Placeholder 3"/>
          <p:cNvSpPr>
            <a:spLocks noGrp="1"/>
          </p:cNvSpPr>
          <p:nvPr>
            <p:ph type="sldNum" sz="quarter" idx="12"/>
          </p:nvPr>
        </p:nvSpPr>
        <p:spPr/>
        <p:txBody>
          <a:bodyPr/>
          <a:lstStyle/>
          <a:p>
            <a:fld id="{B015BF62-F838-4C7A-9598-0C26215EEF3B}" type="slidenum">
              <a:rPr lang="en-US" smtClean="0"/>
              <a:pPr/>
              <a:t>15</a:t>
            </a:fld>
            <a:endParaRPr lang="en-US"/>
          </a:p>
        </p:txBody>
      </p:sp>
    </p:spTree>
    <p:extLst>
      <p:ext uri="{BB962C8B-B14F-4D97-AF65-F5344CB8AC3E}">
        <p14:creationId xmlns:p14="http://schemas.microsoft.com/office/powerpoint/2010/main" val="94244505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Funds</a:t>
            </a:r>
            <a:endParaRPr lang="en-US" dirty="0"/>
          </a:p>
        </p:txBody>
      </p:sp>
      <p:sp>
        <p:nvSpPr>
          <p:cNvPr id="3" name="Content Placeholder 2"/>
          <p:cNvSpPr>
            <a:spLocks noGrp="1"/>
          </p:cNvSpPr>
          <p:nvPr>
            <p:ph idx="1"/>
          </p:nvPr>
        </p:nvSpPr>
        <p:spPr/>
        <p:txBody>
          <a:bodyPr/>
          <a:lstStyle/>
          <a:p>
            <a:r>
              <a:rPr lang="en-US" dirty="0" smtClean="0"/>
              <a:t>Regulated by the SEC in Thailand</a:t>
            </a:r>
          </a:p>
          <a:p>
            <a:r>
              <a:rPr lang="en-US" dirty="0" smtClean="0"/>
              <a:t>Investment policy</a:t>
            </a:r>
          </a:p>
          <a:p>
            <a:pPr lvl="1"/>
            <a:r>
              <a:rPr lang="en-US" dirty="0" smtClean="0"/>
              <a:t>Open end (liquidity)</a:t>
            </a:r>
          </a:p>
          <a:p>
            <a:pPr lvl="1"/>
            <a:r>
              <a:rPr lang="en-US" dirty="0" smtClean="0"/>
              <a:t>Close end</a:t>
            </a:r>
          </a:p>
          <a:p>
            <a:pPr lvl="1"/>
            <a:r>
              <a:rPr lang="en-US" dirty="0" smtClean="0"/>
              <a:t>Equity</a:t>
            </a:r>
          </a:p>
          <a:p>
            <a:pPr lvl="1"/>
            <a:r>
              <a:rPr lang="en-US" dirty="0" smtClean="0"/>
              <a:t>Fixed Income</a:t>
            </a:r>
          </a:p>
          <a:p>
            <a:pPr lvl="1"/>
            <a:r>
              <a:rPr lang="en-US" dirty="0" smtClean="0"/>
              <a:t>Derivatives</a:t>
            </a:r>
          </a:p>
          <a:p>
            <a:r>
              <a:rPr lang="en-US" dirty="0" smtClean="0"/>
              <a:t>Leverage</a:t>
            </a:r>
          </a:p>
          <a:p>
            <a:r>
              <a:rPr lang="en-US" dirty="0" smtClean="0"/>
              <a:t>Management Fee</a:t>
            </a:r>
          </a:p>
          <a:p>
            <a:r>
              <a:rPr lang="en-US" dirty="0" smtClean="0"/>
              <a:t>Return Policy</a:t>
            </a:r>
          </a:p>
          <a:p>
            <a:r>
              <a:rPr lang="en-US" dirty="0" smtClean="0"/>
              <a:t>Hedging Policy</a:t>
            </a:r>
          </a:p>
          <a:p>
            <a:r>
              <a:rPr lang="en-US" dirty="0" smtClean="0"/>
              <a:t>Validity of the Benchmark</a:t>
            </a:r>
          </a:p>
        </p:txBody>
      </p:sp>
      <p:sp>
        <p:nvSpPr>
          <p:cNvPr id="4" name="Slide Number Placeholder 3"/>
          <p:cNvSpPr>
            <a:spLocks noGrp="1"/>
          </p:cNvSpPr>
          <p:nvPr>
            <p:ph type="sldNum" sz="quarter" idx="12"/>
          </p:nvPr>
        </p:nvSpPr>
        <p:spPr/>
        <p:txBody>
          <a:bodyPr/>
          <a:lstStyle/>
          <a:p>
            <a:fld id="{B015BF62-F838-4C7A-9598-0C26215EEF3B}" type="slidenum">
              <a:rPr lang="en-US" smtClean="0"/>
              <a:pPr/>
              <a:t>16</a:t>
            </a:fld>
            <a:endParaRPr lang="en-US"/>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Funds</a:t>
            </a:r>
            <a:endParaRPr lang="en-US" dirty="0"/>
          </a:p>
        </p:txBody>
      </p:sp>
      <p:sp>
        <p:nvSpPr>
          <p:cNvPr id="3" name="Content Placeholder 2"/>
          <p:cNvSpPr>
            <a:spLocks noGrp="1"/>
          </p:cNvSpPr>
          <p:nvPr>
            <p:ph idx="1"/>
          </p:nvPr>
        </p:nvSpPr>
        <p:spPr/>
        <p:txBody>
          <a:bodyPr/>
          <a:lstStyle/>
          <a:p>
            <a:r>
              <a:rPr lang="en-US" dirty="0" smtClean="0"/>
              <a:t>Quantitative Evaluation</a:t>
            </a:r>
          </a:p>
          <a:p>
            <a:pPr lvl="1"/>
            <a:r>
              <a:rPr lang="en-US" dirty="0" smtClean="0"/>
              <a:t>NAV Performance</a:t>
            </a:r>
          </a:p>
          <a:p>
            <a:pPr lvl="1"/>
            <a:r>
              <a:rPr lang="en-US" dirty="0" smtClean="0"/>
              <a:t>Compare to the benchmark</a:t>
            </a:r>
          </a:p>
          <a:p>
            <a:pPr lvl="1"/>
            <a:r>
              <a:rPr lang="en-US" dirty="0" smtClean="0"/>
              <a:t>Investment mix </a:t>
            </a:r>
            <a:r>
              <a:rPr lang="en-US" dirty="0" err="1" smtClean="0"/>
              <a:t>vs</a:t>
            </a:r>
            <a:r>
              <a:rPr lang="en-US" dirty="0" smtClean="0"/>
              <a:t> what was in the prospectus</a:t>
            </a:r>
          </a:p>
          <a:p>
            <a:pPr lvl="1"/>
            <a:r>
              <a:rPr lang="en-US" dirty="0" smtClean="0"/>
              <a:t>Funds of funds</a:t>
            </a:r>
          </a:p>
          <a:p>
            <a:r>
              <a:rPr lang="en-US" dirty="0" smtClean="0"/>
              <a:t>Qualitative Evaluation</a:t>
            </a:r>
          </a:p>
          <a:p>
            <a:pPr lvl="1"/>
            <a:r>
              <a:rPr lang="en-US" dirty="0" smtClean="0"/>
              <a:t>Track record of fund manager</a:t>
            </a:r>
          </a:p>
          <a:p>
            <a:pPr lvl="1"/>
            <a:r>
              <a:rPr lang="en-US" dirty="0" smtClean="0"/>
              <a:t>Any news on the investment</a:t>
            </a:r>
          </a:p>
          <a:p>
            <a:pPr lvl="1"/>
            <a:r>
              <a:rPr lang="en-US" dirty="0" smtClean="0"/>
              <a:t>Capital control?</a:t>
            </a:r>
          </a:p>
          <a:p>
            <a:pPr lvl="1"/>
            <a:r>
              <a:rPr lang="en-US" dirty="0" smtClean="0"/>
              <a:t>Changes in credit rating of investment</a:t>
            </a:r>
          </a:p>
          <a:p>
            <a:pPr lvl="1"/>
            <a:endParaRPr lang="en-US" dirty="0" smtClean="0"/>
          </a:p>
        </p:txBody>
      </p:sp>
      <p:sp>
        <p:nvSpPr>
          <p:cNvPr id="4" name="Slide Number Placeholder 3"/>
          <p:cNvSpPr>
            <a:spLocks noGrp="1"/>
          </p:cNvSpPr>
          <p:nvPr>
            <p:ph type="sldNum" sz="quarter" idx="12"/>
          </p:nvPr>
        </p:nvSpPr>
        <p:spPr/>
        <p:txBody>
          <a:bodyPr/>
          <a:lstStyle/>
          <a:p>
            <a:fld id="{B015BF62-F838-4C7A-9598-0C26215EEF3B}" type="slidenum">
              <a:rPr lang="en-US" smtClean="0"/>
              <a:pPr/>
              <a:t>17</a:t>
            </a:fld>
            <a:endParaRPr lang="en-US"/>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Brokerage</a:t>
            </a:r>
            <a:endParaRPr lang="en-US" dirty="0"/>
          </a:p>
        </p:txBody>
      </p:sp>
      <p:sp>
        <p:nvSpPr>
          <p:cNvPr id="3" name="Content Placeholder 2"/>
          <p:cNvSpPr>
            <a:spLocks noGrp="1"/>
          </p:cNvSpPr>
          <p:nvPr>
            <p:ph idx="1"/>
          </p:nvPr>
        </p:nvSpPr>
        <p:spPr/>
        <p:txBody>
          <a:bodyPr/>
          <a:lstStyle/>
          <a:p>
            <a:r>
              <a:rPr lang="en-US" dirty="0" smtClean="0"/>
              <a:t>What they do?</a:t>
            </a:r>
          </a:p>
          <a:p>
            <a:r>
              <a:rPr lang="en-US" dirty="0" smtClean="0"/>
              <a:t>Regulated under SEC</a:t>
            </a:r>
          </a:p>
          <a:p>
            <a:r>
              <a:rPr lang="en-US" dirty="0" smtClean="0"/>
              <a:t>For Broker companies</a:t>
            </a:r>
          </a:p>
          <a:p>
            <a:pPr lvl="1"/>
            <a:r>
              <a:rPr lang="en-US" dirty="0" smtClean="0"/>
              <a:t>Settlement risk</a:t>
            </a:r>
          </a:p>
          <a:p>
            <a:pPr lvl="1"/>
            <a:r>
              <a:rPr lang="en-US" dirty="0" smtClean="0"/>
              <a:t>Transacting with clearing house</a:t>
            </a:r>
          </a:p>
          <a:p>
            <a:pPr lvl="1"/>
            <a:r>
              <a:rPr lang="en-US" dirty="0" smtClean="0"/>
              <a:t>TFEX example</a:t>
            </a:r>
          </a:p>
          <a:p>
            <a:pPr lvl="1"/>
            <a:endParaRPr lang="en-US" dirty="0" smtClean="0"/>
          </a:p>
        </p:txBody>
      </p:sp>
      <p:sp>
        <p:nvSpPr>
          <p:cNvPr id="4" name="Slide Number Placeholder 3"/>
          <p:cNvSpPr>
            <a:spLocks noGrp="1"/>
          </p:cNvSpPr>
          <p:nvPr>
            <p:ph type="sldNum" sz="quarter" idx="12"/>
          </p:nvPr>
        </p:nvSpPr>
        <p:spPr/>
        <p:txBody>
          <a:bodyPr/>
          <a:lstStyle/>
          <a:p>
            <a:fld id="{B015BF62-F838-4C7A-9598-0C26215EEF3B}" type="slidenum">
              <a:rPr lang="en-US" smtClean="0"/>
              <a:pPr/>
              <a:t>18</a:t>
            </a:fld>
            <a:endParaRPr lang="en-US"/>
          </a:p>
        </p:txBody>
      </p:sp>
      <p:pic>
        <p:nvPicPr>
          <p:cNvPr id="1026" name="Picture 2" descr="http://www.tfex.co.th/images/institution/trading-flow-en.gif"/>
          <p:cNvPicPr>
            <a:picLocks noChangeAspect="1" noChangeArrowheads="1"/>
          </p:cNvPicPr>
          <p:nvPr/>
        </p:nvPicPr>
        <p:blipFill>
          <a:blip r:embed="rId2" cstate="print"/>
          <a:srcRect/>
          <a:stretch>
            <a:fillRect/>
          </a:stretch>
        </p:blipFill>
        <p:spPr bwMode="auto">
          <a:xfrm>
            <a:off x="1676400" y="3867150"/>
            <a:ext cx="5162550" cy="2990850"/>
          </a:xfrm>
          <a:prstGeom prst="rect">
            <a:avLst/>
          </a:prstGeom>
          <a:noFill/>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Brokerage</a:t>
            </a:r>
            <a:endParaRPr lang="en-US" dirty="0"/>
          </a:p>
        </p:txBody>
      </p:sp>
      <p:sp>
        <p:nvSpPr>
          <p:cNvPr id="3" name="Content Placeholder 2"/>
          <p:cNvSpPr>
            <a:spLocks noGrp="1"/>
          </p:cNvSpPr>
          <p:nvPr>
            <p:ph idx="1"/>
          </p:nvPr>
        </p:nvSpPr>
        <p:spPr/>
        <p:txBody>
          <a:bodyPr/>
          <a:lstStyle/>
          <a:p>
            <a:r>
              <a:rPr lang="en-US" dirty="0" smtClean="0"/>
              <a:t>Margin Loan</a:t>
            </a:r>
          </a:p>
          <a:p>
            <a:pPr lvl="1"/>
            <a:r>
              <a:rPr lang="en-US" dirty="0" smtClean="0"/>
              <a:t>Policy of providing loan (xx% of equity of client)</a:t>
            </a:r>
          </a:p>
          <a:p>
            <a:pPr lvl="1"/>
            <a:r>
              <a:rPr lang="en-US" dirty="0" smtClean="0"/>
              <a:t>Loan to Value ratio</a:t>
            </a:r>
          </a:p>
          <a:p>
            <a:pPr lvl="1"/>
            <a:r>
              <a:rPr lang="en-US" dirty="0" smtClean="0"/>
              <a:t>Types of securities that allow cash margin</a:t>
            </a:r>
          </a:p>
          <a:p>
            <a:pPr lvl="1"/>
            <a:r>
              <a:rPr lang="en-US" dirty="0" smtClean="0"/>
              <a:t>NPL</a:t>
            </a:r>
          </a:p>
          <a:p>
            <a:r>
              <a:rPr lang="en-US" dirty="0" smtClean="0"/>
              <a:t>Other types of income</a:t>
            </a:r>
          </a:p>
          <a:p>
            <a:pPr lvl="1"/>
            <a:r>
              <a:rPr lang="en-US" dirty="0" smtClean="0"/>
              <a:t>Fee income</a:t>
            </a:r>
          </a:p>
          <a:p>
            <a:pPr lvl="1">
              <a:buNone/>
            </a:pPr>
            <a:endParaRPr lang="en-US" dirty="0"/>
          </a:p>
        </p:txBody>
      </p:sp>
      <p:sp>
        <p:nvSpPr>
          <p:cNvPr id="4" name="Slide Number Placeholder 3"/>
          <p:cNvSpPr>
            <a:spLocks noGrp="1"/>
          </p:cNvSpPr>
          <p:nvPr>
            <p:ph type="sldNum" sz="quarter" idx="12"/>
          </p:nvPr>
        </p:nvSpPr>
        <p:spPr/>
        <p:txBody>
          <a:bodyPr/>
          <a:lstStyle/>
          <a:p>
            <a:fld id="{B015BF62-F838-4C7A-9598-0C26215EEF3B}" type="slidenum">
              <a:rPr lang="en-US" smtClean="0"/>
              <a:pPr/>
              <a:t>19</a:t>
            </a:fld>
            <a:endParaRPr lang="en-US"/>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Insurance</a:t>
            </a:r>
            <a:endParaRPr lang="en-US" dirty="0"/>
          </a:p>
        </p:txBody>
      </p:sp>
      <p:sp>
        <p:nvSpPr>
          <p:cNvPr id="3" name="Content Placeholder 2"/>
          <p:cNvSpPr>
            <a:spLocks noGrp="1"/>
          </p:cNvSpPr>
          <p:nvPr>
            <p:ph idx="1"/>
          </p:nvPr>
        </p:nvSpPr>
        <p:spPr/>
        <p:txBody>
          <a:bodyPr>
            <a:normAutofit fontScale="92500" lnSpcReduction="10000"/>
          </a:bodyPr>
          <a:lstStyle/>
          <a:p>
            <a:r>
              <a:rPr lang="en-US" dirty="0"/>
              <a:t>Key qualitative factors are:</a:t>
            </a:r>
          </a:p>
          <a:p>
            <a:pPr marL="114300" indent="0">
              <a:buNone/>
            </a:pPr>
            <a:r>
              <a:rPr lang="en-US" dirty="0" smtClean="0"/>
              <a:t>	</a:t>
            </a:r>
            <a:r>
              <a:rPr lang="en-US" b="1" dirty="0" smtClean="0"/>
              <a:t>• </a:t>
            </a:r>
            <a:r>
              <a:rPr lang="en-US" b="1" dirty="0"/>
              <a:t>Sovereign and country-related constraints</a:t>
            </a:r>
          </a:p>
          <a:p>
            <a:pPr marL="114300" indent="0">
              <a:buNone/>
            </a:pPr>
            <a:r>
              <a:rPr lang="en-US" dirty="0" smtClean="0"/>
              <a:t>	</a:t>
            </a:r>
            <a:r>
              <a:rPr lang="en-US" b="1" dirty="0" smtClean="0"/>
              <a:t>• </a:t>
            </a:r>
            <a:r>
              <a:rPr lang="en-US" b="1" dirty="0"/>
              <a:t>Industry profile and operating environment</a:t>
            </a:r>
          </a:p>
          <a:p>
            <a:pPr marL="114300" indent="0">
              <a:buNone/>
            </a:pPr>
            <a:r>
              <a:rPr lang="en-US" dirty="0" smtClean="0"/>
              <a:t>	• </a:t>
            </a:r>
            <a:r>
              <a:rPr lang="en-US" dirty="0"/>
              <a:t>Market position and size/scale</a:t>
            </a:r>
          </a:p>
          <a:p>
            <a:pPr marL="114300" indent="0">
              <a:buNone/>
            </a:pPr>
            <a:r>
              <a:rPr lang="en-US" dirty="0" smtClean="0"/>
              <a:t>	• </a:t>
            </a:r>
            <a:r>
              <a:rPr lang="en-US" dirty="0"/>
              <a:t>Ownership</a:t>
            </a:r>
          </a:p>
          <a:p>
            <a:pPr marL="114300" indent="0">
              <a:buNone/>
            </a:pPr>
            <a:r>
              <a:rPr lang="en-US" dirty="0" smtClean="0"/>
              <a:t>	• </a:t>
            </a:r>
            <a:r>
              <a:rPr lang="en-US" dirty="0"/>
              <a:t>Corporate governance and management</a:t>
            </a:r>
          </a:p>
          <a:p>
            <a:r>
              <a:rPr lang="en-US" dirty="0"/>
              <a:t>Key quantitative factors are:</a:t>
            </a:r>
          </a:p>
          <a:p>
            <a:pPr marL="114300" indent="0">
              <a:buNone/>
            </a:pPr>
            <a:r>
              <a:rPr lang="en-US" dirty="0" smtClean="0"/>
              <a:t>	• </a:t>
            </a:r>
            <a:r>
              <a:rPr lang="en-US" dirty="0"/>
              <a:t>Capitalization and leverage</a:t>
            </a:r>
          </a:p>
          <a:p>
            <a:pPr marL="114300" indent="0">
              <a:buNone/>
            </a:pPr>
            <a:r>
              <a:rPr lang="en-US" dirty="0" smtClean="0"/>
              <a:t>	• </a:t>
            </a:r>
            <a:r>
              <a:rPr lang="en-US" dirty="0"/>
              <a:t>Debt service capabilities and financial flexibility</a:t>
            </a:r>
          </a:p>
          <a:p>
            <a:pPr marL="114300" indent="0">
              <a:buNone/>
            </a:pPr>
            <a:r>
              <a:rPr lang="en-US" dirty="0" smtClean="0"/>
              <a:t>	• </a:t>
            </a:r>
            <a:r>
              <a:rPr lang="en-US" dirty="0"/>
              <a:t>Financial performance and earnings</a:t>
            </a:r>
          </a:p>
          <a:p>
            <a:pPr marL="114300" indent="0">
              <a:buNone/>
            </a:pPr>
            <a:r>
              <a:rPr lang="en-US" dirty="0" smtClean="0"/>
              <a:t>	• </a:t>
            </a:r>
            <a:r>
              <a:rPr lang="en-US" dirty="0"/>
              <a:t>Investment and asset risk</a:t>
            </a:r>
          </a:p>
          <a:p>
            <a:pPr marL="114300" indent="0">
              <a:buNone/>
            </a:pPr>
            <a:r>
              <a:rPr lang="en-US" dirty="0" smtClean="0"/>
              <a:t>	• </a:t>
            </a:r>
            <a:r>
              <a:rPr lang="en-US" dirty="0"/>
              <a:t>Asset/liability and liquidity management</a:t>
            </a:r>
          </a:p>
          <a:p>
            <a:pPr marL="114300" indent="0">
              <a:buNone/>
            </a:pPr>
            <a:r>
              <a:rPr lang="en-US" dirty="0" smtClean="0"/>
              <a:t>	• </a:t>
            </a:r>
            <a:r>
              <a:rPr lang="en-US" dirty="0"/>
              <a:t>Reserve adequacy</a:t>
            </a:r>
          </a:p>
          <a:p>
            <a:pPr marL="114300" indent="0">
              <a:buNone/>
            </a:pPr>
            <a:r>
              <a:rPr lang="en-US" dirty="0" smtClean="0"/>
              <a:t>	• </a:t>
            </a:r>
            <a:r>
              <a:rPr lang="en-US" dirty="0"/>
              <a:t>Reinsurance, risk mitigation, and catastrophe risk</a:t>
            </a:r>
          </a:p>
        </p:txBody>
      </p:sp>
      <p:sp>
        <p:nvSpPr>
          <p:cNvPr id="4" name="Slide Number Placeholder 3"/>
          <p:cNvSpPr>
            <a:spLocks noGrp="1"/>
          </p:cNvSpPr>
          <p:nvPr>
            <p:ph type="sldNum" sz="quarter" idx="12"/>
          </p:nvPr>
        </p:nvSpPr>
        <p:spPr/>
        <p:txBody>
          <a:bodyPr/>
          <a:lstStyle/>
          <a:p>
            <a:fld id="{B015BF62-F838-4C7A-9598-0C26215EEF3B}" type="slidenum">
              <a:rPr lang="en-US" smtClean="0"/>
              <a:pPr/>
              <a:t>20</a:t>
            </a:fld>
            <a:endParaRPr lang="en-US"/>
          </a:p>
        </p:txBody>
      </p:sp>
    </p:spTree>
    <p:extLst>
      <p:ext uri="{BB962C8B-B14F-4D97-AF65-F5344CB8AC3E}">
        <p14:creationId xmlns:p14="http://schemas.microsoft.com/office/powerpoint/2010/main" val="407675171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Insurance – Country specific</a:t>
            </a:r>
            <a:endParaRPr lang="en-US" dirty="0"/>
          </a:p>
        </p:txBody>
      </p:sp>
      <p:sp>
        <p:nvSpPr>
          <p:cNvPr id="3" name="Content Placeholder 2"/>
          <p:cNvSpPr>
            <a:spLocks noGrp="1"/>
          </p:cNvSpPr>
          <p:nvPr>
            <p:ph idx="1"/>
          </p:nvPr>
        </p:nvSpPr>
        <p:spPr/>
        <p:txBody>
          <a:bodyPr/>
          <a:lstStyle/>
          <a:p>
            <a:r>
              <a:rPr lang="en-US" dirty="0" smtClean="0"/>
              <a:t>Premium ceiling</a:t>
            </a:r>
          </a:p>
          <a:p>
            <a:r>
              <a:rPr lang="en-US" dirty="0" smtClean="0"/>
              <a:t>Government entities entering the market</a:t>
            </a:r>
          </a:p>
          <a:p>
            <a:r>
              <a:rPr lang="en-US" dirty="0" smtClean="0"/>
              <a:t>Lack of sharing of historical database</a:t>
            </a:r>
          </a:p>
          <a:p>
            <a:pPr marL="114300" indent="0">
              <a:buNone/>
            </a:pPr>
            <a:endParaRPr lang="en-US" dirty="0"/>
          </a:p>
        </p:txBody>
      </p:sp>
      <p:sp>
        <p:nvSpPr>
          <p:cNvPr id="4" name="Slide Number Placeholder 3"/>
          <p:cNvSpPr>
            <a:spLocks noGrp="1"/>
          </p:cNvSpPr>
          <p:nvPr>
            <p:ph type="sldNum" sz="quarter" idx="12"/>
          </p:nvPr>
        </p:nvSpPr>
        <p:spPr/>
        <p:txBody>
          <a:bodyPr/>
          <a:lstStyle/>
          <a:p>
            <a:fld id="{B015BF62-F838-4C7A-9598-0C26215EEF3B}" type="slidenum">
              <a:rPr lang="en-US" smtClean="0"/>
              <a:pPr/>
              <a:t>21</a:t>
            </a:fld>
            <a:endParaRPr lang="en-US"/>
          </a:p>
        </p:txBody>
      </p:sp>
    </p:spTree>
    <p:extLst>
      <p:ext uri="{BB962C8B-B14F-4D97-AF65-F5344CB8AC3E}">
        <p14:creationId xmlns:p14="http://schemas.microsoft.com/office/powerpoint/2010/main" val="200763291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Insurance </a:t>
            </a:r>
            <a:r>
              <a:rPr lang="en-US" sz="3600" dirty="0" smtClean="0"/>
              <a:t>- Industry profile</a:t>
            </a:r>
            <a:endParaRPr lang="en-US" dirty="0"/>
          </a:p>
        </p:txBody>
      </p:sp>
      <p:sp>
        <p:nvSpPr>
          <p:cNvPr id="3" name="Content Placeholder 2"/>
          <p:cNvSpPr>
            <a:spLocks noGrp="1"/>
          </p:cNvSpPr>
          <p:nvPr>
            <p:ph idx="1"/>
          </p:nvPr>
        </p:nvSpPr>
        <p:spPr/>
        <p:txBody>
          <a:bodyPr/>
          <a:lstStyle/>
          <a:p>
            <a:r>
              <a:rPr lang="en-US" dirty="0"/>
              <a:t>Cyclicality of year-to-year results.</a:t>
            </a:r>
          </a:p>
          <a:p>
            <a:r>
              <a:rPr lang="en-US" dirty="0" smtClean="0"/>
              <a:t>Intense </a:t>
            </a:r>
            <a:r>
              <a:rPr lang="en-US" dirty="0"/>
              <a:t>competition in most sectors.</a:t>
            </a:r>
          </a:p>
          <a:p>
            <a:r>
              <a:rPr lang="en-US" dirty="0" smtClean="0"/>
              <a:t>Challenges </a:t>
            </a:r>
            <a:r>
              <a:rPr lang="en-US" dirty="0"/>
              <a:t>in predicting, pricing, and reserving for losses from products with </a:t>
            </a:r>
            <a:r>
              <a:rPr lang="en-US" dirty="0" smtClean="0"/>
              <a:t>long reporting </a:t>
            </a:r>
            <a:r>
              <a:rPr lang="en-US" dirty="0"/>
              <a:t>and claims settlement tails.</a:t>
            </a:r>
          </a:p>
          <a:p>
            <a:r>
              <a:rPr lang="en-US" dirty="0" smtClean="0"/>
              <a:t>Exposures </a:t>
            </a:r>
            <a:r>
              <a:rPr lang="en-US" dirty="0"/>
              <a:t>to large “</a:t>
            </a:r>
            <a:r>
              <a:rPr lang="en-US" b="1" dirty="0"/>
              <a:t>low frequency, high severity</a:t>
            </a:r>
            <a:r>
              <a:rPr lang="en-US" dirty="0"/>
              <a:t>” losses such as property catastrophes</a:t>
            </a:r>
            <a:r>
              <a:rPr lang="en-US" dirty="0" smtClean="0"/>
              <a:t>.</a:t>
            </a:r>
          </a:p>
          <a:p>
            <a:r>
              <a:rPr lang="en-US" dirty="0" smtClean="0"/>
              <a:t>Reinsurance – management of risk</a:t>
            </a:r>
            <a:endParaRPr lang="en-US" dirty="0"/>
          </a:p>
        </p:txBody>
      </p:sp>
      <p:sp>
        <p:nvSpPr>
          <p:cNvPr id="4" name="Slide Number Placeholder 3"/>
          <p:cNvSpPr>
            <a:spLocks noGrp="1"/>
          </p:cNvSpPr>
          <p:nvPr>
            <p:ph type="sldNum" sz="quarter" idx="12"/>
          </p:nvPr>
        </p:nvSpPr>
        <p:spPr/>
        <p:txBody>
          <a:bodyPr/>
          <a:lstStyle/>
          <a:p>
            <a:fld id="{B015BF62-F838-4C7A-9598-0C26215EEF3B}" type="slidenum">
              <a:rPr lang="en-US" smtClean="0"/>
              <a:pPr/>
              <a:t>22</a:t>
            </a:fld>
            <a:endParaRPr lang="en-US"/>
          </a:p>
        </p:txBody>
      </p:sp>
    </p:spTree>
    <p:extLst>
      <p:ext uri="{BB962C8B-B14F-4D97-AF65-F5344CB8AC3E}">
        <p14:creationId xmlns:p14="http://schemas.microsoft.com/office/powerpoint/2010/main" val="194930398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Documentation</a:t>
            </a:r>
            <a:endParaRPr lang="en-US" dirty="0"/>
          </a:p>
        </p:txBody>
      </p:sp>
      <p:sp>
        <p:nvSpPr>
          <p:cNvPr id="3" name="Content Placeholder 2"/>
          <p:cNvSpPr>
            <a:spLocks noGrp="1"/>
          </p:cNvSpPr>
          <p:nvPr>
            <p:ph idx="1"/>
          </p:nvPr>
        </p:nvSpPr>
        <p:spPr/>
        <p:txBody>
          <a:bodyPr/>
          <a:lstStyle/>
          <a:p>
            <a:r>
              <a:rPr lang="en-US" dirty="0" smtClean="0"/>
              <a:t>Banking Facility Letter</a:t>
            </a:r>
          </a:p>
          <a:p>
            <a:pPr lvl="1"/>
            <a:r>
              <a:rPr lang="en-US" dirty="0" smtClean="0"/>
              <a:t>Committed/ Uncommitted Lines</a:t>
            </a:r>
          </a:p>
          <a:p>
            <a:r>
              <a:rPr lang="en-US" dirty="0"/>
              <a:t>International Swaps and Derivatives Association (ISDA</a:t>
            </a:r>
            <a:r>
              <a:rPr lang="en-US" dirty="0" smtClean="0"/>
              <a:t>)</a:t>
            </a:r>
          </a:p>
          <a:p>
            <a:r>
              <a:rPr lang="en-US" dirty="0"/>
              <a:t>Credit support annex </a:t>
            </a:r>
            <a:r>
              <a:rPr lang="en-US" dirty="0"/>
              <a:t>(CSA)</a:t>
            </a:r>
            <a:endParaRPr lang="en-US" dirty="0"/>
          </a:p>
        </p:txBody>
      </p:sp>
      <p:sp>
        <p:nvSpPr>
          <p:cNvPr id="4" name="Slide Number Placeholder 3"/>
          <p:cNvSpPr>
            <a:spLocks noGrp="1"/>
          </p:cNvSpPr>
          <p:nvPr>
            <p:ph type="sldNum" sz="quarter" idx="12"/>
          </p:nvPr>
        </p:nvSpPr>
        <p:spPr/>
        <p:txBody>
          <a:bodyPr/>
          <a:lstStyle/>
          <a:p>
            <a:fld id="{B015BF62-F838-4C7A-9598-0C26215EEF3B}" type="slidenum">
              <a:rPr lang="en-US" smtClean="0"/>
              <a:pPr/>
              <a:t>23</a:t>
            </a:fld>
            <a:endParaRPr lang="en-US"/>
          </a:p>
        </p:txBody>
      </p:sp>
    </p:spTree>
    <p:extLst>
      <p:ext uri="{BB962C8B-B14F-4D97-AF65-F5344CB8AC3E}">
        <p14:creationId xmlns:p14="http://schemas.microsoft.com/office/powerpoint/2010/main" val="375770981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Banking Facility Letter</a:t>
            </a:r>
            <a:endParaRPr lang="en-US" dirty="0"/>
          </a:p>
        </p:txBody>
      </p:sp>
      <p:sp>
        <p:nvSpPr>
          <p:cNvPr id="4" name="Slide Number Placeholder 3"/>
          <p:cNvSpPr>
            <a:spLocks noGrp="1"/>
          </p:cNvSpPr>
          <p:nvPr>
            <p:ph type="sldNum" sz="quarter" idx="12"/>
          </p:nvPr>
        </p:nvSpPr>
        <p:spPr/>
        <p:txBody>
          <a:bodyPr/>
          <a:lstStyle/>
          <a:p>
            <a:fld id="{B015BF62-F838-4C7A-9598-0C26215EEF3B}" type="slidenum">
              <a:rPr lang="en-US" smtClean="0"/>
              <a:pPr/>
              <a:t>24</a:t>
            </a:fld>
            <a:endParaRPr lang="en-US"/>
          </a:p>
        </p:txBody>
      </p:sp>
      <p:pic>
        <p:nvPicPr>
          <p:cNvPr id="102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27863" r="25159" b="11852"/>
          <a:stretch/>
        </p:blipFill>
        <p:spPr bwMode="auto">
          <a:xfrm>
            <a:off x="2167128" y="1447799"/>
            <a:ext cx="3700272" cy="54673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564049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ISDA</a:t>
            </a:r>
            <a:endParaRPr lang="en-US" dirty="0"/>
          </a:p>
        </p:txBody>
      </p:sp>
      <p:sp>
        <p:nvSpPr>
          <p:cNvPr id="3" name="Content Placeholder 2"/>
          <p:cNvSpPr>
            <a:spLocks noGrp="1"/>
          </p:cNvSpPr>
          <p:nvPr>
            <p:ph idx="1"/>
          </p:nvPr>
        </p:nvSpPr>
        <p:spPr/>
        <p:txBody>
          <a:bodyPr>
            <a:normAutofit fontScale="92500"/>
          </a:bodyPr>
          <a:lstStyle/>
          <a:p>
            <a:r>
              <a:rPr lang="en-US" sz="2000" dirty="0"/>
              <a:t>The International Swaps and Derivatives Association (ISDA) is a trade organization of participants in the market for over-the-counter derivatives. It is headquartered in New York, and has created a standardized contract (the ISDA Master Agreement) to enter into derivatives transactions</a:t>
            </a:r>
            <a:r>
              <a:rPr lang="en-US" sz="2000" dirty="0" smtClean="0"/>
              <a:t>.</a:t>
            </a:r>
          </a:p>
          <a:p>
            <a:endParaRPr lang="en-US" sz="2000" dirty="0" smtClean="0"/>
          </a:p>
          <a:p>
            <a:r>
              <a:rPr lang="en-US" sz="2000" dirty="0"/>
              <a:t>ISDA was initially created in </a:t>
            </a:r>
            <a:r>
              <a:rPr lang="en-US" sz="2000" dirty="0" smtClean="0"/>
              <a:t>1985 as </a:t>
            </a:r>
            <a:r>
              <a:rPr lang="en-US" sz="2000" dirty="0"/>
              <a:t>the International Swap Dealers Association and subsequently changed its name switching swap dealers to Swaps and Derivatives. This change was made to focus more attention on their efforts to improve the more broad derivatives markets and away from strictly interest rate swap contracts</a:t>
            </a:r>
            <a:r>
              <a:rPr lang="en-US" sz="2000" dirty="0" smtClean="0"/>
              <a:t>.</a:t>
            </a:r>
          </a:p>
          <a:p>
            <a:endParaRPr lang="en-US" sz="2000" dirty="0" smtClean="0"/>
          </a:p>
          <a:p>
            <a:r>
              <a:rPr lang="en-US" dirty="0"/>
              <a:t>The ISDA Master Agreement is typically used between a derivatives dealer and their counterparty when discussions begin surrounding a derivatives trade.</a:t>
            </a:r>
          </a:p>
        </p:txBody>
      </p:sp>
      <p:sp>
        <p:nvSpPr>
          <p:cNvPr id="4" name="Slide Number Placeholder 3"/>
          <p:cNvSpPr>
            <a:spLocks noGrp="1"/>
          </p:cNvSpPr>
          <p:nvPr>
            <p:ph type="sldNum" sz="quarter" idx="12"/>
          </p:nvPr>
        </p:nvSpPr>
        <p:spPr/>
        <p:txBody>
          <a:bodyPr/>
          <a:lstStyle/>
          <a:p>
            <a:fld id="{B015BF62-F838-4C7A-9598-0C26215EEF3B}" type="slidenum">
              <a:rPr lang="en-US" smtClean="0"/>
              <a:pPr/>
              <a:t>25</a:t>
            </a:fld>
            <a:endParaRPr lang="en-US"/>
          </a:p>
        </p:txBody>
      </p:sp>
    </p:spTree>
    <p:extLst>
      <p:ext uri="{BB962C8B-B14F-4D97-AF65-F5344CB8AC3E}">
        <p14:creationId xmlns:p14="http://schemas.microsoft.com/office/powerpoint/2010/main" val="389633937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ISDA - Netting</a:t>
            </a:r>
            <a:endParaRPr lang="en-US" dirty="0"/>
          </a:p>
        </p:txBody>
      </p:sp>
      <p:sp>
        <p:nvSpPr>
          <p:cNvPr id="3" name="Content Placeholder 2"/>
          <p:cNvSpPr>
            <a:spLocks noGrp="1"/>
          </p:cNvSpPr>
          <p:nvPr>
            <p:ph idx="1"/>
          </p:nvPr>
        </p:nvSpPr>
        <p:spPr/>
        <p:txBody>
          <a:bodyPr>
            <a:normAutofit fontScale="77500" lnSpcReduction="20000"/>
          </a:bodyPr>
          <a:lstStyle/>
          <a:p>
            <a:r>
              <a:rPr lang="en-US" dirty="0"/>
              <a:t>Possibly the most important aspect of the ISDA Master Agreement is that the Master Agreement and all the Confirmations entered into under it form a single agreement. This is very important (especially for regulated financial companies) as it allows the parties to an ISDA Master Agreement to aggregate the amounts owing by each of them under all of the Transactions outstanding under that ISDA Master Agreement and replace them with a single net amount payable by one party to the other. </a:t>
            </a:r>
            <a:endParaRPr lang="en-US" dirty="0" smtClean="0"/>
          </a:p>
          <a:p>
            <a:endParaRPr lang="en-US" dirty="0"/>
          </a:p>
          <a:p>
            <a:r>
              <a:rPr lang="en-US" dirty="0"/>
              <a:t>The more important use of netting is close-out netting under Section 6(e) of the ISDA Master Agreement. Pursuant to this section, when an ISDA Master Agreement (or, more accurately the outstanding Transactions under it) is terminated </a:t>
            </a:r>
            <a:r>
              <a:rPr lang="en-US" b="1" dirty="0"/>
              <a:t>(normally following a credit event of some kind)</a:t>
            </a:r>
            <a:r>
              <a:rPr lang="en-US" dirty="0"/>
              <a:t>, the value of each of the Terminated Transactions is assessed </a:t>
            </a:r>
            <a:r>
              <a:rPr lang="en-US" dirty="0" smtClean="0"/>
              <a:t>and </a:t>
            </a:r>
            <a:r>
              <a:rPr lang="en-US" dirty="0"/>
              <a:t>converted into the Termination Currency (which should have been specified in the schedule to the ISDA Master Agreement) and any outstanding Unpaid Amounts are taken into account. The Settlement Amounts (which may be positive or negative depending which party is 'in-the-money' with respect to a particular Terminated Transaction) and unpaid amounts (again positive or negative, depending on who owes them) are added up and a single figure in the Termination Currency is determined payable by one party or the other</a:t>
            </a:r>
            <a:r>
              <a:rPr lang="en-US" dirty="0" smtClean="0"/>
              <a:t>.</a:t>
            </a:r>
          </a:p>
          <a:p>
            <a:r>
              <a:rPr lang="en-US" b="1" dirty="0"/>
              <a:t>Credit events</a:t>
            </a:r>
            <a:endParaRPr lang="en-US" dirty="0"/>
          </a:p>
          <a:p>
            <a:endParaRPr lang="en-US" dirty="0"/>
          </a:p>
        </p:txBody>
      </p:sp>
      <p:sp>
        <p:nvSpPr>
          <p:cNvPr id="4" name="Slide Number Placeholder 3"/>
          <p:cNvSpPr>
            <a:spLocks noGrp="1"/>
          </p:cNvSpPr>
          <p:nvPr>
            <p:ph type="sldNum" sz="quarter" idx="12"/>
          </p:nvPr>
        </p:nvSpPr>
        <p:spPr/>
        <p:txBody>
          <a:bodyPr/>
          <a:lstStyle/>
          <a:p>
            <a:fld id="{B015BF62-F838-4C7A-9598-0C26215EEF3B}" type="slidenum">
              <a:rPr lang="en-US" smtClean="0"/>
              <a:pPr/>
              <a:t>26</a:t>
            </a:fld>
            <a:endParaRPr lang="en-US"/>
          </a:p>
        </p:txBody>
      </p:sp>
    </p:spTree>
    <p:extLst>
      <p:ext uri="{BB962C8B-B14F-4D97-AF65-F5344CB8AC3E}">
        <p14:creationId xmlns:p14="http://schemas.microsoft.com/office/powerpoint/2010/main" val="352673238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CSA</a:t>
            </a:r>
            <a:endParaRPr lang="en-US" dirty="0"/>
          </a:p>
        </p:txBody>
      </p:sp>
      <p:sp>
        <p:nvSpPr>
          <p:cNvPr id="3" name="Content Placeholder 2"/>
          <p:cNvSpPr>
            <a:spLocks noGrp="1"/>
          </p:cNvSpPr>
          <p:nvPr>
            <p:ph idx="1"/>
          </p:nvPr>
        </p:nvSpPr>
        <p:spPr/>
        <p:txBody>
          <a:bodyPr/>
          <a:lstStyle/>
          <a:p>
            <a:r>
              <a:rPr lang="en-US" sz="2000" dirty="0"/>
              <a:t>ISDA also produces a credit support annex which further permits parties to an ISDA Master Agreement to mitigate their credit risk by requiring the party which is 'out-of-the-money' to post collateral (usually cash, government securities or highly rated bonds) corresponding to the amount which would be payable by that party were all the outstanding Transactions under the relevant ISDA Master Agreement terminated. Collateral other than cash is usually discounted for risk, that is, the </a:t>
            </a:r>
            <a:r>
              <a:rPr lang="en-US" sz="2000" dirty="0" smtClean="0"/>
              <a:t>pledger </a:t>
            </a:r>
            <a:r>
              <a:rPr lang="en-US" sz="2000" dirty="0"/>
              <a:t>would have to post collateral in excess of the potential settlement </a:t>
            </a:r>
            <a:r>
              <a:rPr lang="en-US" sz="2000" dirty="0" smtClean="0"/>
              <a:t>amount.</a:t>
            </a:r>
          </a:p>
          <a:p>
            <a:pPr marL="114300" indent="0">
              <a:buNone/>
            </a:pPr>
            <a:endParaRPr lang="en-US" sz="2000" dirty="0" smtClean="0"/>
          </a:p>
          <a:p>
            <a:r>
              <a:rPr lang="en-US" b="1" dirty="0" smtClean="0"/>
              <a:t>Threshold</a:t>
            </a:r>
          </a:p>
          <a:p>
            <a:r>
              <a:rPr lang="en-US" b="1" dirty="0" smtClean="0"/>
              <a:t>Minimum Transfer Amount</a:t>
            </a:r>
          </a:p>
          <a:p>
            <a:r>
              <a:rPr lang="en-US" b="1" dirty="0" smtClean="0"/>
              <a:t>Risk from 20 years become 14 days</a:t>
            </a:r>
            <a:endParaRPr lang="en-US" b="1" dirty="0"/>
          </a:p>
        </p:txBody>
      </p:sp>
      <p:sp>
        <p:nvSpPr>
          <p:cNvPr id="4" name="Slide Number Placeholder 3"/>
          <p:cNvSpPr>
            <a:spLocks noGrp="1"/>
          </p:cNvSpPr>
          <p:nvPr>
            <p:ph type="sldNum" sz="quarter" idx="12"/>
          </p:nvPr>
        </p:nvSpPr>
        <p:spPr/>
        <p:txBody>
          <a:bodyPr/>
          <a:lstStyle/>
          <a:p>
            <a:fld id="{B015BF62-F838-4C7A-9598-0C26215EEF3B}" type="slidenum">
              <a:rPr lang="en-US" smtClean="0"/>
              <a:pPr/>
              <a:t>27</a:t>
            </a:fld>
            <a:endParaRPr lang="en-US"/>
          </a:p>
        </p:txBody>
      </p:sp>
    </p:spTree>
    <p:extLst>
      <p:ext uri="{BB962C8B-B14F-4D97-AF65-F5344CB8AC3E}">
        <p14:creationId xmlns:p14="http://schemas.microsoft.com/office/powerpoint/2010/main" val="74184790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Q&amp;A</a:t>
            </a:r>
            <a:endParaRPr lang="en-US" dirty="0"/>
          </a:p>
        </p:txBody>
      </p:sp>
      <p:sp>
        <p:nvSpPr>
          <p:cNvPr id="3" name="Content Placeholder 2"/>
          <p:cNvSpPr>
            <a:spLocks noGrp="1"/>
          </p:cNvSpPr>
          <p:nvPr>
            <p:ph idx="1"/>
          </p:nvPr>
        </p:nvSpPr>
        <p:spPr/>
        <p:txBody>
          <a:bodyPr/>
          <a:lstStyle/>
          <a:p>
            <a:r>
              <a:rPr lang="en-US" dirty="0" smtClean="0"/>
              <a:t>THANK YOU</a:t>
            </a:r>
            <a:endParaRPr lang="en-US" dirty="0"/>
          </a:p>
        </p:txBody>
      </p:sp>
      <p:sp>
        <p:nvSpPr>
          <p:cNvPr id="4" name="Slide Number Placeholder 3"/>
          <p:cNvSpPr>
            <a:spLocks noGrp="1"/>
          </p:cNvSpPr>
          <p:nvPr>
            <p:ph type="sldNum" sz="quarter" idx="12"/>
          </p:nvPr>
        </p:nvSpPr>
        <p:spPr/>
        <p:txBody>
          <a:bodyPr/>
          <a:lstStyle/>
          <a:p>
            <a:fld id="{B015BF62-F838-4C7A-9598-0C26215EEF3B}" type="slidenum">
              <a:rPr lang="en-US" smtClean="0"/>
              <a:pPr/>
              <a:t>28</a:t>
            </a:fld>
            <a:endParaRPr lang="en-US"/>
          </a:p>
        </p:txBody>
      </p:sp>
    </p:spTree>
    <p:extLst>
      <p:ext uri="{BB962C8B-B14F-4D97-AF65-F5344CB8AC3E}">
        <p14:creationId xmlns:p14="http://schemas.microsoft.com/office/powerpoint/2010/main" val="236546037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djacency">
  <a:themeElements>
    <a:clrScheme name="Module">
      <a:dk1>
        <a:sysClr val="windowText" lastClr="000000"/>
      </a:dk1>
      <a:lt1>
        <a:sysClr val="window" lastClr="FFFFFF"/>
      </a:lt1>
      <a:dk2>
        <a:srgbClr val="5A6378"/>
      </a:dk2>
      <a:lt2>
        <a:srgbClr val="D4D4D6"/>
      </a:lt2>
      <a:accent1>
        <a:srgbClr val="F0AD00"/>
      </a:accent1>
      <a:accent2>
        <a:srgbClr val="60B5CC"/>
      </a:accent2>
      <a:accent3>
        <a:srgbClr val="E66C7D"/>
      </a:accent3>
      <a:accent4>
        <a:srgbClr val="6BB76D"/>
      </a:accent4>
      <a:accent5>
        <a:srgbClr val="E88651"/>
      </a:accent5>
      <a:accent6>
        <a:srgbClr val="C64847"/>
      </a:accent6>
      <a:hlink>
        <a:srgbClr val="168BBA"/>
      </a:hlink>
      <a:folHlink>
        <a:srgbClr val="680000"/>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djacency">
      <a:fillStyleLst>
        <a:solidFill>
          <a:schemeClr val="phClr"/>
        </a:solidFill>
        <a:solidFill>
          <a:schemeClr val="phClr">
            <a:tint val="55000"/>
          </a:schemeClr>
        </a:solidFill>
        <a:solidFill>
          <a:schemeClr val="phClr"/>
        </a:solidFill>
      </a:fillStyleLst>
      <a:lnStyleLst>
        <a:ln w="12700"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outerShdw blurRad="50800" dist="25400" algn="bl" rotWithShape="0">
              <a:srgbClr val="000000">
                <a:alpha val="60000"/>
              </a:srgbClr>
            </a:outerShdw>
          </a:effectLst>
        </a:effectStyle>
        <a:effectStyle>
          <a:effectLst/>
          <a:scene3d>
            <a:camera prst="orthographicFront">
              <a:rot lat="0" lon="0" rev="0"/>
            </a:camera>
            <a:lightRig rig="brightRoom" dir="tl">
              <a:rot lat="0" lon="0" rev="1800000"/>
            </a:lightRig>
          </a:scene3d>
          <a:sp3d contourW="10160" prstMaterial="dkEdge">
            <a:bevelT w="38100" h="50800" prst="angle"/>
            <a:contourClr>
              <a:schemeClr val="phClr">
                <a:shade val="40000"/>
                <a:satMod val="150000"/>
              </a:schemeClr>
            </a:contourClr>
          </a:sp3d>
        </a:effectStyle>
      </a:effectStyleLst>
      <a:bgFillStyleLst>
        <a:solidFill>
          <a:schemeClr val="phClr"/>
        </a:solidFill>
        <a:gradFill rotWithShape="1">
          <a:gsLst>
            <a:gs pos="0">
              <a:schemeClr val="phClr">
                <a:tint val="90000"/>
              </a:schemeClr>
            </a:gs>
            <a:gs pos="75000">
              <a:schemeClr val="phClr">
                <a:shade val="100000"/>
                <a:satMod val="115000"/>
              </a:schemeClr>
            </a:gs>
            <a:gs pos="100000">
              <a:schemeClr val="phClr">
                <a:shade val="70000"/>
                <a:satMod val="130000"/>
              </a:schemeClr>
            </a:gs>
          </a:gsLst>
          <a:path path="circle">
            <a:fillToRect l="20000" t="50000" r="100000" b="50000"/>
          </a:path>
        </a:gradFill>
        <a:blipFill rotWithShape="1">
          <a:blip xmlns:r="http://schemas.openxmlformats.org/officeDocument/2006/relationships" r:embed="rId1">
            <a:duotone>
              <a:schemeClr val="phClr">
                <a:tint val="97000"/>
              </a:schemeClr>
              <a:schemeClr val="phClr">
                <a:shade val="96000"/>
              </a:schemeClr>
            </a:duotone>
          </a:blip>
          <a:tile tx="0" ty="0" sx="32000" sy="32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Adjacency</Template>
  <TotalTime>130</TotalTime>
  <Words>1035</Words>
  <Application>Microsoft Office PowerPoint</Application>
  <PresentationFormat>On-screen Show (4:3)</PresentationFormat>
  <Paragraphs>197</Paragraphs>
  <Slides>28</Slides>
  <Notes>0</Notes>
  <HiddenSlides>0</HiddenSlides>
  <MMClips>0</MMClips>
  <ScaleCrop>false</ScaleCrop>
  <HeadingPairs>
    <vt:vector size="4" baseType="variant">
      <vt:variant>
        <vt:lpstr>Theme</vt:lpstr>
      </vt:variant>
      <vt:variant>
        <vt:i4>1</vt:i4>
      </vt:variant>
      <vt:variant>
        <vt:lpstr>Slide Titles</vt:lpstr>
      </vt:variant>
      <vt:variant>
        <vt:i4>28</vt:i4>
      </vt:variant>
    </vt:vector>
  </HeadingPairs>
  <TitlesOfParts>
    <vt:vector size="29" baseType="lpstr">
      <vt:lpstr>Adjacency</vt:lpstr>
      <vt:lpstr>Credit Risk in FI</vt:lpstr>
      <vt:lpstr>Credit Risk in Financial Institution</vt:lpstr>
      <vt:lpstr>How Banks Evaluate Risk</vt:lpstr>
      <vt:lpstr>Business Credit Application</vt:lpstr>
      <vt:lpstr>Credit Scoring</vt:lpstr>
      <vt:lpstr>Capital Requirement</vt:lpstr>
      <vt:lpstr>Basel II Approach to Credit Ratings</vt:lpstr>
      <vt:lpstr>Probability of Default</vt:lpstr>
      <vt:lpstr>Loss Given Default</vt:lpstr>
      <vt:lpstr>Exposure at Default</vt:lpstr>
      <vt:lpstr>Risk</vt:lpstr>
      <vt:lpstr>Facilities</vt:lpstr>
      <vt:lpstr>Financial Product Offerings</vt:lpstr>
      <vt:lpstr>Risk Evaluation on FIs</vt:lpstr>
      <vt:lpstr>Funds</vt:lpstr>
      <vt:lpstr>Funds</vt:lpstr>
      <vt:lpstr>Funds</vt:lpstr>
      <vt:lpstr>Brokerage</vt:lpstr>
      <vt:lpstr>Brokerage</vt:lpstr>
      <vt:lpstr>Insurance</vt:lpstr>
      <vt:lpstr>Insurance – Country specific</vt:lpstr>
      <vt:lpstr>Insurance - Industry profile</vt:lpstr>
      <vt:lpstr>Documentation</vt:lpstr>
      <vt:lpstr>Banking Facility Letter</vt:lpstr>
      <vt:lpstr>ISDA</vt:lpstr>
      <vt:lpstr>ISDA - Netting</vt:lpstr>
      <vt:lpstr>CSA</vt:lpstr>
      <vt:lpstr>Q&amp;A</vt:lpstr>
    </vt:vector>
  </TitlesOfParts>
  <Company>TU</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5302042436</dc:creator>
  <cp:lastModifiedBy>5302042436</cp:lastModifiedBy>
  <cp:revision>20</cp:revision>
  <dcterms:created xsi:type="dcterms:W3CDTF">2012-03-17T08:20:16Z</dcterms:created>
  <dcterms:modified xsi:type="dcterms:W3CDTF">2012-04-22T05:17:01Z</dcterms:modified>
</cp:coreProperties>
</file>