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4"/>
  </p:notesMasterIdLst>
  <p:handoutMasterIdLst>
    <p:handoutMasterId r:id="rId45"/>
  </p:handoutMasterIdLst>
  <p:sldIdLst>
    <p:sldId id="257" r:id="rId2"/>
    <p:sldId id="258" r:id="rId3"/>
    <p:sldId id="259" r:id="rId4"/>
    <p:sldId id="300" r:id="rId5"/>
    <p:sldId id="301" r:id="rId6"/>
    <p:sldId id="260" r:id="rId7"/>
    <p:sldId id="261" r:id="rId8"/>
    <p:sldId id="262" r:id="rId9"/>
    <p:sldId id="296" r:id="rId10"/>
    <p:sldId id="298" r:id="rId11"/>
    <p:sldId id="263" r:id="rId12"/>
    <p:sldId id="264" r:id="rId13"/>
    <p:sldId id="265" r:id="rId14"/>
    <p:sldId id="266" r:id="rId15"/>
    <p:sldId id="267" r:id="rId16"/>
    <p:sldId id="299" r:id="rId17"/>
    <p:sldId id="268" r:id="rId18"/>
    <p:sldId id="269" r:id="rId19"/>
    <p:sldId id="270" r:id="rId20"/>
    <p:sldId id="294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9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A61013F-4F50-4593-B0F1-528A7BD791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BEA9031-A092-45D2-ABA1-D7824DE51C13}" type="datetimeFigureOut">
              <a:rPr lang="en-US"/>
              <a:pPr>
                <a:defRPr/>
              </a:pPr>
              <a:t>23-Sep-12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C411FD-891E-4776-8A20-8BC4DE1929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</p:grpSp>
      <p:sp>
        <p:nvSpPr>
          <p:cNvPr id="4407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4407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26D43-AF21-4E36-A121-477F2BC5E0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28289-A2ED-4145-B965-96E9CF898D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CF49B-34D3-4B9E-98B4-B0198EE279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C9961-4549-4544-BBE9-E1E9C48D157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CCF0C-5595-457F-AD4A-5AD1FB5268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5D049-EC32-4AC3-84A6-85D7FE8F4E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9AD7D-2806-4775-A142-0CFD5807DD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D6A76-EABF-46F1-B2DA-7152AC7E02A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6698E-6FFF-4812-AED5-0B30252DC0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61907-4640-45F9-BF91-A8B071671F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178C1-13BA-44A0-BFC9-3522C54312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83E09-4D56-4FB4-BD7D-D9F42B4D6D3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4301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3116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304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4304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</p:grpSp>
      <p:sp>
        <p:nvSpPr>
          <p:cNvPr id="4305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4305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305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305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305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E0185668-3082-4481-9B18-A996CB6135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77" r:id="rId11"/>
    <p:sldLayoutId id="21474836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/>
              <a:t>Agriculture in Thailand</a:t>
            </a:r>
            <a:br>
              <a:rPr lang="en-US" b="1" smtClean="0"/>
            </a:br>
            <a:r>
              <a:rPr lang="en-US" b="1" smtClean="0"/>
              <a:t>Part 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6BE650-A498-4B6E-A044-425C2B1A3BBD}" type="slidenum">
              <a:rPr lang="en-US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latin typeface="Tahoma" pitchFamily="34" charset="0"/>
                <a:cs typeface="Tahoma" pitchFamily="34" charset="0"/>
              </a:rPr>
              <a:t>Agriculture in Thailand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References:</a:t>
            </a:r>
            <a:endParaRPr lang="th-TH" b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1993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Thai Economy in Transition, 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Ch.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 “Agriculture” by Ammar, Suthad, and Direk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Thai Agriculture: From Engine of Growth to Sunset Status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by Ammar Siamwalla, 1996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Decline and Recovery of Thai Agriculture: Causes, Responses, Prospects and Challenges,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by Nipon Poapongsakorn, 2006</a:t>
            </a:r>
            <a:endParaRPr lang="th-TH" b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01CB0-9A04-4FD1-B842-CEF225911EA1}" type="slidenum">
              <a:rPr lang="en-US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latin typeface="Tahoma" pitchFamily="34" charset="0"/>
                <a:cs typeface="Tahoma" pitchFamily="34" charset="0"/>
              </a:rPr>
              <a:t>Agriculture in Thailand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References: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(Optional)</a:t>
            </a:r>
            <a:endParaRPr lang="th-TH" b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Chris Dixon: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Thai Economy: Uneven Development and Internationalisation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Ch. 5</a:t>
            </a:r>
          </a:p>
          <a:p>
            <a:pPr marL="609600" indent="-609600" eaLnBrk="1" hangingPunct="1">
              <a:defRPr/>
            </a:pP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Ingram, Ch.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b="1" u="sng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The Political Economy of Productivity, Thai Agricultural Development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1880 - 1975</a:t>
            </a: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by David Feeny,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1982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endParaRPr lang="th-TH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7BC1C-A9C3-4AF7-B4D9-16F4EA7178FA}" type="slidenum">
              <a:rPr lang="en-US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6000" b="1" dirty="0" smtClean="0">
                <a:latin typeface="Angsana New" pitchFamily="18" charset="-34"/>
              </a:rPr>
              <a:t>Issues</a:t>
            </a:r>
            <a:endParaRPr lang="en-US" sz="6000" b="1" dirty="0" smtClean="0">
              <a:latin typeface="Angsana New" pitchFamily="18" charset="-34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B8A08F-112B-4280-8045-1C183019185A}" type="slidenum">
              <a:rPr lang="en-US"/>
              <a:pPr>
                <a:defRPr/>
              </a:pPr>
              <a:t>4</a:t>
            </a:fld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In the past 50 years, how has Thailand’s agricultural sector changed, in terms of output, input, and market?</a:t>
            </a:r>
            <a:endParaRPr lang="en-US" sz="4800" b="1" dirty="0" smtClean="0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6000" b="1" dirty="0" smtClean="0">
                <a:latin typeface="Angsana New" pitchFamily="18" charset="-34"/>
              </a:rPr>
              <a:t>Issues</a:t>
            </a:r>
            <a:endParaRPr lang="en-US" sz="6000" b="1" dirty="0" smtClean="0">
              <a:latin typeface="Angsana New" pitchFamily="18" charset="-34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B8A08F-112B-4280-8045-1C183019185A}" type="slidenum">
              <a:rPr lang="en-US"/>
              <a:pPr>
                <a:defRPr/>
              </a:pPr>
              <a:t>5</a:t>
            </a:fld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What are important problems in Thai agriculture; and how has the Thai government address these problems?</a:t>
            </a:r>
          </a:p>
          <a:p>
            <a:pPr marL="609600" indent="-609600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What are future directions of Thai agriculture?</a:t>
            </a:r>
            <a:endParaRPr lang="th-TH" sz="4800" b="1" dirty="0" smtClean="0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I. Importance of Agriculture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Past leading sector in the economy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Most population work and live in the sector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Food, labor, and foreign exchange (top exporter of rice, rubber, cassava)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Raw materials for industries e.g. canning and rubber industries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Environment: closely related to land, forest and water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CCAE3F-0389-44A0-A170-34A4040A8B2B}" type="slidenum">
              <a:rPr lang="en-US"/>
              <a:pPr>
                <a:defRPr/>
              </a:pPr>
              <a:t>6</a:t>
            </a:fld>
            <a:endParaRPr lang="th-TH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I. Importance of Agriculture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output share in the economy: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Declining continuously from  &gt; 50% to 30% in the 70’s, to 20% in the 80’s,  remained constant at 10% since the 90’s to 2003, and slightly declined in recent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If include agro-industries (food, beverages, wood, rubber), increasing GDP share by another 10%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320772-5ED6-4B8D-B53C-58642A3CADC4}" type="slidenum">
              <a:rPr lang="en-US"/>
              <a:pPr>
                <a:defRPr/>
              </a:pPr>
              <a:t>7</a:t>
            </a:fld>
            <a:endParaRPr lang="th-TH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61" name="Group 121"/>
          <p:cNvGraphicFramePr>
            <a:graphicFrameLocks noGrp="1"/>
          </p:cNvGraphicFramePr>
          <p:nvPr/>
        </p:nvGraphicFramePr>
        <p:xfrm>
          <a:off x="457200" y="381000"/>
          <a:ext cx="8001000" cy="6156960"/>
        </p:xfrm>
        <a:graphic>
          <a:graphicData uri="http://schemas.openxmlformats.org/drawingml/2006/table">
            <a:tbl>
              <a:tblPr/>
              <a:tblGrid>
                <a:gridCol w="2954338"/>
                <a:gridCol w="841375"/>
                <a:gridCol w="841375"/>
                <a:gridCol w="841375"/>
                <a:gridCol w="839787"/>
                <a:gridCol w="841375"/>
                <a:gridCol w="841375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Other Services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Gross Domestic Product,  (GDP)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94" name="Slide Number Placeholder 9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87E01-982C-443E-B7AC-19ECEBB1879C}" type="slidenum">
              <a:rPr lang="en-US"/>
              <a:pPr>
                <a:defRPr/>
              </a:pPr>
              <a:t>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lide Number Placeholder 93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0717FF78-371A-44B5-830B-65942B5E03EA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 algn="r">
                <a:defRPr/>
              </a:pPr>
              <a:t>9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aphicFrame>
        <p:nvGraphicFramePr>
          <p:cNvPr id="118" name="Group 963"/>
          <p:cNvGraphicFramePr>
            <a:graphicFrameLocks noGrp="1"/>
          </p:cNvGraphicFramePr>
          <p:nvPr/>
        </p:nvGraphicFramePr>
        <p:xfrm>
          <a:off x="381000" y="304800"/>
          <a:ext cx="8261350" cy="5638801"/>
        </p:xfrm>
        <a:graphic>
          <a:graphicData uri="http://schemas.openxmlformats.org/drawingml/2006/table">
            <a:tbl>
              <a:tblPr/>
              <a:tblGrid>
                <a:gridCol w="2720975"/>
                <a:gridCol w="792163"/>
                <a:gridCol w="790575"/>
                <a:gridCol w="792162"/>
                <a:gridCol w="790575"/>
                <a:gridCol w="792163"/>
                <a:gridCol w="790575"/>
                <a:gridCol w="792162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2001r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2002r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2003r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2004r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2005r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2006p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9.6%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Others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Gross Domestic Product, (GDP)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89EE499-F140-487A-9F80-CE26F1E93D3A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</a:rPr>
              <a:pPr algn="r">
                <a:defRPr/>
              </a:pPr>
              <a:t>10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228600"/>
          <a:ext cx="8305796" cy="5562600"/>
        </p:xfrm>
        <a:graphic>
          <a:graphicData uri="http://schemas.openxmlformats.org/drawingml/2006/table">
            <a:tbl>
              <a:tblPr/>
              <a:tblGrid>
                <a:gridCol w="2713366"/>
                <a:gridCol w="1118486"/>
                <a:gridCol w="1118486"/>
                <a:gridCol w="1118486"/>
                <a:gridCol w="1118486"/>
                <a:gridCol w="1118486"/>
              </a:tblGrid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2005r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2006r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2007p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10.5%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39.1%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39.6%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Services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52.1%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 smtClean="0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GDP</a:t>
                      </a:r>
                      <a:endParaRPr lang="en-US" sz="3200" b="1" i="0" u="none" strike="noStrike" dirty="0">
                        <a:solidFill>
                          <a:srgbClr val="FFFF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High agricultural growth from the 1960’s up to mid-1980s due to unused land and export opportunities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Sharp slowdown since mid-1980’s, due to cost-price squeeze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Strong recovery since the 1997 crisis, baht depreciation and commodity price surge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F77A6-6243-4D33-A20C-105C1ACF096A}" type="slidenum">
              <a:rPr lang="en-US"/>
              <a:pPr>
                <a:defRPr/>
              </a:pPr>
              <a:t>11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6868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Structure (1960- 2003):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Crops: 70% - 75% of agri. GDP, fluctuating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Livestock: 17% - 11% of agri. GDP, increasing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Fisheries: 6% - 19% of agri. GDP, increasing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Forestry: 2% - 8% of agri. GDP, declining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DD61AB-3DA0-439D-B233-9D6D1F4BECE4}" type="slidenum">
              <a:rPr lang="en-US"/>
              <a:pPr>
                <a:defRPr/>
              </a:pPr>
              <a:t>12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Most important crop (historical, economic and social)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Biggest in production value, planted area, number of farmers, and export earnings (world’s biggest exporter)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Staple food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683B89-73DB-484E-9D69-98CE78DD41F5}" type="slidenum">
              <a:rPr lang="en-US"/>
              <a:pPr>
                <a:defRPr/>
              </a:pPr>
              <a:t>13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800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Regional variations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Central: “rice bowl”, 45% of rice area, more than half of total production, and bulk of export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Northeast: 43% of rice area, less than 30% of production, some jasmine rice for export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North: 6% of rice area, 10% of production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South: 7% of rice area, 9% of production, rice deficit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5D092C-3CC5-4D4E-AB82-4EA9456D3CA4}" type="slidenum">
              <a:rPr lang="en-US"/>
              <a:pPr>
                <a:defRPr/>
              </a:pPr>
              <a:t>14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229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Long-term declining trend in yield per rai reversed in the 1960’s due to irrigation (vs. rain-fed), improved seeds, and mechanization (tractors)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Other factors: soil fertility, fertilizers &amp; pesticides, transplanting (more labor-intensive) vs. broadcasting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Thailand’s rice yield per rai is among the lowest in Asia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E53389-9200-4521-8AA5-16B9153519BE}" type="slidenum">
              <a:rPr lang="en-US"/>
              <a:pPr>
                <a:defRPr/>
              </a:pPr>
              <a:t>15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5" name="Object 3"/>
          <p:cNvGraphicFramePr>
            <a:graphicFrameLocks noChangeAspect="1"/>
          </p:cNvGraphicFramePr>
          <p:nvPr>
            <p:ph idx="1"/>
          </p:nvPr>
        </p:nvGraphicFramePr>
        <p:xfrm>
          <a:off x="457200" y="1997075"/>
          <a:ext cx="8229600" cy="4083050"/>
        </p:xfrm>
        <a:graphic>
          <a:graphicData uri="http://schemas.openxmlformats.org/presentationml/2006/ole">
            <p:oleObj spid="_x0000_s58370" name="Worksheet" r:id="rId3" imgW="3667049" imgH="1819351" progId="Excel.Sheet.8">
              <p:embed/>
            </p:oleObj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6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ea typeface="+mj-ea"/>
                <a:cs typeface="+mj-cs"/>
              </a:rPr>
              <a:t>II. </a:t>
            </a:r>
            <a:r>
              <a:rPr lang="en-US" sz="6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ea typeface="+mj-ea"/>
                <a:cs typeface="+mj-cs"/>
              </a:rPr>
              <a:t>Output</a:t>
            </a:r>
            <a:endParaRPr lang="en-US" sz="6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ngsana New" pitchFamily="18" charset="-34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High growth in 1960s and 1970’s for upland crops in new land areas, mainly for export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Maize (corn), kenaf, cassava, and sugar-cane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Land expansion rather than yield increase explain most growth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A0F691-119D-40B7-97FC-8346B92667AD}" type="slidenum">
              <a:rPr lang="en-US"/>
              <a:pPr>
                <a:defRPr/>
              </a:pPr>
              <a:t>17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Declining share of rice, due to relative scarcity of paddy land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Proportion of rice area dropped from 77% in 1960 to 55% in 1990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27FDAC-F53B-4229-984A-AE88E92578F8}" type="slidenum">
              <a:rPr lang="en-US"/>
              <a:pPr>
                <a:defRPr/>
              </a:pPr>
              <a:t>18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96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Land use in 2003: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 Paddy               53%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Upland crops   18%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Tree crops        19%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Vegetables &amp; flowers 1.4%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Others                8%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1E2B54-FBBB-4EC6-8B50-5EDFC8063530}" type="slidenum">
              <a:rPr lang="en-US"/>
              <a:pPr>
                <a:defRPr/>
              </a:pPr>
              <a:t>19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tx1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dirty="0" smtClean="0">
                <a:solidFill>
                  <a:schemeClr val="bg1"/>
                </a:solidFill>
                <a:latin typeface="Angsana New" pitchFamily="18" charset="-34"/>
              </a:rPr>
              <a:t>Structure of crop production by crop type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ph idx="1"/>
          </p:nvPr>
        </p:nvGraphicFramePr>
        <p:xfrm>
          <a:off x="0" y="527050"/>
          <a:ext cx="9164638" cy="5394325"/>
        </p:xfrm>
        <a:graphic>
          <a:graphicData uri="http://schemas.openxmlformats.org/presentationml/2006/ole">
            <p:oleObj spid="_x0000_s1026" name="Chart" r:id="rId3" imgW="7619940" imgH="4486275" progId="MSGraph.Chart.8">
              <p:embed followColorScheme="full"/>
            </p:oleObj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CBA4D6-5FD7-481B-9673-C2A544AA5A36}" type="slidenum">
              <a:rPr lang="en-US"/>
              <a:pPr>
                <a:defRPr/>
              </a:pPr>
              <a:t>20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What triggered rapid expansion?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Maize: Guatemala variety suited to Thai conditions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Kenaf: crop failure in Pakistan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Cassava: unexpected demand from EU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Sugar-cane: protection to promote import substitution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3BC4C5-ECBA-4D22-A85A-A0D39414E95B}" type="slidenum">
              <a:rPr lang="en-US"/>
              <a:pPr>
                <a:defRPr/>
              </a:pPr>
              <a:t>21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271963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Rubber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Thailand is now the world’s largest producer and exporter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Now the second most important crop, in terms of production value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Introduced from Malaysia (1901) and grown mainly in the South, with some recent expansion in the East and Northeast; over 90% exported</a:t>
            </a:r>
            <a:endParaRPr lang="en-US" sz="2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5B55EF-1EE6-4318-A472-1D1824307A83}" type="slidenum">
              <a:rPr lang="en-US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Rubber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80% of planted acreage are small holdings of &lt;50 rai (different from other major producers)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Continuous expansion in planted area, production and yield (with replanting of high-yield trees since 1950’s)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Enjoy high prices in the last few years, due to buoyant world demand, notably in China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4534EE-69EF-459C-AFCB-70E7B5E4C2A6}" type="slidenum">
              <a:rPr lang="en-US"/>
              <a:pPr>
                <a:defRPr/>
              </a:pPr>
              <a:t>23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Fruits, Vegetables, Flowers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World’s major producer and exporter of pineapple and orchids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Wide variety of fruits and vegetables for canning and fresh products: longan, asparagus, baby corn, bamboo shoots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Good potential for expansion, with better skill in farming, processing and marketing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More competition from Australia, NZ, and China through FTA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04E85-3749-4EA1-BE43-4999A8072766}" type="slidenum">
              <a:rPr lang="en-US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Cattle</a:t>
            </a:r>
            <a:endParaRPr lang="en-US" sz="36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Slow growth due to decline in buffalo being substituted by tractors, and low technology for small holders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High income elasticity of demand for beef: good potential for beef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D4AEB8-8401-4F81-B9FD-3362E4316F71}" type="slidenum">
              <a:rPr lang="en-US"/>
              <a:pPr>
                <a:defRPr/>
              </a:pPr>
              <a:t>25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Dairy</a:t>
            </a:r>
            <a:endParaRPr lang="en-US" sz="36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Small farms and cooperatives for milk collection and processing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Can it survive competition from imports from Australia and NZ, via “Free Trade Agreement”?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8EB221-63E8-4C4C-B6AE-DD4617ABCDEC}" type="slidenum">
              <a:rPr lang="en-US"/>
              <a:pPr>
                <a:defRPr/>
              </a:pPr>
              <a:t>26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b="1" dirty="0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600" b="1" dirty="0" smtClean="0">
                <a:latin typeface="Times New Roman" pitchFamily="18" charset="0"/>
              </a:rPr>
              <a:t> Highly successful </a:t>
            </a:r>
            <a:r>
              <a:rPr lang="en-US" sz="3600" b="1" dirty="0" smtClean="0">
                <a:latin typeface="Times New Roman" pitchFamily="18" charset="0"/>
              </a:rPr>
              <a:t>through </a:t>
            </a:r>
            <a:r>
              <a:rPr lang="en-US" sz="3600" b="1" dirty="0" smtClean="0">
                <a:latin typeface="Times New Roman" pitchFamily="18" charset="0"/>
              </a:rPr>
              <a:t>modern breeds, advanced raising methods, and low feed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48EC65-5A0A-4576-9C61-B2CEFD987ABA}" type="slidenum">
              <a:rPr lang="en-US"/>
              <a:pPr>
                <a:defRPr/>
              </a:pPr>
              <a:t>27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Large agribusiness firms (e.g. CP) pioneered contract farming: firms providing breed stock (baby chickens), feeds, medicines to contract farmers (using labor and skill), and buy back at guaranteed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78BBD-BF49-46AF-A0EC-16A004F55347}" type="slidenum">
              <a:rPr lang="en-US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Competitive prices promote domestic consumption and exports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Recent avian flu affecting poultry, particularly “open” small farms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2214B0-1DB3-44E6-89EE-3FC8BA42D64C}" type="slidenum">
              <a:rPr lang="en-US"/>
              <a:pPr>
                <a:defRPr/>
              </a:pPr>
              <a:t>29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Fisheries: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Marine fishery more important than fresh water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Rapid growth in 1960’s due to intensive, motorized fishing technique (destructive)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Fishing abroad limited by 200-mile exclusive economic zones (1970’s) and high oil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5CE4BA-D6F2-4B95-8E54-31198F835350}" type="slidenum">
              <a:rPr lang="en-US"/>
              <a:pPr>
                <a:defRPr/>
              </a:pPr>
              <a:t>30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/>
            <a:r>
              <a:rPr lang="en-US" sz="3000" b="1" smtClean="0">
                <a:latin typeface="Times New Roman" pitchFamily="18" charset="0"/>
              </a:rPr>
              <a:t>Fisheries: 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Canning of seafood, including imported tuna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Prawn aquaculture: largest producer and exporter of black tiger prawn and white prawn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Prawn farming in coastal areas </a:t>
            </a:r>
            <a:r>
              <a:rPr lang="en-US" sz="3000" b="1" smtClean="0">
                <a:latin typeface="Times New Roman" pitchFamily="18" charset="0"/>
                <a:sym typeface="Wingdings" pitchFamily="2" charset="2"/>
              </a:rPr>
              <a:t> unregulated mangrove destruction, affecting marine environment</a:t>
            </a:r>
            <a:endParaRPr lang="en-US" sz="3000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AAC624-A1EF-4438-896F-E8A5740D3EC5}" type="slidenum">
              <a:rPr lang="en-US"/>
              <a:pPr>
                <a:defRPr/>
              </a:pPr>
              <a:t>31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7924800" cy="472440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Land, Labor, Capital, Technology</a:t>
            </a:r>
          </a:p>
          <a:p>
            <a:pPr eaLnBrk="1" hangingPunct="1"/>
            <a:r>
              <a:rPr lang="en-US" b="1" smtClean="0">
                <a:latin typeface="Times New Roman" pitchFamily="18" charset="0"/>
              </a:rPr>
              <a:t>Land: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Major cause of crop expansion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Land expansion possible due to roads (access to markets) and tractors (easier land clearing by loggers/farmers)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Farm land expanded at expense of forests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94E326-3E35-4D13-ABC0-6BB195A15B28}" type="slidenum">
              <a:rPr lang="en-US"/>
              <a:pPr>
                <a:defRPr/>
              </a:pPr>
              <a:t>32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79248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Land: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Forest VS farmland  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	             </a:t>
            </a:r>
            <a:r>
              <a:rPr lang="en-US" sz="3200" b="1" u="sng" smtClean="0">
                <a:latin typeface="Times New Roman" pitchFamily="18" charset="0"/>
              </a:rPr>
              <a:t>1950</a:t>
            </a:r>
            <a:r>
              <a:rPr lang="en-US" sz="3200" b="1" smtClean="0">
                <a:latin typeface="Times New Roman" pitchFamily="18" charset="0"/>
              </a:rPr>
              <a:t>      </a:t>
            </a:r>
            <a:r>
              <a:rPr lang="en-US" sz="3200" b="1" u="sng" smtClean="0">
                <a:latin typeface="Times New Roman" pitchFamily="18" charset="0"/>
              </a:rPr>
              <a:t>1970</a:t>
            </a:r>
            <a:r>
              <a:rPr lang="en-US" sz="3200" b="1" smtClean="0">
                <a:latin typeface="Times New Roman" pitchFamily="18" charset="0"/>
              </a:rPr>
              <a:t>	  </a:t>
            </a:r>
            <a:r>
              <a:rPr lang="en-US" sz="3200" b="1" u="sng" smtClean="0">
                <a:latin typeface="Times New Roman" pitchFamily="18" charset="0"/>
              </a:rPr>
              <a:t>1980</a:t>
            </a:r>
            <a:r>
              <a:rPr lang="en-US" sz="3200" b="1" smtClean="0">
                <a:latin typeface="Times New Roman" pitchFamily="18" charset="0"/>
              </a:rPr>
              <a:t>      </a:t>
            </a:r>
            <a:r>
              <a:rPr lang="en-US" sz="3200" b="1" u="sng" smtClean="0">
                <a:latin typeface="Times New Roman" pitchFamily="18" charset="0"/>
              </a:rPr>
              <a:t>1988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Forest      66%      44%      24%       19%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Ag. Land 32%      50%      54%       60%</a:t>
            </a:r>
          </a:p>
          <a:p>
            <a:pPr lvl="1" eaLnBrk="1" hangingPunct="1">
              <a:buFontTx/>
              <a:buNone/>
              <a:defRPr/>
            </a:pPr>
            <a:endParaRPr lang="en-US" sz="32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End of land surplus in 1980s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8D1904-82F0-4281-B776-77FF6AE9A5D1}" type="slidenum">
              <a:rPr lang="en-US"/>
              <a:pPr>
                <a:defRPr/>
              </a:pPr>
              <a:t>33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tx1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sz="4800" b="1" dirty="0" smtClean="0">
                <a:solidFill>
                  <a:schemeClr val="bg1"/>
                </a:solidFill>
                <a:latin typeface="Angsana New" pitchFamily="18" charset="-34"/>
              </a:rPr>
              <a:t>Land Utilization (1950-1990)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ph sz="half" idx="1"/>
          </p:nvPr>
        </p:nvGraphicFramePr>
        <p:xfrm>
          <a:off x="457200" y="2608263"/>
          <a:ext cx="4038600" cy="2514600"/>
        </p:xfrm>
        <a:graphic>
          <a:graphicData uri="http://schemas.openxmlformats.org/presentationml/2006/ole">
            <p:oleObj spid="_x0000_s2050" name="Chart" r:id="rId3" imgW="9124920" imgH="5676990" progId="MSGraph.Chart.8">
              <p:embed followColorScheme="full"/>
            </p:oleObj>
          </a:graphicData>
        </a:graphic>
      </p:graphicFrame>
      <p:graphicFrame>
        <p:nvGraphicFramePr>
          <p:cNvPr id="2051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552450" y="655638"/>
          <a:ext cx="8177213" cy="5616575"/>
        </p:xfrm>
        <a:graphic>
          <a:graphicData uri="http://schemas.openxmlformats.org/presentationml/2006/ole">
            <p:oleObj spid="_x0000_s2051" name="Chart" r:id="rId4" imgW="11801430" imgH="8105865" progId="MSGraph.Chart.8">
              <p:embed followColorScheme="full"/>
            </p:oleObj>
          </a:graphicData>
        </a:graphic>
      </p:graphicFrame>
      <p:graphicFrame>
        <p:nvGraphicFramePr>
          <p:cNvPr id="2052" name="Object 5"/>
          <p:cNvGraphicFramePr>
            <a:graphicFrameLocks noChangeAspect="1"/>
          </p:cNvGraphicFramePr>
          <p:nvPr/>
        </p:nvGraphicFramePr>
        <p:xfrm>
          <a:off x="0" y="609600"/>
          <a:ext cx="9144000" cy="6248400"/>
        </p:xfrm>
        <a:graphic>
          <a:graphicData uri="http://schemas.openxmlformats.org/presentationml/2006/ole">
            <p:oleObj spid="_x0000_s2052" name="Chart" r:id="rId5" imgW="7496280" imgH="5067210" progId="MSGraph.Chart.8">
              <p:embed followColorScheme="full"/>
            </p:oleObj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7A69C9-4EDF-470D-A62B-5F26714B4F80}" type="slidenum">
              <a:rPr lang="en-US"/>
              <a:pPr>
                <a:defRPr/>
              </a:pPr>
              <a:t>34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79248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b="1" dirty="0" smtClean="0">
                <a:latin typeface="Times New Roman" pitchFamily="18" charset="0"/>
              </a:rPr>
              <a:t>Land:</a:t>
            </a:r>
          </a:p>
          <a:p>
            <a:pPr lvl="1" eaLnBrk="1" hangingPunct="1">
              <a:defRPr/>
            </a:pPr>
            <a:r>
              <a:rPr lang="en-US" sz="3600" b="1" dirty="0" smtClean="0">
                <a:latin typeface="Times New Roman" pitchFamily="18" charset="0"/>
              </a:rPr>
              <a:t> Agriculture of small holders, not large plantations: average farm size of about 25 </a:t>
            </a:r>
            <a:r>
              <a:rPr lang="en-US" sz="3600" b="1" dirty="0" err="1" smtClean="0">
                <a:latin typeface="Times New Roman" pitchFamily="18" charset="0"/>
              </a:rPr>
              <a:t>rai</a:t>
            </a:r>
            <a:r>
              <a:rPr lang="en-US" sz="3600" b="1" dirty="0" smtClean="0">
                <a:latin typeface="Times New Roman" pitchFamily="18" charset="0"/>
              </a:rPr>
              <a:t> (10 acres)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EF4BE8-93F8-4FC8-8A23-5A4373419538}" type="slidenum">
              <a:rPr lang="en-US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Labor</a:t>
            </a:r>
          </a:p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Declining, but not as fast as output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1960: 82%; 1970: 78%; 1980: 71%; 1990: 66%; 2001: 41%; 2008: 39% (15 million of 37 million labor force)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88BE63-6836-4D26-BE71-020647BBCECE}" type="slidenum">
              <a:rPr lang="en-US"/>
              <a:pPr>
                <a:defRPr/>
              </a:pPr>
              <a:t>36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Labor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Exaggerated agri. labor figures, as off-farm income is found to be important: about 80% of agri. households in 2003 earn also from non-agri. sources (handicraft, factory work, etc.)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D90538-4BB1-47C5-9A6F-DB6720060FDA}" type="slidenum">
              <a:rPr lang="en-US"/>
              <a:pPr>
                <a:defRPr/>
              </a:pPr>
              <a:t>37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in 2003, 5.8 mill. households are in agri. 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22 mill. persons or 36% of total population (62 mill.)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2F56A9-B950-40A8-8DC7-2FE04DA5E24D}" type="slidenum">
              <a:rPr lang="en-US"/>
              <a:pPr>
                <a:defRPr/>
              </a:pPr>
              <a:t>38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Public Capital: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Roads and irrigation (up to 1984)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Irrigation mainly in central plain and north, especially for rice; need upgrading for non rice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Road development: dominated by strategic rather than economic considerations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7B73E-2750-43B2-A629-8973C32F99E3}" type="slidenum">
              <a:rPr lang="en-US"/>
              <a:pPr>
                <a:defRPr/>
              </a:pPr>
              <a:t>39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4000" b="1" dirty="0" smtClean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sz="3600" b="1" dirty="0" smtClean="0">
                <a:latin typeface="Times New Roman" pitchFamily="18" charset="0"/>
              </a:rPr>
              <a:t>Private Capital: Land development and machinery, particularly small tractors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DC896-0C1D-4488-8436-F04D118E5626}" type="slidenum">
              <a:rPr lang="en-US"/>
              <a:pPr>
                <a:defRPr/>
              </a:pPr>
              <a:t>40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b="1" dirty="0" smtClean="0">
                <a:latin typeface="Times New Roman" pitchFamily="18" charset="0"/>
              </a:rPr>
              <a:t>Technology: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600" b="1" dirty="0" smtClean="0">
                <a:latin typeface="Times New Roman" pitchFamily="18" charset="0"/>
              </a:rPr>
              <a:t> Little technological change in crop, except machine and new crop varieties (rice, corn, cassava), explaining low yields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600" b="1" dirty="0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A61BC3-8C6A-480A-912F-DD10A95B2100}" type="slidenum">
              <a:rPr lang="en-US"/>
              <a:pPr>
                <a:defRPr/>
              </a:pPr>
              <a:t>41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Technology: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Passive government technological promotion, inadequate R&amp;D: no self-sufficiency drive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Public research following, not leading comparative advantage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Active private agro-business role in livestock and farmers’ new crop adoption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096176-21F5-4B87-85B0-FCBAE44379C9}" type="slidenum">
              <a:rPr lang="en-US"/>
              <a:pPr>
                <a:defRPr/>
              </a:pPr>
              <a:t>42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Beam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295</TotalTime>
  <Words>1932</Words>
  <Application>Microsoft Office PowerPoint</Application>
  <PresentationFormat>On-screen Show (4:3)</PresentationFormat>
  <Paragraphs>390</Paragraphs>
  <Slides>42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Beam</vt:lpstr>
      <vt:lpstr>Worksheet</vt:lpstr>
      <vt:lpstr>Chart</vt:lpstr>
      <vt:lpstr>Agriculture in Thailand Part A</vt:lpstr>
      <vt:lpstr>Agriculture in Thailand</vt:lpstr>
      <vt:lpstr>Agriculture in Thailand</vt:lpstr>
      <vt:lpstr>Issues</vt:lpstr>
      <vt:lpstr>Issues</vt:lpstr>
      <vt:lpstr>I. Importance of Agriculture</vt:lpstr>
      <vt:lpstr>I. Importance of Agriculture</vt:lpstr>
      <vt:lpstr>Slide 8</vt:lpstr>
      <vt:lpstr>Slide 9</vt:lpstr>
      <vt:lpstr>Slide 10</vt:lpstr>
      <vt:lpstr>II. Output </vt:lpstr>
      <vt:lpstr>II. Output </vt:lpstr>
      <vt:lpstr>II. Output </vt:lpstr>
      <vt:lpstr>II. Output </vt:lpstr>
      <vt:lpstr>II. Output </vt:lpstr>
      <vt:lpstr>Slide 16</vt:lpstr>
      <vt:lpstr>II. Output </vt:lpstr>
      <vt:lpstr>II. Output </vt:lpstr>
      <vt:lpstr>II. Output </vt:lpstr>
      <vt:lpstr>Structure of crop production by crop type</vt:lpstr>
      <vt:lpstr>II. Output </vt:lpstr>
      <vt:lpstr>II. Output </vt:lpstr>
      <vt:lpstr>II. Output </vt:lpstr>
      <vt:lpstr>II. Output </vt:lpstr>
      <vt:lpstr>II. Output</vt:lpstr>
      <vt:lpstr>II. Output</vt:lpstr>
      <vt:lpstr>II. Output</vt:lpstr>
      <vt:lpstr>II. Output</vt:lpstr>
      <vt:lpstr>II. Output</vt:lpstr>
      <vt:lpstr>II. Output</vt:lpstr>
      <vt:lpstr>II. Output</vt:lpstr>
      <vt:lpstr>III. Input</vt:lpstr>
      <vt:lpstr>III. Input</vt:lpstr>
      <vt:lpstr>Land Utilization (1950-1990)</vt:lpstr>
      <vt:lpstr>III. Input</vt:lpstr>
      <vt:lpstr>III. Input</vt:lpstr>
      <vt:lpstr>III. Input</vt:lpstr>
      <vt:lpstr>III. Input</vt:lpstr>
      <vt:lpstr>III. Input</vt:lpstr>
      <vt:lpstr>III. Input</vt:lpstr>
      <vt:lpstr>III. Input</vt:lpstr>
      <vt:lpstr>III. Input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praipol</dc:creator>
  <cp:lastModifiedBy>user</cp:lastModifiedBy>
  <cp:revision>16</cp:revision>
  <dcterms:created xsi:type="dcterms:W3CDTF">2006-09-08T04:52:32Z</dcterms:created>
  <dcterms:modified xsi:type="dcterms:W3CDTF">2012-09-23T10:41:52Z</dcterms:modified>
</cp:coreProperties>
</file>