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7" r:id="rId1"/>
  </p:sldMasterIdLst>
  <p:sldIdLst>
    <p:sldId id="265" r:id="rId2"/>
    <p:sldId id="263" r:id="rId3"/>
    <p:sldId id="259" r:id="rId4"/>
    <p:sldId id="264" r:id="rId5"/>
    <p:sldId id="266" r:id="rId6"/>
    <p:sldId id="267" r:id="rId7"/>
    <p:sldId id="268" r:id="rId8"/>
    <p:sldId id="269" r:id="rId9"/>
    <p:sldId id="270" r:id="rId10"/>
    <p:sldId id="272" r:id="rId11"/>
    <p:sldId id="275" r:id="rId12"/>
    <p:sldId id="276" r:id="rId13"/>
    <p:sldId id="273" r:id="rId14"/>
    <p:sldId id="277" r:id="rId15"/>
    <p:sldId id="278" r:id="rId16"/>
    <p:sldId id="279" r:id="rId17"/>
    <p:sldId id="281" r:id="rId18"/>
    <p:sldId id="282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2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C829215F-32DC-7740-8FAC-57C52B56064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2EFB77C-9729-B344-9E98-D2B61FCF0F8D}" type="datetimeFigureOut">
              <a:rPr lang="en-US" smtClean="0"/>
              <a:t>17/09/2012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1073" y="3716867"/>
            <a:ext cx="5080000" cy="381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24484"/>
            <a:ext cx="7543800" cy="2593975"/>
          </a:xfrm>
        </p:spPr>
        <p:txBody>
          <a:bodyPr/>
          <a:lstStyle/>
          <a:p>
            <a:r>
              <a:rPr lang="sv-SE" b="1" dirty="0" err="1" smtClean="0"/>
              <a:t>Trade</a:t>
            </a:r>
            <a:r>
              <a:rPr lang="sv-SE" b="1" dirty="0" smtClean="0"/>
              <a:t> </a:t>
            </a:r>
            <a:r>
              <a:rPr lang="sv-SE" b="1" dirty="0" err="1" smtClean="0"/>
              <a:t>Finance</a:t>
            </a:r>
            <a:r>
              <a:rPr lang="sv-SE" b="1" dirty="0" smtClean="0"/>
              <a:t> </a:t>
            </a:r>
            <a:r>
              <a:rPr lang="sv-SE" b="1" dirty="0" smtClean="0"/>
              <a:t>Product/FX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71" y="6095999"/>
            <a:ext cx="9221900" cy="74506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Reference: KTB Trade Finance service</a:t>
            </a:r>
          </a:p>
          <a:p>
            <a:r>
              <a:rPr lang="pl-PL" dirty="0"/>
              <a:t>http://</a:t>
            </a:r>
            <a:r>
              <a:rPr lang="pl-PL" dirty="0" err="1"/>
              <a:t>www.ktb.co.th</a:t>
            </a:r>
            <a:r>
              <a:rPr lang="pl-PL" dirty="0"/>
              <a:t>/</a:t>
            </a:r>
            <a:r>
              <a:rPr lang="pl-PL" dirty="0" err="1"/>
              <a:t>ktb</a:t>
            </a:r>
            <a:r>
              <a:rPr lang="pl-PL" dirty="0"/>
              <a:t>/en/</a:t>
            </a:r>
            <a:r>
              <a:rPr lang="pl-PL" dirty="0" err="1"/>
              <a:t>product.aspx?cid</a:t>
            </a:r>
            <a:r>
              <a:rPr lang="pl-PL" dirty="0"/>
              <a:t>=XSfkez6Z6dFvS5ye3ojc4A%3d%3d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300" y="3416300"/>
            <a:ext cx="12700" cy="1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628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3958"/>
            <a:ext cx="7543800" cy="2593975"/>
          </a:xfrm>
        </p:spPr>
        <p:txBody>
          <a:bodyPr/>
          <a:lstStyle/>
          <a:p>
            <a:r>
              <a:rPr lang="en-US" dirty="0" smtClean="0"/>
              <a:t>Electronic International Trade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231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873" y="186276"/>
            <a:ext cx="8026394" cy="6678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/>
              <a:t>e</a:t>
            </a:r>
            <a:r>
              <a:rPr lang="en-US" sz="2800" b="1" dirty="0"/>
              <a:t>-Export Bills</a:t>
            </a:r>
            <a:endParaRPr lang="en-US" sz="2800" dirty="0"/>
          </a:p>
          <a:p>
            <a:pPr algn="just"/>
            <a:endParaRPr lang="en-US" sz="1200" dirty="0" smtClean="0"/>
          </a:p>
          <a:p>
            <a:pPr algn="just"/>
            <a:r>
              <a:rPr lang="en-US" sz="2600" dirty="0" smtClean="0"/>
              <a:t>Service </a:t>
            </a:r>
            <a:r>
              <a:rPr lang="en-US" sz="2600" dirty="0"/>
              <a:t>Features</a:t>
            </a:r>
          </a:p>
          <a:p>
            <a:pPr algn="just"/>
            <a:r>
              <a:rPr lang="en-US" sz="2400" dirty="0" smtClean="0"/>
              <a:t>- Export </a:t>
            </a:r>
            <a:r>
              <a:rPr lang="en-US" sz="2400" dirty="0"/>
              <a:t>Bills online (Internet) directly from company to the bank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/>
              <a:t>Service Objectives</a:t>
            </a:r>
          </a:p>
          <a:p>
            <a:pPr algn="just"/>
            <a:r>
              <a:rPr lang="en-US" sz="2400" dirty="0"/>
              <a:t>- providing convenience for customers who run export business: the system operation will check the accuracy of the documents for fast collecting payment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/>
              <a:t>Service Application</a:t>
            </a:r>
          </a:p>
          <a:p>
            <a:pPr algn="just"/>
            <a:r>
              <a:rPr lang="en-US" sz="2400" dirty="0"/>
              <a:t>- Customers can contact the bank international trade department or international business center or business office or customers’ loan department</a:t>
            </a:r>
          </a:p>
          <a:p>
            <a:pPr algn="just"/>
            <a:r>
              <a:rPr lang="en-US" sz="2400" dirty="0"/>
              <a:t>- Service Agreement will be sign online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/>
              <a:t>Benefits</a:t>
            </a:r>
          </a:p>
          <a:p>
            <a:pPr algn="just"/>
            <a:r>
              <a:rPr lang="en-US" sz="2400" dirty="0" smtClean="0"/>
              <a:t>- Quick </a:t>
            </a:r>
            <a:r>
              <a:rPr lang="en-US" sz="2400" dirty="0"/>
              <a:t>and Convenient Export Products Ticket Sale</a:t>
            </a:r>
          </a:p>
        </p:txBody>
      </p:sp>
    </p:spTree>
    <p:extLst>
      <p:ext uri="{BB962C8B-B14F-4D97-AF65-F5344CB8AC3E}">
        <p14:creationId xmlns:p14="http://schemas.microsoft.com/office/powerpoint/2010/main" val="2548071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999" y="58846"/>
            <a:ext cx="8094133" cy="6771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b="1" dirty="0"/>
              <a:t>Internet L/C Opening and Amendment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400" dirty="0" smtClean="0"/>
              <a:t>Service </a:t>
            </a:r>
            <a:r>
              <a:rPr lang="en-US" sz="2400" dirty="0"/>
              <a:t>Features</a:t>
            </a:r>
          </a:p>
          <a:p>
            <a:pPr algn="just"/>
            <a:r>
              <a:rPr lang="en-US" sz="2200" dirty="0" smtClean="0"/>
              <a:t>- Fast </a:t>
            </a:r>
            <a:r>
              <a:rPr lang="en-US" sz="2200" dirty="0"/>
              <a:t>and convenient L/C opening and amendment with time reduction</a:t>
            </a:r>
          </a:p>
          <a:p>
            <a:pPr algn="just"/>
            <a:endParaRPr lang="en-US" sz="1200" dirty="0"/>
          </a:p>
          <a:p>
            <a:pPr algn="just"/>
            <a:r>
              <a:rPr lang="en-US" sz="2400" dirty="0"/>
              <a:t>Service Objectives</a:t>
            </a:r>
          </a:p>
          <a:p>
            <a:pPr algn="just"/>
            <a:r>
              <a:rPr lang="en-US" sz="2200" dirty="0"/>
              <a:t>- </a:t>
            </a:r>
            <a:r>
              <a:rPr lang="en-US" sz="2200" dirty="0" smtClean="0"/>
              <a:t>For </a:t>
            </a:r>
            <a:r>
              <a:rPr lang="en-US" sz="2200" dirty="0"/>
              <a:t>the convenience of the customer to open / amend L/C with the bank without having to submit the documents to the bank before initiating the work.</a:t>
            </a:r>
          </a:p>
          <a:p>
            <a:pPr algn="just"/>
            <a:endParaRPr lang="en-US" sz="1200" dirty="0"/>
          </a:p>
          <a:p>
            <a:pPr algn="just"/>
            <a:r>
              <a:rPr lang="en-US" sz="2400" dirty="0"/>
              <a:t>Service Terms/Conditions</a:t>
            </a:r>
          </a:p>
          <a:p>
            <a:pPr algn="just"/>
            <a:r>
              <a:rPr lang="en-US" sz="2200" dirty="0"/>
              <a:t>- Having L/C credit line for product payment with the bank</a:t>
            </a:r>
          </a:p>
          <a:p>
            <a:pPr algn="just"/>
            <a:r>
              <a:rPr lang="en-US" sz="2200" dirty="0"/>
              <a:t>- Having high liquidity of L/C payment</a:t>
            </a:r>
          </a:p>
          <a:p>
            <a:pPr algn="just"/>
            <a:r>
              <a:rPr lang="en-US" sz="2200" dirty="0"/>
              <a:t>- Agreeing with L/C conditions</a:t>
            </a:r>
          </a:p>
          <a:p>
            <a:pPr algn="just"/>
            <a:r>
              <a:rPr lang="en-US" sz="2200" dirty="0"/>
              <a:t>- After the transaction is done, hard copy of L/C/ Amendment printed online with authorized signature should be sent to the bank</a:t>
            </a:r>
          </a:p>
          <a:p>
            <a:pPr algn="just"/>
            <a:endParaRPr lang="en-US" sz="1200" dirty="0"/>
          </a:p>
          <a:p>
            <a:pPr algn="just"/>
            <a:r>
              <a:rPr lang="en-US" sz="2400" dirty="0"/>
              <a:t>Benefits</a:t>
            </a:r>
          </a:p>
          <a:p>
            <a:pPr algn="just"/>
            <a:r>
              <a:rPr lang="en-US" sz="2200" dirty="0"/>
              <a:t>- Fast and convenient L/C </a:t>
            </a:r>
            <a:r>
              <a:rPr lang="en-US" sz="2200" dirty="0" smtClean="0"/>
              <a:t>opening            - </a:t>
            </a:r>
            <a:r>
              <a:rPr lang="en-US" sz="2200" dirty="0"/>
              <a:t>L/C opening tracking</a:t>
            </a:r>
          </a:p>
          <a:p>
            <a:pPr algn="just"/>
            <a:r>
              <a:rPr lang="en-US" sz="2200" dirty="0"/>
              <a:t>- Self </a:t>
            </a:r>
            <a:r>
              <a:rPr lang="en-US" sz="2200" dirty="0" smtClean="0"/>
              <a:t>service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455049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3958"/>
            <a:ext cx="7543800" cy="2593975"/>
          </a:xfrm>
        </p:spPr>
        <p:txBody>
          <a:bodyPr/>
          <a:lstStyle/>
          <a:p>
            <a:r>
              <a:rPr lang="en-US" dirty="0" smtClean="0"/>
              <a:t>Letter of Guarantee : Standby L/C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577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2475" y="374128"/>
            <a:ext cx="788246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Letter of Credit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270" y="2032596"/>
            <a:ext cx="60706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852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9"/>
          <p:cNvSpPr>
            <a:spLocks noGrp="1"/>
          </p:cNvSpPr>
          <p:nvPr>
            <p:ph type="title"/>
          </p:nvPr>
        </p:nvSpPr>
        <p:spPr>
          <a:xfrm>
            <a:off x="295060" y="244476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Letter of Credit</a:t>
            </a:r>
            <a:endParaRPr lang="en-US" dirty="0"/>
          </a:p>
        </p:txBody>
      </p:sp>
      <p:sp>
        <p:nvSpPr>
          <p:cNvPr id="5" name="Content Placeholder 16"/>
          <p:cNvSpPr txBox="1">
            <a:spLocks/>
          </p:cNvSpPr>
          <p:nvPr/>
        </p:nvSpPr>
        <p:spPr>
          <a:xfrm>
            <a:off x="457200" y="1387476"/>
            <a:ext cx="7857067" cy="5323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A mechanism, which allows importers/buyers to offer secure terms of payment to exporters/sellers in which a bank gets involved</a:t>
            </a:r>
          </a:p>
          <a:p>
            <a:r>
              <a:rPr lang="en-US" dirty="0" smtClean="0"/>
              <a:t>Letters of credit deal in documents, not goods</a:t>
            </a:r>
          </a:p>
          <a:p>
            <a:pPr lvl="1"/>
            <a:r>
              <a:rPr lang="fr-FR" dirty="0" smtClean="0"/>
              <a:t>Commercial </a:t>
            </a:r>
            <a:r>
              <a:rPr lang="fr-FR" dirty="0" err="1" smtClean="0"/>
              <a:t>invoice</a:t>
            </a:r>
            <a:r>
              <a:rPr lang="fr-FR" dirty="0" smtClean="0"/>
              <a:t>, transportation documents, </a:t>
            </a:r>
            <a:r>
              <a:rPr lang="fr-FR" dirty="0" err="1" smtClean="0"/>
              <a:t>insurance</a:t>
            </a:r>
            <a:r>
              <a:rPr lang="fr-FR" dirty="0" smtClean="0"/>
              <a:t> documents etc.</a:t>
            </a:r>
            <a:r>
              <a:rPr lang="en-US" dirty="0" smtClean="0"/>
              <a:t>				</a:t>
            </a:r>
          </a:p>
          <a:p>
            <a:r>
              <a:rPr lang="en-US" dirty="0" smtClean="0"/>
              <a:t>Shift the risk from the actual buyer to a bank. </a:t>
            </a:r>
          </a:p>
          <a:p>
            <a:r>
              <a:rPr lang="en-US" dirty="0" smtClean="0"/>
              <a:t>Seller gets assured that the payment will be made</a:t>
            </a:r>
          </a:p>
          <a:p>
            <a:r>
              <a:rPr lang="en-US" dirty="0" smtClean="0"/>
              <a:t>Exporter can take the LC to the bank for a </a:t>
            </a:r>
            <a:r>
              <a:rPr lang="en-US" dirty="0" smtClean="0">
                <a:solidFill>
                  <a:srgbClr val="FF0000"/>
                </a:solidFill>
              </a:rPr>
              <a:t>pre-shipment loan</a:t>
            </a:r>
            <a:r>
              <a:rPr lang="en-US" dirty="0" smtClean="0"/>
              <a:t> (usually the packing credit = 80% of the value of the shipment)</a:t>
            </a:r>
          </a:p>
          <a:p>
            <a:r>
              <a:rPr lang="en-US" dirty="0" smtClean="0"/>
              <a:t>LC sold at discount </a:t>
            </a:r>
          </a:p>
          <a:p>
            <a:pPr lvl="1"/>
            <a:r>
              <a:rPr lang="en-US" dirty="0" smtClean="0"/>
              <a:t>Exporter can sell the LC to the bank at a discount </a:t>
            </a:r>
            <a:r>
              <a:rPr lang="en-US" dirty="0" smtClean="0">
                <a:solidFill>
                  <a:srgbClr val="FF0000"/>
                </a:solidFill>
              </a:rPr>
              <a:t>post-shipment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loan</a:t>
            </a:r>
            <a:r>
              <a:rPr lang="en-US" dirty="0" smtClean="0"/>
              <a:t> (Usually up to 100% of the value + interest rate)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392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740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Actors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74000" cy="4525963"/>
          </a:xfrm>
        </p:spPr>
        <p:txBody>
          <a:bodyPr>
            <a:normAutofit/>
          </a:bodyPr>
          <a:lstStyle/>
          <a:p>
            <a:pPr lvl="1"/>
            <a:r>
              <a:rPr lang="en-US" sz="2800" dirty="0" smtClean="0"/>
              <a:t>The Buyer is the </a:t>
            </a:r>
            <a:r>
              <a:rPr lang="en-US" sz="2800" dirty="0" smtClean="0">
                <a:solidFill>
                  <a:srgbClr val="FF0000"/>
                </a:solidFill>
              </a:rPr>
              <a:t>Applicant</a:t>
            </a:r>
            <a:r>
              <a:rPr lang="en-US" sz="2800" dirty="0" smtClean="0"/>
              <a:t> </a:t>
            </a:r>
          </a:p>
          <a:p>
            <a:pPr lvl="1"/>
            <a:r>
              <a:rPr lang="en-US" sz="2800" dirty="0" smtClean="0"/>
              <a:t>Seller is the </a:t>
            </a:r>
            <a:r>
              <a:rPr lang="en-US" sz="2800" dirty="0" smtClean="0">
                <a:solidFill>
                  <a:srgbClr val="FF0000"/>
                </a:solidFill>
              </a:rPr>
              <a:t>Beneficiary</a:t>
            </a:r>
            <a:r>
              <a:rPr lang="en-US" sz="2800" dirty="0" smtClean="0"/>
              <a:t>. </a:t>
            </a:r>
          </a:p>
          <a:p>
            <a:pPr lvl="1"/>
            <a:r>
              <a:rPr lang="en-US" sz="2800" dirty="0" smtClean="0"/>
              <a:t>The Bank that issues the LC is the </a:t>
            </a:r>
            <a:r>
              <a:rPr lang="en-US" sz="2800" dirty="0" smtClean="0">
                <a:solidFill>
                  <a:srgbClr val="FF0000"/>
                </a:solidFill>
              </a:rPr>
              <a:t>Issuing Bank </a:t>
            </a:r>
            <a:r>
              <a:rPr lang="en-US" sz="2800" dirty="0" smtClean="0"/>
              <a:t>(generally in the country of the Buyer).</a:t>
            </a:r>
          </a:p>
          <a:p>
            <a:pPr lvl="1"/>
            <a:r>
              <a:rPr lang="en-US" sz="2800" dirty="0" smtClean="0"/>
              <a:t>The Bank that Advises the LC to the Seller is the </a:t>
            </a:r>
            <a:r>
              <a:rPr lang="en-US" sz="2800" dirty="0" smtClean="0">
                <a:solidFill>
                  <a:srgbClr val="FF0000"/>
                </a:solidFill>
              </a:rPr>
              <a:t>Advising Bank </a:t>
            </a:r>
            <a:r>
              <a:rPr lang="en-US" sz="2800" dirty="0" smtClean="0"/>
              <a:t>(generally in the country of the Seller).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05897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4294967295"/>
          </p:nvPr>
        </p:nvSpPr>
        <p:spPr>
          <a:xfrm>
            <a:off x="287866" y="423332"/>
            <a:ext cx="8043333" cy="6163734"/>
          </a:xfrm>
        </p:spPr>
        <p:txBody>
          <a:bodyPr>
            <a:noAutofit/>
          </a:bodyPr>
          <a:lstStyle/>
          <a:p>
            <a:r>
              <a:rPr lang="en-US" sz="2600" dirty="0" smtClean="0"/>
              <a:t>Irrevocable LC</a:t>
            </a:r>
          </a:p>
          <a:p>
            <a:pPr lvl="1"/>
            <a:r>
              <a:rPr lang="en-US" sz="2600" dirty="0" smtClean="0"/>
              <a:t>cannot </a:t>
            </a:r>
            <a:r>
              <a:rPr lang="en-US" sz="2600" dirty="0"/>
              <a:t>be changed unless both the buyer and seller </a:t>
            </a:r>
            <a:r>
              <a:rPr lang="en-US" sz="2600" dirty="0" smtClean="0"/>
              <a:t>agree</a:t>
            </a:r>
          </a:p>
          <a:p>
            <a:r>
              <a:rPr lang="en-US" sz="2600" dirty="0" smtClean="0"/>
              <a:t>Revocable LC</a:t>
            </a:r>
          </a:p>
          <a:p>
            <a:pPr lvl="1"/>
            <a:r>
              <a:rPr lang="en-US" sz="2600" dirty="0" smtClean="0"/>
              <a:t> </a:t>
            </a:r>
            <a:r>
              <a:rPr lang="en-US" sz="2600" dirty="0"/>
              <a:t>changes </a:t>
            </a:r>
            <a:r>
              <a:rPr lang="en-US" sz="2600" dirty="0" smtClean="0"/>
              <a:t>can </a:t>
            </a:r>
            <a:r>
              <a:rPr lang="en-US" sz="2600" dirty="0"/>
              <a:t>be made without the consent of the </a:t>
            </a:r>
            <a:r>
              <a:rPr lang="en-US" sz="2600" dirty="0" smtClean="0"/>
              <a:t>beneficiary.</a:t>
            </a:r>
          </a:p>
          <a:p>
            <a:r>
              <a:rPr lang="en-US" sz="2600" dirty="0" smtClean="0"/>
              <a:t>Sight LC</a:t>
            </a:r>
          </a:p>
          <a:p>
            <a:pPr lvl="1"/>
            <a:r>
              <a:rPr lang="en-US" sz="2600" dirty="0" smtClean="0"/>
              <a:t>payment </a:t>
            </a:r>
            <a:r>
              <a:rPr lang="en-US" sz="2600" dirty="0"/>
              <a:t>is made immediately to the beneficiary/seller/exporter upon presentation of the correct documents in the required time frame</a:t>
            </a:r>
            <a:r>
              <a:rPr lang="en-US" sz="2600" dirty="0" smtClean="0"/>
              <a:t>.</a:t>
            </a:r>
          </a:p>
          <a:p>
            <a:r>
              <a:rPr lang="en-US" sz="2600" dirty="0" smtClean="0"/>
              <a:t>Time/Date LC</a:t>
            </a:r>
          </a:p>
          <a:p>
            <a:pPr lvl="1"/>
            <a:r>
              <a:rPr lang="en-US" sz="2600" dirty="0" smtClean="0"/>
              <a:t>specify </a:t>
            </a:r>
            <a:r>
              <a:rPr lang="en-US" sz="2600" dirty="0"/>
              <a:t>when payment will be made at a future date and upon presentation of the required documents.</a:t>
            </a:r>
          </a:p>
        </p:txBody>
      </p:sp>
    </p:spTree>
    <p:extLst>
      <p:ext uri="{BB962C8B-B14F-4D97-AF65-F5344CB8AC3E}">
        <p14:creationId xmlns:p14="http://schemas.microsoft.com/office/powerpoint/2010/main" val="692283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3958"/>
            <a:ext cx="7543800" cy="2593975"/>
          </a:xfrm>
        </p:spPr>
        <p:txBody>
          <a:bodyPr/>
          <a:lstStyle/>
          <a:p>
            <a:r>
              <a:rPr lang="en-US" dirty="0" smtClean="0"/>
              <a:t>Foreign Exchange Business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66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873" y="338673"/>
            <a:ext cx="802639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Foreign </a:t>
            </a:r>
            <a:r>
              <a:rPr lang="en-US" sz="2800" b="1" dirty="0"/>
              <a:t>Exchange Trading Service</a:t>
            </a:r>
          </a:p>
          <a:p>
            <a:endParaRPr lang="en-US" sz="2400" dirty="0"/>
          </a:p>
          <a:p>
            <a:r>
              <a:rPr lang="en-US" sz="2600" dirty="0"/>
              <a:t>- </a:t>
            </a:r>
            <a:r>
              <a:rPr lang="en-US" sz="2600" dirty="0" smtClean="0"/>
              <a:t>Provides </a:t>
            </a:r>
            <a:r>
              <a:rPr lang="en-US" sz="2600" dirty="0"/>
              <a:t>foreign exchange service that makes purchase and sale of foreign currencies.</a:t>
            </a:r>
          </a:p>
          <a:p>
            <a:endParaRPr lang="en-US" sz="1200" dirty="0"/>
          </a:p>
          <a:p>
            <a:r>
              <a:rPr lang="en-US" sz="2600" dirty="0" smtClean="0"/>
              <a:t>- Accept </a:t>
            </a:r>
            <a:r>
              <a:rPr lang="en-US" sz="2600" dirty="0"/>
              <a:t>foreign bills or Baht deposit</a:t>
            </a:r>
          </a:p>
          <a:p>
            <a:endParaRPr lang="en-US" sz="1200" dirty="0"/>
          </a:p>
          <a:p>
            <a:r>
              <a:rPr lang="en-US" sz="2600" dirty="0"/>
              <a:t>- </a:t>
            </a:r>
            <a:r>
              <a:rPr lang="en-US" sz="2600" dirty="0" smtClean="0"/>
              <a:t>No </a:t>
            </a:r>
            <a:r>
              <a:rPr lang="en-US" sz="2600" dirty="0"/>
              <a:t>charge for cash exchange or Baht deposit</a:t>
            </a:r>
          </a:p>
          <a:p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267" y="3675493"/>
            <a:ext cx="4030133" cy="268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37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873" y="355606"/>
            <a:ext cx="7907860" cy="4955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Foreign Bank Draft Service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- </a:t>
            </a:r>
            <a:r>
              <a:rPr lang="en-US" sz="2400" dirty="0" smtClean="0"/>
              <a:t>Provides </a:t>
            </a:r>
            <a:r>
              <a:rPr lang="en-US" sz="2400" dirty="0"/>
              <a:t>bank draft service which helps the customers save money and the assurances of high security.</a:t>
            </a:r>
          </a:p>
          <a:p>
            <a:pPr algn="just"/>
            <a:endParaRPr lang="en-US" sz="1200" dirty="0"/>
          </a:p>
          <a:p>
            <a:pPr algn="just"/>
            <a:r>
              <a:rPr lang="en-US" sz="2400" b="1" dirty="0" smtClean="0"/>
              <a:t>Payments</a:t>
            </a:r>
            <a:endParaRPr lang="en-US" sz="2400" b="1" dirty="0"/>
          </a:p>
          <a:p>
            <a:pPr algn="just"/>
            <a:r>
              <a:rPr lang="en-US" sz="2400" dirty="0"/>
              <a:t>- Pay in cash/ direct debit from Baht account/ credit card by overseas financial institutions/ foreign checks/ direct debit from FCD account;  </a:t>
            </a:r>
          </a:p>
          <a:p>
            <a:pPr algn="just"/>
            <a:r>
              <a:rPr lang="en-US" sz="2400" dirty="0"/>
              <a:t>- Proofs of bank draft purchase intent, e.g. education-related invoice, passport or ID Card. </a:t>
            </a:r>
          </a:p>
          <a:p>
            <a:pPr algn="just"/>
            <a:endParaRPr lang="en-US" sz="1200" dirty="0"/>
          </a:p>
          <a:p>
            <a:pPr algn="just"/>
            <a:r>
              <a:rPr lang="en-US" sz="2400" b="1" dirty="0" smtClean="0"/>
              <a:t>Charges</a:t>
            </a:r>
            <a:endParaRPr lang="en-US" sz="2400" b="1" dirty="0"/>
          </a:p>
          <a:p>
            <a:pPr algn="just"/>
            <a:r>
              <a:rPr lang="en-US" sz="2400" dirty="0"/>
              <a:t>- THB200 per draft and THB3 revenue stamp per bank draft.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40137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3958"/>
            <a:ext cx="7543800" cy="2593975"/>
          </a:xfrm>
        </p:spPr>
        <p:txBody>
          <a:bodyPr/>
          <a:lstStyle/>
          <a:p>
            <a:r>
              <a:rPr lang="en-US" dirty="0" smtClean="0"/>
              <a:t>Export Business Services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66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0936" y="288082"/>
            <a:ext cx="760306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Forward Exchange Bought</a:t>
            </a:r>
          </a:p>
          <a:p>
            <a:pPr algn="just"/>
            <a:endParaRPr lang="en-US" sz="1200" dirty="0"/>
          </a:p>
          <a:p>
            <a:pPr algn="just"/>
            <a:r>
              <a:rPr lang="en-US" sz="2200" dirty="0" smtClean="0"/>
              <a:t>- A </a:t>
            </a:r>
            <a:r>
              <a:rPr lang="en-US" sz="2200" dirty="0"/>
              <a:t>service for preventing floating exchange rate and allowing customers to know a fixed income earned by product export. The bank agrees to purchase forward foreign currency with currently fixed rate.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600" dirty="0" smtClean="0"/>
              <a:t>Service </a:t>
            </a:r>
            <a:r>
              <a:rPr lang="en-US" sz="2600" dirty="0"/>
              <a:t>Objectives</a:t>
            </a:r>
          </a:p>
          <a:p>
            <a:pPr algn="just"/>
            <a:r>
              <a:rPr lang="en-US" sz="2200" dirty="0" smtClean="0"/>
              <a:t>- To </a:t>
            </a:r>
            <a:r>
              <a:rPr lang="en-US" sz="2200" dirty="0"/>
              <a:t>prevent floating exchange rate predicted the weak of Thai Baht (Receiving less foreign currency because of strong value of Thai Baht)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 smtClean="0"/>
              <a:t>Applicants</a:t>
            </a:r>
            <a:r>
              <a:rPr lang="en-US" sz="2600" dirty="0"/>
              <a:t>’ Qualifications</a:t>
            </a:r>
          </a:p>
          <a:p>
            <a:pPr algn="just"/>
            <a:r>
              <a:rPr lang="en-US" sz="2200" dirty="0" smtClean="0"/>
              <a:t>- Being </a:t>
            </a:r>
            <a:r>
              <a:rPr lang="en-US" sz="2200" dirty="0"/>
              <a:t>international exporters with foreign currency business</a:t>
            </a:r>
          </a:p>
          <a:p>
            <a:pPr algn="just"/>
            <a:r>
              <a:rPr lang="en-US" sz="2200" dirty="0" smtClean="0"/>
              <a:t>- Having </a:t>
            </a:r>
            <a:r>
              <a:rPr lang="en-US" sz="2200" dirty="0"/>
              <a:t>Forward Contract with the bank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 smtClean="0"/>
              <a:t>Benefits</a:t>
            </a:r>
            <a:endParaRPr lang="en-US" sz="2600" dirty="0"/>
          </a:p>
          <a:p>
            <a:pPr algn="just"/>
            <a:r>
              <a:rPr lang="en-US" sz="2200" dirty="0" smtClean="0"/>
              <a:t>- Preventing </a:t>
            </a:r>
            <a:r>
              <a:rPr lang="en-US" sz="2200" dirty="0"/>
              <a:t>risks from floating exchange rate</a:t>
            </a:r>
          </a:p>
          <a:p>
            <a:pPr algn="just"/>
            <a:r>
              <a:rPr lang="en-US" sz="2200" dirty="0" smtClean="0"/>
              <a:t>- Knowing </a:t>
            </a:r>
            <a:r>
              <a:rPr lang="en-US" sz="2200" dirty="0"/>
              <a:t>fixed income earning from exporting</a:t>
            </a:r>
          </a:p>
        </p:txBody>
      </p:sp>
    </p:spTree>
    <p:extLst>
      <p:ext uri="{BB962C8B-B14F-4D97-AF65-F5344CB8AC3E}">
        <p14:creationId xmlns:p14="http://schemas.microsoft.com/office/powerpoint/2010/main" val="1075022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6265" y="174347"/>
            <a:ext cx="8077201" cy="6463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T</a:t>
            </a:r>
            <a:r>
              <a:rPr lang="en-US" sz="2800" b="1" dirty="0" smtClean="0"/>
              <a:t>ransferable </a:t>
            </a:r>
            <a:r>
              <a:rPr lang="en-US" sz="2800" b="1" dirty="0"/>
              <a:t>L/C</a:t>
            </a:r>
          </a:p>
          <a:p>
            <a:pPr algn="just"/>
            <a:endParaRPr lang="en-US" sz="1200" dirty="0"/>
          </a:p>
          <a:p>
            <a:pPr algn="just"/>
            <a:r>
              <a:rPr lang="en-US" sz="2200" dirty="0"/>
              <a:t>-This serves as succeeding service of notification service for L/C opening and amendment where the L/C is transferable and the sellers or beneficiaries under L/C (First Beneficiary) require to transfer L/C to other exporters (Second Beneficiary)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 smtClean="0"/>
              <a:t>Service </a:t>
            </a:r>
            <a:r>
              <a:rPr lang="en-US" sz="2600" dirty="0"/>
              <a:t>Objectives</a:t>
            </a:r>
          </a:p>
          <a:p>
            <a:pPr algn="just"/>
            <a:r>
              <a:rPr lang="en-US" sz="2200" dirty="0" smtClean="0"/>
              <a:t>- To </a:t>
            </a:r>
            <a:r>
              <a:rPr lang="en-US" sz="2200" dirty="0"/>
              <a:t>provide customers (sellers / beneficiary under L/C) the fast and convenient L/C transfer service to the second beneficiary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 smtClean="0"/>
              <a:t>Applicants</a:t>
            </a:r>
            <a:r>
              <a:rPr lang="en-US" sz="2600" dirty="0"/>
              <a:t>’ Qualifications</a:t>
            </a:r>
          </a:p>
          <a:p>
            <a:pPr algn="just"/>
            <a:r>
              <a:rPr lang="en-US" sz="2200" dirty="0" smtClean="0"/>
              <a:t>- Being </a:t>
            </a:r>
            <a:r>
              <a:rPr lang="en-US" sz="2200" dirty="0"/>
              <a:t>customers (beneficiary by L/C / seller) whose business are international export</a:t>
            </a:r>
          </a:p>
          <a:p>
            <a:pPr algn="just"/>
            <a:r>
              <a:rPr lang="en-US" sz="2200" dirty="0" smtClean="0"/>
              <a:t>- Being </a:t>
            </a:r>
            <a:r>
              <a:rPr lang="en-US" sz="2200" dirty="0"/>
              <a:t>or not being customer of the bank is also available</a:t>
            </a:r>
          </a:p>
          <a:p>
            <a:pPr algn="just"/>
            <a:endParaRPr lang="en-US" sz="1200" dirty="0"/>
          </a:p>
          <a:p>
            <a:pPr algn="just"/>
            <a:r>
              <a:rPr lang="en-US" sz="2600" dirty="0" smtClean="0"/>
              <a:t>Benefits</a:t>
            </a:r>
            <a:endParaRPr lang="en-US" sz="2600" dirty="0"/>
          </a:p>
          <a:p>
            <a:pPr algn="just"/>
            <a:r>
              <a:rPr lang="en-US" sz="2200" dirty="0" smtClean="0"/>
              <a:t>- Customers </a:t>
            </a:r>
            <a:r>
              <a:rPr lang="en-US" sz="2200" dirty="0"/>
              <a:t>will receive the convenience of L/C transfer to another sellers in case of not ready for selling by earning commission from the other sellers</a:t>
            </a:r>
          </a:p>
        </p:txBody>
      </p:sp>
    </p:spTree>
    <p:extLst>
      <p:ext uri="{BB962C8B-B14F-4D97-AF65-F5344CB8AC3E}">
        <p14:creationId xmlns:p14="http://schemas.microsoft.com/office/powerpoint/2010/main" val="1075022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3958"/>
            <a:ext cx="7543800" cy="2593975"/>
          </a:xfrm>
        </p:spPr>
        <p:txBody>
          <a:bodyPr/>
          <a:lstStyle/>
          <a:p>
            <a:r>
              <a:rPr lang="en-US" dirty="0" smtClean="0"/>
              <a:t>Im</a:t>
            </a:r>
            <a:r>
              <a:rPr lang="en-US" dirty="0" smtClean="0"/>
              <a:t>port Business Services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4415371"/>
            <a:ext cx="2667000" cy="2006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913" y="4415371"/>
            <a:ext cx="2667000" cy="2006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7382" y="4415367"/>
            <a:ext cx="2667000" cy="2006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0601" y="4415367"/>
            <a:ext cx="2667000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64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399" y="474133"/>
            <a:ext cx="773853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/>
              <a:t>International Money Transfers: Advance Payment</a:t>
            </a:r>
            <a:endParaRPr lang="en-US" sz="2800" b="1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- Payment </a:t>
            </a:r>
            <a:r>
              <a:rPr lang="en-US" sz="2400" dirty="0"/>
              <a:t>before shipment e.g. wire transfer and credit card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400" dirty="0" smtClean="0"/>
              <a:t>Objective</a:t>
            </a:r>
          </a:p>
          <a:p>
            <a:pPr algn="just"/>
            <a:r>
              <a:rPr lang="en-US" sz="2400" dirty="0" smtClean="0"/>
              <a:t>- To </a:t>
            </a:r>
            <a:r>
              <a:rPr lang="en-US" sz="2400" dirty="0"/>
              <a:t>attract foreign exporters 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400" dirty="0"/>
              <a:t>B</a:t>
            </a:r>
            <a:r>
              <a:rPr lang="en-US" sz="2400" dirty="0" smtClean="0"/>
              <a:t>enefits </a:t>
            </a:r>
          </a:p>
          <a:p>
            <a:pPr algn="just"/>
            <a:r>
              <a:rPr lang="en-US" sz="2400" dirty="0" smtClean="0"/>
              <a:t>- Maintaining </a:t>
            </a:r>
            <a:r>
              <a:rPr lang="en-US" sz="2400" dirty="0"/>
              <a:t>a successful trade relationship by building creditworthiness</a:t>
            </a:r>
          </a:p>
        </p:txBody>
      </p:sp>
    </p:spTree>
    <p:extLst>
      <p:ext uri="{BB962C8B-B14F-4D97-AF65-F5344CB8AC3E}">
        <p14:creationId xmlns:p14="http://schemas.microsoft.com/office/powerpoint/2010/main" val="1273160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399" y="474133"/>
            <a:ext cx="7738533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/>
              <a:t>International Money Transfers: Open Account</a:t>
            </a:r>
            <a:endParaRPr lang="en-US" sz="2800" b="1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- The </a:t>
            </a:r>
            <a:r>
              <a:rPr lang="en-US" sz="2400" dirty="0"/>
              <a:t>goods are shipped and delivered before payment is </a:t>
            </a:r>
            <a:r>
              <a:rPr lang="en-US" sz="2400" dirty="0" smtClean="0"/>
              <a:t>due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400" dirty="0" smtClean="0"/>
              <a:t>Objective</a:t>
            </a:r>
          </a:p>
          <a:p>
            <a:pPr algn="just"/>
            <a:r>
              <a:rPr lang="en-US" sz="2400" dirty="0" smtClean="0"/>
              <a:t>- To </a:t>
            </a:r>
            <a:r>
              <a:rPr lang="en-US" sz="2400" dirty="0"/>
              <a:t>support working capital for the importers</a:t>
            </a:r>
          </a:p>
          <a:p>
            <a:pPr algn="just"/>
            <a:endParaRPr lang="en-US" sz="1200" dirty="0" smtClean="0"/>
          </a:p>
          <a:p>
            <a:pPr algn="just"/>
            <a:r>
              <a:rPr lang="en-US" sz="2400" dirty="0"/>
              <a:t>B</a:t>
            </a:r>
            <a:r>
              <a:rPr lang="en-US" sz="2400" dirty="0" smtClean="0"/>
              <a:t>enefits 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/>
              <a:t>Receiving product without instant payment</a:t>
            </a:r>
          </a:p>
          <a:p>
            <a:pPr algn="just"/>
            <a:r>
              <a:rPr lang="en-US" sz="2400" dirty="0" smtClean="0"/>
              <a:t>- Having </a:t>
            </a:r>
            <a:r>
              <a:rPr lang="en-US" sz="2400" dirty="0"/>
              <a:t>working capital for purchasing products and then repay back to the bank </a:t>
            </a:r>
            <a:r>
              <a:rPr lang="en-US" sz="2400" dirty="0" smtClean="0"/>
              <a:t>later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20917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873" y="338673"/>
            <a:ext cx="802639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Group Member</a:t>
            </a:r>
            <a:endParaRPr lang="en-US" sz="2800" b="1" dirty="0"/>
          </a:p>
          <a:p>
            <a:endParaRPr lang="en-US" sz="2400" dirty="0"/>
          </a:p>
          <a:p>
            <a:r>
              <a:rPr lang="en-US" sz="2600" dirty="0" err="1" smtClean="0"/>
              <a:t>Athicha</a:t>
            </a:r>
            <a:r>
              <a:rPr lang="en-US" sz="2600" dirty="0" smtClean="0"/>
              <a:t> 	</a:t>
            </a:r>
            <a:r>
              <a:rPr lang="th-TH" sz="2600" dirty="0" smtClean="0"/>
              <a:t> </a:t>
            </a:r>
            <a:r>
              <a:rPr lang="en-US" sz="2600" dirty="0" err="1" smtClean="0"/>
              <a:t>Aungurapibul</a:t>
            </a:r>
            <a:r>
              <a:rPr lang="en-US" sz="2600" dirty="0" smtClean="0"/>
              <a:t>		 	5204640063</a:t>
            </a:r>
          </a:p>
          <a:p>
            <a:r>
              <a:rPr lang="en-US" sz="2600" dirty="0" err="1" smtClean="0"/>
              <a:t>Jaruwat</a:t>
            </a:r>
            <a:r>
              <a:rPr lang="en-US" sz="2600" dirty="0" smtClean="0"/>
              <a:t>	</a:t>
            </a:r>
            <a:r>
              <a:rPr lang="th-TH" sz="2600" dirty="0" smtClean="0"/>
              <a:t> </a:t>
            </a:r>
            <a:r>
              <a:rPr lang="en-US" sz="2600" dirty="0" err="1" smtClean="0"/>
              <a:t>Juengsappaisan</a:t>
            </a:r>
            <a:r>
              <a:rPr lang="en-US" sz="2600" dirty="0" smtClean="0"/>
              <a:t>		 	5204640287</a:t>
            </a:r>
          </a:p>
          <a:p>
            <a:r>
              <a:rPr lang="en-US" sz="2600" dirty="0" err="1" smtClean="0"/>
              <a:t>Ploypailin</a:t>
            </a:r>
            <a:r>
              <a:rPr lang="en-US" sz="2600" dirty="0"/>
              <a:t>	</a:t>
            </a:r>
            <a:r>
              <a:rPr lang="th-TH" sz="2600" dirty="0" smtClean="0"/>
              <a:t> </a:t>
            </a:r>
            <a:r>
              <a:rPr lang="en-US" sz="2600" dirty="0" err="1" smtClean="0"/>
              <a:t>Sripan</a:t>
            </a:r>
            <a:r>
              <a:rPr lang="en-US" sz="2600" dirty="0" smtClean="0"/>
              <a:t>					 	5204640857</a:t>
            </a:r>
          </a:p>
          <a:p>
            <a:r>
              <a:rPr lang="en-US" sz="2600" dirty="0" err="1" smtClean="0"/>
              <a:t>Pornnisa</a:t>
            </a:r>
            <a:r>
              <a:rPr lang="en-US" sz="2600" dirty="0" smtClean="0"/>
              <a:t>	 </a:t>
            </a:r>
            <a:r>
              <a:rPr lang="en-US" sz="2600" dirty="0" err="1" smtClean="0"/>
              <a:t>Anantapattanapong</a:t>
            </a:r>
            <a:r>
              <a:rPr lang="en-US" sz="2600" dirty="0" smtClean="0"/>
              <a:t> 	5204640865</a:t>
            </a:r>
            <a:endParaRPr lang="en-US" sz="2600" dirty="0"/>
          </a:p>
          <a:p>
            <a:r>
              <a:rPr lang="en-US" sz="2600" dirty="0" err="1" smtClean="0"/>
              <a:t>Suppakit</a:t>
            </a:r>
            <a:r>
              <a:rPr lang="en-US" sz="2600" dirty="0"/>
              <a:t>	</a:t>
            </a:r>
            <a:r>
              <a:rPr lang="th-TH" sz="2600" dirty="0" smtClean="0"/>
              <a:t> </a:t>
            </a:r>
            <a:r>
              <a:rPr lang="en-US" sz="2600" dirty="0" err="1" smtClean="0"/>
              <a:t>Paka-akkaraloetkul</a:t>
            </a:r>
            <a:r>
              <a:rPr lang="en-US" sz="2600" dirty="0" smtClean="0"/>
              <a:t>	 	5204641103</a:t>
            </a:r>
          </a:p>
          <a:p>
            <a:r>
              <a:rPr lang="en-US" sz="2600" dirty="0" smtClean="0"/>
              <a:t>Christian 	 </a:t>
            </a:r>
            <a:r>
              <a:rPr lang="en-US" sz="2600" dirty="0" err="1" smtClean="0"/>
              <a:t>Skovgaard</a:t>
            </a:r>
            <a:r>
              <a:rPr lang="en-US" sz="2600" dirty="0" smtClean="0"/>
              <a:t> </a:t>
            </a:r>
            <a:r>
              <a:rPr lang="en-US" sz="2600" dirty="0" err="1" smtClean="0"/>
              <a:t>Thorsen</a:t>
            </a:r>
            <a:r>
              <a:rPr lang="en-US" sz="2600" dirty="0" smtClean="0"/>
              <a:t>	 	5504930073</a:t>
            </a:r>
            <a:endParaRPr lang="en-US" sz="26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408655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169</TotalTime>
  <Words>849</Words>
  <Application>Microsoft Macintosh PowerPoint</Application>
  <PresentationFormat>On-screen Show (4:3)</PresentationFormat>
  <Paragraphs>133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Adjacency</vt:lpstr>
      <vt:lpstr>Trade Finance Product/FX</vt:lpstr>
      <vt:lpstr>Electronic International Trade</vt:lpstr>
      <vt:lpstr>PowerPoint Presentation</vt:lpstr>
      <vt:lpstr>PowerPoint Presentation</vt:lpstr>
      <vt:lpstr>Letter of Guarantee : Standby L/C </vt:lpstr>
      <vt:lpstr>PowerPoint Presentation</vt:lpstr>
      <vt:lpstr>Letter of Credit</vt:lpstr>
      <vt:lpstr>Actors</vt:lpstr>
      <vt:lpstr>PowerPoint Presentation</vt:lpstr>
      <vt:lpstr>Foreign Exchange Business</vt:lpstr>
      <vt:lpstr>PowerPoint Presentation</vt:lpstr>
      <vt:lpstr>PowerPoint Presentation</vt:lpstr>
      <vt:lpstr>Export Business Services</vt:lpstr>
      <vt:lpstr>PowerPoint Presentation</vt:lpstr>
      <vt:lpstr>PowerPoint Presentation</vt:lpstr>
      <vt:lpstr>Import Business Services</vt:lpstr>
      <vt:lpstr>PowerPoint Presentation</vt:lpstr>
      <vt:lpstr>PowerPoint Presentation</vt:lpstr>
      <vt:lpstr>PowerPoint Presentation</vt:lpstr>
    </vt:vector>
  </TitlesOfParts>
  <Company>SAP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Options</dc:title>
  <dc:creator>Sofie Boa</dc:creator>
  <cp:lastModifiedBy>Pop Jinpop</cp:lastModifiedBy>
  <cp:revision>16</cp:revision>
  <dcterms:created xsi:type="dcterms:W3CDTF">2012-09-10T07:44:17Z</dcterms:created>
  <dcterms:modified xsi:type="dcterms:W3CDTF">2012-09-17T10:29:55Z</dcterms:modified>
</cp:coreProperties>
</file>