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40"/>
  </p:notesMasterIdLst>
  <p:sldIdLst>
    <p:sldId id="258" r:id="rId2"/>
    <p:sldId id="262" r:id="rId3"/>
    <p:sldId id="263" r:id="rId4"/>
    <p:sldId id="264" r:id="rId5"/>
    <p:sldId id="265" r:id="rId6"/>
    <p:sldId id="266" r:id="rId7"/>
    <p:sldId id="267" r:id="rId8"/>
    <p:sldId id="298" r:id="rId9"/>
    <p:sldId id="269" r:id="rId10"/>
    <p:sldId id="270" r:id="rId11"/>
    <p:sldId id="271" r:id="rId12"/>
    <p:sldId id="303" r:id="rId13"/>
    <p:sldId id="299" r:id="rId14"/>
    <p:sldId id="275" r:id="rId15"/>
    <p:sldId id="300" r:id="rId16"/>
    <p:sldId id="274" r:id="rId17"/>
    <p:sldId id="304" r:id="rId18"/>
    <p:sldId id="276" r:id="rId19"/>
    <p:sldId id="277" r:id="rId20"/>
    <p:sldId id="278" r:id="rId21"/>
    <p:sldId id="279" r:id="rId22"/>
    <p:sldId id="280" r:id="rId23"/>
    <p:sldId id="305" r:id="rId24"/>
    <p:sldId id="306" r:id="rId25"/>
    <p:sldId id="307" r:id="rId26"/>
    <p:sldId id="284" r:id="rId27"/>
    <p:sldId id="285" r:id="rId28"/>
    <p:sldId id="286" r:id="rId29"/>
    <p:sldId id="287" r:id="rId30"/>
    <p:sldId id="289" r:id="rId31"/>
    <p:sldId id="290" r:id="rId32"/>
    <p:sldId id="291" r:id="rId33"/>
    <p:sldId id="292" r:id="rId34"/>
    <p:sldId id="293" r:id="rId35"/>
    <p:sldId id="294" r:id="rId36"/>
    <p:sldId id="301" r:id="rId37"/>
    <p:sldId id="296" r:id="rId38"/>
    <p:sldId id="297" r:id="rId39"/>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4A97E"/>
    <a:srgbClr val="FF9900"/>
    <a:srgbClr val="B359D7"/>
    <a:srgbClr val="9ADCF6"/>
    <a:srgbClr val="00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7" autoAdjust="0"/>
    <p:restoredTop sz="94398" autoAdjust="0"/>
  </p:normalViewPr>
  <p:slideViewPr>
    <p:cSldViewPr>
      <p:cViewPr varScale="1">
        <p:scale>
          <a:sx n="80" d="100"/>
          <a:sy n="80" d="100"/>
        </p:scale>
        <p:origin x="-61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680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endParaRPr lang="en-US"/>
          </a:p>
        </p:txBody>
      </p:sp>
      <p:sp>
        <p:nvSpPr>
          <p:cNvPr id="7680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endParaRPr lang="en-US"/>
          </a:p>
        </p:txBody>
      </p:sp>
      <p:sp>
        <p:nvSpPr>
          <p:cNvPr id="7680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7680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680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endParaRPr lang="en-US"/>
          </a:p>
        </p:txBody>
      </p:sp>
      <p:sp>
        <p:nvSpPr>
          <p:cNvPr id="7680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5B08D3FB-8C47-491D-BC3B-1E826538AAFE}" type="slidenum">
              <a:rPr lang="en-US"/>
              <a:pPr/>
              <a:t>‹#›</a:t>
            </a:fld>
            <a:endParaRPr lang="en-US"/>
          </a:p>
        </p:txBody>
      </p:sp>
    </p:spTree>
    <p:extLst>
      <p:ext uri="{BB962C8B-B14F-4D97-AF65-F5344CB8AC3E}">
        <p14:creationId xmlns:p14="http://schemas.microsoft.com/office/powerpoint/2010/main" xmlns="" val="160362003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6ED137-9D7D-4B2E-A0ED-98B3DCEA1A94}" type="slidenum">
              <a:rPr lang="en-US"/>
              <a:pPr/>
              <a:t>1</a:t>
            </a:fld>
            <a:endParaRPr lang="en-US"/>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B08D3FB-8C47-491D-BC3B-1E826538AAFE}" type="slidenum">
              <a:rPr lang="en-US" smtClean="0"/>
              <a:pPr/>
              <a:t>8</a:t>
            </a:fld>
            <a:endParaRPr lang="en-US"/>
          </a:p>
        </p:txBody>
      </p:sp>
    </p:spTree>
    <p:extLst>
      <p:ext uri="{BB962C8B-B14F-4D97-AF65-F5344CB8AC3E}">
        <p14:creationId xmlns:p14="http://schemas.microsoft.com/office/powerpoint/2010/main" xmlns="" val="663430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B08D3FB-8C47-491D-BC3B-1E826538AAFE}" type="slidenum">
              <a:rPr lang="en-US" smtClean="0"/>
              <a:pPr/>
              <a:t>13</a:t>
            </a:fld>
            <a:endParaRPr lang="en-US"/>
          </a:p>
        </p:txBody>
      </p:sp>
    </p:spTree>
    <p:extLst>
      <p:ext uri="{BB962C8B-B14F-4D97-AF65-F5344CB8AC3E}">
        <p14:creationId xmlns:p14="http://schemas.microsoft.com/office/powerpoint/2010/main" xmlns="" val="1184581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B08D3FB-8C47-491D-BC3B-1E826538AAFE}" type="slidenum">
              <a:rPr lang="en-US" smtClean="0"/>
              <a:pPr/>
              <a:t>20</a:t>
            </a:fld>
            <a:endParaRPr lang="en-US"/>
          </a:p>
        </p:txBody>
      </p:sp>
    </p:spTree>
    <p:extLst>
      <p:ext uri="{BB962C8B-B14F-4D97-AF65-F5344CB8AC3E}">
        <p14:creationId xmlns:p14="http://schemas.microsoft.com/office/powerpoint/2010/main" xmlns="" val="27106976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B08D3FB-8C47-491D-BC3B-1E826538AAFE}" type="slidenum">
              <a:rPr lang="en-US" smtClean="0"/>
              <a:pPr/>
              <a:t>22</a:t>
            </a:fld>
            <a:endParaRPr lang="en-US"/>
          </a:p>
        </p:txBody>
      </p:sp>
    </p:spTree>
    <p:extLst>
      <p:ext uri="{BB962C8B-B14F-4D97-AF65-F5344CB8AC3E}">
        <p14:creationId xmlns:p14="http://schemas.microsoft.com/office/powerpoint/2010/main" xmlns="" val="31596165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B08D3FB-8C47-491D-BC3B-1E826538AAFE}" type="slidenum">
              <a:rPr lang="en-US" smtClean="0"/>
              <a:pPr/>
              <a:t>23</a:t>
            </a:fld>
            <a:endParaRPr lang="en-US"/>
          </a:p>
        </p:txBody>
      </p:sp>
    </p:spTree>
    <p:extLst>
      <p:ext uri="{BB962C8B-B14F-4D97-AF65-F5344CB8AC3E}">
        <p14:creationId xmlns:p14="http://schemas.microsoft.com/office/powerpoint/2010/main" xmlns="" val="31596165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B08D3FB-8C47-491D-BC3B-1E826538AAFE}" type="slidenum">
              <a:rPr lang="en-US" smtClean="0"/>
              <a:pPr/>
              <a:t>24</a:t>
            </a:fld>
            <a:endParaRPr lang="en-US"/>
          </a:p>
        </p:txBody>
      </p:sp>
    </p:spTree>
    <p:extLst>
      <p:ext uri="{BB962C8B-B14F-4D97-AF65-F5344CB8AC3E}">
        <p14:creationId xmlns:p14="http://schemas.microsoft.com/office/powerpoint/2010/main" xmlns="" val="31596165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B08D3FB-8C47-491D-BC3B-1E826538AAFE}" type="slidenum">
              <a:rPr lang="en-US" smtClean="0"/>
              <a:pPr/>
              <a:t>31</a:t>
            </a:fld>
            <a:endParaRPr lang="en-US"/>
          </a:p>
        </p:txBody>
      </p:sp>
    </p:spTree>
    <p:extLst>
      <p:ext uri="{BB962C8B-B14F-4D97-AF65-F5344CB8AC3E}">
        <p14:creationId xmlns:p14="http://schemas.microsoft.com/office/powerpoint/2010/main" xmlns="" val="14920844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B08D3FB-8C47-491D-BC3B-1E826538AAFE}" type="slidenum">
              <a:rPr lang="en-US" smtClean="0"/>
              <a:pPr/>
              <a:t>35</a:t>
            </a:fld>
            <a:endParaRPr lang="en-US"/>
          </a:p>
        </p:txBody>
      </p:sp>
    </p:spTree>
    <p:extLst>
      <p:ext uri="{BB962C8B-B14F-4D97-AF65-F5344CB8AC3E}">
        <p14:creationId xmlns:p14="http://schemas.microsoft.com/office/powerpoint/2010/main" xmlns="" val="4563650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bwMode="ltGray">
      <p:bgPr>
        <a:solidFill>
          <a:srgbClr val="335D3C"/>
        </a:solidFill>
        <a:effectLst/>
      </p:bgPr>
    </p:bg>
    <p:spTree>
      <p:nvGrpSpPr>
        <p:cNvPr id="1" name=""/>
        <p:cNvGrpSpPr/>
        <p:nvPr/>
      </p:nvGrpSpPr>
      <p:grpSpPr>
        <a:xfrm>
          <a:off x="0" y="0"/>
          <a:ext cx="0" cy="0"/>
          <a:chOff x="0" y="0"/>
          <a:chExt cx="0" cy="0"/>
        </a:xfrm>
      </p:grpSpPr>
      <p:sp>
        <p:nvSpPr>
          <p:cNvPr id="4" name="Rectangle 29"/>
          <p:cNvSpPr>
            <a:spLocks noChangeArrowheads="1"/>
          </p:cNvSpPr>
          <p:nvPr/>
        </p:nvSpPr>
        <p:spPr bwMode="invGray">
          <a:xfrm>
            <a:off x="0" y="0"/>
            <a:ext cx="9144000" cy="1524000"/>
          </a:xfrm>
          <a:prstGeom prst="rect">
            <a:avLst/>
          </a:prstGeom>
          <a:solidFill>
            <a:srgbClr val="00664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en-US"/>
          </a:p>
        </p:txBody>
      </p:sp>
      <p:grpSp>
        <p:nvGrpSpPr>
          <p:cNvPr id="5" name="Group 30"/>
          <p:cNvGrpSpPr>
            <a:grpSpLocks/>
          </p:cNvGrpSpPr>
          <p:nvPr/>
        </p:nvGrpSpPr>
        <p:grpSpPr bwMode="auto">
          <a:xfrm>
            <a:off x="0" y="0"/>
            <a:ext cx="9158288" cy="6858000"/>
            <a:chOff x="0" y="0"/>
            <a:chExt cx="5769" cy="4320"/>
          </a:xfrm>
        </p:grpSpPr>
        <p:sp>
          <p:nvSpPr>
            <p:cNvPr id="6" name="AutoShape 31"/>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7" name="Freeform 32"/>
            <p:cNvSpPr>
              <a:spLocks/>
            </p:cNvSpPr>
            <p:nvPr userDrawn="1"/>
          </p:nvSpPr>
          <p:spPr bwMode="gray">
            <a:xfrm>
              <a:off x="0"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8" name="Freeform 33"/>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9" name="Freeform 34"/>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 name="Freeform 35"/>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grpSp>
      <p:pic>
        <p:nvPicPr>
          <p:cNvPr id="11" name="Picture 43" descr="NYSE"/>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5800" y="1635125"/>
            <a:ext cx="7924800" cy="4813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56740" name="Rectangle 36"/>
          <p:cNvSpPr>
            <a:spLocks noGrp="1" noChangeArrowheads="1"/>
          </p:cNvSpPr>
          <p:nvPr>
            <p:ph type="ctrTitle"/>
          </p:nvPr>
        </p:nvSpPr>
        <p:spPr>
          <a:xfrm>
            <a:off x="1447800" y="304800"/>
            <a:ext cx="7239000" cy="1447800"/>
          </a:xfrm>
          <a:effectLst>
            <a:outerShdw dist="53882" dir="2700000" algn="ctr" rotWithShape="0">
              <a:srgbClr val="000000"/>
            </a:outerShdw>
          </a:effectLst>
        </p:spPr>
        <p:txBody>
          <a:bodyPr/>
          <a:lstStyle>
            <a:lvl1pPr>
              <a:defRPr/>
            </a:lvl1pPr>
          </a:lstStyle>
          <a:p>
            <a:r>
              <a:rPr lang="en-US" smtClean="0"/>
              <a:t>Click to edit Master title style</a:t>
            </a:r>
            <a:endParaRPr lang="en-US"/>
          </a:p>
        </p:txBody>
      </p:sp>
      <p:sp>
        <p:nvSpPr>
          <p:cNvPr id="456741" name="Rectangle 37"/>
          <p:cNvSpPr>
            <a:spLocks noGrp="1" noChangeArrowheads="1"/>
          </p:cNvSpPr>
          <p:nvPr>
            <p:ph type="subTitle" idx="1"/>
          </p:nvPr>
        </p:nvSpPr>
        <p:spPr>
          <a:xfrm>
            <a:off x="1676400" y="3124200"/>
            <a:ext cx="7162800" cy="1371600"/>
          </a:xfrm>
          <a:prstGeom prst="rect">
            <a:avLst/>
          </a:prstGeom>
        </p:spPr>
        <p:txBody>
          <a:bodyPr/>
          <a:lstStyle>
            <a:lvl1pPr marL="0" indent="0">
              <a:buFontTx/>
              <a:buNone/>
              <a:defRPr/>
            </a:lvl1pPr>
            <a:lvl2pPr marL="1090613" lvl="1" indent="285750">
              <a:defRPr/>
            </a:lvl2pPr>
          </a:lstStyle>
          <a:p>
            <a:r>
              <a:rPr lang="en-US" smtClean="0"/>
              <a:t>Click to edit Master subtitle style</a:t>
            </a:r>
            <a:endParaRPr lang="en-US"/>
          </a:p>
        </p:txBody>
      </p:sp>
      <p:sp>
        <p:nvSpPr>
          <p:cNvPr id="13" name="Rectangle 39"/>
          <p:cNvSpPr>
            <a:spLocks noGrp="1" noChangeArrowheads="1"/>
          </p:cNvSpPr>
          <p:nvPr>
            <p:ph type="ftr" sz="quarter" idx="10"/>
          </p:nvPr>
        </p:nvSpPr>
        <p:spPr/>
        <p:txBody>
          <a:bodyPr/>
          <a:lstStyle>
            <a:lvl1pPr algn="ctr">
              <a:defRPr sz="1000" smtClean="0"/>
            </a:lvl1pPr>
          </a:lstStyle>
          <a:p>
            <a:r>
              <a:rPr lang="en-US" smtClean="0"/>
              <a:t> © 2012 Cengage Learning.  All Rights Reserved. May not scanned, copied or duplicated, or posted to a publicly accessible website, in whole or in part.</a:t>
            </a:r>
            <a:endParaRPr lang="en-US"/>
          </a:p>
        </p:txBody>
      </p:sp>
    </p:spTree>
    <p:extLst>
      <p:ext uri="{BB962C8B-B14F-4D97-AF65-F5344CB8AC3E}">
        <p14:creationId xmlns:p14="http://schemas.microsoft.com/office/powerpoint/2010/main" xmlns="" val="274373187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5" name="Rectangle 61"/>
          <p:cNvSpPr>
            <a:spLocks noGrp="1" noChangeArrowheads="1"/>
          </p:cNvSpPr>
          <p:nvPr>
            <p:ph type="sldNum" sz="quarter" idx="11"/>
          </p:nvPr>
        </p:nvSpPr>
        <p:spPr>
          <a:ln/>
        </p:spPr>
        <p:txBody>
          <a:bodyPr/>
          <a:lstStyle>
            <a:lvl1pPr>
              <a:defRPr/>
            </a:lvl1pPr>
          </a:lstStyle>
          <a:p>
            <a:r>
              <a:rPr lang="en-US" smtClean="0"/>
              <a:t>5-</a:t>
            </a:r>
            <a:fld id="{50D1ABA4-02E1-440D-BB17-125A25F39299}" type="slidenum">
              <a:rPr lang="en-US" smtClean="0"/>
              <a:pPr/>
              <a:t>‹#›</a:t>
            </a:fld>
            <a:endParaRPr lang="en-US"/>
          </a:p>
        </p:txBody>
      </p:sp>
    </p:spTree>
    <p:extLst>
      <p:ext uri="{BB962C8B-B14F-4D97-AF65-F5344CB8AC3E}">
        <p14:creationId xmlns:p14="http://schemas.microsoft.com/office/powerpoint/2010/main" xmlns="" val="784845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5" name="Rectangle 61"/>
          <p:cNvSpPr>
            <a:spLocks noGrp="1" noChangeArrowheads="1"/>
          </p:cNvSpPr>
          <p:nvPr>
            <p:ph type="sldNum" sz="quarter" idx="11"/>
          </p:nvPr>
        </p:nvSpPr>
        <p:spPr>
          <a:ln/>
        </p:spPr>
        <p:txBody>
          <a:bodyPr/>
          <a:lstStyle>
            <a:lvl1pPr>
              <a:defRPr/>
            </a:lvl1pPr>
          </a:lstStyle>
          <a:p>
            <a:r>
              <a:rPr lang="en-US" smtClean="0"/>
              <a:t>5-</a:t>
            </a:r>
            <a:fld id="{579733B4-B064-4584-B2E8-F6D8E79E7C27}" type="slidenum">
              <a:rPr lang="en-US" smtClean="0"/>
              <a:pPr/>
              <a:t>‹#›</a:t>
            </a:fld>
            <a:endParaRPr lang="en-US"/>
          </a:p>
        </p:txBody>
      </p:sp>
    </p:spTree>
    <p:extLst>
      <p:ext uri="{BB962C8B-B14F-4D97-AF65-F5344CB8AC3E}">
        <p14:creationId xmlns:p14="http://schemas.microsoft.com/office/powerpoint/2010/main" xmlns="" val="34097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2954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53000" y="12954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6" name="Rectangle 61"/>
          <p:cNvSpPr>
            <a:spLocks noGrp="1" noChangeArrowheads="1"/>
          </p:cNvSpPr>
          <p:nvPr>
            <p:ph type="sldNum" sz="quarter" idx="11"/>
          </p:nvPr>
        </p:nvSpPr>
        <p:spPr>
          <a:ln/>
        </p:spPr>
        <p:txBody>
          <a:bodyPr/>
          <a:lstStyle>
            <a:lvl1pPr>
              <a:defRPr/>
            </a:lvl1pPr>
          </a:lstStyle>
          <a:p>
            <a:r>
              <a:rPr lang="en-US" smtClean="0"/>
              <a:t>5-</a:t>
            </a:r>
            <a:fld id="{ABA1A983-399A-44F8-BB7F-52F3C5E077AE}" type="slidenum">
              <a:rPr lang="en-US" smtClean="0"/>
              <a:pPr/>
              <a:t>‹#›</a:t>
            </a:fld>
            <a:endParaRPr lang="en-US"/>
          </a:p>
        </p:txBody>
      </p:sp>
    </p:spTree>
    <p:extLst>
      <p:ext uri="{BB962C8B-B14F-4D97-AF65-F5344CB8AC3E}">
        <p14:creationId xmlns:p14="http://schemas.microsoft.com/office/powerpoint/2010/main" xmlns="" val="265287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8" name="Rectangle 61"/>
          <p:cNvSpPr>
            <a:spLocks noGrp="1" noChangeArrowheads="1"/>
          </p:cNvSpPr>
          <p:nvPr>
            <p:ph type="sldNum" sz="quarter" idx="11"/>
          </p:nvPr>
        </p:nvSpPr>
        <p:spPr>
          <a:ln/>
        </p:spPr>
        <p:txBody>
          <a:bodyPr/>
          <a:lstStyle>
            <a:lvl1pPr>
              <a:defRPr/>
            </a:lvl1pPr>
          </a:lstStyle>
          <a:p>
            <a:r>
              <a:rPr lang="en-US" smtClean="0"/>
              <a:t>5-</a:t>
            </a:r>
            <a:fld id="{31022958-CF45-4773-958C-58AF79080CF8}" type="slidenum">
              <a:rPr lang="en-US" smtClean="0"/>
              <a:pPr/>
              <a:t>‹#›</a:t>
            </a:fld>
            <a:endParaRPr lang="en-US"/>
          </a:p>
        </p:txBody>
      </p:sp>
    </p:spTree>
    <p:extLst>
      <p:ext uri="{BB962C8B-B14F-4D97-AF65-F5344CB8AC3E}">
        <p14:creationId xmlns:p14="http://schemas.microsoft.com/office/powerpoint/2010/main" xmlns="" val="673485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4" name="Rectangle 61"/>
          <p:cNvSpPr>
            <a:spLocks noGrp="1" noChangeArrowheads="1"/>
          </p:cNvSpPr>
          <p:nvPr>
            <p:ph type="sldNum" sz="quarter" idx="11"/>
          </p:nvPr>
        </p:nvSpPr>
        <p:spPr>
          <a:ln/>
        </p:spPr>
        <p:txBody>
          <a:bodyPr/>
          <a:lstStyle>
            <a:lvl1pPr>
              <a:defRPr/>
            </a:lvl1pPr>
          </a:lstStyle>
          <a:p>
            <a:r>
              <a:rPr lang="en-US" smtClean="0"/>
              <a:t>5-</a:t>
            </a:r>
            <a:fld id="{4551312D-9640-4207-A63D-7BAB97CC21CB}" type="slidenum">
              <a:rPr lang="en-US" smtClean="0"/>
              <a:pPr/>
              <a:t>‹#›</a:t>
            </a:fld>
            <a:endParaRPr lang="en-US"/>
          </a:p>
        </p:txBody>
      </p:sp>
    </p:spTree>
    <p:extLst>
      <p:ext uri="{BB962C8B-B14F-4D97-AF65-F5344CB8AC3E}">
        <p14:creationId xmlns:p14="http://schemas.microsoft.com/office/powerpoint/2010/main" xmlns="" val="2490916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3" name="Rectangle 61"/>
          <p:cNvSpPr>
            <a:spLocks noGrp="1" noChangeArrowheads="1"/>
          </p:cNvSpPr>
          <p:nvPr>
            <p:ph type="sldNum" sz="quarter" idx="11"/>
          </p:nvPr>
        </p:nvSpPr>
        <p:spPr>
          <a:ln/>
        </p:spPr>
        <p:txBody>
          <a:bodyPr/>
          <a:lstStyle>
            <a:lvl1pPr>
              <a:defRPr/>
            </a:lvl1pPr>
          </a:lstStyle>
          <a:p>
            <a:r>
              <a:rPr lang="en-US" smtClean="0"/>
              <a:t>5-</a:t>
            </a:r>
            <a:fld id="{5F544BAE-A0F2-4D16-9EBE-CA183DBAD735}" type="slidenum">
              <a:rPr lang="en-US" smtClean="0"/>
              <a:pPr/>
              <a:t>‹#›</a:t>
            </a:fld>
            <a:endParaRPr lang="en-US"/>
          </a:p>
        </p:txBody>
      </p:sp>
    </p:spTree>
    <p:extLst>
      <p:ext uri="{BB962C8B-B14F-4D97-AF65-F5344CB8AC3E}">
        <p14:creationId xmlns:p14="http://schemas.microsoft.com/office/powerpoint/2010/main" xmlns="" val="3705913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6" name="Rectangle 61"/>
          <p:cNvSpPr>
            <a:spLocks noGrp="1" noChangeArrowheads="1"/>
          </p:cNvSpPr>
          <p:nvPr>
            <p:ph type="sldNum" sz="quarter" idx="11"/>
          </p:nvPr>
        </p:nvSpPr>
        <p:spPr>
          <a:ln/>
        </p:spPr>
        <p:txBody>
          <a:bodyPr/>
          <a:lstStyle>
            <a:lvl1pPr>
              <a:defRPr/>
            </a:lvl1pPr>
          </a:lstStyle>
          <a:p>
            <a:r>
              <a:rPr lang="en-US" smtClean="0"/>
              <a:t>5-</a:t>
            </a:r>
            <a:fld id="{C4771703-30A8-4278-8302-8A4A1A62C4D4}" type="slidenum">
              <a:rPr lang="en-US" smtClean="0"/>
              <a:pPr/>
              <a:t>‹#›</a:t>
            </a:fld>
            <a:endParaRPr lang="en-US"/>
          </a:p>
        </p:txBody>
      </p:sp>
    </p:spTree>
    <p:extLst>
      <p:ext uri="{BB962C8B-B14F-4D97-AF65-F5344CB8AC3E}">
        <p14:creationId xmlns:p14="http://schemas.microsoft.com/office/powerpoint/2010/main" xmlns="" val="1535771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6" name="Rectangle 61"/>
          <p:cNvSpPr>
            <a:spLocks noGrp="1" noChangeArrowheads="1"/>
          </p:cNvSpPr>
          <p:nvPr>
            <p:ph type="sldNum" sz="quarter" idx="11"/>
          </p:nvPr>
        </p:nvSpPr>
        <p:spPr>
          <a:ln/>
        </p:spPr>
        <p:txBody>
          <a:bodyPr/>
          <a:lstStyle>
            <a:lvl1pPr>
              <a:defRPr/>
            </a:lvl1pPr>
          </a:lstStyle>
          <a:p>
            <a:r>
              <a:rPr lang="en-US" smtClean="0"/>
              <a:t>5-</a:t>
            </a:r>
            <a:fld id="{EEAB0D30-2B13-4BCE-AE82-51E306AED5F0}" type="slidenum">
              <a:rPr lang="en-US" smtClean="0"/>
              <a:pPr/>
              <a:t>‹#›</a:t>
            </a:fld>
            <a:endParaRPr lang="en-US"/>
          </a:p>
        </p:txBody>
      </p:sp>
    </p:spTree>
    <p:extLst>
      <p:ext uri="{BB962C8B-B14F-4D97-AF65-F5344CB8AC3E}">
        <p14:creationId xmlns:p14="http://schemas.microsoft.com/office/powerpoint/2010/main" xmlns="" val="9689784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5" name="Rectangle 61"/>
          <p:cNvSpPr>
            <a:spLocks noGrp="1" noChangeArrowheads="1"/>
          </p:cNvSpPr>
          <p:nvPr>
            <p:ph type="sldNum" sz="quarter" idx="11"/>
          </p:nvPr>
        </p:nvSpPr>
        <p:spPr>
          <a:ln/>
        </p:spPr>
        <p:txBody>
          <a:bodyPr/>
          <a:lstStyle>
            <a:lvl1pPr>
              <a:defRPr/>
            </a:lvl1pPr>
          </a:lstStyle>
          <a:p>
            <a:r>
              <a:rPr lang="en-US" smtClean="0"/>
              <a:t>5-</a:t>
            </a:r>
            <a:fld id="{6B0B75A4-77AD-4555-AE2D-27F9BFE5F5AF}" type="slidenum">
              <a:rPr lang="en-US" smtClean="0"/>
              <a:pPr/>
              <a:t>‹#›</a:t>
            </a:fld>
            <a:endParaRPr lang="en-US"/>
          </a:p>
        </p:txBody>
      </p:sp>
    </p:spTree>
    <p:extLst>
      <p:ext uri="{BB962C8B-B14F-4D97-AF65-F5344CB8AC3E}">
        <p14:creationId xmlns:p14="http://schemas.microsoft.com/office/powerpoint/2010/main" xmlns="" val="4223915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198438"/>
            <a:ext cx="2095500" cy="59737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98438"/>
            <a:ext cx="6134100" cy="5973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5" name="Rectangle 61"/>
          <p:cNvSpPr>
            <a:spLocks noGrp="1" noChangeArrowheads="1"/>
          </p:cNvSpPr>
          <p:nvPr>
            <p:ph type="sldNum" sz="quarter" idx="11"/>
          </p:nvPr>
        </p:nvSpPr>
        <p:spPr>
          <a:ln/>
        </p:spPr>
        <p:txBody>
          <a:bodyPr/>
          <a:lstStyle>
            <a:lvl1pPr>
              <a:defRPr/>
            </a:lvl1pPr>
          </a:lstStyle>
          <a:p>
            <a:r>
              <a:rPr lang="en-US" smtClean="0"/>
              <a:t>5-</a:t>
            </a:r>
            <a:fld id="{438E7DED-ADA3-483A-A672-81FFE0352CA1}" type="slidenum">
              <a:rPr lang="en-US" smtClean="0"/>
              <a:pPr/>
              <a:t>‹#›</a:t>
            </a:fld>
            <a:endParaRPr lang="en-US"/>
          </a:p>
        </p:txBody>
      </p:sp>
    </p:spTree>
    <p:extLst>
      <p:ext uri="{BB962C8B-B14F-4D97-AF65-F5344CB8AC3E}">
        <p14:creationId xmlns:p14="http://schemas.microsoft.com/office/powerpoint/2010/main" xmlns="" val="40525051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98438"/>
            <a:ext cx="8229600" cy="9445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530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6" name="Rectangle 61"/>
          <p:cNvSpPr>
            <a:spLocks noGrp="1" noChangeArrowheads="1"/>
          </p:cNvSpPr>
          <p:nvPr>
            <p:ph type="sldNum" sz="quarter" idx="11"/>
          </p:nvPr>
        </p:nvSpPr>
        <p:spPr>
          <a:ln/>
        </p:spPr>
        <p:txBody>
          <a:bodyPr/>
          <a:lstStyle>
            <a:lvl1pPr>
              <a:defRPr/>
            </a:lvl1pPr>
          </a:lstStyle>
          <a:p>
            <a:r>
              <a:rPr lang="en-US" smtClean="0"/>
              <a:t>5-</a:t>
            </a:r>
            <a:fld id="{685EF78C-CA7D-4647-B430-58D72E74A279}" type="slidenum">
              <a:rPr lang="en-US" smtClean="0"/>
              <a:pPr/>
              <a:t>‹#›</a:t>
            </a:fld>
            <a:endParaRPr lang="en-US"/>
          </a:p>
        </p:txBody>
      </p:sp>
    </p:spTree>
    <p:extLst>
      <p:ext uri="{BB962C8B-B14F-4D97-AF65-F5344CB8AC3E}">
        <p14:creationId xmlns:p14="http://schemas.microsoft.com/office/powerpoint/2010/main" xmlns="" val="14375894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98438"/>
            <a:ext cx="8229600" cy="9445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53000" y="1295400"/>
            <a:ext cx="3886200" cy="236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953000" y="3810000"/>
            <a:ext cx="3886200" cy="236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7" name="Rectangle 61"/>
          <p:cNvSpPr>
            <a:spLocks noGrp="1" noChangeArrowheads="1"/>
          </p:cNvSpPr>
          <p:nvPr>
            <p:ph type="sldNum" sz="quarter" idx="11"/>
          </p:nvPr>
        </p:nvSpPr>
        <p:spPr>
          <a:ln/>
        </p:spPr>
        <p:txBody>
          <a:bodyPr/>
          <a:lstStyle>
            <a:lvl1pPr>
              <a:defRPr/>
            </a:lvl1pPr>
          </a:lstStyle>
          <a:p>
            <a:r>
              <a:rPr lang="en-US" smtClean="0"/>
              <a:t>5-</a:t>
            </a:r>
            <a:fld id="{E82FFB76-E3F1-47C3-90C2-D11A5ABCF9F6}" type="slidenum">
              <a:rPr lang="en-US" smtClean="0"/>
              <a:pPr/>
              <a:t>‹#›</a:t>
            </a:fld>
            <a:endParaRPr lang="en-US"/>
          </a:p>
        </p:txBody>
      </p:sp>
    </p:spTree>
    <p:extLst>
      <p:ext uri="{BB962C8B-B14F-4D97-AF65-F5344CB8AC3E}">
        <p14:creationId xmlns:p14="http://schemas.microsoft.com/office/powerpoint/2010/main" xmlns="" val="2890776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35D3C"/>
        </a:solidFill>
        <a:effectLst/>
      </p:bgPr>
    </p:bg>
    <p:spTree>
      <p:nvGrpSpPr>
        <p:cNvPr id="1" name=""/>
        <p:cNvGrpSpPr/>
        <p:nvPr/>
      </p:nvGrpSpPr>
      <p:grpSpPr>
        <a:xfrm>
          <a:off x="0" y="0"/>
          <a:ext cx="0" cy="0"/>
          <a:chOff x="0" y="0"/>
          <a:chExt cx="0" cy="0"/>
        </a:xfrm>
      </p:grpSpPr>
      <p:sp>
        <p:nvSpPr>
          <p:cNvPr id="1026" name="Rectangle 26"/>
          <p:cNvSpPr>
            <a:spLocks noChangeArrowheads="1"/>
          </p:cNvSpPr>
          <p:nvPr/>
        </p:nvSpPr>
        <p:spPr bwMode="invGray">
          <a:xfrm>
            <a:off x="0" y="0"/>
            <a:ext cx="9144000" cy="1143000"/>
          </a:xfrm>
          <a:prstGeom prst="rect">
            <a:avLst/>
          </a:prstGeom>
          <a:solidFill>
            <a:srgbClr val="00664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en-US"/>
          </a:p>
        </p:txBody>
      </p:sp>
      <p:sp>
        <p:nvSpPr>
          <p:cNvPr id="1027" name="Rectangle 28"/>
          <p:cNvSpPr>
            <a:spLocks noGrp="1" noChangeArrowheads="1"/>
          </p:cNvSpPr>
          <p:nvPr>
            <p:ph type="title"/>
          </p:nvPr>
        </p:nvSpPr>
        <p:spPr bwMode="auto">
          <a:xfrm>
            <a:off x="457200" y="228600"/>
            <a:ext cx="8229600" cy="944563"/>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grpSp>
        <p:nvGrpSpPr>
          <p:cNvPr id="1028" name="Group 53"/>
          <p:cNvGrpSpPr>
            <a:grpSpLocks/>
          </p:cNvGrpSpPr>
          <p:nvPr/>
        </p:nvGrpSpPr>
        <p:grpSpPr bwMode="auto">
          <a:xfrm>
            <a:off x="0" y="0"/>
            <a:ext cx="9158288" cy="6858000"/>
            <a:chOff x="0" y="0"/>
            <a:chExt cx="5769" cy="4320"/>
          </a:xfrm>
        </p:grpSpPr>
        <p:sp>
          <p:nvSpPr>
            <p:cNvPr id="1058" name="AutoShape 54"/>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1059" name="Freeform 55"/>
            <p:cNvSpPr>
              <a:spLocks/>
            </p:cNvSpPr>
            <p:nvPr userDrawn="1"/>
          </p:nvSpPr>
          <p:spPr bwMode="gray">
            <a:xfrm>
              <a:off x="0"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60" name="Freeform 56"/>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61" name="Freeform 57"/>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62" name="Freeform 58"/>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grpSp>
      <p:sp>
        <p:nvSpPr>
          <p:cNvPr id="455740" name="Rectangle 60"/>
          <p:cNvSpPr>
            <a:spLocks noGrp="1" noChangeArrowheads="1"/>
          </p:cNvSpPr>
          <p:nvPr>
            <p:ph type="ftr" sz="quarter" idx="3"/>
          </p:nvPr>
        </p:nvSpPr>
        <p:spPr bwMode="auto">
          <a:xfrm>
            <a:off x="0" y="6477000"/>
            <a:ext cx="9144000" cy="381000"/>
          </a:xfrm>
          <a:prstGeom prst="rect">
            <a:avLst/>
          </a:prstGeom>
          <a:solidFill>
            <a:srgbClr val="00664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defRPr sz="1000" smtClean="0">
                <a:solidFill>
                  <a:srgbClr val="FFCC66"/>
                </a:solidFill>
              </a:defRPr>
            </a:lvl1pPr>
          </a:lstStyle>
          <a:p>
            <a:r>
              <a:rPr lang="en-US" smtClean="0"/>
              <a:t> © 2012 Cengage Learning.  All Rights Reserved. May not scanned, copied or duplicated, or posted to a publicly accessible website, in whole or in part.</a:t>
            </a:r>
            <a:endParaRPr lang="en-US" dirty="0"/>
          </a:p>
        </p:txBody>
      </p:sp>
      <p:sp>
        <p:nvSpPr>
          <p:cNvPr id="455741" name="Rectangle 61"/>
          <p:cNvSpPr>
            <a:spLocks noGrp="1" noChangeArrowheads="1"/>
          </p:cNvSpPr>
          <p:nvPr>
            <p:ph type="sldNum" sz="quarter" idx="4"/>
          </p:nvPr>
        </p:nvSpPr>
        <p:spPr bwMode="auto">
          <a:xfrm>
            <a:off x="8077200" y="6248400"/>
            <a:ext cx="1066800" cy="381000"/>
          </a:xfrm>
          <a:prstGeom prst="rect">
            <a:avLst/>
          </a:prstGeom>
          <a:noFill/>
          <a:ln>
            <a:noFill/>
          </a:ln>
          <a:extLst>
            <a:ext uri="{909E8E84-426E-40DD-AFC4-6F175D3DCCD1}">
              <a14:hiddenFill xmlns:a14="http://schemas.microsoft.com/office/drawing/2010/main" xmlns="">
                <a:solidFill>
                  <a:srgbClr val="00664B"/>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ctr" eaLnBrk="1" hangingPunct="1">
              <a:defRPr sz="1400" smtClean="0">
                <a:solidFill>
                  <a:srgbClr val="FFCC66"/>
                </a:solidFill>
              </a:defRPr>
            </a:lvl1pPr>
          </a:lstStyle>
          <a:p>
            <a:r>
              <a:rPr lang="en-US" smtClean="0"/>
              <a:t>5-</a:t>
            </a:r>
            <a:fld id="{E82FFB76-E3F1-47C3-90C2-D11A5ABCF9F6}" type="slidenum">
              <a:rPr lang="en-US" smtClean="0"/>
              <a:pPr/>
              <a:t>‹#›</a:t>
            </a:fld>
            <a:endParaRPr lang="en-US"/>
          </a:p>
        </p:txBody>
      </p:sp>
      <p:grpSp>
        <p:nvGrpSpPr>
          <p:cNvPr id="1031" name="Group 3"/>
          <p:cNvGrpSpPr>
            <a:grpSpLocks/>
          </p:cNvGrpSpPr>
          <p:nvPr/>
        </p:nvGrpSpPr>
        <p:grpSpPr bwMode="auto">
          <a:xfrm>
            <a:off x="2362200" y="1371600"/>
            <a:ext cx="5334000" cy="4953000"/>
            <a:chOff x="2789" y="890"/>
            <a:chExt cx="2722" cy="2721"/>
          </a:xfrm>
        </p:grpSpPr>
        <p:sp>
          <p:nvSpPr>
            <p:cNvPr id="1033" name="AutoShape 4"/>
            <p:cNvSpPr>
              <a:spLocks noChangeArrowheads="1"/>
            </p:cNvSpPr>
            <p:nvPr userDrawn="1"/>
          </p:nvSpPr>
          <p:spPr bwMode="ltGray">
            <a:xfrm>
              <a:off x="2789" y="894"/>
              <a:ext cx="2722" cy="2684"/>
            </a:xfrm>
            <a:custGeom>
              <a:avLst/>
              <a:gdLst>
                <a:gd name="T0" fmla="*/ 172 w 21600"/>
                <a:gd name="T1" fmla="*/ 0 h 21600"/>
                <a:gd name="T2" fmla="*/ 50 w 21600"/>
                <a:gd name="T3" fmla="*/ 49 h 21600"/>
                <a:gd name="T4" fmla="*/ 0 w 21600"/>
                <a:gd name="T5" fmla="*/ 167 h 21600"/>
                <a:gd name="T6" fmla="*/ 50 w 21600"/>
                <a:gd name="T7" fmla="*/ 285 h 21600"/>
                <a:gd name="T8" fmla="*/ 172 w 21600"/>
                <a:gd name="T9" fmla="*/ 334 h 21600"/>
                <a:gd name="T10" fmla="*/ 293 w 21600"/>
                <a:gd name="T11" fmla="*/ 285 h 21600"/>
                <a:gd name="T12" fmla="*/ 343 w 21600"/>
                <a:gd name="T13" fmla="*/ 167 h 21600"/>
                <a:gd name="T14" fmla="*/ 293 w 21600"/>
                <a:gd name="T15" fmla="*/ 49 h 21600"/>
                <a:gd name="T16" fmla="*/ 0 60000 65536"/>
                <a:gd name="T17" fmla="*/ 0 60000 65536"/>
                <a:gd name="T18" fmla="*/ 0 60000 65536"/>
                <a:gd name="T19" fmla="*/ 0 60000 65536"/>
                <a:gd name="T20" fmla="*/ 0 60000 65536"/>
                <a:gd name="T21" fmla="*/ 0 60000 65536"/>
                <a:gd name="T22" fmla="*/ 0 60000 65536"/>
                <a:gd name="T23" fmla="*/ 0 60000 65536"/>
                <a:gd name="T24" fmla="*/ 3166 w 21600"/>
                <a:gd name="T25" fmla="*/ 3163 h 21600"/>
                <a:gd name="T26" fmla="*/ 18434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20" y="10800"/>
                  </a:moveTo>
                  <a:cubicBezTo>
                    <a:pt x="320" y="16588"/>
                    <a:pt x="5012" y="21280"/>
                    <a:pt x="10800" y="21280"/>
                  </a:cubicBezTo>
                  <a:cubicBezTo>
                    <a:pt x="16588" y="21280"/>
                    <a:pt x="21280" y="16588"/>
                    <a:pt x="21280" y="10800"/>
                  </a:cubicBezTo>
                  <a:cubicBezTo>
                    <a:pt x="21280" y="5012"/>
                    <a:pt x="16588" y="320"/>
                    <a:pt x="10800" y="320"/>
                  </a:cubicBezTo>
                  <a:cubicBezTo>
                    <a:pt x="5012" y="320"/>
                    <a:pt x="320" y="5012"/>
                    <a:pt x="320" y="10800"/>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US"/>
            </a:p>
          </p:txBody>
        </p:sp>
        <p:sp>
          <p:nvSpPr>
            <p:cNvPr id="1034" name="Freeform 5"/>
            <p:cNvSpPr>
              <a:spLocks/>
            </p:cNvSpPr>
            <p:nvPr userDrawn="1"/>
          </p:nvSpPr>
          <p:spPr bwMode="ltGray">
            <a:xfrm>
              <a:off x="3196" y="3082"/>
              <a:ext cx="325" cy="244"/>
            </a:xfrm>
            <a:custGeom>
              <a:avLst/>
              <a:gdLst>
                <a:gd name="T0" fmla="*/ 0 w 363"/>
                <a:gd name="T1" fmla="*/ 40 h 272"/>
                <a:gd name="T2" fmla="*/ 81 w 363"/>
                <a:gd name="T3" fmla="*/ 122 h 272"/>
                <a:gd name="T4" fmla="*/ 162 w 363"/>
                <a:gd name="T5" fmla="*/ 204 h 272"/>
                <a:gd name="T6" fmla="*/ 244 w 363"/>
                <a:gd name="T7" fmla="*/ 244 h 272"/>
                <a:gd name="T8" fmla="*/ 284 w 363"/>
                <a:gd name="T9" fmla="*/ 244 h 272"/>
                <a:gd name="T10" fmla="*/ 325 w 363"/>
                <a:gd name="T11" fmla="*/ 162 h 272"/>
                <a:gd name="T12" fmla="*/ 284 w 363"/>
                <a:gd name="T13" fmla="*/ 162 h 272"/>
                <a:gd name="T14" fmla="*/ 244 w 363"/>
                <a:gd name="T15" fmla="*/ 162 h 272"/>
                <a:gd name="T16" fmla="*/ 202 w 363"/>
                <a:gd name="T17" fmla="*/ 162 h 272"/>
                <a:gd name="T18" fmla="*/ 202 w 363"/>
                <a:gd name="T19" fmla="*/ 122 h 272"/>
                <a:gd name="T20" fmla="*/ 244 w 363"/>
                <a:gd name="T21" fmla="*/ 82 h 272"/>
                <a:gd name="T22" fmla="*/ 202 w 363"/>
                <a:gd name="T23" fmla="*/ 40 h 272"/>
                <a:gd name="T24" fmla="*/ 202 w 363"/>
                <a:gd name="T25" fmla="*/ 82 h 272"/>
                <a:gd name="T26" fmla="*/ 162 w 363"/>
                <a:gd name="T27" fmla="*/ 122 h 272"/>
                <a:gd name="T28" fmla="*/ 122 w 363"/>
                <a:gd name="T29" fmla="*/ 122 h 272"/>
                <a:gd name="T30" fmla="*/ 81 w 363"/>
                <a:gd name="T31" fmla="*/ 82 h 272"/>
                <a:gd name="T32" fmla="*/ 122 w 363"/>
                <a:gd name="T33" fmla="*/ 82 h 272"/>
                <a:gd name="T34" fmla="*/ 81 w 363"/>
                <a:gd name="T35" fmla="*/ 40 h 272"/>
                <a:gd name="T36" fmla="*/ 40 w 363"/>
                <a:gd name="T37" fmla="*/ 0 h 272"/>
                <a:gd name="T38" fmla="*/ 55 w 363"/>
                <a:gd name="T39" fmla="*/ 51 h 272"/>
                <a:gd name="T40" fmla="*/ 25 w 363"/>
                <a:gd name="T41" fmla="*/ 40 h 272"/>
                <a:gd name="T42" fmla="*/ 0 w 363"/>
                <a:gd name="T43" fmla="*/ 40 h 27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63"/>
                <a:gd name="T67" fmla="*/ 0 h 272"/>
                <a:gd name="T68" fmla="*/ 363 w 363"/>
                <a:gd name="T69" fmla="*/ 272 h 27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63" h="272">
                  <a:moveTo>
                    <a:pt x="0" y="45"/>
                  </a:moveTo>
                  <a:lnTo>
                    <a:pt x="90" y="136"/>
                  </a:lnTo>
                  <a:lnTo>
                    <a:pt x="181" y="227"/>
                  </a:lnTo>
                  <a:lnTo>
                    <a:pt x="272" y="272"/>
                  </a:lnTo>
                  <a:lnTo>
                    <a:pt x="317" y="272"/>
                  </a:lnTo>
                  <a:lnTo>
                    <a:pt x="363" y="181"/>
                  </a:lnTo>
                  <a:lnTo>
                    <a:pt x="317" y="181"/>
                  </a:lnTo>
                  <a:lnTo>
                    <a:pt x="272" y="181"/>
                  </a:lnTo>
                  <a:lnTo>
                    <a:pt x="226" y="181"/>
                  </a:lnTo>
                  <a:lnTo>
                    <a:pt x="226" y="136"/>
                  </a:lnTo>
                  <a:lnTo>
                    <a:pt x="272" y="91"/>
                  </a:lnTo>
                  <a:lnTo>
                    <a:pt x="226" y="45"/>
                  </a:lnTo>
                  <a:lnTo>
                    <a:pt x="226" y="91"/>
                  </a:lnTo>
                  <a:lnTo>
                    <a:pt x="181" y="136"/>
                  </a:lnTo>
                  <a:lnTo>
                    <a:pt x="136" y="136"/>
                  </a:lnTo>
                  <a:lnTo>
                    <a:pt x="90" y="91"/>
                  </a:lnTo>
                  <a:lnTo>
                    <a:pt x="136" y="91"/>
                  </a:lnTo>
                  <a:lnTo>
                    <a:pt x="90" y="45"/>
                  </a:lnTo>
                  <a:lnTo>
                    <a:pt x="45" y="0"/>
                  </a:lnTo>
                  <a:lnTo>
                    <a:pt x="61" y="57"/>
                  </a:lnTo>
                  <a:lnTo>
                    <a:pt x="28" y="45"/>
                  </a:lnTo>
                  <a:lnTo>
                    <a:pt x="0" y="45"/>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35" name="Freeform 6"/>
            <p:cNvSpPr>
              <a:spLocks/>
            </p:cNvSpPr>
            <p:nvPr userDrawn="1"/>
          </p:nvSpPr>
          <p:spPr bwMode="ltGray">
            <a:xfrm>
              <a:off x="3660" y="1726"/>
              <a:ext cx="420" cy="1885"/>
            </a:xfrm>
            <a:custGeom>
              <a:avLst/>
              <a:gdLst>
                <a:gd name="T0" fmla="*/ 162 w 420"/>
                <a:gd name="T1" fmla="*/ 1 h 1885"/>
                <a:gd name="T2" fmla="*/ 56 w 420"/>
                <a:gd name="T3" fmla="*/ 561 h 1885"/>
                <a:gd name="T4" fmla="*/ 122 w 420"/>
                <a:gd name="T5" fmla="*/ 1185 h 1885"/>
                <a:gd name="T6" fmla="*/ 383 w 420"/>
                <a:gd name="T7" fmla="*/ 1785 h 1885"/>
                <a:gd name="T8" fmla="*/ 343 w 420"/>
                <a:gd name="T9" fmla="*/ 1785 h 1885"/>
                <a:gd name="T10" fmla="*/ 70 w 420"/>
                <a:gd name="T11" fmla="*/ 1209 h 1885"/>
                <a:gd name="T12" fmla="*/ 15 w 420"/>
                <a:gd name="T13" fmla="*/ 487 h 1885"/>
                <a:gd name="T14" fmla="*/ 162 w 420"/>
                <a:gd name="T15" fmla="*/ 1 h 1885"/>
                <a:gd name="T16" fmla="*/ 0 60000 65536"/>
                <a:gd name="T17" fmla="*/ 0 60000 65536"/>
                <a:gd name="T18" fmla="*/ 0 60000 65536"/>
                <a:gd name="T19" fmla="*/ 0 60000 65536"/>
                <a:gd name="T20" fmla="*/ 0 60000 65536"/>
                <a:gd name="T21" fmla="*/ 0 60000 65536"/>
                <a:gd name="T22" fmla="*/ 0 60000 65536"/>
                <a:gd name="T23" fmla="*/ 0 60000 65536"/>
                <a:gd name="T24" fmla="*/ 0 w 420"/>
                <a:gd name="T25" fmla="*/ 0 h 1885"/>
                <a:gd name="T26" fmla="*/ 420 w 420"/>
                <a:gd name="T27" fmla="*/ 1885 h 188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0" h="1885">
                  <a:moveTo>
                    <a:pt x="162" y="1"/>
                  </a:moveTo>
                  <a:cubicBezTo>
                    <a:pt x="173" y="0"/>
                    <a:pt x="62" y="364"/>
                    <a:pt x="56" y="561"/>
                  </a:cubicBezTo>
                  <a:cubicBezTo>
                    <a:pt x="50" y="758"/>
                    <a:pt x="67" y="981"/>
                    <a:pt x="122" y="1185"/>
                  </a:cubicBezTo>
                  <a:cubicBezTo>
                    <a:pt x="176" y="1389"/>
                    <a:pt x="347" y="1685"/>
                    <a:pt x="383" y="1785"/>
                  </a:cubicBezTo>
                  <a:cubicBezTo>
                    <a:pt x="420" y="1885"/>
                    <a:pt x="395" y="1881"/>
                    <a:pt x="343" y="1785"/>
                  </a:cubicBezTo>
                  <a:cubicBezTo>
                    <a:pt x="291" y="1689"/>
                    <a:pt x="125" y="1425"/>
                    <a:pt x="70" y="1209"/>
                  </a:cubicBezTo>
                  <a:cubicBezTo>
                    <a:pt x="15" y="993"/>
                    <a:pt x="0" y="688"/>
                    <a:pt x="15" y="487"/>
                  </a:cubicBezTo>
                  <a:cubicBezTo>
                    <a:pt x="30" y="286"/>
                    <a:pt x="132" y="102"/>
                    <a:pt x="162" y="1"/>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36" name="Freeform 7"/>
            <p:cNvSpPr>
              <a:spLocks/>
            </p:cNvSpPr>
            <p:nvPr userDrawn="1"/>
          </p:nvSpPr>
          <p:spPr bwMode="ltGray">
            <a:xfrm>
              <a:off x="4023" y="1694"/>
              <a:ext cx="429" cy="1836"/>
            </a:xfrm>
            <a:custGeom>
              <a:avLst/>
              <a:gdLst>
                <a:gd name="T0" fmla="*/ 0 w 429"/>
                <a:gd name="T1" fmla="*/ 25 h 1836"/>
                <a:gd name="T2" fmla="*/ 375 w 429"/>
                <a:gd name="T3" fmla="*/ 1835 h 1836"/>
                <a:gd name="T4" fmla="*/ 429 w 429"/>
                <a:gd name="T5" fmla="*/ 1836 h 1836"/>
                <a:gd name="T6" fmla="*/ 37 w 429"/>
                <a:gd name="T7" fmla="*/ 0 h 1836"/>
                <a:gd name="T8" fmla="*/ 0 w 429"/>
                <a:gd name="T9" fmla="*/ 25 h 1836"/>
                <a:gd name="T10" fmla="*/ 0 60000 65536"/>
                <a:gd name="T11" fmla="*/ 0 60000 65536"/>
                <a:gd name="T12" fmla="*/ 0 60000 65536"/>
                <a:gd name="T13" fmla="*/ 0 60000 65536"/>
                <a:gd name="T14" fmla="*/ 0 60000 65536"/>
                <a:gd name="T15" fmla="*/ 0 w 429"/>
                <a:gd name="T16" fmla="*/ 0 h 1836"/>
                <a:gd name="T17" fmla="*/ 429 w 429"/>
                <a:gd name="T18" fmla="*/ 1836 h 1836"/>
              </a:gdLst>
              <a:ahLst/>
              <a:cxnLst>
                <a:cxn ang="T10">
                  <a:pos x="T0" y="T1"/>
                </a:cxn>
                <a:cxn ang="T11">
                  <a:pos x="T2" y="T3"/>
                </a:cxn>
                <a:cxn ang="T12">
                  <a:pos x="T4" y="T5"/>
                </a:cxn>
                <a:cxn ang="T13">
                  <a:pos x="T6" y="T7"/>
                </a:cxn>
                <a:cxn ang="T14">
                  <a:pos x="T8" y="T9"/>
                </a:cxn>
              </a:cxnLst>
              <a:rect l="T15" t="T16" r="T17" b="T18"/>
              <a:pathLst>
                <a:path w="429" h="1836">
                  <a:moveTo>
                    <a:pt x="0" y="25"/>
                  </a:moveTo>
                  <a:lnTo>
                    <a:pt x="375" y="1835"/>
                  </a:lnTo>
                  <a:lnTo>
                    <a:pt x="429" y="1836"/>
                  </a:lnTo>
                  <a:lnTo>
                    <a:pt x="37" y="0"/>
                  </a:lnTo>
                  <a:lnTo>
                    <a:pt x="0" y="25"/>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37" name="Freeform 8"/>
            <p:cNvSpPr>
              <a:spLocks/>
            </p:cNvSpPr>
            <p:nvPr userDrawn="1"/>
          </p:nvSpPr>
          <p:spPr bwMode="ltGray">
            <a:xfrm>
              <a:off x="4270" y="1551"/>
              <a:ext cx="600" cy="1899"/>
            </a:xfrm>
            <a:custGeom>
              <a:avLst/>
              <a:gdLst>
                <a:gd name="T0" fmla="*/ 0 w 600"/>
                <a:gd name="T1" fmla="*/ 67 h 1899"/>
                <a:gd name="T2" fmla="*/ 91 w 600"/>
                <a:gd name="T3" fmla="*/ 168 h 1899"/>
                <a:gd name="T4" fmla="*/ 347 w 600"/>
                <a:gd name="T5" fmla="*/ 552 h 1899"/>
                <a:gd name="T6" fmla="*/ 512 w 600"/>
                <a:gd name="T7" fmla="*/ 1146 h 1899"/>
                <a:gd name="T8" fmla="*/ 539 w 600"/>
                <a:gd name="T9" fmla="*/ 1612 h 1899"/>
                <a:gd name="T10" fmla="*/ 457 w 600"/>
                <a:gd name="T11" fmla="*/ 1859 h 1899"/>
                <a:gd name="T12" fmla="*/ 503 w 600"/>
                <a:gd name="T13" fmla="*/ 1850 h 1899"/>
                <a:gd name="T14" fmla="*/ 583 w 600"/>
                <a:gd name="T15" fmla="*/ 1611 h 1899"/>
                <a:gd name="T16" fmla="*/ 567 w 600"/>
                <a:gd name="T17" fmla="*/ 1146 h 1899"/>
                <a:gd name="T18" fmla="*/ 384 w 600"/>
                <a:gd name="T19" fmla="*/ 524 h 1899"/>
                <a:gd name="T20" fmla="*/ 82 w 600"/>
                <a:gd name="T21" fmla="*/ 76 h 1899"/>
                <a:gd name="T22" fmla="*/ 0 w 600"/>
                <a:gd name="T23" fmla="*/ 67 h 18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00"/>
                <a:gd name="T37" fmla="*/ 0 h 1899"/>
                <a:gd name="T38" fmla="*/ 600 w 600"/>
                <a:gd name="T39" fmla="*/ 1899 h 189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00" h="1899">
                  <a:moveTo>
                    <a:pt x="0" y="67"/>
                  </a:moveTo>
                  <a:cubicBezTo>
                    <a:pt x="2" y="82"/>
                    <a:pt x="33" y="87"/>
                    <a:pt x="91" y="168"/>
                  </a:cubicBezTo>
                  <a:cubicBezTo>
                    <a:pt x="149" y="249"/>
                    <a:pt x="277" y="389"/>
                    <a:pt x="347" y="552"/>
                  </a:cubicBezTo>
                  <a:cubicBezTo>
                    <a:pt x="417" y="715"/>
                    <a:pt x="480" y="969"/>
                    <a:pt x="512" y="1146"/>
                  </a:cubicBezTo>
                  <a:cubicBezTo>
                    <a:pt x="544" y="1323"/>
                    <a:pt x="548" y="1493"/>
                    <a:pt x="539" y="1612"/>
                  </a:cubicBezTo>
                  <a:cubicBezTo>
                    <a:pt x="530" y="1731"/>
                    <a:pt x="463" y="1819"/>
                    <a:pt x="457" y="1859"/>
                  </a:cubicBezTo>
                  <a:cubicBezTo>
                    <a:pt x="451" y="1899"/>
                    <a:pt x="482" y="1891"/>
                    <a:pt x="503" y="1850"/>
                  </a:cubicBezTo>
                  <a:cubicBezTo>
                    <a:pt x="524" y="1809"/>
                    <a:pt x="572" y="1728"/>
                    <a:pt x="583" y="1611"/>
                  </a:cubicBezTo>
                  <a:cubicBezTo>
                    <a:pt x="594" y="1494"/>
                    <a:pt x="600" y="1327"/>
                    <a:pt x="567" y="1146"/>
                  </a:cubicBezTo>
                  <a:cubicBezTo>
                    <a:pt x="534" y="965"/>
                    <a:pt x="465" y="702"/>
                    <a:pt x="384" y="524"/>
                  </a:cubicBezTo>
                  <a:cubicBezTo>
                    <a:pt x="303" y="346"/>
                    <a:pt x="146" y="152"/>
                    <a:pt x="82" y="76"/>
                  </a:cubicBezTo>
                  <a:cubicBezTo>
                    <a:pt x="18" y="0"/>
                    <a:pt x="17" y="69"/>
                    <a:pt x="0" y="67"/>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38" name="Freeform 9"/>
            <p:cNvSpPr>
              <a:spLocks/>
            </p:cNvSpPr>
            <p:nvPr userDrawn="1"/>
          </p:nvSpPr>
          <p:spPr bwMode="ltGray">
            <a:xfrm>
              <a:off x="4902" y="1753"/>
              <a:ext cx="338" cy="1494"/>
            </a:xfrm>
            <a:custGeom>
              <a:avLst/>
              <a:gdLst>
                <a:gd name="T0" fmla="*/ 26 w 338"/>
                <a:gd name="T1" fmla="*/ 73 h 1494"/>
                <a:gd name="T2" fmla="*/ 136 w 338"/>
                <a:gd name="T3" fmla="*/ 194 h 1494"/>
                <a:gd name="T4" fmla="*/ 282 w 338"/>
                <a:gd name="T5" fmla="*/ 706 h 1494"/>
                <a:gd name="T6" fmla="*/ 282 w 338"/>
                <a:gd name="T7" fmla="*/ 1118 h 1494"/>
                <a:gd name="T8" fmla="*/ 218 w 338"/>
                <a:gd name="T9" fmla="*/ 1319 h 1494"/>
                <a:gd name="T10" fmla="*/ 132 w 338"/>
                <a:gd name="T11" fmla="*/ 1475 h 1494"/>
                <a:gd name="T12" fmla="*/ 206 w 338"/>
                <a:gd name="T13" fmla="*/ 1433 h 1494"/>
                <a:gd name="T14" fmla="*/ 312 w 338"/>
                <a:gd name="T15" fmla="*/ 1163 h 1494"/>
                <a:gd name="T16" fmla="*/ 337 w 338"/>
                <a:gd name="T17" fmla="*/ 871 h 1494"/>
                <a:gd name="T18" fmla="*/ 309 w 338"/>
                <a:gd name="T19" fmla="*/ 615 h 1494"/>
                <a:gd name="T20" fmla="*/ 172 w 338"/>
                <a:gd name="T21" fmla="*/ 149 h 1494"/>
                <a:gd name="T22" fmla="*/ 34 w 338"/>
                <a:gd name="T23" fmla="*/ 23 h 1494"/>
                <a:gd name="T24" fmla="*/ 26 w 338"/>
                <a:gd name="T25" fmla="*/ 73 h 14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8"/>
                <a:gd name="T40" fmla="*/ 0 h 1494"/>
                <a:gd name="T41" fmla="*/ 338 w 338"/>
                <a:gd name="T42" fmla="*/ 1494 h 149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8" h="1494">
                  <a:moveTo>
                    <a:pt x="26" y="73"/>
                  </a:moveTo>
                  <a:cubicBezTo>
                    <a:pt x="43" y="102"/>
                    <a:pt x="93" y="88"/>
                    <a:pt x="136" y="194"/>
                  </a:cubicBezTo>
                  <a:cubicBezTo>
                    <a:pt x="179" y="300"/>
                    <a:pt x="258" y="552"/>
                    <a:pt x="282" y="706"/>
                  </a:cubicBezTo>
                  <a:cubicBezTo>
                    <a:pt x="306" y="860"/>
                    <a:pt x="293" y="1016"/>
                    <a:pt x="282" y="1118"/>
                  </a:cubicBezTo>
                  <a:cubicBezTo>
                    <a:pt x="271" y="1220"/>
                    <a:pt x="243" y="1260"/>
                    <a:pt x="218" y="1319"/>
                  </a:cubicBezTo>
                  <a:cubicBezTo>
                    <a:pt x="193" y="1378"/>
                    <a:pt x="134" y="1456"/>
                    <a:pt x="132" y="1475"/>
                  </a:cubicBezTo>
                  <a:cubicBezTo>
                    <a:pt x="130" y="1494"/>
                    <a:pt x="176" y="1485"/>
                    <a:pt x="206" y="1433"/>
                  </a:cubicBezTo>
                  <a:cubicBezTo>
                    <a:pt x="235" y="1381"/>
                    <a:pt x="290" y="1257"/>
                    <a:pt x="312" y="1163"/>
                  </a:cubicBezTo>
                  <a:cubicBezTo>
                    <a:pt x="334" y="1069"/>
                    <a:pt x="338" y="962"/>
                    <a:pt x="337" y="871"/>
                  </a:cubicBezTo>
                  <a:cubicBezTo>
                    <a:pt x="336" y="780"/>
                    <a:pt x="336" y="735"/>
                    <a:pt x="309" y="615"/>
                  </a:cubicBezTo>
                  <a:cubicBezTo>
                    <a:pt x="282" y="495"/>
                    <a:pt x="218" y="248"/>
                    <a:pt x="172" y="149"/>
                  </a:cubicBezTo>
                  <a:cubicBezTo>
                    <a:pt x="126" y="50"/>
                    <a:pt x="58" y="36"/>
                    <a:pt x="34" y="23"/>
                  </a:cubicBezTo>
                  <a:cubicBezTo>
                    <a:pt x="10" y="10"/>
                    <a:pt x="0" y="0"/>
                    <a:pt x="26" y="73"/>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39" name="Freeform 10"/>
            <p:cNvSpPr>
              <a:spLocks/>
            </p:cNvSpPr>
            <p:nvPr userDrawn="1"/>
          </p:nvSpPr>
          <p:spPr bwMode="ltGray">
            <a:xfrm>
              <a:off x="3189" y="2212"/>
              <a:ext cx="573" cy="1290"/>
            </a:xfrm>
            <a:custGeom>
              <a:avLst/>
              <a:gdLst>
                <a:gd name="T0" fmla="*/ 2 w 573"/>
                <a:gd name="T1" fmla="*/ 129 h 1290"/>
                <a:gd name="T2" fmla="*/ 48 w 573"/>
                <a:gd name="T3" fmla="*/ 65 h 1290"/>
                <a:gd name="T4" fmla="*/ 84 w 573"/>
                <a:gd name="T5" fmla="*/ 522 h 1290"/>
                <a:gd name="T6" fmla="*/ 241 w 573"/>
                <a:gd name="T7" fmla="*/ 909 h 1290"/>
                <a:gd name="T8" fmla="*/ 396 w 573"/>
                <a:gd name="T9" fmla="*/ 1106 h 1290"/>
                <a:gd name="T10" fmla="*/ 568 w 573"/>
                <a:gd name="T11" fmla="*/ 1286 h 1290"/>
                <a:gd name="T12" fmla="*/ 363 w 573"/>
                <a:gd name="T13" fmla="*/ 1130 h 1290"/>
                <a:gd name="T14" fmla="*/ 183 w 573"/>
                <a:gd name="T15" fmla="*/ 909 h 1290"/>
                <a:gd name="T16" fmla="*/ 38 w 573"/>
                <a:gd name="T17" fmla="*/ 540 h 1290"/>
                <a:gd name="T18" fmla="*/ 2 w 573"/>
                <a:gd name="T19" fmla="*/ 129 h 12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73"/>
                <a:gd name="T31" fmla="*/ 0 h 1290"/>
                <a:gd name="T32" fmla="*/ 573 w 573"/>
                <a:gd name="T33" fmla="*/ 1290 h 129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73" h="1290">
                  <a:moveTo>
                    <a:pt x="2" y="129"/>
                  </a:moveTo>
                  <a:cubicBezTo>
                    <a:pt x="4" y="50"/>
                    <a:pt x="34" y="0"/>
                    <a:pt x="48" y="65"/>
                  </a:cubicBezTo>
                  <a:cubicBezTo>
                    <a:pt x="62" y="130"/>
                    <a:pt x="52" y="381"/>
                    <a:pt x="84" y="522"/>
                  </a:cubicBezTo>
                  <a:cubicBezTo>
                    <a:pt x="116" y="663"/>
                    <a:pt x="189" y="812"/>
                    <a:pt x="241" y="909"/>
                  </a:cubicBezTo>
                  <a:cubicBezTo>
                    <a:pt x="293" y="1006"/>
                    <a:pt x="341" y="1043"/>
                    <a:pt x="396" y="1106"/>
                  </a:cubicBezTo>
                  <a:cubicBezTo>
                    <a:pt x="450" y="1169"/>
                    <a:pt x="573" y="1283"/>
                    <a:pt x="568" y="1286"/>
                  </a:cubicBezTo>
                  <a:cubicBezTo>
                    <a:pt x="562" y="1290"/>
                    <a:pt x="428" y="1193"/>
                    <a:pt x="363" y="1130"/>
                  </a:cubicBezTo>
                  <a:cubicBezTo>
                    <a:pt x="299" y="1068"/>
                    <a:pt x="237" y="1007"/>
                    <a:pt x="183" y="909"/>
                  </a:cubicBezTo>
                  <a:cubicBezTo>
                    <a:pt x="129" y="811"/>
                    <a:pt x="68" y="670"/>
                    <a:pt x="38" y="540"/>
                  </a:cubicBezTo>
                  <a:cubicBezTo>
                    <a:pt x="8" y="410"/>
                    <a:pt x="0" y="208"/>
                    <a:pt x="2" y="129"/>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0" name="Freeform 11"/>
            <p:cNvSpPr>
              <a:spLocks/>
            </p:cNvSpPr>
            <p:nvPr userDrawn="1"/>
          </p:nvSpPr>
          <p:spPr bwMode="ltGray">
            <a:xfrm>
              <a:off x="4170" y="1008"/>
              <a:ext cx="655" cy="192"/>
            </a:xfrm>
            <a:custGeom>
              <a:avLst/>
              <a:gdLst>
                <a:gd name="T0" fmla="*/ 15 w 731"/>
                <a:gd name="T1" fmla="*/ 168 h 214"/>
                <a:gd name="T2" fmla="*/ 228 w 731"/>
                <a:gd name="T3" fmla="*/ 37 h 214"/>
                <a:gd name="T4" fmla="*/ 409 w 731"/>
                <a:gd name="T5" fmla="*/ 4 h 214"/>
                <a:gd name="T6" fmla="*/ 564 w 731"/>
                <a:gd name="T7" fmla="*/ 14 h 214"/>
                <a:gd name="T8" fmla="*/ 645 w 731"/>
                <a:gd name="T9" fmla="*/ 55 h 214"/>
                <a:gd name="T10" fmla="*/ 506 w 731"/>
                <a:gd name="T11" fmla="*/ 45 h 214"/>
                <a:gd name="T12" fmla="*/ 237 w 731"/>
                <a:gd name="T13" fmla="*/ 69 h 214"/>
                <a:gd name="T14" fmla="*/ 47 w 731"/>
                <a:gd name="T15" fmla="*/ 176 h 214"/>
                <a:gd name="T16" fmla="*/ 15 w 731"/>
                <a:gd name="T17" fmla="*/ 168 h 2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1"/>
                <a:gd name="T28" fmla="*/ 0 h 214"/>
                <a:gd name="T29" fmla="*/ 731 w 731"/>
                <a:gd name="T30" fmla="*/ 214 h 2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1" h="214">
                  <a:moveTo>
                    <a:pt x="17" y="187"/>
                  </a:moveTo>
                  <a:cubicBezTo>
                    <a:pt x="0" y="176"/>
                    <a:pt x="182" y="71"/>
                    <a:pt x="255" y="41"/>
                  </a:cubicBezTo>
                  <a:cubicBezTo>
                    <a:pt x="328" y="11"/>
                    <a:pt x="394" y="8"/>
                    <a:pt x="456" y="4"/>
                  </a:cubicBezTo>
                  <a:cubicBezTo>
                    <a:pt x="518" y="0"/>
                    <a:pt x="585" y="7"/>
                    <a:pt x="629" y="16"/>
                  </a:cubicBezTo>
                  <a:cubicBezTo>
                    <a:pt x="673" y="25"/>
                    <a:pt x="731" y="55"/>
                    <a:pt x="720" y="61"/>
                  </a:cubicBezTo>
                  <a:cubicBezTo>
                    <a:pt x="709" y="67"/>
                    <a:pt x="641" y="47"/>
                    <a:pt x="565" y="50"/>
                  </a:cubicBezTo>
                  <a:cubicBezTo>
                    <a:pt x="489" y="53"/>
                    <a:pt x="349" y="53"/>
                    <a:pt x="264" y="77"/>
                  </a:cubicBezTo>
                  <a:cubicBezTo>
                    <a:pt x="179" y="101"/>
                    <a:pt x="94" y="178"/>
                    <a:pt x="53" y="196"/>
                  </a:cubicBezTo>
                  <a:cubicBezTo>
                    <a:pt x="12" y="214"/>
                    <a:pt x="24" y="189"/>
                    <a:pt x="17" y="187"/>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1" name="Freeform 12"/>
            <p:cNvSpPr>
              <a:spLocks/>
            </p:cNvSpPr>
            <p:nvPr userDrawn="1"/>
          </p:nvSpPr>
          <p:spPr bwMode="ltGray">
            <a:xfrm>
              <a:off x="4322" y="1276"/>
              <a:ext cx="504" cy="82"/>
            </a:xfrm>
            <a:custGeom>
              <a:avLst/>
              <a:gdLst>
                <a:gd name="T0" fmla="*/ 0 w 563"/>
                <a:gd name="T1" fmla="*/ 0 h 91"/>
                <a:gd name="T2" fmla="*/ 57 w 563"/>
                <a:gd name="T3" fmla="*/ 33 h 91"/>
                <a:gd name="T4" fmla="*/ 278 w 563"/>
                <a:gd name="T5" fmla="*/ 16 h 91"/>
                <a:gd name="T6" fmla="*/ 474 w 563"/>
                <a:gd name="T7" fmla="*/ 33 h 91"/>
                <a:gd name="T8" fmla="*/ 458 w 563"/>
                <a:gd name="T9" fmla="*/ 66 h 91"/>
                <a:gd name="T10" fmla="*/ 262 w 563"/>
                <a:gd name="T11" fmla="*/ 50 h 91"/>
                <a:gd name="T12" fmla="*/ 33 w 563"/>
                <a:gd name="T13" fmla="*/ 82 h 91"/>
                <a:gd name="T14" fmla="*/ 0 60000 65536"/>
                <a:gd name="T15" fmla="*/ 0 60000 65536"/>
                <a:gd name="T16" fmla="*/ 0 60000 65536"/>
                <a:gd name="T17" fmla="*/ 0 60000 65536"/>
                <a:gd name="T18" fmla="*/ 0 60000 65536"/>
                <a:gd name="T19" fmla="*/ 0 60000 65536"/>
                <a:gd name="T20" fmla="*/ 0 60000 65536"/>
                <a:gd name="T21" fmla="*/ 0 w 563"/>
                <a:gd name="T22" fmla="*/ 0 h 91"/>
                <a:gd name="T23" fmla="*/ 563 w 563"/>
                <a:gd name="T24" fmla="*/ 91 h 9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63" h="91">
                  <a:moveTo>
                    <a:pt x="0" y="0"/>
                  </a:moveTo>
                  <a:cubicBezTo>
                    <a:pt x="11" y="6"/>
                    <a:pt x="12" y="34"/>
                    <a:pt x="64" y="37"/>
                  </a:cubicBezTo>
                  <a:cubicBezTo>
                    <a:pt x="116" y="40"/>
                    <a:pt x="233" y="18"/>
                    <a:pt x="311" y="18"/>
                  </a:cubicBezTo>
                  <a:cubicBezTo>
                    <a:pt x="389" y="18"/>
                    <a:pt x="497" y="28"/>
                    <a:pt x="530" y="37"/>
                  </a:cubicBezTo>
                  <a:cubicBezTo>
                    <a:pt x="563" y="46"/>
                    <a:pt x="551" y="70"/>
                    <a:pt x="512" y="73"/>
                  </a:cubicBezTo>
                  <a:cubicBezTo>
                    <a:pt x="473" y="76"/>
                    <a:pt x="372" y="52"/>
                    <a:pt x="293" y="55"/>
                  </a:cubicBezTo>
                  <a:cubicBezTo>
                    <a:pt x="214" y="58"/>
                    <a:pt x="90" y="84"/>
                    <a:pt x="37" y="91"/>
                  </a:cubicBezTo>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2" name="Freeform 13"/>
            <p:cNvSpPr>
              <a:spLocks/>
            </p:cNvSpPr>
            <p:nvPr userDrawn="1"/>
          </p:nvSpPr>
          <p:spPr bwMode="ltGray">
            <a:xfrm>
              <a:off x="4043" y="890"/>
              <a:ext cx="204" cy="247"/>
            </a:xfrm>
            <a:custGeom>
              <a:avLst/>
              <a:gdLst>
                <a:gd name="T0" fmla="*/ 0 w 228"/>
                <a:gd name="T1" fmla="*/ 247 h 276"/>
                <a:gd name="T2" fmla="*/ 140 w 228"/>
                <a:gd name="T3" fmla="*/ 34 h 276"/>
                <a:gd name="T4" fmla="*/ 189 w 228"/>
                <a:gd name="T5" fmla="*/ 42 h 276"/>
                <a:gd name="T6" fmla="*/ 47 w 228"/>
                <a:gd name="T7" fmla="*/ 240 h 276"/>
                <a:gd name="T8" fmla="*/ 0 60000 65536"/>
                <a:gd name="T9" fmla="*/ 0 60000 65536"/>
                <a:gd name="T10" fmla="*/ 0 60000 65536"/>
                <a:gd name="T11" fmla="*/ 0 60000 65536"/>
                <a:gd name="T12" fmla="*/ 0 w 228"/>
                <a:gd name="T13" fmla="*/ 0 h 276"/>
                <a:gd name="T14" fmla="*/ 228 w 228"/>
                <a:gd name="T15" fmla="*/ 276 h 276"/>
              </a:gdLst>
              <a:ahLst/>
              <a:cxnLst>
                <a:cxn ang="T8">
                  <a:pos x="T0" y="T1"/>
                </a:cxn>
                <a:cxn ang="T9">
                  <a:pos x="T2" y="T3"/>
                </a:cxn>
                <a:cxn ang="T10">
                  <a:pos x="T4" y="T5"/>
                </a:cxn>
                <a:cxn ang="T11">
                  <a:pos x="T6" y="T7"/>
                </a:cxn>
              </a:cxnLst>
              <a:rect l="T12" t="T13" r="T14" b="T15"/>
              <a:pathLst>
                <a:path w="228" h="276">
                  <a:moveTo>
                    <a:pt x="0" y="276"/>
                  </a:moveTo>
                  <a:cubicBezTo>
                    <a:pt x="26" y="236"/>
                    <a:pt x="121" y="76"/>
                    <a:pt x="156" y="38"/>
                  </a:cubicBezTo>
                  <a:cubicBezTo>
                    <a:pt x="191" y="0"/>
                    <a:pt x="228" y="9"/>
                    <a:pt x="211" y="47"/>
                  </a:cubicBezTo>
                  <a:cubicBezTo>
                    <a:pt x="194" y="85"/>
                    <a:pt x="85" y="222"/>
                    <a:pt x="52" y="268"/>
                  </a:cubicBezTo>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3" name="Freeform 14"/>
            <p:cNvSpPr>
              <a:spLocks/>
            </p:cNvSpPr>
            <p:nvPr userDrawn="1"/>
          </p:nvSpPr>
          <p:spPr bwMode="ltGray">
            <a:xfrm>
              <a:off x="3854" y="915"/>
              <a:ext cx="67" cy="287"/>
            </a:xfrm>
            <a:custGeom>
              <a:avLst/>
              <a:gdLst>
                <a:gd name="T0" fmla="*/ 1 w 75"/>
                <a:gd name="T1" fmla="*/ 41 h 320"/>
                <a:gd name="T2" fmla="*/ 32 w 75"/>
                <a:gd name="T3" fmla="*/ 256 h 320"/>
                <a:gd name="T4" fmla="*/ 66 w 75"/>
                <a:gd name="T5" fmla="*/ 239 h 320"/>
                <a:gd name="T6" fmla="*/ 25 w 75"/>
                <a:gd name="T7" fmla="*/ 33 h 320"/>
                <a:gd name="T8" fmla="*/ 1 w 75"/>
                <a:gd name="T9" fmla="*/ 41 h 320"/>
                <a:gd name="T10" fmla="*/ 0 60000 65536"/>
                <a:gd name="T11" fmla="*/ 0 60000 65536"/>
                <a:gd name="T12" fmla="*/ 0 60000 65536"/>
                <a:gd name="T13" fmla="*/ 0 60000 65536"/>
                <a:gd name="T14" fmla="*/ 0 60000 65536"/>
                <a:gd name="T15" fmla="*/ 0 w 75"/>
                <a:gd name="T16" fmla="*/ 0 h 320"/>
                <a:gd name="T17" fmla="*/ 75 w 75"/>
                <a:gd name="T18" fmla="*/ 320 h 320"/>
              </a:gdLst>
              <a:ahLst/>
              <a:cxnLst>
                <a:cxn ang="T10">
                  <a:pos x="T0" y="T1"/>
                </a:cxn>
                <a:cxn ang="T11">
                  <a:pos x="T2" y="T3"/>
                </a:cxn>
                <a:cxn ang="T12">
                  <a:pos x="T4" y="T5"/>
                </a:cxn>
                <a:cxn ang="T13">
                  <a:pos x="T6" y="T7"/>
                </a:cxn>
                <a:cxn ang="T14">
                  <a:pos x="T8" y="T9"/>
                </a:cxn>
              </a:cxnLst>
              <a:rect l="T15" t="T16" r="T17" b="T18"/>
              <a:pathLst>
                <a:path w="75" h="320">
                  <a:moveTo>
                    <a:pt x="1" y="46"/>
                  </a:moveTo>
                  <a:cubicBezTo>
                    <a:pt x="2" y="87"/>
                    <a:pt x="24" y="248"/>
                    <a:pt x="36" y="285"/>
                  </a:cubicBezTo>
                  <a:cubicBezTo>
                    <a:pt x="50" y="320"/>
                    <a:pt x="75" y="307"/>
                    <a:pt x="74" y="266"/>
                  </a:cubicBezTo>
                  <a:cubicBezTo>
                    <a:pt x="73" y="225"/>
                    <a:pt x="40" y="74"/>
                    <a:pt x="28" y="37"/>
                  </a:cubicBezTo>
                  <a:cubicBezTo>
                    <a:pt x="16" y="0"/>
                    <a:pt x="0" y="5"/>
                    <a:pt x="1" y="46"/>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4" name="Freeform 15"/>
            <p:cNvSpPr>
              <a:spLocks/>
            </p:cNvSpPr>
            <p:nvPr userDrawn="1"/>
          </p:nvSpPr>
          <p:spPr bwMode="ltGray">
            <a:xfrm>
              <a:off x="3319" y="1736"/>
              <a:ext cx="1687" cy="607"/>
            </a:xfrm>
            <a:custGeom>
              <a:avLst/>
              <a:gdLst>
                <a:gd name="T0" fmla="*/ 85 w 1883"/>
                <a:gd name="T1" fmla="*/ 458 h 677"/>
                <a:gd name="T2" fmla="*/ 364 w 1883"/>
                <a:gd name="T3" fmla="*/ 533 h 677"/>
                <a:gd name="T4" fmla="*/ 839 w 1883"/>
                <a:gd name="T5" fmla="*/ 516 h 677"/>
                <a:gd name="T6" fmla="*/ 1281 w 1883"/>
                <a:gd name="T7" fmla="*/ 351 h 677"/>
                <a:gd name="T8" fmla="*/ 1623 w 1883"/>
                <a:gd name="T9" fmla="*/ 44 h 677"/>
                <a:gd name="T10" fmla="*/ 1665 w 1883"/>
                <a:gd name="T11" fmla="*/ 85 h 677"/>
                <a:gd name="T12" fmla="*/ 1623 w 1883"/>
                <a:gd name="T13" fmla="*/ 126 h 677"/>
                <a:gd name="T14" fmla="*/ 1298 w 1883"/>
                <a:gd name="T15" fmla="*/ 411 h 677"/>
                <a:gd name="T16" fmla="*/ 864 w 1883"/>
                <a:gd name="T17" fmla="*/ 573 h 677"/>
                <a:gd name="T18" fmla="*/ 364 w 1883"/>
                <a:gd name="T19" fmla="*/ 597 h 677"/>
                <a:gd name="T20" fmla="*/ 53 w 1883"/>
                <a:gd name="T21" fmla="*/ 516 h 677"/>
                <a:gd name="T22" fmla="*/ 44 w 1883"/>
                <a:gd name="T23" fmla="*/ 491 h 67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83"/>
                <a:gd name="T37" fmla="*/ 0 h 677"/>
                <a:gd name="T38" fmla="*/ 1883 w 1883"/>
                <a:gd name="T39" fmla="*/ 677 h 67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83" h="677">
                  <a:moveTo>
                    <a:pt x="95" y="511"/>
                  </a:moveTo>
                  <a:cubicBezTo>
                    <a:pt x="145" y="525"/>
                    <a:pt x="266" y="583"/>
                    <a:pt x="406" y="594"/>
                  </a:cubicBezTo>
                  <a:cubicBezTo>
                    <a:pt x="546" y="605"/>
                    <a:pt x="765" y="609"/>
                    <a:pt x="936" y="575"/>
                  </a:cubicBezTo>
                  <a:cubicBezTo>
                    <a:pt x="1107" y="541"/>
                    <a:pt x="1284" y="480"/>
                    <a:pt x="1430" y="392"/>
                  </a:cubicBezTo>
                  <a:cubicBezTo>
                    <a:pt x="1576" y="304"/>
                    <a:pt x="1741" y="98"/>
                    <a:pt x="1812" y="49"/>
                  </a:cubicBezTo>
                  <a:cubicBezTo>
                    <a:pt x="1883" y="0"/>
                    <a:pt x="1858" y="80"/>
                    <a:pt x="1858" y="95"/>
                  </a:cubicBezTo>
                  <a:cubicBezTo>
                    <a:pt x="1858" y="110"/>
                    <a:pt x="1880" y="79"/>
                    <a:pt x="1812" y="140"/>
                  </a:cubicBezTo>
                  <a:cubicBezTo>
                    <a:pt x="1744" y="201"/>
                    <a:pt x="1590" y="375"/>
                    <a:pt x="1449" y="458"/>
                  </a:cubicBezTo>
                  <a:cubicBezTo>
                    <a:pt x="1308" y="541"/>
                    <a:pt x="1138" y="604"/>
                    <a:pt x="964" y="639"/>
                  </a:cubicBezTo>
                  <a:cubicBezTo>
                    <a:pt x="790" y="674"/>
                    <a:pt x="557" y="677"/>
                    <a:pt x="406" y="666"/>
                  </a:cubicBezTo>
                  <a:cubicBezTo>
                    <a:pt x="255" y="655"/>
                    <a:pt x="118" y="595"/>
                    <a:pt x="59" y="575"/>
                  </a:cubicBezTo>
                  <a:cubicBezTo>
                    <a:pt x="0" y="555"/>
                    <a:pt x="51" y="554"/>
                    <a:pt x="49" y="548"/>
                  </a:cubicBezTo>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5" name="Freeform 16"/>
            <p:cNvSpPr>
              <a:spLocks/>
            </p:cNvSpPr>
            <p:nvPr userDrawn="1"/>
          </p:nvSpPr>
          <p:spPr bwMode="ltGray">
            <a:xfrm>
              <a:off x="2898" y="1874"/>
              <a:ext cx="2576" cy="1099"/>
            </a:xfrm>
            <a:custGeom>
              <a:avLst/>
              <a:gdLst>
                <a:gd name="T0" fmla="*/ 47 w 2876"/>
                <a:gd name="T1" fmla="*/ 698 h 1226"/>
                <a:gd name="T2" fmla="*/ 56 w 2876"/>
                <a:gd name="T3" fmla="*/ 706 h 1226"/>
                <a:gd name="T4" fmla="*/ 383 w 2876"/>
                <a:gd name="T5" fmla="*/ 952 h 1226"/>
                <a:gd name="T6" fmla="*/ 834 w 2876"/>
                <a:gd name="T7" fmla="*/ 1034 h 1226"/>
                <a:gd name="T8" fmla="*/ 1374 w 2876"/>
                <a:gd name="T9" fmla="*/ 1009 h 1226"/>
                <a:gd name="T10" fmla="*/ 1923 w 2876"/>
                <a:gd name="T11" fmla="*/ 813 h 1226"/>
                <a:gd name="T12" fmla="*/ 2329 w 2876"/>
                <a:gd name="T13" fmla="*/ 477 h 1226"/>
                <a:gd name="T14" fmla="*/ 2537 w 2876"/>
                <a:gd name="T15" fmla="*/ 58 h 1226"/>
                <a:gd name="T16" fmla="*/ 2562 w 2876"/>
                <a:gd name="T17" fmla="*/ 125 h 1226"/>
                <a:gd name="T18" fmla="*/ 2496 w 2876"/>
                <a:gd name="T19" fmla="*/ 305 h 1226"/>
                <a:gd name="T20" fmla="*/ 2329 w 2876"/>
                <a:gd name="T21" fmla="*/ 558 h 1226"/>
                <a:gd name="T22" fmla="*/ 1922 w 2876"/>
                <a:gd name="T23" fmla="*/ 883 h 1226"/>
                <a:gd name="T24" fmla="*/ 1391 w 2876"/>
                <a:gd name="T25" fmla="*/ 1059 h 1226"/>
                <a:gd name="T26" fmla="*/ 850 w 2876"/>
                <a:gd name="T27" fmla="*/ 1091 h 1226"/>
                <a:gd name="T28" fmla="*/ 391 w 2876"/>
                <a:gd name="T29" fmla="*/ 1009 h 1226"/>
                <a:gd name="T30" fmla="*/ 130 w 2876"/>
                <a:gd name="T31" fmla="*/ 845 h 1226"/>
                <a:gd name="T32" fmla="*/ 47 w 2876"/>
                <a:gd name="T33" fmla="*/ 698 h 122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876"/>
                <a:gd name="T52" fmla="*/ 0 h 1226"/>
                <a:gd name="T53" fmla="*/ 2876 w 2876"/>
                <a:gd name="T54" fmla="*/ 1226 h 122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876" h="1226">
                  <a:moveTo>
                    <a:pt x="53" y="779"/>
                  </a:moveTo>
                  <a:cubicBezTo>
                    <a:pt x="1" y="724"/>
                    <a:pt x="0" y="741"/>
                    <a:pt x="62" y="788"/>
                  </a:cubicBezTo>
                  <a:cubicBezTo>
                    <a:pt x="124" y="835"/>
                    <a:pt x="283" y="1001"/>
                    <a:pt x="428" y="1062"/>
                  </a:cubicBezTo>
                  <a:cubicBezTo>
                    <a:pt x="573" y="1123"/>
                    <a:pt x="747" y="1142"/>
                    <a:pt x="931" y="1153"/>
                  </a:cubicBezTo>
                  <a:cubicBezTo>
                    <a:pt x="1115" y="1164"/>
                    <a:pt x="1331" y="1167"/>
                    <a:pt x="1534" y="1126"/>
                  </a:cubicBezTo>
                  <a:cubicBezTo>
                    <a:pt x="1737" y="1085"/>
                    <a:pt x="1969" y="1006"/>
                    <a:pt x="2147" y="907"/>
                  </a:cubicBezTo>
                  <a:cubicBezTo>
                    <a:pt x="2325" y="808"/>
                    <a:pt x="2486" y="672"/>
                    <a:pt x="2600" y="532"/>
                  </a:cubicBezTo>
                  <a:cubicBezTo>
                    <a:pt x="2714" y="392"/>
                    <a:pt x="2790" y="130"/>
                    <a:pt x="2833" y="65"/>
                  </a:cubicBezTo>
                  <a:cubicBezTo>
                    <a:pt x="2876" y="0"/>
                    <a:pt x="2868" y="93"/>
                    <a:pt x="2860" y="139"/>
                  </a:cubicBezTo>
                  <a:cubicBezTo>
                    <a:pt x="2852" y="185"/>
                    <a:pt x="2830" y="260"/>
                    <a:pt x="2787" y="340"/>
                  </a:cubicBezTo>
                  <a:cubicBezTo>
                    <a:pt x="2744" y="420"/>
                    <a:pt x="2707" y="515"/>
                    <a:pt x="2600" y="622"/>
                  </a:cubicBezTo>
                  <a:cubicBezTo>
                    <a:pt x="2493" y="729"/>
                    <a:pt x="2320" y="892"/>
                    <a:pt x="2146" y="985"/>
                  </a:cubicBezTo>
                  <a:cubicBezTo>
                    <a:pt x="1972" y="1078"/>
                    <a:pt x="1752" y="1142"/>
                    <a:pt x="1553" y="1181"/>
                  </a:cubicBezTo>
                  <a:cubicBezTo>
                    <a:pt x="1354" y="1220"/>
                    <a:pt x="1135" y="1226"/>
                    <a:pt x="949" y="1217"/>
                  </a:cubicBezTo>
                  <a:cubicBezTo>
                    <a:pt x="763" y="1208"/>
                    <a:pt x="571" y="1172"/>
                    <a:pt x="437" y="1126"/>
                  </a:cubicBezTo>
                  <a:cubicBezTo>
                    <a:pt x="303" y="1080"/>
                    <a:pt x="209" y="1001"/>
                    <a:pt x="145" y="943"/>
                  </a:cubicBezTo>
                  <a:cubicBezTo>
                    <a:pt x="81" y="885"/>
                    <a:pt x="72" y="813"/>
                    <a:pt x="53" y="779"/>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6" name="Freeform 17"/>
            <p:cNvSpPr>
              <a:spLocks/>
            </p:cNvSpPr>
            <p:nvPr userDrawn="1"/>
          </p:nvSpPr>
          <p:spPr bwMode="ltGray">
            <a:xfrm>
              <a:off x="3473" y="2703"/>
              <a:ext cx="1961" cy="706"/>
            </a:xfrm>
            <a:custGeom>
              <a:avLst/>
              <a:gdLst>
                <a:gd name="T0" fmla="*/ 6 w 2189"/>
                <a:gd name="T1" fmla="*/ 582 h 788"/>
                <a:gd name="T2" fmla="*/ 128 w 2189"/>
                <a:gd name="T3" fmla="*/ 623 h 788"/>
                <a:gd name="T4" fmla="*/ 512 w 2189"/>
                <a:gd name="T5" fmla="*/ 647 h 788"/>
                <a:gd name="T6" fmla="*/ 890 w 2189"/>
                <a:gd name="T7" fmla="*/ 606 h 788"/>
                <a:gd name="T8" fmla="*/ 1372 w 2189"/>
                <a:gd name="T9" fmla="*/ 434 h 788"/>
                <a:gd name="T10" fmla="*/ 1724 w 2189"/>
                <a:gd name="T11" fmla="*/ 196 h 788"/>
                <a:gd name="T12" fmla="*/ 1938 w 2189"/>
                <a:gd name="T13" fmla="*/ 8 h 788"/>
                <a:gd name="T14" fmla="*/ 1864 w 2189"/>
                <a:gd name="T15" fmla="*/ 147 h 788"/>
                <a:gd name="T16" fmla="*/ 1700 w 2189"/>
                <a:gd name="T17" fmla="*/ 287 h 788"/>
                <a:gd name="T18" fmla="*/ 1356 w 2189"/>
                <a:gd name="T19" fmla="*/ 500 h 788"/>
                <a:gd name="T20" fmla="*/ 931 w 2189"/>
                <a:gd name="T21" fmla="*/ 655 h 788"/>
                <a:gd name="T22" fmla="*/ 529 w 2189"/>
                <a:gd name="T23" fmla="*/ 704 h 788"/>
                <a:gd name="T24" fmla="*/ 88 w 2189"/>
                <a:gd name="T25" fmla="*/ 664 h 788"/>
                <a:gd name="T26" fmla="*/ 6 w 2189"/>
                <a:gd name="T27" fmla="*/ 582 h 7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89"/>
                <a:gd name="T43" fmla="*/ 0 h 788"/>
                <a:gd name="T44" fmla="*/ 2189 w 2189"/>
                <a:gd name="T45" fmla="*/ 788 h 78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89" h="788">
                  <a:moveTo>
                    <a:pt x="7" y="650"/>
                  </a:moveTo>
                  <a:cubicBezTo>
                    <a:pt x="14" y="642"/>
                    <a:pt x="49" y="683"/>
                    <a:pt x="143" y="695"/>
                  </a:cubicBezTo>
                  <a:cubicBezTo>
                    <a:pt x="237" y="707"/>
                    <a:pt x="430" y="725"/>
                    <a:pt x="572" y="722"/>
                  </a:cubicBezTo>
                  <a:cubicBezTo>
                    <a:pt x="714" y="719"/>
                    <a:pt x="833" y="716"/>
                    <a:pt x="993" y="676"/>
                  </a:cubicBezTo>
                  <a:cubicBezTo>
                    <a:pt x="1153" y="636"/>
                    <a:pt x="1377" y="560"/>
                    <a:pt x="1532" y="484"/>
                  </a:cubicBezTo>
                  <a:cubicBezTo>
                    <a:pt x="1687" y="408"/>
                    <a:pt x="1820" y="298"/>
                    <a:pt x="1925" y="219"/>
                  </a:cubicBezTo>
                  <a:cubicBezTo>
                    <a:pt x="2030" y="140"/>
                    <a:pt x="2137" y="18"/>
                    <a:pt x="2163" y="9"/>
                  </a:cubicBezTo>
                  <a:cubicBezTo>
                    <a:pt x="2189" y="0"/>
                    <a:pt x="2125" y="112"/>
                    <a:pt x="2081" y="164"/>
                  </a:cubicBezTo>
                  <a:cubicBezTo>
                    <a:pt x="2037" y="216"/>
                    <a:pt x="1992" y="254"/>
                    <a:pt x="1898" y="320"/>
                  </a:cubicBezTo>
                  <a:cubicBezTo>
                    <a:pt x="1804" y="386"/>
                    <a:pt x="1657" y="489"/>
                    <a:pt x="1514" y="558"/>
                  </a:cubicBezTo>
                  <a:cubicBezTo>
                    <a:pt x="1371" y="627"/>
                    <a:pt x="1193" y="693"/>
                    <a:pt x="1039" y="731"/>
                  </a:cubicBezTo>
                  <a:cubicBezTo>
                    <a:pt x="885" y="769"/>
                    <a:pt x="748" y="784"/>
                    <a:pt x="591" y="786"/>
                  </a:cubicBezTo>
                  <a:cubicBezTo>
                    <a:pt x="434" y="788"/>
                    <a:pt x="195" y="764"/>
                    <a:pt x="98" y="741"/>
                  </a:cubicBezTo>
                  <a:cubicBezTo>
                    <a:pt x="1" y="718"/>
                    <a:pt x="0" y="658"/>
                    <a:pt x="7" y="650"/>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7" name="Freeform 18"/>
            <p:cNvSpPr>
              <a:spLocks/>
            </p:cNvSpPr>
            <p:nvPr userDrawn="1"/>
          </p:nvSpPr>
          <p:spPr bwMode="ltGray">
            <a:xfrm>
              <a:off x="4198" y="1089"/>
              <a:ext cx="1273" cy="1017"/>
            </a:xfrm>
            <a:custGeom>
              <a:avLst/>
              <a:gdLst>
                <a:gd name="T0" fmla="*/ 257 w 1421"/>
                <a:gd name="T1" fmla="*/ 285 h 1134"/>
                <a:gd name="T2" fmla="*/ 232 w 1421"/>
                <a:gd name="T3" fmla="*/ 264 h 1134"/>
                <a:gd name="T4" fmla="*/ 192 w 1421"/>
                <a:gd name="T5" fmla="*/ 344 h 1134"/>
                <a:gd name="T6" fmla="*/ 108 w 1421"/>
                <a:gd name="T7" fmla="*/ 379 h 1134"/>
                <a:gd name="T8" fmla="*/ 71 w 1421"/>
                <a:gd name="T9" fmla="*/ 347 h 1134"/>
                <a:gd name="T10" fmla="*/ 41 w 1421"/>
                <a:gd name="T11" fmla="*/ 377 h 1134"/>
                <a:gd name="T12" fmla="*/ 13 w 1421"/>
                <a:gd name="T13" fmla="*/ 407 h 1134"/>
                <a:gd name="T14" fmla="*/ 135 w 1421"/>
                <a:gd name="T15" fmla="*/ 407 h 1134"/>
                <a:gd name="T16" fmla="*/ 41 w 1421"/>
                <a:gd name="T17" fmla="*/ 503 h 1134"/>
                <a:gd name="T18" fmla="*/ 6 w 1421"/>
                <a:gd name="T19" fmla="*/ 587 h 1134"/>
                <a:gd name="T20" fmla="*/ 41 w 1421"/>
                <a:gd name="T21" fmla="*/ 675 h 1134"/>
                <a:gd name="T22" fmla="*/ 76 w 1421"/>
                <a:gd name="T23" fmla="*/ 713 h 1134"/>
                <a:gd name="T24" fmla="*/ 14 w 1421"/>
                <a:gd name="T25" fmla="*/ 737 h 1134"/>
                <a:gd name="T26" fmla="*/ 176 w 1421"/>
                <a:gd name="T27" fmla="*/ 718 h 1134"/>
                <a:gd name="T28" fmla="*/ 73 w 1421"/>
                <a:gd name="T29" fmla="*/ 958 h 1134"/>
                <a:gd name="T30" fmla="*/ 106 w 1421"/>
                <a:gd name="T31" fmla="*/ 987 h 1134"/>
                <a:gd name="T32" fmla="*/ 216 w 1421"/>
                <a:gd name="T33" fmla="*/ 773 h 1134"/>
                <a:gd name="T34" fmla="*/ 264 w 1421"/>
                <a:gd name="T35" fmla="*/ 732 h 1134"/>
                <a:gd name="T36" fmla="*/ 224 w 1421"/>
                <a:gd name="T37" fmla="*/ 656 h 1134"/>
                <a:gd name="T38" fmla="*/ 257 w 1421"/>
                <a:gd name="T39" fmla="*/ 691 h 1134"/>
                <a:gd name="T40" fmla="*/ 546 w 1421"/>
                <a:gd name="T41" fmla="*/ 624 h 1134"/>
                <a:gd name="T42" fmla="*/ 735 w 1421"/>
                <a:gd name="T43" fmla="*/ 726 h 1134"/>
                <a:gd name="T44" fmla="*/ 866 w 1421"/>
                <a:gd name="T45" fmla="*/ 895 h 1134"/>
                <a:gd name="T46" fmla="*/ 893 w 1421"/>
                <a:gd name="T47" fmla="*/ 864 h 1134"/>
                <a:gd name="T48" fmla="*/ 1208 w 1421"/>
                <a:gd name="T49" fmla="*/ 923 h 1134"/>
                <a:gd name="T50" fmla="*/ 1165 w 1421"/>
                <a:gd name="T51" fmla="*/ 861 h 1134"/>
                <a:gd name="T52" fmla="*/ 1197 w 1421"/>
                <a:gd name="T53" fmla="*/ 704 h 1134"/>
                <a:gd name="T54" fmla="*/ 1041 w 1421"/>
                <a:gd name="T55" fmla="*/ 409 h 1134"/>
                <a:gd name="T56" fmla="*/ 902 w 1421"/>
                <a:gd name="T57" fmla="*/ 204 h 1134"/>
                <a:gd name="T58" fmla="*/ 770 w 1421"/>
                <a:gd name="T59" fmla="*/ 89 h 1134"/>
                <a:gd name="T60" fmla="*/ 595 w 1421"/>
                <a:gd name="T61" fmla="*/ 0 h 1134"/>
                <a:gd name="T62" fmla="*/ 623 w 1421"/>
                <a:gd name="T63" fmla="*/ 82 h 1134"/>
                <a:gd name="T64" fmla="*/ 466 w 1421"/>
                <a:gd name="T65" fmla="*/ 13 h 1134"/>
                <a:gd name="T66" fmla="*/ 420 w 1421"/>
                <a:gd name="T67" fmla="*/ 83 h 1134"/>
                <a:gd name="T68" fmla="*/ 385 w 1421"/>
                <a:gd name="T69" fmla="*/ 170 h 1134"/>
                <a:gd name="T70" fmla="*/ 638 w 1421"/>
                <a:gd name="T71" fmla="*/ 210 h 1134"/>
                <a:gd name="T72" fmla="*/ 568 w 1421"/>
                <a:gd name="T73" fmla="*/ 307 h 1134"/>
                <a:gd name="T74" fmla="*/ 506 w 1421"/>
                <a:gd name="T75" fmla="*/ 326 h 1134"/>
                <a:gd name="T76" fmla="*/ 379 w 1421"/>
                <a:gd name="T77" fmla="*/ 285 h 1134"/>
                <a:gd name="T78" fmla="*/ 254 w 1421"/>
                <a:gd name="T79" fmla="*/ 210 h 11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21"/>
                <a:gd name="T121" fmla="*/ 0 h 1134"/>
                <a:gd name="T122" fmla="*/ 1421 w 1421"/>
                <a:gd name="T123" fmla="*/ 1134 h 113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21" h="1134">
                  <a:moveTo>
                    <a:pt x="287" y="273"/>
                  </a:moveTo>
                  <a:lnTo>
                    <a:pt x="287" y="318"/>
                  </a:lnTo>
                  <a:lnTo>
                    <a:pt x="253" y="336"/>
                  </a:lnTo>
                  <a:lnTo>
                    <a:pt x="259" y="294"/>
                  </a:lnTo>
                  <a:lnTo>
                    <a:pt x="223" y="318"/>
                  </a:lnTo>
                  <a:lnTo>
                    <a:pt x="214" y="384"/>
                  </a:lnTo>
                  <a:lnTo>
                    <a:pt x="154" y="396"/>
                  </a:lnTo>
                  <a:lnTo>
                    <a:pt x="121" y="423"/>
                  </a:lnTo>
                  <a:lnTo>
                    <a:pt x="85" y="423"/>
                  </a:lnTo>
                  <a:lnTo>
                    <a:pt x="79" y="387"/>
                  </a:lnTo>
                  <a:lnTo>
                    <a:pt x="46" y="387"/>
                  </a:lnTo>
                  <a:lnTo>
                    <a:pt x="46" y="420"/>
                  </a:lnTo>
                  <a:lnTo>
                    <a:pt x="13" y="426"/>
                  </a:lnTo>
                  <a:lnTo>
                    <a:pt x="15" y="454"/>
                  </a:lnTo>
                  <a:lnTo>
                    <a:pt x="60" y="454"/>
                  </a:lnTo>
                  <a:lnTo>
                    <a:pt x="151" y="454"/>
                  </a:lnTo>
                  <a:lnTo>
                    <a:pt x="105" y="545"/>
                  </a:lnTo>
                  <a:lnTo>
                    <a:pt x="46" y="561"/>
                  </a:lnTo>
                  <a:cubicBezTo>
                    <a:pt x="30" y="571"/>
                    <a:pt x="16" y="588"/>
                    <a:pt x="10" y="603"/>
                  </a:cubicBezTo>
                  <a:cubicBezTo>
                    <a:pt x="4" y="618"/>
                    <a:pt x="0" y="639"/>
                    <a:pt x="7" y="654"/>
                  </a:cubicBezTo>
                  <a:lnTo>
                    <a:pt x="49" y="693"/>
                  </a:lnTo>
                  <a:lnTo>
                    <a:pt x="46" y="753"/>
                  </a:lnTo>
                  <a:lnTo>
                    <a:pt x="76" y="762"/>
                  </a:lnTo>
                  <a:lnTo>
                    <a:pt x="85" y="795"/>
                  </a:lnTo>
                  <a:lnTo>
                    <a:pt x="46" y="792"/>
                  </a:lnTo>
                  <a:lnTo>
                    <a:pt x="16" y="822"/>
                  </a:lnTo>
                  <a:lnTo>
                    <a:pt x="121" y="837"/>
                  </a:lnTo>
                  <a:lnTo>
                    <a:pt x="196" y="801"/>
                  </a:lnTo>
                  <a:lnTo>
                    <a:pt x="166" y="975"/>
                  </a:lnTo>
                  <a:lnTo>
                    <a:pt x="82" y="1068"/>
                  </a:lnTo>
                  <a:cubicBezTo>
                    <a:pt x="65" y="1093"/>
                    <a:pt x="49" y="1116"/>
                    <a:pt x="67" y="1125"/>
                  </a:cubicBezTo>
                  <a:cubicBezTo>
                    <a:pt x="85" y="1134"/>
                    <a:pt x="101" y="1124"/>
                    <a:pt x="118" y="1101"/>
                  </a:cubicBezTo>
                  <a:lnTo>
                    <a:pt x="193" y="957"/>
                  </a:lnTo>
                  <a:lnTo>
                    <a:pt x="241" y="862"/>
                  </a:lnTo>
                  <a:lnTo>
                    <a:pt x="287" y="862"/>
                  </a:lnTo>
                  <a:lnTo>
                    <a:pt x="295" y="816"/>
                  </a:lnTo>
                  <a:lnTo>
                    <a:pt x="256" y="792"/>
                  </a:lnTo>
                  <a:lnTo>
                    <a:pt x="250" y="732"/>
                  </a:lnTo>
                  <a:lnTo>
                    <a:pt x="287" y="726"/>
                  </a:lnTo>
                  <a:lnTo>
                    <a:pt x="287" y="771"/>
                  </a:lnTo>
                  <a:lnTo>
                    <a:pt x="400" y="696"/>
                  </a:lnTo>
                  <a:cubicBezTo>
                    <a:pt x="454" y="684"/>
                    <a:pt x="550" y="687"/>
                    <a:pt x="610" y="696"/>
                  </a:cubicBezTo>
                  <a:cubicBezTo>
                    <a:pt x="670" y="705"/>
                    <a:pt x="728" y="734"/>
                    <a:pt x="763" y="753"/>
                  </a:cubicBezTo>
                  <a:cubicBezTo>
                    <a:pt x="798" y="772"/>
                    <a:pt x="801" y="784"/>
                    <a:pt x="820" y="810"/>
                  </a:cubicBezTo>
                  <a:lnTo>
                    <a:pt x="877" y="908"/>
                  </a:lnTo>
                  <a:lnTo>
                    <a:pt x="967" y="998"/>
                  </a:lnTo>
                  <a:lnTo>
                    <a:pt x="925" y="906"/>
                  </a:lnTo>
                  <a:cubicBezTo>
                    <a:pt x="930" y="900"/>
                    <a:pt x="904" y="939"/>
                    <a:pt x="997" y="963"/>
                  </a:cubicBezTo>
                  <a:cubicBezTo>
                    <a:pt x="1090" y="987"/>
                    <a:pt x="1170" y="1000"/>
                    <a:pt x="1228" y="1011"/>
                  </a:cubicBezTo>
                  <a:lnTo>
                    <a:pt x="1348" y="1029"/>
                  </a:lnTo>
                  <a:lnTo>
                    <a:pt x="1375" y="998"/>
                  </a:lnTo>
                  <a:lnTo>
                    <a:pt x="1300" y="960"/>
                  </a:lnTo>
                  <a:lnTo>
                    <a:pt x="1421" y="953"/>
                  </a:lnTo>
                  <a:lnTo>
                    <a:pt x="1336" y="785"/>
                  </a:lnTo>
                  <a:cubicBezTo>
                    <a:pt x="1307" y="722"/>
                    <a:pt x="1273" y="630"/>
                    <a:pt x="1244" y="575"/>
                  </a:cubicBezTo>
                  <a:cubicBezTo>
                    <a:pt x="1166" y="463"/>
                    <a:pt x="1188" y="486"/>
                    <a:pt x="1162" y="456"/>
                  </a:cubicBezTo>
                  <a:lnTo>
                    <a:pt x="1107" y="383"/>
                  </a:lnTo>
                  <a:lnTo>
                    <a:pt x="1007" y="227"/>
                  </a:lnTo>
                  <a:lnTo>
                    <a:pt x="924" y="154"/>
                  </a:lnTo>
                  <a:lnTo>
                    <a:pt x="860" y="99"/>
                  </a:lnTo>
                  <a:lnTo>
                    <a:pt x="709" y="0"/>
                  </a:lnTo>
                  <a:lnTo>
                    <a:pt x="664" y="0"/>
                  </a:lnTo>
                  <a:lnTo>
                    <a:pt x="730" y="81"/>
                  </a:lnTo>
                  <a:lnTo>
                    <a:pt x="695" y="91"/>
                  </a:lnTo>
                  <a:lnTo>
                    <a:pt x="634" y="24"/>
                  </a:lnTo>
                  <a:lnTo>
                    <a:pt x="520" y="15"/>
                  </a:lnTo>
                  <a:lnTo>
                    <a:pt x="493" y="51"/>
                  </a:lnTo>
                  <a:lnTo>
                    <a:pt x="469" y="93"/>
                  </a:lnTo>
                  <a:lnTo>
                    <a:pt x="436" y="153"/>
                  </a:lnTo>
                  <a:lnTo>
                    <a:pt x="430" y="189"/>
                  </a:lnTo>
                  <a:lnTo>
                    <a:pt x="706" y="186"/>
                  </a:lnTo>
                  <a:lnTo>
                    <a:pt x="712" y="234"/>
                  </a:lnTo>
                  <a:lnTo>
                    <a:pt x="628" y="291"/>
                  </a:lnTo>
                  <a:lnTo>
                    <a:pt x="634" y="342"/>
                  </a:lnTo>
                  <a:lnTo>
                    <a:pt x="574" y="399"/>
                  </a:lnTo>
                  <a:lnTo>
                    <a:pt x="565" y="363"/>
                  </a:lnTo>
                  <a:lnTo>
                    <a:pt x="505" y="366"/>
                  </a:lnTo>
                  <a:cubicBezTo>
                    <a:pt x="481" y="359"/>
                    <a:pt x="448" y="339"/>
                    <a:pt x="423" y="318"/>
                  </a:cubicBezTo>
                  <a:lnTo>
                    <a:pt x="355" y="243"/>
                  </a:lnTo>
                  <a:lnTo>
                    <a:pt x="283" y="234"/>
                  </a:lnTo>
                  <a:lnTo>
                    <a:pt x="287" y="318"/>
                  </a:lnTo>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8" name="Freeform 19"/>
            <p:cNvSpPr>
              <a:spLocks/>
            </p:cNvSpPr>
            <p:nvPr userDrawn="1"/>
          </p:nvSpPr>
          <p:spPr bwMode="ltGray">
            <a:xfrm>
              <a:off x="4408" y="1097"/>
              <a:ext cx="209" cy="188"/>
            </a:xfrm>
            <a:custGeom>
              <a:avLst/>
              <a:gdLst>
                <a:gd name="T0" fmla="*/ 16 w 233"/>
                <a:gd name="T1" fmla="*/ 158 h 210"/>
                <a:gd name="T2" fmla="*/ 0 w 233"/>
                <a:gd name="T3" fmla="*/ 180 h 210"/>
                <a:gd name="T4" fmla="*/ 70 w 233"/>
                <a:gd name="T5" fmla="*/ 188 h 210"/>
                <a:gd name="T6" fmla="*/ 118 w 233"/>
                <a:gd name="T7" fmla="*/ 183 h 210"/>
                <a:gd name="T8" fmla="*/ 132 w 233"/>
                <a:gd name="T9" fmla="*/ 164 h 210"/>
                <a:gd name="T10" fmla="*/ 137 w 233"/>
                <a:gd name="T11" fmla="*/ 99 h 210"/>
                <a:gd name="T12" fmla="*/ 209 w 233"/>
                <a:gd name="T13" fmla="*/ 73 h 210"/>
                <a:gd name="T14" fmla="*/ 143 w 233"/>
                <a:gd name="T15" fmla="*/ 0 h 210"/>
                <a:gd name="T16" fmla="*/ 148 w 233"/>
                <a:gd name="T17" fmla="*/ 43 h 210"/>
                <a:gd name="T18" fmla="*/ 110 w 233"/>
                <a:gd name="T19" fmla="*/ 51 h 210"/>
                <a:gd name="T20" fmla="*/ 105 w 233"/>
                <a:gd name="T21" fmla="*/ 78 h 210"/>
                <a:gd name="T22" fmla="*/ 48 w 233"/>
                <a:gd name="T23" fmla="*/ 70 h 210"/>
                <a:gd name="T24" fmla="*/ 51 w 233"/>
                <a:gd name="T25" fmla="*/ 142 h 210"/>
                <a:gd name="T26" fmla="*/ 16 w 233"/>
                <a:gd name="T27" fmla="*/ 158 h 2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33"/>
                <a:gd name="T43" fmla="*/ 0 h 210"/>
                <a:gd name="T44" fmla="*/ 233 w 233"/>
                <a:gd name="T45" fmla="*/ 210 h 2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33" h="210">
                  <a:moveTo>
                    <a:pt x="18" y="177"/>
                  </a:moveTo>
                  <a:lnTo>
                    <a:pt x="0" y="201"/>
                  </a:lnTo>
                  <a:lnTo>
                    <a:pt x="78" y="210"/>
                  </a:lnTo>
                  <a:lnTo>
                    <a:pt x="132" y="204"/>
                  </a:lnTo>
                  <a:lnTo>
                    <a:pt x="147" y="183"/>
                  </a:lnTo>
                  <a:lnTo>
                    <a:pt x="153" y="111"/>
                  </a:lnTo>
                  <a:lnTo>
                    <a:pt x="233" y="82"/>
                  </a:lnTo>
                  <a:lnTo>
                    <a:pt x="159" y="0"/>
                  </a:lnTo>
                  <a:lnTo>
                    <a:pt x="165" y="48"/>
                  </a:lnTo>
                  <a:lnTo>
                    <a:pt x="123" y="57"/>
                  </a:lnTo>
                  <a:lnTo>
                    <a:pt x="117" y="87"/>
                  </a:lnTo>
                  <a:cubicBezTo>
                    <a:pt x="78" y="99"/>
                    <a:pt x="61" y="65"/>
                    <a:pt x="54" y="78"/>
                  </a:cubicBezTo>
                  <a:lnTo>
                    <a:pt x="57" y="159"/>
                  </a:lnTo>
                  <a:lnTo>
                    <a:pt x="18" y="177"/>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9" name="Freeform 20"/>
            <p:cNvSpPr>
              <a:spLocks/>
            </p:cNvSpPr>
            <p:nvPr userDrawn="1"/>
          </p:nvSpPr>
          <p:spPr bwMode="ltGray">
            <a:xfrm>
              <a:off x="4043" y="1045"/>
              <a:ext cx="451" cy="348"/>
            </a:xfrm>
            <a:custGeom>
              <a:avLst/>
              <a:gdLst>
                <a:gd name="T0" fmla="*/ 87 w 504"/>
                <a:gd name="T1" fmla="*/ 329 h 388"/>
                <a:gd name="T2" fmla="*/ 127 w 504"/>
                <a:gd name="T3" fmla="*/ 329 h 388"/>
                <a:gd name="T4" fmla="*/ 207 w 504"/>
                <a:gd name="T5" fmla="*/ 302 h 388"/>
                <a:gd name="T6" fmla="*/ 234 w 504"/>
                <a:gd name="T7" fmla="*/ 302 h 388"/>
                <a:gd name="T8" fmla="*/ 271 w 504"/>
                <a:gd name="T9" fmla="*/ 305 h 388"/>
                <a:gd name="T10" fmla="*/ 290 w 504"/>
                <a:gd name="T11" fmla="*/ 329 h 388"/>
                <a:gd name="T12" fmla="*/ 290 w 504"/>
                <a:gd name="T13" fmla="*/ 289 h 388"/>
                <a:gd name="T14" fmla="*/ 330 w 504"/>
                <a:gd name="T15" fmla="*/ 248 h 388"/>
                <a:gd name="T16" fmla="*/ 370 w 504"/>
                <a:gd name="T17" fmla="*/ 248 h 388"/>
                <a:gd name="T18" fmla="*/ 290 w 504"/>
                <a:gd name="T19" fmla="*/ 207 h 388"/>
                <a:gd name="T20" fmla="*/ 260 w 504"/>
                <a:gd name="T21" fmla="*/ 248 h 388"/>
                <a:gd name="T22" fmla="*/ 168 w 504"/>
                <a:gd name="T23" fmla="*/ 248 h 388"/>
                <a:gd name="T24" fmla="*/ 208 w 504"/>
                <a:gd name="T25" fmla="*/ 207 h 388"/>
                <a:gd name="T26" fmla="*/ 208 w 504"/>
                <a:gd name="T27" fmla="*/ 166 h 388"/>
                <a:gd name="T28" fmla="*/ 249 w 504"/>
                <a:gd name="T29" fmla="*/ 166 h 388"/>
                <a:gd name="T30" fmla="*/ 287 w 504"/>
                <a:gd name="T31" fmla="*/ 146 h 388"/>
                <a:gd name="T32" fmla="*/ 352 w 504"/>
                <a:gd name="T33" fmla="*/ 181 h 388"/>
                <a:gd name="T34" fmla="*/ 392 w 504"/>
                <a:gd name="T35" fmla="*/ 144 h 388"/>
                <a:gd name="T36" fmla="*/ 413 w 504"/>
                <a:gd name="T37" fmla="*/ 95 h 388"/>
                <a:gd name="T38" fmla="*/ 408 w 504"/>
                <a:gd name="T39" fmla="*/ 74 h 388"/>
                <a:gd name="T40" fmla="*/ 451 w 504"/>
                <a:gd name="T41" fmla="*/ 60 h 388"/>
                <a:gd name="T42" fmla="*/ 448 w 504"/>
                <a:gd name="T43" fmla="*/ 30 h 388"/>
                <a:gd name="T44" fmla="*/ 416 w 504"/>
                <a:gd name="T45" fmla="*/ 9 h 388"/>
                <a:gd name="T46" fmla="*/ 317 w 504"/>
                <a:gd name="T47" fmla="*/ 9 h 388"/>
                <a:gd name="T48" fmla="*/ 199 w 504"/>
                <a:gd name="T49" fmla="*/ 65 h 388"/>
                <a:gd name="T50" fmla="*/ 174 w 504"/>
                <a:gd name="T51" fmla="*/ 92 h 388"/>
                <a:gd name="T52" fmla="*/ 132 w 504"/>
                <a:gd name="T53" fmla="*/ 95 h 388"/>
                <a:gd name="T54" fmla="*/ 72 w 504"/>
                <a:gd name="T55" fmla="*/ 117 h 388"/>
                <a:gd name="T56" fmla="*/ 59 w 504"/>
                <a:gd name="T57" fmla="*/ 133 h 388"/>
                <a:gd name="T58" fmla="*/ 47 w 504"/>
                <a:gd name="T59" fmla="*/ 166 h 388"/>
                <a:gd name="T60" fmla="*/ 47 w 504"/>
                <a:gd name="T61" fmla="*/ 207 h 388"/>
                <a:gd name="T62" fmla="*/ 13 w 504"/>
                <a:gd name="T63" fmla="*/ 216 h 388"/>
                <a:gd name="T64" fmla="*/ 13 w 504"/>
                <a:gd name="T65" fmla="*/ 305 h 388"/>
                <a:gd name="T66" fmla="*/ 48 w 504"/>
                <a:gd name="T67" fmla="*/ 305 h 388"/>
                <a:gd name="T68" fmla="*/ 54 w 504"/>
                <a:gd name="T69" fmla="*/ 267 h 388"/>
                <a:gd name="T70" fmla="*/ 132 w 504"/>
                <a:gd name="T71" fmla="*/ 270 h 388"/>
                <a:gd name="T72" fmla="*/ 118 w 504"/>
                <a:gd name="T73" fmla="*/ 297 h 388"/>
                <a:gd name="T74" fmla="*/ 78 w 504"/>
                <a:gd name="T75" fmla="*/ 302 h 388"/>
                <a:gd name="T76" fmla="*/ 87 w 504"/>
                <a:gd name="T77" fmla="*/ 329 h 3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4"/>
                <a:gd name="T118" fmla="*/ 0 h 388"/>
                <a:gd name="T119" fmla="*/ 504 w 504"/>
                <a:gd name="T120" fmla="*/ 388 h 3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4" h="388">
                  <a:moveTo>
                    <a:pt x="97" y="367"/>
                  </a:moveTo>
                  <a:lnTo>
                    <a:pt x="142" y="367"/>
                  </a:lnTo>
                  <a:cubicBezTo>
                    <a:pt x="164" y="362"/>
                    <a:pt x="180" y="340"/>
                    <a:pt x="231" y="337"/>
                  </a:cubicBezTo>
                  <a:cubicBezTo>
                    <a:pt x="282" y="334"/>
                    <a:pt x="244" y="337"/>
                    <a:pt x="261" y="337"/>
                  </a:cubicBezTo>
                  <a:lnTo>
                    <a:pt x="303" y="340"/>
                  </a:lnTo>
                  <a:lnTo>
                    <a:pt x="324" y="367"/>
                  </a:lnTo>
                  <a:lnTo>
                    <a:pt x="324" y="322"/>
                  </a:lnTo>
                  <a:lnTo>
                    <a:pt x="369" y="276"/>
                  </a:lnTo>
                  <a:lnTo>
                    <a:pt x="414" y="276"/>
                  </a:lnTo>
                  <a:lnTo>
                    <a:pt x="324" y="231"/>
                  </a:lnTo>
                  <a:lnTo>
                    <a:pt x="291" y="277"/>
                  </a:lnTo>
                  <a:lnTo>
                    <a:pt x="188" y="276"/>
                  </a:lnTo>
                  <a:lnTo>
                    <a:pt x="233" y="231"/>
                  </a:lnTo>
                  <a:lnTo>
                    <a:pt x="233" y="185"/>
                  </a:lnTo>
                  <a:lnTo>
                    <a:pt x="278" y="185"/>
                  </a:lnTo>
                  <a:lnTo>
                    <a:pt x="321" y="163"/>
                  </a:lnTo>
                  <a:lnTo>
                    <a:pt x="393" y="202"/>
                  </a:lnTo>
                  <a:lnTo>
                    <a:pt x="438" y="160"/>
                  </a:lnTo>
                  <a:lnTo>
                    <a:pt x="462" y="106"/>
                  </a:lnTo>
                  <a:lnTo>
                    <a:pt x="456" y="82"/>
                  </a:lnTo>
                  <a:lnTo>
                    <a:pt x="504" y="67"/>
                  </a:lnTo>
                  <a:lnTo>
                    <a:pt x="501" y="34"/>
                  </a:lnTo>
                  <a:lnTo>
                    <a:pt x="465" y="10"/>
                  </a:lnTo>
                  <a:cubicBezTo>
                    <a:pt x="441" y="6"/>
                    <a:pt x="394" y="0"/>
                    <a:pt x="354" y="10"/>
                  </a:cubicBezTo>
                  <a:cubicBezTo>
                    <a:pt x="306" y="13"/>
                    <a:pt x="248" y="56"/>
                    <a:pt x="222" y="73"/>
                  </a:cubicBezTo>
                  <a:lnTo>
                    <a:pt x="195" y="103"/>
                  </a:lnTo>
                  <a:lnTo>
                    <a:pt x="147" y="106"/>
                  </a:lnTo>
                  <a:lnTo>
                    <a:pt x="81" y="130"/>
                  </a:lnTo>
                  <a:cubicBezTo>
                    <a:pt x="68" y="137"/>
                    <a:pt x="71" y="139"/>
                    <a:pt x="66" y="148"/>
                  </a:cubicBezTo>
                  <a:cubicBezTo>
                    <a:pt x="61" y="157"/>
                    <a:pt x="54" y="171"/>
                    <a:pt x="52" y="185"/>
                  </a:cubicBezTo>
                  <a:cubicBezTo>
                    <a:pt x="38" y="210"/>
                    <a:pt x="58" y="222"/>
                    <a:pt x="52" y="231"/>
                  </a:cubicBezTo>
                  <a:lnTo>
                    <a:pt x="15" y="241"/>
                  </a:lnTo>
                  <a:cubicBezTo>
                    <a:pt x="9" y="259"/>
                    <a:pt x="0" y="292"/>
                    <a:pt x="15" y="340"/>
                  </a:cubicBezTo>
                  <a:cubicBezTo>
                    <a:pt x="30" y="388"/>
                    <a:pt x="46" y="347"/>
                    <a:pt x="54" y="340"/>
                  </a:cubicBezTo>
                  <a:lnTo>
                    <a:pt x="60" y="298"/>
                  </a:lnTo>
                  <a:lnTo>
                    <a:pt x="147" y="301"/>
                  </a:lnTo>
                  <a:lnTo>
                    <a:pt x="132" y="331"/>
                  </a:lnTo>
                  <a:lnTo>
                    <a:pt x="87" y="337"/>
                  </a:lnTo>
                  <a:lnTo>
                    <a:pt x="97" y="367"/>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0" name="Freeform 21"/>
            <p:cNvSpPr>
              <a:spLocks/>
            </p:cNvSpPr>
            <p:nvPr userDrawn="1"/>
          </p:nvSpPr>
          <p:spPr bwMode="ltGray">
            <a:xfrm>
              <a:off x="4118" y="960"/>
              <a:ext cx="174" cy="156"/>
            </a:xfrm>
            <a:custGeom>
              <a:avLst/>
              <a:gdLst>
                <a:gd name="T0" fmla="*/ 0 w 194"/>
                <a:gd name="T1" fmla="*/ 156 h 174"/>
                <a:gd name="T2" fmla="*/ 30 w 194"/>
                <a:gd name="T3" fmla="*/ 121 h 174"/>
                <a:gd name="T4" fmla="*/ 94 w 194"/>
                <a:gd name="T5" fmla="*/ 118 h 174"/>
                <a:gd name="T6" fmla="*/ 124 w 194"/>
                <a:gd name="T7" fmla="*/ 83 h 174"/>
                <a:gd name="T8" fmla="*/ 126 w 194"/>
                <a:gd name="T9" fmla="*/ 62 h 174"/>
                <a:gd name="T10" fmla="*/ 174 w 194"/>
                <a:gd name="T11" fmla="*/ 48 h 174"/>
                <a:gd name="T12" fmla="*/ 151 w 194"/>
                <a:gd name="T13" fmla="*/ 24 h 174"/>
                <a:gd name="T14" fmla="*/ 121 w 194"/>
                <a:gd name="T15" fmla="*/ 27 h 174"/>
                <a:gd name="T16" fmla="*/ 89 w 194"/>
                <a:gd name="T17" fmla="*/ 0 h 174"/>
                <a:gd name="T18" fmla="*/ 65 w 194"/>
                <a:gd name="T19" fmla="*/ 30 h 174"/>
                <a:gd name="T20" fmla="*/ 0 w 194"/>
                <a:gd name="T21" fmla="*/ 78 h 174"/>
                <a:gd name="T22" fmla="*/ 0 w 194"/>
                <a:gd name="T23" fmla="*/ 156 h 17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94"/>
                <a:gd name="T37" fmla="*/ 0 h 174"/>
                <a:gd name="T38" fmla="*/ 194 w 194"/>
                <a:gd name="T39" fmla="*/ 174 h 17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94" h="174">
                  <a:moveTo>
                    <a:pt x="0" y="174"/>
                  </a:moveTo>
                  <a:lnTo>
                    <a:pt x="33" y="135"/>
                  </a:lnTo>
                  <a:lnTo>
                    <a:pt x="105" y="132"/>
                  </a:lnTo>
                  <a:lnTo>
                    <a:pt x="138" y="93"/>
                  </a:lnTo>
                  <a:lnTo>
                    <a:pt x="141" y="69"/>
                  </a:lnTo>
                  <a:lnTo>
                    <a:pt x="194" y="54"/>
                  </a:lnTo>
                  <a:lnTo>
                    <a:pt x="168" y="27"/>
                  </a:lnTo>
                  <a:lnTo>
                    <a:pt x="135" y="30"/>
                  </a:lnTo>
                  <a:lnTo>
                    <a:pt x="99" y="0"/>
                  </a:lnTo>
                  <a:lnTo>
                    <a:pt x="72" y="33"/>
                  </a:lnTo>
                  <a:lnTo>
                    <a:pt x="0" y="87"/>
                  </a:lnTo>
                  <a:lnTo>
                    <a:pt x="0" y="174"/>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1" name="Freeform 22"/>
            <p:cNvSpPr>
              <a:spLocks/>
            </p:cNvSpPr>
            <p:nvPr userDrawn="1"/>
          </p:nvSpPr>
          <p:spPr bwMode="ltGray">
            <a:xfrm>
              <a:off x="2789" y="967"/>
              <a:ext cx="1460" cy="1790"/>
            </a:xfrm>
            <a:custGeom>
              <a:avLst/>
              <a:gdLst>
                <a:gd name="T0" fmla="*/ 950 w 1630"/>
                <a:gd name="T1" fmla="*/ 8 h 1996"/>
                <a:gd name="T2" fmla="*/ 777 w 1630"/>
                <a:gd name="T3" fmla="*/ 74 h 1996"/>
                <a:gd name="T4" fmla="*/ 500 w 1630"/>
                <a:gd name="T5" fmla="*/ 247 h 1996"/>
                <a:gd name="T6" fmla="*/ 238 w 1630"/>
                <a:gd name="T7" fmla="*/ 542 h 1996"/>
                <a:gd name="T8" fmla="*/ 99 w 1630"/>
                <a:gd name="T9" fmla="*/ 804 h 1996"/>
                <a:gd name="T10" fmla="*/ 9 w 1630"/>
                <a:gd name="T11" fmla="*/ 1140 h 1996"/>
                <a:gd name="T12" fmla="*/ 17 w 1630"/>
                <a:gd name="T13" fmla="*/ 1484 h 1996"/>
                <a:gd name="T14" fmla="*/ 65 w 1630"/>
                <a:gd name="T15" fmla="*/ 1602 h 1996"/>
                <a:gd name="T16" fmla="*/ 130 w 1630"/>
                <a:gd name="T17" fmla="*/ 1658 h 1996"/>
                <a:gd name="T18" fmla="*/ 170 w 1630"/>
                <a:gd name="T19" fmla="*/ 1790 h 1996"/>
                <a:gd name="T20" fmla="*/ 192 w 1630"/>
                <a:gd name="T21" fmla="*/ 1728 h 1996"/>
                <a:gd name="T22" fmla="*/ 224 w 1630"/>
                <a:gd name="T23" fmla="*/ 1631 h 1996"/>
                <a:gd name="T24" fmla="*/ 248 w 1630"/>
                <a:gd name="T25" fmla="*/ 1462 h 1996"/>
                <a:gd name="T26" fmla="*/ 339 w 1630"/>
                <a:gd name="T27" fmla="*/ 1368 h 1996"/>
                <a:gd name="T28" fmla="*/ 345 w 1630"/>
                <a:gd name="T29" fmla="*/ 1454 h 1996"/>
                <a:gd name="T30" fmla="*/ 353 w 1630"/>
                <a:gd name="T31" fmla="*/ 1521 h 1996"/>
                <a:gd name="T32" fmla="*/ 315 w 1630"/>
                <a:gd name="T33" fmla="*/ 1645 h 1996"/>
                <a:gd name="T34" fmla="*/ 425 w 1630"/>
                <a:gd name="T35" fmla="*/ 1443 h 1996"/>
                <a:gd name="T36" fmla="*/ 471 w 1630"/>
                <a:gd name="T37" fmla="*/ 1349 h 1996"/>
                <a:gd name="T38" fmla="*/ 675 w 1630"/>
                <a:gd name="T39" fmla="*/ 1351 h 1996"/>
                <a:gd name="T40" fmla="*/ 737 w 1630"/>
                <a:gd name="T41" fmla="*/ 1311 h 1996"/>
                <a:gd name="T42" fmla="*/ 716 w 1630"/>
                <a:gd name="T43" fmla="*/ 1389 h 1996"/>
                <a:gd name="T44" fmla="*/ 777 w 1630"/>
                <a:gd name="T45" fmla="*/ 1464 h 1996"/>
                <a:gd name="T46" fmla="*/ 826 w 1630"/>
                <a:gd name="T47" fmla="*/ 1311 h 1996"/>
                <a:gd name="T48" fmla="*/ 683 w 1630"/>
                <a:gd name="T49" fmla="*/ 1217 h 1996"/>
                <a:gd name="T50" fmla="*/ 584 w 1630"/>
                <a:gd name="T51" fmla="*/ 1155 h 1996"/>
                <a:gd name="T52" fmla="*/ 600 w 1630"/>
                <a:gd name="T53" fmla="*/ 1099 h 1996"/>
                <a:gd name="T54" fmla="*/ 689 w 1630"/>
                <a:gd name="T55" fmla="*/ 1058 h 1996"/>
                <a:gd name="T56" fmla="*/ 858 w 1630"/>
                <a:gd name="T57" fmla="*/ 991 h 1996"/>
                <a:gd name="T58" fmla="*/ 933 w 1630"/>
                <a:gd name="T59" fmla="*/ 1036 h 1996"/>
                <a:gd name="T60" fmla="*/ 1027 w 1630"/>
                <a:gd name="T61" fmla="*/ 1037 h 1996"/>
                <a:gd name="T62" fmla="*/ 1129 w 1630"/>
                <a:gd name="T63" fmla="*/ 1034 h 1996"/>
                <a:gd name="T64" fmla="*/ 1027 w 1630"/>
                <a:gd name="T65" fmla="*/ 1338 h 1996"/>
                <a:gd name="T66" fmla="*/ 1129 w 1630"/>
                <a:gd name="T67" fmla="*/ 1265 h 1996"/>
                <a:gd name="T68" fmla="*/ 1146 w 1630"/>
                <a:gd name="T69" fmla="*/ 1160 h 1996"/>
                <a:gd name="T70" fmla="*/ 1240 w 1630"/>
                <a:gd name="T71" fmla="*/ 1093 h 1996"/>
                <a:gd name="T72" fmla="*/ 1272 w 1630"/>
                <a:gd name="T73" fmla="*/ 1018 h 1996"/>
                <a:gd name="T74" fmla="*/ 1390 w 1630"/>
                <a:gd name="T75" fmla="*/ 1004 h 1996"/>
                <a:gd name="T76" fmla="*/ 1449 w 1630"/>
                <a:gd name="T77" fmla="*/ 934 h 1996"/>
                <a:gd name="T78" fmla="*/ 1393 w 1630"/>
                <a:gd name="T79" fmla="*/ 929 h 1996"/>
                <a:gd name="T80" fmla="*/ 1328 w 1630"/>
                <a:gd name="T81" fmla="*/ 859 h 1996"/>
                <a:gd name="T82" fmla="*/ 1191 w 1630"/>
                <a:gd name="T83" fmla="*/ 797 h 1996"/>
                <a:gd name="T84" fmla="*/ 1054 w 1630"/>
                <a:gd name="T85" fmla="*/ 819 h 1996"/>
                <a:gd name="T86" fmla="*/ 925 w 1630"/>
                <a:gd name="T87" fmla="*/ 671 h 1996"/>
                <a:gd name="T88" fmla="*/ 869 w 1630"/>
                <a:gd name="T89" fmla="*/ 649 h 1996"/>
                <a:gd name="T90" fmla="*/ 931 w 1630"/>
                <a:gd name="T91" fmla="*/ 606 h 1996"/>
                <a:gd name="T92" fmla="*/ 877 w 1630"/>
                <a:gd name="T93" fmla="*/ 566 h 1996"/>
                <a:gd name="T94" fmla="*/ 818 w 1630"/>
                <a:gd name="T95" fmla="*/ 531 h 1996"/>
                <a:gd name="T96" fmla="*/ 771 w 1630"/>
                <a:gd name="T97" fmla="*/ 466 h 1996"/>
                <a:gd name="T98" fmla="*/ 777 w 1630"/>
                <a:gd name="T99" fmla="*/ 399 h 1996"/>
                <a:gd name="T100" fmla="*/ 890 w 1630"/>
                <a:gd name="T101" fmla="*/ 431 h 1996"/>
                <a:gd name="T102" fmla="*/ 818 w 1630"/>
                <a:gd name="T103" fmla="*/ 391 h 1996"/>
                <a:gd name="T104" fmla="*/ 823 w 1630"/>
                <a:gd name="T105" fmla="*/ 351 h 1996"/>
                <a:gd name="T106" fmla="*/ 925 w 1630"/>
                <a:gd name="T107" fmla="*/ 300 h 1996"/>
                <a:gd name="T108" fmla="*/ 939 w 1630"/>
                <a:gd name="T109" fmla="*/ 248 h 1996"/>
                <a:gd name="T110" fmla="*/ 1011 w 1630"/>
                <a:gd name="T111" fmla="*/ 222 h 1996"/>
                <a:gd name="T112" fmla="*/ 1052 w 1630"/>
                <a:gd name="T113" fmla="*/ 122 h 1996"/>
                <a:gd name="T114" fmla="*/ 1057 w 1630"/>
                <a:gd name="T115" fmla="*/ 12 h 199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30"/>
                <a:gd name="T175" fmla="*/ 0 h 1996"/>
                <a:gd name="T176" fmla="*/ 1630 w 1630"/>
                <a:gd name="T177" fmla="*/ 1996 h 199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30" h="1996">
                  <a:moveTo>
                    <a:pt x="1125" y="0"/>
                  </a:moveTo>
                  <a:lnTo>
                    <a:pt x="1061" y="9"/>
                  </a:lnTo>
                  <a:lnTo>
                    <a:pt x="952" y="52"/>
                  </a:lnTo>
                  <a:lnTo>
                    <a:pt x="868" y="82"/>
                  </a:lnTo>
                  <a:lnTo>
                    <a:pt x="768" y="137"/>
                  </a:lnTo>
                  <a:lnTo>
                    <a:pt x="558" y="275"/>
                  </a:lnTo>
                  <a:lnTo>
                    <a:pt x="403" y="430"/>
                  </a:lnTo>
                  <a:lnTo>
                    <a:pt x="266" y="604"/>
                  </a:lnTo>
                  <a:cubicBezTo>
                    <a:pt x="226" y="660"/>
                    <a:pt x="189" y="720"/>
                    <a:pt x="163" y="769"/>
                  </a:cubicBezTo>
                  <a:cubicBezTo>
                    <a:pt x="135" y="828"/>
                    <a:pt x="129" y="844"/>
                    <a:pt x="110" y="896"/>
                  </a:cubicBezTo>
                  <a:lnTo>
                    <a:pt x="46" y="1079"/>
                  </a:lnTo>
                  <a:lnTo>
                    <a:pt x="10" y="1271"/>
                  </a:lnTo>
                  <a:lnTo>
                    <a:pt x="0" y="1445"/>
                  </a:lnTo>
                  <a:lnTo>
                    <a:pt x="19" y="1655"/>
                  </a:lnTo>
                  <a:lnTo>
                    <a:pt x="58" y="1735"/>
                  </a:lnTo>
                  <a:lnTo>
                    <a:pt x="73" y="1786"/>
                  </a:lnTo>
                  <a:lnTo>
                    <a:pt x="103" y="1777"/>
                  </a:lnTo>
                  <a:lnTo>
                    <a:pt x="145" y="1849"/>
                  </a:lnTo>
                  <a:lnTo>
                    <a:pt x="157" y="1957"/>
                  </a:lnTo>
                  <a:lnTo>
                    <a:pt x="190" y="1996"/>
                  </a:lnTo>
                  <a:lnTo>
                    <a:pt x="247" y="1993"/>
                  </a:lnTo>
                  <a:lnTo>
                    <a:pt x="214" y="1927"/>
                  </a:lnTo>
                  <a:lnTo>
                    <a:pt x="199" y="1834"/>
                  </a:lnTo>
                  <a:lnTo>
                    <a:pt x="250" y="1819"/>
                  </a:lnTo>
                  <a:lnTo>
                    <a:pt x="253" y="1705"/>
                  </a:lnTo>
                  <a:lnTo>
                    <a:pt x="277" y="1630"/>
                  </a:lnTo>
                  <a:lnTo>
                    <a:pt x="286" y="1591"/>
                  </a:lnTo>
                  <a:lnTo>
                    <a:pt x="379" y="1525"/>
                  </a:lnTo>
                  <a:lnTo>
                    <a:pt x="325" y="1627"/>
                  </a:lnTo>
                  <a:lnTo>
                    <a:pt x="385" y="1621"/>
                  </a:lnTo>
                  <a:lnTo>
                    <a:pt x="358" y="1666"/>
                  </a:lnTo>
                  <a:cubicBezTo>
                    <a:pt x="359" y="1678"/>
                    <a:pt x="395" y="1678"/>
                    <a:pt x="394" y="1696"/>
                  </a:cubicBezTo>
                  <a:cubicBezTo>
                    <a:pt x="393" y="1714"/>
                    <a:pt x="359" y="1754"/>
                    <a:pt x="352" y="1777"/>
                  </a:cubicBezTo>
                  <a:cubicBezTo>
                    <a:pt x="345" y="1800"/>
                    <a:pt x="330" y="1841"/>
                    <a:pt x="352" y="1834"/>
                  </a:cubicBezTo>
                  <a:cubicBezTo>
                    <a:pt x="374" y="1827"/>
                    <a:pt x="464" y="1769"/>
                    <a:pt x="484" y="1732"/>
                  </a:cubicBezTo>
                  <a:lnTo>
                    <a:pt x="475" y="1609"/>
                  </a:lnTo>
                  <a:lnTo>
                    <a:pt x="517" y="1558"/>
                  </a:lnTo>
                  <a:lnTo>
                    <a:pt x="526" y="1504"/>
                  </a:lnTo>
                  <a:lnTo>
                    <a:pt x="568" y="1570"/>
                  </a:lnTo>
                  <a:lnTo>
                    <a:pt x="754" y="1507"/>
                  </a:lnTo>
                  <a:lnTo>
                    <a:pt x="748" y="1438"/>
                  </a:lnTo>
                  <a:lnTo>
                    <a:pt x="823" y="1462"/>
                  </a:lnTo>
                  <a:lnTo>
                    <a:pt x="844" y="1513"/>
                  </a:lnTo>
                  <a:lnTo>
                    <a:pt x="799" y="1549"/>
                  </a:lnTo>
                  <a:cubicBezTo>
                    <a:pt x="793" y="1567"/>
                    <a:pt x="793" y="1585"/>
                    <a:pt x="808" y="1624"/>
                  </a:cubicBezTo>
                  <a:cubicBezTo>
                    <a:pt x="823" y="1663"/>
                    <a:pt x="859" y="1649"/>
                    <a:pt x="868" y="1633"/>
                  </a:cubicBezTo>
                  <a:lnTo>
                    <a:pt x="865" y="1528"/>
                  </a:lnTo>
                  <a:lnTo>
                    <a:pt x="922" y="1462"/>
                  </a:lnTo>
                  <a:lnTo>
                    <a:pt x="826" y="1417"/>
                  </a:lnTo>
                  <a:lnTo>
                    <a:pt x="763" y="1357"/>
                  </a:lnTo>
                  <a:lnTo>
                    <a:pt x="742" y="1300"/>
                  </a:lnTo>
                  <a:lnTo>
                    <a:pt x="652" y="1288"/>
                  </a:lnTo>
                  <a:lnTo>
                    <a:pt x="664" y="1255"/>
                  </a:lnTo>
                  <a:lnTo>
                    <a:pt x="670" y="1225"/>
                  </a:lnTo>
                  <a:lnTo>
                    <a:pt x="733" y="1222"/>
                  </a:lnTo>
                  <a:lnTo>
                    <a:pt x="769" y="1180"/>
                  </a:lnTo>
                  <a:lnTo>
                    <a:pt x="835" y="1090"/>
                  </a:lnTo>
                  <a:lnTo>
                    <a:pt x="958" y="1105"/>
                  </a:lnTo>
                  <a:lnTo>
                    <a:pt x="991" y="1153"/>
                  </a:lnTo>
                  <a:lnTo>
                    <a:pt x="1042" y="1155"/>
                  </a:lnTo>
                  <a:lnTo>
                    <a:pt x="1105" y="1090"/>
                  </a:lnTo>
                  <a:lnTo>
                    <a:pt x="1147" y="1156"/>
                  </a:lnTo>
                  <a:lnTo>
                    <a:pt x="1216" y="1132"/>
                  </a:lnTo>
                  <a:lnTo>
                    <a:pt x="1261" y="1153"/>
                  </a:lnTo>
                  <a:lnTo>
                    <a:pt x="1147" y="1360"/>
                  </a:lnTo>
                  <a:lnTo>
                    <a:pt x="1147" y="1492"/>
                  </a:lnTo>
                  <a:lnTo>
                    <a:pt x="1189" y="1492"/>
                  </a:lnTo>
                  <a:lnTo>
                    <a:pt x="1261" y="1411"/>
                  </a:lnTo>
                  <a:lnTo>
                    <a:pt x="1258" y="1327"/>
                  </a:lnTo>
                  <a:lnTo>
                    <a:pt x="1279" y="1294"/>
                  </a:lnTo>
                  <a:lnTo>
                    <a:pt x="1294" y="1243"/>
                  </a:lnTo>
                  <a:lnTo>
                    <a:pt x="1384" y="1219"/>
                  </a:lnTo>
                  <a:lnTo>
                    <a:pt x="1372" y="1162"/>
                  </a:lnTo>
                  <a:lnTo>
                    <a:pt x="1420" y="1135"/>
                  </a:lnTo>
                  <a:lnTo>
                    <a:pt x="1459" y="1117"/>
                  </a:lnTo>
                  <a:lnTo>
                    <a:pt x="1552" y="1120"/>
                  </a:lnTo>
                  <a:lnTo>
                    <a:pt x="1591" y="1063"/>
                  </a:lnTo>
                  <a:lnTo>
                    <a:pt x="1618" y="1042"/>
                  </a:lnTo>
                  <a:lnTo>
                    <a:pt x="1630" y="1024"/>
                  </a:lnTo>
                  <a:lnTo>
                    <a:pt x="1555" y="1036"/>
                  </a:lnTo>
                  <a:lnTo>
                    <a:pt x="1555" y="985"/>
                  </a:lnTo>
                  <a:lnTo>
                    <a:pt x="1483" y="958"/>
                  </a:lnTo>
                  <a:lnTo>
                    <a:pt x="1459" y="985"/>
                  </a:lnTo>
                  <a:lnTo>
                    <a:pt x="1330" y="889"/>
                  </a:lnTo>
                  <a:lnTo>
                    <a:pt x="1276" y="931"/>
                  </a:lnTo>
                  <a:lnTo>
                    <a:pt x="1177" y="913"/>
                  </a:lnTo>
                  <a:lnTo>
                    <a:pt x="1186" y="841"/>
                  </a:lnTo>
                  <a:lnTo>
                    <a:pt x="1033" y="748"/>
                  </a:lnTo>
                  <a:lnTo>
                    <a:pt x="970" y="763"/>
                  </a:lnTo>
                  <a:lnTo>
                    <a:pt x="970" y="724"/>
                  </a:lnTo>
                  <a:lnTo>
                    <a:pt x="1003" y="685"/>
                  </a:lnTo>
                  <a:lnTo>
                    <a:pt x="1039" y="676"/>
                  </a:lnTo>
                  <a:lnTo>
                    <a:pt x="1006" y="619"/>
                  </a:lnTo>
                  <a:lnTo>
                    <a:pt x="979" y="631"/>
                  </a:lnTo>
                  <a:lnTo>
                    <a:pt x="979" y="574"/>
                  </a:lnTo>
                  <a:lnTo>
                    <a:pt x="913" y="592"/>
                  </a:lnTo>
                  <a:lnTo>
                    <a:pt x="904" y="514"/>
                  </a:lnTo>
                  <a:lnTo>
                    <a:pt x="861" y="520"/>
                  </a:lnTo>
                  <a:lnTo>
                    <a:pt x="816" y="430"/>
                  </a:lnTo>
                  <a:lnTo>
                    <a:pt x="868" y="445"/>
                  </a:lnTo>
                  <a:lnTo>
                    <a:pt x="910" y="484"/>
                  </a:lnTo>
                  <a:lnTo>
                    <a:pt x="994" y="481"/>
                  </a:lnTo>
                  <a:lnTo>
                    <a:pt x="967" y="433"/>
                  </a:lnTo>
                  <a:lnTo>
                    <a:pt x="913" y="436"/>
                  </a:lnTo>
                  <a:lnTo>
                    <a:pt x="877" y="400"/>
                  </a:lnTo>
                  <a:lnTo>
                    <a:pt x="919" y="391"/>
                  </a:lnTo>
                  <a:lnTo>
                    <a:pt x="970" y="397"/>
                  </a:lnTo>
                  <a:lnTo>
                    <a:pt x="1033" y="334"/>
                  </a:lnTo>
                  <a:lnTo>
                    <a:pt x="1000" y="289"/>
                  </a:lnTo>
                  <a:lnTo>
                    <a:pt x="1048" y="277"/>
                  </a:lnTo>
                  <a:lnTo>
                    <a:pt x="1144" y="283"/>
                  </a:lnTo>
                  <a:lnTo>
                    <a:pt x="1129" y="247"/>
                  </a:lnTo>
                  <a:lnTo>
                    <a:pt x="1171" y="205"/>
                  </a:lnTo>
                  <a:lnTo>
                    <a:pt x="1174" y="136"/>
                  </a:lnTo>
                  <a:lnTo>
                    <a:pt x="1222" y="46"/>
                  </a:lnTo>
                  <a:lnTo>
                    <a:pt x="1180" y="13"/>
                  </a:lnTo>
                  <a:lnTo>
                    <a:pt x="1125" y="0"/>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2" name="Freeform 23"/>
            <p:cNvSpPr>
              <a:spLocks/>
            </p:cNvSpPr>
            <p:nvPr userDrawn="1"/>
          </p:nvSpPr>
          <p:spPr bwMode="ltGray">
            <a:xfrm>
              <a:off x="3747" y="3265"/>
              <a:ext cx="400" cy="295"/>
            </a:xfrm>
            <a:custGeom>
              <a:avLst/>
              <a:gdLst>
                <a:gd name="T0" fmla="*/ 0 w 446"/>
                <a:gd name="T1" fmla="*/ 145 h 329"/>
                <a:gd name="T2" fmla="*/ 0 w 446"/>
                <a:gd name="T3" fmla="*/ 231 h 329"/>
                <a:gd name="T4" fmla="*/ 98 w 446"/>
                <a:gd name="T5" fmla="*/ 265 h 329"/>
                <a:gd name="T6" fmla="*/ 164 w 446"/>
                <a:gd name="T7" fmla="*/ 277 h 329"/>
                <a:gd name="T8" fmla="*/ 215 w 446"/>
                <a:gd name="T9" fmla="*/ 285 h 329"/>
                <a:gd name="T10" fmla="*/ 285 w 446"/>
                <a:gd name="T11" fmla="*/ 293 h 329"/>
                <a:gd name="T12" fmla="*/ 371 w 446"/>
                <a:gd name="T13" fmla="*/ 291 h 329"/>
                <a:gd name="T14" fmla="*/ 383 w 446"/>
                <a:gd name="T15" fmla="*/ 265 h 329"/>
                <a:gd name="T16" fmla="*/ 343 w 446"/>
                <a:gd name="T17" fmla="*/ 224 h 329"/>
                <a:gd name="T18" fmla="*/ 343 w 446"/>
                <a:gd name="T19" fmla="*/ 183 h 329"/>
                <a:gd name="T20" fmla="*/ 277 w 446"/>
                <a:gd name="T21" fmla="*/ 143 h 329"/>
                <a:gd name="T22" fmla="*/ 283 w 446"/>
                <a:gd name="T23" fmla="*/ 81 h 329"/>
                <a:gd name="T24" fmla="*/ 229 w 446"/>
                <a:gd name="T25" fmla="*/ 51 h 329"/>
                <a:gd name="T26" fmla="*/ 221 w 446"/>
                <a:gd name="T27" fmla="*/ 102 h 329"/>
                <a:gd name="T28" fmla="*/ 183 w 446"/>
                <a:gd name="T29" fmla="*/ 75 h 329"/>
                <a:gd name="T30" fmla="*/ 151 w 446"/>
                <a:gd name="T31" fmla="*/ 89 h 329"/>
                <a:gd name="T32" fmla="*/ 161 w 446"/>
                <a:gd name="T33" fmla="*/ 43 h 329"/>
                <a:gd name="T34" fmla="*/ 100 w 446"/>
                <a:gd name="T35" fmla="*/ 32 h 329"/>
                <a:gd name="T36" fmla="*/ 98 w 446"/>
                <a:gd name="T37" fmla="*/ 102 h 329"/>
                <a:gd name="T38" fmla="*/ 129 w 446"/>
                <a:gd name="T39" fmla="*/ 167 h 329"/>
                <a:gd name="T40" fmla="*/ 67 w 446"/>
                <a:gd name="T41" fmla="*/ 175 h 329"/>
                <a:gd name="T42" fmla="*/ 32 w 446"/>
                <a:gd name="T43" fmla="*/ 145 h 329"/>
                <a:gd name="T44" fmla="*/ 0 w 446"/>
                <a:gd name="T45" fmla="*/ 145 h 32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46"/>
                <a:gd name="T70" fmla="*/ 0 h 329"/>
                <a:gd name="T71" fmla="*/ 446 w 446"/>
                <a:gd name="T72" fmla="*/ 329 h 32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46" h="329">
                  <a:moveTo>
                    <a:pt x="0" y="162"/>
                  </a:moveTo>
                  <a:lnTo>
                    <a:pt x="0" y="258"/>
                  </a:lnTo>
                  <a:lnTo>
                    <a:pt x="109" y="295"/>
                  </a:lnTo>
                  <a:lnTo>
                    <a:pt x="183" y="309"/>
                  </a:lnTo>
                  <a:lnTo>
                    <a:pt x="240" y="318"/>
                  </a:lnTo>
                  <a:lnTo>
                    <a:pt x="318" y="327"/>
                  </a:lnTo>
                  <a:lnTo>
                    <a:pt x="414" y="324"/>
                  </a:lnTo>
                  <a:cubicBezTo>
                    <a:pt x="432" y="319"/>
                    <a:pt x="446" y="329"/>
                    <a:pt x="427" y="295"/>
                  </a:cubicBezTo>
                  <a:cubicBezTo>
                    <a:pt x="408" y="261"/>
                    <a:pt x="389" y="265"/>
                    <a:pt x="382" y="250"/>
                  </a:cubicBezTo>
                  <a:lnTo>
                    <a:pt x="382" y="204"/>
                  </a:lnTo>
                  <a:lnTo>
                    <a:pt x="309" y="159"/>
                  </a:lnTo>
                  <a:cubicBezTo>
                    <a:pt x="298" y="140"/>
                    <a:pt x="333" y="144"/>
                    <a:pt x="315" y="90"/>
                  </a:cubicBezTo>
                  <a:cubicBezTo>
                    <a:pt x="297" y="36"/>
                    <a:pt x="266" y="53"/>
                    <a:pt x="255" y="57"/>
                  </a:cubicBezTo>
                  <a:lnTo>
                    <a:pt x="246" y="114"/>
                  </a:lnTo>
                  <a:lnTo>
                    <a:pt x="204" y="84"/>
                  </a:lnTo>
                  <a:lnTo>
                    <a:pt x="168" y="99"/>
                  </a:lnTo>
                  <a:lnTo>
                    <a:pt x="180" y="48"/>
                  </a:lnTo>
                  <a:cubicBezTo>
                    <a:pt x="171" y="38"/>
                    <a:pt x="135" y="0"/>
                    <a:pt x="111" y="36"/>
                  </a:cubicBezTo>
                  <a:cubicBezTo>
                    <a:pt x="87" y="72"/>
                    <a:pt x="104" y="89"/>
                    <a:pt x="109" y="114"/>
                  </a:cubicBezTo>
                  <a:lnTo>
                    <a:pt x="144" y="186"/>
                  </a:lnTo>
                  <a:lnTo>
                    <a:pt x="75" y="195"/>
                  </a:lnTo>
                  <a:lnTo>
                    <a:pt x="36" y="162"/>
                  </a:lnTo>
                  <a:lnTo>
                    <a:pt x="0" y="162"/>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3" name="Freeform 24"/>
            <p:cNvSpPr>
              <a:spLocks/>
            </p:cNvSpPr>
            <p:nvPr userDrawn="1"/>
          </p:nvSpPr>
          <p:spPr bwMode="ltGray">
            <a:xfrm>
              <a:off x="3653" y="3182"/>
              <a:ext cx="395" cy="131"/>
            </a:xfrm>
            <a:custGeom>
              <a:avLst/>
              <a:gdLst>
                <a:gd name="T0" fmla="*/ 5 w 441"/>
                <a:gd name="T1" fmla="*/ 70 h 146"/>
                <a:gd name="T2" fmla="*/ 54 w 441"/>
                <a:gd name="T3" fmla="*/ 127 h 146"/>
                <a:gd name="T4" fmla="*/ 151 w 441"/>
                <a:gd name="T5" fmla="*/ 99 h 146"/>
                <a:gd name="T6" fmla="*/ 193 w 441"/>
                <a:gd name="T7" fmla="*/ 59 h 146"/>
                <a:gd name="T8" fmla="*/ 233 w 441"/>
                <a:gd name="T9" fmla="*/ 99 h 146"/>
                <a:gd name="T10" fmla="*/ 271 w 441"/>
                <a:gd name="T11" fmla="*/ 89 h 146"/>
                <a:gd name="T12" fmla="*/ 314 w 441"/>
                <a:gd name="T13" fmla="*/ 99 h 146"/>
                <a:gd name="T14" fmla="*/ 314 w 441"/>
                <a:gd name="T15" fmla="*/ 57 h 146"/>
                <a:gd name="T16" fmla="*/ 344 w 441"/>
                <a:gd name="T17" fmla="*/ 27 h 146"/>
                <a:gd name="T18" fmla="*/ 360 w 441"/>
                <a:gd name="T19" fmla="*/ 54 h 146"/>
                <a:gd name="T20" fmla="*/ 384 w 441"/>
                <a:gd name="T21" fmla="*/ 16 h 146"/>
                <a:gd name="T22" fmla="*/ 339 w 441"/>
                <a:gd name="T23" fmla="*/ 0 h 146"/>
                <a:gd name="T24" fmla="*/ 273 w 441"/>
                <a:gd name="T25" fmla="*/ 57 h 146"/>
                <a:gd name="T26" fmla="*/ 212 w 441"/>
                <a:gd name="T27" fmla="*/ 11 h 146"/>
                <a:gd name="T28" fmla="*/ 172 w 441"/>
                <a:gd name="T29" fmla="*/ 48 h 146"/>
                <a:gd name="T30" fmla="*/ 129 w 441"/>
                <a:gd name="T31" fmla="*/ 67 h 146"/>
                <a:gd name="T32" fmla="*/ 116 w 441"/>
                <a:gd name="T33" fmla="*/ 75 h 146"/>
                <a:gd name="T34" fmla="*/ 97 w 441"/>
                <a:gd name="T35" fmla="*/ 70 h 146"/>
                <a:gd name="T36" fmla="*/ 54 w 441"/>
                <a:gd name="T37" fmla="*/ 48 h 146"/>
                <a:gd name="T38" fmla="*/ 5 w 441"/>
                <a:gd name="T39" fmla="*/ 70 h 14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1"/>
                <a:gd name="T61" fmla="*/ 0 h 146"/>
                <a:gd name="T62" fmla="*/ 441 w 441"/>
                <a:gd name="T63" fmla="*/ 146 h 14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1" h="146">
                  <a:moveTo>
                    <a:pt x="6" y="78"/>
                  </a:moveTo>
                  <a:cubicBezTo>
                    <a:pt x="0" y="90"/>
                    <a:pt x="33" y="136"/>
                    <a:pt x="60" y="141"/>
                  </a:cubicBezTo>
                  <a:cubicBezTo>
                    <a:pt x="87" y="146"/>
                    <a:pt x="143" y="123"/>
                    <a:pt x="169" y="110"/>
                  </a:cubicBezTo>
                  <a:lnTo>
                    <a:pt x="216" y="66"/>
                  </a:lnTo>
                  <a:lnTo>
                    <a:pt x="260" y="110"/>
                  </a:lnTo>
                  <a:lnTo>
                    <a:pt x="303" y="99"/>
                  </a:lnTo>
                  <a:lnTo>
                    <a:pt x="351" y="110"/>
                  </a:lnTo>
                  <a:lnTo>
                    <a:pt x="351" y="64"/>
                  </a:lnTo>
                  <a:lnTo>
                    <a:pt x="384" y="30"/>
                  </a:lnTo>
                  <a:cubicBezTo>
                    <a:pt x="392" y="29"/>
                    <a:pt x="363" y="66"/>
                    <a:pt x="402" y="60"/>
                  </a:cubicBezTo>
                  <a:cubicBezTo>
                    <a:pt x="441" y="54"/>
                    <a:pt x="433" y="28"/>
                    <a:pt x="429" y="18"/>
                  </a:cubicBezTo>
                  <a:lnTo>
                    <a:pt x="378" y="0"/>
                  </a:lnTo>
                  <a:lnTo>
                    <a:pt x="305" y="64"/>
                  </a:lnTo>
                  <a:lnTo>
                    <a:pt x="237" y="12"/>
                  </a:lnTo>
                  <a:lnTo>
                    <a:pt x="192" y="54"/>
                  </a:lnTo>
                  <a:lnTo>
                    <a:pt x="144" y="75"/>
                  </a:lnTo>
                  <a:lnTo>
                    <a:pt x="129" y="84"/>
                  </a:lnTo>
                  <a:lnTo>
                    <a:pt x="108" y="78"/>
                  </a:lnTo>
                  <a:cubicBezTo>
                    <a:pt x="97" y="73"/>
                    <a:pt x="99" y="60"/>
                    <a:pt x="60" y="54"/>
                  </a:cubicBezTo>
                  <a:cubicBezTo>
                    <a:pt x="21" y="48"/>
                    <a:pt x="17" y="73"/>
                    <a:pt x="6" y="78"/>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4" name="Freeform 25"/>
            <p:cNvSpPr>
              <a:spLocks/>
            </p:cNvSpPr>
            <p:nvPr userDrawn="1"/>
          </p:nvSpPr>
          <p:spPr bwMode="ltGray">
            <a:xfrm>
              <a:off x="2944" y="2778"/>
              <a:ext cx="134" cy="178"/>
            </a:xfrm>
            <a:custGeom>
              <a:avLst/>
              <a:gdLst>
                <a:gd name="T0" fmla="*/ 0 w 150"/>
                <a:gd name="T1" fmla="*/ 0 h 198"/>
                <a:gd name="T2" fmla="*/ 13 w 150"/>
                <a:gd name="T3" fmla="*/ 57 h 198"/>
                <a:gd name="T4" fmla="*/ 40 w 150"/>
                <a:gd name="T5" fmla="*/ 108 h 198"/>
                <a:gd name="T6" fmla="*/ 80 w 150"/>
                <a:gd name="T7" fmla="*/ 167 h 198"/>
                <a:gd name="T8" fmla="*/ 110 w 150"/>
                <a:gd name="T9" fmla="*/ 178 h 198"/>
                <a:gd name="T10" fmla="*/ 134 w 150"/>
                <a:gd name="T11" fmla="*/ 146 h 198"/>
                <a:gd name="T12" fmla="*/ 102 w 150"/>
                <a:gd name="T13" fmla="*/ 146 h 198"/>
                <a:gd name="T14" fmla="*/ 99 w 150"/>
                <a:gd name="T15" fmla="*/ 92 h 198"/>
                <a:gd name="T16" fmla="*/ 70 w 150"/>
                <a:gd name="T17" fmla="*/ 76 h 198"/>
                <a:gd name="T18" fmla="*/ 88 w 150"/>
                <a:gd name="T19" fmla="*/ 19 h 198"/>
                <a:gd name="T20" fmla="*/ 43 w 150"/>
                <a:gd name="T21" fmla="*/ 32 h 198"/>
                <a:gd name="T22" fmla="*/ 0 w 150"/>
                <a:gd name="T23" fmla="*/ 0 h 19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0"/>
                <a:gd name="T37" fmla="*/ 0 h 198"/>
                <a:gd name="T38" fmla="*/ 150 w 150"/>
                <a:gd name="T39" fmla="*/ 198 h 19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0" h="198">
                  <a:moveTo>
                    <a:pt x="0" y="0"/>
                  </a:moveTo>
                  <a:lnTo>
                    <a:pt x="15" y="63"/>
                  </a:lnTo>
                  <a:lnTo>
                    <a:pt x="45" y="120"/>
                  </a:lnTo>
                  <a:lnTo>
                    <a:pt x="90" y="186"/>
                  </a:lnTo>
                  <a:lnTo>
                    <a:pt x="123" y="198"/>
                  </a:lnTo>
                  <a:lnTo>
                    <a:pt x="150" y="162"/>
                  </a:lnTo>
                  <a:lnTo>
                    <a:pt x="114" y="162"/>
                  </a:lnTo>
                  <a:lnTo>
                    <a:pt x="111" y="102"/>
                  </a:lnTo>
                  <a:lnTo>
                    <a:pt x="78" y="84"/>
                  </a:lnTo>
                  <a:lnTo>
                    <a:pt x="99" y="21"/>
                  </a:lnTo>
                  <a:lnTo>
                    <a:pt x="48" y="36"/>
                  </a:lnTo>
                  <a:lnTo>
                    <a:pt x="0" y="0"/>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5" name="Freeform 26"/>
            <p:cNvSpPr>
              <a:spLocks/>
            </p:cNvSpPr>
            <p:nvPr userDrawn="1"/>
          </p:nvSpPr>
          <p:spPr bwMode="ltGray">
            <a:xfrm>
              <a:off x="3074" y="2697"/>
              <a:ext cx="80" cy="263"/>
            </a:xfrm>
            <a:custGeom>
              <a:avLst/>
              <a:gdLst>
                <a:gd name="T0" fmla="*/ 50 w 90"/>
                <a:gd name="T1" fmla="*/ 0 h 293"/>
                <a:gd name="T2" fmla="*/ 26 w 90"/>
                <a:gd name="T3" fmla="*/ 70 h 293"/>
                <a:gd name="T4" fmla="*/ 2 w 90"/>
                <a:gd name="T5" fmla="*/ 100 h 293"/>
                <a:gd name="T6" fmla="*/ 0 w 90"/>
                <a:gd name="T7" fmla="*/ 141 h 293"/>
                <a:gd name="T8" fmla="*/ 31 w 90"/>
                <a:gd name="T9" fmla="*/ 145 h 293"/>
                <a:gd name="T10" fmla="*/ 40 w 90"/>
                <a:gd name="T11" fmla="*/ 181 h 293"/>
                <a:gd name="T12" fmla="*/ 15 w 90"/>
                <a:gd name="T13" fmla="*/ 207 h 293"/>
                <a:gd name="T14" fmla="*/ 58 w 90"/>
                <a:gd name="T15" fmla="*/ 261 h 293"/>
                <a:gd name="T16" fmla="*/ 80 w 90"/>
                <a:gd name="T17" fmla="*/ 263 h 293"/>
                <a:gd name="T18" fmla="*/ 55 w 90"/>
                <a:gd name="T19" fmla="*/ 234 h 293"/>
                <a:gd name="T20" fmla="*/ 63 w 90"/>
                <a:gd name="T21" fmla="*/ 159 h 293"/>
                <a:gd name="T22" fmla="*/ 40 w 90"/>
                <a:gd name="T23" fmla="*/ 141 h 293"/>
                <a:gd name="T24" fmla="*/ 26 w 90"/>
                <a:gd name="T25" fmla="*/ 116 h 293"/>
                <a:gd name="T26" fmla="*/ 50 w 90"/>
                <a:gd name="T27" fmla="*/ 83 h 293"/>
                <a:gd name="T28" fmla="*/ 80 w 90"/>
                <a:gd name="T29" fmla="*/ 59 h 293"/>
                <a:gd name="T30" fmla="*/ 50 w 90"/>
                <a:gd name="T31" fmla="*/ 0 h 29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90"/>
                <a:gd name="T49" fmla="*/ 0 h 293"/>
                <a:gd name="T50" fmla="*/ 90 w 90"/>
                <a:gd name="T51" fmla="*/ 293 h 29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90" h="293">
                  <a:moveTo>
                    <a:pt x="56" y="0"/>
                  </a:moveTo>
                  <a:lnTo>
                    <a:pt x="29" y="78"/>
                  </a:lnTo>
                  <a:lnTo>
                    <a:pt x="2" y="111"/>
                  </a:lnTo>
                  <a:lnTo>
                    <a:pt x="0" y="157"/>
                  </a:lnTo>
                  <a:lnTo>
                    <a:pt x="35" y="162"/>
                  </a:lnTo>
                  <a:lnTo>
                    <a:pt x="45" y="202"/>
                  </a:lnTo>
                  <a:lnTo>
                    <a:pt x="17" y="231"/>
                  </a:lnTo>
                  <a:lnTo>
                    <a:pt x="65" y="291"/>
                  </a:lnTo>
                  <a:lnTo>
                    <a:pt x="90" y="293"/>
                  </a:lnTo>
                  <a:lnTo>
                    <a:pt x="62" y="261"/>
                  </a:lnTo>
                  <a:lnTo>
                    <a:pt x="71" y="177"/>
                  </a:lnTo>
                  <a:lnTo>
                    <a:pt x="45" y="157"/>
                  </a:lnTo>
                  <a:lnTo>
                    <a:pt x="29" y="129"/>
                  </a:lnTo>
                  <a:lnTo>
                    <a:pt x="56" y="93"/>
                  </a:lnTo>
                  <a:lnTo>
                    <a:pt x="90" y="66"/>
                  </a:lnTo>
                  <a:lnTo>
                    <a:pt x="56" y="0"/>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6" name="Freeform 27"/>
            <p:cNvSpPr>
              <a:spLocks/>
            </p:cNvSpPr>
            <p:nvPr userDrawn="1"/>
          </p:nvSpPr>
          <p:spPr bwMode="ltGray">
            <a:xfrm>
              <a:off x="3194" y="2490"/>
              <a:ext cx="258" cy="224"/>
            </a:xfrm>
            <a:custGeom>
              <a:avLst/>
              <a:gdLst>
                <a:gd name="T0" fmla="*/ 0 w 288"/>
                <a:gd name="T1" fmla="*/ 224 h 249"/>
                <a:gd name="T2" fmla="*/ 11 w 288"/>
                <a:gd name="T3" fmla="*/ 192 h 249"/>
                <a:gd name="T4" fmla="*/ 59 w 288"/>
                <a:gd name="T5" fmla="*/ 194 h 249"/>
                <a:gd name="T6" fmla="*/ 62 w 288"/>
                <a:gd name="T7" fmla="*/ 162 h 249"/>
                <a:gd name="T8" fmla="*/ 140 w 288"/>
                <a:gd name="T9" fmla="*/ 132 h 249"/>
                <a:gd name="T10" fmla="*/ 164 w 288"/>
                <a:gd name="T11" fmla="*/ 145 h 249"/>
                <a:gd name="T12" fmla="*/ 153 w 288"/>
                <a:gd name="T13" fmla="*/ 13 h 249"/>
                <a:gd name="T14" fmla="*/ 204 w 288"/>
                <a:gd name="T15" fmla="*/ 0 h 249"/>
                <a:gd name="T16" fmla="*/ 258 w 288"/>
                <a:gd name="T17" fmla="*/ 40 h 249"/>
                <a:gd name="T18" fmla="*/ 220 w 288"/>
                <a:gd name="T19" fmla="*/ 35 h 249"/>
                <a:gd name="T20" fmla="*/ 196 w 288"/>
                <a:gd name="T21" fmla="*/ 57 h 249"/>
                <a:gd name="T22" fmla="*/ 218 w 288"/>
                <a:gd name="T23" fmla="*/ 135 h 249"/>
                <a:gd name="T24" fmla="*/ 164 w 288"/>
                <a:gd name="T25" fmla="*/ 185 h 249"/>
                <a:gd name="T26" fmla="*/ 0 w 288"/>
                <a:gd name="T27" fmla="*/ 224 h 24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88"/>
                <a:gd name="T43" fmla="*/ 0 h 249"/>
                <a:gd name="T44" fmla="*/ 288 w 288"/>
                <a:gd name="T45" fmla="*/ 249 h 24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88" h="249">
                  <a:moveTo>
                    <a:pt x="0" y="249"/>
                  </a:moveTo>
                  <a:lnTo>
                    <a:pt x="12" y="213"/>
                  </a:lnTo>
                  <a:lnTo>
                    <a:pt x="66" y="216"/>
                  </a:lnTo>
                  <a:lnTo>
                    <a:pt x="69" y="180"/>
                  </a:lnTo>
                  <a:lnTo>
                    <a:pt x="156" y="147"/>
                  </a:lnTo>
                  <a:lnTo>
                    <a:pt x="183" y="161"/>
                  </a:lnTo>
                  <a:lnTo>
                    <a:pt x="171" y="15"/>
                  </a:lnTo>
                  <a:lnTo>
                    <a:pt x="228" y="0"/>
                  </a:lnTo>
                  <a:lnTo>
                    <a:pt x="288" y="45"/>
                  </a:lnTo>
                  <a:lnTo>
                    <a:pt x="246" y="39"/>
                  </a:lnTo>
                  <a:lnTo>
                    <a:pt x="219" y="63"/>
                  </a:lnTo>
                  <a:lnTo>
                    <a:pt x="243" y="150"/>
                  </a:lnTo>
                  <a:lnTo>
                    <a:pt x="183" y="206"/>
                  </a:lnTo>
                  <a:lnTo>
                    <a:pt x="0" y="249"/>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7" name="AutoShape 28"/>
            <p:cNvSpPr>
              <a:spLocks noChangeArrowheads="1"/>
            </p:cNvSpPr>
            <p:nvPr userDrawn="1"/>
          </p:nvSpPr>
          <p:spPr bwMode="ltGray">
            <a:xfrm rot="10800000">
              <a:off x="3561" y="1130"/>
              <a:ext cx="812" cy="610"/>
            </a:xfrm>
            <a:custGeom>
              <a:avLst/>
              <a:gdLst>
                <a:gd name="T0" fmla="*/ 15 w 21600"/>
                <a:gd name="T1" fmla="*/ 0 h 21600"/>
                <a:gd name="T2" fmla="*/ 4 w 21600"/>
                <a:gd name="T3" fmla="*/ 3 h 21600"/>
                <a:gd name="T4" fmla="*/ 0 w 21600"/>
                <a:gd name="T5" fmla="*/ 9 h 21600"/>
                <a:gd name="T6" fmla="*/ 4 w 21600"/>
                <a:gd name="T7" fmla="*/ 15 h 21600"/>
                <a:gd name="T8" fmla="*/ 15 w 21600"/>
                <a:gd name="T9" fmla="*/ 17 h 21600"/>
                <a:gd name="T10" fmla="*/ 26 w 21600"/>
                <a:gd name="T11" fmla="*/ 15 h 21600"/>
                <a:gd name="T12" fmla="*/ 31 w 21600"/>
                <a:gd name="T13" fmla="*/ 9 h 21600"/>
                <a:gd name="T14" fmla="*/ 26 w 21600"/>
                <a:gd name="T15" fmla="*/ 3 h 21600"/>
                <a:gd name="T16" fmla="*/ 0 60000 65536"/>
                <a:gd name="T17" fmla="*/ 0 60000 65536"/>
                <a:gd name="T18" fmla="*/ 0 60000 65536"/>
                <a:gd name="T19" fmla="*/ 0 60000 65536"/>
                <a:gd name="T20" fmla="*/ 0 60000 65536"/>
                <a:gd name="T21" fmla="*/ 0 60000 65536"/>
                <a:gd name="T22" fmla="*/ 0 60000 65536"/>
                <a:gd name="T23" fmla="*/ 0 60000 65536"/>
                <a:gd name="T24" fmla="*/ 3166 w 21600"/>
                <a:gd name="T25" fmla="*/ 3151 h 21600"/>
                <a:gd name="T26" fmla="*/ 18434 w 21600"/>
                <a:gd name="T27" fmla="*/ 1844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492" y="10800"/>
                  </a:moveTo>
                  <a:cubicBezTo>
                    <a:pt x="1492" y="15941"/>
                    <a:pt x="5659" y="20108"/>
                    <a:pt x="10800" y="20108"/>
                  </a:cubicBezTo>
                  <a:cubicBezTo>
                    <a:pt x="15941" y="20108"/>
                    <a:pt x="20108" y="15941"/>
                    <a:pt x="20108" y="10800"/>
                  </a:cubicBezTo>
                  <a:cubicBezTo>
                    <a:pt x="20108" y="5659"/>
                    <a:pt x="15941" y="1492"/>
                    <a:pt x="10800" y="1492"/>
                  </a:cubicBezTo>
                  <a:cubicBezTo>
                    <a:pt x="5659" y="1492"/>
                    <a:pt x="1492" y="5659"/>
                    <a:pt x="1492" y="10800"/>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rot="10800000" wrap="none" anchor="ctr"/>
            <a:lstStyle/>
            <a:p>
              <a:endParaRPr lang="en-US"/>
            </a:p>
          </p:txBody>
        </p:sp>
      </p:grpSp>
      <p:sp>
        <p:nvSpPr>
          <p:cNvPr id="455742" name="Rectangle 62"/>
          <p:cNvSpPr>
            <a:spLocks noGrp="1" noChangeArrowheads="1"/>
          </p:cNvSpPr>
          <p:nvPr>
            <p:ph type="body" idx="1"/>
          </p:nvPr>
        </p:nvSpPr>
        <p:spPr bwMode="auto">
          <a:xfrm>
            <a:off x="457200" y="1295400"/>
            <a:ext cx="8458200" cy="4876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574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5574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5574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5574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5574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5742" grpId="0" build="p">
        <p:tmplLst>
          <p:tmpl lvl="1">
            <p:tnLst>
              <p:par>
                <p:cTn presetID="1" presetClass="entr" presetSubtype="0" fill="hold" nodeType="clickEffect">
                  <p:stCondLst>
                    <p:cond delay="0"/>
                  </p:stCondLst>
                  <p:childTnLst>
                    <p:set>
                      <p:cBhvr>
                        <p:cTn dur="1" fill="hold">
                          <p:stCondLst>
                            <p:cond delay="0"/>
                          </p:stCondLst>
                        </p:cTn>
                        <p:tgtEl>
                          <p:spTgt spid="455742"/>
                        </p:tgtEl>
                        <p:attrNameLst>
                          <p:attrName>style.visibility</p:attrName>
                        </p:attrNameLst>
                      </p:cBhvr>
                      <p:to>
                        <p:strVal val="visible"/>
                      </p:to>
                    </p:set>
                  </p:childTnLst>
                </p:cTn>
              </p:par>
            </p:tnLst>
          </p:tmpl>
          <p:tmpl lvl="2">
            <p:tnLst>
              <p:par>
                <p:cTn presetID="1" presetClass="entr" presetSubtype="0" fill="hold" nodeType="withEffect">
                  <p:stCondLst>
                    <p:cond delay="0"/>
                  </p:stCondLst>
                  <p:childTnLst>
                    <p:set>
                      <p:cBhvr>
                        <p:cTn dur="1" fill="hold">
                          <p:stCondLst>
                            <p:cond delay="0"/>
                          </p:stCondLst>
                        </p:cTn>
                        <p:tgtEl>
                          <p:spTgt spid="455742"/>
                        </p:tgtEl>
                        <p:attrNameLst>
                          <p:attrName>style.visibility</p:attrName>
                        </p:attrNameLst>
                      </p:cBhvr>
                      <p:to>
                        <p:strVal val="visible"/>
                      </p:to>
                    </p:set>
                  </p:childTnLst>
                </p:cTn>
              </p:par>
            </p:tnLst>
          </p:tmpl>
          <p:tmpl lvl="3">
            <p:tnLst>
              <p:par>
                <p:cTn presetID="1" presetClass="entr" presetSubtype="0" fill="hold" nodeType="withEffect">
                  <p:stCondLst>
                    <p:cond delay="0"/>
                  </p:stCondLst>
                  <p:childTnLst>
                    <p:set>
                      <p:cBhvr>
                        <p:cTn dur="1" fill="hold">
                          <p:stCondLst>
                            <p:cond delay="0"/>
                          </p:stCondLst>
                        </p:cTn>
                        <p:tgtEl>
                          <p:spTgt spid="455742"/>
                        </p:tgtEl>
                        <p:attrNameLst>
                          <p:attrName>style.visibility</p:attrName>
                        </p:attrNameLst>
                      </p:cBhvr>
                      <p:to>
                        <p:strVal val="visible"/>
                      </p:to>
                    </p:set>
                  </p:childTnLst>
                </p:cTn>
              </p:par>
            </p:tnLst>
          </p:tmpl>
          <p:tmpl lvl="4">
            <p:tnLst>
              <p:par>
                <p:cTn presetID="1" presetClass="entr" presetSubtype="0" fill="hold" nodeType="withEffect">
                  <p:stCondLst>
                    <p:cond delay="0"/>
                  </p:stCondLst>
                  <p:childTnLst>
                    <p:set>
                      <p:cBhvr>
                        <p:cTn dur="1" fill="hold">
                          <p:stCondLst>
                            <p:cond delay="0"/>
                          </p:stCondLst>
                        </p:cTn>
                        <p:tgtEl>
                          <p:spTgt spid="455742"/>
                        </p:tgtEl>
                        <p:attrNameLst>
                          <p:attrName>style.visibility</p:attrName>
                        </p:attrNameLst>
                      </p:cBhvr>
                      <p:to>
                        <p:strVal val="visible"/>
                      </p:to>
                    </p:set>
                  </p:childTnLst>
                </p:cTn>
              </p:par>
            </p:tnLst>
          </p:tmpl>
          <p:tmpl lvl="5">
            <p:tnLst>
              <p:par>
                <p:cTn presetID="1" presetClass="entr" presetSubtype="0" fill="hold" nodeType="withEffect">
                  <p:stCondLst>
                    <p:cond delay="0"/>
                  </p:stCondLst>
                  <p:childTnLst>
                    <p:set>
                      <p:cBhvr>
                        <p:cTn dur="1" fill="hold">
                          <p:stCondLst>
                            <p:cond delay="0"/>
                          </p:stCondLst>
                        </p:cTn>
                        <p:tgtEl>
                          <p:spTgt spid="455742"/>
                        </p:tgtEl>
                        <p:attrNameLst>
                          <p:attrName>style.visibility</p:attrName>
                        </p:attrNameLst>
                      </p:cBhvr>
                      <p:to>
                        <p:strVal val="visible"/>
                      </p:to>
                    </p:set>
                  </p:childTnLst>
                </p:cTn>
              </p:par>
            </p:tnLst>
          </p:tmpl>
        </p:tmplLst>
      </p:bldP>
    </p:bldLst>
  </p:timing>
  <p:hf hdr="0" dt="0"/>
  <p:txStyles>
    <p:titleStyle>
      <a:lvl1pPr algn="ctr" rtl="0" eaLnBrk="1" fontAlgn="base" hangingPunct="1">
        <a:spcBef>
          <a:spcPct val="0"/>
        </a:spcBef>
        <a:spcAft>
          <a:spcPct val="0"/>
        </a:spcAft>
        <a:defRPr sz="3600">
          <a:solidFill>
            <a:srgbClr val="FFCC66"/>
          </a:solidFill>
          <a:latin typeface="+mj-lt"/>
          <a:ea typeface="+mj-ea"/>
          <a:cs typeface="+mj-cs"/>
        </a:defRPr>
      </a:lvl1pPr>
      <a:lvl2pPr algn="ctr" rtl="0" eaLnBrk="1" fontAlgn="base" hangingPunct="1">
        <a:spcBef>
          <a:spcPct val="0"/>
        </a:spcBef>
        <a:spcAft>
          <a:spcPct val="0"/>
        </a:spcAft>
        <a:defRPr sz="3600">
          <a:solidFill>
            <a:srgbClr val="FFCC66"/>
          </a:solidFill>
          <a:latin typeface="Arial" pitchFamily="34" charset="0"/>
        </a:defRPr>
      </a:lvl2pPr>
      <a:lvl3pPr algn="ctr" rtl="0" eaLnBrk="1" fontAlgn="base" hangingPunct="1">
        <a:spcBef>
          <a:spcPct val="0"/>
        </a:spcBef>
        <a:spcAft>
          <a:spcPct val="0"/>
        </a:spcAft>
        <a:defRPr sz="3600">
          <a:solidFill>
            <a:srgbClr val="FFCC66"/>
          </a:solidFill>
          <a:latin typeface="Arial" pitchFamily="34" charset="0"/>
        </a:defRPr>
      </a:lvl3pPr>
      <a:lvl4pPr algn="ctr" rtl="0" eaLnBrk="1" fontAlgn="base" hangingPunct="1">
        <a:spcBef>
          <a:spcPct val="0"/>
        </a:spcBef>
        <a:spcAft>
          <a:spcPct val="0"/>
        </a:spcAft>
        <a:defRPr sz="3600">
          <a:solidFill>
            <a:srgbClr val="FFCC66"/>
          </a:solidFill>
          <a:latin typeface="Arial" pitchFamily="34" charset="0"/>
        </a:defRPr>
      </a:lvl4pPr>
      <a:lvl5pPr algn="ctr" rtl="0" eaLnBrk="1" fontAlgn="base" hangingPunct="1">
        <a:spcBef>
          <a:spcPct val="0"/>
        </a:spcBef>
        <a:spcAft>
          <a:spcPct val="0"/>
        </a:spcAft>
        <a:defRPr sz="3600">
          <a:solidFill>
            <a:srgbClr val="FFCC66"/>
          </a:solidFill>
          <a:latin typeface="Arial" pitchFamily="34" charset="0"/>
        </a:defRPr>
      </a:lvl5pPr>
      <a:lvl6pPr marL="457200" algn="ctr" rtl="0" eaLnBrk="1" fontAlgn="base" hangingPunct="1">
        <a:spcBef>
          <a:spcPct val="0"/>
        </a:spcBef>
        <a:spcAft>
          <a:spcPct val="0"/>
        </a:spcAft>
        <a:defRPr sz="3600">
          <a:solidFill>
            <a:schemeClr val="tx2"/>
          </a:solidFill>
          <a:latin typeface="Arial" pitchFamily="34" charset="0"/>
        </a:defRPr>
      </a:lvl6pPr>
      <a:lvl7pPr marL="914400" algn="ctr" rtl="0" eaLnBrk="1" fontAlgn="base" hangingPunct="1">
        <a:spcBef>
          <a:spcPct val="0"/>
        </a:spcBef>
        <a:spcAft>
          <a:spcPct val="0"/>
        </a:spcAft>
        <a:defRPr sz="3600">
          <a:solidFill>
            <a:schemeClr val="tx2"/>
          </a:solidFill>
          <a:latin typeface="Arial" pitchFamily="34" charset="0"/>
        </a:defRPr>
      </a:lvl7pPr>
      <a:lvl8pPr marL="1371600" algn="ctr" rtl="0" eaLnBrk="1" fontAlgn="base" hangingPunct="1">
        <a:spcBef>
          <a:spcPct val="0"/>
        </a:spcBef>
        <a:spcAft>
          <a:spcPct val="0"/>
        </a:spcAft>
        <a:defRPr sz="3600">
          <a:solidFill>
            <a:schemeClr val="tx2"/>
          </a:solidFill>
          <a:latin typeface="Arial" pitchFamily="34" charset="0"/>
        </a:defRPr>
      </a:lvl8pPr>
      <a:lvl9pPr marL="1828800" algn="ctr" rtl="0" eaLnBrk="1" fontAlgn="base" hangingPunct="1">
        <a:spcBef>
          <a:spcPct val="0"/>
        </a:spcBef>
        <a:spcAft>
          <a:spcPct val="0"/>
        </a:spcAft>
        <a:defRPr sz="3600">
          <a:solidFill>
            <a:schemeClr val="tx2"/>
          </a:solidFill>
          <a:latin typeface="Arial" pitchFamily="34" charset="0"/>
        </a:defRPr>
      </a:lvl9pPr>
    </p:titleStyle>
    <p:bodyStyle>
      <a:lvl1pPr marL="341313" indent="-341313" algn="l" rtl="0" eaLnBrk="1" fontAlgn="base" hangingPunct="1">
        <a:spcBef>
          <a:spcPct val="20000"/>
        </a:spcBef>
        <a:spcAft>
          <a:spcPct val="0"/>
        </a:spcAft>
        <a:buChar char="•"/>
        <a:defRPr sz="2800">
          <a:solidFill>
            <a:schemeClr val="tx1"/>
          </a:solidFill>
          <a:latin typeface="+mn-lt"/>
          <a:ea typeface="+mn-ea"/>
          <a:cs typeface="+mn-cs"/>
        </a:defRPr>
      </a:lvl1pPr>
      <a:lvl2pPr marL="804863" indent="-287338" algn="l" rtl="0" eaLnBrk="1" fontAlgn="base" hangingPunct="1">
        <a:spcBef>
          <a:spcPct val="20000"/>
        </a:spcBef>
        <a:spcAft>
          <a:spcPct val="0"/>
        </a:spcAft>
        <a:buChar char="–"/>
        <a:defRPr sz="2400">
          <a:solidFill>
            <a:schemeClr val="tx1"/>
          </a:solidFill>
          <a:latin typeface="+mn-lt"/>
        </a:defRPr>
      </a:lvl2pPr>
      <a:lvl3pPr marL="1138238" indent="-219075" algn="l" rtl="0" eaLnBrk="1" fontAlgn="base" hangingPunct="1">
        <a:spcBef>
          <a:spcPct val="20000"/>
        </a:spcBef>
        <a:spcAft>
          <a:spcPct val="0"/>
        </a:spcAft>
        <a:buChar char="•"/>
        <a:defRPr sz="2200">
          <a:solidFill>
            <a:schemeClr val="tx1"/>
          </a:solidFill>
          <a:latin typeface="+mn-lt"/>
        </a:defRPr>
      </a:lvl3pPr>
      <a:lvl4pPr marL="1539875" indent="-287338" algn="l" rtl="0" eaLnBrk="1" fontAlgn="base" hangingPunct="1">
        <a:spcBef>
          <a:spcPct val="20000"/>
        </a:spcBef>
        <a:spcAft>
          <a:spcPct val="0"/>
        </a:spcAft>
        <a:buChar char="–"/>
        <a:defRPr sz="2000">
          <a:solidFill>
            <a:schemeClr val="tx1"/>
          </a:solidFill>
          <a:latin typeface="+mn-lt"/>
        </a:defRPr>
      </a:lvl4pPr>
      <a:lvl5pPr marL="1885950" indent="-231775" algn="l" rtl="0" eaLnBrk="1" fontAlgn="base" hangingPunct="1">
        <a:spcBef>
          <a:spcPct val="20000"/>
        </a:spcBef>
        <a:spcAft>
          <a:spcPct val="0"/>
        </a:spcAft>
        <a:buChar char="»"/>
        <a:defRPr sz="2000">
          <a:solidFill>
            <a:schemeClr val="tx1"/>
          </a:solidFill>
          <a:latin typeface="+mn-lt"/>
        </a:defRPr>
      </a:lvl5pPr>
      <a:lvl6pPr marL="2343150" indent="-231775" algn="l" rtl="0" eaLnBrk="1" fontAlgn="base" hangingPunct="1">
        <a:spcBef>
          <a:spcPct val="20000"/>
        </a:spcBef>
        <a:spcAft>
          <a:spcPct val="0"/>
        </a:spcAft>
        <a:buChar char="»"/>
        <a:defRPr sz="2000">
          <a:solidFill>
            <a:schemeClr val="tx1"/>
          </a:solidFill>
          <a:latin typeface="+mn-lt"/>
        </a:defRPr>
      </a:lvl6pPr>
      <a:lvl7pPr marL="2800350" indent="-231775" algn="l" rtl="0" eaLnBrk="1" fontAlgn="base" hangingPunct="1">
        <a:spcBef>
          <a:spcPct val="20000"/>
        </a:spcBef>
        <a:spcAft>
          <a:spcPct val="0"/>
        </a:spcAft>
        <a:buChar char="»"/>
        <a:defRPr sz="2000">
          <a:solidFill>
            <a:schemeClr val="tx1"/>
          </a:solidFill>
          <a:latin typeface="+mn-lt"/>
        </a:defRPr>
      </a:lvl7pPr>
      <a:lvl8pPr marL="3257550" indent="-231775" algn="l" rtl="0" eaLnBrk="1" fontAlgn="base" hangingPunct="1">
        <a:spcBef>
          <a:spcPct val="20000"/>
        </a:spcBef>
        <a:spcAft>
          <a:spcPct val="0"/>
        </a:spcAft>
        <a:buChar char="»"/>
        <a:defRPr sz="2000">
          <a:solidFill>
            <a:schemeClr val="tx1"/>
          </a:solidFill>
          <a:latin typeface="+mn-lt"/>
        </a:defRPr>
      </a:lvl8pPr>
      <a:lvl9pPr marL="3714750" indent="-231775"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hyperlink" Target="http://www.dir.co.jp/InfoManage/dbi/menu.html" TargetMode="External"/><Relationship Id="rId3" Type="http://schemas.openxmlformats.org/officeDocument/2006/relationships/hyperlink" Target="http://barra.com/" TargetMode="External"/><Relationship Id="rId7" Type="http://schemas.openxmlformats.org/officeDocument/2006/relationships/hyperlink" Target="http://datastream.com/product/investor/index.html" TargetMode="External"/><Relationship Id="rId2" Type="http://schemas.openxmlformats.org/officeDocument/2006/relationships/hyperlink" Target="http://www.bloomberg.com/" TargetMode="External"/><Relationship Id="rId1" Type="http://schemas.openxmlformats.org/officeDocument/2006/relationships/slideLayout" Target="../slideLayouts/slideLayout2.xml"/><Relationship Id="rId6" Type="http://schemas.openxmlformats.org/officeDocument/2006/relationships/hyperlink" Target="http://www.barcap.com/" TargetMode="External"/><Relationship Id="rId5" Type="http://schemas.openxmlformats.org/officeDocument/2006/relationships/hyperlink" Target="https://ecommerce.barcap.com/indices/" TargetMode="External"/><Relationship Id="rId4" Type="http://schemas.openxmlformats.org/officeDocument/2006/relationships/hyperlink" Target="http://msci.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5" name="Text Box 7"/>
          <p:cNvSpPr txBox="1">
            <a:spLocks noChangeArrowheads="1"/>
          </p:cNvSpPr>
          <p:nvPr/>
        </p:nvSpPr>
        <p:spPr bwMode="auto">
          <a:xfrm>
            <a:off x="2346325" y="4379913"/>
            <a:ext cx="3825875"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eaLnBrk="1" hangingPunct="1"/>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
        <p:nvSpPr>
          <p:cNvPr id="10" name="Line 1038"/>
          <p:cNvSpPr>
            <a:spLocks noChangeShapeType="1"/>
          </p:cNvSpPr>
          <p:nvPr/>
        </p:nvSpPr>
        <p:spPr bwMode="auto">
          <a:xfrm>
            <a:off x="1600200" y="1511300"/>
            <a:ext cx="5943600" cy="0"/>
          </a:xfrm>
          <a:prstGeom prst="line">
            <a:avLst/>
          </a:prstGeom>
          <a:noFill/>
          <a:ln w="25400">
            <a:solidFill>
              <a:srgbClr val="FFCC66"/>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 name="Rectangle 1032"/>
          <p:cNvSpPr txBox="1">
            <a:spLocks noChangeArrowheads="1"/>
          </p:cNvSpPr>
          <p:nvPr/>
        </p:nvSpPr>
        <p:spPr bwMode="auto">
          <a:xfrm>
            <a:off x="152400" y="152400"/>
            <a:ext cx="8991600" cy="1295400"/>
          </a:xfrm>
          <a:prstGeom prst="rect">
            <a:avLst/>
          </a:prstGeom>
          <a:noFill/>
          <a:ln>
            <a:noFill/>
          </a:ln>
          <a:effectLst>
            <a:outerShdw dist="53882" dir="2700000" algn="ctr" rotWithShape="0">
              <a:srgbClr val="0000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rgbClr val="FFCC66"/>
                </a:solidFill>
                <a:latin typeface="+mj-lt"/>
                <a:ea typeface="+mj-ea"/>
                <a:cs typeface="+mj-cs"/>
              </a:defRPr>
            </a:lvl1pPr>
            <a:lvl2pPr algn="ctr" rtl="0" eaLnBrk="1" fontAlgn="base" hangingPunct="1">
              <a:spcBef>
                <a:spcPct val="0"/>
              </a:spcBef>
              <a:spcAft>
                <a:spcPct val="0"/>
              </a:spcAft>
              <a:defRPr sz="3600">
                <a:solidFill>
                  <a:srgbClr val="FFCC66"/>
                </a:solidFill>
                <a:latin typeface="Arial" pitchFamily="34" charset="0"/>
              </a:defRPr>
            </a:lvl2pPr>
            <a:lvl3pPr algn="ctr" rtl="0" eaLnBrk="1" fontAlgn="base" hangingPunct="1">
              <a:spcBef>
                <a:spcPct val="0"/>
              </a:spcBef>
              <a:spcAft>
                <a:spcPct val="0"/>
              </a:spcAft>
              <a:defRPr sz="3600">
                <a:solidFill>
                  <a:srgbClr val="FFCC66"/>
                </a:solidFill>
                <a:latin typeface="Arial" pitchFamily="34" charset="0"/>
              </a:defRPr>
            </a:lvl3pPr>
            <a:lvl4pPr algn="ctr" rtl="0" eaLnBrk="1" fontAlgn="base" hangingPunct="1">
              <a:spcBef>
                <a:spcPct val="0"/>
              </a:spcBef>
              <a:spcAft>
                <a:spcPct val="0"/>
              </a:spcAft>
              <a:defRPr sz="3600">
                <a:solidFill>
                  <a:srgbClr val="FFCC66"/>
                </a:solidFill>
                <a:latin typeface="Arial" pitchFamily="34" charset="0"/>
              </a:defRPr>
            </a:lvl4pPr>
            <a:lvl5pPr algn="ctr" rtl="0" eaLnBrk="1" fontAlgn="base" hangingPunct="1">
              <a:spcBef>
                <a:spcPct val="0"/>
              </a:spcBef>
              <a:spcAft>
                <a:spcPct val="0"/>
              </a:spcAft>
              <a:defRPr sz="3600">
                <a:solidFill>
                  <a:srgbClr val="FFCC66"/>
                </a:solidFill>
                <a:latin typeface="Arial" pitchFamily="34" charset="0"/>
              </a:defRPr>
            </a:lvl5pPr>
            <a:lvl6pPr marL="457200" algn="ctr" rtl="0" eaLnBrk="1" fontAlgn="base" hangingPunct="1">
              <a:spcBef>
                <a:spcPct val="0"/>
              </a:spcBef>
              <a:spcAft>
                <a:spcPct val="0"/>
              </a:spcAft>
              <a:defRPr sz="3600">
                <a:solidFill>
                  <a:schemeClr val="tx2"/>
                </a:solidFill>
                <a:latin typeface="Arial" pitchFamily="34" charset="0"/>
              </a:defRPr>
            </a:lvl6pPr>
            <a:lvl7pPr marL="914400" algn="ctr" rtl="0" eaLnBrk="1" fontAlgn="base" hangingPunct="1">
              <a:spcBef>
                <a:spcPct val="0"/>
              </a:spcBef>
              <a:spcAft>
                <a:spcPct val="0"/>
              </a:spcAft>
              <a:defRPr sz="3600">
                <a:solidFill>
                  <a:schemeClr val="tx2"/>
                </a:solidFill>
                <a:latin typeface="Arial" pitchFamily="34" charset="0"/>
              </a:defRPr>
            </a:lvl7pPr>
            <a:lvl8pPr marL="1371600" algn="ctr" rtl="0" eaLnBrk="1" fontAlgn="base" hangingPunct="1">
              <a:spcBef>
                <a:spcPct val="0"/>
              </a:spcBef>
              <a:spcAft>
                <a:spcPct val="0"/>
              </a:spcAft>
              <a:defRPr sz="3600">
                <a:solidFill>
                  <a:schemeClr val="tx2"/>
                </a:solidFill>
                <a:latin typeface="Arial" pitchFamily="34" charset="0"/>
              </a:defRPr>
            </a:lvl8pPr>
            <a:lvl9pPr marL="1828800" algn="ctr" rtl="0" eaLnBrk="1" fontAlgn="base" hangingPunct="1">
              <a:spcBef>
                <a:spcPct val="0"/>
              </a:spcBef>
              <a:spcAft>
                <a:spcPct val="0"/>
              </a:spcAft>
              <a:defRPr sz="3600">
                <a:solidFill>
                  <a:schemeClr val="tx2"/>
                </a:solidFill>
                <a:latin typeface="Arial" pitchFamily="34" charset="0"/>
              </a:defRPr>
            </a:lvl9pPr>
          </a:lstStyle>
          <a:p>
            <a:r>
              <a:rPr lang="en-US" b="1" dirty="0" smtClean="0"/>
              <a:t>Chapter 5: </a:t>
            </a:r>
            <a:r>
              <a:rPr lang="en-US" b="1" dirty="0"/>
              <a:t>Security-Market </a:t>
            </a:r>
            <a:r>
              <a:rPr lang="en-US" b="1" dirty="0" smtClean="0"/>
              <a:t>Indexes</a:t>
            </a:r>
            <a:endParaRPr lang="en-US" b="1" dirty="0"/>
          </a:p>
        </p:txBody>
      </p:sp>
      <p:sp>
        <p:nvSpPr>
          <p:cNvPr id="6" name="Rounded Rectangle 5"/>
          <p:cNvSpPr/>
          <p:nvPr/>
        </p:nvSpPr>
        <p:spPr bwMode="auto">
          <a:xfrm>
            <a:off x="1524000" y="1905000"/>
            <a:ext cx="6096000" cy="3048000"/>
          </a:xfrm>
          <a:prstGeom prst="roundRect">
            <a:avLst/>
          </a:prstGeom>
          <a:solidFill>
            <a:srgbClr val="00664B"/>
          </a:solidFill>
          <a:ln w="12700" cap="flat" cmpd="sng" algn="ctr">
            <a:solidFill>
              <a:srgbClr val="00664B"/>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lgn="ctr"/>
            <a:r>
              <a:rPr lang="en-US" sz="3200" dirty="0" smtClean="0">
                <a:solidFill>
                  <a:srgbClr val="DFBE9D"/>
                </a:solidFill>
                <a:latin typeface="Bookman Old Style" pitchFamily="18" charset="0"/>
              </a:rPr>
              <a:t> </a:t>
            </a:r>
            <a:r>
              <a:rPr lang="en-US" sz="3200" dirty="0" smtClean="0">
                <a:solidFill>
                  <a:srgbClr val="DFBE9D"/>
                </a:solidFill>
                <a:effectLst>
                  <a:outerShdw blurRad="38100" dist="38100" dir="2700000" algn="tl">
                    <a:srgbClr val="000000">
                      <a:alpha val="43137"/>
                    </a:srgbClr>
                  </a:outerShdw>
                </a:effectLst>
                <a:latin typeface="Bookman Old Style" pitchFamily="18" charset="0"/>
              </a:rPr>
              <a:t>Analysis of Investments </a:t>
            </a:r>
            <a:r>
              <a:rPr lang="en-US" sz="3600" dirty="0" smtClean="0">
                <a:solidFill>
                  <a:srgbClr val="800000"/>
                </a:solidFill>
                <a:effectLst>
                  <a:outerShdw blurRad="38100" dist="38100" dir="2700000" algn="tl">
                    <a:srgbClr val="000000">
                      <a:alpha val="43137"/>
                    </a:srgbClr>
                  </a:outerShdw>
                </a:effectLst>
                <a:latin typeface="FrankRuehl" pitchFamily="34" charset="-79"/>
                <a:cs typeface="FrankRuehl" pitchFamily="34" charset="-79"/>
              </a:rPr>
              <a:t>&amp;</a:t>
            </a:r>
          </a:p>
          <a:p>
            <a:pPr algn="ctr"/>
            <a:r>
              <a:rPr lang="en-US" sz="3200" dirty="0" smtClean="0">
                <a:solidFill>
                  <a:srgbClr val="DFBE9D"/>
                </a:solidFill>
                <a:effectLst>
                  <a:outerShdw blurRad="38100" dist="38100" dir="2700000" algn="tl">
                    <a:srgbClr val="000000">
                      <a:alpha val="43137"/>
                    </a:srgbClr>
                  </a:outerShdw>
                </a:effectLst>
                <a:latin typeface="Bookman Old Style" pitchFamily="18" charset="0"/>
              </a:rPr>
              <a:t> Management of Portfolios </a:t>
            </a:r>
          </a:p>
          <a:p>
            <a:r>
              <a:rPr lang="en-US" dirty="0" smtClean="0">
                <a:solidFill>
                  <a:srgbClr val="DFBE9D"/>
                </a:solidFill>
                <a:cs typeface="Arial" pitchFamily="34" charset="0"/>
              </a:rPr>
              <a:t>				</a:t>
            </a:r>
            <a:r>
              <a:rPr lang="en-US" dirty="0" smtClean="0">
                <a:solidFill>
                  <a:schemeClr val="bg2">
                    <a:lumMod val="60000"/>
                    <a:lumOff val="40000"/>
                  </a:schemeClr>
                </a:solidFill>
                <a:cs typeface="Arial" pitchFamily="34" charset="0"/>
              </a:rPr>
              <a:t>10</a:t>
            </a:r>
            <a:r>
              <a:rPr lang="en-US" baseline="30000" dirty="0" smtClean="0">
                <a:solidFill>
                  <a:schemeClr val="bg2">
                    <a:lumMod val="60000"/>
                    <a:lumOff val="40000"/>
                  </a:schemeClr>
                </a:solidFill>
                <a:cs typeface="Arial" pitchFamily="34" charset="0"/>
              </a:rPr>
              <a:t>TH</a:t>
            </a:r>
            <a:r>
              <a:rPr lang="en-US" dirty="0" smtClean="0">
                <a:solidFill>
                  <a:schemeClr val="bg2">
                    <a:lumMod val="60000"/>
                    <a:lumOff val="40000"/>
                  </a:schemeClr>
                </a:solidFill>
                <a:cs typeface="Arial" pitchFamily="34" charset="0"/>
              </a:rPr>
              <a:t> EDITION</a:t>
            </a:r>
          </a:p>
          <a:p>
            <a:endParaRPr lang="en-US" dirty="0" smtClean="0">
              <a:solidFill>
                <a:srgbClr val="DFBE9D"/>
              </a:solidFill>
              <a:latin typeface="Bookman Old Style" pitchFamily="18" charset="0"/>
            </a:endParaRPr>
          </a:p>
          <a:p>
            <a:endParaRPr lang="en-US" dirty="0" smtClean="0">
              <a:solidFill>
                <a:srgbClr val="DFBE9D"/>
              </a:solidFill>
              <a:latin typeface="Bookman Old Style" pitchFamily="18" charset="0"/>
            </a:endParaRPr>
          </a:p>
          <a:p>
            <a:endParaRPr lang="en-US" dirty="0" smtClean="0">
              <a:solidFill>
                <a:srgbClr val="DFBE9D"/>
              </a:solidFill>
              <a:latin typeface="Bookman Old Style" pitchFamily="18" charset="0"/>
            </a:endParaRPr>
          </a:p>
          <a:p>
            <a:pPr algn="r"/>
            <a:r>
              <a:rPr lang="en-US" sz="2400" dirty="0" smtClean="0">
                <a:solidFill>
                  <a:srgbClr val="DFBE9D"/>
                </a:solidFill>
                <a:effectLst>
                  <a:outerShdw blurRad="38100" dist="38100" dir="2700000" algn="tl">
                    <a:srgbClr val="000000">
                      <a:alpha val="43137"/>
                    </a:srgbClr>
                  </a:outerShdw>
                </a:effectLst>
                <a:latin typeface="Bookman Old Style" pitchFamily="18" charset="0"/>
              </a:rPr>
              <a:t>Reilly </a:t>
            </a:r>
            <a:r>
              <a:rPr lang="en-US" sz="3200" dirty="0" smtClean="0">
                <a:solidFill>
                  <a:schemeClr val="bg2">
                    <a:lumMod val="60000"/>
                    <a:lumOff val="40000"/>
                  </a:schemeClr>
                </a:solidFill>
                <a:effectLst>
                  <a:outerShdw blurRad="38100" dist="38100" dir="2700000" algn="tl">
                    <a:srgbClr val="000000">
                      <a:alpha val="43137"/>
                    </a:srgbClr>
                  </a:outerShdw>
                </a:effectLst>
                <a:latin typeface="FrankRuehl" pitchFamily="34" charset="-79"/>
                <a:cs typeface="FrankRuehl" pitchFamily="34" charset="-79"/>
              </a:rPr>
              <a:t>&amp;</a:t>
            </a:r>
            <a:r>
              <a:rPr lang="en-US" sz="2400" dirty="0" smtClean="0">
                <a:solidFill>
                  <a:schemeClr val="bg2">
                    <a:lumMod val="60000"/>
                    <a:lumOff val="40000"/>
                  </a:schemeClr>
                </a:solidFill>
                <a:effectLst>
                  <a:outerShdw blurRad="38100" dist="38100" dir="2700000" algn="tl">
                    <a:srgbClr val="000000">
                      <a:alpha val="43137"/>
                    </a:srgbClr>
                  </a:outerShdw>
                </a:effectLst>
                <a:latin typeface="FrankRuehl" pitchFamily="34" charset="-79"/>
                <a:cs typeface="FrankRuehl" pitchFamily="34" charset="-79"/>
              </a:rPr>
              <a:t> </a:t>
            </a:r>
            <a:r>
              <a:rPr lang="en-US" sz="2400" dirty="0" smtClean="0">
                <a:solidFill>
                  <a:srgbClr val="DFBE9D"/>
                </a:solidFill>
                <a:effectLst>
                  <a:outerShdw blurRad="38100" dist="38100" dir="2700000" algn="tl">
                    <a:srgbClr val="000000">
                      <a:alpha val="43137"/>
                    </a:srgbClr>
                  </a:outerShdw>
                </a:effectLst>
                <a:latin typeface="Bookman Old Style" pitchFamily="18" charset="0"/>
              </a:rPr>
              <a:t>Brown</a:t>
            </a:r>
          </a:p>
          <a:p>
            <a:endParaRPr kumimoji="0" lang="en-US" sz="1800" b="0" i="0" u="none" strike="noStrike" cap="none" normalizeH="0" baseline="0" dirty="0" smtClean="0">
              <a:ln>
                <a:noFill/>
              </a:ln>
              <a:solidFill>
                <a:schemeClr val="tx1"/>
              </a:solidFill>
              <a:effectLst/>
              <a:latin typeface="Arial" pitchFamily="34" charset="0"/>
            </a:endParaRPr>
          </a:p>
          <a:p>
            <a:endParaRPr lang="en-US" dirty="0" smtClean="0"/>
          </a:p>
          <a:p>
            <a:endParaRPr kumimoji="0" lang="en-US" sz="1800" b="0" i="0" u="none" strike="noStrike" cap="none" normalizeH="0" baseline="0" dirty="0" smtClean="0">
              <a:ln>
                <a:noFill/>
              </a:ln>
              <a:solidFill>
                <a:schemeClr val="tx1"/>
              </a:solidFill>
              <a:effectLst/>
              <a:latin typeface="Arial" pitchFamily="34" charset="0"/>
            </a:endParaRPr>
          </a:p>
        </p:txBody>
      </p:sp>
      <p:cxnSp>
        <p:nvCxnSpPr>
          <p:cNvPr id="8" name="Straight Connector 7"/>
          <p:cNvCxnSpPr/>
          <p:nvPr/>
        </p:nvCxnSpPr>
        <p:spPr bwMode="auto">
          <a:xfrm>
            <a:off x="1524000" y="3276600"/>
            <a:ext cx="3886200" cy="0"/>
          </a:xfrm>
          <a:prstGeom prst="line">
            <a:avLst/>
          </a:prstGeom>
          <a:solidFill>
            <a:schemeClr val="accent1"/>
          </a:solidFill>
          <a:ln w="12700" cap="flat" cmpd="sng" algn="ctr">
            <a:solidFill>
              <a:srgbClr val="D4A97E"/>
            </a:solidFill>
            <a:prstDash val="solid"/>
            <a:round/>
            <a:headEnd type="none" w="sm" len="sm"/>
            <a:tailEnd type="none" w="sm" len="sm"/>
          </a:ln>
          <a:effectLst/>
        </p:spPr>
      </p:cxnSp>
      <p:cxnSp>
        <p:nvCxnSpPr>
          <p:cNvPr id="11" name="Straight Connector 10"/>
          <p:cNvCxnSpPr/>
          <p:nvPr/>
        </p:nvCxnSpPr>
        <p:spPr bwMode="auto">
          <a:xfrm>
            <a:off x="6934200" y="3276600"/>
            <a:ext cx="762000" cy="0"/>
          </a:xfrm>
          <a:prstGeom prst="line">
            <a:avLst/>
          </a:prstGeom>
          <a:solidFill>
            <a:schemeClr val="accent1"/>
          </a:solidFill>
          <a:ln w="12700" cap="flat" cmpd="sng" algn="ctr">
            <a:solidFill>
              <a:srgbClr val="D4A97E"/>
            </a:solidFill>
            <a:prstDash val="solid"/>
            <a:round/>
            <a:headEnd type="none" w="sm" len="sm"/>
            <a:tailEnd type="none" w="sm" len="sm"/>
          </a:ln>
          <a:effectLst/>
        </p:spPr>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r>
              <a:rPr lang="en-US" b="1"/>
              <a:t>Uses of Security-Market Indexes</a:t>
            </a:r>
          </a:p>
        </p:txBody>
      </p:sp>
      <p:sp>
        <p:nvSpPr>
          <p:cNvPr id="60419" name="Rectangle 3"/>
          <p:cNvSpPr>
            <a:spLocks noGrp="1" noChangeArrowheads="1"/>
          </p:cNvSpPr>
          <p:nvPr>
            <p:ph idx="1"/>
          </p:nvPr>
        </p:nvSpPr>
        <p:spPr>
          <a:xfrm>
            <a:off x="990600" y="1295400"/>
            <a:ext cx="7924800" cy="4953000"/>
          </a:xfrm>
        </p:spPr>
        <p:txBody>
          <a:bodyPr/>
          <a:lstStyle/>
          <a:p>
            <a:r>
              <a:rPr lang="en-US">
                <a:cs typeface="Times New Roman" pitchFamily="18" charset="0"/>
              </a:rPr>
              <a:t>As benchmarks to evaluate the performance of professional money managers</a:t>
            </a:r>
          </a:p>
          <a:p>
            <a:r>
              <a:rPr lang="en-US">
                <a:cs typeface="Times New Roman" pitchFamily="18" charset="0"/>
              </a:rPr>
              <a:t>To create and monitor an index fund</a:t>
            </a:r>
          </a:p>
          <a:p>
            <a:r>
              <a:rPr lang="en-US">
                <a:cs typeface="Times New Roman" pitchFamily="18" charset="0"/>
              </a:rPr>
              <a:t>To measure market rates of return in economic studies</a:t>
            </a:r>
          </a:p>
          <a:p>
            <a:r>
              <a:rPr lang="en-US">
                <a:cs typeface="Times New Roman" pitchFamily="18" charset="0"/>
              </a:rPr>
              <a:t>For predicting future market movements by technicians</a:t>
            </a:r>
            <a:r>
              <a:rPr lang="en-US"/>
              <a:t> </a:t>
            </a:r>
          </a:p>
          <a:p>
            <a:r>
              <a:rPr lang="en-US">
                <a:cs typeface="Times New Roman" pitchFamily="18" charset="0"/>
              </a:rPr>
              <a:t>As a substitute for the market portfolio of risky assets when calculating the systematic risk of an asset</a:t>
            </a:r>
            <a:r>
              <a:rPr lang="en-US"/>
              <a:t> </a:t>
            </a:r>
          </a:p>
          <a:p>
            <a:endParaRPr lang="en-US"/>
          </a:p>
        </p:txBody>
      </p:sp>
      <p:sp>
        <p:nvSpPr>
          <p:cNvPr id="6" name="Slide Number Placeholder 5"/>
          <p:cNvSpPr>
            <a:spLocks noGrp="1"/>
          </p:cNvSpPr>
          <p:nvPr>
            <p:ph type="sldNum" sz="quarter" idx="11"/>
          </p:nvPr>
        </p:nvSpPr>
        <p:spPr/>
        <p:txBody>
          <a:bodyPr/>
          <a:lstStyle/>
          <a:p>
            <a:r>
              <a:rPr lang="en-US"/>
              <a:t>5-</a:t>
            </a:r>
            <a:fld id="{B810C27F-0A39-4E99-8D71-873151AF16D5}" type="slidenum">
              <a:rPr lang="en-US"/>
              <a:pPr/>
              <a:t>2</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en-US" b="1"/>
              <a:t>Factors Affecting Market Indexes</a:t>
            </a:r>
          </a:p>
        </p:txBody>
      </p:sp>
      <p:sp>
        <p:nvSpPr>
          <p:cNvPr id="61443" name="Rectangle 3"/>
          <p:cNvSpPr>
            <a:spLocks noGrp="1" noChangeArrowheads="1"/>
          </p:cNvSpPr>
          <p:nvPr>
            <p:ph idx="1"/>
          </p:nvPr>
        </p:nvSpPr>
        <p:spPr>
          <a:xfrm>
            <a:off x="990600" y="1295400"/>
            <a:ext cx="7924800" cy="4953000"/>
          </a:xfrm>
        </p:spPr>
        <p:txBody>
          <a:bodyPr/>
          <a:lstStyle/>
          <a:p>
            <a:pPr marL="342900" indent="-342900"/>
            <a:r>
              <a:rPr lang="en-US" dirty="0"/>
              <a:t>The Sample</a:t>
            </a:r>
          </a:p>
          <a:p>
            <a:pPr marL="742950" lvl="1" indent="-285750"/>
            <a:r>
              <a:rPr lang="en-US" dirty="0"/>
              <a:t>Size</a:t>
            </a:r>
          </a:p>
          <a:p>
            <a:pPr marL="742950" lvl="1" indent="-285750"/>
            <a:r>
              <a:rPr lang="en-US" dirty="0"/>
              <a:t>Breadth</a:t>
            </a:r>
          </a:p>
          <a:p>
            <a:pPr marL="742950" lvl="1" indent="-285750"/>
            <a:r>
              <a:rPr lang="en-US" dirty="0"/>
              <a:t>Source</a:t>
            </a:r>
          </a:p>
          <a:p>
            <a:pPr marL="342900" indent="-342900">
              <a:lnSpc>
                <a:spcPct val="130000"/>
              </a:lnSpc>
            </a:pPr>
            <a:r>
              <a:rPr lang="en-US" dirty="0"/>
              <a:t>Weighting of Sample Members</a:t>
            </a:r>
          </a:p>
          <a:p>
            <a:pPr marL="742950" lvl="1" indent="-285750"/>
            <a:r>
              <a:rPr lang="en-US" dirty="0"/>
              <a:t>Price-weighted </a:t>
            </a:r>
            <a:r>
              <a:rPr lang="en-US" dirty="0" smtClean="0"/>
              <a:t>index</a:t>
            </a:r>
            <a:endParaRPr lang="en-US" dirty="0"/>
          </a:p>
          <a:p>
            <a:pPr marL="742950" lvl="1" indent="-285750"/>
            <a:r>
              <a:rPr lang="en-US" dirty="0"/>
              <a:t>Value-weighted </a:t>
            </a:r>
            <a:r>
              <a:rPr lang="en-US" dirty="0" smtClean="0"/>
              <a:t>index</a:t>
            </a:r>
            <a:endParaRPr lang="en-US" dirty="0"/>
          </a:p>
          <a:p>
            <a:pPr marL="742950" lvl="1" indent="-285750"/>
            <a:r>
              <a:rPr lang="en-US" dirty="0" err="1"/>
              <a:t>Unweighted</a:t>
            </a:r>
            <a:r>
              <a:rPr lang="en-US" dirty="0"/>
              <a:t> (equally weighted) </a:t>
            </a:r>
            <a:r>
              <a:rPr lang="en-US" dirty="0" smtClean="0"/>
              <a:t>index</a:t>
            </a:r>
          </a:p>
          <a:p>
            <a:pPr marL="742950" lvl="1" indent="-285750"/>
            <a:r>
              <a:rPr lang="en-US" dirty="0" smtClean="0"/>
              <a:t>Fundamental weighted index</a:t>
            </a:r>
            <a:endParaRPr lang="en-US" dirty="0"/>
          </a:p>
          <a:p>
            <a:pPr marL="742950" lvl="1" indent="-285750">
              <a:buFontTx/>
              <a:buNone/>
            </a:pPr>
            <a:endParaRPr lang="en-US" sz="3200" dirty="0"/>
          </a:p>
        </p:txBody>
      </p:sp>
      <p:sp>
        <p:nvSpPr>
          <p:cNvPr id="6" name="Slide Number Placeholder 5"/>
          <p:cNvSpPr>
            <a:spLocks noGrp="1"/>
          </p:cNvSpPr>
          <p:nvPr>
            <p:ph type="sldNum" sz="quarter" idx="11"/>
          </p:nvPr>
        </p:nvSpPr>
        <p:spPr/>
        <p:txBody>
          <a:bodyPr/>
          <a:lstStyle/>
          <a:p>
            <a:r>
              <a:rPr lang="en-US"/>
              <a:t>5-</a:t>
            </a:r>
            <a:fld id="{D472244B-33C8-47B7-B70B-38EA9B96BCF2}" type="slidenum">
              <a:rPr lang="en-US"/>
              <a:pPr/>
              <a:t>3</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r>
              <a:rPr lang="en-US" b="1"/>
              <a:t>Factors Affecting Market Indexes</a:t>
            </a:r>
          </a:p>
        </p:txBody>
      </p:sp>
      <p:sp>
        <p:nvSpPr>
          <p:cNvPr id="63491" name="Rectangle 3"/>
          <p:cNvSpPr>
            <a:spLocks noGrp="1" noChangeArrowheads="1"/>
          </p:cNvSpPr>
          <p:nvPr>
            <p:ph idx="1"/>
          </p:nvPr>
        </p:nvSpPr>
        <p:spPr>
          <a:xfrm>
            <a:off x="914400" y="1295400"/>
            <a:ext cx="7848600" cy="4876800"/>
          </a:xfrm>
        </p:spPr>
        <p:txBody>
          <a:bodyPr/>
          <a:lstStyle/>
          <a:p>
            <a:pPr marL="342900" indent="-342900"/>
            <a:r>
              <a:rPr lang="en-US"/>
              <a:t>Computational Procedure</a:t>
            </a:r>
          </a:p>
          <a:p>
            <a:pPr marL="742950" lvl="1" indent="-285750"/>
            <a:r>
              <a:rPr lang="en-US"/>
              <a:t>Arithmetic average</a:t>
            </a:r>
          </a:p>
          <a:p>
            <a:pPr marL="742950" lvl="1" indent="-285750"/>
            <a:r>
              <a:rPr lang="en-US">
                <a:cs typeface="Times New Roman" pitchFamily="18" charset="0"/>
              </a:rPr>
              <a:t>Compute an index and have all changes, whether in price or value, reported in terms of the basic index</a:t>
            </a:r>
          </a:p>
          <a:p>
            <a:pPr marL="742950" lvl="1" indent="-285750"/>
            <a:r>
              <a:rPr lang="en-US"/>
              <a:t>Geometric average</a:t>
            </a:r>
          </a:p>
        </p:txBody>
      </p:sp>
      <p:sp>
        <p:nvSpPr>
          <p:cNvPr id="6" name="Slide Number Placeholder 5"/>
          <p:cNvSpPr>
            <a:spLocks noGrp="1"/>
          </p:cNvSpPr>
          <p:nvPr>
            <p:ph type="sldNum" sz="quarter" idx="11"/>
          </p:nvPr>
        </p:nvSpPr>
        <p:spPr/>
        <p:txBody>
          <a:bodyPr/>
          <a:lstStyle/>
          <a:p>
            <a:r>
              <a:rPr lang="en-US"/>
              <a:t>5-</a:t>
            </a:r>
            <a:fld id="{60E46F83-3CC0-49DE-B837-3D7F4FDA24D0}" type="slidenum">
              <a:rPr lang="en-US"/>
              <a:pPr/>
              <a:t>4</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en-US" b="1"/>
              <a:t>Stock-Market Indexes</a:t>
            </a:r>
          </a:p>
        </p:txBody>
      </p:sp>
      <p:sp>
        <p:nvSpPr>
          <p:cNvPr id="64515" name="Rectangle 3"/>
          <p:cNvSpPr>
            <a:spLocks noGrp="1" noChangeArrowheads="1"/>
          </p:cNvSpPr>
          <p:nvPr>
            <p:ph idx="1"/>
          </p:nvPr>
        </p:nvSpPr>
        <p:spPr>
          <a:xfrm>
            <a:off x="914400" y="1295400"/>
            <a:ext cx="7848600" cy="4876800"/>
          </a:xfrm>
        </p:spPr>
        <p:txBody>
          <a:bodyPr/>
          <a:lstStyle/>
          <a:p>
            <a:pPr marL="342900" indent="-342900"/>
            <a:r>
              <a:rPr lang="en-US" dirty="0">
                <a:cs typeface="Times New Roman" pitchFamily="18" charset="0"/>
              </a:rPr>
              <a:t>Price Weighted Index</a:t>
            </a:r>
            <a:endParaRPr lang="en-US" dirty="0"/>
          </a:p>
          <a:p>
            <a:pPr marL="742950" lvl="1" indent="-285750"/>
            <a:r>
              <a:rPr lang="en-US" dirty="0"/>
              <a:t>Dow Jones Industrial Average (DJIA)</a:t>
            </a:r>
          </a:p>
          <a:p>
            <a:pPr marL="742950" lvl="1" indent="-285750"/>
            <a:r>
              <a:rPr lang="en-US" dirty="0"/>
              <a:t>Nikkei-Dow Jones Average</a:t>
            </a:r>
          </a:p>
          <a:p>
            <a:pPr marL="342900" indent="-342900"/>
            <a:r>
              <a:rPr lang="en-US" dirty="0"/>
              <a:t>Value-Weighted Index</a:t>
            </a:r>
          </a:p>
          <a:p>
            <a:pPr marL="742950" lvl="1" indent="-285750"/>
            <a:r>
              <a:rPr lang="en-US" dirty="0"/>
              <a:t>NYSE Composite</a:t>
            </a:r>
          </a:p>
          <a:p>
            <a:pPr marL="742950" lvl="1" indent="-285750"/>
            <a:r>
              <a:rPr lang="en-US" dirty="0"/>
              <a:t>S&amp;P 500 Index </a:t>
            </a:r>
          </a:p>
          <a:p>
            <a:pPr marL="342900" indent="-342900"/>
            <a:r>
              <a:rPr lang="en-US" dirty="0" err="1"/>
              <a:t>Unweighted</a:t>
            </a:r>
            <a:r>
              <a:rPr lang="en-US" dirty="0"/>
              <a:t> Index</a:t>
            </a:r>
          </a:p>
          <a:p>
            <a:pPr marL="742950" lvl="1" indent="-285750"/>
            <a:r>
              <a:rPr lang="en-US" dirty="0"/>
              <a:t>Value Line Averages</a:t>
            </a:r>
          </a:p>
          <a:p>
            <a:pPr marL="742950" lvl="1" indent="-285750"/>
            <a:r>
              <a:rPr lang="en-US" dirty="0"/>
              <a:t>Financial Times Ordinary Share </a:t>
            </a:r>
            <a:r>
              <a:rPr lang="en-US" dirty="0" smtClean="0"/>
              <a:t>Index</a:t>
            </a:r>
          </a:p>
          <a:p>
            <a:pPr marL="279400" indent="-285750"/>
            <a:r>
              <a:rPr lang="en-US" dirty="0" smtClean="0"/>
              <a:t>Fundamental Weighted Index</a:t>
            </a:r>
            <a:endParaRPr lang="en-US" dirty="0"/>
          </a:p>
        </p:txBody>
      </p:sp>
      <p:sp>
        <p:nvSpPr>
          <p:cNvPr id="6" name="Slide Number Placeholder 5"/>
          <p:cNvSpPr>
            <a:spLocks noGrp="1"/>
          </p:cNvSpPr>
          <p:nvPr>
            <p:ph type="sldNum" sz="quarter" idx="11"/>
          </p:nvPr>
        </p:nvSpPr>
        <p:spPr/>
        <p:txBody>
          <a:bodyPr/>
          <a:lstStyle/>
          <a:p>
            <a:r>
              <a:rPr lang="en-US"/>
              <a:t>5-</a:t>
            </a:r>
            <a:fld id="{FF1DF12B-A52E-47B5-B45D-066B4EBDCFC4}" type="slidenum">
              <a:rPr lang="en-US"/>
              <a:pPr/>
              <a:t>5</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r>
              <a:rPr lang="en-US" b="1"/>
              <a:t>Dow Jones Industrial Average (DJIA)</a:t>
            </a:r>
          </a:p>
        </p:txBody>
      </p:sp>
      <p:sp>
        <p:nvSpPr>
          <p:cNvPr id="82947" name="Rectangle 3"/>
          <p:cNvSpPr>
            <a:spLocks noGrp="1" noChangeArrowheads="1"/>
          </p:cNvSpPr>
          <p:nvPr>
            <p:ph idx="1"/>
          </p:nvPr>
        </p:nvSpPr>
        <p:spPr>
          <a:xfrm>
            <a:off x="914400" y="1295400"/>
            <a:ext cx="7848600" cy="4876800"/>
          </a:xfrm>
        </p:spPr>
        <p:txBody>
          <a:bodyPr/>
          <a:lstStyle/>
          <a:p>
            <a:pPr marL="342900" indent="-342900"/>
            <a:r>
              <a:rPr lang="en-US" dirty="0"/>
              <a:t>Best-known, oldest, most popular </a:t>
            </a:r>
            <a:r>
              <a:rPr lang="en-US" dirty="0" smtClean="0"/>
              <a:t>index</a:t>
            </a:r>
            <a:endParaRPr lang="en-US" dirty="0"/>
          </a:p>
          <a:p>
            <a:pPr marL="342900" indent="-342900"/>
            <a:r>
              <a:rPr lang="en-US" dirty="0"/>
              <a:t>Price-weighted average of thirty large well-known industrial stocks, leaders in their industry, and listed on NYSE</a:t>
            </a:r>
          </a:p>
          <a:p>
            <a:pPr marL="342900" indent="-342900"/>
            <a:r>
              <a:rPr lang="en-US" dirty="0"/>
              <a:t>Total the current price of the 30 stocks and divide </a:t>
            </a:r>
            <a:r>
              <a:rPr lang="en-US" dirty="0" smtClean="0"/>
              <a:t>it by </a:t>
            </a:r>
            <a:r>
              <a:rPr lang="en-US" dirty="0"/>
              <a:t>a divisor (adjusted for stock splits and changes in the sample)</a:t>
            </a:r>
          </a:p>
        </p:txBody>
      </p:sp>
      <p:sp>
        <p:nvSpPr>
          <p:cNvPr id="6" name="Slide Number Placeholder 5"/>
          <p:cNvSpPr>
            <a:spLocks noGrp="1"/>
          </p:cNvSpPr>
          <p:nvPr>
            <p:ph type="sldNum" sz="quarter" idx="11"/>
          </p:nvPr>
        </p:nvSpPr>
        <p:spPr/>
        <p:txBody>
          <a:bodyPr/>
          <a:lstStyle/>
          <a:p>
            <a:r>
              <a:rPr lang="en-US"/>
              <a:t>5-</a:t>
            </a:r>
            <a:fld id="{9AC0513A-40E7-423E-B151-A11DD4EF0F30}" type="slidenum">
              <a:rPr lang="en-US"/>
              <a:pPr/>
              <a:t>6</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r>
              <a:rPr lang="en-US" b="1"/>
              <a:t>DJIA-Effect of Stock Split</a:t>
            </a:r>
          </a:p>
        </p:txBody>
      </p:sp>
      <p:sp>
        <p:nvSpPr>
          <p:cNvPr id="83971" name="AutoShape 3"/>
          <p:cNvSpPr>
            <a:spLocks noGrp="1" noChangeArrowheads="1"/>
          </p:cNvSpPr>
          <p:nvPr>
            <p:ph idx="1"/>
          </p:nvPr>
        </p:nvSpPr>
        <p:spPr>
          <a:xfrm>
            <a:off x="1143000" y="1295400"/>
            <a:ext cx="7696200" cy="1676400"/>
          </a:xfrm>
          <a:prstGeom prst="roundRect">
            <a:avLst>
              <a:gd name="adj" fmla="val 16667"/>
            </a:avLst>
          </a:prstGeom>
          <a:noFill/>
          <a:ln w="12700">
            <a:solidFill>
              <a:srgbClr val="FF9900"/>
            </a:solidFill>
            <a:round/>
            <a:headEnd type="none" w="med" len="med"/>
            <a:tailEnd type="none" w="med" len="med"/>
          </a:ln>
          <a:extLst>
            <a:ext uri="{909E8E84-426E-40DD-AFC4-6F175D3DCCD1}">
              <a14:hiddenFill xmlns:a14="http://schemas.microsoft.com/office/drawing/2010/main" xmlns="">
                <a:solidFill>
                  <a:schemeClr val="tx2"/>
                </a:solidFill>
              </a14:hiddenFill>
            </a:ext>
          </a:extLst>
        </p:spPr>
        <p:txBody>
          <a:bodyPr/>
          <a:lstStyle/>
          <a:p>
            <a:pPr marL="342900" indent="-342900">
              <a:lnSpc>
                <a:spcPct val="90000"/>
              </a:lnSpc>
              <a:buFontTx/>
              <a:buNone/>
            </a:pPr>
            <a:r>
              <a:rPr lang="en-US" dirty="0">
                <a:cs typeface="Times New Roman" pitchFamily="18" charset="0"/>
              </a:rPr>
              <a:t>	</a:t>
            </a:r>
            <a:r>
              <a:rPr lang="en-US" sz="2400" dirty="0">
                <a:cs typeface="Times New Roman" pitchFamily="18" charset="0"/>
              </a:rPr>
              <a:t>Assume the index price-weighted index consists of three stocks, A, B, and C. This example illustrates how the index and the new divisor are computed before and after a 3-for-1 stock split for Stock A.</a:t>
            </a:r>
            <a:endParaRPr lang="en-US" sz="2400" dirty="0"/>
          </a:p>
        </p:txBody>
      </p:sp>
      <p:sp>
        <p:nvSpPr>
          <p:cNvPr id="12" name="Slide Number Placeholder 5"/>
          <p:cNvSpPr>
            <a:spLocks noGrp="1"/>
          </p:cNvSpPr>
          <p:nvPr>
            <p:ph type="sldNum" sz="quarter" idx="11"/>
          </p:nvPr>
        </p:nvSpPr>
        <p:spPr/>
        <p:txBody>
          <a:bodyPr/>
          <a:lstStyle/>
          <a:p>
            <a:r>
              <a:rPr lang="en-US"/>
              <a:t>5-</a:t>
            </a:r>
            <a:fld id="{F50A4803-F774-4569-923E-BBBC382BD75A}" type="slidenum">
              <a:rPr lang="en-US"/>
              <a:pPr/>
              <a:t>7</a:t>
            </a:fld>
            <a:endParaRPr lang="en-US"/>
          </a:p>
        </p:txBody>
      </p:sp>
      <p:grpSp>
        <p:nvGrpSpPr>
          <p:cNvPr id="83983" name="Group 15"/>
          <p:cNvGrpSpPr>
            <a:grpSpLocks/>
          </p:cNvGrpSpPr>
          <p:nvPr/>
        </p:nvGrpSpPr>
        <p:grpSpPr bwMode="auto">
          <a:xfrm>
            <a:off x="914400" y="3236913"/>
            <a:ext cx="8229600" cy="3240087"/>
            <a:chOff x="576" y="2039"/>
            <a:chExt cx="5184" cy="2041"/>
          </a:xfrm>
        </p:grpSpPr>
        <p:sp>
          <p:nvSpPr>
            <p:cNvPr id="83972" name="Rectangle 4"/>
            <p:cNvSpPr>
              <a:spLocks noChangeArrowheads="1"/>
            </p:cNvSpPr>
            <p:nvPr/>
          </p:nvSpPr>
          <p:spPr bwMode="auto">
            <a:xfrm>
              <a:off x="576" y="2064"/>
              <a:ext cx="5184" cy="20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742950" lvl="1" indent="-285750" algn="ctr" eaLnBrk="1" hangingPunct="1">
                <a:spcBef>
                  <a:spcPct val="20000"/>
                </a:spcBef>
              </a:pPr>
              <a:r>
                <a:rPr lang="en-US" sz="2400" b="1">
                  <a:cs typeface="Times New Roman" pitchFamily="18" charset="0"/>
                </a:rPr>
                <a:t>Exhibit 5.1</a:t>
              </a:r>
              <a:r>
                <a:rPr lang="en-US" sz="2400">
                  <a:cs typeface="Times New Roman" pitchFamily="18" charset="0"/>
                </a:rPr>
                <a:t>   </a:t>
              </a:r>
            </a:p>
            <a:p>
              <a:pPr marL="742950" lvl="1" indent="-285750" eaLnBrk="1" hangingPunct="1">
                <a:lnSpc>
                  <a:spcPct val="130000"/>
                </a:lnSpc>
                <a:spcBef>
                  <a:spcPct val="20000"/>
                </a:spcBef>
              </a:pPr>
              <a:r>
                <a:rPr lang="en-US"/>
                <a:t>	</a:t>
              </a:r>
              <a:r>
                <a:rPr lang="en-US" sz="2000"/>
                <a:t>Stock		Price Before Split               Price After Split</a:t>
              </a:r>
              <a:r>
                <a:rPr lang="en-US"/>
                <a:t> </a:t>
              </a:r>
            </a:p>
            <a:p>
              <a:pPr marL="342900" indent="-342900" eaLnBrk="1" hangingPunct="1">
                <a:spcBef>
                  <a:spcPct val="20000"/>
                </a:spcBef>
              </a:pPr>
              <a:r>
                <a:rPr lang="en-US" sz="2000"/>
                <a:t>           	A            		30                               10</a:t>
              </a:r>
            </a:p>
            <a:p>
              <a:pPr marL="342900" indent="-342900" eaLnBrk="1" hangingPunct="1">
                <a:spcBef>
                  <a:spcPct val="20000"/>
                </a:spcBef>
              </a:pPr>
              <a:r>
                <a:rPr lang="en-US" sz="2000"/>
                <a:t>		B            		20                               20</a:t>
              </a:r>
            </a:p>
            <a:p>
              <a:pPr marL="342900" indent="-342900" eaLnBrk="1" hangingPunct="1">
                <a:spcBef>
                  <a:spcPct val="20000"/>
                </a:spcBef>
              </a:pPr>
              <a:r>
                <a:rPr lang="en-US" sz="2000"/>
                <a:t>		C            		10                               10</a:t>
              </a:r>
              <a:r>
                <a:rPr lang="en-US" sz="2000" u="sng"/>
                <a:t>            </a:t>
              </a:r>
            </a:p>
            <a:p>
              <a:pPr marL="342900" indent="-342900" eaLnBrk="1" hangingPunct="1">
                <a:spcBef>
                  <a:spcPct val="20000"/>
                </a:spcBef>
              </a:pPr>
              <a:r>
                <a:rPr lang="en-US" sz="2000"/>
                <a:t>	      Index           	    60 / 3 = 20                    40 / X = 20</a:t>
              </a:r>
            </a:p>
            <a:p>
              <a:pPr marL="342900" indent="-342900" eaLnBrk="1" hangingPunct="1">
                <a:spcBef>
                  <a:spcPct val="20000"/>
                </a:spcBef>
              </a:pPr>
              <a:r>
                <a:rPr lang="en-US" sz="2000"/>
                <a:t>	      Divisor			3		       X=2</a:t>
              </a:r>
            </a:p>
            <a:p>
              <a:pPr marL="742950" lvl="1" indent="-285750" eaLnBrk="1" hangingPunct="1">
                <a:spcBef>
                  <a:spcPct val="20000"/>
                </a:spcBef>
              </a:pPr>
              <a:endParaRPr lang="en-US" sz="2000"/>
            </a:p>
          </p:txBody>
        </p:sp>
        <p:grpSp>
          <p:nvGrpSpPr>
            <p:cNvPr id="83982" name="Group 14"/>
            <p:cNvGrpSpPr>
              <a:grpSpLocks/>
            </p:cNvGrpSpPr>
            <p:nvPr/>
          </p:nvGrpSpPr>
          <p:grpSpPr bwMode="auto">
            <a:xfrm>
              <a:off x="1104" y="2039"/>
              <a:ext cx="4368" cy="1273"/>
              <a:chOff x="1104" y="2039"/>
              <a:chExt cx="4368" cy="1273"/>
            </a:xfrm>
          </p:grpSpPr>
          <p:sp>
            <p:nvSpPr>
              <p:cNvPr id="83976" name="Text Box 8"/>
              <p:cNvSpPr txBox="1">
                <a:spLocks noChangeArrowheads="1"/>
              </p:cNvSpPr>
              <p:nvPr/>
            </p:nvSpPr>
            <p:spPr bwMode="auto">
              <a:xfrm>
                <a:off x="1814" y="2039"/>
                <a:ext cx="116" cy="2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sp>
            <p:nvSpPr>
              <p:cNvPr id="83980" name="Line 12"/>
              <p:cNvSpPr>
                <a:spLocks noChangeShapeType="1"/>
              </p:cNvSpPr>
              <p:nvPr/>
            </p:nvSpPr>
            <p:spPr bwMode="auto">
              <a:xfrm>
                <a:off x="1104" y="2592"/>
                <a:ext cx="4320"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83981" name="Line 13"/>
              <p:cNvSpPr>
                <a:spLocks noChangeShapeType="1"/>
              </p:cNvSpPr>
              <p:nvPr/>
            </p:nvSpPr>
            <p:spPr bwMode="auto">
              <a:xfrm>
                <a:off x="1152" y="3312"/>
                <a:ext cx="4320"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grpSp>
      </p:gr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83971">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3971">
                                            <p:txEl>
                                              <p:pRg st="0" end="0"/>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83983"/>
                                        </p:tgtEl>
                                        <p:attrNameLst>
                                          <p:attrName>style.visibility</p:attrName>
                                        </p:attrNameLst>
                                      </p:cBhvr>
                                      <p:to>
                                        <p:strVal val="visible"/>
                                      </p:to>
                                    </p:set>
                                    <p:anim calcmode="lin" valueType="num">
                                      <p:cBhvr additive="base">
                                        <p:cTn id="13" dur="500" fill="hold"/>
                                        <p:tgtEl>
                                          <p:spTgt spid="83983"/>
                                        </p:tgtEl>
                                        <p:attrNameLst>
                                          <p:attrName>ppt_x</p:attrName>
                                        </p:attrNameLst>
                                      </p:cBhvr>
                                      <p:tavLst>
                                        <p:tav tm="0">
                                          <p:val>
                                            <p:strVal val="#ppt_x"/>
                                          </p:val>
                                        </p:tav>
                                        <p:tav tm="100000">
                                          <p:val>
                                            <p:strVal val="#ppt_x"/>
                                          </p:val>
                                        </p:tav>
                                      </p:tavLst>
                                    </p:anim>
                                    <p:anim calcmode="lin" valueType="num">
                                      <p:cBhvr additive="base">
                                        <p:cTn id="14" dur="500" fill="hold"/>
                                        <p:tgtEl>
                                          <p:spTgt spid="839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uiExpand="1"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en-US" b="1"/>
              <a:t>DJIA-Effect of Stock Split</a:t>
            </a:r>
          </a:p>
        </p:txBody>
      </p:sp>
      <p:sp>
        <p:nvSpPr>
          <p:cNvPr id="117763" name="AutoShape 3"/>
          <p:cNvSpPr>
            <a:spLocks noGrp="1" noChangeArrowheads="1"/>
          </p:cNvSpPr>
          <p:nvPr>
            <p:ph idx="1"/>
          </p:nvPr>
        </p:nvSpPr>
        <p:spPr>
          <a:xfrm>
            <a:off x="1143000" y="1295400"/>
            <a:ext cx="7848600" cy="1752600"/>
          </a:xfrm>
          <a:prstGeom prst="roundRect">
            <a:avLst>
              <a:gd name="adj" fmla="val 16667"/>
            </a:avLst>
          </a:prstGeom>
          <a:noFill/>
          <a:ln w="12700">
            <a:solidFill>
              <a:srgbClr val="FF9900"/>
            </a:solidFill>
            <a:round/>
            <a:headEnd type="none" w="med" len="med"/>
            <a:tailEnd type="none" w="med" len="med"/>
          </a:ln>
          <a:extLst>
            <a:ext uri="{909E8E84-426E-40DD-AFC4-6F175D3DCCD1}">
              <a14:hiddenFill xmlns:a14="http://schemas.microsoft.com/office/drawing/2010/main" xmlns="">
                <a:solidFill>
                  <a:schemeClr val="tx2"/>
                </a:solidFill>
              </a14:hiddenFill>
            </a:ext>
          </a:extLst>
        </p:spPr>
        <p:txBody>
          <a:bodyPr/>
          <a:lstStyle/>
          <a:p>
            <a:pPr marL="342900" indent="-342900">
              <a:lnSpc>
                <a:spcPct val="90000"/>
              </a:lnSpc>
              <a:buFontTx/>
              <a:buNone/>
            </a:pPr>
            <a:r>
              <a:rPr lang="en-US" sz="3200">
                <a:cs typeface="Times New Roman" pitchFamily="18" charset="0"/>
              </a:rPr>
              <a:t>	</a:t>
            </a:r>
            <a:r>
              <a:rPr lang="en-US" sz="2400">
                <a:cs typeface="Times New Roman" pitchFamily="18" charset="0"/>
              </a:rPr>
              <a:t>The example d</a:t>
            </a:r>
            <a:r>
              <a:rPr lang="en-US" sz="2400"/>
              <a:t>emonstrates the impact of differently priced shares on a price-weighted index. It shows that higher priced stock will affect the index more (Case A) than lower priced stock (Case B).</a:t>
            </a:r>
            <a:endParaRPr lang="en-US"/>
          </a:p>
        </p:txBody>
      </p:sp>
      <p:sp>
        <p:nvSpPr>
          <p:cNvPr id="11" name="Slide Number Placeholder 5"/>
          <p:cNvSpPr>
            <a:spLocks noGrp="1"/>
          </p:cNvSpPr>
          <p:nvPr>
            <p:ph type="sldNum" sz="quarter" idx="11"/>
          </p:nvPr>
        </p:nvSpPr>
        <p:spPr/>
        <p:txBody>
          <a:bodyPr/>
          <a:lstStyle/>
          <a:p>
            <a:r>
              <a:rPr lang="en-US"/>
              <a:t>5-</a:t>
            </a:r>
            <a:fld id="{8C5DEFB1-0109-484B-B1D5-020AA657C624}" type="slidenum">
              <a:rPr lang="en-US"/>
              <a:pPr/>
              <a:t>8</a:t>
            </a:fld>
            <a:endParaRPr lang="en-US"/>
          </a:p>
        </p:txBody>
      </p:sp>
      <p:grpSp>
        <p:nvGrpSpPr>
          <p:cNvPr id="117773" name="Group 13"/>
          <p:cNvGrpSpPr>
            <a:grpSpLocks/>
          </p:cNvGrpSpPr>
          <p:nvPr/>
        </p:nvGrpSpPr>
        <p:grpSpPr bwMode="auto">
          <a:xfrm>
            <a:off x="914400" y="3240088"/>
            <a:ext cx="8229600" cy="3200400"/>
            <a:chOff x="576" y="2041"/>
            <a:chExt cx="5184" cy="2016"/>
          </a:xfrm>
        </p:grpSpPr>
        <p:sp>
          <p:nvSpPr>
            <p:cNvPr id="117765" name="Rectangle 5"/>
            <p:cNvSpPr>
              <a:spLocks noChangeArrowheads="1"/>
            </p:cNvSpPr>
            <p:nvPr/>
          </p:nvSpPr>
          <p:spPr bwMode="auto">
            <a:xfrm>
              <a:off x="576" y="2041"/>
              <a:ext cx="5184" cy="20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742950" lvl="1" indent="-285750" algn="ctr" eaLnBrk="1" hangingPunct="1">
                <a:spcBef>
                  <a:spcPct val="20000"/>
                </a:spcBef>
              </a:pPr>
              <a:r>
                <a:rPr lang="en-US" sz="2400" b="1">
                  <a:cs typeface="Times New Roman" pitchFamily="18" charset="0"/>
                </a:rPr>
                <a:t>Exhibit 5.2</a:t>
              </a:r>
              <a:r>
                <a:rPr lang="en-US" sz="2400">
                  <a:cs typeface="Times New Roman" pitchFamily="18" charset="0"/>
                </a:rPr>
                <a:t>   </a:t>
              </a:r>
            </a:p>
            <a:p>
              <a:pPr marL="1143000" lvl="2" indent="-228600" eaLnBrk="1" hangingPunct="1">
                <a:lnSpc>
                  <a:spcPct val="90000"/>
                </a:lnSpc>
                <a:spcBef>
                  <a:spcPct val="20000"/>
                </a:spcBef>
              </a:pPr>
              <a:r>
                <a:rPr lang="en-US"/>
                <a:t>		</a:t>
              </a:r>
              <a:r>
                <a:rPr lang="en-US" sz="2000"/>
                <a:t>Period T        Case A  (T+1)      Case B   (T+1)</a:t>
              </a:r>
            </a:p>
            <a:p>
              <a:pPr marL="1143000" lvl="2" indent="-228600" eaLnBrk="1" hangingPunct="1">
                <a:lnSpc>
                  <a:spcPct val="90000"/>
                </a:lnSpc>
                <a:spcBef>
                  <a:spcPct val="20000"/>
                </a:spcBef>
              </a:pPr>
              <a:r>
                <a:rPr lang="en-US" sz="2000"/>
                <a:t>A              100                	110           	100</a:t>
              </a:r>
            </a:p>
            <a:p>
              <a:pPr marL="1143000" lvl="2" indent="-228600" eaLnBrk="1" hangingPunct="1">
                <a:lnSpc>
                  <a:spcPct val="90000"/>
                </a:lnSpc>
                <a:spcBef>
                  <a:spcPct val="20000"/>
                </a:spcBef>
              </a:pPr>
              <a:r>
                <a:rPr lang="en-US" sz="2000"/>
                <a:t>B                50                  50             	50</a:t>
              </a:r>
            </a:p>
            <a:p>
              <a:pPr marL="1143000" lvl="2" indent="-228600" eaLnBrk="1" hangingPunct="1">
                <a:lnSpc>
                  <a:spcPct val="90000"/>
                </a:lnSpc>
                <a:spcBef>
                  <a:spcPct val="20000"/>
                </a:spcBef>
              </a:pPr>
              <a:r>
                <a:rPr lang="en-US" sz="2000"/>
                <a:t>C                30                  30             	33</a:t>
              </a:r>
            </a:p>
            <a:p>
              <a:pPr marL="1143000" lvl="2" indent="-228600" eaLnBrk="1" hangingPunct="1">
                <a:lnSpc>
                  <a:spcPct val="90000"/>
                </a:lnSpc>
                <a:spcBef>
                  <a:spcPct val="20000"/>
                </a:spcBef>
              </a:pPr>
              <a:r>
                <a:rPr lang="en-US" sz="2000"/>
                <a:t>Sum         180                	190           	183</a:t>
              </a:r>
            </a:p>
            <a:p>
              <a:pPr marL="1143000" lvl="2" indent="-228600" eaLnBrk="1" hangingPunct="1">
                <a:lnSpc>
                  <a:spcPct val="90000"/>
                </a:lnSpc>
                <a:spcBef>
                  <a:spcPct val="20000"/>
                </a:spcBef>
              </a:pPr>
              <a:r>
                <a:rPr lang="en-US" sz="2000"/>
                <a:t>Divisor          3                  3                	3</a:t>
              </a:r>
            </a:p>
            <a:p>
              <a:pPr marL="1143000" lvl="2" indent="-228600" eaLnBrk="1" hangingPunct="1">
                <a:lnSpc>
                  <a:spcPct val="90000"/>
                </a:lnSpc>
                <a:spcBef>
                  <a:spcPct val="20000"/>
                </a:spcBef>
              </a:pPr>
              <a:r>
                <a:rPr lang="en-US" sz="2000"/>
                <a:t>Average      60                 63.3           	61</a:t>
              </a:r>
            </a:p>
            <a:p>
              <a:pPr marL="1143000" lvl="2" indent="-228600" eaLnBrk="1" hangingPunct="1">
                <a:lnSpc>
                  <a:spcPct val="90000"/>
                </a:lnSpc>
                <a:spcBef>
                  <a:spcPct val="20000"/>
                </a:spcBef>
              </a:pPr>
              <a:r>
                <a:rPr lang="en-US" sz="2000"/>
                <a:t>Percentage Change        5.5%         	1.7%</a:t>
              </a:r>
            </a:p>
            <a:p>
              <a:pPr marL="742950" lvl="1" indent="-285750" eaLnBrk="1" hangingPunct="1">
                <a:spcBef>
                  <a:spcPct val="20000"/>
                </a:spcBef>
              </a:pPr>
              <a:endParaRPr lang="en-US" sz="2000"/>
            </a:p>
          </p:txBody>
        </p:sp>
        <p:sp>
          <p:nvSpPr>
            <p:cNvPr id="117770" name="Line 10"/>
            <p:cNvSpPr>
              <a:spLocks noChangeShapeType="1"/>
            </p:cNvSpPr>
            <p:nvPr/>
          </p:nvSpPr>
          <p:spPr bwMode="auto">
            <a:xfrm>
              <a:off x="1152" y="2544"/>
              <a:ext cx="4128"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117771" name="Line 11"/>
            <p:cNvSpPr>
              <a:spLocks noChangeShapeType="1"/>
            </p:cNvSpPr>
            <p:nvPr/>
          </p:nvSpPr>
          <p:spPr bwMode="auto">
            <a:xfrm>
              <a:off x="1200" y="3168"/>
              <a:ext cx="4128"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117772" name="Line 12"/>
            <p:cNvSpPr>
              <a:spLocks noChangeShapeType="1"/>
            </p:cNvSpPr>
            <p:nvPr/>
          </p:nvSpPr>
          <p:spPr bwMode="auto">
            <a:xfrm>
              <a:off x="1200" y="3792"/>
              <a:ext cx="4128"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gr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776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7763">
                                            <p:txEl>
                                              <p:pRg st="0" end="0"/>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17773"/>
                                        </p:tgtEl>
                                        <p:attrNameLst>
                                          <p:attrName>style.visibility</p:attrName>
                                        </p:attrNameLst>
                                      </p:cBhvr>
                                      <p:to>
                                        <p:strVal val="visible"/>
                                      </p:to>
                                    </p:set>
                                    <p:anim calcmode="lin" valueType="num">
                                      <p:cBhvr additive="base">
                                        <p:cTn id="13" dur="500" fill="hold"/>
                                        <p:tgtEl>
                                          <p:spTgt spid="117773"/>
                                        </p:tgtEl>
                                        <p:attrNameLst>
                                          <p:attrName>ppt_x</p:attrName>
                                        </p:attrNameLst>
                                      </p:cBhvr>
                                      <p:tavLst>
                                        <p:tav tm="0">
                                          <p:val>
                                            <p:strVal val="#ppt_x"/>
                                          </p:val>
                                        </p:tav>
                                        <p:tav tm="100000">
                                          <p:val>
                                            <p:strVal val="#ppt_x"/>
                                          </p:val>
                                        </p:tav>
                                      </p:tavLst>
                                    </p:anim>
                                    <p:anim calcmode="lin" valueType="num">
                                      <p:cBhvr additive="base">
                                        <p:cTn id="14" dur="500" fill="hold"/>
                                        <p:tgtEl>
                                          <p:spTgt spid="1177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r>
              <a:rPr lang="en-US" b="1"/>
              <a:t>Criticism of the DJIA</a:t>
            </a:r>
          </a:p>
        </p:txBody>
      </p:sp>
      <p:sp>
        <p:nvSpPr>
          <p:cNvPr id="86019" name="Rectangle 3"/>
          <p:cNvSpPr>
            <a:spLocks noGrp="1" noChangeArrowheads="1"/>
          </p:cNvSpPr>
          <p:nvPr>
            <p:ph idx="1"/>
          </p:nvPr>
        </p:nvSpPr>
        <p:spPr>
          <a:xfrm>
            <a:off x="914400" y="1295400"/>
            <a:ext cx="7848600" cy="4876800"/>
          </a:xfrm>
        </p:spPr>
        <p:txBody>
          <a:bodyPr/>
          <a:lstStyle/>
          <a:p>
            <a:pPr marL="342900" indent="-342900"/>
            <a:r>
              <a:rPr lang="en-US" dirty="0"/>
              <a:t>Limited to 30 non-randomly selected blue-chip stocks</a:t>
            </a:r>
          </a:p>
          <a:p>
            <a:pPr marL="342900" indent="-342900"/>
            <a:r>
              <a:rPr lang="en-US" dirty="0"/>
              <a:t>Does not represent a vast majority of stocks </a:t>
            </a:r>
          </a:p>
          <a:p>
            <a:pPr marL="342900" indent="-342900"/>
            <a:r>
              <a:rPr lang="en-US" dirty="0">
                <a:cs typeface="Times New Roman" pitchFamily="18" charset="0"/>
              </a:rPr>
              <a:t>The divisor needs to be adjusted every time one of the companies in the index has a stock split</a:t>
            </a:r>
          </a:p>
          <a:p>
            <a:pPr marL="342900" indent="-342900"/>
            <a:r>
              <a:rPr lang="en-US" dirty="0"/>
              <a:t>Introduces a downward bias by reducing weighting of fastest growing companies whose stock splits</a:t>
            </a:r>
          </a:p>
          <a:p>
            <a:pPr marL="342900" indent="-342900">
              <a:lnSpc>
                <a:spcPct val="120000"/>
              </a:lnSpc>
              <a:buFontTx/>
              <a:buNone/>
            </a:pPr>
            <a:r>
              <a:rPr lang="en-US" sz="2400" dirty="0"/>
              <a:t>	</a:t>
            </a:r>
            <a:endParaRPr lang="en-US" sz="2000" dirty="0"/>
          </a:p>
        </p:txBody>
      </p:sp>
      <p:sp>
        <p:nvSpPr>
          <p:cNvPr id="6" name="Slide Number Placeholder 5"/>
          <p:cNvSpPr>
            <a:spLocks noGrp="1"/>
          </p:cNvSpPr>
          <p:nvPr>
            <p:ph type="sldNum" sz="quarter" idx="11"/>
          </p:nvPr>
        </p:nvSpPr>
        <p:spPr/>
        <p:txBody>
          <a:bodyPr/>
          <a:lstStyle/>
          <a:p>
            <a:r>
              <a:rPr lang="en-US"/>
              <a:t>5-</a:t>
            </a:r>
            <a:fld id="{4D52E755-ADC1-4C3D-B4DB-79A543B82BAD}" type="slidenum">
              <a:rPr lang="en-US"/>
              <a:pPr/>
              <a:t>9</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r>
              <a:rPr lang="en-US" b="1"/>
              <a:t>Nikkei-Dow Jones Average</a:t>
            </a:r>
          </a:p>
        </p:txBody>
      </p:sp>
      <p:sp>
        <p:nvSpPr>
          <p:cNvPr id="87043" name="Rectangle 3"/>
          <p:cNvSpPr>
            <a:spLocks noGrp="1" noChangeArrowheads="1"/>
          </p:cNvSpPr>
          <p:nvPr>
            <p:ph idx="1"/>
          </p:nvPr>
        </p:nvSpPr>
        <p:spPr>
          <a:xfrm>
            <a:off x="914400" y="1295400"/>
            <a:ext cx="7848600" cy="4876800"/>
          </a:xfrm>
        </p:spPr>
        <p:txBody>
          <a:bodyPr/>
          <a:lstStyle/>
          <a:p>
            <a:pPr marL="342900" indent="-342900"/>
            <a:r>
              <a:rPr lang="en-US"/>
              <a:t>Arithmetic average of prices for 225 stocks on the First Section of the Tokyo Stock Exchange (TSE)</a:t>
            </a:r>
          </a:p>
          <a:p>
            <a:pPr marL="342900" indent="-342900"/>
            <a:r>
              <a:rPr lang="en-US"/>
              <a:t>Best-known series in Japan</a:t>
            </a:r>
          </a:p>
          <a:p>
            <a:pPr marL="342900" indent="-342900"/>
            <a:r>
              <a:rPr lang="en-US"/>
              <a:t>Price-weighted series formulated by Dow Jones and Company</a:t>
            </a:r>
          </a:p>
          <a:p>
            <a:pPr marL="342900" indent="-342900"/>
            <a:r>
              <a:rPr lang="en-US"/>
              <a:t>The 225 stocks represent 15 percent of all stocks on the First Section</a:t>
            </a:r>
          </a:p>
        </p:txBody>
      </p:sp>
      <p:sp>
        <p:nvSpPr>
          <p:cNvPr id="6" name="Slide Number Placeholder 5"/>
          <p:cNvSpPr>
            <a:spLocks noGrp="1"/>
          </p:cNvSpPr>
          <p:nvPr>
            <p:ph type="sldNum" sz="quarter" idx="11"/>
          </p:nvPr>
        </p:nvSpPr>
        <p:spPr/>
        <p:txBody>
          <a:bodyPr/>
          <a:lstStyle/>
          <a:p>
            <a:r>
              <a:rPr lang="en-US"/>
              <a:t>5-</a:t>
            </a:r>
            <a:fld id="{3F545668-0645-4C3E-BE06-6407801382E8}" type="slidenum">
              <a:rPr lang="en-US"/>
              <a:pPr/>
              <a:t>10</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en-US" b="1"/>
              <a:t>Value-Weighted Index</a:t>
            </a:r>
          </a:p>
        </p:txBody>
      </p:sp>
      <p:sp>
        <p:nvSpPr>
          <p:cNvPr id="88067" name="Rectangle 3"/>
          <p:cNvSpPr>
            <a:spLocks noGrp="1" noChangeArrowheads="1"/>
          </p:cNvSpPr>
          <p:nvPr>
            <p:ph idx="1"/>
          </p:nvPr>
        </p:nvSpPr>
        <p:spPr>
          <a:xfrm>
            <a:off x="914400" y="1295400"/>
            <a:ext cx="7848600" cy="4876800"/>
          </a:xfrm>
        </p:spPr>
        <p:txBody>
          <a:bodyPr/>
          <a:lstStyle/>
          <a:p>
            <a:pPr marL="342900" indent="-342900"/>
            <a:r>
              <a:rPr lang="en-US"/>
              <a:t>Derive the initial total market value of all stocks used in the series</a:t>
            </a:r>
          </a:p>
          <a:p>
            <a:pPr marL="742950" lvl="1" indent="-285750"/>
            <a:r>
              <a:rPr lang="en-US"/>
              <a:t>Market Value = Number of Shares Outstanding </a:t>
            </a:r>
          </a:p>
          <a:p>
            <a:pPr marL="1143000" lvl="2" indent="-228600">
              <a:buFontTx/>
              <a:buNone/>
            </a:pPr>
            <a:r>
              <a:rPr lang="en-US" sz="2400"/>
              <a:t>			   X Current Market Price</a:t>
            </a:r>
          </a:p>
          <a:p>
            <a:pPr marL="342900" indent="-342900"/>
            <a:r>
              <a:rPr lang="en-US"/>
              <a:t>Assign an beginning index value (100) and new market values are compared to the base index</a:t>
            </a:r>
          </a:p>
          <a:p>
            <a:pPr marL="342900" indent="-342900"/>
            <a:r>
              <a:rPr lang="en-US"/>
              <a:t>Automatic adjustment for splits</a:t>
            </a:r>
          </a:p>
          <a:p>
            <a:pPr marL="342900" indent="-342900"/>
            <a:r>
              <a:rPr lang="en-US"/>
              <a:t>Weighting depends on market value</a:t>
            </a:r>
          </a:p>
          <a:p>
            <a:pPr marL="342900" indent="-342900"/>
            <a:r>
              <a:rPr lang="en-US"/>
              <a:t>See Exhibit 5.4</a:t>
            </a:r>
          </a:p>
        </p:txBody>
      </p:sp>
      <p:sp>
        <p:nvSpPr>
          <p:cNvPr id="6" name="Slide Number Placeholder 5"/>
          <p:cNvSpPr>
            <a:spLocks noGrp="1"/>
          </p:cNvSpPr>
          <p:nvPr>
            <p:ph type="sldNum" sz="quarter" idx="11"/>
          </p:nvPr>
        </p:nvSpPr>
        <p:spPr/>
        <p:txBody>
          <a:bodyPr/>
          <a:lstStyle/>
          <a:p>
            <a:r>
              <a:rPr lang="en-US"/>
              <a:t>5-</a:t>
            </a:r>
            <a:fld id="{DBCCFAA8-C717-4C1C-AE2F-69CAAF2314EC}" type="slidenum">
              <a:rPr lang="en-US"/>
              <a:pPr/>
              <a:t>11</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en-US" b="1"/>
              <a:t>Value-Weighted Index</a:t>
            </a:r>
          </a:p>
        </p:txBody>
      </p:sp>
      <p:sp>
        <p:nvSpPr>
          <p:cNvPr id="6" name="Slide Number Placeholder 5"/>
          <p:cNvSpPr>
            <a:spLocks noGrp="1"/>
          </p:cNvSpPr>
          <p:nvPr>
            <p:ph type="sldNum" sz="quarter" idx="11"/>
          </p:nvPr>
        </p:nvSpPr>
        <p:spPr/>
        <p:txBody>
          <a:bodyPr/>
          <a:lstStyle/>
          <a:p>
            <a:r>
              <a:rPr lang="en-US"/>
              <a:t>5-</a:t>
            </a:r>
            <a:fld id="{DBCCFAA8-C717-4C1C-AE2F-69CAAF2314EC}" type="slidenum">
              <a:rPr lang="en-US"/>
              <a:pPr/>
              <a:t>12</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graphicFrame>
        <p:nvGraphicFramePr>
          <p:cNvPr id="4" name="Object 3"/>
          <p:cNvGraphicFramePr>
            <a:graphicFrameLocks noGrp="1" noChangeAspect="1"/>
          </p:cNvGraphicFramePr>
          <p:nvPr/>
        </p:nvGraphicFramePr>
        <p:xfrm>
          <a:off x="1844675" y="1554163"/>
          <a:ext cx="5851525" cy="1079500"/>
        </p:xfrm>
        <a:graphic>
          <a:graphicData uri="http://schemas.openxmlformats.org/presentationml/2006/ole">
            <p:oleObj spid="_x0000_s129045" name="Equation" r:id="rId3" imgW="3699000" imgH="632880" progId="Equation.3">
              <p:embed/>
            </p:oleObj>
          </a:graphicData>
        </a:graphic>
      </p:graphicFrame>
      <p:sp>
        <p:nvSpPr>
          <p:cNvPr id="8" name="Rectangle 3"/>
          <p:cNvSpPr txBox="1">
            <a:spLocks noChangeArrowheads="1"/>
          </p:cNvSpPr>
          <p:nvPr/>
        </p:nvSpPr>
        <p:spPr bwMode="auto">
          <a:xfrm>
            <a:off x="1295400" y="2819400"/>
            <a:ext cx="7162800" cy="3429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1313" indent="-341313" algn="l" rtl="0" eaLnBrk="1" fontAlgn="base" hangingPunct="1">
              <a:spcBef>
                <a:spcPct val="20000"/>
              </a:spcBef>
              <a:spcAft>
                <a:spcPct val="0"/>
              </a:spcAft>
              <a:buChar char="•"/>
              <a:defRPr sz="2800">
                <a:solidFill>
                  <a:schemeClr val="tx1"/>
                </a:solidFill>
                <a:latin typeface="+mn-lt"/>
                <a:ea typeface="+mn-ea"/>
                <a:cs typeface="+mn-cs"/>
              </a:defRPr>
            </a:lvl1pPr>
            <a:lvl2pPr marL="804863" indent="-287338" algn="l" rtl="0" eaLnBrk="1" fontAlgn="base" hangingPunct="1">
              <a:spcBef>
                <a:spcPct val="20000"/>
              </a:spcBef>
              <a:spcAft>
                <a:spcPct val="0"/>
              </a:spcAft>
              <a:buChar char="–"/>
              <a:defRPr sz="2400">
                <a:solidFill>
                  <a:schemeClr val="tx1"/>
                </a:solidFill>
                <a:latin typeface="+mn-lt"/>
              </a:defRPr>
            </a:lvl2pPr>
            <a:lvl3pPr marL="1138238" indent="-219075" algn="l" rtl="0" eaLnBrk="1" fontAlgn="base" hangingPunct="1">
              <a:spcBef>
                <a:spcPct val="20000"/>
              </a:spcBef>
              <a:spcAft>
                <a:spcPct val="0"/>
              </a:spcAft>
              <a:buChar char="•"/>
              <a:defRPr sz="2200">
                <a:solidFill>
                  <a:schemeClr val="tx1"/>
                </a:solidFill>
                <a:latin typeface="+mn-lt"/>
              </a:defRPr>
            </a:lvl3pPr>
            <a:lvl4pPr marL="1539875" indent="-287338" algn="l" rtl="0" eaLnBrk="1" fontAlgn="base" hangingPunct="1">
              <a:spcBef>
                <a:spcPct val="20000"/>
              </a:spcBef>
              <a:spcAft>
                <a:spcPct val="0"/>
              </a:spcAft>
              <a:buChar char="–"/>
              <a:defRPr sz="2000">
                <a:solidFill>
                  <a:schemeClr val="tx1"/>
                </a:solidFill>
                <a:latin typeface="+mn-lt"/>
              </a:defRPr>
            </a:lvl4pPr>
            <a:lvl5pPr marL="1885950" indent="-231775" algn="l" rtl="0" eaLnBrk="1" fontAlgn="base" hangingPunct="1">
              <a:spcBef>
                <a:spcPct val="20000"/>
              </a:spcBef>
              <a:spcAft>
                <a:spcPct val="0"/>
              </a:spcAft>
              <a:buChar char="»"/>
              <a:defRPr sz="2000">
                <a:solidFill>
                  <a:schemeClr val="tx1"/>
                </a:solidFill>
                <a:latin typeface="+mn-lt"/>
              </a:defRPr>
            </a:lvl5pPr>
            <a:lvl6pPr marL="2343150" indent="-231775" algn="l" rtl="0" eaLnBrk="1" fontAlgn="base" hangingPunct="1">
              <a:spcBef>
                <a:spcPct val="20000"/>
              </a:spcBef>
              <a:spcAft>
                <a:spcPct val="0"/>
              </a:spcAft>
              <a:buChar char="»"/>
              <a:defRPr sz="2000">
                <a:solidFill>
                  <a:schemeClr val="tx1"/>
                </a:solidFill>
                <a:latin typeface="+mn-lt"/>
              </a:defRPr>
            </a:lvl6pPr>
            <a:lvl7pPr marL="2800350" indent="-231775" algn="l" rtl="0" eaLnBrk="1" fontAlgn="base" hangingPunct="1">
              <a:spcBef>
                <a:spcPct val="20000"/>
              </a:spcBef>
              <a:spcAft>
                <a:spcPct val="0"/>
              </a:spcAft>
              <a:buChar char="»"/>
              <a:defRPr sz="2000">
                <a:solidFill>
                  <a:schemeClr val="tx1"/>
                </a:solidFill>
                <a:latin typeface="+mn-lt"/>
              </a:defRPr>
            </a:lvl7pPr>
            <a:lvl8pPr marL="3257550" indent="-231775" algn="l" rtl="0" eaLnBrk="1" fontAlgn="base" hangingPunct="1">
              <a:spcBef>
                <a:spcPct val="20000"/>
              </a:spcBef>
              <a:spcAft>
                <a:spcPct val="0"/>
              </a:spcAft>
              <a:buChar char="»"/>
              <a:defRPr sz="2000">
                <a:solidFill>
                  <a:schemeClr val="tx1"/>
                </a:solidFill>
                <a:latin typeface="+mn-lt"/>
              </a:defRPr>
            </a:lvl8pPr>
            <a:lvl9pPr marL="3714750" indent="-231775" algn="l" rtl="0" eaLnBrk="1" fontAlgn="base" hangingPunct="1">
              <a:spcBef>
                <a:spcPct val="20000"/>
              </a:spcBef>
              <a:spcAft>
                <a:spcPct val="0"/>
              </a:spcAft>
              <a:buChar char="»"/>
              <a:defRPr sz="2000">
                <a:solidFill>
                  <a:schemeClr val="tx1"/>
                </a:solidFill>
                <a:latin typeface="+mn-lt"/>
              </a:defRPr>
            </a:lvl9pPr>
          </a:lstStyle>
          <a:p>
            <a:pPr marL="342900" indent="-342900">
              <a:buFontTx/>
              <a:buNone/>
            </a:pPr>
            <a:r>
              <a:rPr lang="en-US" sz="2400" smtClean="0"/>
              <a:t>   	where:</a:t>
            </a:r>
          </a:p>
          <a:p>
            <a:pPr marL="342900" indent="-342900">
              <a:buFontTx/>
              <a:buNone/>
            </a:pPr>
            <a:r>
              <a:rPr lang="en-US" sz="2400" smtClean="0"/>
              <a:t>      </a:t>
            </a:r>
            <a:r>
              <a:rPr lang="en-US" sz="2000" smtClean="0"/>
              <a:t>Index </a:t>
            </a:r>
            <a:r>
              <a:rPr lang="en-US" sz="2000" i="1" baseline="-25000" smtClean="0"/>
              <a:t>t</a:t>
            </a:r>
            <a:r>
              <a:rPr lang="en-US" sz="2000" smtClean="0"/>
              <a:t> = index value on day </a:t>
            </a:r>
            <a:r>
              <a:rPr lang="en-US" sz="2000" i="1" smtClean="0"/>
              <a:t>t</a:t>
            </a:r>
          </a:p>
          <a:p>
            <a:pPr marL="342900" indent="-342900">
              <a:buFontTx/>
              <a:buNone/>
            </a:pPr>
            <a:r>
              <a:rPr lang="en-US" sz="2000" smtClean="0"/>
              <a:t>       P</a:t>
            </a:r>
            <a:r>
              <a:rPr lang="en-US" sz="2000" i="1" baseline="-25000" smtClean="0"/>
              <a:t>t</a:t>
            </a:r>
            <a:r>
              <a:rPr lang="en-US" sz="2000" baseline="-25000" smtClean="0"/>
              <a:t> </a:t>
            </a:r>
            <a:r>
              <a:rPr lang="en-US" sz="2000" smtClean="0"/>
              <a:t>= ending prices for stocks on day </a:t>
            </a:r>
            <a:r>
              <a:rPr lang="en-US" sz="2000" i="1" smtClean="0"/>
              <a:t>t</a:t>
            </a:r>
            <a:endParaRPr lang="en-US" sz="2000" smtClean="0"/>
          </a:p>
          <a:p>
            <a:pPr marL="342900" indent="-342900">
              <a:buFontTx/>
              <a:buNone/>
            </a:pPr>
            <a:r>
              <a:rPr lang="en-US" sz="2000" smtClean="0"/>
              <a:t>	  Q</a:t>
            </a:r>
            <a:r>
              <a:rPr lang="en-US" sz="2000" i="1" baseline="-25000" smtClean="0"/>
              <a:t>t</a:t>
            </a:r>
            <a:r>
              <a:rPr lang="en-US" sz="2000" smtClean="0"/>
              <a:t> = number of outstanding shares on day</a:t>
            </a:r>
            <a:r>
              <a:rPr lang="en-US" sz="2000" i="1" smtClean="0"/>
              <a:t> t</a:t>
            </a:r>
            <a:endParaRPr lang="en-US" sz="2000" smtClean="0"/>
          </a:p>
          <a:p>
            <a:pPr marL="342900" indent="-342900">
              <a:buFontTx/>
              <a:buNone/>
            </a:pPr>
            <a:r>
              <a:rPr lang="en-US" sz="2000" smtClean="0"/>
              <a:t>       P</a:t>
            </a:r>
            <a:r>
              <a:rPr lang="en-US" sz="2000" baseline="-25000" smtClean="0"/>
              <a:t>h </a:t>
            </a:r>
            <a:r>
              <a:rPr lang="en-US" sz="2000" smtClean="0"/>
              <a:t>= ending price for stocks on base day</a:t>
            </a:r>
          </a:p>
          <a:p>
            <a:pPr marL="342900" indent="-342900">
              <a:buFontTx/>
              <a:buNone/>
            </a:pPr>
            <a:r>
              <a:rPr lang="en-US" sz="2000" smtClean="0"/>
              <a:t>       Q</a:t>
            </a:r>
            <a:r>
              <a:rPr lang="en-US" sz="2000" baseline="-25000" smtClean="0"/>
              <a:t>h</a:t>
            </a:r>
            <a:r>
              <a:rPr lang="en-US" sz="2000" smtClean="0"/>
              <a:t> = number of outstanding shares on base day</a:t>
            </a:r>
            <a:endParaRPr lang="en-US" sz="2000" dirty="0"/>
          </a:p>
        </p:txBody>
      </p:sp>
    </p:spTree>
    <p:extLst>
      <p:ext uri="{BB962C8B-B14F-4D97-AF65-F5344CB8AC3E}">
        <p14:creationId xmlns:p14="http://schemas.microsoft.com/office/powerpoint/2010/main" xmlns="" val="2026501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p:txBody>
          <a:bodyPr/>
          <a:lstStyle/>
          <a:p>
            <a:r>
              <a:rPr lang="en-US" b="1" dirty="0"/>
              <a:t>Exhibit 5.4</a:t>
            </a:r>
          </a:p>
        </p:txBody>
      </p:sp>
      <p:sp>
        <p:nvSpPr>
          <p:cNvPr id="6" name="Slide Number Placeholder 5"/>
          <p:cNvSpPr>
            <a:spLocks noGrp="1"/>
          </p:cNvSpPr>
          <p:nvPr>
            <p:ph type="sldNum" sz="quarter" idx="11"/>
          </p:nvPr>
        </p:nvSpPr>
        <p:spPr/>
        <p:txBody>
          <a:bodyPr/>
          <a:lstStyle/>
          <a:p>
            <a:r>
              <a:rPr lang="en-US"/>
              <a:t>5-</a:t>
            </a:r>
            <a:fld id="{AB79B65A-9F0C-4FF4-AC4B-E0F51FDBFC43}" type="slidenum">
              <a:rPr lang="en-US"/>
              <a:pPr/>
              <a:t>13</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pic>
        <p:nvPicPr>
          <p:cNvPr id="13005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57200" y="1295400"/>
            <a:ext cx="8415102" cy="3505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r>
              <a:rPr lang="en-US" b="1"/>
              <a:t>Unweighted Index</a:t>
            </a:r>
          </a:p>
        </p:txBody>
      </p:sp>
      <p:sp>
        <p:nvSpPr>
          <p:cNvPr id="93187" name="Rectangle 3"/>
          <p:cNvSpPr>
            <a:spLocks noGrp="1" noChangeArrowheads="1"/>
          </p:cNvSpPr>
          <p:nvPr>
            <p:ph idx="1"/>
          </p:nvPr>
        </p:nvSpPr>
        <p:spPr>
          <a:xfrm>
            <a:off x="914400" y="1219200"/>
            <a:ext cx="7848600" cy="5105400"/>
          </a:xfrm>
        </p:spPr>
        <p:txBody>
          <a:bodyPr/>
          <a:lstStyle/>
          <a:p>
            <a:pPr marL="342900" indent="-342900">
              <a:lnSpc>
                <a:spcPct val="90000"/>
              </a:lnSpc>
            </a:pPr>
            <a:r>
              <a:rPr lang="en-US"/>
              <a:t>All stocks carry equal weight regardless of price or market value</a:t>
            </a:r>
          </a:p>
          <a:p>
            <a:pPr marL="342900" indent="-342900">
              <a:lnSpc>
                <a:spcPct val="90000"/>
              </a:lnSpc>
            </a:pPr>
            <a:r>
              <a:rPr lang="en-US"/>
              <a:t>May be used by individuals who randomly select stocks and invest the same dollar amount in each stock</a:t>
            </a:r>
          </a:p>
          <a:p>
            <a:pPr marL="342900" indent="-342900">
              <a:lnSpc>
                <a:spcPct val="90000"/>
              </a:lnSpc>
            </a:pPr>
            <a:r>
              <a:rPr lang="en-US"/>
              <a:t>Some use </a:t>
            </a:r>
            <a:r>
              <a:rPr lang="en-US" u="sng"/>
              <a:t>arithmetic average</a:t>
            </a:r>
            <a:r>
              <a:rPr lang="en-US"/>
              <a:t> of the percent price changes for the stocks in the index</a:t>
            </a:r>
          </a:p>
          <a:p>
            <a:pPr marL="342900" indent="-342900">
              <a:lnSpc>
                <a:spcPct val="90000"/>
              </a:lnSpc>
            </a:pPr>
            <a:r>
              <a:rPr lang="en-US"/>
              <a:t>Value Line and the Financial Times Ordinary Share Index compute a </a:t>
            </a:r>
            <a:r>
              <a:rPr lang="en-US" u="sng"/>
              <a:t>geometric mean</a:t>
            </a:r>
            <a:r>
              <a:rPr lang="en-US"/>
              <a:t> of the holding period returns </a:t>
            </a:r>
          </a:p>
          <a:p>
            <a:pPr marL="342900" indent="-342900">
              <a:lnSpc>
                <a:spcPct val="90000"/>
              </a:lnSpc>
            </a:pPr>
            <a:r>
              <a:rPr lang="en-US"/>
              <a:t>See Exhibit 5.5</a:t>
            </a:r>
          </a:p>
        </p:txBody>
      </p:sp>
      <p:sp>
        <p:nvSpPr>
          <p:cNvPr id="6" name="Slide Number Placeholder 5"/>
          <p:cNvSpPr>
            <a:spLocks noGrp="1"/>
          </p:cNvSpPr>
          <p:nvPr>
            <p:ph type="sldNum" sz="quarter" idx="11"/>
          </p:nvPr>
        </p:nvSpPr>
        <p:spPr/>
        <p:txBody>
          <a:bodyPr/>
          <a:lstStyle/>
          <a:p>
            <a:r>
              <a:rPr lang="en-US"/>
              <a:t>5-</a:t>
            </a:r>
            <a:fld id="{C0DEC8C7-0819-4017-A5ED-145ECA56DD05}" type="slidenum">
              <a:rPr lang="en-US"/>
              <a:pPr/>
              <a:t>14</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p:txBody>
          <a:bodyPr/>
          <a:lstStyle/>
          <a:p>
            <a:r>
              <a:rPr lang="en-US" b="1" dirty="0"/>
              <a:t>Exhibit 5.5</a:t>
            </a:r>
          </a:p>
        </p:txBody>
      </p:sp>
      <p:sp>
        <p:nvSpPr>
          <p:cNvPr id="6" name="Slide Number Placeholder 5"/>
          <p:cNvSpPr>
            <a:spLocks noGrp="1"/>
          </p:cNvSpPr>
          <p:nvPr>
            <p:ph type="sldNum" sz="quarter" idx="11"/>
          </p:nvPr>
        </p:nvSpPr>
        <p:spPr/>
        <p:txBody>
          <a:bodyPr/>
          <a:lstStyle/>
          <a:p>
            <a:r>
              <a:rPr lang="en-US"/>
              <a:t>5-</a:t>
            </a:r>
            <a:fld id="{26076800-2D80-4EFD-AE54-7522BAD34374}" type="slidenum">
              <a:rPr lang="en-US"/>
              <a:pPr/>
              <a:t>15</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pic>
        <p:nvPicPr>
          <p:cNvPr id="131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04800" y="1371600"/>
            <a:ext cx="8526597" cy="381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r>
              <a:rPr lang="en-US" b="1" dirty="0" smtClean="0"/>
              <a:t>Fundamental Weighted Index</a:t>
            </a:r>
            <a:endParaRPr lang="en-US" b="1" dirty="0"/>
          </a:p>
        </p:txBody>
      </p:sp>
      <p:sp>
        <p:nvSpPr>
          <p:cNvPr id="92163" name="Rectangle 3"/>
          <p:cNvSpPr>
            <a:spLocks noGrp="1" noChangeArrowheads="1"/>
          </p:cNvSpPr>
          <p:nvPr>
            <p:ph idx="1"/>
          </p:nvPr>
        </p:nvSpPr>
        <p:spPr>
          <a:xfrm>
            <a:off x="914400" y="1295400"/>
            <a:ext cx="7848600" cy="4876800"/>
          </a:xfrm>
        </p:spPr>
        <p:txBody>
          <a:bodyPr/>
          <a:lstStyle/>
          <a:p>
            <a:pPr marL="342900" indent="-342900">
              <a:buClr>
                <a:schemeClr val="tx1"/>
              </a:buClr>
            </a:pPr>
            <a:r>
              <a:rPr lang="en-US" dirty="0" smtClean="0"/>
              <a:t>Rationale</a:t>
            </a:r>
            <a:endParaRPr lang="en-US" dirty="0"/>
          </a:p>
          <a:p>
            <a:pPr marL="806450" lvl="1" indent="-342900">
              <a:buClr>
                <a:schemeClr val="tx1"/>
              </a:buClr>
            </a:pPr>
            <a:r>
              <a:rPr lang="en-US" dirty="0" smtClean="0"/>
              <a:t>Market-value weighting scheme results in overweighting overvalued stocks and underweighting undervalued stocks over time</a:t>
            </a:r>
          </a:p>
          <a:p>
            <a:pPr marL="806450" lvl="1" indent="-342900">
              <a:buClr>
                <a:schemeClr val="tx1"/>
              </a:buClr>
            </a:pPr>
            <a:r>
              <a:rPr lang="en-US" dirty="0" smtClean="0"/>
              <a:t>The tech boom in 1998-2000 was a good example</a:t>
            </a:r>
          </a:p>
          <a:p>
            <a:pPr marL="342900" indent="-342900">
              <a:buClr>
                <a:schemeClr val="tx1"/>
              </a:buClr>
            </a:pPr>
            <a:r>
              <a:rPr lang="en-US" dirty="0" smtClean="0"/>
              <a:t>Fundamental measures of firm size</a:t>
            </a:r>
          </a:p>
          <a:p>
            <a:pPr marL="806450" lvl="1" indent="-342900">
              <a:buClr>
                <a:schemeClr val="tx1"/>
              </a:buClr>
            </a:pPr>
            <a:r>
              <a:rPr lang="en-US" dirty="0" smtClean="0"/>
              <a:t>Sales</a:t>
            </a:r>
          </a:p>
          <a:p>
            <a:pPr marL="806450" lvl="1" indent="-342900">
              <a:buClr>
                <a:schemeClr val="tx1"/>
              </a:buClr>
            </a:pPr>
            <a:r>
              <a:rPr lang="en-US" dirty="0" smtClean="0"/>
              <a:t>Profits (cash flow)</a:t>
            </a:r>
          </a:p>
          <a:p>
            <a:pPr marL="806450" lvl="1" indent="-342900">
              <a:buClr>
                <a:schemeClr val="tx1"/>
              </a:buClr>
            </a:pPr>
            <a:r>
              <a:rPr lang="en-US" dirty="0" smtClean="0"/>
              <a:t>Net asset (book value)</a:t>
            </a:r>
          </a:p>
          <a:p>
            <a:pPr marL="806450" lvl="1" indent="-342900">
              <a:buClr>
                <a:schemeClr val="tx1"/>
              </a:buClr>
            </a:pPr>
            <a:r>
              <a:rPr lang="en-US" dirty="0" smtClean="0"/>
              <a:t>Distributions to shareholders (dividends)</a:t>
            </a:r>
            <a:endParaRPr lang="en-US" dirty="0"/>
          </a:p>
        </p:txBody>
      </p:sp>
      <p:sp>
        <p:nvSpPr>
          <p:cNvPr id="6" name="Slide Number Placeholder 5"/>
          <p:cNvSpPr>
            <a:spLocks noGrp="1"/>
          </p:cNvSpPr>
          <p:nvPr>
            <p:ph type="sldNum" sz="quarter" idx="11"/>
          </p:nvPr>
        </p:nvSpPr>
        <p:spPr/>
        <p:txBody>
          <a:bodyPr/>
          <a:lstStyle/>
          <a:p>
            <a:r>
              <a:rPr lang="en-US"/>
              <a:t>5-</a:t>
            </a:r>
            <a:fld id="{93C0E9AD-835D-4E4F-B03B-C45ABA47D2E9}" type="slidenum">
              <a:rPr lang="en-US"/>
              <a:pPr/>
              <a:t>16</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r>
              <a:rPr lang="en-US" b="1"/>
              <a:t>Style Indexes</a:t>
            </a:r>
          </a:p>
        </p:txBody>
      </p:sp>
      <p:sp>
        <p:nvSpPr>
          <p:cNvPr id="92163" name="Rectangle 3"/>
          <p:cNvSpPr>
            <a:spLocks noGrp="1" noChangeArrowheads="1"/>
          </p:cNvSpPr>
          <p:nvPr>
            <p:ph idx="1"/>
          </p:nvPr>
        </p:nvSpPr>
        <p:spPr>
          <a:xfrm>
            <a:off x="914400" y="1295400"/>
            <a:ext cx="7848600" cy="4876800"/>
          </a:xfrm>
        </p:spPr>
        <p:txBody>
          <a:bodyPr/>
          <a:lstStyle/>
          <a:p>
            <a:pPr marL="342900" indent="-342900">
              <a:buClr>
                <a:schemeClr val="tx1"/>
              </a:buClr>
            </a:pPr>
            <a:r>
              <a:rPr lang="en-US" dirty="0"/>
              <a:t>Small-cap growth</a:t>
            </a:r>
          </a:p>
          <a:p>
            <a:pPr marL="342900" indent="-342900">
              <a:buClr>
                <a:schemeClr val="tx1"/>
              </a:buClr>
            </a:pPr>
            <a:r>
              <a:rPr lang="en-US" dirty="0"/>
              <a:t>Mid-cap </a:t>
            </a:r>
            <a:r>
              <a:rPr lang="en-US" dirty="0" smtClean="0"/>
              <a:t>growth</a:t>
            </a:r>
            <a:endParaRPr lang="en-US" dirty="0"/>
          </a:p>
          <a:p>
            <a:pPr marL="342900" indent="-342900">
              <a:buClr>
                <a:schemeClr val="tx1"/>
              </a:buClr>
            </a:pPr>
            <a:r>
              <a:rPr lang="en-US" dirty="0"/>
              <a:t>Large-cap growth</a:t>
            </a:r>
          </a:p>
          <a:p>
            <a:pPr marL="342900" indent="-342900">
              <a:buClr>
                <a:schemeClr val="tx1"/>
              </a:buClr>
            </a:pPr>
            <a:r>
              <a:rPr lang="en-US" dirty="0"/>
              <a:t>Small-cap value</a:t>
            </a:r>
          </a:p>
          <a:p>
            <a:pPr marL="342900" indent="-342900">
              <a:buClr>
                <a:schemeClr val="tx1"/>
              </a:buClr>
            </a:pPr>
            <a:r>
              <a:rPr lang="en-US" dirty="0"/>
              <a:t>Mid-cap value</a:t>
            </a:r>
          </a:p>
          <a:p>
            <a:pPr marL="342900" indent="-342900">
              <a:buClr>
                <a:schemeClr val="tx1"/>
              </a:buClr>
            </a:pPr>
            <a:r>
              <a:rPr lang="en-US" dirty="0"/>
              <a:t>Large-cap value</a:t>
            </a:r>
          </a:p>
          <a:p>
            <a:pPr marL="342900" indent="-342900">
              <a:buClr>
                <a:schemeClr val="tx1"/>
              </a:buClr>
            </a:pPr>
            <a:r>
              <a:rPr lang="en-US" dirty="0"/>
              <a:t>Socially responsible investment (SRI) indexes</a:t>
            </a:r>
          </a:p>
          <a:p>
            <a:pPr marL="742950" lvl="1" indent="-285750"/>
            <a:r>
              <a:rPr lang="en-US" dirty="0"/>
              <a:t>By country</a:t>
            </a:r>
          </a:p>
          <a:p>
            <a:pPr marL="742950" lvl="1" indent="-285750"/>
            <a:r>
              <a:rPr lang="en-US" dirty="0"/>
              <a:t>Global ethical stock index</a:t>
            </a:r>
          </a:p>
        </p:txBody>
      </p:sp>
      <p:sp>
        <p:nvSpPr>
          <p:cNvPr id="6" name="Slide Number Placeholder 5"/>
          <p:cNvSpPr>
            <a:spLocks noGrp="1"/>
          </p:cNvSpPr>
          <p:nvPr>
            <p:ph type="sldNum" sz="quarter" idx="11"/>
          </p:nvPr>
        </p:nvSpPr>
        <p:spPr/>
        <p:txBody>
          <a:bodyPr/>
          <a:lstStyle/>
          <a:p>
            <a:r>
              <a:rPr lang="en-US"/>
              <a:t>5-</a:t>
            </a:r>
            <a:fld id="{93C0E9AD-835D-4E4F-B03B-C45ABA47D2E9}" type="slidenum">
              <a:rPr lang="en-US"/>
              <a:pPr/>
              <a:t>17</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extLst>
      <p:ext uri="{BB962C8B-B14F-4D97-AF65-F5344CB8AC3E}">
        <p14:creationId xmlns:p14="http://schemas.microsoft.com/office/powerpoint/2010/main" xmlns="" val="32129120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r>
              <a:rPr lang="en-US" b="1"/>
              <a:t>Global Equity Indexes</a:t>
            </a:r>
          </a:p>
        </p:txBody>
      </p:sp>
      <p:sp>
        <p:nvSpPr>
          <p:cNvPr id="94211" name="Rectangle 3"/>
          <p:cNvSpPr>
            <a:spLocks noGrp="1" noChangeArrowheads="1"/>
          </p:cNvSpPr>
          <p:nvPr>
            <p:ph idx="1"/>
          </p:nvPr>
        </p:nvSpPr>
        <p:spPr>
          <a:xfrm>
            <a:off x="914400" y="1295400"/>
            <a:ext cx="7848600" cy="4876800"/>
          </a:xfrm>
        </p:spPr>
        <p:txBody>
          <a:bodyPr/>
          <a:lstStyle/>
          <a:p>
            <a:pPr marL="342900" indent="-342900"/>
            <a:r>
              <a:rPr lang="en-US"/>
              <a:t>There are stock-market indexes available for most individual foreign markets</a:t>
            </a:r>
          </a:p>
          <a:p>
            <a:pPr marL="342900" indent="-342900"/>
            <a:r>
              <a:rPr lang="en-US"/>
              <a:t>These are closely followed within each country</a:t>
            </a:r>
          </a:p>
          <a:p>
            <a:pPr marL="342900" indent="-342900"/>
            <a:r>
              <a:rPr lang="en-US"/>
              <a:t>These are difficult to compare due to differences in sample selection, weighting, or computational procedure</a:t>
            </a:r>
          </a:p>
          <a:p>
            <a:pPr marL="342900" indent="-342900"/>
            <a:r>
              <a:rPr lang="en-US"/>
              <a:t>Groups have computed country indexes</a:t>
            </a:r>
          </a:p>
        </p:txBody>
      </p:sp>
      <p:sp>
        <p:nvSpPr>
          <p:cNvPr id="6" name="Slide Number Placeholder 5"/>
          <p:cNvSpPr>
            <a:spLocks noGrp="1"/>
          </p:cNvSpPr>
          <p:nvPr>
            <p:ph type="sldNum" sz="quarter" idx="11"/>
          </p:nvPr>
        </p:nvSpPr>
        <p:spPr/>
        <p:txBody>
          <a:bodyPr/>
          <a:lstStyle/>
          <a:p>
            <a:r>
              <a:rPr lang="en-US"/>
              <a:t>5-</a:t>
            </a:r>
            <a:fld id="{A86473B5-39A4-4608-A3EA-40114DD40E57}" type="slidenum">
              <a:rPr lang="en-US"/>
              <a:pPr/>
              <a:t>18</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en-US" b="1"/>
              <a:t>Global Equity Indexes</a:t>
            </a:r>
          </a:p>
        </p:txBody>
      </p:sp>
      <p:sp>
        <p:nvSpPr>
          <p:cNvPr id="95235" name="Rectangle 3"/>
          <p:cNvSpPr>
            <a:spLocks noGrp="1" noChangeArrowheads="1"/>
          </p:cNvSpPr>
          <p:nvPr>
            <p:ph idx="1"/>
          </p:nvPr>
        </p:nvSpPr>
        <p:spPr>
          <a:xfrm>
            <a:off x="914400" y="1295400"/>
            <a:ext cx="7848600" cy="5257800"/>
          </a:xfrm>
        </p:spPr>
        <p:txBody>
          <a:bodyPr/>
          <a:lstStyle/>
          <a:p>
            <a:pPr marL="342900" indent="-342900"/>
            <a:r>
              <a:rPr lang="en-US" dirty="0"/>
              <a:t>FT/S&amp;P-Actuaries World Indexes</a:t>
            </a:r>
          </a:p>
          <a:p>
            <a:pPr marL="742950" lvl="1" indent="-285750"/>
            <a:r>
              <a:rPr lang="en-US" dirty="0"/>
              <a:t>Jointly compiled by The Financial Times Limited, Goldman Sachs &amp; Company, and Standard &amp; Poor’s in conjunction with the Institute of Actuaries and the Faculty of Actuaries</a:t>
            </a:r>
          </a:p>
          <a:p>
            <a:pPr marL="742950" lvl="1" indent="-285750"/>
            <a:r>
              <a:rPr lang="en-US" dirty="0"/>
              <a:t>Measures </a:t>
            </a:r>
            <a:r>
              <a:rPr lang="en-US" dirty="0" smtClean="0"/>
              <a:t>2,500 </a:t>
            </a:r>
            <a:r>
              <a:rPr lang="en-US" dirty="0"/>
              <a:t>securities in 30 countries</a:t>
            </a:r>
          </a:p>
          <a:p>
            <a:pPr marL="742950" lvl="1" indent="-285750"/>
            <a:r>
              <a:rPr lang="en-US" dirty="0"/>
              <a:t>Covers 70% of the total value of all listed companies in each country</a:t>
            </a:r>
          </a:p>
          <a:p>
            <a:pPr marL="742950" lvl="1" indent="-285750"/>
            <a:r>
              <a:rPr lang="en-US" dirty="0"/>
              <a:t>Includes actively traded medium and small corporations along with major international equities</a:t>
            </a:r>
          </a:p>
          <a:p>
            <a:pPr marL="742950" lvl="1" indent="-285750"/>
            <a:r>
              <a:rPr lang="en-US" dirty="0"/>
              <a:t>Securities included must allow direct holdings of shares by foreign nationals</a:t>
            </a:r>
          </a:p>
        </p:txBody>
      </p:sp>
      <p:sp>
        <p:nvSpPr>
          <p:cNvPr id="6" name="Slide Number Placeholder 5"/>
          <p:cNvSpPr>
            <a:spLocks noGrp="1"/>
          </p:cNvSpPr>
          <p:nvPr>
            <p:ph type="sldNum" sz="quarter" idx="11"/>
          </p:nvPr>
        </p:nvSpPr>
        <p:spPr/>
        <p:txBody>
          <a:bodyPr/>
          <a:lstStyle/>
          <a:p>
            <a:r>
              <a:rPr lang="en-US"/>
              <a:t>5-</a:t>
            </a:r>
            <a:fld id="{2A2D5858-BBF1-4DEF-8AB6-94D2710D9C86}" type="slidenum">
              <a:rPr lang="en-US"/>
              <a:pPr/>
              <a:t>19</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r>
              <a:rPr lang="en-US" b="1"/>
              <a:t>Global Equity Indexes</a:t>
            </a:r>
          </a:p>
        </p:txBody>
      </p:sp>
      <p:sp>
        <p:nvSpPr>
          <p:cNvPr id="96259" name="Rectangle 3"/>
          <p:cNvSpPr>
            <a:spLocks noGrp="1" noChangeArrowheads="1"/>
          </p:cNvSpPr>
          <p:nvPr>
            <p:ph idx="1"/>
          </p:nvPr>
        </p:nvSpPr>
        <p:spPr>
          <a:xfrm>
            <a:off x="914400" y="1295400"/>
            <a:ext cx="7848600" cy="5257800"/>
          </a:xfrm>
        </p:spPr>
        <p:txBody>
          <a:bodyPr/>
          <a:lstStyle/>
          <a:p>
            <a:pPr marL="342900" indent="-342900"/>
            <a:r>
              <a:rPr lang="en-US"/>
              <a:t>FT/S&amp;P-Actuaries World Indexes</a:t>
            </a:r>
          </a:p>
          <a:p>
            <a:pPr marL="742950" lvl="1" indent="-285750">
              <a:lnSpc>
                <a:spcPct val="110000"/>
              </a:lnSpc>
            </a:pPr>
            <a:r>
              <a:rPr lang="en-US"/>
              <a:t>Index is market-value weighted with a base date of December 31, 1986 = 100</a:t>
            </a:r>
          </a:p>
          <a:p>
            <a:pPr marL="742950" lvl="1" indent="-285750">
              <a:lnSpc>
                <a:spcPct val="110000"/>
              </a:lnSpc>
            </a:pPr>
            <a:r>
              <a:rPr lang="en-US"/>
              <a:t>Index results are reported in U.S. dollars, U.K. pound sterling, Japanese yen, German mark, and the local currency of the country included</a:t>
            </a:r>
          </a:p>
          <a:p>
            <a:pPr marL="742950" lvl="1" indent="-285750">
              <a:lnSpc>
                <a:spcPct val="110000"/>
              </a:lnSpc>
            </a:pPr>
            <a:r>
              <a:rPr lang="en-US"/>
              <a:t>Results are calculated daily after the New York markets close and published the following day in the </a:t>
            </a:r>
            <a:r>
              <a:rPr lang="en-US" i="1"/>
              <a:t>Financial Times</a:t>
            </a:r>
          </a:p>
          <a:p>
            <a:pPr marL="742950" lvl="1" indent="-285750">
              <a:lnSpc>
                <a:spcPct val="110000"/>
              </a:lnSpc>
            </a:pPr>
            <a:r>
              <a:rPr lang="en-US"/>
              <a:t>Geographic subgroups are also published</a:t>
            </a:r>
          </a:p>
        </p:txBody>
      </p:sp>
      <p:sp>
        <p:nvSpPr>
          <p:cNvPr id="6" name="Slide Number Placeholder 5"/>
          <p:cNvSpPr>
            <a:spLocks noGrp="1"/>
          </p:cNvSpPr>
          <p:nvPr>
            <p:ph type="sldNum" sz="quarter" idx="11"/>
          </p:nvPr>
        </p:nvSpPr>
        <p:spPr/>
        <p:txBody>
          <a:bodyPr/>
          <a:lstStyle/>
          <a:p>
            <a:r>
              <a:rPr lang="en-US"/>
              <a:t>5-</a:t>
            </a:r>
            <a:fld id="{FB53036B-0BAE-4552-920E-A1C3BF4789B7}" type="slidenum">
              <a:rPr lang="en-US"/>
              <a:pPr/>
              <a:t>20</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r>
              <a:rPr lang="en-US" b="1"/>
              <a:t>Global Equity Indexes</a:t>
            </a:r>
          </a:p>
        </p:txBody>
      </p:sp>
      <p:sp>
        <p:nvSpPr>
          <p:cNvPr id="97283" name="Rectangle 3"/>
          <p:cNvSpPr>
            <a:spLocks noGrp="1" noChangeArrowheads="1"/>
          </p:cNvSpPr>
          <p:nvPr>
            <p:ph idx="1"/>
          </p:nvPr>
        </p:nvSpPr>
        <p:spPr>
          <a:xfrm>
            <a:off x="914400" y="1295400"/>
            <a:ext cx="7848600" cy="5257800"/>
          </a:xfrm>
        </p:spPr>
        <p:txBody>
          <a:bodyPr/>
          <a:lstStyle/>
          <a:p>
            <a:pPr marL="342900" indent="-342900"/>
            <a:r>
              <a:rPr lang="en-US" dirty="0"/>
              <a:t>Morgan Stanley Capital International (MSCI) Indexes</a:t>
            </a:r>
          </a:p>
          <a:p>
            <a:pPr marL="742950" lvl="1" indent="-285750"/>
            <a:r>
              <a:rPr lang="en-US" dirty="0"/>
              <a:t>Three international, nineteen national, and thirty-eight international industry indexes</a:t>
            </a:r>
          </a:p>
          <a:p>
            <a:pPr marL="742950" lvl="1" indent="-285750"/>
            <a:r>
              <a:rPr lang="en-US" dirty="0"/>
              <a:t>Include </a:t>
            </a:r>
            <a:r>
              <a:rPr lang="en-US" dirty="0" smtClean="0"/>
              <a:t>1,673 </a:t>
            </a:r>
            <a:r>
              <a:rPr lang="en-US" dirty="0"/>
              <a:t>companies listed on stock exchanges in </a:t>
            </a:r>
            <a:r>
              <a:rPr lang="en-US" dirty="0" smtClean="0"/>
              <a:t>22 </a:t>
            </a:r>
            <a:r>
              <a:rPr lang="en-US" dirty="0"/>
              <a:t>countries with a combined capitalization representing approximately 60 percent of the aggregate market value of the stock exchanges of these countries</a:t>
            </a:r>
          </a:p>
          <a:p>
            <a:pPr marL="742950" lvl="1" indent="-285750"/>
            <a:r>
              <a:rPr lang="en-US" dirty="0"/>
              <a:t>All the indexes are market-value weighted</a:t>
            </a:r>
          </a:p>
          <a:p>
            <a:pPr marL="742950" lvl="1" indent="-285750"/>
            <a:r>
              <a:rPr lang="en-US" dirty="0"/>
              <a:t>Reporting is in U.S. dollars and the country’s local currency</a:t>
            </a:r>
          </a:p>
        </p:txBody>
      </p:sp>
      <p:sp>
        <p:nvSpPr>
          <p:cNvPr id="6" name="Slide Number Placeholder 5"/>
          <p:cNvSpPr>
            <a:spLocks noGrp="1"/>
          </p:cNvSpPr>
          <p:nvPr>
            <p:ph type="sldNum" sz="quarter" idx="11"/>
          </p:nvPr>
        </p:nvSpPr>
        <p:spPr/>
        <p:txBody>
          <a:bodyPr/>
          <a:lstStyle/>
          <a:p>
            <a:r>
              <a:rPr lang="en-US"/>
              <a:t>5-</a:t>
            </a:r>
            <a:fld id="{242D7CEB-FF7D-435E-8505-33C3A11DF5E4}" type="slidenum">
              <a:rPr lang="en-US"/>
              <a:pPr/>
              <a:t>21</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r>
              <a:rPr lang="en-US" b="1"/>
              <a:t>Global Equity Indexes</a:t>
            </a:r>
          </a:p>
        </p:txBody>
      </p:sp>
      <p:sp>
        <p:nvSpPr>
          <p:cNvPr id="98307" name="Rectangle 3"/>
          <p:cNvSpPr>
            <a:spLocks noGrp="1" noChangeArrowheads="1"/>
          </p:cNvSpPr>
          <p:nvPr>
            <p:ph idx="1"/>
          </p:nvPr>
        </p:nvSpPr>
        <p:spPr>
          <a:xfrm>
            <a:off x="914400" y="1295400"/>
            <a:ext cx="7848600" cy="5257800"/>
          </a:xfrm>
        </p:spPr>
        <p:txBody>
          <a:bodyPr/>
          <a:lstStyle/>
          <a:p>
            <a:pPr marL="342900" indent="-342900"/>
            <a:r>
              <a:rPr lang="en-US" dirty="0"/>
              <a:t>The MSCI Indexes</a:t>
            </a:r>
          </a:p>
          <a:p>
            <a:pPr marL="742950" lvl="1" indent="-285750"/>
            <a:r>
              <a:rPr lang="en-US" dirty="0"/>
              <a:t>Also provides</a:t>
            </a:r>
          </a:p>
          <a:p>
            <a:pPr marL="1257300" lvl="2" indent="-342900">
              <a:buFont typeface="Wingdings" pitchFamily="2" charset="2"/>
              <a:buChar char="§"/>
            </a:pPr>
            <a:r>
              <a:rPr lang="en-US" dirty="0"/>
              <a:t>price to book value (P/BV) ratio</a:t>
            </a:r>
          </a:p>
          <a:p>
            <a:pPr marL="1257300" lvl="2" indent="-342900">
              <a:buFont typeface="Wingdings" pitchFamily="2" charset="2"/>
              <a:buChar char="§"/>
            </a:pPr>
            <a:r>
              <a:rPr lang="en-US" dirty="0"/>
              <a:t>price to cash earnings (earnings plus depreciation) (P/CE) ratio</a:t>
            </a:r>
          </a:p>
          <a:p>
            <a:pPr marL="1257300" lvl="2" indent="-342900">
              <a:buFont typeface="Wingdings" pitchFamily="2" charset="2"/>
              <a:buChar char="§"/>
            </a:pPr>
            <a:r>
              <a:rPr lang="en-US" dirty="0"/>
              <a:t>price to earnings (P/E) ratio</a:t>
            </a:r>
          </a:p>
          <a:p>
            <a:pPr marL="1257300" lvl="2" indent="-342900">
              <a:buFont typeface="Wingdings" pitchFamily="2" charset="2"/>
              <a:buChar char="§"/>
            </a:pPr>
            <a:r>
              <a:rPr lang="en-US" dirty="0"/>
              <a:t>dividend yield (YLD)</a:t>
            </a:r>
          </a:p>
          <a:p>
            <a:pPr marL="742950" lvl="1" indent="-285750"/>
            <a:r>
              <a:rPr lang="en-US" dirty="0"/>
              <a:t>The Morgan Stanley group index for Europe, Australia, and the Far East (EAFE) is used as the basis for futures and options contracts on the Chicago Mercantile Exchange and the Chicago Board Options Exchange  </a:t>
            </a:r>
          </a:p>
        </p:txBody>
      </p:sp>
      <p:sp>
        <p:nvSpPr>
          <p:cNvPr id="6" name="Slide Number Placeholder 5"/>
          <p:cNvSpPr>
            <a:spLocks noGrp="1"/>
          </p:cNvSpPr>
          <p:nvPr>
            <p:ph type="sldNum" sz="quarter" idx="11"/>
          </p:nvPr>
        </p:nvSpPr>
        <p:spPr/>
        <p:txBody>
          <a:bodyPr/>
          <a:lstStyle/>
          <a:p>
            <a:r>
              <a:rPr lang="en-US"/>
              <a:t>5-</a:t>
            </a:r>
            <a:fld id="{8266DBF1-0E24-484F-889E-7E54065FD6E8}" type="slidenum">
              <a:rPr lang="en-US"/>
              <a:pPr/>
              <a:t>22</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r>
              <a:rPr lang="en-US" b="1"/>
              <a:t>Global Equity Indexes</a:t>
            </a:r>
          </a:p>
        </p:txBody>
      </p:sp>
      <p:sp>
        <p:nvSpPr>
          <p:cNvPr id="98307" name="Rectangle 3"/>
          <p:cNvSpPr>
            <a:spLocks noGrp="1" noChangeArrowheads="1"/>
          </p:cNvSpPr>
          <p:nvPr>
            <p:ph idx="1"/>
          </p:nvPr>
        </p:nvSpPr>
        <p:spPr>
          <a:xfrm>
            <a:off x="914400" y="1295400"/>
            <a:ext cx="7848600" cy="5257800"/>
          </a:xfrm>
        </p:spPr>
        <p:txBody>
          <a:bodyPr/>
          <a:lstStyle/>
          <a:p>
            <a:pPr marL="342900" indent="-342900"/>
            <a:r>
              <a:rPr lang="en-US" dirty="0"/>
              <a:t>Dow Jones World Stock </a:t>
            </a:r>
            <a:r>
              <a:rPr lang="en-US" dirty="0" smtClean="0"/>
              <a:t>Index</a:t>
            </a:r>
          </a:p>
          <a:p>
            <a:pPr marL="742950" lvl="1" indent="-285750"/>
            <a:r>
              <a:rPr lang="en-US" dirty="0"/>
              <a:t>Introduced in January 1993</a:t>
            </a:r>
          </a:p>
          <a:p>
            <a:pPr marL="742950" lvl="1" indent="-285750"/>
            <a:r>
              <a:rPr lang="en-US" dirty="0"/>
              <a:t>2,200 companies worldwide</a:t>
            </a:r>
          </a:p>
          <a:p>
            <a:pPr marL="742950" lvl="1" indent="-285750"/>
            <a:r>
              <a:rPr lang="en-US" dirty="0"/>
              <a:t>Organized into 120 industry groups</a:t>
            </a:r>
          </a:p>
          <a:p>
            <a:pPr marL="742950" lvl="1" indent="-285750"/>
            <a:r>
              <a:rPr lang="en-US" dirty="0"/>
              <a:t>Includes 33 countries representing more than 80 percent of the combined capitalization of these countries</a:t>
            </a:r>
          </a:p>
          <a:p>
            <a:pPr marL="742950" lvl="1" indent="-285750"/>
            <a:r>
              <a:rPr lang="en-US" dirty="0"/>
              <a:t>Countries are grouped into three major regions: Asia/Pacific, Europe/Africa, and the Americas</a:t>
            </a:r>
          </a:p>
          <a:p>
            <a:pPr marL="742950" lvl="1" indent="-285750"/>
            <a:r>
              <a:rPr lang="en-US" dirty="0"/>
              <a:t>Each country’s index is calculated in its own currency as well as in the U.S. dollar</a:t>
            </a:r>
          </a:p>
        </p:txBody>
      </p:sp>
      <p:sp>
        <p:nvSpPr>
          <p:cNvPr id="6" name="Slide Number Placeholder 5"/>
          <p:cNvSpPr>
            <a:spLocks noGrp="1"/>
          </p:cNvSpPr>
          <p:nvPr>
            <p:ph type="sldNum" sz="quarter" idx="11"/>
          </p:nvPr>
        </p:nvSpPr>
        <p:spPr/>
        <p:txBody>
          <a:bodyPr/>
          <a:lstStyle/>
          <a:p>
            <a:r>
              <a:rPr lang="en-US"/>
              <a:t>5-</a:t>
            </a:r>
            <a:fld id="{8266DBF1-0E24-484F-889E-7E54065FD6E8}" type="slidenum">
              <a:rPr lang="en-US"/>
              <a:pPr/>
              <a:t>23</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extLst>
      <p:ext uri="{BB962C8B-B14F-4D97-AF65-F5344CB8AC3E}">
        <p14:creationId xmlns:p14="http://schemas.microsoft.com/office/powerpoint/2010/main" xmlns="" val="30334455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r>
              <a:rPr lang="en-US" b="1"/>
              <a:t>Global Equity Indexes</a:t>
            </a:r>
          </a:p>
        </p:txBody>
      </p:sp>
      <p:sp>
        <p:nvSpPr>
          <p:cNvPr id="98307" name="Rectangle 3"/>
          <p:cNvSpPr>
            <a:spLocks noGrp="1" noChangeArrowheads="1"/>
          </p:cNvSpPr>
          <p:nvPr>
            <p:ph idx="1"/>
          </p:nvPr>
        </p:nvSpPr>
        <p:spPr>
          <a:xfrm>
            <a:off x="914400" y="1295400"/>
            <a:ext cx="7848600" cy="5257800"/>
          </a:xfrm>
        </p:spPr>
        <p:txBody>
          <a:bodyPr/>
          <a:lstStyle/>
          <a:p>
            <a:pPr marL="342900" indent="-342900"/>
            <a:r>
              <a:rPr lang="en-US" dirty="0"/>
              <a:t>Comparison of World Stock </a:t>
            </a:r>
            <a:r>
              <a:rPr lang="en-US" dirty="0" smtClean="0"/>
              <a:t>Indexes</a:t>
            </a:r>
          </a:p>
          <a:p>
            <a:pPr marL="742950" lvl="1" indent="-285750"/>
            <a:r>
              <a:rPr lang="en-US" dirty="0"/>
              <a:t>The three indexes by Financial Times (FT), Morgan Stanley (MS), and Dow Jones (DJ) are closely correlated</a:t>
            </a:r>
          </a:p>
          <a:p>
            <a:pPr marL="742950" lvl="1" indent="-285750"/>
            <a:r>
              <a:rPr lang="en-US" dirty="0"/>
              <a:t>Correlations between the three series since December 31, 1991 to December 31, 2007, indicates an average correlation coefficient in excess of 0.99</a:t>
            </a:r>
          </a:p>
          <a:p>
            <a:pPr marL="742950" lvl="1" indent="-285750"/>
            <a:r>
              <a:rPr lang="en-US" dirty="0"/>
              <a:t>See Exhibit </a:t>
            </a:r>
            <a:r>
              <a:rPr lang="en-US" dirty="0" smtClean="0"/>
              <a:t>5.10</a:t>
            </a:r>
            <a:endParaRPr lang="en-US" dirty="0"/>
          </a:p>
        </p:txBody>
      </p:sp>
      <p:sp>
        <p:nvSpPr>
          <p:cNvPr id="6" name="Slide Number Placeholder 5"/>
          <p:cNvSpPr>
            <a:spLocks noGrp="1"/>
          </p:cNvSpPr>
          <p:nvPr>
            <p:ph type="sldNum" sz="quarter" idx="11"/>
          </p:nvPr>
        </p:nvSpPr>
        <p:spPr/>
        <p:txBody>
          <a:bodyPr/>
          <a:lstStyle/>
          <a:p>
            <a:r>
              <a:rPr lang="en-US"/>
              <a:t>5-</a:t>
            </a:r>
            <a:fld id="{8266DBF1-0E24-484F-889E-7E54065FD6E8}" type="slidenum">
              <a:rPr lang="en-US"/>
              <a:pPr/>
              <a:t>24</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extLst>
      <p:ext uri="{BB962C8B-B14F-4D97-AF65-F5344CB8AC3E}">
        <p14:creationId xmlns:p14="http://schemas.microsoft.com/office/powerpoint/2010/main" xmlns="" val="153856313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Exhibit 5.10</a:t>
            </a:r>
            <a:endParaRPr lang="en-US" b="1" dirty="0"/>
          </a:p>
        </p:txBody>
      </p:sp>
      <p:sp>
        <p:nvSpPr>
          <p:cNvPr id="3" name="Footer Placeholder 2"/>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
        <p:nvSpPr>
          <p:cNvPr id="4" name="Slide Number Placeholder 3"/>
          <p:cNvSpPr>
            <a:spLocks noGrp="1"/>
          </p:cNvSpPr>
          <p:nvPr>
            <p:ph type="sldNum" sz="quarter" idx="11"/>
          </p:nvPr>
        </p:nvSpPr>
        <p:spPr/>
        <p:txBody>
          <a:bodyPr/>
          <a:lstStyle/>
          <a:p>
            <a:r>
              <a:rPr lang="en-US" smtClean="0"/>
              <a:t>5-</a:t>
            </a:r>
            <a:fld id="{4551312D-9640-4207-A63D-7BAB97CC21CB}" type="slidenum">
              <a:rPr lang="en-US" smtClean="0"/>
              <a:pPr/>
              <a:t>25</a:t>
            </a:fld>
            <a:endParaRPr lang="en-US"/>
          </a:p>
        </p:txBody>
      </p:sp>
      <p:pic>
        <p:nvPicPr>
          <p:cNvPr id="13209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38200" y="1463675"/>
            <a:ext cx="7911985" cy="27273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71339024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r>
              <a:rPr lang="en-US" b="1"/>
              <a:t>Bond-Market Indexes</a:t>
            </a:r>
          </a:p>
        </p:txBody>
      </p:sp>
      <p:sp>
        <p:nvSpPr>
          <p:cNvPr id="102403" name="Rectangle 3"/>
          <p:cNvSpPr>
            <a:spLocks noGrp="1" noChangeArrowheads="1"/>
          </p:cNvSpPr>
          <p:nvPr>
            <p:ph idx="1"/>
          </p:nvPr>
        </p:nvSpPr>
        <p:spPr>
          <a:xfrm>
            <a:off x="914400" y="1295400"/>
            <a:ext cx="7848600" cy="5257800"/>
          </a:xfrm>
        </p:spPr>
        <p:txBody>
          <a:bodyPr/>
          <a:lstStyle/>
          <a:p>
            <a:pPr marL="342900" indent="-342900"/>
            <a:r>
              <a:rPr lang="en-US" dirty="0"/>
              <a:t>Basic Concept</a:t>
            </a:r>
          </a:p>
          <a:p>
            <a:pPr marL="742950" lvl="1" indent="-285750"/>
            <a:r>
              <a:rPr lang="en-US" dirty="0"/>
              <a:t>Relatively new and not widely published</a:t>
            </a:r>
          </a:p>
          <a:p>
            <a:pPr marL="742950" lvl="1" indent="-285750"/>
            <a:r>
              <a:rPr lang="en-US" dirty="0"/>
              <a:t>Growth in fixed-income mutual funds increase need for reliable benchmarks for evaluating performance</a:t>
            </a:r>
          </a:p>
          <a:p>
            <a:pPr marL="742950" lvl="1" indent="-285750"/>
            <a:r>
              <a:rPr lang="en-US" dirty="0"/>
              <a:t>Many managers have not matched aggregate bond market return</a:t>
            </a:r>
          </a:p>
          <a:p>
            <a:pPr marL="1257300" lvl="2" indent="-342900">
              <a:buFont typeface="Wingdings" pitchFamily="2" charset="2"/>
              <a:buChar char="§"/>
            </a:pPr>
            <a:r>
              <a:rPr lang="en-US" dirty="0"/>
              <a:t>Increasing interest in bond index funds</a:t>
            </a:r>
          </a:p>
          <a:p>
            <a:pPr marL="1257300" lvl="2" indent="-342900">
              <a:buFont typeface="Wingdings" pitchFamily="2" charset="2"/>
              <a:buChar char="§"/>
            </a:pPr>
            <a:r>
              <a:rPr lang="en-US" dirty="0"/>
              <a:t>Requires an index to emulate</a:t>
            </a:r>
          </a:p>
        </p:txBody>
      </p:sp>
      <p:sp>
        <p:nvSpPr>
          <p:cNvPr id="6" name="Slide Number Placeholder 5"/>
          <p:cNvSpPr>
            <a:spLocks noGrp="1"/>
          </p:cNvSpPr>
          <p:nvPr>
            <p:ph type="sldNum" sz="quarter" idx="11"/>
          </p:nvPr>
        </p:nvSpPr>
        <p:spPr/>
        <p:txBody>
          <a:bodyPr/>
          <a:lstStyle/>
          <a:p>
            <a:r>
              <a:rPr lang="en-US"/>
              <a:t>5-</a:t>
            </a:r>
            <a:fld id="{FC686E10-2D40-47A6-B715-B387A9A432D5}" type="slidenum">
              <a:rPr lang="en-US"/>
              <a:pPr/>
              <a:t>26</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p:txBody>
          <a:bodyPr/>
          <a:lstStyle/>
          <a:p>
            <a:r>
              <a:rPr lang="en-US" b="1"/>
              <a:t>Bond-Market Indexes</a:t>
            </a:r>
          </a:p>
        </p:txBody>
      </p:sp>
      <p:sp>
        <p:nvSpPr>
          <p:cNvPr id="103427" name="Rectangle 3"/>
          <p:cNvSpPr>
            <a:spLocks noGrp="1" noChangeArrowheads="1"/>
          </p:cNvSpPr>
          <p:nvPr>
            <p:ph idx="1"/>
          </p:nvPr>
        </p:nvSpPr>
        <p:spPr>
          <a:xfrm>
            <a:off x="914400" y="1295400"/>
            <a:ext cx="7848600" cy="5257800"/>
          </a:xfrm>
        </p:spPr>
        <p:txBody>
          <a:bodyPr/>
          <a:lstStyle/>
          <a:p>
            <a:pPr marL="342900" indent="-342900"/>
            <a:r>
              <a:rPr lang="en-US"/>
              <a:t>Difficulties in Creating the Bond Index</a:t>
            </a:r>
          </a:p>
          <a:p>
            <a:pPr marL="742950" lvl="1" indent="-285750"/>
            <a:r>
              <a:rPr lang="en-US"/>
              <a:t>Universe of bonds is much broader than that of stocks</a:t>
            </a:r>
          </a:p>
          <a:p>
            <a:pPr marL="742950" lvl="1" indent="-285750"/>
            <a:r>
              <a:rPr lang="en-US"/>
              <a:t>Range of bond quality varies from U.S. Treasury securities to bonds in default</a:t>
            </a:r>
          </a:p>
          <a:p>
            <a:pPr marL="742950" lvl="1" indent="-285750"/>
            <a:r>
              <a:rPr lang="en-US"/>
              <a:t>Bond market changes constantly with new issues, maturities, calls, and sinking funds</a:t>
            </a:r>
          </a:p>
          <a:p>
            <a:pPr marL="742950" lvl="1" indent="-285750"/>
            <a:r>
              <a:rPr lang="en-US"/>
              <a:t>Bond prices are affected by duration, which is dependent on maturity, coupon, and market yield</a:t>
            </a:r>
          </a:p>
          <a:p>
            <a:pPr marL="742950" lvl="1" indent="-285750"/>
            <a:r>
              <a:rPr lang="en-US"/>
              <a:t>Correctly pricing individual bond issues without current and continuous transaction prices available poses significant problems</a:t>
            </a:r>
          </a:p>
        </p:txBody>
      </p:sp>
      <p:sp>
        <p:nvSpPr>
          <p:cNvPr id="6" name="Slide Number Placeholder 5"/>
          <p:cNvSpPr>
            <a:spLocks noGrp="1"/>
          </p:cNvSpPr>
          <p:nvPr>
            <p:ph type="sldNum" sz="quarter" idx="11"/>
          </p:nvPr>
        </p:nvSpPr>
        <p:spPr/>
        <p:txBody>
          <a:bodyPr/>
          <a:lstStyle/>
          <a:p>
            <a:r>
              <a:rPr lang="en-US"/>
              <a:t>5-</a:t>
            </a:r>
            <a:fld id="{7E546116-E77A-492E-A5B8-95E610ED2C81}" type="slidenum">
              <a:rPr lang="en-US"/>
              <a:pPr/>
              <a:t>27</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r>
              <a:rPr lang="en-US" b="1"/>
              <a:t>Bond-Market Indexes</a:t>
            </a:r>
          </a:p>
        </p:txBody>
      </p:sp>
      <p:sp>
        <p:nvSpPr>
          <p:cNvPr id="104451" name="Rectangle 3"/>
          <p:cNvSpPr>
            <a:spLocks noGrp="1" noChangeArrowheads="1"/>
          </p:cNvSpPr>
          <p:nvPr>
            <p:ph idx="1"/>
          </p:nvPr>
        </p:nvSpPr>
        <p:spPr>
          <a:xfrm>
            <a:off x="914400" y="1295400"/>
            <a:ext cx="7848600" cy="5257800"/>
          </a:xfrm>
        </p:spPr>
        <p:txBody>
          <a:bodyPr/>
          <a:lstStyle/>
          <a:p>
            <a:pPr marL="342900" indent="-342900"/>
            <a:r>
              <a:rPr lang="en-US" dirty="0"/>
              <a:t>U.S. Investment-Grade Bond Indexes</a:t>
            </a:r>
          </a:p>
          <a:p>
            <a:pPr marL="742950" lvl="1" indent="-285750">
              <a:lnSpc>
                <a:spcPct val="110000"/>
              </a:lnSpc>
              <a:spcBef>
                <a:spcPct val="30000"/>
              </a:spcBef>
            </a:pPr>
            <a:r>
              <a:rPr lang="en-US" dirty="0"/>
              <a:t>Four investment firms maintain indexes for Treasury bonds and other investment grade (rated BBB </a:t>
            </a:r>
            <a:r>
              <a:rPr lang="en-US" dirty="0" smtClean="0"/>
              <a:t>or Baa or </a:t>
            </a:r>
            <a:r>
              <a:rPr lang="en-US" dirty="0"/>
              <a:t>higher) bonds</a:t>
            </a:r>
          </a:p>
          <a:p>
            <a:pPr marL="742950" lvl="1" indent="-285750">
              <a:lnSpc>
                <a:spcPct val="110000"/>
              </a:lnSpc>
            </a:pPr>
            <a:r>
              <a:rPr lang="en-US" dirty="0"/>
              <a:t>Relationship among these bonds is strong (correlations average 0.95)</a:t>
            </a:r>
          </a:p>
          <a:p>
            <a:pPr marL="742950" lvl="1" indent="-285750">
              <a:lnSpc>
                <a:spcPct val="110000"/>
              </a:lnSpc>
            </a:pPr>
            <a:r>
              <a:rPr lang="en-US" dirty="0"/>
              <a:t>Returns for all these bonds are driven by aggregate interest rates - shifts in the government yield curve</a:t>
            </a:r>
          </a:p>
        </p:txBody>
      </p:sp>
      <p:sp>
        <p:nvSpPr>
          <p:cNvPr id="6" name="Slide Number Placeholder 5"/>
          <p:cNvSpPr>
            <a:spLocks noGrp="1"/>
          </p:cNvSpPr>
          <p:nvPr>
            <p:ph type="sldNum" sz="quarter" idx="11"/>
          </p:nvPr>
        </p:nvSpPr>
        <p:spPr/>
        <p:txBody>
          <a:bodyPr/>
          <a:lstStyle/>
          <a:p>
            <a:r>
              <a:rPr lang="en-US"/>
              <a:t>5-</a:t>
            </a:r>
            <a:fld id="{86252F6A-6858-4DE9-BA01-30219A4AAC2E}" type="slidenum">
              <a:rPr lang="en-US"/>
              <a:pPr/>
              <a:t>28</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r>
              <a:rPr lang="en-US" b="1"/>
              <a:t>Bond-Market Indexes</a:t>
            </a:r>
          </a:p>
        </p:txBody>
      </p:sp>
      <p:sp>
        <p:nvSpPr>
          <p:cNvPr id="105475" name="Rectangle 3"/>
          <p:cNvSpPr>
            <a:spLocks noGrp="1" noChangeArrowheads="1"/>
          </p:cNvSpPr>
          <p:nvPr>
            <p:ph idx="1"/>
          </p:nvPr>
        </p:nvSpPr>
        <p:spPr>
          <a:xfrm>
            <a:off x="914400" y="1295400"/>
            <a:ext cx="7848600" cy="5257800"/>
          </a:xfrm>
        </p:spPr>
        <p:txBody>
          <a:bodyPr/>
          <a:lstStyle/>
          <a:p>
            <a:pPr marL="342900" indent="-342900"/>
            <a:r>
              <a:rPr lang="en-US" dirty="0"/>
              <a:t>High-Yield Bond Indexes</a:t>
            </a:r>
          </a:p>
          <a:p>
            <a:pPr marL="742950" lvl="1" indent="-285750"/>
            <a:r>
              <a:rPr lang="en-US" dirty="0"/>
              <a:t>Non-investment-grade bonds</a:t>
            </a:r>
          </a:p>
          <a:p>
            <a:pPr marL="1257300" lvl="2" indent="-342900">
              <a:buFont typeface="Wingdings" pitchFamily="2" charset="2"/>
              <a:buChar char="§"/>
            </a:pPr>
            <a:r>
              <a:rPr lang="en-US" dirty="0"/>
              <a:t>Rated </a:t>
            </a:r>
            <a:r>
              <a:rPr lang="en-US" dirty="0" smtClean="0"/>
              <a:t>Ba, </a:t>
            </a:r>
            <a:r>
              <a:rPr lang="en-US" dirty="0"/>
              <a:t>B, </a:t>
            </a:r>
            <a:r>
              <a:rPr lang="en-US" dirty="0" err="1" smtClean="0"/>
              <a:t>Caa</a:t>
            </a:r>
            <a:r>
              <a:rPr lang="en-US" dirty="0" smtClean="0"/>
              <a:t>, </a:t>
            </a:r>
            <a:r>
              <a:rPr lang="en-US" dirty="0" err="1" smtClean="0"/>
              <a:t>Ca</a:t>
            </a:r>
            <a:r>
              <a:rPr lang="en-US" dirty="0" smtClean="0"/>
              <a:t>, and C</a:t>
            </a:r>
            <a:endParaRPr lang="en-US" dirty="0"/>
          </a:p>
          <a:p>
            <a:pPr marL="742950" lvl="1" indent="-285750"/>
            <a:r>
              <a:rPr lang="en-US" dirty="0"/>
              <a:t>Four investment firms and two academicians created indexes</a:t>
            </a:r>
          </a:p>
          <a:p>
            <a:pPr marL="742950" lvl="1" indent="-285750"/>
            <a:r>
              <a:rPr lang="en-US" dirty="0"/>
              <a:t>Relationship among alternative high-yield bond indexes is weaker than among investment grade </a:t>
            </a:r>
            <a:r>
              <a:rPr lang="en-US" dirty="0" smtClean="0"/>
              <a:t>indexes</a:t>
            </a:r>
            <a:endParaRPr lang="en-US" dirty="0"/>
          </a:p>
        </p:txBody>
      </p:sp>
      <p:sp>
        <p:nvSpPr>
          <p:cNvPr id="6" name="Slide Number Placeholder 5"/>
          <p:cNvSpPr>
            <a:spLocks noGrp="1"/>
          </p:cNvSpPr>
          <p:nvPr>
            <p:ph type="sldNum" sz="quarter" idx="11"/>
          </p:nvPr>
        </p:nvSpPr>
        <p:spPr/>
        <p:txBody>
          <a:bodyPr/>
          <a:lstStyle/>
          <a:p>
            <a:r>
              <a:rPr lang="en-US"/>
              <a:t>5-</a:t>
            </a:r>
            <a:fld id="{EE7E8C03-B602-4027-BDD2-8B3361754505}" type="slidenum">
              <a:rPr lang="en-US"/>
              <a:pPr/>
              <a:t>29</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r>
              <a:rPr lang="en-US" b="1"/>
              <a:t>Bond-Market Indexes</a:t>
            </a:r>
          </a:p>
        </p:txBody>
      </p:sp>
      <p:sp>
        <p:nvSpPr>
          <p:cNvPr id="107523" name="Rectangle 3"/>
          <p:cNvSpPr>
            <a:spLocks noGrp="1" noChangeArrowheads="1"/>
          </p:cNvSpPr>
          <p:nvPr>
            <p:ph idx="1"/>
          </p:nvPr>
        </p:nvSpPr>
        <p:spPr>
          <a:xfrm>
            <a:off x="914400" y="1295400"/>
            <a:ext cx="8077200" cy="5257800"/>
          </a:xfrm>
        </p:spPr>
        <p:txBody>
          <a:bodyPr/>
          <a:lstStyle/>
          <a:p>
            <a:pPr marL="342900" indent="-342900"/>
            <a:r>
              <a:rPr lang="en-US" dirty="0"/>
              <a:t>Global Government Bond Indexes</a:t>
            </a:r>
          </a:p>
          <a:p>
            <a:pPr marL="742950" lvl="1" indent="-285750"/>
            <a:r>
              <a:rPr lang="en-US" dirty="0"/>
              <a:t>Global bond market dominated by government issues</a:t>
            </a:r>
          </a:p>
          <a:p>
            <a:pPr marL="742950" lvl="1" indent="-285750"/>
            <a:r>
              <a:rPr lang="en-US" dirty="0"/>
              <a:t>Several indexes created by major investment firms</a:t>
            </a:r>
          </a:p>
          <a:p>
            <a:pPr marL="1257300" lvl="2" indent="-342900">
              <a:lnSpc>
                <a:spcPct val="90000"/>
              </a:lnSpc>
              <a:buFont typeface="Wingdings" pitchFamily="2" charset="2"/>
              <a:buChar char="§"/>
            </a:pPr>
            <a:r>
              <a:rPr lang="en-US" dirty="0"/>
              <a:t>Measure total rates of return</a:t>
            </a:r>
          </a:p>
          <a:p>
            <a:pPr marL="1257300" lvl="2" indent="-342900">
              <a:lnSpc>
                <a:spcPct val="90000"/>
              </a:lnSpc>
              <a:buFont typeface="Wingdings" pitchFamily="2" charset="2"/>
              <a:buChar char="§"/>
            </a:pPr>
            <a:r>
              <a:rPr lang="en-US" dirty="0"/>
              <a:t>Use market-value weighting</a:t>
            </a:r>
          </a:p>
          <a:p>
            <a:pPr marL="1257300" lvl="2" indent="-342900">
              <a:lnSpc>
                <a:spcPct val="90000"/>
              </a:lnSpc>
              <a:buFont typeface="Wingdings" pitchFamily="2" charset="2"/>
              <a:buChar char="§"/>
            </a:pPr>
            <a:r>
              <a:rPr lang="en-US" dirty="0"/>
              <a:t>Use trader pricing</a:t>
            </a:r>
          </a:p>
          <a:p>
            <a:pPr marL="1257300" lvl="2" indent="-342900">
              <a:lnSpc>
                <a:spcPct val="90000"/>
              </a:lnSpc>
              <a:buFont typeface="Wingdings" pitchFamily="2" charset="2"/>
              <a:buChar char="§"/>
            </a:pPr>
            <a:r>
              <a:rPr lang="en-US" dirty="0"/>
              <a:t>But sample sizes and numbers of countries differ  </a:t>
            </a:r>
          </a:p>
          <a:p>
            <a:pPr marL="742950" lvl="1" indent="-285750"/>
            <a:r>
              <a:rPr lang="en-US" dirty="0"/>
              <a:t>Differences affect long-term risk-return performance</a:t>
            </a:r>
          </a:p>
          <a:p>
            <a:pPr marL="742950" lvl="1" indent="-285750"/>
            <a:r>
              <a:rPr lang="en-US" dirty="0"/>
              <a:t>Low correlation among several countries </a:t>
            </a:r>
          </a:p>
          <a:p>
            <a:pPr marL="742950" lvl="1" indent="-285750"/>
            <a:r>
              <a:rPr lang="en-US" dirty="0"/>
              <a:t>Significant exchange rate effect on volatility and correlations</a:t>
            </a:r>
          </a:p>
          <a:p>
            <a:pPr marL="1143000" lvl="2" indent="-228600">
              <a:lnSpc>
                <a:spcPct val="90000"/>
              </a:lnSpc>
            </a:pPr>
            <a:endParaRPr lang="en-US" dirty="0"/>
          </a:p>
        </p:txBody>
      </p:sp>
      <p:sp>
        <p:nvSpPr>
          <p:cNvPr id="6" name="Slide Number Placeholder 5"/>
          <p:cNvSpPr>
            <a:spLocks noGrp="1"/>
          </p:cNvSpPr>
          <p:nvPr>
            <p:ph type="sldNum" sz="quarter" idx="11"/>
          </p:nvPr>
        </p:nvSpPr>
        <p:spPr/>
        <p:txBody>
          <a:bodyPr/>
          <a:lstStyle/>
          <a:p>
            <a:r>
              <a:rPr lang="en-US"/>
              <a:t>5-</a:t>
            </a:r>
            <a:fld id="{6C0A0BA5-65F0-4BBE-9690-B6057203629A}" type="slidenum">
              <a:rPr lang="en-US"/>
              <a:pPr/>
              <a:t>30</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r>
              <a:rPr lang="en-US" b="1"/>
              <a:t>Composite Stock-Bond Indexes</a:t>
            </a:r>
          </a:p>
        </p:txBody>
      </p:sp>
      <p:sp>
        <p:nvSpPr>
          <p:cNvPr id="108547" name="Rectangle 3"/>
          <p:cNvSpPr>
            <a:spLocks noGrp="1" noChangeArrowheads="1"/>
          </p:cNvSpPr>
          <p:nvPr>
            <p:ph idx="1"/>
          </p:nvPr>
        </p:nvSpPr>
        <p:spPr>
          <a:xfrm>
            <a:off x="914400" y="1295400"/>
            <a:ext cx="8077200" cy="5257800"/>
          </a:xfrm>
        </p:spPr>
        <p:txBody>
          <a:bodyPr/>
          <a:lstStyle/>
          <a:p>
            <a:pPr marL="342900" indent="-342900"/>
            <a:r>
              <a:rPr lang="en-US"/>
              <a:t>Beyond separate stock indexes and bond indexes for individual countries, a natural step is a composite series that measures the performance of all securities in a given country</a:t>
            </a:r>
          </a:p>
          <a:p>
            <a:pPr marL="342900" indent="-342900"/>
            <a:r>
              <a:rPr lang="en-US"/>
              <a:t>This allows examination of benefits of diversification with a combination of asset classes such as stocks and bonds in addition to diversifying within the asset classes of stocks or bonds</a:t>
            </a:r>
          </a:p>
        </p:txBody>
      </p:sp>
      <p:sp>
        <p:nvSpPr>
          <p:cNvPr id="6" name="Slide Number Placeholder 5"/>
          <p:cNvSpPr>
            <a:spLocks noGrp="1"/>
          </p:cNvSpPr>
          <p:nvPr>
            <p:ph type="sldNum" sz="quarter" idx="11"/>
          </p:nvPr>
        </p:nvSpPr>
        <p:spPr/>
        <p:txBody>
          <a:bodyPr/>
          <a:lstStyle/>
          <a:p>
            <a:r>
              <a:rPr lang="en-US"/>
              <a:t>5-</a:t>
            </a:r>
            <a:fld id="{2C3DD0E0-86F6-4AF0-9C84-4BE68782FE72}" type="slidenum">
              <a:rPr lang="en-US"/>
              <a:pPr/>
              <a:t>31</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en-US" b="1"/>
              <a:t>Composite Stock-Bond Indexes</a:t>
            </a:r>
          </a:p>
        </p:txBody>
      </p:sp>
      <p:sp>
        <p:nvSpPr>
          <p:cNvPr id="109571" name="Rectangle 3"/>
          <p:cNvSpPr>
            <a:spLocks noGrp="1" noChangeArrowheads="1"/>
          </p:cNvSpPr>
          <p:nvPr>
            <p:ph idx="1"/>
          </p:nvPr>
        </p:nvSpPr>
        <p:spPr>
          <a:xfrm>
            <a:off x="914400" y="1295400"/>
            <a:ext cx="8077200" cy="5257800"/>
          </a:xfrm>
        </p:spPr>
        <p:txBody>
          <a:bodyPr/>
          <a:lstStyle/>
          <a:p>
            <a:pPr marL="342900" indent="-342900"/>
            <a:r>
              <a:rPr lang="en-US"/>
              <a:t>Merrill Lynch-Wilshire U.S. Capital Markets Index (ML-WCMI)</a:t>
            </a:r>
          </a:p>
          <a:p>
            <a:pPr marL="742950" lvl="1" indent="-285750">
              <a:lnSpc>
                <a:spcPct val="110000"/>
              </a:lnSpc>
            </a:pPr>
            <a:r>
              <a:rPr lang="en-US"/>
              <a:t>Market-value weighted index measures total return performance of the combined U.S. taxable fixed income and equity markets</a:t>
            </a:r>
          </a:p>
          <a:p>
            <a:pPr marL="742950" lvl="1" indent="-285750">
              <a:lnSpc>
                <a:spcPct val="110000"/>
              </a:lnSpc>
            </a:pPr>
            <a:r>
              <a:rPr lang="en-US"/>
              <a:t>Combination of Merrill-Lynch fixed-income indexes and the Wilshire 5000 common-stock index</a:t>
            </a:r>
          </a:p>
          <a:p>
            <a:pPr marL="742950" lvl="1" indent="-285750"/>
            <a:r>
              <a:rPr lang="en-US"/>
              <a:t>Tracks over 10,000 stocks and bonds</a:t>
            </a:r>
          </a:p>
        </p:txBody>
      </p:sp>
      <p:sp>
        <p:nvSpPr>
          <p:cNvPr id="6" name="Slide Number Placeholder 5"/>
          <p:cNvSpPr>
            <a:spLocks noGrp="1"/>
          </p:cNvSpPr>
          <p:nvPr>
            <p:ph type="sldNum" sz="quarter" idx="11"/>
          </p:nvPr>
        </p:nvSpPr>
        <p:spPr/>
        <p:txBody>
          <a:bodyPr/>
          <a:lstStyle/>
          <a:p>
            <a:r>
              <a:rPr lang="en-US"/>
              <a:t>5-</a:t>
            </a:r>
            <a:fld id="{F6D5F5C4-E78A-4FAB-945F-F23AF7F59F0A}" type="slidenum">
              <a:rPr lang="en-US"/>
              <a:pPr/>
              <a:t>32</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r>
              <a:rPr lang="en-US" b="1"/>
              <a:t>Composite Stock-Bond Indexes</a:t>
            </a:r>
          </a:p>
        </p:txBody>
      </p:sp>
      <p:sp>
        <p:nvSpPr>
          <p:cNvPr id="110595" name="Rectangle 3"/>
          <p:cNvSpPr>
            <a:spLocks noGrp="1" noChangeArrowheads="1"/>
          </p:cNvSpPr>
          <p:nvPr>
            <p:ph idx="1"/>
          </p:nvPr>
        </p:nvSpPr>
        <p:spPr>
          <a:xfrm>
            <a:off x="914400" y="1295400"/>
            <a:ext cx="8077200" cy="5257800"/>
          </a:xfrm>
        </p:spPr>
        <p:txBody>
          <a:bodyPr/>
          <a:lstStyle/>
          <a:p>
            <a:pPr marL="342900" indent="-342900"/>
            <a:r>
              <a:rPr lang="en-US" dirty="0"/>
              <a:t>Brinson Partners Global Security Market Index (GSMI)</a:t>
            </a:r>
          </a:p>
          <a:p>
            <a:pPr marL="742950" lvl="1" indent="-285750"/>
            <a:r>
              <a:rPr lang="en-US" dirty="0"/>
              <a:t>Includes:</a:t>
            </a:r>
          </a:p>
          <a:p>
            <a:pPr marL="1257300" lvl="2" indent="-342900">
              <a:buFont typeface="Wingdings" pitchFamily="2" charset="2"/>
              <a:buChar char="§"/>
            </a:pPr>
            <a:r>
              <a:rPr lang="en-US" dirty="0"/>
              <a:t>U.S. stocks and bonds</a:t>
            </a:r>
          </a:p>
          <a:p>
            <a:pPr marL="1257300" lvl="2" indent="-342900">
              <a:buFont typeface="Wingdings" pitchFamily="2" charset="2"/>
              <a:buChar char="§"/>
            </a:pPr>
            <a:r>
              <a:rPr lang="en-US" dirty="0"/>
              <a:t>Non-U.S. equities</a:t>
            </a:r>
          </a:p>
          <a:p>
            <a:pPr marL="1257300" lvl="2" indent="-342900">
              <a:buFont typeface="Wingdings" pitchFamily="2" charset="2"/>
              <a:buChar char="§"/>
            </a:pPr>
            <a:r>
              <a:rPr lang="en-US" dirty="0"/>
              <a:t>Non-dollar bonds</a:t>
            </a:r>
          </a:p>
          <a:p>
            <a:pPr marL="1257300" lvl="2" indent="-342900">
              <a:buFont typeface="Wingdings" pitchFamily="2" charset="2"/>
              <a:buChar char="§"/>
            </a:pPr>
            <a:r>
              <a:rPr lang="en-US" dirty="0"/>
              <a:t>Allocation to cash</a:t>
            </a:r>
          </a:p>
          <a:p>
            <a:pPr marL="742950" lvl="1" indent="-285750"/>
            <a:r>
              <a:rPr lang="en-US" dirty="0"/>
              <a:t>Matches a typical U.S. pension fund allocation policy</a:t>
            </a:r>
          </a:p>
          <a:p>
            <a:pPr marL="742950" lvl="1" indent="-285750"/>
            <a:r>
              <a:rPr lang="en-US" dirty="0"/>
              <a:t>Close to the theoretical “market portfolio of risky assets” referred to in  the CAPM literature </a:t>
            </a:r>
          </a:p>
        </p:txBody>
      </p:sp>
      <p:sp>
        <p:nvSpPr>
          <p:cNvPr id="6" name="Slide Number Placeholder 5"/>
          <p:cNvSpPr>
            <a:spLocks noGrp="1"/>
          </p:cNvSpPr>
          <p:nvPr>
            <p:ph type="sldNum" sz="quarter" idx="11"/>
          </p:nvPr>
        </p:nvSpPr>
        <p:spPr/>
        <p:txBody>
          <a:bodyPr/>
          <a:lstStyle/>
          <a:p>
            <a:r>
              <a:rPr lang="en-US"/>
              <a:t>5-</a:t>
            </a:r>
            <a:fld id="{5CC67904-5B1E-48B4-9AA5-BCAE5401DB85}" type="slidenum">
              <a:rPr lang="en-US"/>
              <a:pPr/>
              <a:t>33</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r>
              <a:rPr lang="en-US" b="1"/>
              <a:t>Comparison of Indexes Over Time</a:t>
            </a:r>
          </a:p>
        </p:txBody>
      </p:sp>
      <p:sp>
        <p:nvSpPr>
          <p:cNvPr id="111619" name="Rectangle 3"/>
          <p:cNvSpPr>
            <a:spLocks noGrp="1" noChangeArrowheads="1"/>
          </p:cNvSpPr>
          <p:nvPr>
            <p:ph idx="1"/>
          </p:nvPr>
        </p:nvSpPr>
        <p:spPr>
          <a:xfrm>
            <a:off x="914400" y="1295400"/>
            <a:ext cx="8077200" cy="5257800"/>
          </a:xfrm>
        </p:spPr>
        <p:txBody>
          <a:bodyPr/>
          <a:lstStyle/>
          <a:p>
            <a:pPr marL="342900" indent="-342900"/>
            <a:r>
              <a:rPr lang="en-US" dirty="0"/>
              <a:t>Correlations Among Monthly Equity Price Changes</a:t>
            </a:r>
          </a:p>
          <a:p>
            <a:pPr marL="742950" lvl="1" indent="-285750">
              <a:lnSpc>
                <a:spcPct val="110000"/>
              </a:lnSpc>
            </a:pPr>
            <a:r>
              <a:rPr lang="en-US" dirty="0"/>
              <a:t>Most differences are attributable to sample differences</a:t>
            </a:r>
          </a:p>
          <a:p>
            <a:pPr marL="742950" lvl="1" indent="-285750">
              <a:lnSpc>
                <a:spcPct val="110000"/>
              </a:lnSpc>
            </a:pPr>
            <a:r>
              <a:rPr lang="en-US" dirty="0"/>
              <a:t>Different segments of U.S. stock market or from different countries</a:t>
            </a:r>
          </a:p>
          <a:p>
            <a:pPr marL="742950" lvl="1" indent="-285750">
              <a:lnSpc>
                <a:spcPct val="110000"/>
              </a:lnSpc>
            </a:pPr>
            <a:r>
              <a:rPr lang="en-US" dirty="0"/>
              <a:t>Lower correlations between NYSE series and AMEX series or NASDAQ index than between NYSE alternative series (S&amp;P 500 and NYSE composite)</a:t>
            </a:r>
          </a:p>
          <a:p>
            <a:pPr marL="742950" lvl="1" indent="-285750">
              <a:lnSpc>
                <a:spcPct val="110000"/>
              </a:lnSpc>
            </a:pPr>
            <a:r>
              <a:rPr lang="en-US" dirty="0"/>
              <a:t>See Exhibit 5.13</a:t>
            </a:r>
          </a:p>
          <a:p>
            <a:pPr marL="742950" lvl="1" indent="-285750"/>
            <a:endParaRPr lang="en-US" dirty="0"/>
          </a:p>
        </p:txBody>
      </p:sp>
      <p:sp>
        <p:nvSpPr>
          <p:cNvPr id="6" name="Slide Number Placeholder 5"/>
          <p:cNvSpPr>
            <a:spLocks noGrp="1"/>
          </p:cNvSpPr>
          <p:nvPr>
            <p:ph type="sldNum" sz="quarter" idx="11"/>
          </p:nvPr>
        </p:nvSpPr>
        <p:spPr/>
        <p:txBody>
          <a:bodyPr/>
          <a:lstStyle/>
          <a:p>
            <a:r>
              <a:rPr lang="en-US"/>
              <a:t>5-</a:t>
            </a:r>
            <a:fld id="{7242308D-4CB0-4A98-B4A9-469DFAA75891}" type="slidenum">
              <a:rPr lang="en-US"/>
              <a:pPr/>
              <a:t>34</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lstStyle/>
          <a:p>
            <a:r>
              <a:rPr lang="en-US" b="1"/>
              <a:t>Comparison of Indexes Over Time</a:t>
            </a:r>
          </a:p>
        </p:txBody>
      </p:sp>
      <p:sp>
        <p:nvSpPr>
          <p:cNvPr id="112643" name="Rectangle 3"/>
          <p:cNvSpPr>
            <a:spLocks noGrp="1" noChangeArrowheads="1"/>
          </p:cNvSpPr>
          <p:nvPr>
            <p:ph idx="1"/>
          </p:nvPr>
        </p:nvSpPr>
        <p:spPr>
          <a:xfrm>
            <a:off x="914400" y="1295400"/>
            <a:ext cx="8077200" cy="4800600"/>
          </a:xfrm>
        </p:spPr>
        <p:txBody>
          <a:bodyPr/>
          <a:lstStyle/>
          <a:p>
            <a:pPr marL="342900" indent="-342900"/>
            <a:r>
              <a:rPr lang="en-US"/>
              <a:t>Correlations Among Monthly Bond Indexes</a:t>
            </a:r>
          </a:p>
          <a:p>
            <a:pPr marL="742950" lvl="1" indent="-285750">
              <a:lnSpc>
                <a:spcPct val="110000"/>
              </a:lnSpc>
            </a:pPr>
            <a:r>
              <a:rPr lang="en-US"/>
              <a:t>Among investment-grade bonds correlations range from 0.90 to 0.99</a:t>
            </a:r>
          </a:p>
          <a:p>
            <a:pPr marL="742950" lvl="1" indent="-285750">
              <a:lnSpc>
                <a:spcPct val="110000"/>
              </a:lnSpc>
            </a:pPr>
            <a:r>
              <a:rPr lang="en-US"/>
              <a:t>Interest rates differ by risk premiums</a:t>
            </a:r>
          </a:p>
          <a:p>
            <a:pPr marL="742950" lvl="1" indent="-285750">
              <a:lnSpc>
                <a:spcPct val="110000"/>
              </a:lnSpc>
            </a:pPr>
            <a:r>
              <a:rPr lang="en-US"/>
              <a:t>Rates of return are determined by systematic interest rate variables</a:t>
            </a:r>
          </a:p>
          <a:p>
            <a:pPr marL="742950" lvl="1" indent="-285750">
              <a:lnSpc>
                <a:spcPct val="110000"/>
              </a:lnSpc>
            </a:pPr>
            <a:r>
              <a:rPr lang="en-US"/>
              <a:t>Low correlation in global returns to U.S. returns support global diversification</a:t>
            </a:r>
          </a:p>
          <a:p>
            <a:pPr marL="742950" lvl="1" indent="-285750">
              <a:lnSpc>
                <a:spcPct val="110000"/>
              </a:lnSpc>
            </a:pPr>
            <a:r>
              <a:rPr lang="en-US"/>
              <a:t>See Exhibit 5.13</a:t>
            </a:r>
          </a:p>
        </p:txBody>
      </p:sp>
      <p:sp>
        <p:nvSpPr>
          <p:cNvPr id="6" name="Slide Number Placeholder 5"/>
          <p:cNvSpPr>
            <a:spLocks noGrp="1"/>
          </p:cNvSpPr>
          <p:nvPr>
            <p:ph type="sldNum" sz="quarter" idx="11"/>
          </p:nvPr>
        </p:nvSpPr>
        <p:spPr/>
        <p:txBody>
          <a:bodyPr/>
          <a:lstStyle/>
          <a:p>
            <a:r>
              <a:rPr lang="en-US"/>
              <a:t>5-</a:t>
            </a:r>
            <a:fld id="{AE37B988-507B-405B-9B0C-36DE50B7581E}" type="slidenum">
              <a:rPr lang="en-US"/>
              <a:pPr/>
              <a:t>35</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p:txBody>
          <a:bodyPr/>
          <a:lstStyle/>
          <a:p>
            <a:r>
              <a:rPr lang="en-US" b="1" dirty="0"/>
              <a:t>Exhibit 5.13</a:t>
            </a:r>
          </a:p>
        </p:txBody>
      </p:sp>
      <p:sp>
        <p:nvSpPr>
          <p:cNvPr id="6" name="Slide Number Placeholder 5"/>
          <p:cNvSpPr>
            <a:spLocks noGrp="1"/>
          </p:cNvSpPr>
          <p:nvPr>
            <p:ph type="sldNum" sz="quarter" idx="11"/>
          </p:nvPr>
        </p:nvSpPr>
        <p:spPr/>
        <p:txBody>
          <a:bodyPr/>
          <a:lstStyle/>
          <a:p>
            <a:r>
              <a:rPr lang="en-US"/>
              <a:t>5-</a:t>
            </a:r>
            <a:fld id="{3B3C6456-985D-43A4-91AD-E00D35D0FABD}" type="slidenum">
              <a:rPr lang="en-US"/>
              <a:pPr/>
              <a:t>36</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pic>
        <p:nvPicPr>
          <p:cNvPr id="13312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81000" y="1337468"/>
            <a:ext cx="8427627" cy="33869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p:txBody>
          <a:bodyPr/>
          <a:lstStyle/>
          <a:p>
            <a:r>
              <a:rPr lang="en-US" b="1"/>
              <a:t>Comparison of Indexes Over Time</a:t>
            </a:r>
          </a:p>
        </p:txBody>
      </p:sp>
      <p:sp>
        <p:nvSpPr>
          <p:cNvPr id="114691" name="Rectangle 3"/>
          <p:cNvSpPr>
            <a:spLocks noGrp="1" noChangeArrowheads="1"/>
          </p:cNvSpPr>
          <p:nvPr>
            <p:ph idx="1"/>
          </p:nvPr>
        </p:nvSpPr>
        <p:spPr>
          <a:xfrm>
            <a:off x="914400" y="1219200"/>
            <a:ext cx="8001000" cy="5105400"/>
          </a:xfrm>
        </p:spPr>
        <p:txBody>
          <a:bodyPr/>
          <a:lstStyle/>
          <a:p>
            <a:pPr marL="342900" indent="-342900"/>
            <a:r>
              <a:rPr lang="en-US" dirty="0"/>
              <a:t>Mean Annual Security </a:t>
            </a:r>
            <a:r>
              <a:rPr lang="en-US" dirty="0" smtClean="0"/>
              <a:t>Returns </a:t>
            </a:r>
            <a:r>
              <a:rPr lang="en-US" dirty="0"/>
              <a:t>and </a:t>
            </a:r>
            <a:r>
              <a:rPr lang="en-US" dirty="0" smtClean="0"/>
              <a:t>Risk</a:t>
            </a:r>
          </a:p>
          <a:p>
            <a:pPr marL="806450" lvl="1" indent="-342900"/>
            <a:r>
              <a:rPr lang="en-US" dirty="0" smtClean="0"/>
              <a:t>There </a:t>
            </a:r>
            <a:r>
              <a:rPr lang="en-US" dirty="0"/>
              <a:t>are clear differences among  the series due to different asset classes (e.g., stocks vs. bonds) and different samples within asset classes</a:t>
            </a:r>
          </a:p>
          <a:p>
            <a:pPr marL="742950" lvl="1" indent="-285750">
              <a:buClr>
                <a:schemeClr val="tx1"/>
              </a:buClr>
            </a:pPr>
            <a:r>
              <a:rPr lang="en-US" dirty="0"/>
              <a:t>There is a positive relationship between the average rate of return on an asset and its measure of risk </a:t>
            </a:r>
          </a:p>
          <a:p>
            <a:pPr marL="742950" lvl="1" indent="-285750">
              <a:buClr>
                <a:schemeClr val="tx1"/>
              </a:buClr>
            </a:pPr>
            <a:r>
              <a:rPr lang="en-US" dirty="0"/>
              <a:t>The security market indexes can be used </a:t>
            </a:r>
          </a:p>
          <a:p>
            <a:pPr marL="1257300" lvl="2" indent="-342900">
              <a:buClr>
                <a:schemeClr val="tx1"/>
              </a:buClr>
              <a:buFont typeface="Wingdings" pitchFamily="2" charset="2"/>
              <a:buChar char="§"/>
            </a:pPr>
            <a:r>
              <a:rPr lang="en-US" dirty="0"/>
              <a:t>To measure the historical performance of an asset class</a:t>
            </a:r>
          </a:p>
          <a:p>
            <a:pPr marL="1257300" lvl="2" indent="-342900">
              <a:buClr>
                <a:schemeClr val="tx1"/>
              </a:buClr>
              <a:buFont typeface="Wingdings" pitchFamily="2" charset="2"/>
              <a:buChar char="§"/>
            </a:pPr>
            <a:r>
              <a:rPr lang="en-US" dirty="0"/>
              <a:t>As benchmarks to evaluate the performance of a money manager for a mutual fund, a personal trust, or a pension plan</a:t>
            </a:r>
          </a:p>
        </p:txBody>
      </p:sp>
      <p:sp>
        <p:nvSpPr>
          <p:cNvPr id="6" name="Slide Number Placeholder 5"/>
          <p:cNvSpPr>
            <a:spLocks noGrp="1"/>
          </p:cNvSpPr>
          <p:nvPr>
            <p:ph type="sldNum" sz="quarter" idx="11"/>
          </p:nvPr>
        </p:nvSpPr>
        <p:spPr/>
        <p:txBody>
          <a:bodyPr/>
          <a:lstStyle/>
          <a:p>
            <a:r>
              <a:rPr lang="en-US"/>
              <a:t>5-</a:t>
            </a:r>
            <a:fld id="{F6D243BC-72AB-422F-A5BA-F6D16A6F6719}" type="slidenum">
              <a:rPr lang="en-US"/>
              <a:pPr/>
              <a:t>37</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lstStyle/>
          <a:p>
            <a:r>
              <a:rPr lang="en-US" b="1"/>
              <a:t>The Internet Investments Online</a:t>
            </a:r>
          </a:p>
        </p:txBody>
      </p:sp>
      <p:sp>
        <p:nvSpPr>
          <p:cNvPr id="115717" name="Rectangle 5"/>
          <p:cNvSpPr>
            <a:spLocks noGrp="1" noChangeArrowheads="1"/>
          </p:cNvSpPr>
          <p:nvPr>
            <p:ph idx="1"/>
          </p:nvPr>
        </p:nvSpPr>
        <p:spPr>
          <a:xfrm>
            <a:off x="1066800" y="1371600"/>
            <a:ext cx="7575550" cy="4114800"/>
          </a:xfrm>
          <a:noFill/>
          <a:ln/>
        </p:spPr>
        <p:txBody>
          <a:bodyPr/>
          <a:lstStyle/>
          <a:p>
            <a:pPr marL="342900" indent="-342900">
              <a:lnSpc>
                <a:spcPct val="110000"/>
              </a:lnSpc>
            </a:pPr>
            <a:r>
              <a:rPr lang="en-US" sz="2400">
                <a:hlinkClick r:id="rId2"/>
              </a:rPr>
              <a:t>http://www.bloomberg.com</a:t>
            </a:r>
            <a:endParaRPr lang="en-US" sz="2400"/>
          </a:p>
          <a:p>
            <a:pPr marL="342900" indent="-342900">
              <a:lnSpc>
                <a:spcPct val="110000"/>
              </a:lnSpc>
            </a:pPr>
            <a:r>
              <a:rPr lang="en-US" sz="2400">
                <a:hlinkClick r:id="rId3"/>
              </a:rPr>
              <a:t>http://barra.com</a:t>
            </a:r>
            <a:endParaRPr lang="en-US" sz="2400"/>
          </a:p>
          <a:p>
            <a:pPr marL="342900" indent="-342900">
              <a:lnSpc>
                <a:spcPct val="110000"/>
              </a:lnSpc>
            </a:pPr>
            <a:r>
              <a:rPr lang="en-US" sz="2400">
                <a:hlinkClick r:id="rId4"/>
              </a:rPr>
              <a:t>http://msci.com</a:t>
            </a:r>
            <a:endParaRPr lang="en-US" sz="2400"/>
          </a:p>
          <a:p>
            <a:pPr marL="342900" indent="-342900">
              <a:lnSpc>
                <a:spcPct val="110000"/>
              </a:lnSpc>
            </a:pPr>
            <a:r>
              <a:rPr lang="en-US" sz="2400">
                <a:hlinkClick r:id="rId5"/>
              </a:rPr>
              <a:t>https://ecommerce.barcap.com/indices/</a:t>
            </a:r>
            <a:endParaRPr lang="en-US" sz="2400"/>
          </a:p>
          <a:p>
            <a:pPr marL="342900" indent="-342900">
              <a:lnSpc>
                <a:spcPct val="110000"/>
              </a:lnSpc>
            </a:pPr>
            <a:r>
              <a:rPr lang="en-US" sz="2400">
                <a:hlinkClick r:id="rId6"/>
              </a:rPr>
              <a:t>http://www.barcap.com</a:t>
            </a:r>
            <a:endParaRPr lang="en-US" sz="2400"/>
          </a:p>
          <a:p>
            <a:pPr marL="342900" indent="-342900">
              <a:lnSpc>
                <a:spcPct val="110000"/>
              </a:lnSpc>
            </a:pPr>
            <a:r>
              <a:rPr lang="en-US" sz="2400">
                <a:hlinkClick r:id="rId7"/>
              </a:rPr>
              <a:t>http://datastream.com/product/investor/index.html</a:t>
            </a:r>
            <a:endParaRPr lang="en-US" sz="2400"/>
          </a:p>
          <a:p>
            <a:pPr marL="342900" indent="-342900">
              <a:lnSpc>
                <a:spcPct val="110000"/>
              </a:lnSpc>
            </a:pPr>
            <a:r>
              <a:rPr lang="en-US" sz="2400">
                <a:hlinkClick r:id="rId8"/>
              </a:rPr>
              <a:t>http://www.dir.co.jp/InfoManage/dbi/menu.html</a:t>
            </a:r>
            <a:endParaRPr lang="en-US" sz="2400"/>
          </a:p>
          <a:p>
            <a:pPr marL="342900" indent="-342900">
              <a:lnSpc>
                <a:spcPct val="110000"/>
              </a:lnSpc>
            </a:pPr>
            <a:endParaRPr lang="en-US" sz="2400"/>
          </a:p>
          <a:p>
            <a:pPr marL="342900" indent="-342900">
              <a:lnSpc>
                <a:spcPct val="110000"/>
              </a:lnSpc>
            </a:pPr>
            <a:endParaRPr lang="en-US" sz="2400"/>
          </a:p>
          <a:p>
            <a:pPr marL="342900" indent="-342900">
              <a:lnSpc>
                <a:spcPct val="110000"/>
              </a:lnSpc>
              <a:buFontTx/>
              <a:buNone/>
            </a:pPr>
            <a:endParaRPr lang="en-US" sz="2400"/>
          </a:p>
        </p:txBody>
      </p:sp>
      <p:sp>
        <p:nvSpPr>
          <p:cNvPr id="6" name="Slide Number Placeholder 5"/>
          <p:cNvSpPr>
            <a:spLocks noGrp="1"/>
          </p:cNvSpPr>
          <p:nvPr>
            <p:ph type="sldNum" sz="quarter" idx="11"/>
          </p:nvPr>
        </p:nvSpPr>
        <p:spPr/>
        <p:txBody>
          <a:bodyPr/>
          <a:lstStyle/>
          <a:p>
            <a:r>
              <a:rPr lang="en-US"/>
              <a:t>5-</a:t>
            </a:r>
            <a:fld id="{C9374CD0-FA92-463A-A32B-55AD97CFC67B}" type="slidenum">
              <a:rPr lang="en-US"/>
              <a:pPr/>
              <a:t>38</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ampleChapter5.YulongMa">
  <a:themeElements>
    <a:clrScheme name="SampleChapter5.YulongMa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fontScheme name="SampleChapter5.YulongM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SampleChapter5.YulongMa 1">
        <a:dk1>
          <a:srgbClr val="0D6475"/>
        </a:dk1>
        <a:lt1>
          <a:srgbClr val="FFFFFF"/>
        </a:lt1>
        <a:dk2>
          <a:srgbClr val="007976"/>
        </a:dk2>
        <a:lt2>
          <a:srgbClr val="ECEEA2"/>
        </a:lt2>
        <a:accent1>
          <a:srgbClr val="BE9932"/>
        </a:accent1>
        <a:accent2>
          <a:srgbClr val="249258"/>
        </a:accent2>
        <a:accent3>
          <a:srgbClr val="AABEBD"/>
        </a:accent3>
        <a:accent4>
          <a:srgbClr val="DADADA"/>
        </a:accent4>
        <a:accent5>
          <a:srgbClr val="DBCAAD"/>
        </a:accent5>
        <a:accent6>
          <a:srgbClr val="20844F"/>
        </a:accent6>
        <a:hlink>
          <a:srgbClr val="2C5FC4"/>
        </a:hlink>
        <a:folHlink>
          <a:srgbClr val="905FDF"/>
        </a:folHlink>
      </a:clrScheme>
      <a:clrMap bg1="dk2" tx1="lt1" bg2="dk1" tx2="lt2" accent1="accent1" accent2="accent2" accent3="accent3" accent4="accent4" accent5="accent5" accent6="accent6" hlink="hlink" folHlink="folHlink"/>
    </a:extraClrScheme>
    <a:extraClrScheme>
      <a:clrScheme name="SampleChapter5.YulongMa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clrMap bg1="dk2" tx1="lt1" bg2="dk1" tx2="lt2" accent1="accent1" accent2="accent2" accent3="accent3" accent4="accent4" accent5="accent5" accent6="accent6" hlink="hlink" folHlink="folHlink"/>
    </a:extraClrScheme>
    <a:extraClrScheme>
      <a:clrScheme name="SampleChapter5.YulongMa 3">
        <a:dk1>
          <a:srgbClr val="204376"/>
        </a:dk1>
        <a:lt1>
          <a:srgbClr val="FFFFFF"/>
        </a:lt1>
        <a:dk2>
          <a:srgbClr val="2365BD"/>
        </a:dk2>
        <a:lt2>
          <a:srgbClr val="DDDDDD"/>
        </a:lt2>
        <a:accent1>
          <a:srgbClr val="4981E7"/>
        </a:accent1>
        <a:accent2>
          <a:srgbClr val="8DD9FF"/>
        </a:accent2>
        <a:accent3>
          <a:srgbClr val="ACB8DB"/>
        </a:accent3>
        <a:accent4>
          <a:srgbClr val="DADADA"/>
        </a:accent4>
        <a:accent5>
          <a:srgbClr val="B1C1F1"/>
        </a:accent5>
        <a:accent6>
          <a:srgbClr val="7FC4E7"/>
        </a:accent6>
        <a:hlink>
          <a:srgbClr val="9999FF"/>
        </a:hlink>
        <a:folHlink>
          <a:srgbClr val="336699"/>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Chapter 1-Test</Template>
  <TotalTime>720</TotalTime>
  <Words>2900</Words>
  <Application>Microsoft Office PowerPoint</Application>
  <PresentationFormat>On-screen Show (4:3)</PresentationFormat>
  <Paragraphs>331</Paragraphs>
  <Slides>38</Slides>
  <Notes>9</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0" baseType="lpstr">
      <vt:lpstr>SampleChapter5.YulongMa</vt:lpstr>
      <vt:lpstr>Equation</vt:lpstr>
      <vt:lpstr>Slide 1</vt:lpstr>
      <vt:lpstr>Uses of Security-Market Indexes</vt:lpstr>
      <vt:lpstr>Factors Affecting Market Indexes</vt:lpstr>
      <vt:lpstr>Factors Affecting Market Indexes</vt:lpstr>
      <vt:lpstr>Stock-Market Indexes</vt:lpstr>
      <vt:lpstr>Dow Jones Industrial Average (DJIA)</vt:lpstr>
      <vt:lpstr>DJIA-Effect of Stock Split</vt:lpstr>
      <vt:lpstr>DJIA-Effect of Stock Split</vt:lpstr>
      <vt:lpstr>Criticism of the DJIA</vt:lpstr>
      <vt:lpstr>Nikkei-Dow Jones Average</vt:lpstr>
      <vt:lpstr>Value-Weighted Index</vt:lpstr>
      <vt:lpstr>Value-Weighted Index</vt:lpstr>
      <vt:lpstr>Exhibit 5.4</vt:lpstr>
      <vt:lpstr>Unweighted Index</vt:lpstr>
      <vt:lpstr>Exhibit 5.5</vt:lpstr>
      <vt:lpstr>Fundamental Weighted Index</vt:lpstr>
      <vt:lpstr>Style Indexes</vt:lpstr>
      <vt:lpstr>Global Equity Indexes</vt:lpstr>
      <vt:lpstr>Global Equity Indexes</vt:lpstr>
      <vt:lpstr>Global Equity Indexes</vt:lpstr>
      <vt:lpstr>Global Equity Indexes</vt:lpstr>
      <vt:lpstr>Global Equity Indexes</vt:lpstr>
      <vt:lpstr>Global Equity Indexes</vt:lpstr>
      <vt:lpstr>Global Equity Indexes</vt:lpstr>
      <vt:lpstr>Exhibit 5.10</vt:lpstr>
      <vt:lpstr>Bond-Market Indexes</vt:lpstr>
      <vt:lpstr>Bond-Market Indexes</vt:lpstr>
      <vt:lpstr>Bond-Market Indexes</vt:lpstr>
      <vt:lpstr>Bond-Market Indexes</vt:lpstr>
      <vt:lpstr>Bond-Market Indexes</vt:lpstr>
      <vt:lpstr>Composite Stock-Bond Indexes</vt:lpstr>
      <vt:lpstr>Composite Stock-Bond Indexes</vt:lpstr>
      <vt:lpstr>Composite Stock-Bond Indexes</vt:lpstr>
      <vt:lpstr>Comparison of Indexes Over Time</vt:lpstr>
      <vt:lpstr>Comparison of Indexes Over Time</vt:lpstr>
      <vt:lpstr>Exhibit 5.13</vt:lpstr>
      <vt:lpstr>Comparison of Indexes Over Time</vt:lpstr>
      <vt:lpstr>The Internet Investments Online</vt:lpstr>
    </vt:vector>
  </TitlesOfParts>
  <Manager/>
  <Company>Cal State University Long Beach -- CBA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Click to add title</dc:title>
  <dc:subject/>
  <dc:creator>Yulong</dc:creator>
  <cp:keywords/>
  <dc:description/>
  <cp:lastModifiedBy>Trish</cp:lastModifiedBy>
  <cp:revision>123</cp:revision>
  <dcterms:created xsi:type="dcterms:W3CDTF">2008-05-26T05:22:23Z</dcterms:created>
  <dcterms:modified xsi:type="dcterms:W3CDTF">2011-12-21T21:04:33Z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TC011368031033</vt:lpwstr>
  </property>
</Properties>
</file>