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65" r:id="rId5"/>
    <p:sldId id="267" r:id="rId6"/>
    <p:sldId id="266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46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B552C2A-AB9E-4E6E-AC03-34FCF30ED215}" type="datetimeFigureOut">
              <a:rPr lang="en-US" smtClean="0"/>
              <a:pPr/>
              <a:t>4/10/2014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22792C9-9264-4622-954F-59024BDE19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552C2A-AB9E-4E6E-AC03-34FCF30ED215}" type="datetimeFigureOut">
              <a:rPr lang="en-US" smtClean="0"/>
              <a:pPr/>
              <a:t>4/10/2014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792C9-9264-4622-954F-59024BDE19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552C2A-AB9E-4E6E-AC03-34FCF30ED215}" type="datetimeFigureOut">
              <a:rPr lang="en-US" smtClean="0"/>
              <a:pPr/>
              <a:t>4/10/2014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792C9-9264-4622-954F-59024BDE19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552C2A-AB9E-4E6E-AC03-34FCF30ED215}" type="datetimeFigureOut">
              <a:rPr lang="en-US" smtClean="0"/>
              <a:pPr/>
              <a:t>4/10/2014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792C9-9264-4622-954F-59024BDE19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552C2A-AB9E-4E6E-AC03-34FCF30ED215}" type="datetimeFigureOut">
              <a:rPr lang="en-US" smtClean="0"/>
              <a:pPr/>
              <a:t>4/10/2014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792C9-9264-4622-954F-59024BDE19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552C2A-AB9E-4E6E-AC03-34FCF30ED215}" type="datetimeFigureOut">
              <a:rPr lang="en-US" smtClean="0"/>
              <a:pPr/>
              <a:t>4/10/2014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792C9-9264-4622-954F-59024BDE19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552C2A-AB9E-4E6E-AC03-34FCF30ED215}" type="datetimeFigureOut">
              <a:rPr lang="en-US" smtClean="0"/>
              <a:pPr/>
              <a:t>4/10/2014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792C9-9264-4622-954F-59024BDE19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B552C2A-AB9E-4E6E-AC03-34FCF30ED215}" type="datetimeFigureOut">
              <a:rPr lang="en-US" smtClean="0"/>
              <a:pPr/>
              <a:t>4/10/2014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792C9-9264-4622-954F-59024BDE19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B552C2A-AB9E-4E6E-AC03-34FCF30ED215}" type="datetimeFigureOut">
              <a:rPr lang="en-US" smtClean="0"/>
              <a:pPr/>
              <a:t>4/10/2014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22792C9-9264-4622-954F-59024BDE196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552C2A-AB9E-4E6E-AC03-34FCF30ED215}" type="datetimeFigureOut">
              <a:rPr lang="en-US" smtClean="0"/>
              <a:pPr/>
              <a:t>4/10/2014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792C9-9264-4622-954F-59024BDE19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B552C2A-AB9E-4E6E-AC03-34FCF30ED215}" type="datetimeFigureOut">
              <a:rPr lang="en-US" smtClean="0"/>
              <a:pPr/>
              <a:t>4/10/2014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2792C9-9264-4622-954F-59024BDE196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B552C2A-AB9E-4E6E-AC03-34FCF30ED215}" type="datetimeFigureOut">
              <a:rPr lang="en-US" smtClean="0"/>
              <a:pPr/>
              <a:t>4/10/2014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822792C9-9264-4622-954F-59024BDE196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772816"/>
            <a:ext cx="8062664" cy="1829761"/>
          </a:xfrm>
        </p:spPr>
        <p:txBody>
          <a:bodyPr/>
          <a:lstStyle/>
          <a:p>
            <a:r>
              <a:rPr lang="en-US" dirty="0" smtClean="0"/>
              <a:t>Free Trade Area (FTA): Case of Thailand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611560" y="5733256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Dr. </a:t>
            </a:r>
            <a:r>
              <a:rPr lang="en-US" dirty="0" err="1" smtClean="0"/>
              <a:t>Charosporn</a:t>
            </a:r>
            <a:r>
              <a:rPr lang="en-US" dirty="0" smtClean="0"/>
              <a:t> </a:t>
            </a:r>
            <a:r>
              <a:rPr lang="en-US" dirty="0" err="1" smtClean="0"/>
              <a:t>Chalermtiarana</a:t>
            </a:r>
            <a:endParaRPr lang="en-US" dirty="0" smtClean="0"/>
          </a:p>
          <a:p>
            <a:r>
              <a:rPr lang="en-US" dirty="0" smtClean="0"/>
              <a:t>Fiscal Policy Office, Ministry of Finance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r>
              <a:rPr lang="en-US" dirty="0" smtClean="0"/>
              <a:t>10 Concluded FTA: ASEAN, AKFTA, ACFTA, AJCEP, AAUNZFTA, JTEPA, TAFTA,TNZCEP, Thailand-Chile FTA, AIFTA</a:t>
            </a:r>
            <a:endParaRPr lang="th-TH" dirty="0" smtClean="0"/>
          </a:p>
          <a:p>
            <a:endParaRPr lang="th-TH" dirty="0" smtClean="0"/>
          </a:p>
          <a:p>
            <a:r>
              <a:rPr lang="en-US" dirty="0" smtClean="0"/>
              <a:t>5 Negotiating FTA: Thailand- Peru FTA, Thailand-India FTA, RCEP, BIMSTEC, Thailand-EU FTA</a:t>
            </a:r>
            <a:endParaRPr lang="th-TH" dirty="0" smtClean="0"/>
          </a:p>
          <a:p>
            <a:endParaRPr lang="th-TH" dirty="0" smtClean="0"/>
          </a:p>
          <a:p>
            <a:r>
              <a:rPr lang="en-US" dirty="0" smtClean="0"/>
              <a:t>3 Potential to launch FTA: TPP, Thailand-Canada FTA, Thailand -EFTA FTA</a:t>
            </a:r>
            <a:endParaRPr lang="th-TH" dirty="0" smtClean="0"/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792088"/>
          </a:xfrm>
        </p:spPr>
        <p:txBody>
          <a:bodyPr>
            <a:normAutofit/>
          </a:bodyPr>
          <a:lstStyle/>
          <a:p>
            <a:r>
              <a:rPr lang="en-US" dirty="0" smtClean="0"/>
              <a:t>Current Status: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Promote trade between parties</a:t>
            </a:r>
            <a:endParaRPr lang="th-TH" dirty="0" smtClean="0"/>
          </a:p>
          <a:p>
            <a:endParaRPr lang="th-TH" dirty="0" smtClean="0"/>
          </a:p>
          <a:p>
            <a:r>
              <a:rPr lang="en-US" dirty="0" smtClean="0"/>
              <a:t>Reduce cost of production of trade in goods and services</a:t>
            </a:r>
            <a:endParaRPr lang="th-TH" dirty="0" smtClean="0"/>
          </a:p>
          <a:p>
            <a:endParaRPr lang="th-TH" dirty="0" smtClean="0"/>
          </a:p>
          <a:p>
            <a:r>
              <a:rPr lang="en-US" dirty="0" smtClean="0"/>
              <a:t>Increase country competitiveness</a:t>
            </a:r>
            <a:endParaRPr lang="th-TH" dirty="0" smtClean="0"/>
          </a:p>
          <a:p>
            <a:endParaRPr lang="en-US" dirty="0" smtClean="0"/>
          </a:p>
          <a:p>
            <a:r>
              <a:rPr lang="en-US" dirty="0" smtClean="0"/>
              <a:t>Strengthen domestic producers, especially SMEs</a:t>
            </a:r>
            <a:endParaRPr lang="th-TH" dirty="0" smtClean="0"/>
          </a:p>
          <a:p>
            <a:endParaRPr lang="th-TH" dirty="0" smtClean="0"/>
          </a:p>
          <a:p>
            <a:r>
              <a:rPr lang="en-US" dirty="0" smtClean="0"/>
              <a:t>Develop skilled-labor</a:t>
            </a:r>
            <a:endParaRPr lang="th-TH" dirty="0" smtClean="0"/>
          </a:p>
          <a:p>
            <a:endParaRPr lang="th-TH" dirty="0" smtClean="0"/>
          </a:p>
          <a:p>
            <a:r>
              <a:rPr lang="en-US" dirty="0" smtClean="0"/>
              <a:t>Support “Inclusive Growth”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US" dirty="0" smtClean="0"/>
              <a:t>Objective of FTAs</a:t>
            </a:r>
            <a:endParaRPr lang="en-US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611560" y="2780928"/>
            <a:ext cx="7776864" cy="0"/>
          </a:xfrm>
          <a:prstGeom prst="line">
            <a:avLst/>
          </a:prstGeom>
          <a:ln w="158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156176" y="1124744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Old Concept </a:t>
            </a:r>
            <a:endParaRPr lang="en-US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91672" y="4509120"/>
            <a:ext cx="2556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accent6">
                    <a:lumMod val="50000"/>
                  </a:schemeClr>
                </a:solidFill>
              </a:rPr>
              <a:t>New Concept </a:t>
            </a:r>
            <a:endParaRPr lang="en-US" sz="2800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27584" y="908720"/>
            <a:ext cx="4608512" cy="2448272"/>
          </a:xfrm>
          <a:prstGeom prst="roundRect">
            <a:avLst/>
          </a:prstGeom>
          <a:solidFill>
            <a:schemeClr val="accent1">
              <a:alpha val="4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532859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1.Trade in Goods</a:t>
            </a:r>
          </a:p>
          <a:p>
            <a:r>
              <a:rPr lang="en-US" dirty="0" smtClean="0"/>
              <a:t>2. ROO</a:t>
            </a:r>
          </a:p>
          <a:p>
            <a:r>
              <a:rPr lang="en-US" dirty="0" smtClean="0"/>
              <a:t>3. Customs Facilitation</a:t>
            </a:r>
          </a:p>
          <a:p>
            <a:r>
              <a:rPr lang="en-US" dirty="0" smtClean="0"/>
              <a:t>4. NTBs</a:t>
            </a:r>
          </a:p>
          <a:p>
            <a:r>
              <a:rPr lang="en-US" dirty="0" smtClean="0"/>
              <a:t>5. Sanitary Standards</a:t>
            </a:r>
          </a:p>
          <a:p>
            <a:r>
              <a:rPr lang="en-US" dirty="0" smtClean="0"/>
              <a:t>6. Trade Remedies</a:t>
            </a:r>
          </a:p>
          <a:p>
            <a:r>
              <a:rPr lang="en-US" dirty="0" smtClean="0"/>
              <a:t>7. Trade in Services</a:t>
            </a:r>
          </a:p>
          <a:p>
            <a:r>
              <a:rPr lang="en-US" dirty="0" smtClean="0"/>
              <a:t>8. Investment</a:t>
            </a:r>
          </a:p>
          <a:p>
            <a:r>
              <a:rPr lang="en-US" dirty="0" smtClean="0"/>
              <a:t>9. IPRs</a:t>
            </a:r>
          </a:p>
          <a:p>
            <a:r>
              <a:rPr lang="en-US" dirty="0" smtClean="0"/>
              <a:t>10. Competition Regulations</a:t>
            </a:r>
          </a:p>
          <a:p>
            <a:r>
              <a:rPr lang="en-US" dirty="0" smtClean="0"/>
              <a:t>11.Government Procurement</a:t>
            </a:r>
          </a:p>
          <a:p>
            <a:r>
              <a:rPr lang="en-US" dirty="0" smtClean="0"/>
              <a:t>12. Sustainable Development</a:t>
            </a:r>
          </a:p>
          <a:p>
            <a:r>
              <a:rPr lang="en-US" dirty="0" smtClean="0"/>
              <a:t>13. Dispute Settlement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US" dirty="0" smtClean="0"/>
              <a:t>Agreement Structure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026563"/>
          </a:xfrm>
        </p:spPr>
        <p:txBody>
          <a:bodyPr/>
          <a:lstStyle/>
          <a:p>
            <a:r>
              <a:rPr lang="en-US" dirty="0" smtClean="0"/>
              <a:t>Scoping paper</a:t>
            </a:r>
          </a:p>
          <a:p>
            <a:endParaRPr lang="en-US" dirty="0" smtClean="0"/>
          </a:p>
          <a:p>
            <a:r>
              <a:rPr lang="en-US" dirty="0" smtClean="0"/>
              <a:t>Technical discussion</a:t>
            </a:r>
          </a:p>
          <a:p>
            <a:endParaRPr lang="en-US" dirty="0" smtClean="0"/>
          </a:p>
          <a:p>
            <a:r>
              <a:rPr lang="en-US" dirty="0" smtClean="0"/>
              <a:t>Exchange draft texts</a:t>
            </a:r>
          </a:p>
          <a:p>
            <a:endParaRPr lang="en-US" dirty="0" smtClean="0"/>
          </a:p>
          <a:p>
            <a:r>
              <a:rPr lang="en-US" dirty="0" smtClean="0"/>
              <a:t>Exchange requests/offers</a:t>
            </a:r>
          </a:p>
          <a:p>
            <a:endParaRPr lang="en-US" dirty="0" smtClean="0"/>
          </a:p>
          <a:p>
            <a:r>
              <a:rPr lang="en-US" dirty="0" smtClean="0"/>
              <a:t>Conclusion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US" dirty="0" smtClean="0"/>
              <a:t>Trade Negotiation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4882547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Clothes and garments</a:t>
            </a:r>
          </a:p>
          <a:p>
            <a:r>
              <a:rPr lang="en-US" dirty="0" smtClean="0"/>
              <a:t>Cattle</a:t>
            </a:r>
          </a:p>
          <a:p>
            <a:r>
              <a:rPr lang="en-US" dirty="0" smtClean="0"/>
              <a:t>Cigarettes</a:t>
            </a:r>
          </a:p>
          <a:p>
            <a:r>
              <a:rPr lang="en-US" dirty="0" smtClean="0"/>
              <a:t>Alcohol beverage</a:t>
            </a:r>
          </a:p>
          <a:p>
            <a:r>
              <a:rPr lang="en-US" dirty="0" smtClean="0"/>
              <a:t>Diary products</a:t>
            </a:r>
          </a:p>
          <a:p>
            <a:r>
              <a:rPr lang="en-US" dirty="0" smtClean="0"/>
              <a:t>Fishery</a:t>
            </a:r>
          </a:p>
          <a:p>
            <a:r>
              <a:rPr lang="en-US" dirty="0" smtClean="0"/>
              <a:t>Chicken</a:t>
            </a:r>
          </a:p>
          <a:p>
            <a:r>
              <a:rPr lang="en-US" dirty="0" smtClean="0"/>
              <a:t>Sugar</a:t>
            </a:r>
          </a:p>
          <a:p>
            <a:r>
              <a:rPr lang="en-US" dirty="0" smtClean="0"/>
              <a:t>IT products</a:t>
            </a:r>
          </a:p>
          <a:p>
            <a:r>
              <a:rPr lang="en-US" dirty="0" smtClean="0"/>
              <a:t>Automotive</a:t>
            </a:r>
          </a:p>
          <a:p>
            <a:r>
              <a:rPr lang="en-US" dirty="0" smtClean="0"/>
              <a:t>Electronics</a:t>
            </a:r>
          </a:p>
          <a:p>
            <a:r>
              <a:rPr lang="en-US" dirty="0" smtClean="0"/>
              <a:t>Medical supplies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en-US" dirty="0" smtClean="0"/>
              <a:t>Sensitive Industries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723</TotalTime>
  <Words>194</Words>
  <Application>Microsoft Office PowerPoint</Application>
  <PresentationFormat>On-screen Show (4:3)</PresentationFormat>
  <Paragraphs>60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Concourse</vt:lpstr>
      <vt:lpstr>Free Trade Area (FTA): Case of Thailand</vt:lpstr>
      <vt:lpstr>Current Status:</vt:lpstr>
      <vt:lpstr>Objective of FTAs</vt:lpstr>
      <vt:lpstr>Agreement Structure</vt:lpstr>
      <vt:lpstr>Trade Negotiation</vt:lpstr>
      <vt:lpstr>Sensitive Industries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charosporn</dc:creator>
  <cp:lastModifiedBy>ImageY</cp:lastModifiedBy>
  <cp:revision>58</cp:revision>
  <dcterms:created xsi:type="dcterms:W3CDTF">2013-07-12T07:22:10Z</dcterms:created>
  <dcterms:modified xsi:type="dcterms:W3CDTF">2014-04-10T04:55:56Z</dcterms:modified>
</cp:coreProperties>
</file>