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70" r:id="rId4"/>
    <p:sldId id="261" r:id="rId5"/>
    <p:sldId id="262" r:id="rId6"/>
    <p:sldId id="263" r:id="rId7"/>
    <p:sldId id="271" r:id="rId8"/>
    <p:sldId id="273" r:id="rId9"/>
    <p:sldId id="264" r:id="rId10"/>
    <p:sldId id="272" r:id="rId11"/>
    <p:sldId id="266" r:id="rId12"/>
    <p:sldId id="267" r:id="rId13"/>
    <p:sldId id="275" r:id="rId14"/>
    <p:sldId id="274" r:id="rId15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326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6C0063-08B6-4C27-811B-170D10D2AF08}" type="datetimeFigureOut">
              <a:rPr lang="th-TH" smtClean="0"/>
              <a:pPr/>
              <a:t>24/01/62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2D8707-CFCA-463C-B98E-3E8E57195D20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6C0063-08B6-4C27-811B-170D10D2AF08}" type="datetimeFigureOut">
              <a:rPr lang="th-TH" smtClean="0"/>
              <a:pPr/>
              <a:t>24/01/62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2D8707-CFCA-463C-B98E-3E8E57195D20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6C0063-08B6-4C27-811B-170D10D2AF08}" type="datetimeFigureOut">
              <a:rPr lang="th-TH" smtClean="0"/>
              <a:pPr/>
              <a:t>24/01/62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2D8707-CFCA-463C-B98E-3E8E57195D20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6C0063-08B6-4C27-811B-170D10D2AF08}" type="datetimeFigureOut">
              <a:rPr lang="th-TH" smtClean="0"/>
              <a:pPr/>
              <a:t>24/01/62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2D8707-CFCA-463C-B98E-3E8E57195D20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6C0063-08B6-4C27-811B-170D10D2AF08}" type="datetimeFigureOut">
              <a:rPr lang="th-TH" smtClean="0"/>
              <a:pPr/>
              <a:t>24/01/62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2D8707-CFCA-463C-B98E-3E8E57195D20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6C0063-08B6-4C27-811B-170D10D2AF08}" type="datetimeFigureOut">
              <a:rPr lang="th-TH" smtClean="0"/>
              <a:pPr/>
              <a:t>24/01/62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2D8707-CFCA-463C-B98E-3E8E57195D20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6C0063-08B6-4C27-811B-170D10D2AF08}" type="datetimeFigureOut">
              <a:rPr lang="th-TH" smtClean="0"/>
              <a:pPr/>
              <a:t>24/01/62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2D8707-CFCA-463C-B98E-3E8E57195D20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6C0063-08B6-4C27-811B-170D10D2AF08}" type="datetimeFigureOut">
              <a:rPr lang="th-TH" smtClean="0"/>
              <a:pPr/>
              <a:t>24/01/62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2D8707-CFCA-463C-B98E-3E8E57195D20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6C0063-08B6-4C27-811B-170D10D2AF08}" type="datetimeFigureOut">
              <a:rPr lang="th-TH" smtClean="0"/>
              <a:pPr/>
              <a:t>24/01/62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2D8707-CFCA-463C-B98E-3E8E57195D20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6C0063-08B6-4C27-811B-170D10D2AF08}" type="datetimeFigureOut">
              <a:rPr lang="th-TH" smtClean="0"/>
              <a:pPr/>
              <a:t>24/01/62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2D8707-CFCA-463C-B98E-3E8E57195D20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6C0063-08B6-4C27-811B-170D10D2AF08}" type="datetimeFigureOut">
              <a:rPr lang="th-TH" smtClean="0"/>
              <a:pPr/>
              <a:t>24/01/62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2D8707-CFCA-463C-B98E-3E8E57195D20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6C0063-08B6-4C27-811B-170D10D2AF08}" type="datetimeFigureOut">
              <a:rPr lang="th-TH" smtClean="0"/>
              <a:pPr/>
              <a:t>24/01/62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2D8707-CFCA-463C-B98E-3E8E57195D20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14348" y="1357298"/>
            <a:ext cx="7772400" cy="1612901"/>
          </a:xfrm>
        </p:spPr>
        <p:txBody>
          <a:bodyPr>
            <a:normAutofit/>
          </a:bodyPr>
          <a:lstStyle/>
          <a:p>
            <a:r>
              <a:rPr lang="en-US" sz="5400" dirty="0" err="1" smtClean="0"/>
              <a:t>Amartya</a:t>
            </a:r>
            <a:r>
              <a:rPr lang="en-US" sz="5400" dirty="0" smtClean="0"/>
              <a:t> </a:t>
            </a:r>
            <a:r>
              <a:rPr lang="en-US" sz="5400" dirty="0" err="1" smtClean="0"/>
              <a:t>Sen</a:t>
            </a:r>
            <a:r>
              <a:rPr lang="en-US" sz="4800" dirty="0" smtClean="0"/>
              <a:t/>
            </a:r>
            <a:br>
              <a:rPr lang="en-US" sz="4800" dirty="0" smtClean="0"/>
            </a:br>
            <a:r>
              <a:rPr lang="en-US" dirty="0" smtClean="0"/>
              <a:t>Development as Freedom</a:t>
            </a:r>
            <a:endParaRPr lang="th-TH" sz="48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Thorn </a:t>
            </a:r>
            <a:r>
              <a:rPr lang="en-US" dirty="0" err="1" smtClean="0"/>
              <a:t>Pitidol</a:t>
            </a:r>
            <a:endParaRPr lang="en-US" dirty="0" smtClean="0"/>
          </a:p>
          <a:p>
            <a:r>
              <a:rPr lang="en-US" dirty="0" smtClean="0"/>
              <a:t>EE468</a:t>
            </a:r>
          </a:p>
          <a:p>
            <a:r>
              <a:rPr lang="en-US" dirty="0" smtClean="0"/>
              <a:t>Semester </a:t>
            </a:r>
            <a:r>
              <a:rPr lang="en-US" dirty="0" smtClean="0"/>
              <a:t>2/2018</a:t>
            </a: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81328"/>
            <a:ext cx="4546848" cy="5188032"/>
          </a:xfrm>
        </p:spPr>
        <p:txBody>
          <a:bodyPr>
            <a:normAutofit fontScale="77500" lnSpcReduction="20000"/>
          </a:bodyPr>
          <a:lstStyle/>
          <a:p>
            <a:r>
              <a:rPr lang="en-US" dirty="0" smtClean="0"/>
              <a:t>Background</a:t>
            </a:r>
          </a:p>
          <a:p>
            <a:pPr lvl="1"/>
            <a:r>
              <a:rPr lang="en-US" dirty="0" smtClean="0"/>
              <a:t>Born in Dhaka (Back then still India)</a:t>
            </a:r>
          </a:p>
          <a:p>
            <a:pPr lvl="1"/>
            <a:r>
              <a:rPr lang="en-US" dirty="0" smtClean="0"/>
              <a:t>Childhood experiences in famine and </a:t>
            </a:r>
            <a:r>
              <a:rPr lang="en-US" dirty="0" err="1" smtClean="0"/>
              <a:t>sectoral</a:t>
            </a:r>
            <a:r>
              <a:rPr lang="en-US" dirty="0" smtClean="0"/>
              <a:t> conflicts</a:t>
            </a:r>
          </a:p>
          <a:p>
            <a:pPr lvl="1"/>
            <a:r>
              <a:rPr lang="en-US" dirty="0" smtClean="0"/>
              <a:t>Educated in India and Cambridge</a:t>
            </a:r>
          </a:p>
          <a:p>
            <a:pPr lvl="1"/>
            <a:r>
              <a:rPr lang="en-US" dirty="0" smtClean="0"/>
              <a:t>Held positions at </a:t>
            </a:r>
            <a:r>
              <a:rPr lang="en-US" dirty="0" err="1" smtClean="0"/>
              <a:t>Dheli</a:t>
            </a:r>
            <a:r>
              <a:rPr lang="en-US" dirty="0" smtClean="0"/>
              <a:t> School of Economics, LSE, Oxford, Cambridge, and is now at Harvard</a:t>
            </a:r>
          </a:p>
          <a:p>
            <a:pPr lvl="1"/>
            <a:r>
              <a:rPr lang="en-US" dirty="0" smtClean="0"/>
              <a:t>Won Nobel prize in economics in 1998</a:t>
            </a:r>
          </a:p>
          <a:p>
            <a:pPr lvl="1"/>
            <a:r>
              <a:rPr lang="en-US" dirty="0" smtClean="0"/>
              <a:t>But works pervades wide range of disciplines, ranging from economics, philosophy, political science, etic.</a:t>
            </a:r>
          </a:p>
          <a:p>
            <a:pPr lvl="1"/>
            <a:endParaRPr lang="th-TH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Amartya</a:t>
            </a:r>
            <a:r>
              <a:rPr lang="en-US" dirty="0" smtClean="0"/>
              <a:t> </a:t>
            </a:r>
            <a:r>
              <a:rPr lang="en-US" dirty="0" err="1" smtClean="0"/>
              <a:t>Sen</a:t>
            </a:r>
            <a:endParaRPr lang="th-TH" dirty="0"/>
          </a:p>
        </p:txBody>
      </p:sp>
      <p:pic>
        <p:nvPicPr>
          <p:cNvPr id="35842" name="Picture 2" descr="http://www.topnews.in/files/Amartya-Sen_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86380" y="1571612"/>
            <a:ext cx="2857500" cy="26765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Development as Freedom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16832"/>
            <a:ext cx="8229600" cy="2376263"/>
          </a:xfrm>
        </p:spPr>
        <p:txBody>
          <a:bodyPr>
            <a:normAutofit/>
          </a:bodyPr>
          <a:lstStyle/>
          <a:p>
            <a:r>
              <a:rPr lang="en-US" dirty="0" smtClean="0"/>
              <a:t>What is “good life”?</a:t>
            </a:r>
          </a:p>
          <a:p>
            <a:endParaRPr lang="en-US" dirty="0"/>
          </a:p>
          <a:p>
            <a:endParaRPr lang="en-US" dirty="0" smtClean="0"/>
          </a:p>
          <a:p>
            <a:r>
              <a:rPr lang="en-US" dirty="0" smtClean="0"/>
              <a:t>What is “development”?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4215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What is “development”? </a:t>
            </a:r>
            <a:endParaRPr lang="en-US" dirty="0"/>
          </a:p>
          <a:p>
            <a:pPr lvl="1"/>
            <a:r>
              <a:rPr lang="en-US" dirty="0" smtClean="0"/>
              <a:t>Development as a process of expanding the real freedom that people enjoy</a:t>
            </a:r>
          </a:p>
          <a:p>
            <a:pPr lvl="1"/>
            <a:r>
              <a:rPr lang="en-US" dirty="0" smtClean="0"/>
              <a:t>Expanding the consideration from a narrow view of economic development (focusing on raising income).</a:t>
            </a:r>
          </a:p>
          <a:p>
            <a:pPr lvl="2"/>
            <a:r>
              <a:rPr lang="en-US" dirty="0" smtClean="0"/>
              <a:t>Income becomes just an instrument to expand freedom</a:t>
            </a:r>
          </a:p>
          <a:p>
            <a:pPr lvl="1"/>
            <a:endParaRPr lang="th-TH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Development as Freedom</a:t>
            </a: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Development as the expansion of freedom</a:t>
            </a:r>
          </a:p>
          <a:p>
            <a:pPr lvl="1"/>
            <a:r>
              <a:rPr lang="en-US" dirty="0"/>
              <a:t>T</a:t>
            </a:r>
            <a:r>
              <a:rPr lang="en-US" dirty="0" smtClean="0"/>
              <a:t>ypes of “</a:t>
            </a:r>
            <a:r>
              <a:rPr lang="en-US" dirty="0" err="1" smtClean="0"/>
              <a:t>unfreedom</a:t>
            </a:r>
            <a:r>
              <a:rPr lang="en-US" dirty="0" smtClean="0"/>
              <a:t>” </a:t>
            </a:r>
            <a:endParaRPr lang="en-US" dirty="0"/>
          </a:p>
          <a:p>
            <a:pPr lvl="2"/>
            <a:r>
              <a:rPr lang="en-US" dirty="0" smtClean="0"/>
              <a:t>(Economic) restriction of equal access to markets, (politics) restrictions in political rights, (social) lack of access to education and health care.</a:t>
            </a:r>
          </a:p>
          <a:p>
            <a:pPr lvl="1"/>
            <a:r>
              <a:rPr lang="en-US" dirty="0" smtClean="0"/>
              <a:t>Development is a holistic process of expanding different types of freedoms</a:t>
            </a:r>
          </a:p>
          <a:p>
            <a:pPr lvl="2"/>
            <a:r>
              <a:rPr lang="en-US" dirty="0"/>
              <a:t>N</a:t>
            </a:r>
            <a:r>
              <a:rPr lang="en-US" dirty="0" smtClean="0"/>
              <a:t>ot about trading-off</a:t>
            </a:r>
          </a:p>
          <a:p>
            <a:pPr lvl="2"/>
            <a:r>
              <a:rPr lang="en-US" dirty="0" smtClean="0"/>
              <a:t>Political, social, and economic development are all dimensions of development.</a:t>
            </a:r>
          </a:p>
          <a:p>
            <a:pPr lvl="2"/>
            <a:endParaRPr lang="en-US" dirty="0" smtClean="0"/>
          </a:p>
          <a:p>
            <a:pPr lvl="2"/>
            <a:endParaRPr lang="en-US" dirty="0" smtClean="0"/>
          </a:p>
          <a:p>
            <a:pPr lvl="1"/>
            <a:endParaRPr lang="en-US" dirty="0" smtClean="0"/>
          </a:p>
          <a:p>
            <a:pPr lvl="1"/>
            <a:endParaRPr lang="th-TH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Development as Freedom</a:t>
            </a: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Freedom as means and ends of development</a:t>
            </a:r>
          </a:p>
          <a:p>
            <a:pPr lvl="1"/>
            <a:r>
              <a:rPr lang="en-US" dirty="0" smtClean="0"/>
              <a:t>Three roles of freedom</a:t>
            </a:r>
          </a:p>
          <a:p>
            <a:pPr lvl="2"/>
            <a:r>
              <a:rPr lang="en-US" b="1" dirty="0" smtClean="0"/>
              <a:t>Constitutive role</a:t>
            </a:r>
            <a:r>
              <a:rPr lang="en-US" dirty="0" smtClean="0"/>
              <a:t>: freedom as having an intrinsic value</a:t>
            </a:r>
          </a:p>
          <a:p>
            <a:pPr lvl="2"/>
            <a:r>
              <a:rPr lang="en-US" b="1" dirty="0" smtClean="0"/>
              <a:t>Instrumental role</a:t>
            </a:r>
            <a:r>
              <a:rPr lang="en-US" dirty="0" smtClean="0"/>
              <a:t>: freedom as an instrument in achieving ends, this also include that of interrelation between freedoms</a:t>
            </a:r>
          </a:p>
          <a:p>
            <a:pPr lvl="2"/>
            <a:r>
              <a:rPr lang="en-US" b="1" dirty="0" smtClean="0"/>
              <a:t>Constructive role</a:t>
            </a:r>
            <a:r>
              <a:rPr lang="en-US" dirty="0" smtClean="0"/>
              <a:t>: freedom as essential in the process of value formation</a:t>
            </a:r>
          </a:p>
          <a:p>
            <a:pPr lvl="1"/>
            <a:r>
              <a:rPr lang="en-US" dirty="0" smtClean="0"/>
              <a:t>Taking development as freedom for </a:t>
            </a:r>
            <a:r>
              <a:rPr lang="en-US" b="1" dirty="0" smtClean="0"/>
              <a:t>evaluative and effectiveness</a:t>
            </a:r>
            <a:r>
              <a:rPr lang="en-US" dirty="0" smtClean="0"/>
              <a:t> reasons</a:t>
            </a:r>
          </a:p>
          <a:p>
            <a:pPr marL="0" indent="0">
              <a:buNone/>
            </a:pPr>
            <a:endParaRPr lang="en-US" dirty="0" smtClean="0"/>
          </a:p>
          <a:p>
            <a:pPr lvl="2">
              <a:buNone/>
            </a:pPr>
            <a:endParaRPr lang="en-US" dirty="0" smtClean="0"/>
          </a:p>
          <a:p>
            <a:pPr lvl="1"/>
            <a:endParaRPr lang="th-TH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Development as Freedom</a:t>
            </a: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Freedoms as Constitutive to Development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4114800" cy="4525963"/>
          </a:xfrm>
        </p:spPr>
        <p:txBody>
          <a:bodyPr/>
          <a:lstStyle/>
          <a:p>
            <a:r>
              <a:rPr lang="en-US" sz="2800" dirty="0" smtClean="0"/>
              <a:t>The low life-expectancy of African American in the US</a:t>
            </a:r>
            <a:endParaRPr lang="th-TH" sz="2800" dirty="0" smtClean="0"/>
          </a:p>
          <a:p>
            <a:r>
              <a:rPr lang="en-US" sz="2800" dirty="0" smtClean="0"/>
              <a:t>“Market” as freedom to engage in transaction.</a:t>
            </a:r>
          </a:p>
          <a:p>
            <a:pPr lvl="1"/>
            <a:r>
              <a:rPr lang="en-US" sz="2400" dirty="0" smtClean="0"/>
              <a:t>The “slave” example</a:t>
            </a:r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60032" y="1700808"/>
            <a:ext cx="3264769" cy="3600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9072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752529"/>
          </a:xfrm>
        </p:spPr>
        <p:txBody>
          <a:bodyPr>
            <a:normAutofit/>
          </a:bodyPr>
          <a:lstStyle/>
          <a:p>
            <a:r>
              <a:rPr lang="en-US" sz="2800" dirty="0" smtClean="0"/>
              <a:t>Different types of freedom also complement each other</a:t>
            </a:r>
          </a:p>
          <a:p>
            <a:pPr lvl="1"/>
            <a:r>
              <a:rPr lang="en-US" sz="2400" dirty="0" smtClean="0"/>
              <a:t>Political rights and famine prevention</a:t>
            </a:r>
          </a:p>
          <a:p>
            <a:pPr lvl="1"/>
            <a:endParaRPr lang="en-US" sz="2400" dirty="0"/>
          </a:p>
          <a:p>
            <a:pPr lvl="1"/>
            <a:endParaRPr lang="en-US" sz="2400" dirty="0" smtClean="0"/>
          </a:p>
          <a:p>
            <a:pPr lvl="1"/>
            <a:endParaRPr lang="en-US" sz="2400" dirty="0" smtClean="0"/>
          </a:p>
          <a:p>
            <a:pPr lvl="1"/>
            <a:endParaRPr lang="en-US" sz="2400" dirty="0"/>
          </a:p>
          <a:p>
            <a:pPr lvl="1"/>
            <a:endParaRPr lang="en-US" sz="2400" dirty="0" smtClean="0"/>
          </a:p>
          <a:p>
            <a:pPr lvl="2">
              <a:buNone/>
            </a:pPr>
            <a:endParaRPr lang="en-US" dirty="0" smtClean="0"/>
          </a:p>
          <a:p>
            <a:pPr lvl="1"/>
            <a:endParaRPr lang="th-TH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Complementarities of Freedoms</a:t>
            </a:r>
            <a:endParaRPr lang="th-TH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88024" y="3110191"/>
            <a:ext cx="3568055" cy="244632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1490" y="3074186"/>
            <a:ext cx="3467652" cy="2518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4106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752529"/>
          </a:xfrm>
        </p:spPr>
        <p:txBody>
          <a:bodyPr>
            <a:normAutofit/>
          </a:bodyPr>
          <a:lstStyle/>
          <a:p>
            <a:r>
              <a:rPr lang="en-US" sz="2800" dirty="0" smtClean="0"/>
              <a:t>Different types of freedom also complement each other</a:t>
            </a:r>
            <a:endParaRPr lang="en-US" sz="2400" dirty="0" smtClean="0"/>
          </a:p>
          <a:p>
            <a:pPr lvl="1"/>
            <a:r>
              <a:rPr lang="en-US" sz="2400" dirty="0" smtClean="0"/>
              <a:t>Education/health care and growth</a:t>
            </a:r>
          </a:p>
          <a:p>
            <a:pPr lvl="2"/>
            <a:r>
              <a:rPr lang="en-US" sz="2000" dirty="0" smtClean="0"/>
              <a:t>The East Asia example</a:t>
            </a:r>
          </a:p>
          <a:p>
            <a:pPr lvl="2">
              <a:buNone/>
            </a:pPr>
            <a:endParaRPr lang="en-US" dirty="0" smtClean="0"/>
          </a:p>
          <a:p>
            <a:pPr lvl="1"/>
            <a:endParaRPr lang="th-TH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Complementarities of Freedoms</a:t>
            </a:r>
            <a:endParaRPr lang="th-TH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57350" y="3140968"/>
            <a:ext cx="5829300" cy="32385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Constructive Roles of Freedom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Value formation process</a:t>
            </a:r>
          </a:p>
          <a:p>
            <a:pPr lvl="1"/>
            <a:r>
              <a:rPr lang="en-US" dirty="0" smtClean="0"/>
              <a:t>Deciding about objectives of development</a:t>
            </a:r>
          </a:p>
          <a:p>
            <a:r>
              <a:rPr lang="en-US" dirty="0" smtClean="0"/>
              <a:t>Scrutinizing </a:t>
            </a:r>
            <a:r>
              <a:rPr lang="en-US" dirty="0" err="1" smtClean="0"/>
              <a:t>ideas&amp;choices</a:t>
            </a:r>
            <a:r>
              <a:rPr lang="en-US" dirty="0" smtClean="0"/>
              <a:t>, and the force of traditions</a:t>
            </a:r>
          </a:p>
          <a:p>
            <a:endParaRPr lang="en-US" dirty="0"/>
          </a:p>
          <a:p>
            <a:r>
              <a:rPr lang="en-US" dirty="0" smtClean="0"/>
              <a:t>Also about encouraging “human-agency” </a:t>
            </a:r>
          </a:p>
          <a:p>
            <a:pPr lvl="1"/>
            <a:r>
              <a:rPr lang="en-US" dirty="0" smtClean="0"/>
              <a:t>Development not about solving “patients’ problems”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3594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capability approach</a:t>
            </a:r>
          </a:p>
          <a:p>
            <a:pPr lvl="1"/>
            <a:r>
              <a:rPr lang="en-US" dirty="0" smtClean="0"/>
              <a:t>Capability is a set of valued </a:t>
            </a:r>
            <a:r>
              <a:rPr lang="en-US" dirty="0" err="1" smtClean="0"/>
              <a:t>functionings</a:t>
            </a:r>
            <a:endParaRPr lang="en-US" dirty="0" smtClean="0"/>
          </a:p>
          <a:p>
            <a:pPr lvl="2"/>
            <a:r>
              <a:rPr lang="en-US" dirty="0" err="1" smtClean="0"/>
              <a:t>Functionings</a:t>
            </a:r>
            <a:r>
              <a:rPr lang="en-US" dirty="0" smtClean="0"/>
              <a:t> = what one reasonably values in life</a:t>
            </a:r>
          </a:p>
          <a:p>
            <a:pPr lvl="2"/>
            <a:r>
              <a:rPr lang="en-US" dirty="0" smtClean="0">
                <a:sym typeface="Wingdings" pitchFamily="2" charset="2"/>
              </a:rPr>
              <a:t>Capability set = the ability to achieve what one values in life</a:t>
            </a:r>
          </a:p>
          <a:p>
            <a:r>
              <a:rPr lang="en-US" dirty="0" smtClean="0">
                <a:sym typeface="Wingdings" pitchFamily="2" charset="2"/>
              </a:rPr>
              <a:t>Capability approach is pluralist in nature</a:t>
            </a:r>
          </a:p>
          <a:p>
            <a:pPr lvl="1"/>
            <a:r>
              <a:rPr lang="en-US" dirty="0" smtClean="0">
                <a:sym typeface="Wingdings" pitchFamily="2" charset="2"/>
              </a:rPr>
              <a:t>Difficulty at the societal level lies in the exercise of weighting, valuation of different capability to promote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Development as Freedom</a:t>
            </a: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Application of development as freedom</a:t>
            </a:r>
          </a:p>
          <a:p>
            <a:pPr lvl="1"/>
            <a:r>
              <a:rPr lang="en-US" dirty="0" smtClean="0"/>
              <a:t>Poverty as capability deprivation</a:t>
            </a:r>
          </a:p>
          <a:p>
            <a:pPr lvl="2"/>
            <a:r>
              <a:rPr lang="en-US" dirty="0" smtClean="0"/>
              <a:t>Poverty </a:t>
            </a:r>
            <a:r>
              <a:rPr lang="en-US" dirty="0"/>
              <a:t>a</a:t>
            </a:r>
            <a:r>
              <a:rPr lang="en-US" dirty="0" smtClean="0"/>
              <a:t>s a multi-dimensional phenomena</a:t>
            </a:r>
          </a:p>
          <a:p>
            <a:pPr lvl="1"/>
            <a:r>
              <a:rPr lang="en-US" dirty="0" smtClean="0"/>
              <a:t>Can also expand the consideration of inequality to other variables (not just income but also for things as political rights).</a:t>
            </a:r>
            <a:endParaRPr lang="en-US" dirty="0"/>
          </a:p>
          <a:p>
            <a:pPr>
              <a:buNone/>
            </a:pP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Development as Freedom</a:t>
            </a: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Application of development as freedom</a:t>
            </a:r>
          </a:p>
          <a:p>
            <a:pPr lvl="1"/>
            <a:r>
              <a:rPr lang="en-US" dirty="0" smtClean="0"/>
              <a:t>Capability set to be decided by each society </a:t>
            </a:r>
          </a:p>
          <a:p>
            <a:pPr lvl="2"/>
            <a:r>
              <a:rPr lang="en-US" dirty="0" smtClean="0"/>
              <a:t>Deliberation and use of public reason</a:t>
            </a:r>
          </a:p>
          <a:p>
            <a:pPr lvl="2"/>
            <a:endParaRPr lang="en-US" dirty="0"/>
          </a:p>
          <a:p>
            <a:pPr lvl="1"/>
            <a:r>
              <a:rPr lang="en-US" dirty="0" smtClean="0"/>
              <a:t>Sen’s capability approach different from others who prefers using the role of “experts” more</a:t>
            </a:r>
            <a:endParaRPr lang="en-US" dirty="0"/>
          </a:p>
          <a:p>
            <a:pPr>
              <a:buNone/>
            </a:pP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Development as Freedom</a:t>
            </a: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2059018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Development as Freedom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Some questions to ponder</a:t>
            </a:r>
          </a:p>
          <a:p>
            <a:pPr lvl="1"/>
            <a:r>
              <a:rPr lang="en-US" dirty="0" smtClean="0"/>
              <a:t>How is the “freedom” perspective helpful?</a:t>
            </a:r>
          </a:p>
          <a:p>
            <a:pPr lvl="1"/>
            <a:r>
              <a:rPr lang="en-US" dirty="0" smtClean="0"/>
              <a:t>Aren’t the “trade-offs” more legitimate?</a:t>
            </a:r>
          </a:p>
          <a:p>
            <a:pPr lvl="1"/>
            <a:r>
              <a:rPr lang="en-US" dirty="0" smtClean="0"/>
              <a:t>How to resolve conflict between </a:t>
            </a:r>
          </a:p>
          <a:p>
            <a:pPr lvl="2"/>
            <a:r>
              <a:rPr lang="en-US" dirty="0" smtClean="0"/>
              <a:t>Utilitarianism VS Libertarianism</a:t>
            </a:r>
          </a:p>
          <a:p>
            <a:pPr lvl="2"/>
            <a:r>
              <a:rPr lang="en-US" dirty="0" smtClean="0"/>
              <a:t>Equality of Resources VS Equality of Opportunity</a:t>
            </a:r>
          </a:p>
          <a:p>
            <a:pPr lvl="1"/>
            <a:r>
              <a:rPr lang="en-US" dirty="0" smtClean="0"/>
              <a:t>How to select “capability”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70179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99</TotalTime>
  <Words>546</Words>
  <Application>Microsoft Office PowerPoint</Application>
  <PresentationFormat>On-screen Show (4:3)</PresentationFormat>
  <Paragraphs>88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0" baseType="lpstr">
      <vt:lpstr>Angsana New</vt:lpstr>
      <vt:lpstr>Arial</vt:lpstr>
      <vt:lpstr>Calibri</vt:lpstr>
      <vt:lpstr>Cordia New</vt:lpstr>
      <vt:lpstr>Wingdings</vt:lpstr>
      <vt:lpstr>Office Theme</vt:lpstr>
      <vt:lpstr>Amartya Sen Development as Freedom</vt:lpstr>
      <vt:lpstr>Amartya Sen</vt:lpstr>
      <vt:lpstr>Development as Freedom</vt:lpstr>
      <vt:lpstr>Development as Freedom</vt:lpstr>
      <vt:lpstr>Development as Freedom</vt:lpstr>
      <vt:lpstr>Development as Freedom</vt:lpstr>
      <vt:lpstr>Freedoms as Constitutive to Development</vt:lpstr>
      <vt:lpstr>Complementarities of Freedoms</vt:lpstr>
      <vt:lpstr>Complementarities of Freedoms</vt:lpstr>
      <vt:lpstr>Constructive Roles of Freedom</vt:lpstr>
      <vt:lpstr>Development as Freedom</vt:lpstr>
      <vt:lpstr>Development as Freedom</vt:lpstr>
      <vt:lpstr>Development as Freedom</vt:lpstr>
      <vt:lpstr>Development as Freedom</vt:lpstr>
    </vt:vector>
  </TitlesOfParts>
  <Company>Toshiba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Amartya Sen Development as Freedom</dc:title>
  <dc:creator>Thorn</dc:creator>
  <cp:lastModifiedBy>Thorn Pitidol</cp:lastModifiedBy>
  <cp:revision>24</cp:revision>
  <dcterms:created xsi:type="dcterms:W3CDTF">2015-02-04T16:27:56Z</dcterms:created>
  <dcterms:modified xsi:type="dcterms:W3CDTF">2019-01-24T15:31:26Z</dcterms:modified>
</cp:coreProperties>
</file>