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xlsm" ContentType="application/vnd.ms-excel.sheet.macroEnabled.12"/>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58" r:id="rId1"/>
  </p:sldMasterIdLst>
  <p:notesMasterIdLst>
    <p:notesMasterId r:id="rId50"/>
  </p:notesMasterIdLst>
  <p:sldIdLst>
    <p:sldId id="295" r:id="rId2"/>
    <p:sldId id="256" r:id="rId3"/>
    <p:sldId id="258" r:id="rId4"/>
    <p:sldId id="259" r:id="rId5"/>
    <p:sldId id="260" r:id="rId6"/>
    <p:sldId id="261" r:id="rId7"/>
    <p:sldId id="262" r:id="rId8"/>
    <p:sldId id="305" r:id="rId9"/>
    <p:sldId id="310" r:id="rId10"/>
    <p:sldId id="266" r:id="rId11"/>
    <p:sldId id="267" r:id="rId12"/>
    <p:sldId id="268" r:id="rId13"/>
    <p:sldId id="269" r:id="rId14"/>
    <p:sldId id="270" r:id="rId15"/>
    <p:sldId id="296" r:id="rId16"/>
    <p:sldId id="271"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97" r:id="rId33"/>
    <p:sldId id="288" r:id="rId34"/>
    <p:sldId id="289" r:id="rId35"/>
    <p:sldId id="290" r:id="rId36"/>
    <p:sldId id="298" r:id="rId37"/>
    <p:sldId id="299" r:id="rId38"/>
    <p:sldId id="304" r:id="rId39"/>
    <p:sldId id="291" r:id="rId40"/>
    <p:sldId id="300" r:id="rId41"/>
    <p:sldId id="309" r:id="rId42"/>
    <p:sldId id="292" r:id="rId43"/>
    <p:sldId id="293" r:id="rId44"/>
    <p:sldId id="294" r:id="rId45"/>
    <p:sldId id="308" r:id="rId46"/>
    <p:sldId id="303" r:id="rId47"/>
    <p:sldId id="302" r:id="rId48"/>
    <p:sldId id="301" r:id="rId49"/>
  </p:sldIdLst>
  <p:sldSz cx="9144000" cy="6858000" type="screen4x3"/>
  <p:notesSz cx="7099300" cy="10234613"/>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8056"/>
    <a:srgbClr val="0066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79088" autoAdjust="0"/>
  </p:normalViewPr>
  <p:slideViewPr>
    <p:cSldViewPr>
      <p:cViewPr>
        <p:scale>
          <a:sx n="100" d="100"/>
          <a:sy n="100" d="100"/>
        </p:scale>
        <p:origin x="-600" y="3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764" y="-84"/>
      </p:cViewPr>
      <p:guideLst>
        <p:guide orient="horz" pos="3224"/>
        <p:guide pos="2236"/>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notesMaster" Target="notesMasters/notesMaster1.xml"/><Relationship Id="rId51" Type="http://schemas.openxmlformats.org/officeDocument/2006/relationships/printerSettings" Target="printerSettings/printerSettings1.bin"/><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Macro-Enabled_Worksheet1.xlsm"/><Relationship Id="rId2"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43" b="1" i="0" u="none" strike="noStrike" baseline="0">
                <a:solidFill>
                  <a:srgbClr val="000000"/>
                </a:solidFill>
                <a:latin typeface="Arial"/>
                <a:ea typeface="Arial"/>
                <a:cs typeface="Arial"/>
              </a:defRPr>
            </a:pPr>
            <a:r>
              <a:rPr lang="en-US"/>
              <a:t>Financial Leverage: EPS and EBIT for the Trans Am Corporation</a:t>
            </a:r>
          </a:p>
        </c:rich>
      </c:tx>
      <c:layout>
        <c:manualLayout>
          <c:xMode val="edge"/>
          <c:yMode val="edge"/>
          <c:x val="0.229426459588363"/>
          <c:y val="0.034482673361482"/>
        </c:manualLayout>
      </c:layout>
      <c:overlay val="0"/>
      <c:spPr>
        <a:noFill/>
        <a:ln w="34099">
          <a:noFill/>
        </a:ln>
      </c:spPr>
    </c:title>
    <c:autoTitleDeleted val="0"/>
    <c:plotArea>
      <c:layout>
        <c:manualLayout>
          <c:layoutTarget val="inner"/>
          <c:xMode val="edge"/>
          <c:yMode val="edge"/>
          <c:x val="0.0841121495327103"/>
          <c:y val="0.109004739336493"/>
          <c:w val="0.783711615487316"/>
          <c:h val="0.791469194312796"/>
        </c:manualLayout>
      </c:layout>
      <c:lineChart>
        <c:grouping val="standard"/>
        <c:varyColors val="0"/>
        <c:ser>
          <c:idx val="0"/>
          <c:order val="0"/>
          <c:tx>
            <c:v>Current</c:v>
          </c:tx>
          <c:spPr>
            <a:ln w="17049">
              <a:solidFill>
                <a:srgbClr val="000090"/>
              </a:solidFill>
              <a:prstDash val="solid"/>
            </a:ln>
          </c:spPr>
          <c:marker>
            <c:symbol val="diamond"/>
            <c:size val="6"/>
            <c:spPr>
              <a:solidFill>
                <a:srgbClr val="000090"/>
              </a:solidFill>
              <a:ln>
                <a:solidFill>
                  <a:srgbClr val="000090"/>
                </a:solidFill>
                <a:prstDash val="solid"/>
              </a:ln>
            </c:spPr>
          </c:marker>
          <c:cat>
            <c:numRef>
              <c:f>Sheet1!$B$14:$D$14</c:f>
              <c:numCache>
                <c:formatCode>"$"#,##0_);[Red]\("$"#,##0\)</c:formatCode>
                <c:ptCount val="3"/>
                <c:pt idx="0">
                  <c:v>500000.0</c:v>
                </c:pt>
                <c:pt idx="1">
                  <c:v>1.0E6</c:v>
                </c:pt>
                <c:pt idx="2">
                  <c:v>1.5E6</c:v>
                </c:pt>
              </c:numCache>
            </c:numRef>
          </c:cat>
          <c:val>
            <c:numRef>
              <c:f>Sheet1!$B$18:$D$18</c:f>
              <c:numCache>
                <c:formatCode>"$"#,##0.00</c:formatCode>
                <c:ptCount val="3"/>
                <c:pt idx="0">
                  <c:v>1.25</c:v>
                </c:pt>
                <c:pt idx="1">
                  <c:v>2.5</c:v>
                </c:pt>
                <c:pt idx="2">
                  <c:v>3.75</c:v>
                </c:pt>
              </c:numCache>
            </c:numRef>
          </c:val>
          <c:smooth val="0"/>
        </c:ser>
        <c:ser>
          <c:idx val="1"/>
          <c:order val="1"/>
          <c:tx>
            <c:v>Proposed</c:v>
          </c:tx>
          <c:spPr>
            <a:ln w="17049">
              <a:solidFill>
                <a:srgbClr val="F20884"/>
              </a:solidFill>
              <a:prstDash val="solid"/>
            </a:ln>
          </c:spPr>
          <c:marker>
            <c:symbol val="square"/>
            <c:size val="6"/>
            <c:spPr>
              <a:solidFill>
                <a:srgbClr val="F20884"/>
              </a:solidFill>
              <a:ln>
                <a:solidFill>
                  <a:srgbClr val="F20884"/>
                </a:solidFill>
                <a:prstDash val="solid"/>
              </a:ln>
            </c:spPr>
          </c:marker>
          <c:val>
            <c:numRef>
              <c:f>Sheet1!$G$18:$I$18</c:f>
              <c:numCache>
                <c:formatCode>"$"#,##0.00</c:formatCode>
                <c:ptCount val="3"/>
                <c:pt idx="0">
                  <c:v>0.5</c:v>
                </c:pt>
                <c:pt idx="1">
                  <c:v>3.0</c:v>
                </c:pt>
                <c:pt idx="2">
                  <c:v>5.5</c:v>
                </c:pt>
              </c:numCache>
            </c:numRef>
          </c:val>
          <c:smooth val="0"/>
        </c:ser>
        <c:dLbls>
          <c:showLegendKey val="0"/>
          <c:showVal val="0"/>
          <c:showCatName val="0"/>
          <c:showSerName val="0"/>
          <c:showPercent val="0"/>
          <c:showBubbleSize val="0"/>
        </c:dLbls>
        <c:marker val="1"/>
        <c:smooth val="0"/>
        <c:axId val="680853528"/>
        <c:axId val="680860952"/>
      </c:lineChart>
      <c:catAx>
        <c:axId val="680853528"/>
        <c:scaling>
          <c:orientation val="minMax"/>
        </c:scaling>
        <c:delete val="0"/>
        <c:axPos val="b"/>
        <c:title>
          <c:tx>
            <c:rich>
              <a:bodyPr/>
              <a:lstStyle/>
              <a:p>
                <a:pPr>
                  <a:defRPr sz="1208" b="1" i="0" u="none" strike="noStrike" baseline="0">
                    <a:solidFill>
                      <a:srgbClr val="000000"/>
                    </a:solidFill>
                    <a:latin typeface="Arial"/>
                    <a:ea typeface="Arial"/>
                    <a:cs typeface="Arial"/>
                  </a:defRPr>
                </a:pPr>
                <a:r>
                  <a:rPr lang="en-US"/>
                  <a:t>EBIT</a:t>
                </a:r>
              </a:p>
            </c:rich>
          </c:tx>
          <c:layout>
            <c:manualLayout>
              <c:xMode val="edge"/>
              <c:yMode val="edge"/>
              <c:x val="0.463840385631061"/>
              <c:y val="0.9401089809426"/>
            </c:manualLayout>
          </c:layout>
          <c:overlay val="0"/>
          <c:spPr>
            <a:noFill/>
            <a:ln w="34099">
              <a:noFill/>
            </a:ln>
          </c:spPr>
        </c:title>
        <c:numFmt formatCode="&quot;$&quot;#,##0_);[Red]\(&quot;$&quot;#,##0\)" sourceLinked="1"/>
        <c:majorTickMark val="out"/>
        <c:minorTickMark val="none"/>
        <c:tickLblPos val="nextTo"/>
        <c:spPr>
          <a:ln w="4262">
            <a:solidFill>
              <a:srgbClr val="000000"/>
            </a:solidFill>
            <a:prstDash val="solid"/>
          </a:ln>
        </c:spPr>
        <c:txPr>
          <a:bodyPr rot="0" vert="horz"/>
          <a:lstStyle/>
          <a:p>
            <a:pPr>
              <a:defRPr sz="1208" b="0" i="0" u="none" strike="noStrike" baseline="0">
                <a:solidFill>
                  <a:srgbClr val="000000"/>
                </a:solidFill>
                <a:latin typeface="Arial"/>
                <a:ea typeface="Arial"/>
                <a:cs typeface="Arial"/>
              </a:defRPr>
            </a:pPr>
            <a:endParaRPr lang="en-US"/>
          </a:p>
        </c:txPr>
        <c:crossAx val="680860952"/>
        <c:crosses val="autoZero"/>
        <c:auto val="1"/>
        <c:lblAlgn val="ctr"/>
        <c:lblOffset val="100"/>
        <c:tickLblSkip val="1"/>
        <c:tickMarkSkip val="1"/>
        <c:noMultiLvlLbl val="0"/>
      </c:catAx>
      <c:valAx>
        <c:axId val="680860952"/>
        <c:scaling>
          <c:orientation val="minMax"/>
        </c:scaling>
        <c:delete val="0"/>
        <c:axPos val="l"/>
        <c:title>
          <c:tx>
            <c:rich>
              <a:bodyPr/>
              <a:lstStyle/>
              <a:p>
                <a:pPr>
                  <a:defRPr sz="1208" b="1" i="0" u="none" strike="noStrike" baseline="0">
                    <a:solidFill>
                      <a:srgbClr val="000000"/>
                    </a:solidFill>
                    <a:latin typeface="Arial"/>
                    <a:ea typeface="Arial"/>
                    <a:cs typeface="Arial"/>
                  </a:defRPr>
                </a:pPr>
                <a:r>
                  <a:rPr lang="en-US"/>
                  <a:t>EPS</a:t>
                </a:r>
              </a:p>
            </c:rich>
          </c:tx>
          <c:layout>
            <c:manualLayout>
              <c:xMode val="edge"/>
              <c:yMode val="edge"/>
              <c:x val="0.0439480391038077"/>
              <c:y val="0.534277071867529"/>
            </c:manualLayout>
          </c:layout>
          <c:overlay val="0"/>
          <c:spPr>
            <a:noFill/>
            <a:ln w="34099">
              <a:noFill/>
            </a:ln>
          </c:spPr>
        </c:title>
        <c:numFmt formatCode="&quot;$&quot;#,##0.00" sourceLinked="1"/>
        <c:majorTickMark val="out"/>
        <c:minorTickMark val="none"/>
        <c:tickLblPos val="nextTo"/>
        <c:spPr>
          <a:ln w="4262">
            <a:solidFill>
              <a:srgbClr val="000000"/>
            </a:solidFill>
            <a:prstDash val="solid"/>
          </a:ln>
        </c:spPr>
        <c:txPr>
          <a:bodyPr rot="0" vert="horz"/>
          <a:lstStyle/>
          <a:p>
            <a:pPr>
              <a:defRPr sz="1208" b="0" i="0" u="none" strike="noStrike" baseline="0">
                <a:solidFill>
                  <a:srgbClr val="000000"/>
                </a:solidFill>
                <a:latin typeface="Arial"/>
                <a:ea typeface="Arial"/>
                <a:cs typeface="Arial"/>
              </a:defRPr>
            </a:pPr>
            <a:endParaRPr lang="en-US"/>
          </a:p>
        </c:txPr>
        <c:crossAx val="680853528"/>
        <c:crosses val="autoZero"/>
        <c:crossBetween val="between"/>
      </c:valAx>
      <c:spPr>
        <a:noFill/>
        <a:ln w="17049">
          <a:solidFill>
            <a:srgbClr val="808080"/>
          </a:solidFill>
          <a:prstDash val="solid"/>
        </a:ln>
      </c:spPr>
    </c:plotArea>
    <c:legend>
      <c:legendPos val="r"/>
      <c:layout>
        <c:manualLayout>
          <c:xMode val="edge"/>
          <c:yMode val="edge"/>
          <c:x val="0.751820533302902"/>
          <c:y val="0.453491259231626"/>
          <c:w val="0.188363954505687"/>
          <c:h val="0.0734597156398104"/>
        </c:manualLayout>
      </c:layout>
      <c:overlay val="0"/>
      <c:spPr>
        <a:solidFill>
          <a:srgbClr val="FFFFFF"/>
        </a:solidFill>
        <a:ln w="4262">
          <a:solidFill>
            <a:srgbClr val="000000"/>
          </a:solidFill>
          <a:prstDash val="solid"/>
        </a:ln>
      </c:spPr>
      <c:txPr>
        <a:bodyPr/>
        <a:lstStyle/>
        <a:p>
          <a:pPr>
            <a:defRPr sz="1108" b="0" i="0" u="none" strike="noStrike" baseline="0">
              <a:solidFill>
                <a:srgbClr val="000000"/>
              </a:solidFill>
              <a:latin typeface="Arial"/>
              <a:ea typeface="Arial"/>
              <a:cs typeface="Arial"/>
            </a:defRPr>
          </a:pPr>
          <a:endParaRPr lang="en-US"/>
        </a:p>
      </c:txPr>
    </c:legend>
    <c:plotVisOnly val="1"/>
    <c:dispBlanksAs val="gap"/>
    <c:showDLblsOverMax val="0"/>
  </c:chart>
  <c:spPr>
    <a:noFill/>
    <a:ln>
      <a:noFill/>
    </a:ln>
  </c:spPr>
  <c:txPr>
    <a:bodyPr/>
    <a:lstStyle/>
    <a:p>
      <a:pPr>
        <a:defRPr sz="1208" b="0" i="0" u="none" strike="noStrike" baseline="0">
          <a:solidFill>
            <a:srgbClr val="000000"/>
          </a:solidFill>
          <a:latin typeface="Arial"/>
          <a:ea typeface="Arial"/>
          <a:cs typeface="Arial"/>
        </a:defRPr>
      </a:pPr>
      <a:endParaRPr lang="en-US"/>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0.3725</cdr:x>
      <cdr:y>0.387</cdr:y>
    </cdr:from>
    <cdr:to>
      <cdr:x>0.3725</cdr:x>
      <cdr:y>0.607</cdr:y>
    </cdr:to>
    <cdr:sp macro="" textlink="">
      <cdr:nvSpPr>
        <cdr:cNvPr id="3073" name="Line 1"/>
        <cdr:cNvSpPr>
          <a:spLocks xmlns:a="http://schemas.openxmlformats.org/drawingml/2006/main" noChangeShapeType="1"/>
        </cdr:cNvSpPr>
      </cdr:nvSpPr>
      <cdr:spPr bwMode="auto">
        <a:xfrm xmlns:a="http://schemas.openxmlformats.org/drawingml/2006/main">
          <a:off x="2864644" y="2063884"/>
          <a:ext cx="0" cy="1112634"/>
        </a:xfrm>
        <a:prstGeom xmlns:a="http://schemas.openxmlformats.org/drawingml/2006/main" prst="line">
          <a:avLst/>
        </a:prstGeom>
        <a:noFill xmlns:a="http://schemas.openxmlformats.org/drawingml/2006/main"/>
        <a:ln xmlns:a="http://schemas.openxmlformats.org/drawingml/2006/main" w="9525">
          <a:solidFill>
            <a:srgbClr xmlns:mc="http://schemas.openxmlformats.org/markup-compatibility/2006" xmlns:a14="http://schemas.microsoft.com/office/drawing/2010/main" val="000000" mc:Ignorable="a14" a14:legacySpreadsheetColorIndex="64"/>
          </a:solidFill>
          <a:round/>
          <a:headEnd/>
          <a:tailEnd type="triangle" w="med" len="med"/>
        </a:ln>
        <a:extLst xmlns:a="http://schemas.openxmlformats.org/drawingml/2006/main">
          <a:ext uri="{909E8E84-426E-40dd-AFC4-6F175D3DCCD1}">
            <a14:hiddenFill xmlns:a14="http://schemas.microsoft.com/office/drawing/2010/main">
              <a:noFill/>
            </a14:hiddenFill>
          </a:ext>
        </a:extLst>
      </cdr:spPr>
      <cdr:txBody>
        <a:bodyPr xmlns:a="http://schemas.openxmlformats.org/drawingml/2006/main"/>
        <a:lstStyle xmlns:a="http://schemas.openxmlformats.org/drawingml/2006/main"/>
        <a:p xmlns:a="http://schemas.openxmlformats.org/drawingml/2006/main">
          <a:endParaRPr lang="en-US"/>
        </a:p>
      </cdr:txBody>
    </cdr:sp>
  </cdr:relSizeAnchor>
  <cdr:relSizeAnchor xmlns:cdr="http://schemas.openxmlformats.org/drawingml/2006/chartDrawing">
    <cdr:from>
      <cdr:x>0.27536</cdr:x>
      <cdr:y>0.28</cdr:y>
    </cdr:from>
    <cdr:to>
      <cdr:x>0.493</cdr:x>
      <cdr:y>0.37175</cdr:y>
    </cdr:to>
    <cdr:sp macro="" textlink="">
      <cdr:nvSpPr>
        <cdr:cNvPr id="3074" name="Text Box 2"/>
        <cdr:cNvSpPr txBox="1">
          <a:spLocks xmlns:a="http://schemas.openxmlformats.org/drawingml/2006/main" noChangeArrowheads="1"/>
        </cdr:cNvSpPr>
      </cdr:nvSpPr>
      <cdr:spPr bwMode="auto">
        <a:xfrm xmlns:a="http://schemas.openxmlformats.org/drawingml/2006/main">
          <a:off x="1447800" y="1600200"/>
          <a:ext cx="1144295" cy="524352"/>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xmlns:mc="http://schemas.openxmlformats.org/markup-compatibility/2006" val="FFFFFF" mc:Ignorable="a14" a14:legacySpreadsheetColorIndex="9"/>
              </a:solidFill>
            </a14:hiddenFill>
          </a:ext>
          <a:ext uri="{91240B29-F687-4f45-9708-019B960494DF}">
            <a14:hiddenLine xmlns:a14="http://schemas.microsoft.com/office/drawing/2010/main" w="9525">
              <a:solidFill>
                <a:srgbClr xmlns:mc="http://schemas.openxmlformats.org/markup-compatibility/2006" val="000000" mc:Ignorable="a14" a14:legacySpreadsheetColorIndex="64"/>
              </a:solidFill>
              <a:miter lim="800000"/>
              <a:headEnd/>
              <a:tailEnd/>
            </a14:hiddenLine>
          </a:ext>
        </a:extLst>
      </cdr:spPr>
      <cdr:txBody>
        <a:bodyPr xmlns:a="http://schemas.openxmlformats.org/drawingml/2006/main" vertOverflow="clip" wrap="square" lIns="27432" tIns="22860" rIns="0" bIns="0" anchor="t" upright="1"/>
        <a:lstStyle xmlns:a="http://schemas.openxmlformats.org/drawingml/2006/main"/>
        <a:p xmlns:a="http://schemas.openxmlformats.org/drawingml/2006/main">
          <a:pPr algn="l" rtl="0">
            <a:defRPr sz="1000"/>
          </a:pPr>
          <a:r>
            <a:rPr lang="en-US" sz="900" b="0" i="0" u="none" strike="noStrike" baseline="0" dirty="0">
              <a:solidFill>
                <a:srgbClr val="000000"/>
              </a:solidFill>
              <a:latin typeface="Arial"/>
              <a:cs typeface="Arial"/>
            </a:rPr>
            <a:t>Break-even Point:</a:t>
          </a:r>
        </a:p>
        <a:p xmlns:a="http://schemas.openxmlformats.org/drawingml/2006/main">
          <a:pPr algn="l" rtl="0">
            <a:defRPr sz="1000"/>
          </a:pPr>
          <a:r>
            <a:rPr lang="en-US" sz="900" b="0" i="0" u="none" strike="noStrike" baseline="0" dirty="0">
              <a:solidFill>
                <a:srgbClr val="000000"/>
              </a:solidFill>
              <a:latin typeface="Arial"/>
              <a:cs typeface="Arial"/>
            </a:rPr>
            <a:t>EPS = $2; EBIT = $800,000</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76363" cy="511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459" tIns="49730" rIns="99459" bIns="49730" numCol="1" anchor="t" anchorCtr="0" compatLnSpc="1">
            <a:prstTxWarp prst="textNoShape">
              <a:avLst/>
            </a:prstTxWarp>
          </a:bodyPr>
          <a:lstStyle>
            <a:lvl1pPr>
              <a:defRPr sz="1300">
                <a:latin typeface="Times New Roman" pitchFamily="18" charset="0"/>
              </a:defRPr>
            </a:lvl1pPr>
          </a:lstStyle>
          <a:p>
            <a:pPr>
              <a:defRPr/>
            </a:pPr>
            <a:endParaRPr lang="en-US"/>
          </a:p>
        </p:txBody>
      </p:sp>
      <p:sp>
        <p:nvSpPr>
          <p:cNvPr id="5123" name="Rectangle 3"/>
          <p:cNvSpPr>
            <a:spLocks noGrp="1" noChangeArrowheads="1"/>
          </p:cNvSpPr>
          <p:nvPr>
            <p:ph type="dt" idx="1"/>
          </p:nvPr>
        </p:nvSpPr>
        <p:spPr bwMode="auto">
          <a:xfrm>
            <a:off x="4022937" y="0"/>
            <a:ext cx="3076363" cy="511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459" tIns="49730" rIns="99459" bIns="49730" numCol="1" anchor="t" anchorCtr="0" compatLnSpc="1">
            <a:prstTxWarp prst="textNoShape">
              <a:avLst/>
            </a:prstTxWarp>
          </a:bodyPr>
          <a:lstStyle>
            <a:lvl1pPr algn="r">
              <a:defRPr sz="1300">
                <a:latin typeface="Times New Roman" pitchFamily="18" charset="0"/>
              </a:defRPr>
            </a:lvl1pPr>
          </a:lstStyle>
          <a:p>
            <a:pPr>
              <a:defRPr/>
            </a:pPr>
            <a:endParaRPr lang="en-US"/>
          </a:p>
        </p:txBody>
      </p:sp>
      <p:sp>
        <p:nvSpPr>
          <p:cNvPr id="50180" name="Rectangle 4"/>
          <p:cNvSpPr>
            <a:spLocks noGrp="1" noRot="1" noChangeAspect="1" noChangeArrowheads="1" noTextEdit="1"/>
          </p:cNvSpPr>
          <p:nvPr>
            <p:ph type="sldImg" idx="2"/>
          </p:nvPr>
        </p:nvSpPr>
        <p:spPr bwMode="auto">
          <a:xfrm>
            <a:off x="993775" y="768350"/>
            <a:ext cx="5113338" cy="3836988"/>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946574" y="4861352"/>
            <a:ext cx="5206153" cy="4605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459" tIns="49730" rIns="99459" bIns="4973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9722704"/>
            <a:ext cx="3076363" cy="511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459" tIns="49730" rIns="99459" bIns="49730" numCol="1" anchor="b" anchorCtr="0" compatLnSpc="1">
            <a:prstTxWarp prst="textNoShape">
              <a:avLst/>
            </a:prstTxWarp>
          </a:bodyPr>
          <a:lstStyle>
            <a:lvl1pPr>
              <a:defRPr sz="1300">
                <a:latin typeface="Times New Roman" pitchFamily="18" charset="0"/>
              </a:defRPr>
            </a:lvl1pPr>
          </a:lstStyle>
          <a:p>
            <a:pPr>
              <a:defRPr/>
            </a:pPr>
            <a:endParaRPr lang="en-US"/>
          </a:p>
        </p:txBody>
      </p:sp>
      <p:sp>
        <p:nvSpPr>
          <p:cNvPr id="5127" name="Rectangle 7"/>
          <p:cNvSpPr>
            <a:spLocks noGrp="1" noChangeArrowheads="1"/>
          </p:cNvSpPr>
          <p:nvPr>
            <p:ph type="sldNum" sz="quarter" idx="5"/>
          </p:nvPr>
        </p:nvSpPr>
        <p:spPr bwMode="auto">
          <a:xfrm>
            <a:off x="4022937" y="9722704"/>
            <a:ext cx="3076363" cy="511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459" tIns="49730" rIns="99459" bIns="49730" numCol="1" anchor="b" anchorCtr="0" compatLnSpc="1">
            <a:prstTxWarp prst="textNoShape">
              <a:avLst/>
            </a:prstTxWarp>
          </a:bodyPr>
          <a:lstStyle>
            <a:lvl1pPr algn="r">
              <a:defRPr sz="1300">
                <a:latin typeface="Times New Roman" pitchFamily="18" charset="0"/>
              </a:defRPr>
            </a:lvl1pPr>
          </a:lstStyle>
          <a:p>
            <a:pPr>
              <a:defRPr/>
            </a:pPr>
            <a:r>
              <a:rPr lang="en-US"/>
              <a:t>13.</a:t>
            </a:r>
            <a:fld id="{CC05CBCD-9EFC-44FB-B9D7-99BB8265BBE2}" type="slidenum">
              <a:rPr lang="en-US"/>
              <a:pPr>
                <a:defRPr/>
              </a:pPr>
              <a:t>‹#›</a:t>
            </a:fld>
            <a:endParaRPr lang="en-US"/>
          </a:p>
        </p:txBody>
      </p:sp>
    </p:spTree>
    <p:extLst>
      <p:ext uri="{BB962C8B-B14F-4D97-AF65-F5344CB8AC3E}">
        <p14:creationId xmlns:p14="http://schemas.microsoft.com/office/powerpoint/2010/main" val="6626350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miter lim="800000"/>
            <a:headEnd/>
            <a:tailEnd/>
          </a:ln>
        </p:spPr>
        <p:txBody>
          <a:bodyPr/>
          <a:lstStyle/>
          <a:p>
            <a:r>
              <a:rPr lang="en-US" smtClean="0"/>
              <a:t>13.</a:t>
            </a:r>
            <a:fld id="{B58B3606-45BB-4D22-A47D-F526038DB30C}" type="slidenum">
              <a:rPr lang="en-US" smtClean="0"/>
              <a:pPr/>
              <a:t>4</a:t>
            </a:fld>
            <a:endParaRPr lang="en-US"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r>
              <a:rPr lang="en-US" smtClean="0"/>
              <a:t>Remind students that the WACC is the appropriate discount rate for the risk of the firm’s assets. We can find the value of the firm by discounting the firm’s expected future cash flows at the discount rate – the process is the same as finding the value of anything else. Since value and discount rate move in opposite directions, firm value will be maximized when WACC is minimized. Remind students that a firm is just a portfolio of projects, some with positive NPVs and some with negative NPVs when evaluated at the WACC. The value of the firm is the sum of the NPVs of its component projects. We already know that lower discount rates increase NPVs; consequently, decreasing the WACC will increase firm value.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miter lim="800000"/>
            <a:headEnd/>
            <a:tailEnd/>
          </a:ln>
        </p:spPr>
        <p:txBody>
          <a:bodyPr/>
          <a:lstStyle/>
          <a:p>
            <a:r>
              <a:rPr lang="en-US" smtClean="0"/>
              <a:t>13.</a:t>
            </a:r>
            <a:fld id="{F7FA327F-3A4C-4356-9F7B-56285CE2AFF0}" type="slidenum">
              <a:rPr lang="en-US" smtClean="0"/>
              <a:pPr/>
              <a:t>5</a:t>
            </a:fld>
            <a:endParaRPr 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r>
              <a:rPr lang="en-US" smtClean="0"/>
              <a:t>Remind the students that if we increase the amount of debt in a restructuring, we are implicitly decreasing the amount of outstanding shares.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miter lim="800000"/>
            <a:headEnd/>
            <a:tailEnd/>
          </a:ln>
        </p:spPr>
        <p:txBody>
          <a:bodyPr/>
          <a:lstStyle/>
          <a:p>
            <a:r>
              <a:rPr lang="en-US" smtClean="0"/>
              <a:t>13.</a:t>
            </a:r>
            <a:fld id="{CE2CB1F5-1CF8-4EF4-9A22-8BFDC01BFB05}" type="slidenum">
              <a:rPr lang="en-US" smtClean="0"/>
              <a:pPr/>
              <a:t>6</a:t>
            </a:fld>
            <a:endParaRPr lang="en-US"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r>
              <a:rPr lang="en-US" smtClean="0"/>
              <a:t>Click on the Excel icon to go to a spreadsheet that contains all of the information for the example presented in the instructors manual.</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miter lim="800000"/>
            <a:headEnd/>
            <a:tailEnd/>
          </a:ln>
        </p:spPr>
        <p:txBody>
          <a:bodyPr/>
          <a:lstStyle/>
          <a:p>
            <a:r>
              <a:rPr lang="en-US" smtClean="0"/>
              <a:t>13.</a:t>
            </a:r>
            <a:fld id="{32C3071F-2110-40AA-9F02-E36EC1EC1F5F}" type="slidenum">
              <a:rPr lang="en-US" smtClean="0"/>
              <a:pPr/>
              <a:t>7</a:t>
            </a:fld>
            <a:endParaRPr 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r>
              <a:rPr lang="en-US" i="1" dirty="0" smtClean="0"/>
              <a:t>Lecture Tip: </a:t>
            </a:r>
            <a:r>
              <a:rPr lang="en-US" dirty="0" smtClean="0"/>
              <a:t>You may wish to provide the following example to better solidify the students’ understanding of the variability in ROE due to leverage. Ask the class to consider the difference between ROE and ROA for an all equity firm given various sales levels. It’s easy to show that ROE = ROA in this case because total equity = total assets. The substitution of debt for equity will cause ROE and ROA to be different. The lower number of common shares outstanding cause ROE to change by a larger percentage than the change in ROA, for any given change in sales.</a:t>
            </a:r>
          </a:p>
          <a:p>
            <a:pPr eaLnBrk="1" hangingPunct="1"/>
            <a:endParaRPr lang="en-US" dirty="0" smtClean="0"/>
          </a:p>
          <a:p>
            <a:pPr eaLnBrk="1" hangingPunct="1"/>
            <a:r>
              <a:rPr lang="en-US" dirty="0" smtClean="0"/>
              <a:t>Mathematically and ignoring tax,</a:t>
            </a:r>
          </a:p>
          <a:p>
            <a:pPr eaLnBrk="1" hangingPunct="1"/>
            <a:r>
              <a:rPr lang="en-US" dirty="0" smtClean="0"/>
              <a:t>EPS = (EBIT - </a:t>
            </a:r>
            <a:r>
              <a:rPr lang="en-US" dirty="0" err="1" smtClean="0"/>
              <a:t>Int</a:t>
            </a:r>
            <a:r>
              <a:rPr lang="en-US" dirty="0" smtClean="0"/>
              <a:t>) / number of shares</a:t>
            </a:r>
          </a:p>
          <a:p>
            <a:pPr eaLnBrk="1" hangingPunct="1"/>
            <a:r>
              <a:rPr lang="en-US" dirty="0" smtClean="0"/>
              <a:t>ROE = (EBIT – </a:t>
            </a:r>
            <a:r>
              <a:rPr lang="en-US" dirty="0" err="1" smtClean="0"/>
              <a:t>Int</a:t>
            </a:r>
            <a:r>
              <a:rPr lang="en-US" dirty="0" smtClean="0"/>
              <a:t>) / Total Equity</a:t>
            </a:r>
          </a:p>
          <a:p>
            <a:pPr eaLnBrk="1" hangingPunct="1"/>
            <a:endParaRPr lang="en-US" dirty="0" smtClean="0"/>
          </a:p>
          <a:p>
            <a:pPr eaLnBrk="1" hangingPunct="1"/>
            <a:r>
              <a:rPr lang="en-US" dirty="0" smtClean="0"/>
              <a:t>For a levered firm, interest expense &gt;0 and number of shares is lower so any increase (decrease) in EBIT will cause a larger change in EPS and ROE because it is spread over fewer shares.</a:t>
            </a:r>
          </a:p>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miter lim="800000"/>
            <a:headEnd/>
            <a:tailEnd/>
          </a:ln>
        </p:spPr>
        <p:txBody>
          <a:bodyPr/>
          <a:lstStyle/>
          <a:p>
            <a:r>
              <a:rPr lang="en-US" smtClean="0"/>
              <a:t>13.</a:t>
            </a:r>
            <a:fld id="{260758F1-AB67-4783-B962-3083FB01D191}" type="slidenum">
              <a:rPr lang="en-US" smtClean="0"/>
              <a:pPr/>
              <a:t>9</a:t>
            </a:fld>
            <a:endParaRPr lang="en-US"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r>
              <a:rPr lang="en-US" smtClean="0"/>
              <a:t>The exercise aims to show that the investor can attain the same payoffs as a levered firm by borrowing on his own. </a:t>
            </a:r>
          </a:p>
          <a:p>
            <a:pPr eaLnBrk="1" hangingPunct="1"/>
            <a:r>
              <a:rPr lang="en-US" smtClean="0"/>
              <a:t>Why?</a:t>
            </a:r>
          </a:p>
          <a:p>
            <a:pPr eaLnBrk="1" hangingPunct="1"/>
            <a:r>
              <a:rPr lang="en-US" smtClean="0"/>
              <a:t>The choice of capital structure is irrelevant if the investor can duplicate the cash flows on his own.</a:t>
            </a:r>
          </a:p>
          <a:p>
            <a:pPr eaLnBrk="1" hangingPunct="1"/>
            <a:r>
              <a:rPr lang="en-US" smtClean="0"/>
              <a:t>Note that both positions require an investment of $2000 of </a:t>
            </a:r>
            <a:r>
              <a:rPr lang="en-US" i="1" smtClean="0"/>
              <a:t>the investor’s</a:t>
            </a:r>
            <a:r>
              <a:rPr lang="en-US" smtClean="0"/>
              <a:t> money.</a:t>
            </a:r>
          </a:p>
          <a:p>
            <a:pPr eaLnBrk="1" hangingPunct="1"/>
            <a:endParaRPr lang="en-US" smtClean="0"/>
          </a:p>
          <a:p>
            <a:pPr eaLnBrk="1" hangingPunct="1"/>
            <a:r>
              <a:rPr lang="en-US" smtClean="0"/>
              <a:t>We are still ignoring taxes and transaction costs. If we factor in these market imperfections, then homemade leverage will not work quite as easily, but the general idea is the same.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miter lim="800000"/>
            <a:headEnd/>
            <a:tailEnd/>
          </a:ln>
        </p:spPr>
        <p:txBody>
          <a:bodyPr/>
          <a:lstStyle/>
          <a:p>
            <a:r>
              <a:rPr lang="en-US" smtClean="0"/>
              <a:t>13.</a:t>
            </a:r>
            <a:fld id="{54BF1D78-7597-4C71-9A60-09113C7F196F}" type="slidenum">
              <a:rPr lang="en-US" smtClean="0"/>
              <a:pPr/>
              <a:t>12</a:t>
            </a:fld>
            <a:endParaRPr lang="en-US"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r>
              <a:rPr lang="en-US" smtClean="0"/>
              <a:t>The main point with case I is that it doesn’t matter how we divide our cash flows between our stockholders and bondholders, the cash flow of the firm doesn’t change. </a:t>
            </a:r>
          </a:p>
          <a:p>
            <a:pPr eaLnBrk="1" hangingPunct="1"/>
            <a:r>
              <a:rPr lang="en-US" smtClean="0"/>
              <a:t>Since the cash flows don’t change; and we haven’t changed the risk of existing cash flows, the value of the firm won’t change.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miter lim="800000"/>
            <a:headEnd/>
            <a:tailEnd/>
          </a:ln>
        </p:spPr>
        <p:txBody>
          <a:bodyPr/>
          <a:lstStyle/>
          <a:p>
            <a:r>
              <a:rPr lang="en-US" smtClean="0"/>
              <a:t>13.</a:t>
            </a:r>
            <a:fld id="{2C6B4C95-DFDC-459E-AF63-615AFE58E77B}" type="slidenum">
              <a:rPr lang="en-US" smtClean="0"/>
              <a:pPr/>
              <a:t>13</a:t>
            </a:fld>
            <a:endParaRPr lang="en-US"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r>
              <a:rPr lang="en-US" smtClean="0"/>
              <a:t>Remind students that Case I is a world without taxes. That is why the term (1 – T</a:t>
            </a:r>
            <a:r>
              <a:rPr lang="en-US" baseline="-25000" smtClean="0"/>
              <a:t>C</a:t>
            </a:r>
            <a:r>
              <a:rPr lang="en-US" smtClean="0"/>
              <a:t>) is not included in the WACC equation.</a:t>
            </a:r>
          </a:p>
          <a:p>
            <a:pPr eaLnBrk="1" hangingPunct="1"/>
            <a:endParaRPr lang="en-US" smtClean="0"/>
          </a:p>
          <a:p>
            <a:pPr eaLnBrk="1" hangingPunct="1"/>
            <a:r>
              <a:rPr lang="en-US" smtClean="0"/>
              <a:t>As more debt is used, the return on equity increases, but the change in the proportion of debt versus equity just offsets that increase and the WACC does not change.</a:t>
            </a:r>
          </a:p>
          <a:p>
            <a:pPr eaLnBrk="1" hangingPunct="1"/>
            <a:endParaRPr lang="en-US" smtClean="0"/>
          </a:p>
          <a:p>
            <a:pPr eaLnBrk="1" hangingPunct="1"/>
            <a:r>
              <a:rPr lang="en-US" i="1" smtClean="0"/>
              <a:t>Lecture Tip: </a:t>
            </a:r>
            <a:r>
              <a:rPr lang="en-US" smtClean="0"/>
              <a:t>Many students wonder why we are even considering a situation in which taxes do not exist. We are trying to determine what risk-return trade-off is best for the firm’s stockholders. One way to get a good understanding of what is relevant to the capital structure decision is to start in a “perfect” world and then relax assumptions as we go. By relaxing one assumption at a time, we can get a better idea of the impact on the capital structure decision. This is the classic process of “model building” in economics – start simple and add complexity one step at a time.</a:t>
            </a:r>
          </a:p>
          <a:p>
            <a:pPr eaLnBrk="1" hangingPunct="1"/>
            <a:endParaRPr lang="en-US" smtClean="0"/>
          </a:p>
          <a:p>
            <a:pPr eaLnBrk="1" hangingPunct="1"/>
            <a:r>
              <a:rPr lang="en-US" i="1" smtClean="0"/>
              <a:t>Lecture Tip:</a:t>
            </a:r>
            <a:r>
              <a:rPr lang="en-US" b="1" smtClean="0"/>
              <a:t> </a:t>
            </a:r>
            <a:r>
              <a:rPr lang="en-US" smtClean="0"/>
              <a:t>According to Proposition II, R</a:t>
            </a:r>
            <a:r>
              <a:rPr lang="en-US" baseline="-25000" smtClean="0"/>
              <a:t>E </a:t>
            </a:r>
            <a:r>
              <a:rPr lang="en-US" smtClean="0"/>
              <a:t>= R</a:t>
            </a:r>
            <a:r>
              <a:rPr lang="en-US" baseline="-25000" smtClean="0"/>
              <a:t>A</a:t>
            </a:r>
            <a:r>
              <a:rPr lang="en-US" smtClean="0"/>
              <a:t> + (R</a:t>
            </a:r>
            <a:r>
              <a:rPr lang="en-US" baseline="-25000" smtClean="0"/>
              <a:t>A</a:t>
            </a:r>
            <a:r>
              <a:rPr lang="en-US" smtClean="0"/>
              <a:t> – R</a:t>
            </a:r>
            <a:r>
              <a:rPr lang="en-US" baseline="-25000" smtClean="0"/>
              <a:t>D</a:t>
            </a:r>
            <a:r>
              <a:rPr lang="en-US" smtClean="0"/>
              <a:t>)(D/E).  An alternative explanation is as follows: In the absence of debt, the required return on equity equals the return on the firm’s assets, R</a:t>
            </a:r>
            <a:r>
              <a:rPr lang="en-US" baseline="-25000" smtClean="0"/>
              <a:t>A</a:t>
            </a:r>
            <a:r>
              <a:rPr lang="en-US" smtClean="0"/>
              <a:t>. As we add debt, we increase the variability of cash flows available to stockholders, thereby increasing stockholder risk. This is a good time to remind students that investors are risk averse and require a higher return for higher risk (as defined by the possibility that return deviates from expectation whether positively or negatively).</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p:spPr>
        <p:txBody>
          <a:bodyPr/>
          <a:lstStyle/>
          <a:p>
            <a:r>
              <a:rPr lang="en-US" smtClean="0"/>
              <a:t>It is good to explicitly point out why MM Proposition 1 implies that R</a:t>
            </a:r>
            <a:r>
              <a:rPr lang="en-US" baseline="-25000" smtClean="0"/>
              <a:t>wacc </a:t>
            </a:r>
            <a:r>
              <a:rPr lang="en-US" smtClean="0"/>
              <a:t>stays constant. Since a levered firm has the same value as an unlevered firm and there is no change in the cash flows, it must follow that the discount rate is the same.</a:t>
            </a:r>
          </a:p>
          <a:p>
            <a:endParaRPr lang="en-US" smtClean="0"/>
          </a:p>
          <a:p>
            <a:r>
              <a:rPr lang="en-US" smtClean="0"/>
              <a:t>In addition, R</a:t>
            </a:r>
            <a:r>
              <a:rPr lang="en-US" baseline="-25000" smtClean="0"/>
              <a:t>wacc </a:t>
            </a:r>
            <a:r>
              <a:rPr lang="en-US" smtClean="0"/>
              <a:t>stays constant as any increase in R</a:t>
            </a:r>
            <a:r>
              <a:rPr lang="en-US" baseline="-25000" smtClean="0"/>
              <a:t>e</a:t>
            </a:r>
            <a:r>
              <a:rPr lang="en-US" smtClean="0"/>
              <a:t> due to leverage is exactly offset by the increase in the weight of debt. This is not true in the presence of tax because of the lower after-tax cost of debt.</a:t>
            </a:r>
          </a:p>
        </p:txBody>
      </p:sp>
      <p:sp>
        <p:nvSpPr>
          <p:cNvPr id="60420" name="Slide Number Placeholder 3"/>
          <p:cNvSpPr>
            <a:spLocks noGrp="1"/>
          </p:cNvSpPr>
          <p:nvPr>
            <p:ph type="sldNum" sz="quarter" idx="5"/>
          </p:nvPr>
        </p:nvSpPr>
        <p:spPr>
          <a:noFill/>
          <a:ln>
            <a:miter lim="800000"/>
            <a:headEnd/>
            <a:tailEnd/>
          </a:ln>
        </p:spPr>
        <p:txBody>
          <a:bodyPr/>
          <a:lstStyle/>
          <a:p>
            <a:r>
              <a:rPr lang="en-US" smtClean="0"/>
              <a:t>13.</a:t>
            </a:r>
            <a:fld id="{10C01C32-15A8-4875-8618-FFBE41B969EE}" type="slidenum">
              <a:rPr lang="en-US" smtClean="0"/>
              <a:pPr/>
              <a:t>14</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miter lim="800000"/>
            <a:headEnd/>
            <a:tailEnd/>
          </a:ln>
        </p:spPr>
        <p:txBody>
          <a:bodyPr/>
          <a:lstStyle/>
          <a:p>
            <a:r>
              <a:rPr lang="en-US" smtClean="0"/>
              <a:t>13.</a:t>
            </a:r>
            <a:fld id="{1D0F05EA-08CE-4377-8FE1-43D75E91C947}" type="slidenum">
              <a:rPr lang="en-US" smtClean="0"/>
              <a:pPr/>
              <a:t>15</a:t>
            </a:fld>
            <a:endParaRPr lang="en-US"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r>
              <a:rPr lang="en-US" smtClean="0"/>
              <a:t>Remind students that if the firm is financed with 45% debt, then it is financed with 55% equity.</a:t>
            </a:r>
          </a:p>
          <a:p>
            <a:pPr eaLnBrk="1" hangingPunct="1"/>
            <a:endParaRPr lang="en-US" smtClean="0"/>
          </a:p>
          <a:p>
            <a:pPr eaLnBrk="1" hangingPunct="1"/>
            <a:r>
              <a:rPr lang="en-US" smtClean="0"/>
              <a:t>The second question is used to reinforce that R</a:t>
            </a:r>
            <a:r>
              <a:rPr lang="en-US" baseline="-25000" smtClean="0"/>
              <a:t>A</a:t>
            </a:r>
            <a:r>
              <a:rPr lang="en-US" smtClean="0"/>
              <a:t> does not change when the capital structure changes</a:t>
            </a:r>
          </a:p>
          <a:p>
            <a:pPr eaLnBrk="1" hangingPunct="1"/>
            <a:endParaRPr lang="en-US" smtClean="0"/>
          </a:p>
          <a:p>
            <a:pPr eaLnBrk="1" hangingPunct="1"/>
            <a:r>
              <a:rPr lang="en-US" smtClean="0"/>
              <a:t>Many students do not immediately see how to get the % of equity from the D/E ratio. Remind them that D+E = V. We are looking at ratios, so the actual dollar amount of D and E is not important. All that matters is the relationship between them. So if D/E = 3/2 </a:t>
            </a:r>
            <a:r>
              <a:rPr lang="en-US" smtClean="0">
                <a:sym typeface="Wingdings" pitchFamily="2" charset="2"/>
              </a:rPr>
              <a:t></a:t>
            </a:r>
            <a:r>
              <a:rPr lang="en-US" smtClean="0"/>
              <a:t> D is 3 parts, E is 2 parts, V = 3 + 2 = 5 parts. Thus E/V = 2/5 = 40%.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miter lim="800000"/>
            <a:headEnd/>
            <a:tailEnd/>
          </a:ln>
        </p:spPr>
        <p:txBody>
          <a:bodyPr/>
          <a:lstStyle/>
          <a:p>
            <a:r>
              <a:rPr lang="en-US" smtClean="0"/>
              <a:t>13.</a:t>
            </a:r>
            <a:fld id="{29D3FE19-D829-4285-9C1D-A01BE8A3040C}" type="slidenum">
              <a:rPr lang="en-US" smtClean="0"/>
              <a:pPr/>
              <a:t>16</a:t>
            </a:fld>
            <a:endParaRPr lang="en-US"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r>
              <a:rPr lang="en-US" smtClean="0"/>
              <a:t>Intuitively, an increase in financial leverage should increase systematic risk since changes in interest rates are a systematic risk factor and will have more impact the higher the financial leverage.</a:t>
            </a:r>
          </a:p>
          <a:p>
            <a:pPr eaLnBrk="1" hangingPunct="1"/>
            <a:endParaRPr lang="en-US" smtClean="0"/>
          </a:p>
          <a:p>
            <a:pPr eaLnBrk="1" hangingPunct="1"/>
            <a:r>
              <a:rPr lang="en-US" smtClean="0"/>
              <a:t>The assumption that debt is riskless is for simplicity and to illustrate that even if debt is default risk-free, it still increases the variability of cash flows to the stockholders, and thus increases the systematic risk.</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miter lim="800000"/>
            <a:headEnd/>
            <a:tailEnd/>
          </a:ln>
        </p:spPr>
        <p:txBody>
          <a:bodyPr/>
          <a:lstStyle/>
          <a:p>
            <a:r>
              <a:rPr lang="en-US" smtClean="0"/>
              <a:t>13.</a:t>
            </a:r>
            <a:fld id="{C9BB44AF-677E-4C4E-91E6-59D9343C6C6A}" type="slidenum">
              <a:rPr lang="en-US" smtClean="0"/>
              <a:pPr/>
              <a:t>17</a:t>
            </a:fld>
            <a:endParaRPr lang="en-US"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eaLnBrk="1" hangingPunct="1"/>
            <a:r>
              <a:rPr lang="en-US" smtClean="0"/>
              <a:t>Point out once again that this result assumes that the debt is risk-free. The effect of leverage on financial risk will be even greater if the debt is not default free.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miter lim="800000"/>
            <a:headEnd/>
            <a:tailEnd/>
          </a:ln>
        </p:spPr>
        <p:txBody>
          <a:bodyPr/>
          <a:lstStyle/>
          <a:p>
            <a:r>
              <a:rPr lang="en-US" smtClean="0"/>
              <a:t>13.</a:t>
            </a:r>
            <a:fld id="{6653E32D-7B0B-479B-8FD8-FB6C5F65B1D1}" type="slidenum">
              <a:rPr lang="en-US" smtClean="0"/>
              <a:pPr/>
              <a:t>18</a:t>
            </a:fld>
            <a:endParaRPr lang="en-US" smtClean="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r>
              <a:rPr lang="en-US" smtClean="0"/>
              <a:t>Point out that the government effectively pays part of our interest expense for us; it is subsidizing a portion of the interest payment.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miter lim="800000"/>
            <a:headEnd/>
            <a:tailEnd/>
          </a:ln>
        </p:spPr>
        <p:txBody>
          <a:bodyPr/>
          <a:lstStyle/>
          <a:p>
            <a:r>
              <a:rPr lang="en-US" smtClean="0"/>
              <a:t>13.</a:t>
            </a:r>
            <a:fld id="{150465F5-A3B5-4B27-AC30-6BAC77331945}" type="slidenum">
              <a:rPr lang="en-US" smtClean="0"/>
              <a:pPr/>
              <a:t>19</a:t>
            </a:fld>
            <a:endParaRPr lang="en-US" smtClean="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pPr eaLnBrk="1" hangingPunct="1"/>
            <a:r>
              <a:rPr lang="en-US" smtClean="0"/>
              <a:t>We are comparing a levered and an unlevered firm that have the same assets and EBIT. The only difference between the two firms is their capital structure.</a:t>
            </a:r>
          </a:p>
          <a:p>
            <a:pPr eaLnBrk="1" hangingPunct="1"/>
            <a:endParaRPr lang="en-US" smtClean="0"/>
          </a:p>
          <a:p>
            <a:pPr eaLnBrk="1" hangingPunct="1"/>
            <a:r>
              <a:rPr lang="en-US" smtClean="0"/>
              <a:t>The levered firm has $1,000 in 8% debt, so the interest expense = .08($1,000) = $80</a:t>
            </a:r>
          </a:p>
          <a:p>
            <a:pPr eaLnBrk="1" hangingPunct="1"/>
            <a:endParaRPr lang="en-US" smtClean="0"/>
          </a:p>
          <a:p>
            <a:pPr eaLnBrk="1" hangingPunct="1"/>
            <a:r>
              <a:rPr lang="en-US" smtClean="0"/>
              <a:t>Cash Flow From Assets (CFFA) = EBIT – taxes </a:t>
            </a:r>
          </a:p>
          <a:p>
            <a:pPr eaLnBrk="1" hangingPunct="1"/>
            <a:r>
              <a:rPr lang="en-US" smtClean="0"/>
              <a:t>Depreciation expense is the same in either case, so it will not affect CFFA on an incremental basis.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miter lim="800000"/>
            <a:headEnd/>
            <a:tailEnd/>
          </a:ln>
        </p:spPr>
        <p:txBody>
          <a:bodyPr/>
          <a:lstStyle/>
          <a:p>
            <a:r>
              <a:rPr lang="en-US" smtClean="0"/>
              <a:t>13.</a:t>
            </a:r>
            <a:fld id="{72FEF996-DFCC-4E42-A568-5D1D5ED37F49}" type="slidenum">
              <a:rPr lang="en-US" smtClean="0"/>
              <a:pPr/>
              <a:t>20</a:t>
            </a:fld>
            <a:endParaRPr lang="en-US" smtClean="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r>
              <a:rPr lang="en-US" smtClean="0"/>
              <a:t>For an unlevered firm, CFFA = EBIT (1-T)</a:t>
            </a:r>
          </a:p>
          <a:p>
            <a:pPr eaLnBrk="1" hangingPunct="1"/>
            <a:r>
              <a:rPr lang="en-US" smtClean="0"/>
              <a:t>For a levered firm, CFFA = (EBIT – Int) (1-T) + Int = EBIT (1-T) + Int (T)</a:t>
            </a:r>
          </a:p>
          <a:p>
            <a:pPr eaLnBrk="1" hangingPunct="1"/>
            <a:endParaRPr lang="en-US" smtClean="0"/>
          </a:p>
          <a:p>
            <a:pPr eaLnBrk="1" hangingPunct="1"/>
            <a:r>
              <a:rPr lang="en-US" smtClean="0"/>
              <a:t>Point out that the increase in cash flow in the example is equal to the interest tax shield every period.</a:t>
            </a:r>
          </a:p>
          <a:p>
            <a:pPr eaLnBrk="1" hangingPunct="1"/>
            <a:endParaRPr lang="en-US" smtClean="0"/>
          </a:p>
          <a:p>
            <a:pPr eaLnBrk="1" hangingPunct="1"/>
            <a:r>
              <a:rPr lang="en-US" smtClean="0"/>
              <a:t>The assumption of perpetual debt makes the equation easier to work with, but it is useful to ask the students what would happen if we did not assume perpetual debt.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miter lim="800000"/>
            <a:headEnd/>
            <a:tailEnd/>
          </a:ln>
        </p:spPr>
        <p:txBody>
          <a:bodyPr/>
          <a:lstStyle/>
          <a:p>
            <a:r>
              <a:rPr lang="en-US" smtClean="0"/>
              <a:t>13.</a:t>
            </a:r>
            <a:fld id="{2580FA1A-FED5-432E-9E65-9CBA55EADDDA}" type="slidenum">
              <a:rPr lang="en-US" smtClean="0"/>
              <a:pPr/>
              <a:t>21</a:t>
            </a:fld>
            <a:endParaRPr lang="en-US" smtClean="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pPr eaLnBrk="1" hangingPunct="1"/>
            <a:r>
              <a:rPr lang="en-US" smtClean="0"/>
              <a:t>R</a:t>
            </a:r>
            <a:r>
              <a:rPr lang="en-US" baseline="-25000" smtClean="0"/>
              <a:t>U</a:t>
            </a:r>
            <a:r>
              <a:rPr lang="en-US" smtClean="0"/>
              <a:t> is the cost of capital for an unlevered firm = R</a:t>
            </a:r>
            <a:r>
              <a:rPr lang="en-US" baseline="-25000" smtClean="0"/>
              <a:t>A</a:t>
            </a:r>
            <a:r>
              <a:rPr lang="en-US" smtClean="0"/>
              <a:t> for an unlevered firm</a:t>
            </a:r>
          </a:p>
          <a:p>
            <a:pPr eaLnBrk="1" hangingPunct="1"/>
            <a:endParaRPr lang="en-US" smtClean="0"/>
          </a:p>
          <a:p>
            <a:pPr eaLnBrk="1" hangingPunct="1"/>
            <a:r>
              <a:rPr lang="en-US" smtClean="0"/>
              <a:t>V</a:t>
            </a:r>
            <a:r>
              <a:rPr lang="en-US" baseline="-25000" smtClean="0"/>
              <a:t>U</a:t>
            </a:r>
            <a:r>
              <a:rPr lang="en-US" smtClean="0"/>
              <a:t> is the PV of the expected future cash flow from assets for an unlevered firm.</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miter lim="800000"/>
            <a:headEnd/>
            <a:tailEnd/>
          </a:ln>
        </p:spPr>
        <p:txBody>
          <a:bodyPr/>
          <a:lstStyle/>
          <a:p>
            <a:r>
              <a:rPr lang="en-US" smtClean="0"/>
              <a:t>13.</a:t>
            </a:r>
            <a:fld id="{856D3416-D936-4A01-A952-23B1C74841F2}" type="slidenum">
              <a:rPr lang="en-US" smtClean="0"/>
              <a:pPr/>
              <a:t>24</a:t>
            </a:fld>
            <a:endParaRPr lang="en-US"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endParaRPr lang="en-GB"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miter lim="800000"/>
            <a:headEnd/>
            <a:tailEnd/>
          </a:ln>
        </p:spPr>
        <p:txBody>
          <a:bodyPr/>
          <a:lstStyle/>
          <a:p>
            <a:r>
              <a:rPr lang="en-US" smtClean="0"/>
              <a:t>13.</a:t>
            </a:r>
            <a:fld id="{E00D54BC-9341-468E-A469-E5010197C7F3}" type="slidenum">
              <a:rPr lang="en-US" smtClean="0"/>
              <a:pPr/>
              <a:t>25</a:t>
            </a:fld>
            <a:endParaRPr lang="en-US" smtClean="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r>
              <a:rPr lang="en-US" smtClean="0"/>
              <a:t>Remind students that a D/E ratio = 1 implies 50% equity and 50% debt.</a:t>
            </a:r>
          </a:p>
          <a:p>
            <a:pPr eaLnBrk="1" hangingPunct="1"/>
            <a:endParaRPr lang="en-US" smtClean="0"/>
          </a:p>
          <a:p>
            <a:pPr eaLnBrk="1" hangingPunct="1"/>
            <a:r>
              <a:rPr lang="en-US" smtClean="0"/>
              <a:t>The amount of leverage in the firm increased, so the cost of equity increased. But, the overall cost of capital decreased.</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miter lim="800000"/>
            <a:headEnd/>
            <a:tailEnd/>
          </a:ln>
        </p:spPr>
        <p:txBody>
          <a:bodyPr/>
          <a:lstStyle/>
          <a:p>
            <a:r>
              <a:rPr lang="en-US" smtClean="0"/>
              <a:t>13.</a:t>
            </a:r>
            <a:fld id="{FEBD75F6-29A1-4B30-8073-2767BD3FBFDF}" type="slidenum">
              <a:rPr lang="en-US" smtClean="0"/>
              <a:pPr/>
              <a:t>27</a:t>
            </a:fld>
            <a:endParaRPr lang="en-US" smtClean="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r>
              <a:rPr lang="en-US" smtClean="0"/>
              <a:t>Note that we are talking about “expected” in a statistical sense. </a:t>
            </a:r>
          </a:p>
          <a:p>
            <a:pPr eaLnBrk="1" hangingPunct="1"/>
            <a:r>
              <a:rPr lang="en-US" smtClean="0"/>
              <a:t>If the firm goes bankrupt, it will incur a certain level of costs. </a:t>
            </a:r>
          </a:p>
          <a:p>
            <a:pPr eaLnBrk="1" hangingPunct="1"/>
            <a:r>
              <a:rPr lang="en-US" smtClean="0"/>
              <a:t>If the firm is all equity, then the </a:t>
            </a:r>
            <a:r>
              <a:rPr lang="en-US" i="1" smtClean="0"/>
              <a:t>expected</a:t>
            </a:r>
            <a:r>
              <a:rPr lang="en-US" smtClean="0"/>
              <a:t> bankruptcy cost is 0 since the probability of bankruptcy is 0. Why? By definition, bankruptcy occurs when a firm is unable to pay off its debts. </a:t>
            </a:r>
          </a:p>
          <a:p>
            <a:pPr eaLnBrk="1" hangingPunct="1"/>
            <a:r>
              <a:rPr lang="en-US" smtClean="0"/>
              <a:t>As the firm adds debt, the probability of incurring the bankruptcy costs increases, and thus the expected bankruptcy cost increases.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miter lim="800000"/>
            <a:headEnd/>
            <a:tailEnd/>
          </a:ln>
        </p:spPr>
        <p:txBody>
          <a:bodyPr/>
          <a:lstStyle/>
          <a:p>
            <a:r>
              <a:rPr lang="en-US" smtClean="0"/>
              <a:t>13.</a:t>
            </a:r>
            <a:fld id="{AEE49296-C549-450F-B92A-C1E501F68F0B}" type="slidenum">
              <a:rPr lang="en-US" smtClean="0"/>
              <a:pPr/>
              <a:t>28</a:t>
            </a:fld>
            <a:endParaRPr lang="en-US" smtClean="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r>
              <a:rPr lang="en-US" i="1" smtClean="0"/>
              <a:t>Real-World Tip: </a:t>
            </a:r>
            <a:r>
              <a:rPr lang="en-US" smtClean="0"/>
              <a:t>In 1997, the remaining assets of Fruehauf Corporation, described by </a:t>
            </a:r>
            <a:r>
              <a:rPr lang="en-US" u="sng" smtClean="0"/>
              <a:t>Barrons</a:t>
            </a:r>
            <a:r>
              <a:rPr lang="en-US" smtClean="0"/>
              <a:t> as “the once-dominant” manufacturer of truck trailers, were sold off for a mere $50 million, bringing an end to the story of a great firm laid low by over-reliance on debt financing. More on this case is provided in the IM.</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miter lim="800000"/>
            <a:headEnd/>
            <a:tailEnd/>
          </a:ln>
        </p:spPr>
        <p:txBody>
          <a:bodyPr/>
          <a:lstStyle/>
          <a:p>
            <a:r>
              <a:rPr lang="en-US" smtClean="0"/>
              <a:t>13.</a:t>
            </a:r>
            <a:fld id="{BD8667F3-F447-41F1-AC8C-0DA80FB91E9A}" type="slidenum">
              <a:rPr lang="en-US" smtClean="0"/>
              <a:pPr/>
              <a:t>34</a:t>
            </a:fld>
            <a:endParaRPr lang="en-US" smtClean="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r>
              <a:rPr lang="en-US" i="1" smtClean="0"/>
              <a:t>International Note: </a:t>
            </a:r>
            <a:r>
              <a:rPr lang="en-US" smtClean="0"/>
              <a:t>In theory, the static model of capital structure described in this section applies to multinational firms as well as to domestic firms. The multinational firm should seek to minimize its global cost of capital by balancing the debt-related tax shields across all of the countries in which the firm does business against global agency and bankruptcy costs. However, this assumes that worldwide capital markets are well-integrated and that foreign exchange markets are highly efficient. In such an environment, financial managers would seek the optimal global capital structure. In practice, of course, the existence of capital market segmentation, differential taxes, and regulatory frictions make the determination of the global optimum much more difficult than the theory would suggest.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miter lim="800000"/>
            <a:headEnd/>
            <a:tailEnd/>
          </a:ln>
        </p:spPr>
        <p:txBody>
          <a:bodyPr/>
          <a:lstStyle/>
          <a:p>
            <a:r>
              <a:rPr lang="en-US" smtClean="0"/>
              <a:t>13.</a:t>
            </a:r>
            <a:fld id="{EBF71B97-C60F-4A7B-A33E-E6E2A8F96D40}" type="slidenum">
              <a:rPr lang="en-US" smtClean="0"/>
              <a:pPr/>
              <a:t>38</a:t>
            </a:fld>
            <a:endParaRPr lang="en-US" smtClean="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r>
              <a:rPr lang="en-US" smtClean="0"/>
              <a:t>See Table 16.7 in the book for more detail</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miter lim="800000"/>
            <a:headEnd/>
            <a:tailEnd/>
          </a:ln>
        </p:spPr>
        <p:txBody>
          <a:bodyPr/>
          <a:lstStyle/>
          <a:p>
            <a:r>
              <a:rPr lang="en-US" smtClean="0"/>
              <a:t>13.</a:t>
            </a:r>
            <a:fld id="{31244379-1441-451A-AD87-2D75DE408E9B}" type="slidenum">
              <a:rPr lang="en-US" smtClean="0"/>
              <a:pPr/>
              <a:t>42</a:t>
            </a:fld>
            <a:endParaRPr lang="en-US"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r>
              <a:rPr lang="en-US" i="1" smtClean="0"/>
              <a:t>Lecture Tip:</a:t>
            </a:r>
            <a:r>
              <a:rPr lang="en-US" b="1" i="1" smtClean="0"/>
              <a:t> </a:t>
            </a:r>
            <a:r>
              <a:rPr lang="en-US" smtClean="0"/>
              <a:t>It has been said that Carl Icahn’s takeover of TWA in the early 1980s represents the quintessential example of the “80s two-step” – borrow extensively to take the firm private, then file for bankruptcy. Icahn, one of the most noted takeover artists of the period, was not as successful at running TWA as he had been with some of his other businesses. Following repeated losses, he sold the firm to the employees, who struggled mightily to put the firm back on its feet. Nonetheless, TWA filed for bankruptcy reorganization in 1992 and again in 1995. In each case, a portion of firm ownership was transferred from the owners to the creditors in return for the latter’s willingness to eliminate a portion of the outstanding debt.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baseline="0" dirty="0" smtClean="0"/>
              <a:t>Managers may do that.</a:t>
            </a:r>
          </a:p>
          <a:p>
            <a:pPr marL="228600" indent="-228600">
              <a:buAutoNum type="arabicPeriod"/>
            </a:pPr>
            <a:r>
              <a:rPr lang="en-US" baseline="0" dirty="0" smtClean="0"/>
              <a:t>Use positive and/or negative covenants. For example, the firm may not pledge any of its assets to other lenders. Limitations are placed on the amount of dividends the company may pay.</a:t>
            </a:r>
            <a:endParaRPr lang="en-US" dirty="0"/>
          </a:p>
        </p:txBody>
      </p:sp>
      <p:sp>
        <p:nvSpPr>
          <p:cNvPr id="4" name="Slide Number Placeholder 3"/>
          <p:cNvSpPr>
            <a:spLocks noGrp="1"/>
          </p:cNvSpPr>
          <p:nvPr>
            <p:ph type="sldNum" sz="quarter" idx="10"/>
          </p:nvPr>
        </p:nvSpPr>
        <p:spPr/>
        <p:txBody>
          <a:bodyPr/>
          <a:lstStyle/>
          <a:p>
            <a:pPr>
              <a:defRPr/>
            </a:pPr>
            <a:r>
              <a:rPr lang="en-US" smtClean="0"/>
              <a:t>13.</a:t>
            </a:r>
            <a:fld id="{CC05CBCD-9EFC-44FB-B9D7-99BB8265BBE2}" type="slidenum">
              <a:rPr lang="en-US" smtClean="0"/>
              <a:pPr>
                <a:defRPr/>
              </a:pPr>
              <a:t>45</a:t>
            </a:fld>
            <a:endParaRPr lang="en-US"/>
          </a:p>
        </p:txBody>
      </p:sp>
    </p:spTree>
    <p:extLst>
      <p:ext uri="{BB962C8B-B14F-4D97-AF65-F5344CB8AC3E}">
        <p14:creationId xmlns:p14="http://schemas.microsoft.com/office/powerpoint/2010/main" val="32362469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miter lim="800000"/>
            <a:headEnd/>
            <a:tailEnd/>
          </a:ln>
        </p:spPr>
        <p:txBody>
          <a:bodyPr/>
          <a:lstStyle/>
          <a:p>
            <a:r>
              <a:rPr lang="en-US" smtClean="0"/>
              <a:t>13.</a:t>
            </a:r>
            <a:fld id="{9F23F540-DCCD-4D0F-A014-778541D6EBB5}" type="slidenum">
              <a:rPr lang="en-US" smtClean="0"/>
              <a:pPr/>
              <a:t>46</a:t>
            </a:fld>
            <a:endParaRPr lang="en-US" smtClean="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eaLnBrk="1" hangingPunct="1"/>
            <a:r>
              <a:rPr lang="en-US" smtClean="0"/>
              <a:t>V</a:t>
            </a:r>
            <a:r>
              <a:rPr lang="en-US" baseline="-25000" smtClean="0"/>
              <a:t>U</a:t>
            </a:r>
            <a:r>
              <a:rPr lang="en-US" smtClean="0"/>
              <a:t> = $50 million (1 - .4) / .12 = $250 million</a:t>
            </a:r>
          </a:p>
          <a:p>
            <a:pPr eaLnBrk="1" hangingPunct="1"/>
            <a:r>
              <a:rPr lang="en-US" smtClean="0"/>
              <a:t>V</a:t>
            </a:r>
            <a:r>
              <a:rPr lang="en-US" baseline="-25000" smtClean="0"/>
              <a:t>L</a:t>
            </a:r>
            <a:r>
              <a:rPr lang="en-US" smtClean="0"/>
              <a:t> = $250 million + $100 million (.4) = $290 million</a:t>
            </a:r>
          </a:p>
          <a:p>
            <a:pPr eaLnBrk="1" hangingPunct="1"/>
            <a:r>
              <a:rPr lang="en-US" smtClean="0"/>
              <a:t>E = V</a:t>
            </a:r>
            <a:r>
              <a:rPr lang="en-US" baseline="-25000" smtClean="0"/>
              <a:t>L</a:t>
            </a:r>
            <a:r>
              <a:rPr lang="en-US" smtClean="0"/>
              <a:t> – Debt = $290 million - $100 million = $190 million</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16050" y="1600200"/>
            <a:ext cx="3559175"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27625" y="1600200"/>
            <a:ext cx="3559175"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69113" y="274638"/>
            <a:ext cx="1817687" cy="58499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16050" y="274638"/>
            <a:ext cx="5300663" cy="58499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bwMode="auto">
          <a:xfrm>
            <a:off x="1416050" y="274638"/>
            <a:ext cx="7256463" cy="1143000"/>
          </a:xfrm>
          <a:prstGeom prst="rect">
            <a:avLst/>
          </a:prstGeom>
          <a:noFill/>
          <a:ln w="9525">
            <a:noFill/>
            <a:miter lim="800000"/>
            <a:headEnd/>
            <a:tailEnd/>
          </a:ln>
        </p:spPr>
        <p:txBody>
          <a:bodyPr vert="horz" wrap="square" lIns="91431" tIns="45715" rIns="91431" bIns="45715" numCol="1" anchor="ctr" anchorCtr="0" compatLnSpc="1">
            <a:prstTxWarp prst="textNoShape">
              <a:avLst/>
            </a:prstTxWarp>
          </a:bodyPr>
          <a:lstStyle/>
          <a:p>
            <a:pPr lvl="0"/>
            <a:r>
              <a:rPr lang="en-US" smtClean="0"/>
              <a:t>Click to edit Master title style</a:t>
            </a:r>
          </a:p>
        </p:txBody>
      </p:sp>
      <p:sp>
        <p:nvSpPr>
          <p:cNvPr id="89091" name="Rectangle 3"/>
          <p:cNvSpPr>
            <a:spLocks noGrp="1" noChangeArrowheads="1"/>
          </p:cNvSpPr>
          <p:nvPr>
            <p:ph type="body" idx="1"/>
          </p:nvPr>
        </p:nvSpPr>
        <p:spPr bwMode="auto">
          <a:xfrm>
            <a:off x="1416050" y="1600200"/>
            <a:ext cx="7270750" cy="4524375"/>
          </a:xfrm>
          <a:prstGeom prst="rect">
            <a:avLst/>
          </a:prstGeom>
          <a:noFill/>
          <a:ln w="9525">
            <a:noFill/>
            <a:miter lim="800000"/>
            <a:headEnd/>
            <a:tailEnd/>
          </a:ln>
        </p:spPr>
        <p:txBody>
          <a:bodyPr vert="horz" wrap="square" lIns="91431" tIns="45715" rIns="91431" bIns="4571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7460" name="Rectangle 4"/>
          <p:cNvSpPr>
            <a:spLocks noGrp="1" noChangeArrowheads="1"/>
          </p:cNvSpPr>
          <p:nvPr>
            <p:ph type="dt" sz="half" idx="2"/>
          </p:nvPr>
        </p:nvSpPr>
        <p:spPr bwMode="auto">
          <a:xfrm>
            <a:off x="457200" y="6243638"/>
            <a:ext cx="2133600" cy="476250"/>
          </a:xfrm>
          <a:prstGeom prst="rect">
            <a:avLst/>
          </a:prstGeom>
          <a:noFill/>
          <a:ln w="9525">
            <a:noFill/>
            <a:miter lim="800000"/>
            <a:headEnd/>
            <a:tailEnd/>
          </a:ln>
        </p:spPr>
        <p:txBody>
          <a:bodyPr vert="horz" wrap="square" lIns="91431" tIns="45715" rIns="91431" bIns="45715" numCol="1" anchor="t" anchorCtr="0" compatLnSpc="1">
            <a:prstTxWarp prst="textNoShape">
              <a:avLst/>
            </a:prstTxWarp>
          </a:bodyPr>
          <a:lstStyle>
            <a:lvl1pPr defTabSz="1031875" eaLnBrk="1" hangingPunct="1">
              <a:defRPr sz="1400">
                <a:cs typeface="+mn-cs"/>
              </a:defRPr>
            </a:lvl1pPr>
          </a:lstStyle>
          <a:p>
            <a:endParaRPr lang="en-GB"/>
          </a:p>
        </p:txBody>
      </p:sp>
      <p:sp>
        <p:nvSpPr>
          <p:cNvPr id="147461" name="Rectangle 5"/>
          <p:cNvSpPr>
            <a:spLocks noGrp="1" noChangeArrowheads="1"/>
          </p:cNvSpPr>
          <p:nvPr>
            <p:ph type="ftr" sz="quarter" idx="3"/>
          </p:nvPr>
        </p:nvSpPr>
        <p:spPr bwMode="auto">
          <a:xfrm>
            <a:off x="3124200" y="6243638"/>
            <a:ext cx="2895600" cy="476250"/>
          </a:xfrm>
          <a:prstGeom prst="rect">
            <a:avLst/>
          </a:prstGeom>
          <a:noFill/>
          <a:ln w="9525">
            <a:noFill/>
            <a:miter lim="800000"/>
            <a:headEnd/>
            <a:tailEnd/>
          </a:ln>
        </p:spPr>
        <p:txBody>
          <a:bodyPr vert="horz" wrap="square" lIns="91431" tIns="45715" rIns="91431" bIns="45715" numCol="1" anchor="t" anchorCtr="0" compatLnSpc="1">
            <a:prstTxWarp prst="textNoShape">
              <a:avLst/>
            </a:prstTxWarp>
          </a:bodyPr>
          <a:lstStyle>
            <a:lvl1pPr algn="ctr" defTabSz="1031875" eaLnBrk="1" hangingPunct="1">
              <a:defRPr sz="1400">
                <a:cs typeface="+mn-cs"/>
              </a:defRPr>
            </a:lvl1pPr>
          </a:lstStyle>
          <a:p>
            <a:endParaRPr lang="en-GB"/>
          </a:p>
        </p:txBody>
      </p:sp>
      <p:sp>
        <p:nvSpPr>
          <p:cNvPr id="147462" name="Rectangle 6"/>
          <p:cNvSpPr>
            <a:spLocks noGrp="1" noChangeArrowheads="1"/>
          </p:cNvSpPr>
          <p:nvPr>
            <p:ph type="sldNum" sz="quarter" idx="4"/>
          </p:nvPr>
        </p:nvSpPr>
        <p:spPr bwMode="auto">
          <a:xfrm>
            <a:off x="6553200" y="6243638"/>
            <a:ext cx="2133600" cy="476250"/>
          </a:xfrm>
          <a:prstGeom prst="rect">
            <a:avLst/>
          </a:prstGeom>
          <a:noFill/>
          <a:ln w="9525">
            <a:noFill/>
            <a:miter lim="800000"/>
            <a:headEnd/>
            <a:tailEnd/>
          </a:ln>
        </p:spPr>
        <p:txBody>
          <a:bodyPr vert="horz" wrap="square" lIns="91431" tIns="45715" rIns="91431" bIns="45715" numCol="1" anchor="t" anchorCtr="0" compatLnSpc="1">
            <a:prstTxWarp prst="textNoShape">
              <a:avLst/>
            </a:prstTxWarp>
          </a:bodyPr>
          <a:lstStyle>
            <a:lvl1pPr algn="r" defTabSz="1031875" eaLnBrk="1" hangingPunct="1">
              <a:defRPr sz="1400">
                <a:cs typeface="+mn-cs"/>
              </a:defRPr>
            </a:lvl1pPr>
          </a:lstStyle>
          <a:p>
            <a:endParaRPr lang="en-GB"/>
          </a:p>
        </p:txBody>
      </p:sp>
      <p:pic>
        <p:nvPicPr>
          <p:cNvPr id="89095" name="Picture 2"/>
          <p:cNvPicPr>
            <a:picLocks noChangeAspect="1" noChangeArrowheads="1"/>
          </p:cNvPicPr>
          <p:nvPr userDrawn="1"/>
        </p:nvPicPr>
        <p:blipFill>
          <a:blip r:embed="rId13"/>
          <a:srcRect/>
          <a:stretch>
            <a:fillRect/>
          </a:stretch>
        </p:blipFill>
        <p:spPr bwMode="auto">
          <a:xfrm>
            <a:off x="0" y="0"/>
            <a:ext cx="1397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charset="0"/>
          <a:cs typeface="Arial" charset="0"/>
        </a:defRPr>
      </a:lvl2pPr>
      <a:lvl3pPr algn="ctr" rtl="0" fontAlgn="base">
        <a:spcBef>
          <a:spcPct val="0"/>
        </a:spcBef>
        <a:spcAft>
          <a:spcPct val="0"/>
        </a:spcAft>
        <a:defRPr sz="4400">
          <a:solidFill>
            <a:schemeClr val="tx1"/>
          </a:solidFill>
          <a:latin typeface="Arial" charset="0"/>
          <a:cs typeface="Arial" charset="0"/>
        </a:defRPr>
      </a:lvl3pPr>
      <a:lvl4pPr algn="ctr" rtl="0" fontAlgn="base">
        <a:spcBef>
          <a:spcPct val="0"/>
        </a:spcBef>
        <a:spcAft>
          <a:spcPct val="0"/>
        </a:spcAft>
        <a:defRPr sz="4400">
          <a:solidFill>
            <a:schemeClr val="tx1"/>
          </a:solidFill>
          <a:latin typeface="Arial" charset="0"/>
          <a:cs typeface="Arial" charset="0"/>
        </a:defRPr>
      </a:lvl4pPr>
      <a:lvl5pPr algn="ctr" rtl="0" fontAlgn="base">
        <a:spcBef>
          <a:spcPct val="0"/>
        </a:spcBef>
        <a:spcAft>
          <a:spcPct val="0"/>
        </a:spcAft>
        <a:defRPr sz="4400">
          <a:solidFill>
            <a:schemeClr val="tx1"/>
          </a:solidFill>
          <a:latin typeface="Arial" charset="0"/>
          <a:cs typeface="Arial" charset="0"/>
        </a:defRPr>
      </a:lvl5pPr>
      <a:lvl6pPr marL="457200" algn="ctr" rtl="0" fontAlgn="base">
        <a:spcBef>
          <a:spcPct val="0"/>
        </a:spcBef>
        <a:spcAft>
          <a:spcPct val="0"/>
        </a:spcAft>
        <a:defRPr sz="4400">
          <a:solidFill>
            <a:schemeClr val="tx1"/>
          </a:solidFill>
          <a:latin typeface="Arial" charset="0"/>
          <a:cs typeface="Arial" charset="0"/>
        </a:defRPr>
      </a:lvl6pPr>
      <a:lvl7pPr marL="914400" algn="ctr" rtl="0" fontAlgn="base">
        <a:spcBef>
          <a:spcPct val="0"/>
        </a:spcBef>
        <a:spcAft>
          <a:spcPct val="0"/>
        </a:spcAft>
        <a:defRPr sz="4400">
          <a:solidFill>
            <a:schemeClr val="tx1"/>
          </a:solidFill>
          <a:latin typeface="Arial" charset="0"/>
          <a:cs typeface="Arial" charset="0"/>
        </a:defRPr>
      </a:lvl7pPr>
      <a:lvl8pPr marL="1371600" algn="ctr" rtl="0" fontAlgn="base">
        <a:spcBef>
          <a:spcPct val="0"/>
        </a:spcBef>
        <a:spcAft>
          <a:spcPct val="0"/>
        </a:spcAft>
        <a:defRPr sz="4400">
          <a:solidFill>
            <a:schemeClr val="tx1"/>
          </a:solidFill>
          <a:latin typeface="Arial" charset="0"/>
          <a:cs typeface="Arial" charset="0"/>
        </a:defRPr>
      </a:lvl8pPr>
      <a:lvl9pPr marL="1828800" algn="ctr" rtl="0" fontAlgn="base">
        <a:spcBef>
          <a:spcPct val="0"/>
        </a:spcBef>
        <a:spcAft>
          <a:spcPct val="0"/>
        </a:spcAft>
        <a:defRPr sz="4400">
          <a:solidFill>
            <a:schemeClr val="tx1"/>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4538" indent="-287338"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chart" Target="../charts/char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reuters.com/finance/stocks/financialHighlights?symbol=AAPL.O"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28056"/>
        </a:solidFill>
        <a:effectLst/>
      </p:bgPr>
    </p:bg>
    <p:spTree>
      <p:nvGrpSpPr>
        <p:cNvPr id="1" name=""/>
        <p:cNvGrpSpPr/>
        <p:nvPr/>
      </p:nvGrpSpPr>
      <p:grpSpPr>
        <a:xfrm>
          <a:off x="0" y="0"/>
          <a:ext cx="0" cy="0"/>
          <a:chOff x="0" y="0"/>
          <a:chExt cx="0" cy="0"/>
        </a:xfrm>
      </p:grpSpPr>
      <p:sp>
        <p:nvSpPr>
          <p:cNvPr id="2050" name="Rectangle 8"/>
          <p:cNvSpPr>
            <a:spLocks noChangeArrowheads="1"/>
          </p:cNvSpPr>
          <p:nvPr/>
        </p:nvSpPr>
        <p:spPr bwMode="auto">
          <a:xfrm>
            <a:off x="1446213" y="2108200"/>
            <a:ext cx="5427662" cy="4978400"/>
          </a:xfrm>
          <a:prstGeom prst="rect">
            <a:avLst/>
          </a:prstGeom>
          <a:noFill/>
          <a:ln w="9525">
            <a:noFill/>
            <a:miter lim="800000"/>
            <a:headEnd/>
            <a:tailEnd/>
          </a:ln>
          <a:effectLst/>
        </p:spPr>
        <p:txBody>
          <a:bodyPr lIns="91431" tIns="45715" rIns="91431" bIns="45715"/>
          <a:lstStyle/>
          <a:p>
            <a:pPr marL="342900" indent="-342900" eaLnBrk="1" hangingPunct="1">
              <a:spcBef>
                <a:spcPct val="20000"/>
              </a:spcBef>
            </a:pPr>
            <a:r>
              <a:rPr lang="en-US" sz="3800">
                <a:solidFill>
                  <a:schemeClr val="bg1"/>
                </a:solidFill>
                <a:latin typeface="Batang" pitchFamily="18" charset="-127"/>
              </a:rPr>
              <a:t>	</a:t>
            </a:r>
            <a:r>
              <a:rPr lang="en-US" sz="3600" b="1">
                <a:solidFill>
                  <a:srgbClr val="FF9966"/>
                </a:solidFill>
                <a:latin typeface="Batang" pitchFamily="18" charset="-127"/>
              </a:rPr>
              <a:t>Chapter 16</a:t>
            </a:r>
          </a:p>
          <a:p>
            <a:pPr marL="342900" indent="-342900" eaLnBrk="1" hangingPunct="1">
              <a:spcBef>
                <a:spcPct val="20000"/>
              </a:spcBef>
            </a:pPr>
            <a:endParaRPr lang="en-US" sz="3600" b="1">
              <a:solidFill>
                <a:srgbClr val="FF9966"/>
              </a:solidFill>
              <a:latin typeface="Batang" pitchFamily="18" charset="-127"/>
            </a:endParaRPr>
          </a:p>
          <a:p>
            <a:pPr marL="342900" indent="-342900" eaLnBrk="1" hangingPunct="1">
              <a:spcBef>
                <a:spcPct val="20000"/>
              </a:spcBef>
            </a:pPr>
            <a:r>
              <a:rPr lang="en-US" sz="3600" b="1">
                <a:solidFill>
                  <a:schemeClr val="bg1"/>
                </a:solidFill>
                <a:latin typeface="Batang" pitchFamily="18" charset="-127"/>
              </a:rPr>
              <a:t>	Financial Leverage and Capital Structure Policy</a:t>
            </a:r>
          </a:p>
        </p:txBody>
      </p:sp>
      <p:sp>
        <p:nvSpPr>
          <p:cNvPr id="2052" name="Text Box 13"/>
          <p:cNvSpPr txBox="1">
            <a:spLocks noChangeArrowheads="1"/>
          </p:cNvSpPr>
          <p:nvPr/>
        </p:nvSpPr>
        <p:spPr bwMode="auto">
          <a:xfrm>
            <a:off x="11113" y="6583363"/>
            <a:ext cx="1606550" cy="274637"/>
          </a:xfrm>
          <a:prstGeom prst="rect">
            <a:avLst/>
          </a:prstGeom>
          <a:noFill/>
          <a:ln w="9525">
            <a:noFill/>
            <a:miter lim="800000"/>
            <a:headEnd/>
            <a:tailEnd/>
          </a:ln>
        </p:spPr>
        <p:txBody>
          <a:bodyPr>
            <a:spAutoFit/>
          </a:bodyPr>
          <a:lstStyle/>
          <a:p>
            <a:r>
              <a:rPr lang="en-US" sz="1200" b="1" i="1">
                <a:latin typeface="Times" pitchFamily="18" charset="0"/>
              </a:rPr>
              <a:t>McGraw-Hill/Irwin</a:t>
            </a:r>
          </a:p>
        </p:txBody>
      </p:sp>
      <p:grpSp>
        <p:nvGrpSpPr>
          <p:cNvPr id="2054" name="Group 14"/>
          <p:cNvGrpSpPr>
            <a:grpSpLocks/>
          </p:cNvGrpSpPr>
          <p:nvPr/>
        </p:nvGrpSpPr>
        <p:grpSpPr bwMode="auto">
          <a:xfrm>
            <a:off x="6477000" y="304800"/>
            <a:ext cx="2266950" cy="2801938"/>
            <a:chOff x="3672" y="120"/>
            <a:chExt cx="1428" cy="1765"/>
          </a:xfrm>
        </p:grpSpPr>
        <p:pic>
          <p:nvPicPr>
            <p:cNvPr id="2055" name="Picture 7" descr="FCF Cover_Front"/>
            <p:cNvPicPr>
              <a:picLocks noChangeAspect="1" noChangeArrowheads="1"/>
            </p:cNvPicPr>
            <p:nvPr/>
          </p:nvPicPr>
          <p:blipFill>
            <a:blip r:embed="rId2" cstate="print"/>
            <a:srcRect/>
            <a:stretch>
              <a:fillRect/>
            </a:stretch>
          </p:blipFill>
          <p:spPr bwMode="auto">
            <a:xfrm>
              <a:off x="3730" y="180"/>
              <a:ext cx="1302" cy="1637"/>
            </a:xfrm>
            <a:prstGeom prst="rect">
              <a:avLst/>
            </a:prstGeom>
            <a:noFill/>
            <a:ln w="9525">
              <a:noFill/>
              <a:miter lim="800000"/>
              <a:headEnd/>
              <a:tailEnd/>
            </a:ln>
          </p:spPr>
        </p:pic>
        <p:sp>
          <p:nvSpPr>
            <p:cNvPr id="2056" name="Rectangle 8"/>
            <p:cNvSpPr>
              <a:spLocks noChangeArrowheads="1"/>
            </p:cNvSpPr>
            <p:nvPr/>
          </p:nvSpPr>
          <p:spPr bwMode="auto">
            <a:xfrm>
              <a:off x="3672" y="120"/>
              <a:ext cx="1428" cy="1765"/>
            </a:xfrm>
            <a:prstGeom prst="rect">
              <a:avLst/>
            </a:prstGeom>
            <a:noFill/>
            <a:ln w="25400">
              <a:solidFill>
                <a:schemeClr val="bg1"/>
              </a:solidFill>
              <a:miter lim="800000"/>
              <a:headEnd/>
              <a:tailEnd/>
            </a:ln>
          </p:spPr>
          <p:txBody>
            <a:bodyPr wrap="none" anchor="ctr"/>
            <a:lstStyle/>
            <a:p>
              <a:pPr eaLnBrk="1" hangingPunct="1"/>
              <a:endParaRPr lang="en-GB">
                <a:cs typeface="Arial" charset="0"/>
              </a:endParaRPr>
            </a:p>
          </p:txBody>
        </p:sp>
      </p:grpSp>
      <p:sp>
        <p:nvSpPr>
          <p:cNvPr id="2057" name="Text Box 12"/>
          <p:cNvSpPr txBox="1">
            <a:spLocks noChangeArrowheads="1"/>
          </p:cNvSpPr>
          <p:nvPr/>
        </p:nvSpPr>
        <p:spPr bwMode="auto">
          <a:xfrm>
            <a:off x="1676400" y="6400800"/>
            <a:ext cx="6981825" cy="274638"/>
          </a:xfrm>
          <a:prstGeom prst="rect">
            <a:avLst/>
          </a:prstGeom>
          <a:noFill/>
          <a:ln w="9525">
            <a:noFill/>
            <a:miter lim="800000"/>
            <a:headEnd/>
            <a:tailEnd/>
          </a:ln>
        </p:spPr>
        <p:txBody>
          <a:bodyPr>
            <a:spAutoFit/>
          </a:bodyPr>
          <a:lstStyle/>
          <a:p>
            <a:pPr algn="ctr"/>
            <a:r>
              <a:rPr lang="en-US" sz="1200" b="1" i="1">
                <a:solidFill>
                  <a:srgbClr val="FFFF00"/>
                </a:solidFill>
                <a:latin typeface="Times" pitchFamily="18" charset="0"/>
                <a:cs typeface="Arial" charset="0"/>
              </a:rPr>
              <a:t>Copyright © 2012 by McGraw-Hill Education (Asia). All rights reserved.</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idx="4294967295"/>
          </p:nvPr>
        </p:nvSpPr>
        <p:spPr/>
        <p:txBody>
          <a:bodyPr/>
          <a:lstStyle/>
          <a:p>
            <a:r>
              <a:rPr lang="en-US" sz="3600"/>
              <a:t>Key Concepts and Skills</a:t>
            </a:r>
          </a:p>
        </p:txBody>
      </p:sp>
      <p:sp>
        <p:nvSpPr>
          <p:cNvPr id="3075" name="Rectangle 3"/>
          <p:cNvSpPr>
            <a:spLocks noGrp="1" noChangeArrowheads="1"/>
          </p:cNvSpPr>
          <p:nvPr>
            <p:ph type="body" idx="4294967295"/>
          </p:nvPr>
        </p:nvSpPr>
        <p:spPr/>
        <p:txBody>
          <a:bodyPr/>
          <a:lstStyle/>
          <a:p>
            <a:r>
              <a:rPr lang="en-US" sz="2400"/>
              <a:t>Understand the effect of financial leverage on cash flows and the cost of equity</a:t>
            </a:r>
          </a:p>
          <a:p>
            <a:r>
              <a:rPr lang="en-US" sz="2400"/>
              <a:t>Understand the impact of taxes and bankruptcy on capital structure choice</a:t>
            </a:r>
          </a:p>
          <a:p>
            <a:r>
              <a:rPr lang="en-US" sz="2400"/>
              <a:t>Understand the basic components of the bankruptcy process</a:t>
            </a:r>
          </a:p>
        </p:txBody>
      </p:sp>
      <p:sp>
        <p:nvSpPr>
          <p:cNvPr id="3076"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16B76162-EDC4-491C-97F3-43212680D78C}" type="slidenum">
              <a:rPr lang="en-US" sz="1100"/>
              <a:pPr algn="ctr" eaLnBrk="1" hangingPunct="1"/>
              <a:t>1</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idx="4294967295"/>
          </p:nvPr>
        </p:nvSpPr>
        <p:spPr/>
        <p:txBody>
          <a:bodyPr/>
          <a:lstStyle/>
          <a:p>
            <a:r>
              <a:rPr lang="en-US" sz="3600"/>
              <a:t>Chapter Outline</a:t>
            </a:r>
          </a:p>
        </p:txBody>
      </p:sp>
      <p:sp>
        <p:nvSpPr>
          <p:cNvPr id="4099" name="Rectangle 3"/>
          <p:cNvSpPr>
            <a:spLocks noGrp="1" noChangeArrowheads="1"/>
          </p:cNvSpPr>
          <p:nvPr>
            <p:ph type="body" idx="4294967295"/>
          </p:nvPr>
        </p:nvSpPr>
        <p:spPr>
          <a:xfrm>
            <a:off x="1447800" y="1371600"/>
            <a:ext cx="7007225" cy="4530725"/>
          </a:xfrm>
        </p:spPr>
        <p:txBody>
          <a:bodyPr/>
          <a:lstStyle/>
          <a:p>
            <a:r>
              <a:rPr lang="en-US" sz="2400"/>
              <a:t>The Capital Structure Question</a:t>
            </a:r>
          </a:p>
          <a:p>
            <a:r>
              <a:rPr lang="en-US" sz="2400"/>
              <a:t>The Effect of Financial Leverage</a:t>
            </a:r>
          </a:p>
          <a:p>
            <a:r>
              <a:rPr lang="en-US" sz="2400"/>
              <a:t>Capital Structure and the Cost of Equity Capital</a:t>
            </a:r>
          </a:p>
          <a:p>
            <a:r>
              <a:rPr lang="en-US" sz="2400"/>
              <a:t>M&amp;M Propositions I and II with Corporate Taxes</a:t>
            </a:r>
          </a:p>
          <a:p>
            <a:r>
              <a:rPr lang="en-US" sz="2400"/>
              <a:t>Bankruptcy Costs</a:t>
            </a:r>
          </a:p>
          <a:p>
            <a:r>
              <a:rPr lang="en-US" sz="2400"/>
              <a:t>Optimal Capital Structure</a:t>
            </a:r>
          </a:p>
          <a:p>
            <a:r>
              <a:rPr lang="en-US" sz="2400"/>
              <a:t>The Pie Again</a:t>
            </a:r>
          </a:p>
          <a:p>
            <a:r>
              <a:rPr lang="en-US" sz="2400"/>
              <a:t>The Pecking-Order Theory</a:t>
            </a:r>
          </a:p>
          <a:p>
            <a:r>
              <a:rPr lang="en-US" sz="2400"/>
              <a:t>Observed Capital Structures</a:t>
            </a:r>
          </a:p>
          <a:p>
            <a:r>
              <a:rPr lang="en-US" sz="2400"/>
              <a:t>A Quick Look at the Bankruptcy Process</a:t>
            </a:r>
          </a:p>
        </p:txBody>
      </p:sp>
      <p:sp>
        <p:nvSpPr>
          <p:cNvPr id="4100"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C99F7B52-0576-4CCC-8210-05786E4953F9}" type="slidenum">
              <a:rPr lang="en-US" sz="1100"/>
              <a:pPr algn="ctr" eaLnBrk="1" hangingPunct="1"/>
              <a:t>2</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p:txBody>
          <a:bodyPr/>
          <a:lstStyle/>
          <a:p>
            <a:r>
              <a:rPr lang="en-US" sz="3600"/>
              <a:t>Capital Restructuring</a:t>
            </a:r>
          </a:p>
        </p:txBody>
      </p:sp>
      <p:sp>
        <p:nvSpPr>
          <p:cNvPr id="5123" name="Rectangle 3"/>
          <p:cNvSpPr>
            <a:spLocks noGrp="1" noChangeArrowheads="1"/>
          </p:cNvSpPr>
          <p:nvPr>
            <p:ph type="body" idx="4294967295"/>
          </p:nvPr>
        </p:nvSpPr>
        <p:spPr>
          <a:xfrm>
            <a:off x="1447800" y="1447800"/>
            <a:ext cx="7388225" cy="4530725"/>
          </a:xfrm>
        </p:spPr>
        <p:txBody>
          <a:bodyPr/>
          <a:lstStyle/>
          <a:p>
            <a:r>
              <a:rPr lang="en-US" sz="2400"/>
              <a:t>We are going to look at how changes in capital structure affect the value of the firm, </a:t>
            </a:r>
            <a:r>
              <a:rPr lang="en-US" sz="2400" i="1"/>
              <a:t>all else equal</a:t>
            </a:r>
            <a:endParaRPr lang="en-US" sz="2400"/>
          </a:p>
          <a:p>
            <a:r>
              <a:rPr lang="en-US" sz="2400"/>
              <a:t>Capital restructuring involves changing the amount of leverage a firm has without changing the firm’s assets</a:t>
            </a:r>
          </a:p>
          <a:p>
            <a:r>
              <a:rPr lang="en-US" sz="2400"/>
              <a:t>The firm can increase leverage by issuing debt and repurchasing outstanding shares</a:t>
            </a:r>
          </a:p>
          <a:p>
            <a:r>
              <a:rPr lang="en-US" sz="2400"/>
              <a:t>The firm can decrease leverage by issuing new shares and retiring outstanding debt</a:t>
            </a:r>
          </a:p>
        </p:txBody>
      </p:sp>
      <p:sp>
        <p:nvSpPr>
          <p:cNvPr id="512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C9F42584-3A81-42FC-A5FF-60F8BDC181B7}" type="slidenum">
              <a:rPr lang="en-US" sz="1100"/>
              <a:pPr algn="ctr" eaLnBrk="1" hangingPunct="1"/>
              <a:t>3</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p:txBody>
          <a:bodyPr/>
          <a:lstStyle/>
          <a:p>
            <a:r>
              <a:rPr lang="en-US" sz="3600"/>
              <a:t>Choosing a Capital Structure</a:t>
            </a:r>
          </a:p>
        </p:txBody>
      </p:sp>
      <p:sp>
        <p:nvSpPr>
          <p:cNvPr id="6147" name="Rectangle 3"/>
          <p:cNvSpPr>
            <a:spLocks noGrp="1" noChangeArrowheads="1"/>
          </p:cNvSpPr>
          <p:nvPr>
            <p:ph type="body" idx="4294967295"/>
          </p:nvPr>
        </p:nvSpPr>
        <p:spPr>
          <a:xfrm>
            <a:off x="1371600" y="1600200"/>
            <a:ext cx="7464425" cy="4530725"/>
          </a:xfrm>
        </p:spPr>
        <p:txBody>
          <a:bodyPr/>
          <a:lstStyle/>
          <a:p>
            <a:r>
              <a:rPr lang="en-US" sz="2400"/>
              <a:t>What is the primary goal of financial managers?</a:t>
            </a:r>
          </a:p>
          <a:p>
            <a:pPr lvl="1"/>
            <a:r>
              <a:rPr lang="en-US" sz="2400"/>
              <a:t>Maximize stockholder wealth</a:t>
            </a:r>
          </a:p>
          <a:p>
            <a:r>
              <a:rPr lang="en-US" sz="2400"/>
              <a:t>We want to choose the capital structure that will maximize stockholder wealth</a:t>
            </a:r>
          </a:p>
          <a:p>
            <a:r>
              <a:rPr lang="en-US" sz="2400"/>
              <a:t>We can maximize stockholder wealth by maximizing the value of the firm or minimizing the WACC</a:t>
            </a:r>
          </a:p>
        </p:txBody>
      </p:sp>
      <p:sp>
        <p:nvSpPr>
          <p:cNvPr id="6148"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4A3ACD9E-CC68-4B1A-8CAB-A29EAC2CC453}" type="slidenum">
              <a:rPr lang="en-US" sz="1100"/>
              <a:pPr algn="ctr" eaLnBrk="1" hangingPunct="1"/>
              <a:t>4</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p:txBody>
          <a:bodyPr/>
          <a:lstStyle/>
          <a:p>
            <a:r>
              <a:rPr lang="en-US" sz="3600"/>
              <a:t>The Effect of Leverage</a:t>
            </a:r>
          </a:p>
        </p:txBody>
      </p:sp>
      <p:sp>
        <p:nvSpPr>
          <p:cNvPr id="7171" name="Rectangle 3"/>
          <p:cNvSpPr>
            <a:spLocks noGrp="1" noChangeArrowheads="1"/>
          </p:cNvSpPr>
          <p:nvPr>
            <p:ph type="body" idx="4294967295"/>
          </p:nvPr>
        </p:nvSpPr>
        <p:spPr>
          <a:xfrm>
            <a:off x="1371600" y="1600200"/>
            <a:ext cx="7464425" cy="4530725"/>
          </a:xfrm>
        </p:spPr>
        <p:txBody>
          <a:bodyPr/>
          <a:lstStyle/>
          <a:p>
            <a:pPr>
              <a:lnSpc>
                <a:spcPct val="90000"/>
              </a:lnSpc>
            </a:pPr>
            <a:r>
              <a:rPr lang="en-US" sz="2400"/>
              <a:t>How does leverage affect the EPS and ROE of a firm?</a:t>
            </a:r>
          </a:p>
          <a:p>
            <a:pPr>
              <a:lnSpc>
                <a:spcPct val="90000"/>
              </a:lnSpc>
            </a:pPr>
            <a:r>
              <a:rPr lang="en-US" sz="2400"/>
              <a:t>When we increase the amount of debt financing, we increase the fixed interest expense</a:t>
            </a:r>
          </a:p>
          <a:p>
            <a:pPr>
              <a:lnSpc>
                <a:spcPct val="90000"/>
              </a:lnSpc>
            </a:pPr>
            <a:r>
              <a:rPr lang="en-US" sz="2400"/>
              <a:t>If we have a really good year, then we pay our fixed cost and we have more left over for our stockholders </a:t>
            </a:r>
          </a:p>
          <a:p>
            <a:pPr>
              <a:lnSpc>
                <a:spcPct val="90000"/>
              </a:lnSpc>
            </a:pPr>
            <a:r>
              <a:rPr lang="en-US" sz="2400"/>
              <a:t>If we have a really bad year, we still have to pay our fixed costs and we have less left over for our stockholders</a:t>
            </a:r>
          </a:p>
          <a:p>
            <a:pPr>
              <a:lnSpc>
                <a:spcPct val="90000"/>
              </a:lnSpc>
            </a:pPr>
            <a:r>
              <a:rPr lang="en-US" sz="2400"/>
              <a:t>Leverage amplifies the variation in both EPS and ROE</a:t>
            </a:r>
          </a:p>
        </p:txBody>
      </p:sp>
      <p:sp>
        <p:nvSpPr>
          <p:cNvPr id="7172"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C8C8F6E4-AAFF-4133-9070-71AC0E7C70BF}" type="slidenum">
              <a:rPr lang="en-US" sz="1100"/>
              <a:pPr algn="ctr" eaLnBrk="1" hangingPunct="1"/>
              <a:t>5</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1143000" y="228600"/>
            <a:ext cx="8001000" cy="914400"/>
          </a:xfrm>
        </p:spPr>
        <p:txBody>
          <a:bodyPr/>
          <a:lstStyle/>
          <a:p>
            <a:r>
              <a:rPr lang="en-US" sz="3600"/>
              <a:t>Example: Financial Leverage, EPS and ROE – Part I</a:t>
            </a:r>
          </a:p>
        </p:txBody>
      </p:sp>
      <p:sp>
        <p:nvSpPr>
          <p:cNvPr id="8195" name="Rectangle 3"/>
          <p:cNvSpPr>
            <a:spLocks noGrp="1" noChangeArrowheads="1"/>
          </p:cNvSpPr>
          <p:nvPr>
            <p:ph type="body" idx="4294967295"/>
          </p:nvPr>
        </p:nvSpPr>
        <p:spPr>
          <a:xfrm>
            <a:off x="1371600" y="1717675"/>
            <a:ext cx="7312025" cy="4530725"/>
          </a:xfrm>
        </p:spPr>
        <p:txBody>
          <a:bodyPr/>
          <a:lstStyle/>
          <a:p>
            <a:r>
              <a:rPr lang="en-US" sz="2400"/>
              <a:t>We will ignore the effect of taxes at this stage</a:t>
            </a:r>
          </a:p>
          <a:p>
            <a:r>
              <a:rPr lang="en-US" sz="2400"/>
              <a:t>What happens to EPS and ROE when we issue debt and buy back shares of stock?</a:t>
            </a:r>
          </a:p>
        </p:txBody>
      </p:sp>
      <p:sp>
        <p:nvSpPr>
          <p:cNvPr id="8196" name="Rectangle 6"/>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D013F210-684A-40F5-8D38-B39EE3D4F7E0}" type="slidenum">
              <a:rPr lang="en-US" sz="1100"/>
              <a:pPr algn="ctr" eaLnBrk="1" hangingPunct="1"/>
              <a:t>6</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1219200" y="228600"/>
            <a:ext cx="7924800" cy="914400"/>
          </a:xfrm>
        </p:spPr>
        <p:txBody>
          <a:bodyPr/>
          <a:lstStyle/>
          <a:p>
            <a:r>
              <a:rPr lang="en-US" sz="3600"/>
              <a:t>Example: Financial Leverage, EPS and ROE – Part II</a:t>
            </a:r>
          </a:p>
        </p:txBody>
      </p:sp>
      <p:sp>
        <p:nvSpPr>
          <p:cNvPr id="9219" name="Rectangle 3"/>
          <p:cNvSpPr>
            <a:spLocks noGrp="1" noChangeArrowheads="1"/>
          </p:cNvSpPr>
          <p:nvPr>
            <p:ph type="body" idx="4294967295"/>
          </p:nvPr>
        </p:nvSpPr>
        <p:spPr>
          <a:xfrm>
            <a:off x="1447800" y="1793875"/>
            <a:ext cx="7388225" cy="4530725"/>
          </a:xfrm>
        </p:spPr>
        <p:txBody>
          <a:bodyPr/>
          <a:lstStyle/>
          <a:p>
            <a:r>
              <a:rPr lang="en-US" sz="2400"/>
              <a:t>Variability in ROE</a:t>
            </a:r>
          </a:p>
          <a:p>
            <a:pPr lvl="1"/>
            <a:r>
              <a:rPr lang="en-US" sz="2400"/>
              <a:t>Current: ROE ranges from 6.25% to 18.75%</a:t>
            </a:r>
          </a:p>
          <a:p>
            <a:pPr lvl="1"/>
            <a:r>
              <a:rPr lang="en-US" sz="2400"/>
              <a:t>Proposed: ROE ranges from 2.50% to 27.50%</a:t>
            </a:r>
          </a:p>
          <a:p>
            <a:r>
              <a:rPr lang="en-US" sz="2400"/>
              <a:t>Variability in EPS</a:t>
            </a:r>
          </a:p>
          <a:p>
            <a:pPr lvl="1"/>
            <a:r>
              <a:rPr lang="en-US" sz="2400"/>
              <a:t>Current: EPS ranges from $1.25 to $3.75</a:t>
            </a:r>
          </a:p>
          <a:p>
            <a:pPr lvl="1"/>
            <a:r>
              <a:rPr lang="en-US" sz="2400"/>
              <a:t>Proposed: EPS ranges from $0.50 to $5.50</a:t>
            </a:r>
          </a:p>
          <a:p>
            <a:r>
              <a:rPr lang="en-US" sz="2400"/>
              <a:t>The variability in both ROE and EPS increases when financial leverage is increased</a:t>
            </a:r>
          </a:p>
        </p:txBody>
      </p:sp>
      <p:sp>
        <p:nvSpPr>
          <p:cNvPr id="9220"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FF9546B4-C80B-4344-84C2-27E9D6B5EE48}" type="slidenum">
              <a:rPr lang="en-US" sz="1100"/>
              <a:pPr algn="ctr" eaLnBrk="1" hangingPunct="1"/>
              <a:t>7</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4">
            <a:hlinkClick r:id="" action="ppaction://ole?verb=1"/>
          </p:cNvPr>
          <p:cNvGraphicFramePr>
            <a:graphicFrameLocks noChangeAspect="1"/>
          </p:cNvGraphicFramePr>
          <p:nvPr>
            <p:extLst>
              <p:ext uri="{D42A27DB-BD31-4B8C-83A1-F6EECF244321}">
                <p14:modId xmlns:p14="http://schemas.microsoft.com/office/powerpoint/2010/main" val="2762941645"/>
              </p:ext>
            </p:extLst>
          </p:nvPr>
        </p:nvGraphicFramePr>
        <p:xfrm>
          <a:off x="2209800" y="762000"/>
          <a:ext cx="5257800" cy="571500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6075116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838200" y="457200"/>
            <a:ext cx="8305800" cy="914400"/>
          </a:xfrm>
        </p:spPr>
        <p:txBody>
          <a:bodyPr/>
          <a:lstStyle/>
          <a:p>
            <a:r>
              <a:rPr lang="en-US" sz="3600"/>
              <a:t>Example: Homemade Leverage </a:t>
            </a:r>
            <a:br>
              <a:rPr lang="en-US" sz="3600"/>
            </a:br>
            <a:endParaRPr lang="en-US" sz="3600"/>
          </a:p>
        </p:txBody>
      </p:sp>
      <p:sp>
        <p:nvSpPr>
          <p:cNvPr id="12291" name="Rectangle 3"/>
          <p:cNvSpPr>
            <a:spLocks noGrp="1" noChangeArrowheads="1"/>
          </p:cNvSpPr>
          <p:nvPr>
            <p:ph type="body" sz="half" idx="4294967295"/>
          </p:nvPr>
        </p:nvSpPr>
        <p:spPr>
          <a:xfrm>
            <a:off x="1371600" y="1295400"/>
            <a:ext cx="3567113" cy="4524375"/>
          </a:xfrm>
        </p:spPr>
        <p:txBody>
          <a:bodyPr/>
          <a:lstStyle/>
          <a:p>
            <a:pPr>
              <a:lnSpc>
                <a:spcPct val="90000"/>
              </a:lnSpc>
            </a:pPr>
            <a:r>
              <a:rPr lang="en-US" sz="2000" b="1"/>
              <a:t>Current Capital Structure</a:t>
            </a:r>
          </a:p>
          <a:p>
            <a:pPr>
              <a:lnSpc>
                <a:spcPct val="90000"/>
              </a:lnSpc>
            </a:pPr>
            <a:r>
              <a:rPr lang="en-US" sz="2000"/>
              <a:t>Investor borrows $2000 and uses $2000 of her own to buy 200 shares of stock</a:t>
            </a:r>
          </a:p>
          <a:p>
            <a:pPr>
              <a:lnSpc>
                <a:spcPct val="90000"/>
              </a:lnSpc>
            </a:pPr>
            <a:r>
              <a:rPr lang="en-US" sz="2000"/>
              <a:t>Payoffs:</a:t>
            </a:r>
          </a:p>
          <a:p>
            <a:pPr lvl="1">
              <a:lnSpc>
                <a:spcPct val="90000"/>
              </a:lnSpc>
            </a:pPr>
            <a:r>
              <a:rPr lang="en-US" sz="1800"/>
              <a:t>Recession: 200(1.25) - .1(2000) = $50</a:t>
            </a:r>
          </a:p>
          <a:p>
            <a:pPr lvl="1">
              <a:lnSpc>
                <a:spcPct val="90000"/>
              </a:lnSpc>
            </a:pPr>
            <a:r>
              <a:rPr lang="en-US" sz="1800"/>
              <a:t>Expected: 200(2.50) - .1(2000) = $300</a:t>
            </a:r>
          </a:p>
          <a:p>
            <a:pPr lvl="1">
              <a:lnSpc>
                <a:spcPct val="90000"/>
              </a:lnSpc>
            </a:pPr>
            <a:r>
              <a:rPr lang="en-US" sz="1800"/>
              <a:t>Expansion: 200(3.75) - .1(2000) = $550</a:t>
            </a:r>
          </a:p>
          <a:p>
            <a:pPr>
              <a:lnSpc>
                <a:spcPct val="90000"/>
              </a:lnSpc>
            </a:pPr>
            <a:r>
              <a:rPr lang="en-US" sz="2000"/>
              <a:t>Mirrors the payoffs from purchasing 100 shares of the firm under the proposed capital structure</a:t>
            </a:r>
          </a:p>
        </p:txBody>
      </p:sp>
      <p:sp>
        <p:nvSpPr>
          <p:cNvPr id="12292" name="Rectangle 4"/>
          <p:cNvSpPr>
            <a:spLocks noGrp="1" noChangeArrowheads="1"/>
          </p:cNvSpPr>
          <p:nvPr>
            <p:ph type="body" sz="half" idx="4294967295"/>
          </p:nvPr>
        </p:nvSpPr>
        <p:spPr>
          <a:xfrm>
            <a:off x="4838700" y="1295400"/>
            <a:ext cx="3803650" cy="4524375"/>
          </a:xfrm>
        </p:spPr>
        <p:txBody>
          <a:bodyPr/>
          <a:lstStyle/>
          <a:p>
            <a:pPr>
              <a:lnSpc>
                <a:spcPct val="90000"/>
              </a:lnSpc>
            </a:pPr>
            <a:r>
              <a:rPr lang="en-US" sz="2000" b="1"/>
              <a:t>Proposed Capital Structure</a:t>
            </a:r>
          </a:p>
          <a:p>
            <a:pPr>
              <a:lnSpc>
                <a:spcPct val="90000"/>
              </a:lnSpc>
            </a:pPr>
            <a:r>
              <a:rPr lang="en-US" sz="2000"/>
              <a:t>Investor buys $2000 worth of stock (100 shares).</a:t>
            </a:r>
          </a:p>
          <a:p>
            <a:pPr>
              <a:lnSpc>
                <a:spcPct val="90000"/>
              </a:lnSpc>
            </a:pPr>
            <a:r>
              <a:rPr lang="en-US" sz="2000"/>
              <a:t>Payoffs:</a:t>
            </a:r>
          </a:p>
          <a:p>
            <a:pPr lvl="1">
              <a:lnSpc>
                <a:spcPct val="90000"/>
              </a:lnSpc>
            </a:pPr>
            <a:r>
              <a:rPr lang="en-US" sz="1800"/>
              <a:t>Recession: 100(.50)  = $50</a:t>
            </a:r>
          </a:p>
          <a:p>
            <a:pPr lvl="1">
              <a:lnSpc>
                <a:spcPct val="90000"/>
              </a:lnSpc>
            </a:pPr>
            <a:r>
              <a:rPr lang="en-US" sz="1800"/>
              <a:t>Expected: 100(3.00) = $300</a:t>
            </a:r>
          </a:p>
          <a:p>
            <a:pPr lvl="1">
              <a:lnSpc>
                <a:spcPct val="90000"/>
              </a:lnSpc>
            </a:pPr>
            <a:r>
              <a:rPr lang="en-US" sz="1800"/>
              <a:t>Expansion: 100(5.50) = $550</a:t>
            </a:r>
          </a:p>
        </p:txBody>
      </p:sp>
      <p:sp>
        <p:nvSpPr>
          <p:cNvPr id="12293" name="Rectangle 5"/>
          <p:cNvSpPr>
            <a:spLocks noChangeArrowheads="1"/>
          </p:cNvSpPr>
          <p:nvPr/>
        </p:nvSpPr>
        <p:spPr bwMode="auto">
          <a:xfrm>
            <a:off x="8529638" y="6445250"/>
            <a:ext cx="541337" cy="260350"/>
          </a:xfrm>
          <a:prstGeom prst="rect">
            <a:avLst/>
          </a:prstGeom>
          <a:noFill/>
          <a:ln w="38100">
            <a:noFill/>
            <a:miter lim="800000"/>
            <a:headEnd/>
            <a:tailEnd/>
          </a:ln>
          <a:effectLst/>
        </p:spPr>
        <p:txBody>
          <a:bodyPr wrap="none">
            <a:spAutoFit/>
          </a:bodyPr>
          <a:lstStyle/>
          <a:p>
            <a:pPr algn="ctr" eaLnBrk="1" hangingPunct="1"/>
            <a:r>
              <a:rPr lang="en-US" sz="1100"/>
              <a:t>16-</a:t>
            </a:r>
            <a:fld id="{73A803A8-F506-45CC-935B-29ED22778B07}" type="slidenum">
              <a:rPr lang="en-US" sz="1100"/>
              <a:pPr algn="ctr" eaLnBrk="1" hangingPunct="1"/>
              <a:t>9</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p:txBody>
          <a:bodyPr/>
          <a:lstStyle/>
          <a:p>
            <a:r>
              <a:rPr lang="en-US" sz="3600"/>
              <a:t>Capital Structure Theory</a:t>
            </a:r>
          </a:p>
        </p:txBody>
      </p:sp>
      <p:sp>
        <p:nvSpPr>
          <p:cNvPr id="13315" name="Rectangle 3"/>
          <p:cNvSpPr>
            <a:spLocks noGrp="1" noChangeArrowheads="1"/>
          </p:cNvSpPr>
          <p:nvPr>
            <p:ph type="body" idx="4294967295"/>
          </p:nvPr>
        </p:nvSpPr>
        <p:spPr>
          <a:xfrm>
            <a:off x="1371600" y="1371600"/>
            <a:ext cx="7446963" cy="4391025"/>
          </a:xfrm>
        </p:spPr>
        <p:txBody>
          <a:bodyPr/>
          <a:lstStyle/>
          <a:p>
            <a:pPr>
              <a:lnSpc>
                <a:spcPct val="90000"/>
              </a:lnSpc>
            </a:pPr>
            <a:r>
              <a:rPr lang="en-US" sz="2400"/>
              <a:t>Modigliani and Miller (M&amp;M) Theory of Capital Structure</a:t>
            </a:r>
          </a:p>
          <a:p>
            <a:pPr lvl="1">
              <a:lnSpc>
                <a:spcPct val="90000"/>
              </a:lnSpc>
            </a:pPr>
            <a:r>
              <a:rPr lang="en-US" sz="2400"/>
              <a:t>Proposition I – firm value</a:t>
            </a:r>
          </a:p>
          <a:p>
            <a:pPr lvl="1">
              <a:lnSpc>
                <a:spcPct val="90000"/>
              </a:lnSpc>
            </a:pPr>
            <a:r>
              <a:rPr lang="en-US" sz="2400"/>
              <a:t>Proposition II – WACC</a:t>
            </a:r>
          </a:p>
          <a:p>
            <a:pPr>
              <a:lnSpc>
                <a:spcPct val="90000"/>
              </a:lnSpc>
            </a:pPr>
            <a:r>
              <a:rPr lang="en-US" sz="2400"/>
              <a:t>The value of the firm is determined by the cash flows to the firm and the risk of the assets</a:t>
            </a:r>
          </a:p>
          <a:p>
            <a:pPr>
              <a:lnSpc>
                <a:spcPct val="90000"/>
              </a:lnSpc>
            </a:pPr>
            <a:r>
              <a:rPr lang="en-US" sz="2400"/>
              <a:t>Changing firm value</a:t>
            </a:r>
          </a:p>
          <a:p>
            <a:pPr lvl="1">
              <a:lnSpc>
                <a:spcPct val="90000"/>
              </a:lnSpc>
            </a:pPr>
            <a:r>
              <a:rPr lang="en-US" sz="2400"/>
              <a:t>Change the risk of the cash flows</a:t>
            </a:r>
          </a:p>
          <a:p>
            <a:pPr lvl="1">
              <a:lnSpc>
                <a:spcPct val="90000"/>
              </a:lnSpc>
            </a:pPr>
            <a:r>
              <a:rPr lang="en-US" sz="2400"/>
              <a:t>Change the cash flows</a:t>
            </a:r>
          </a:p>
        </p:txBody>
      </p:sp>
      <p:sp>
        <p:nvSpPr>
          <p:cNvPr id="13316" name="Rectangle 4"/>
          <p:cNvSpPr>
            <a:spLocks noChangeArrowheads="1"/>
          </p:cNvSpPr>
          <p:nvPr/>
        </p:nvSpPr>
        <p:spPr bwMode="auto">
          <a:xfrm>
            <a:off x="8529638" y="6445250"/>
            <a:ext cx="541337" cy="260350"/>
          </a:xfrm>
          <a:prstGeom prst="rect">
            <a:avLst/>
          </a:prstGeom>
          <a:noFill/>
          <a:ln w="38100">
            <a:noFill/>
            <a:miter lim="800000"/>
            <a:headEnd/>
            <a:tailEnd/>
          </a:ln>
          <a:effectLst/>
        </p:spPr>
        <p:txBody>
          <a:bodyPr wrap="none">
            <a:spAutoFit/>
          </a:bodyPr>
          <a:lstStyle/>
          <a:p>
            <a:pPr algn="ctr" eaLnBrk="1" hangingPunct="1"/>
            <a:r>
              <a:rPr lang="en-US" sz="1100"/>
              <a:t>16-</a:t>
            </a:r>
            <a:fld id="{6673C4C0-5C43-4EDB-9C53-0E887D0BAE90}" type="slidenum">
              <a:rPr lang="en-US" sz="1100"/>
              <a:pPr algn="ctr" eaLnBrk="1" hangingPunct="1"/>
              <a:t>10</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447800" y="304800"/>
            <a:ext cx="7696200" cy="914400"/>
          </a:xfrm>
        </p:spPr>
        <p:txBody>
          <a:bodyPr/>
          <a:lstStyle/>
          <a:p>
            <a:r>
              <a:rPr lang="en-US" sz="3600"/>
              <a:t>Capital Structure Theory Under Three Special Cases</a:t>
            </a:r>
          </a:p>
        </p:txBody>
      </p:sp>
      <p:sp>
        <p:nvSpPr>
          <p:cNvPr id="14339" name="Rectangle 3"/>
          <p:cNvSpPr>
            <a:spLocks noGrp="1" noChangeArrowheads="1"/>
          </p:cNvSpPr>
          <p:nvPr>
            <p:ph type="body" idx="4294967295"/>
          </p:nvPr>
        </p:nvSpPr>
        <p:spPr>
          <a:xfrm>
            <a:off x="1676400" y="1717675"/>
            <a:ext cx="7159625" cy="4530725"/>
          </a:xfrm>
        </p:spPr>
        <p:txBody>
          <a:bodyPr/>
          <a:lstStyle/>
          <a:p>
            <a:r>
              <a:rPr lang="en-US" sz="2400"/>
              <a:t>Case I </a:t>
            </a:r>
          </a:p>
          <a:p>
            <a:pPr lvl="1"/>
            <a:r>
              <a:rPr lang="en-US" sz="2400"/>
              <a:t>No corporate or personal taxes</a:t>
            </a:r>
          </a:p>
          <a:p>
            <a:pPr lvl="1"/>
            <a:r>
              <a:rPr lang="en-US" sz="2400"/>
              <a:t>No bankruptcy costs</a:t>
            </a:r>
          </a:p>
          <a:p>
            <a:r>
              <a:rPr lang="en-US" sz="2400"/>
              <a:t>Case II</a:t>
            </a:r>
          </a:p>
          <a:p>
            <a:pPr lvl="1"/>
            <a:r>
              <a:rPr lang="en-US" sz="2400"/>
              <a:t>Corporate taxes, but no personal taxes</a:t>
            </a:r>
          </a:p>
          <a:p>
            <a:pPr lvl="1"/>
            <a:r>
              <a:rPr lang="en-US" sz="2400"/>
              <a:t>No bankruptcy costs</a:t>
            </a:r>
          </a:p>
          <a:p>
            <a:r>
              <a:rPr lang="en-US" sz="2400"/>
              <a:t>Case III</a:t>
            </a:r>
          </a:p>
          <a:p>
            <a:pPr lvl="1"/>
            <a:r>
              <a:rPr lang="en-US" sz="2400"/>
              <a:t>Corporate taxes, but no personal taxes</a:t>
            </a:r>
          </a:p>
          <a:p>
            <a:pPr lvl="1"/>
            <a:r>
              <a:rPr lang="en-US" sz="2400"/>
              <a:t>Bankruptcy costs</a:t>
            </a:r>
          </a:p>
        </p:txBody>
      </p:sp>
      <p:sp>
        <p:nvSpPr>
          <p:cNvPr id="14340"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5C2619DE-A154-4C8D-B919-F01BC7B70478}" type="slidenum">
              <a:rPr lang="en-US" sz="1100"/>
              <a:pPr algn="ctr" eaLnBrk="1" hangingPunct="1"/>
              <a:t>11</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1524000" y="274638"/>
            <a:ext cx="7467600" cy="1143000"/>
          </a:xfrm>
        </p:spPr>
        <p:txBody>
          <a:bodyPr/>
          <a:lstStyle/>
          <a:p>
            <a:r>
              <a:rPr lang="en-US" sz="3600"/>
              <a:t>Case I – Propositions I and II</a:t>
            </a:r>
          </a:p>
        </p:txBody>
      </p:sp>
      <p:sp>
        <p:nvSpPr>
          <p:cNvPr id="15363" name="Rectangle 3"/>
          <p:cNvSpPr>
            <a:spLocks noGrp="1" noChangeArrowheads="1"/>
          </p:cNvSpPr>
          <p:nvPr>
            <p:ph type="body" idx="4294967295"/>
          </p:nvPr>
        </p:nvSpPr>
        <p:spPr>
          <a:xfrm>
            <a:off x="1447800" y="1447800"/>
            <a:ext cx="7235825" cy="4530725"/>
          </a:xfrm>
        </p:spPr>
        <p:txBody>
          <a:bodyPr/>
          <a:lstStyle/>
          <a:p>
            <a:r>
              <a:rPr lang="en-US" sz="2400"/>
              <a:t>Proposition I</a:t>
            </a:r>
          </a:p>
          <a:p>
            <a:pPr lvl="1"/>
            <a:r>
              <a:rPr lang="en-US" sz="2400"/>
              <a:t>The value of the firm is NOT affected by changes in the capital structure</a:t>
            </a:r>
          </a:p>
          <a:p>
            <a:pPr lvl="1"/>
            <a:r>
              <a:rPr lang="en-US" sz="2400"/>
              <a:t>The cash flows of the firm do not change; therefore, value doesn’t change</a:t>
            </a:r>
          </a:p>
          <a:p>
            <a:r>
              <a:rPr lang="en-US" sz="2400"/>
              <a:t>Proposition II</a:t>
            </a:r>
          </a:p>
          <a:p>
            <a:pPr lvl="1"/>
            <a:r>
              <a:rPr lang="en-US" sz="2400"/>
              <a:t>The WACC of the firm is NOT affected by capital structure</a:t>
            </a:r>
          </a:p>
        </p:txBody>
      </p:sp>
      <p:sp>
        <p:nvSpPr>
          <p:cNvPr id="1536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728C3DDA-AD82-44A3-BDA1-F815B98CACAE}" type="slidenum">
              <a:rPr lang="en-US" sz="1100"/>
              <a:pPr algn="ctr" eaLnBrk="1" hangingPunct="1"/>
              <a:t>12</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p:txBody>
          <a:bodyPr/>
          <a:lstStyle/>
          <a:p>
            <a:r>
              <a:rPr lang="en-US" sz="3600"/>
              <a:t>Case I - Equations</a:t>
            </a:r>
          </a:p>
        </p:txBody>
      </p:sp>
      <p:sp>
        <p:nvSpPr>
          <p:cNvPr id="16387" name="Rectangle 3"/>
          <p:cNvSpPr>
            <a:spLocks noGrp="1" noChangeArrowheads="1"/>
          </p:cNvSpPr>
          <p:nvPr>
            <p:ph type="body" idx="4294967295"/>
          </p:nvPr>
        </p:nvSpPr>
        <p:spPr>
          <a:xfrm>
            <a:off x="1447800" y="1371600"/>
            <a:ext cx="7388225" cy="4530725"/>
          </a:xfrm>
        </p:spPr>
        <p:txBody>
          <a:bodyPr/>
          <a:lstStyle/>
          <a:p>
            <a:pPr>
              <a:defRPr/>
            </a:pPr>
            <a:r>
              <a:rPr lang="en-US" sz="2400" dirty="0">
                <a:latin typeface="+mn-lt"/>
                <a:ea typeface="+mn-ea"/>
                <a:cs typeface="+mn-cs"/>
              </a:rPr>
              <a:t>WACC = R</a:t>
            </a:r>
            <a:r>
              <a:rPr lang="en-US" sz="2400" baseline="-25000" dirty="0">
                <a:latin typeface="+mn-lt"/>
                <a:ea typeface="+mn-ea"/>
                <a:cs typeface="+mn-cs"/>
              </a:rPr>
              <a:t>A</a:t>
            </a:r>
            <a:r>
              <a:rPr lang="en-US" sz="2400" dirty="0">
                <a:latin typeface="+mn-lt"/>
                <a:ea typeface="+mn-ea"/>
                <a:cs typeface="+mn-cs"/>
              </a:rPr>
              <a:t> = (E/V)R</a:t>
            </a:r>
            <a:r>
              <a:rPr lang="en-US" sz="2400" baseline="-25000" dirty="0">
                <a:latin typeface="+mn-lt"/>
                <a:ea typeface="+mn-ea"/>
                <a:cs typeface="+mn-cs"/>
              </a:rPr>
              <a:t>E</a:t>
            </a:r>
            <a:r>
              <a:rPr lang="en-US" sz="2400" dirty="0">
                <a:latin typeface="+mn-lt"/>
                <a:ea typeface="+mn-ea"/>
                <a:cs typeface="+mn-cs"/>
              </a:rPr>
              <a:t> + (D/V)R</a:t>
            </a:r>
            <a:r>
              <a:rPr lang="en-US" sz="2400" baseline="-25000" dirty="0">
                <a:latin typeface="+mn-lt"/>
                <a:ea typeface="+mn-ea"/>
                <a:cs typeface="+mn-cs"/>
              </a:rPr>
              <a:t>D</a:t>
            </a:r>
            <a:br>
              <a:rPr lang="en-US" sz="2400" baseline="-25000" dirty="0">
                <a:latin typeface="+mn-lt"/>
                <a:ea typeface="+mn-ea"/>
                <a:cs typeface="+mn-cs"/>
              </a:rPr>
            </a:br>
            <a:endParaRPr lang="en-US" sz="2400" dirty="0">
              <a:latin typeface="+mn-lt"/>
              <a:ea typeface="+mn-ea"/>
              <a:cs typeface="+mn-cs"/>
            </a:endParaRPr>
          </a:p>
          <a:p>
            <a:pPr>
              <a:defRPr/>
            </a:pPr>
            <a:r>
              <a:rPr lang="en-US" sz="2400" dirty="0">
                <a:latin typeface="+mn-lt"/>
                <a:ea typeface="+mn-ea"/>
                <a:cs typeface="+mn-cs"/>
              </a:rPr>
              <a:t>Rearranging the above gives</a:t>
            </a:r>
          </a:p>
          <a:p>
            <a:pPr marL="0" indent="0">
              <a:buFontTx/>
              <a:buNone/>
              <a:defRPr/>
            </a:pPr>
            <a:r>
              <a:rPr lang="en-US" sz="2400" dirty="0">
                <a:latin typeface="+mn-lt"/>
                <a:ea typeface="+mn-ea"/>
                <a:cs typeface="+mn-cs"/>
              </a:rPr>
              <a:t>	R</a:t>
            </a:r>
            <a:r>
              <a:rPr lang="en-US" sz="2400" baseline="-25000" dirty="0">
                <a:latin typeface="+mn-lt"/>
                <a:ea typeface="+mn-ea"/>
                <a:cs typeface="+mn-cs"/>
              </a:rPr>
              <a:t>E</a:t>
            </a:r>
            <a:r>
              <a:rPr lang="en-US" sz="2400" dirty="0">
                <a:latin typeface="+mn-lt"/>
                <a:ea typeface="+mn-ea"/>
                <a:cs typeface="+mn-cs"/>
              </a:rPr>
              <a:t> = R</a:t>
            </a:r>
            <a:r>
              <a:rPr lang="en-US" sz="2400" baseline="-25000" dirty="0">
                <a:latin typeface="+mn-lt"/>
                <a:ea typeface="+mn-ea"/>
                <a:cs typeface="+mn-cs"/>
              </a:rPr>
              <a:t>A</a:t>
            </a:r>
            <a:r>
              <a:rPr lang="en-US" sz="2400" dirty="0">
                <a:latin typeface="+mn-lt"/>
                <a:ea typeface="+mn-ea"/>
                <a:cs typeface="+mn-cs"/>
              </a:rPr>
              <a:t> + (R</a:t>
            </a:r>
            <a:r>
              <a:rPr lang="en-US" sz="2400" baseline="-25000" dirty="0">
                <a:latin typeface="+mn-lt"/>
                <a:ea typeface="+mn-ea"/>
                <a:cs typeface="+mn-cs"/>
              </a:rPr>
              <a:t>A</a:t>
            </a:r>
            <a:r>
              <a:rPr lang="en-US" sz="2400" dirty="0">
                <a:latin typeface="+mn-lt"/>
                <a:ea typeface="+mn-ea"/>
                <a:cs typeface="+mn-cs"/>
              </a:rPr>
              <a:t> – R</a:t>
            </a:r>
            <a:r>
              <a:rPr lang="en-US" sz="2400" baseline="-25000" dirty="0">
                <a:latin typeface="+mn-lt"/>
                <a:ea typeface="+mn-ea"/>
                <a:cs typeface="+mn-cs"/>
              </a:rPr>
              <a:t>D</a:t>
            </a:r>
            <a:r>
              <a:rPr lang="en-US" sz="2400" dirty="0">
                <a:latin typeface="+mn-lt"/>
                <a:ea typeface="+mn-ea"/>
                <a:cs typeface="+mn-cs"/>
              </a:rPr>
              <a:t>)(D/E)</a:t>
            </a:r>
            <a:br>
              <a:rPr lang="en-US" sz="2400" dirty="0">
                <a:latin typeface="+mn-lt"/>
                <a:ea typeface="+mn-ea"/>
                <a:cs typeface="+mn-cs"/>
              </a:rPr>
            </a:br>
            <a:endParaRPr lang="en-US" sz="2400" dirty="0">
              <a:latin typeface="+mn-lt"/>
              <a:ea typeface="+mn-ea"/>
              <a:cs typeface="+mn-cs"/>
            </a:endParaRPr>
          </a:p>
          <a:p>
            <a:pPr lvl="1">
              <a:defRPr/>
            </a:pPr>
            <a:r>
              <a:rPr lang="en-US" sz="2400" dirty="0">
                <a:latin typeface="+mn-lt"/>
              </a:rPr>
              <a:t>R</a:t>
            </a:r>
            <a:r>
              <a:rPr lang="en-US" sz="2400" baseline="-25000" dirty="0">
                <a:latin typeface="+mn-lt"/>
              </a:rPr>
              <a:t>A</a:t>
            </a:r>
            <a:r>
              <a:rPr lang="en-US" sz="2400" dirty="0">
                <a:latin typeface="+mn-lt"/>
              </a:rPr>
              <a:t> is the “cost” of the firm’s business risk, i.e., the risk of the firm’s assets</a:t>
            </a:r>
          </a:p>
          <a:p>
            <a:pPr lvl="1">
              <a:defRPr/>
            </a:pPr>
            <a:r>
              <a:rPr lang="en-US" sz="2400" dirty="0">
                <a:latin typeface="+mn-lt"/>
              </a:rPr>
              <a:t>(R</a:t>
            </a:r>
            <a:r>
              <a:rPr lang="en-US" sz="2400" baseline="-25000" dirty="0">
                <a:latin typeface="+mn-lt"/>
              </a:rPr>
              <a:t>A</a:t>
            </a:r>
            <a:r>
              <a:rPr lang="en-US" sz="2400" dirty="0">
                <a:latin typeface="+mn-lt"/>
              </a:rPr>
              <a:t> – R</a:t>
            </a:r>
            <a:r>
              <a:rPr lang="en-US" sz="2400" baseline="-25000" dirty="0">
                <a:latin typeface="+mn-lt"/>
              </a:rPr>
              <a:t>D</a:t>
            </a:r>
            <a:r>
              <a:rPr lang="en-US" sz="2400" dirty="0">
                <a:latin typeface="+mn-lt"/>
              </a:rPr>
              <a:t>)(D/E) is the “cost” of the firm’s financial risk, i.e., the additional return required by stockholders to compensate for the risk of leverage</a:t>
            </a:r>
          </a:p>
        </p:txBody>
      </p:sp>
      <p:sp>
        <p:nvSpPr>
          <p:cNvPr id="16388"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0535A20D-F808-470F-970D-22559C17F90D}" type="slidenum">
              <a:rPr lang="en-US" sz="1100"/>
              <a:pPr algn="ctr" eaLnBrk="1" hangingPunct="1"/>
              <a:t>13</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idx="4294967295"/>
          </p:nvPr>
        </p:nvSpPr>
        <p:spPr/>
        <p:txBody>
          <a:bodyPr/>
          <a:lstStyle/>
          <a:p>
            <a:r>
              <a:rPr lang="en-US" sz="3600"/>
              <a:t>Figure 16.3</a:t>
            </a:r>
          </a:p>
        </p:txBody>
      </p:sp>
      <p:pic>
        <p:nvPicPr>
          <p:cNvPr id="17411" name="Picture 8" descr="ros91585_1703"/>
          <p:cNvPicPr>
            <a:picLocks noChangeAspect="1" noChangeArrowheads="1"/>
          </p:cNvPicPr>
          <p:nvPr/>
        </p:nvPicPr>
        <p:blipFill>
          <a:blip r:embed="rId3"/>
          <a:srcRect r="46466"/>
          <a:stretch>
            <a:fillRect/>
          </a:stretch>
        </p:blipFill>
        <p:spPr bwMode="auto">
          <a:xfrm>
            <a:off x="1981200" y="1295400"/>
            <a:ext cx="6629400" cy="5091113"/>
          </a:xfrm>
          <a:prstGeom prst="rect">
            <a:avLst/>
          </a:prstGeom>
          <a:noFill/>
          <a:ln w="9525">
            <a:noFill/>
            <a:miter lim="800000"/>
            <a:headEnd/>
            <a:tailEnd/>
          </a:ln>
          <a:effectLst>
            <a:outerShdw dist="107763" dir="2700000" algn="ctr" rotWithShape="0">
              <a:srgbClr val="808080">
                <a:alpha val="50000"/>
              </a:srgbClr>
            </a:outerShdw>
          </a:effectLst>
        </p:spPr>
      </p:pic>
      <p:sp>
        <p:nvSpPr>
          <p:cNvPr id="17412" name="Rectangle 11"/>
          <p:cNvSpPr>
            <a:spLocks noChangeArrowheads="1"/>
          </p:cNvSpPr>
          <p:nvPr/>
        </p:nvSpPr>
        <p:spPr bwMode="auto">
          <a:xfrm>
            <a:off x="8529638" y="6521450"/>
            <a:ext cx="541337" cy="260350"/>
          </a:xfrm>
          <a:prstGeom prst="rect">
            <a:avLst/>
          </a:prstGeom>
          <a:noFill/>
          <a:ln w="38100">
            <a:noFill/>
            <a:miter lim="800000"/>
            <a:headEnd/>
            <a:tailEnd/>
          </a:ln>
          <a:effectLst/>
        </p:spPr>
        <p:txBody>
          <a:bodyPr wrap="none">
            <a:spAutoFit/>
          </a:bodyPr>
          <a:lstStyle/>
          <a:p>
            <a:pPr algn="ctr" eaLnBrk="1" hangingPunct="1"/>
            <a:r>
              <a:rPr lang="en-US" sz="1100"/>
              <a:t>16-</a:t>
            </a:r>
            <a:fld id="{1F3CB724-D411-4645-B585-228117F1A1B9}" type="slidenum">
              <a:rPr lang="en-US" sz="1100"/>
              <a:pPr algn="ctr" eaLnBrk="1" hangingPunct="1"/>
              <a:t>14</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p:txBody>
          <a:bodyPr/>
          <a:lstStyle/>
          <a:p>
            <a:r>
              <a:rPr lang="en-US" sz="3600"/>
              <a:t>Case I - Example</a:t>
            </a:r>
          </a:p>
        </p:txBody>
      </p:sp>
      <p:sp>
        <p:nvSpPr>
          <p:cNvPr id="18435" name="Rectangle 3"/>
          <p:cNvSpPr>
            <a:spLocks noGrp="1" noChangeArrowheads="1"/>
          </p:cNvSpPr>
          <p:nvPr>
            <p:ph type="body" idx="4294967295"/>
          </p:nvPr>
        </p:nvSpPr>
        <p:spPr>
          <a:xfrm>
            <a:off x="1465263" y="1447800"/>
            <a:ext cx="7602537" cy="4953000"/>
          </a:xfrm>
        </p:spPr>
        <p:txBody>
          <a:bodyPr/>
          <a:lstStyle/>
          <a:p>
            <a:pPr>
              <a:lnSpc>
                <a:spcPct val="90000"/>
              </a:lnSpc>
            </a:pPr>
            <a:r>
              <a:rPr lang="en-US" sz="2400"/>
              <a:t>Data</a:t>
            </a:r>
          </a:p>
          <a:p>
            <a:pPr lvl="1">
              <a:lnSpc>
                <a:spcPct val="90000"/>
              </a:lnSpc>
            </a:pPr>
            <a:r>
              <a:rPr lang="en-US" sz="2200"/>
              <a:t>Required return on assets = 16%; cost of debt = 10%; percent of debt = 45%</a:t>
            </a:r>
          </a:p>
          <a:p>
            <a:pPr>
              <a:lnSpc>
                <a:spcPct val="90000"/>
              </a:lnSpc>
            </a:pPr>
            <a:r>
              <a:rPr lang="en-US" sz="2400"/>
              <a:t>What is the cost of equity?</a:t>
            </a:r>
          </a:p>
          <a:p>
            <a:pPr lvl="1">
              <a:lnSpc>
                <a:spcPct val="90000"/>
              </a:lnSpc>
            </a:pPr>
            <a:r>
              <a:rPr lang="en-US" sz="2200"/>
              <a:t>R</a:t>
            </a:r>
            <a:r>
              <a:rPr lang="en-US" sz="2200" baseline="-25000"/>
              <a:t>E</a:t>
            </a:r>
            <a:r>
              <a:rPr lang="en-US" sz="2200"/>
              <a:t> = 16 + (16 - 10)(.45/.55) = 20.91%</a:t>
            </a:r>
          </a:p>
          <a:p>
            <a:pPr>
              <a:lnSpc>
                <a:spcPct val="90000"/>
              </a:lnSpc>
            </a:pPr>
            <a:r>
              <a:rPr lang="en-US" sz="2400"/>
              <a:t>Suppose instead that the cost of equity is 25%, what is the debt-to-equity ratio?</a:t>
            </a:r>
          </a:p>
          <a:p>
            <a:pPr lvl="1">
              <a:lnSpc>
                <a:spcPct val="90000"/>
              </a:lnSpc>
            </a:pPr>
            <a:r>
              <a:rPr lang="en-US" sz="2200"/>
              <a:t>25 = 16 + (16 - 10)(D/E)</a:t>
            </a:r>
          </a:p>
          <a:p>
            <a:pPr lvl="1">
              <a:lnSpc>
                <a:spcPct val="90000"/>
              </a:lnSpc>
            </a:pPr>
            <a:r>
              <a:rPr lang="en-US" sz="2200"/>
              <a:t>D/E = (25 - 16) / (16 - 10) = 3/2 =1.5</a:t>
            </a:r>
          </a:p>
          <a:p>
            <a:pPr>
              <a:lnSpc>
                <a:spcPct val="90000"/>
              </a:lnSpc>
            </a:pPr>
            <a:r>
              <a:rPr lang="en-US" sz="2400"/>
              <a:t>Based on this information, what is the percent of equity in the firm?</a:t>
            </a:r>
          </a:p>
          <a:p>
            <a:pPr lvl="1">
              <a:lnSpc>
                <a:spcPct val="90000"/>
              </a:lnSpc>
            </a:pPr>
            <a:r>
              <a:rPr lang="en-US" sz="2200"/>
              <a:t>E/V = 2 / 5 = 40%</a:t>
            </a:r>
          </a:p>
        </p:txBody>
      </p:sp>
      <p:sp>
        <p:nvSpPr>
          <p:cNvPr id="18436"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35003309-AF2A-435D-B3FA-843212053230}" type="slidenum">
              <a:rPr lang="en-US" sz="1100"/>
              <a:pPr algn="ctr" eaLnBrk="1" hangingPunct="1"/>
              <a:t>15</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p:txBody>
          <a:bodyPr/>
          <a:lstStyle/>
          <a:p>
            <a:r>
              <a:rPr lang="en-US" sz="3600"/>
              <a:t>The CAPM, the SML and Proposition II</a:t>
            </a:r>
          </a:p>
        </p:txBody>
      </p:sp>
      <p:sp>
        <p:nvSpPr>
          <p:cNvPr id="19459" name="Rectangle 3"/>
          <p:cNvSpPr>
            <a:spLocks noGrp="1" noChangeArrowheads="1"/>
          </p:cNvSpPr>
          <p:nvPr>
            <p:ph type="body" idx="4294967295"/>
          </p:nvPr>
        </p:nvSpPr>
        <p:spPr>
          <a:xfrm>
            <a:off x="1447800" y="1793875"/>
            <a:ext cx="7388225" cy="4530725"/>
          </a:xfrm>
        </p:spPr>
        <p:txBody>
          <a:bodyPr/>
          <a:lstStyle/>
          <a:p>
            <a:pPr>
              <a:defRPr/>
            </a:pPr>
            <a:r>
              <a:rPr lang="en-US" sz="2400" dirty="0">
                <a:latin typeface="+mn-lt"/>
                <a:ea typeface="+mn-ea"/>
                <a:cs typeface="+mn-cs"/>
              </a:rPr>
              <a:t>How does financial leverage affect systematic risk?</a:t>
            </a:r>
          </a:p>
          <a:p>
            <a:pPr>
              <a:defRPr/>
            </a:pPr>
            <a:r>
              <a:rPr lang="en-US" sz="2400" dirty="0">
                <a:latin typeface="+mn-lt"/>
                <a:ea typeface="+mn-ea"/>
                <a:cs typeface="+mn-cs"/>
              </a:rPr>
              <a:t>CAPM: R</a:t>
            </a:r>
            <a:r>
              <a:rPr lang="en-US" sz="2400" baseline="-25000" dirty="0">
                <a:latin typeface="+mn-lt"/>
                <a:ea typeface="+mn-ea"/>
                <a:cs typeface="+mn-cs"/>
              </a:rPr>
              <a:t>A</a:t>
            </a:r>
            <a:r>
              <a:rPr lang="en-US" sz="2400" dirty="0">
                <a:latin typeface="+mn-lt"/>
                <a:ea typeface="+mn-ea"/>
                <a:cs typeface="+mn-cs"/>
              </a:rPr>
              <a:t> = </a:t>
            </a:r>
            <a:r>
              <a:rPr lang="en-US" sz="2400" dirty="0" err="1">
                <a:latin typeface="+mn-lt"/>
                <a:ea typeface="+mn-ea"/>
                <a:cs typeface="+mn-cs"/>
              </a:rPr>
              <a:t>R</a:t>
            </a:r>
            <a:r>
              <a:rPr lang="en-US" sz="2400" baseline="-25000" dirty="0" err="1">
                <a:latin typeface="+mn-lt"/>
                <a:ea typeface="+mn-ea"/>
                <a:cs typeface="+mn-cs"/>
              </a:rPr>
              <a:t>f</a:t>
            </a:r>
            <a:r>
              <a:rPr lang="en-US" sz="2400" dirty="0">
                <a:latin typeface="+mn-lt"/>
                <a:ea typeface="+mn-ea"/>
                <a:cs typeface="+mn-cs"/>
              </a:rPr>
              <a:t> + </a:t>
            </a:r>
            <a:r>
              <a:rPr lang="en-US" sz="2400" dirty="0">
                <a:latin typeface="+mn-lt"/>
                <a:ea typeface="+mn-ea"/>
                <a:cs typeface="+mn-cs"/>
                <a:sym typeface="Symbol" pitchFamily="18" charset="2"/>
              </a:rPr>
              <a:t></a:t>
            </a:r>
            <a:r>
              <a:rPr lang="en-US" sz="2400" baseline="-25000" dirty="0">
                <a:latin typeface="+mn-lt"/>
                <a:ea typeface="+mn-ea"/>
                <a:cs typeface="+mn-cs"/>
                <a:sym typeface="Symbol" pitchFamily="18" charset="2"/>
              </a:rPr>
              <a:t>A</a:t>
            </a:r>
            <a:r>
              <a:rPr lang="en-US" sz="2400" dirty="0">
                <a:latin typeface="+mn-lt"/>
                <a:ea typeface="+mn-ea"/>
                <a:cs typeface="+mn-cs"/>
                <a:sym typeface="Symbol" pitchFamily="18" charset="2"/>
              </a:rPr>
              <a:t>(R</a:t>
            </a:r>
            <a:r>
              <a:rPr lang="en-US" sz="2400" baseline="-25000" dirty="0">
                <a:latin typeface="+mn-lt"/>
                <a:ea typeface="+mn-ea"/>
                <a:cs typeface="+mn-cs"/>
                <a:sym typeface="Symbol" pitchFamily="18" charset="2"/>
              </a:rPr>
              <a:t>M</a:t>
            </a:r>
            <a:r>
              <a:rPr lang="en-US" sz="2400" dirty="0">
                <a:latin typeface="+mn-lt"/>
                <a:ea typeface="+mn-ea"/>
                <a:cs typeface="+mn-cs"/>
                <a:sym typeface="Symbol" pitchFamily="18" charset="2"/>
              </a:rPr>
              <a:t> – </a:t>
            </a:r>
            <a:r>
              <a:rPr lang="en-US" sz="2400" dirty="0" err="1">
                <a:latin typeface="+mn-lt"/>
                <a:ea typeface="+mn-ea"/>
                <a:cs typeface="+mn-cs"/>
                <a:sym typeface="Symbol" pitchFamily="18" charset="2"/>
              </a:rPr>
              <a:t>R</a:t>
            </a:r>
            <a:r>
              <a:rPr lang="en-US" sz="2400" baseline="-25000" dirty="0" err="1">
                <a:latin typeface="+mn-lt"/>
                <a:ea typeface="+mn-ea"/>
                <a:cs typeface="+mn-cs"/>
                <a:sym typeface="Symbol" pitchFamily="18" charset="2"/>
              </a:rPr>
              <a:t>f</a:t>
            </a:r>
            <a:r>
              <a:rPr lang="en-US" sz="2400" dirty="0">
                <a:latin typeface="+mn-lt"/>
                <a:ea typeface="+mn-ea"/>
                <a:cs typeface="+mn-cs"/>
                <a:sym typeface="Symbol" pitchFamily="18" charset="2"/>
              </a:rPr>
              <a:t>)</a:t>
            </a:r>
          </a:p>
          <a:p>
            <a:pPr lvl="1">
              <a:defRPr/>
            </a:pPr>
            <a:r>
              <a:rPr lang="en-US" sz="2000" dirty="0">
                <a:latin typeface="+mn-lt"/>
              </a:rPr>
              <a:t>Where </a:t>
            </a:r>
            <a:r>
              <a:rPr lang="en-US" sz="2000" dirty="0">
                <a:latin typeface="+mn-lt"/>
                <a:sym typeface="Symbol" pitchFamily="18" charset="2"/>
              </a:rPr>
              <a:t></a:t>
            </a:r>
            <a:r>
              <a:rPr lang="en-US" sz="2000" baseline="-25000" dirty="0">
                <a:latin typeface="+mn-lt"/>
                <a:sym typeface="Symbol" pitchFamily="18" charset="2"/>
              </a:rPr>
              <a:t>A</a:t>
            </a:r>
            <a:r>
              <a:rPr lang="en-US" sz="2000" dirty="0">
                <a:latin typeface="+mn-lt"/>
                <a:sym typeface="Symbol" pitchFamily="18" charset="2"/>
              </a:rPr>
              <a:t> is the firm’s asset beta and measures the systematic risk of the firm’s assets</a:t>
            </a:r>
          </a:p>
          <a:p>
            <a:pPr>
              <a:defRPr/>
            </a:pPr>
            <a:r>
              <a:rPr lang="en-US" sz="2400" dirty="0">
                <a:latin typeface="+mn-lt"/>
                <a:ea typeface="+mn-ea"/>
                <a:cs typeface="+mn-cs"/>
              </a:rPr>
              <a:t>Proposition II</a:t>
            </a:r>
          </a:p>
          <a:p>
            <a:pPr lvl="1">
              <a:defRPr/>
            </a:pPr>
            <a:r>
              <a:rPr lang="en-US" sz="2000" dirty="0">
                <a:latin typeface="+mn-lt"/>
              </a:rPr>
              <a:t>R</a:t>
            </a:r>
            <a:r>
              <a:rPr lang="en-US" sz="2000" baseline="-25000" dirty="0">
                <a:latin typeface="+mn-lt"/>
              </a:rPr>
              <a:t>E</a:t>
            </a:r>
            <a:r>
              <a:rPr lang="en-US" sz="2000" dirty="0">
                <a:latin typeface="+mn-lt"/>
              </a:rPr>
              <a:t> = R</a:t>
            </a:r>
            <a:r>
              <a:rPr lang="en-US" sz="2000" baseline="-25000" dirty="0">
                <a:latin typeface="+mn-lt"/>
              </a:rPr>
              <a:t>A</a:t>
            </a:r>
            <a:r>
              <a:rPr lang="en-US" sz="2000" dirty="0">
                <a:latin typeface="+mn-lt"/>
              </a:rPr>
              <a:t> + (R</a:t>
            </a:r>
            <a:r>
              <a:rPr lang="en-US" sz="2000" baseline="-25000" dirty="0">
                <a:latin typeface="+mn-lt"/>
              </a:rPr>
              <a:t>A</a:t>
            </a:r>
            <a:r>
              <a:rPr lang="en-US" sz="2000" dirty="0">
                <a:latin typeface="+mn-lt"/>
              </a:rPr>
              <a:t> – R</a:t>
            </a:r>
            <a:r>
              <a:rPr lang="en-US" sz="2000" baseline="-25000" dirty="0">
                <a:latin typeface="+mn-lt"/>
              </a:rPr>
              <a:t>D</a:t>
            </a:r>
            <a:r>
              <a:rPr lang="en-US" sz="2000" dirty="0">
                <a:latin typeface="+mn-lt"/>
              </a:rPr>
              <a:t>)(D/E)</a:t>
            </a:r>
            <a:br>
              <a:rPr lang="en-US" sz="2000" dirty="0">
                <a:latin typeface="+mn-lt"/>
              </a:rPr>
            </a:br>
            <a:r>
              <a:rPr lang="en-US" sz="2000" dirty="0">
                <a:latin typeface="+mn-lt"/>
              </a:rPr>
              <a:t>Replace R</a:t>
            </a:r>
            <a:r>
              <a:rPr lang="en-US" sz="2000" baseline="-25000" dirty="0">
                <a:latin typeface="+mn-lt"/>
              </a:rPr>
              <a:t>A</a:t>
            </a:r>
            <a:r>
              <a:rPr lang="en-US" sz="2000" dirty="0">
                <a:latin typeface="+mn-lt"/>
              </a:rPr>
              <a:t> with the CAPM above and assume that the debt is riskless (R</a:t>
            </a:r>
            <a:r>
              <a:rPr lang="en-US" sz="2000" baseline="-25000" dirty="0">
                <a:latin typeface="+mn-lt"/>
              </a:rPr>
              <a:t>D</a:t>
            </a:r>
            <a:r>
              <a:rPr lang="en-US" sz="2000" dirty="0">
                <a:latin typeface="+mn-lt"/>
              </a:rPr>
              <a:t> = </a:t>
            </a:r>
            <a:r>
              <a:rPr lang="en-US" sz="2000" dirty="0" err="1">
                <a:latin typeface="+mn-lt"/>
              </a:rPr>
              <a:t>R</a:t>
            </a:r>
            <a:r>
              <a:rPr lang="en-US" sz="2000" baseline="-25000" dirty="0" err="1">
                <a:latin typeface="+mn-lt"/>
              </a:rPr>
              <a:t>f</a:t>
            </a:r>
            <a:r>
              <a:rPr lang="en-US" sz="2000" dirty="0">
                <a:latin typeface="+mn-lt"/>
              </a:rPr>
              <a:t>) gives</a:t>
            </a:r>
          </a:p>
          <a:p>
            <a:pPr marL="457200" lvl="1" indent="0">
              <a:buFontTx/>
              <a:buNone/>
              <a:defRPr/>
            </a:pPr>
            <a:r>
              <a:rPr lang="en-US" sz="2000" dirty="0">
                <a:latin typeface="+mn-lt"/>
              </a:rPr>
              <a:t>     R</a:t>
            </a:r>
            <a:r>
              <a:rPr lang="en-US" sz="2000" baseline="-25000" dirty="0">
                <a:latin typeface="+mn-lt"/>
              </a:rPr>
              <a:t>E</a:t>
            </a:r>
            <a:r>
              <a:rPr lang="en-US" sz="2000" dirty="0">
                <a:latin typeface="+mn-lt"/>
              </a:rPr>
              <a:t> = </a:t>
            </a:r>
            <a:r>
              <a:rPr lang="en-US" sz="2000" dirty="0" err="1">
                <a:latin typeface="+mn-lt"/>
              </a:rPr>
              <a:t>R</a:t>
            </a:r>
            <a:r>
              <a:rPr lang="en-US" sz="2000" baseline="-25000" dirty="0" err="1">
                <a:latin typeface="+mn-lt"/>
              </a:rPr>
              <a:t>f</a:t>
            </a:r>
            <a:r>
              <a:rPr lang="en-US" sz="2000" dirty="0">
                <a:latin typeface="+mn-lt"/>
              </a:rPr>
              <a:t> + </a:t>
            </a:r>
            <a:r>
              <a:rPr lang="en-US" sz="2000" dirty="0">
                <a:latin typeface="+mn-lt"/>
                <a:sym typeface="Symbol" pitchFamily="18" charset="2"/>
              </a:rPr>
              <a:t></a:t>
            </a:r>
            <a:r>
              <a:rPr lang="en-US" sz="2000" baseline="-25000" dirty="0">
                <a:latin typeface="+mn-lt"/>
                <a:sym typeface="Symbol" pitchFamily="18" charset="2"/>
              </a:rPr>
              <a:t>A</a:t>
            </a:r>
            <a:r>
              <a:rPr lang="en-US" sz="2000" dirty="0">
                <a:latin typeface="+mn-lt"/>
                <a:sym typeface="Symbol" pitchFamily="18" charset="2"/>
              </a:rPr>
              <a:t>(1+D/E)</a:t>
            </a:r>
            <a:r>
              <a:rPr lang="en-US" sz="2000" dirty="0">
                <a:latin typeface="+mn-lt"/>
              </a:rPr>
              <a:t>(R</a:t>
            </a:r>
            <a:r>
              <a:rPr lang="en-US" sz="2000" baseline="-25000" dirty="0">
                <a:latin typeface="+mn-lt"/>
              </a:rPr>
              <a:t>M</a:t>
            </a:r>
            <a:r>
              <a:rPr lang="en-US" sz="2000" dirty="0">
                <a:latin typeface="+mn-lt"/>
              </a:rPr>
              <a:t> – </a:t>
            </a:r>
            <a:r>
              <a:rPr lang="en-US" sz="2000" dirty="0" err="1">
                <a:latin typeface="+mn-lt"/>
              </a:rPr>
              <a:t>R</a:t>
            </a:r>
            <a:r>
              <a:rPr lang="en-US" sz="2000" baseline="-25000" dirty="0" err="1">
                <a:latin typeface="+mn-lt"/>
              </a:rPr>
              <a:t>f</a:t>
            </a:r>
            <a:r>
              <a:rPr lang="en-US" sz="2000" dirty="0">
                <a:latin typeface="+mn-lt"/>
              </a:rPr>
              <a:t>)</a:t>
            </a:r>
          </a:p>
        </p:txBody>
      </p:sp>
      <p:sp>
        <p:nvSpPr>
          <p:cNvPr id="19460"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5B1B63B4-74F5-42E0-BDCF-58DD434374C6}" type="slidenum">
              <a:rPr lang="en-US" sz="1100"/>
              <a:pPr algn="ctr" eaLnBrk="1" hangingPunct="1"/>
              <a:t>16</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p:txBody>
          <a:bodyPr/>
          <a:lstStyle/>
          <a:p>
            <a:r>
              <a:rPr lang="en-US" sz="3600"/>
              <a:t>Business Risk and </a:t>
            </a:r>
            <a:br>
              <a:rPr lang="en-US" sz="3600"/>
            </a:br>
            <a:r>
              <a:rPr lang="en-US" sz="3600"/>
              <a:t>Financial Risk</a:t>
            </a:r>
          </a:p>
        </p:txBody>
      </p:sp>
      <p:sp>
        <p:nvSpPr>
          <p:cNvPr id="20483" name="Rectangle 3"/>
          <p:cNvSpPr>
            <a:spLocks noGrp="1" noChangeArrowheads="1"/>
          </p:cNvSpPr>
          <p:nvPr>
            <p:ph type="body" idx="4294967295"/>
          </p:nvPr>
        </p:nvSpPr>
        <p:spPr/>
        <p:txBody>
          <a:bodyPr/>
          <a:lstStyle/>
          <a:p>
            <a:r>
              <a:rPr lang="en-US" sz="2400"/>
              <a:t>R</a:t>
            </a:r>
            <a:r>
              <a:rPr lang="en-US" sz="2400" baseline="-25000"/>
              <a:t>E</a:t>
            </a:r>
            <a:r>
              <a:rPr lang="en-US" sz="2400"/>
              <a:t> = R</a:t>
            </a:r>
            <a:r>
              <a:rPr lang="en-US" sz="2400" baseline="-25000"/>
              <a:t>f</a:t>
            </a:r>
            <a:r>
              <a:rPr lang="en-US" sz="2400"/>
              <a:t> + </a:t>
            </a:r>
            <a:r>
              <a:rPr lang="en-US" sz="2400">
                <a:sym typeface="Symbol" pitchFamily="18" charset="2"/>
              </a:rPr>
              <a:t></a:t>
            </a:r>
            <a:r>
              <a:rPr lang="en-US" sz="2400" baseline="-25000">
                <a:sym typeface="Symbol" pitchFamily="18" charset="2"/>
              </a:rPr>
              <a:t>A</a:t>
            </a:r>
            <a:r>
              <a:rPr lang="en-US" sz="2400">
                <a:sym typeface="Symbol" pitchFamily="18" charset="2"/>
              </a:rPr>
              <a:t>(1+D/E)</a:t>
            </a:r>
            <a:r>
              <a:rPr lang="en-US" sz="2400"/>
              <a:t>(R</a:t>
            </a:r>
            <a:r>
              <a:rPr lang="en-US" sz="2400" baseline="-25000"/>
              <a:t>M</a:t>
            </a:r>
            <a:r>
              <a:rPr lang="en-US" sz="2400"/>
              <a:t> – R</a:t>
            </a:r>
            <a:r>
              <a:rPr lang="en-US" sz="2400" baseline="-25000"/>
              <a:t>f</a:t>
            </a:r>
            <a:r>
              <a:rPr lang="en-US" sz="2400"/>
              <a:t>)</a:t>
            </a:r>
          </a:p>
          <a:p>
            <a:r>
              <a:rPr lang="en-US" sz="2400"/>
              <a:t>CAPM: R</a:t>
            </a:r>
            <a:r>
              <a:rPr lang="en-US" sz="2400" baseline="-25000"/>
              <a:t>E</a:t>
            </a:r>
            <a:r>
              <a:rPr lang="en-US" sz="2400"/>
              <a:t> = R</a:t>
            </a:r>
            <a:r>
              <a:rPr lang="en-US" sz="2400" baseline="-25000"/>
              <a:t>f</a:t>
            </a:r>
            <a:r>
              <a:rPr lang="en-US" sz="2400"/>
              <a:t> + </a:t>
            </a:r>
            <a:r>
              <a:rPr lang="en-US" sz="2400">
                <a:sym typeface="Symbol" pitchFamily="18" charset="2"/>
              </a:rPr>
              <a:t></a:t>
            </a:r>
            <a:r>
              <a:rPr lang="en-US" sz="2400" baseline="-25000">
                <a:sym typeface="Symbol" pitchFamily="18" charset="2"/>
              </a:rPr>
              <a:t>E</a:t>
            </a:r>
            <a:r>
              <a:rPr lang="en-US" sz="2400">
                <a:sym typeface="Symbol" pitchFamily="18" charset="2"/>
              </a:rPr>
              <a:t>(R</a:t>
            </a:r>
            <a:r>
              <a:rPr lang="en-US" sz="2400" baseline="-25000">
                <a:sym typeface="Symbol" pitchFamily="18" charset="2"/>
              </a:rPr>
              <a:t>M</a:t>
            </a:r>
            <a:r>
              <a:rPr lang="en-US" sz="2400">
                <a:sym typeface="Symbol" pitchFamily="18" charset="2"/>
              </a:rPr>
              <a:t> – R</a:t>
            </a:r>
            <a:r>
              <a:rPr lang="en-US" sz="2400" baseline="-25000">
                <a:sym typeface="Symbol" pitchFamily="18" charset="2"/>
              </a:rPr>
              <a:t>f</a:t>
            </a:r>
            <a:r>
              <a:rPr lang="en-US" sz="2400">
                <a:sym typeface="Symbol" pitchFamily="18" charset="2"/>
              </a:rPr>
              <a:t>)</a:t>
            </a:r>
          </a:p>
          <a:p>
            <a:pPr lvl="1"/>
            <a:r>
              <a:rPr lang="en-US" sz="2400">
                <a:sym typeface="Symbol" pitchFamily="18" charset="2"/>
              </a:rPr>
              <a:t></a:t>
            </a:r>
            <a:r>
              <a:rPr lang="en-US" sz="2400" baseline="-25000">
                <a:sym typeface="Symbol" pitchFamily="18" charset="2"/>
              </a:rPr>
              <a:t>E</a:t>
            </a:r>
            <a:r>
              <a:rPr lang="en-US" sz="2400">
                <a:sym typeface="Symbol" pitchFamily="18" charset="2"/>
              </a:rPr>
              <a:t> = </a:t>
            </a:r>
            <a:r>
              <a:rPr lang="en-US" sz="2400" baseline="-25000">
                <a:sym typeface="Symbol" pitchFamily="18" charset="2"/>
              </a:rPr>
              <a:t>A</a:t>
            </a:r>
            <a:r>
              <a:rPr lang="en-US" sz="2400">
                <a:sym typeface="Symbol" pitchFamily="18" charset="2"/>
              </a:rPr>
              <a:t>(1 + D/E)</a:t>
            </a:r>
          </a:p>
          <a:p>
            <a:r>
              <a:rPr lang="en-US" sz="2400">
                <a:sym typeface="Symbol" pitchFamily="18" charset="2"/>
              </a:rPr>
              <a:t>Therefore, the systematic risk of the stock depends on:</a:t>
            </a:r>
          </a:p>
          <a:p>
            <a:pPr lvl="1"/>
            <a:r>
              <a:rPr lang="en-US" sz="2400">
                <a:sym typeface="Symbol" pitchFamily="18" charset="2"/>
              </a:rPr>
              <a:t>Systematic risk of the assets, </a:t>
            </a:r>
            <a:r>
              <a:rPr lang="en-US" sz="2400" baseline="-25000">
                <a:sym typeface="Symbol" pitchFamily="18" charset="2"/>
              </a:rPr>
              <a:t>A</a:t>
            </a:r>
            <a:r>
              <a:rPr lang="en-US" sz="2400">
                <a:sym typeface="Symbol" pitchFamily="18" charset="2"/>
              </a:rPr>
              <a:t> (business risk)</a:t>
            </a:r>
          </a:p>
          <a:p>
            <a:pPr lvl="1"/>
            <a:r>
              <a:rPr lang="en-US" sz="2400"/>
              <a:t>Level of leverage, D/E  (financial risk)</a:t>
            </a:r>
          </a:p>
        </p:txBody>
      </p:sp>
      <p:sp>
        <p:nvSpPr>
          <p:cNvPr id="2048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88527993-61BB-4540-B7D5-64ED85BC7572}" type="slidenum">
              <a:rPr lang="en-US" sz="1100"/>
              <a:pPr algn="ctr" eaLnBrk="1" hangingPunct="1"/>
              <a:t>17</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p:txBody>
          <a:bodyPr/>
          <a:lstStyle/>
          <a:p>
            <a:r>
              <a:rPr lang="en-US" sz="3600"/>
              <a:t>Case II – Cash Flow</a:t>
            </a:r>
          </a:p>
        </p:txBody>
      </p:sp>
      <p:sp>
        <p:nvSpPr>
          <p:cNvPr id="21507" name="Rectangle 3"/>
          <p:cNvSpPr>
            <a:spLocks noGrp="1" noChangeArrowheads="1"/>
          </p:cNvSpPr>
          <p:nvPr>
            <p:ph type="body" idx="4294967295"/>
          </p:nvPr>
        </p:nvSpPr>
        <p:spPr/>
        <p:txBody>
          <a:bodyPr/>
          <a:lstStyle/>
          <a:p>
            <a:r>
              <a:rPr lang="en-US" sz="2400"/>
              <a:t>Interest is tax deductible</a:t>
            </a:r>
          </a:p>
          <a:p>
            <a:r>
              <a:rPr lang="en-US" sz="2400"/>
              <a:t>Therefore, when a firm adds debt, it reduces taxes, all else equal</a:t>
            </a:r>
          </a:p>
          <a:p>
            <a:r>
              <a:rPr lang="en-US" sz="2400"/>
              <a:t>The reduction in taxes increases the cash flow of the firm</a:t>
            </a:r>
          </a:p>
          <a:p>
            <a:r>
              <a:rPr lang="en-US" sz="2400"/>
              <a:t>How should an increase in cash flows affect the value of the firm?</a:t>
            </a:r>
          </a:p>
        </p:txBody>
      </p:sp>
      <p:sp>
        <p:nvSpPr>
          <p:cNvPr id="21508"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D4E9F9D9-E5C1-42AB-8C70-D02D7314D84B}" type="slidenum">
              <a:rPr lang="en-US" sz="1100"/>
              <a:pPr algn="ctr" eaLnBrk="1" hangingPunct="1"/>
              <a:t>18</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p:txBody>
          <a:bodyPr/>
          <a:lstStyle/>
          <a:p>
            <a:r>
              <a:rPr lang="en-US" sz="3600"/>
              <a:t>Case II - Example</a:t>
            </a:r>
          </a:p>
        </p:txBody>
      </p:sp>
      <p:graphicFrame>
        <p:nvGraphicFramePr>
          <p:cNvPr id="36965" name="Group 101"/>
          <p:cNvGraphicFramePr>
            <a:graphicFrameLocks noGrp="1"/>
          </p:cNvGraphicFramePr>
          <p:nvPr/>
        </p:nvGraphicFramePr>
        <p:xfrm>
          <a:off x="1600200" y="1752600"/>
          <a:ext cx="6858000" cy="4556127"/>
        </p:xfrm>
        <a:graphic>
          <a:graphicData uri="http://schemas.openxmlformats.org/drawingml/2006/table">
            <a:tbl>
              <a:tblPr/>
              <a:tblGrid>
                <a:gridCol w="2139950"/>
                <a:gridCol w="2432050"/>
                <a:gridCol w="2286000"/>
              </a:tblGrid>
              <a:tr h="608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300" b="0" i="0" u="none" strike="noStrike" cap="none" normalizeH="0" baseline="0" smtClean="0">
                        <a:ln>
                          <a:noFill/>
                        </a:ln>
                        <a:solidFill>
                          <a:schemeClr val="tx1"/>
                        </a:solidFill>
                        <a:effectLst/>
                        <a:latin typeface="Arial" charset="0"/>
                        <a:cs typeface="Arial" charset="0"/>
                      </a:endParaRPr>
                    </a:p>
                  </a:txBody>
                  <a:tcPr marT="45724" marB="45724"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Unlevered Firm</a:t>
                      </a:r>
                    </a:p>
                  </a:txBody>
                  <a:tcPr marT="45724" marB="45724"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Levered Firm</a:t>
                      </a:r>
                    </a:p>
                  </a:txBody>
                  <a:tcPr marT="45724" marB="45724"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54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EBIT</a:t>
                      </a:r>
                    </a:p>
                  </a:txBody>
                  <a:tcPr marT="45724" marB="45724"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1,000</a:t>
                      </a:r>
                    </a:p>
                  </a:txBody>
                  <a:tcPr marT="45724" marB="4572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1,000</a:t>
                      </a:r>
                    </a:p>
                  </a:txBody>
                  <a:tcPr marT="45724" marB="4572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r>
              <a:tr h="552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Interest</a:t>
                      </a:r>
                    </a:p>
                  </a:txBody>
                  <a:tcPr marT="45724" marB="45724"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0</a:t>
                      </a:r>
                    </a:p>
                  </a:txBody>
                  <a:tcPr marT="45724" marB="4572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80</a:t>
                      </a:r>
                    </a:p>
                  </a:txBody>
                  <a:tcPr marT="45724" marB="4572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9112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Taxable Income</a:t>
                      </a:r>
                    </a:p>
                  </a:txBody>
                  <a:tcPr marT="45724" marB="45724"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1,000</a:t>
                      </a:r>
                    </a:p>
                  </a:txBody>
                  <a:tcPr marT="45724" marB="4572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920</a:t>
                      </a:r>
                    </a:p>
                  </a:txBody>
                  <a:tcPr marT="45724" marB="4572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r>
              <a:tr h="550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Taxes (30%)</a:t>
                      </a:r>
                    </a:p>
                  </a:txBody>
                  <a:tcPr marT="45724" marB="45724"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300</a:t>
                      </a:r>
                    </a:p>
                  </a:txBody>
                  <a:tcPr marT="45724" marB="4572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276</a:t>
                      </a:r>
                    </a:p>
                  </a:txBody>
                  <a:tcPr marT="45724" marB="4572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572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Net Income</a:t>
                      </a:r>
                    </a:p>
                  </a:txBody>
                  <a:tcPr marT="45724" marB="45724"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700</a:t>
                      </a:r>
                    </a:p>
                  </a:txBody>
                  <a:tcPr marT="45724" marB="4572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644</a:t>
                      </a:r>
                    </a:p>
                  </a:txBody>
                  <a:tcPr marT="45724" marB="4572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82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chemeClr val="tx1"/>
                          </a:solidFill>
                          <a:effectLst/>
                          <a:latin typeface="Arial" charset="0"/>
                          <a:cs typeface="Arial" charset="0"/>
                        </a:rPr>
                        <a:t>Cash Flow From Assets</a:t>
                      </a:r>
                    </a:p>
                  </a:txBody>
                  <a:tcPr marT="45724" marB="45724"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700</a:t>
                      </a:r>
                    </a:p>
                  </a:txBody>
                  <a:tcPr marT="45724" marB="45724"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2300" b="0" i="0" u="none" strike="noStrike" cap="none" normalizeH="0" baseline="0" smtClean="0">
                          <a:ln>
                            <a:noFill/>
                          </a:ln>
                          <a:solidFill>
                            <a:schemeClr val="tx1"/>
                          </a:solidFill>
                          <a:effectLst/>
                          <a:latin typeface="Arial" charset="0"/>
                          <a:cs typeface="Arial" charset="0"/>
                        </a:rPr>
                        <a:t>724</a:t>
                      </a:r>
                    </a:p>
                  </a:txBody>
                  <a:tcPr marT="45724" marB="45724"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2559" name="Rectangle 102"/>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6C0F2375-3809-4483-8E73-B31964A276C5}" type="slidenum">
              <a:rPr lang="en-US" sz="1100"/>
              <a:pPr algn="ctr" eaLnBrk="1" hangingPunct="1"/>
              <a:t>19</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p:txBody>
          <a:bodyPr/>
          <a:lstStyle/>
          <a:p>
            <a:r>
              <a:rPr lang="en-US" sz="3600"/>
              <a:t>Interest Tax Shield</a:t>
            </a:r>
          </a:p>
        </p:txBody>
      </p:sp>
      <p:sp>
        <p:nvSpPr>
          <p:cNvPr id="23555" name="Rectangle 3"/>
          <p:cNvSpPr>
            <a:spLocks noGrp="1" noChangeArrowheads="1"/>
          </p:cNvSpPr>
          <p:nvPr>
            <p:ph type="body" idx="4294967295"/>
          </p:nvPr>
        </p:nvSpPr>
        <p:spPr>
          <a:xfrm>
            <a:off x="1447800" y="1447800"/>
            <a:ext cx="7526338" cy="4572000"/>
          </a:xfrm>
        </p:spPr>
        <p:txBody>
          <a:bodyPr/>
          <a:lstStyle/>
          <a:p>
            <a:r>
              <a:rPr lang="en-US" sz="2400"/>
              <a:t>Annual interest tax shield</a:t>
            </a:r>
          </a:p>
          <a:p>
            <a:pPr lvl="1"/>
            <a:r>
              <a:rPr lang="en-US" sz="2400"/>
              <a:t>Tax rate times interest payment</a:t>
            </a:r>
          </a:p>
          <a:p>
            <a:pPr lvl="1"/>
            <a:r>
              <a:rPr lang="en-US" sz="2400"/>
              <a:t>$1,000 in 8% debt = $80 in interest expense</a:t>
            </a:r>
          </a:p>
          <a:p>
            <a:pPr lvl="1"/>
            <a:r>
              <a:rPr lang="en-US" sz="2400"/>
              <a:t>Annual tax shield = .30($80) = $24</a:t>
            </a:r>
          </a:p>
          <a:p>
            <a:r>
              <a:rPr lang="en-US" sz="2400"/>
              <a:t>Present value of annual interest tax shield</a:t>
            </a:r>
          </a:p>
          <a:p>
            <a:pPr lvl="1"/>
            <a:r>
              <a:rPr lang="en-US" sz="2400"/>
              <a:t>Assume perpetual debt for simplicity</a:t>
            </a:r>
          </a:p>
          <a:p>
            <a:pPr lvl="1"/>
            <a:r>
              <a:rPr lang="en-US" sz="2400"/>
              <a:t>PV = $24 / .08 = $300</a:t>
            </a:r>
          </a:p>
          <a:p>
            <a:pPr lvl="1"/>
            <a:r>
              <a:rPr lang="en-US" sz="2400"/>
              <a:t>PV = D(R</a:t>
            </a:r>
            <a:r>
              <a:rPr lang="en-US" sz="2400" baseline="-25000"/>
              <a:t>D</a:t>
            </a:r>
            <a:r>
              <a:rPr lang="en-US" sz="2400"/>
              <a:t>)(T</a:t>
            </a:r>
            <a:r>
              <a:rPr lang="en-US" sz="2400" baseline="-25000"/>
              <a:t>C</a:t>
            </a:r>
            <a:r>
              <a:rPr lang="en-US" sz="2400"/>
              <a:t>) / R</a:t>
            </a:r>
            <a:r>
              <a:rPr lang="en-US" sz="2400" baseline="-25000"/>
              <a:t>D</a:t>
            </a:r>
            <a:r>
              <a:rPr lang="en-US" sz="2400"/>
              <a:t> = DT</a:t>
            </a:r>
            <a:r>
              <a:rPr lang="en-US" sz="2400" baseline="-25000"/>
              <a:t>C</a:t>
            </a:r>
            <a:r>
              <a:rPr lang="en-US" sz="2400"/>
              <a:t> = $1,000(.30) = $300</a:t>
            </a:r>
          </a:p>
          <a:p>
            <a:pPr lvl="1"/>
            <a:endParaRPr lang="en-US" sz="2400"/>
          </a:p>
        </p:txBody>
      </p:sp>
      <p:sp>
        <p:nvSpPr>
          <p:cNvPr id="23556"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F7CB0B1E-A79E-411C-B77E-8CAF9049786B}" type="slidenum">
              <a:rPr lang="en-US" sz="1100"/>
              <a:pPr algn="ctr" eaLnBrk="1" hangingPunct="1"/>
              <a:t>20</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p:txBody>
          <a:bodyPr/>
          <a:lstStyle/>
          <a:p>
            <a:r>
              <a:rPr lang="en-US" sz="3600"/>
              <a:t>Case II – Proposition I</a:t>
            </a:r>
          </a:p>
        </p:txBody>
      </p:sp>
      <p:sp>
        <p:nvSpPr>
          <p:cNvPr id="24579" name="Rectangle 3"/>
          <p:cNvSpPr>
            <a:spLocks noGrp="1" noChangeArrowheads="1"/>
          </p:cNvSpPr>
          <p:nvPr>
            <p:ph type="body" idx="4294967295"/>
          </p:nvPr>
        </p:nvSpPr>
        <p:spPr>
          <a:xfrm>
            <a:off x="1371600" y="1524000"/>
            <a:ext cx="7464425" cy="4530725"/>
          </a:xfrm>
        </p:spPr>
        <p:txBody>
          <a:bodyPr/>
          <a:lstStyle/>
          <a:p>
            <a:r>
              <a:rPr lang="en-US" sz="2400"/>
              <a:t>The value of the firm increases by the present value of the annual interest tax shield</a:t>
            </a:r>
          </a:p>
          <a:p>
            <a:pPr lvl="1"/>
            <a:r>
              <a:rPr lang="en-US" sz="2400"/>
              <a:t>Value of a levered firm = value of an unlevered firm + PV of interest tax shield</a:t>
            </a:r>
          </a:p>
          <a:p>
            <a:pPr lvl="1"/>
            <a:r>
              <a:rPr lang="en-US" sz="2400"/>
              <a:t>Value of equity = Value of the levered firm – Value of debt</a:t>
            </a:r>
          </a:p>
          <a:p>
            <a:r>
              <a:rPr lang="en-US" sz="2400"/>
              <a:t>Assuming perpetual cash flows</a:t>
            </a:r>
          </a:p>
          <a:p>
            <a:pPr lvl="1"/>
            <a:r>
              <a:rPr lang="en-US" sz="2400"/>
              <a:t>V</a:t>
            </a:r>
            <a:r>
              <a:rPr lang="en-US" sz="2400" baseline="-25000"/>
              <a:t>U</a:t>
            </a:r>
            <a:r>
              <a:rPr lang="en-US" sz="2400"/>
              <a:t> = EBIT(1-T) / R</a:t>
            </a:r>
            <a:r>
              <a:rPr lang="en-US" sz="2400" baseline="-25000"/>
              <a:t>U</a:t>
            </a:r>
            <a:endParaRPr lang="en-US" sz="2400"/>
          </a:p>
          <a:p>
            <a:pPr lvl="1"/>
            <a:r>
              <a:rPr lang="en-US" sz="2400"/>
              <a:t>V</a:t>
            </a:r>
            <a:r>
              <a:rPr lang="en-US" sz="2400" baseline="-25000"/>
              <a:t>L</a:t>
            </a:r>
            <a:r>
              <a:rPr lang="en-US" sz="2400"/>
              <a:t> = V</a:t>
            </a:r>
            <a:r>
              <a:rPr lang="en-US" sz="2400" baseline="-25000"/>
              <a:t>U</a:t>
            </a:r>
            <a:r>
              <a:rPr lang="en-US" sz="2400"/>
              <a:t> + DT</a:t>
            </a:r>
            <a:r>
              <a:rPr lang="en-US" sz="2400" baseline="-25000"/>
              <a:t>C</a:t>
            </a:r>
            <a:endParaRPr lang="en-US" sz="2400"/>
          </a:p>
        </p:txBody>
      </p:sp>
      <p:sp>
        <p:nvSpPr>
          <p:cNvPr id="24580"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B0431055-849F-4C0E-9210-32A0AA515DD1}" type="slidenum">
              <a:rPr lang="en-US" sz="1100"/>
              <a:pPr algn="ctr" eaLnBrk="1" hangingPunct="1"/>
              <a:t>21</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p:txBody>
          <a:bodyPr/>
          <a:lstStyle/>
          <a:p>
            <a:r>
              <a:rPr lang="en-US" sz="3600"/>
              <a:t>Example: Case II – Proposition I</a:t>
            </a:r>
          </a:p>
        </p:txBody>
      </p:sp>
      <p:sp>
        <p:nvSpPr>
          <p:cNvPr id="25603" name="Rectangle 3"/>
          <p:cNvSpPr>
            <a:spLocks noGrp="1" noChangeArrowheads="1"/>
          </p:cNvSpPr>
          <p:nvPr>
            <p:ph type="body" idx="4294967295"/>
          </p:nvPr>
        </p:nvSpPr>
        <p:spPr/>
        <p:txBody>
          <a:bodyPr/>
          <a:lstStyle/>
          <a:p>
            <a:pPr>
              <a:defRPr/>
            </a:pPr>
            <a:r>
              <a:rPr lang="en-US" sz="2400" dirty="0">
                <a:latin typeface="+mn-lt"/>
                <a:ea typeface="+mn-ea"/>
                <a:cs typeface="+mn-cs"/>
              </a:rPr>
              <a:t>Data</a:t>
            </a:r>
          </a:p>
          <a:p>
            <a:pPr lvl="1">
              <a:defRPr/>
            </a:pPr>
            <a:r>
              <a:rPr lang="en-US" sz="2400" dirty="0">
                <a:latin typeface="+mn-lt"/>
              </a:rPr>
              <a:t>EBIT = $1,000; Tax rate = 30%; Debt = $1,000; Cost of debt = 8%; Unlevered cost of capital = 10%</a:t>
            </a:r>
          </a:p>
          <a:p>
            <a:pPr>
              <a:defRPr/>
            </a:pPr>
            <a:r>
              <a:rPr lang="en-US" sz="2400" dirty="0">
                <a:latin typeface="+mn-lt"/>
                <a:ea typeface="+mn-ea"/>
                <a:cs typeface="+mn-cs"/>
              </a:rPr>
              <a:t>V</a:t>
            </a:r>
            <a:r>
              <a:rPr lang="en-US" sz="2400" baseline="-25000" dirty="0">
                <a:latin typeface="+mn-lt"/>
                <a:ea typeface="+mn-ea"/>
                <a:cs typeface="+mn-cs"/>
              </a:rPr>
              <a:t>U</a:t>
            </a:r>
            <a:r>
              <a:rPr lang="en-US" sz="2400" dirty="0">
                <a:latin typeface="+mn-lt"/>
                <a:ea typeface="+mn-ea"/>
                <a:cs typeface="+mn-cs"/>
              </a:rPr>
              <a:t> = 1,000(1-.30) / .10 = $7,000</a:t>
            </a:r>
          </a:p>
          <a:p>
            <a:pPr marL="342900" lvl="1" indent="-342900">
              <a:buFontTx/>
              <a:buChar char="•"/>
              <a:defRPr/>
            </a:pPr>
            <a:r>
              <a:rPr lang="en-US" sz="2400" dirty="0">
                <a:latin typeface="+mn-lt"/>
              </a:rPr>
              <a:t>V</a:t>
            </a:r>
            <a:r>
              <a:rPr lang="en-US" sz="2400" baseline="-25000" dirty="0">
                <a:latin typeface="+mn-lt"/>
              </a:rPr>
              <a:t>L</a:t>
            </a:r>
            <a:r>
              <a:rPr lang="en-US" sz="2400" dirty="0">
                <a:latin typeface="+mn-lt"/>
              </a:rPr>
              <a:t> = V</a:t>
            </a:r>
            <a:r>
              <a:rPr lang="en-US" sz="2400" baseline="-25000" dirty="0">
                <a:latin typeface="+mn-lt"/>
              </a:rPr>
              <a:t>U </a:t>
            </a:r>
            <a:r>
              <a:rPr lang="en-US" sz="2400" dirty="0">
                <a:latin typeface="+mn-lt"/>
              </a:rPr>
              <a:t>+DT</a:t>
            </a:r>
            <a:r>
              <a:rPr lang="en-US" sz="2400" baseline="-25000" dirty="0">
                <a:latin typeface="+mn-lt"/>
              </a:rPr>
              <a:t>C</a:t>
            </a:r>
            <a:r>
              <a:rPr lang="en-US" sz="2400" dirty="0">
                <a:latin typeface="+mn-lt"/>
              </a:rPr>
              <a:t> = $7,000 + 0.30 x 1,000 = $7,300</a:t>
            </a:r>
          </a:p>
          <a:p>
            <a:pPr>
              <a:defRPr/>
            </a:pPr>
            <a:r>
              <a:rPr lang="en-US" sz="2400" dirty="0">
                <a:latin typeface="+mn-lt"/>
                <a:ea typeface="+mn-ea"/>
                <a:cs typeface="+mn-cs"/>
              </a:rPr>
              <a:t>E = $7,300 - $1,000 = $6,300</a:t>
            </a:r>
          </a:p>
        </p:txBody>
      </p:sp>
      <p:sp>
        <p:nvSpPr>
          <p:cNvPr id="2560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7C2EEB20-EEB9-49FC-BA2C-C521EC53A7DE}" type="slidenum">
              <a:rPr lang="en-US" sz="1100"/>
              <a:pPr algn="ctr" eaLnBrk="1" hangingPunct="1"/>
              <a:t>22</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p:txBody>
          <a:bodyPr/>
          <a:lstStyle/>
          <a:p>
            <a:r>
              <a:rPr lang="en-US" sz="3600"/>
              <a:t>Figure 16.4</a:t>
            </a:r>
          </a:p>
        </p:txBody>
      </p:sp>
      <p:pic>
        <p:nvPicPr>
          <p:cNvPr id="26627" name="Picture 6" descr="ros91585_1704"/>
          <p:cNvPicPr>
            <a:picLocks noChangeAspect="1" noChangeArrowheads="1"/>
          </p:cNvPicPr>
          <p:nvPr/>
        </p:nvPicPr>
        <p:blipFill>
          <a:blip r:embed="rId2"/>
          <a:srcRect r="29146"/>
          <a:stretch>
            <a:fillRect/>
          </a:stretch>
        </p:blipFill>
        <p:spPr bwMode="auto">
          <a:xfrm>
            <a:off x="1600200" y="1752600"/>
            <a:ext cx="7086600" cy="4333875"/>
          </a:xfrm>
          <a:prstGeom prst="rect">
            <a:avLst/>
          </a:prstGeom>
          <a:noFill/>
          <a:ln w="9525">
            <a:noFill/>
            <a:miter lim="800000"/>
            <a:headEnd/>
            <a:tailEnd/>
          </a:ln>
          <a:effectLst>
            <a:outerShdw dist="107763" dir="2700000" algn="ctr" rotWithShape="0">
              <a:srgbClr val="808080">
                <a:alpha val="50000"/>
              </a:srgbClr>
            </a:outerShdw>
          </a:effectLst>
        </p:spPr>
      </p:pic>
      <p:sp>
        <p:nvSpPr>
          <p:cNvPr id="26628" name="Rectangle 9"/>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FB63AAA9-0CF5-4815-9567-B9A7CB0A86EF}" type="slidenum">
              <a:rPr lang="en-US" sz="1100"/>
              <a:pPr algn="ctr" eaLnBrk="1" hangingPunct="1"/>
              <a:t>23</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p:txBody>
          <a:bodyPr/>
          <a:lstStyle/>
          <a:p>
            <a:r>
              <a:rPr lang="en-US" sz="3600"/>
              <a:t>Case II – Proposition II</a:t>
            </a:r>
          </a:p>
        </p:txBody>
      </p:sp>
      <p:sp>
        <p:nvSpPr>
          <p:cNvPr id="27651" name="Rectangle 3"/>
          <p:cNvSpPr>
            <a:spLocks noGrp="1" noChangeArrowheads="1"/>
          </p:cNvSpPr>
          <p:nvPr>
            <p:ph type="body" idx="4294967295"/>
          </p:nvPr>
        </p:nvSpPr>
        <p:spPr>
          <a:xfrm>
            <a:off x="1371600" y="1295400"/>
            <a:ext cx="7543800" cy="5029200"/>
          </a:xfrm>
        </p:spPr>
        <p:txBody>
          <a:bodyPr/>
          <a:lstStyle/>
          <a:p>
            <a:r>
              <a:rPr lang="en-US" sz="2400"/>
              <a:t>The WACC decreases as D/E increases because of the government subsidy on interest payments</a:t>
            </a:r>
          </a:p>
          <a:p>
            <a:pPr lvl="1"/>
            <a:r>
              <a:rPr lang="en-US" sz="2400"/>
              <a:t>R</a:t>
            </a:r>
            <a:r>
              <a:rPr lang="en-US" sz="2400" baseline="-25000"/>
              <a:t>A</a:t>
            </a:r>
            <a:r>
              <a:rPr lang="en-US" sz="2400"/>
              <a:t> = (E/V)R</a:t>
            </a:r>
            <a:r>
              <a:rPr lang="en-US" sz="2400" baseline="-25000"/>
              <a:t>E</a:t>
            </a:r>
            <a:r>
              <a:rPr lang="en-US" sz="2400"/>
              <a:t> + (D/V)(R</a:t>
            </a:r>
            <a:r>
              <a:rPr lang="en-US" sz="2400" baseline="-25000"/>
              <a:t>D</a:t>
            </a:r>
            <a:r>
              <a:rPr lang="en-US" sz="2400"/>
              <a:t>)(1 – T</a:t>
            </a:r>
            <a:r>
              <a:rPr lang="en-US" sz="2400" baseline="-25000"/>
              <a:t>C</a:t>
            </a:r>
            <a:r>
              <a:rPr lang="en-US" sz="2400"/>
              <a:t>)</a:t>
            </a:r>
          </a:p>
          <a:p>
            <a:pPr lvl="1"/>
            <a:r>
              <a:rPr lang="en-US" sz="2400"/>
              <a:t>R</a:t>
            </a:r>
            <a:r>
              <a:rPr lang="en-US" sz="2400" baseline="-25000"/>
              <a:t>E</a:t>
            </a:r>
            <a:r>
              <a:rPr lang="en-US" sz="2400"/>
              <a:t> = R</a:t>
            </a:r>
            <a:r>
              <a:rPr lang="en-US" sz="2400" baseline="-25000"/>
              <a:t>U</a:t>
            </a:r>
            <a:r>
              <a:rPr lang="en-US" sz="2400"/>
              <a:t> + (R</a:t>
            </a:r>
            <a:r>
              <a:rPr lang="en-US" sz="2400" baseline="-25000"/>
              <a:t>U</a:t>
            </a:r>
            <a:r>
              <a:rPr lang="en-US" sz="2400"/>
              <a:t> – R</a:t>
            </a:r>
            <a:r>
              <a:rPr lang="en-US" sz="2400" baseline="-25000"/>
              <a:t>D</a:t>
            </a:r>
            <a:r>
              <a:rPr lang="en-US" sz="2400"/>
              <a:t>)(D/E)(1 – T</a:t>
            </a:r>
            <a:r>
              <a:rPr lang="en-US" sz="2400" baseline="-25000"/>
              <a:t>C</a:t>
            </a:r>
            <a:r>
              <a:rPr lang="en-US" sz="2400"/>
              <a:t>)</a:t>
            </a:r>
          </a:p>
          <a:p>
            <a:r>
              <a:rPr lang="en-US" sz="2400"/>
              <a:t>Example</a:t>
            </a:r>
          </a:p>
          <a:p>
            <a:pPr lvl="1"/>
            <a:r>
              <a:rPr lang="en-US" sz="2400"/>
              <a:t>R</a:t>
            </a:r>
            <a:r>
              <a:rPr lang="en-US" sz="2400" baseline="-25000"/>
              <a:t>E</a:t>
            </a:r>
            <a:r>
              <a:rPr lang="en-US" sz="2400"/>
              <a:t> = 10 + (10-8)(1,000/6,300)(1 –.30) = 10.22%</a:t>
            </a:r>
          </a:p>
          <a:p>
            <a:pPr lvl="1"/>
            <a:r>
              <a:rPr lang="en-US" sz="2400"/>
              <a:t>R</a:t>
            </a:r>
            <a:r>
              <a:rPr lang="en-US" sz="2400" baseline="-25000"/>
              <a:t>A</a:t>
            </a:r>
            <a:r>
              <a:rPr lang="en-US" sz="2400"/>
              <a:t> = (6,300/7,300)(10.22) + (1,000/7,300)(8)(1 –.30)</a:t>
            </a:r>
            <a:br>
              <a:rPr lang="en-US" sz="2400"/>
            </a:br>
            <a:r>
              <a:rPr lang="en-US" sz="2400"/>
              <a:t>R</a:t>
            </a:r>
            <a:r>
              <a:rPr lang="en-US" sz="2400" baseline="-25000"/>
              <a:t>A</a:t>
            </a:r>
            <a:r>
              <a:rPr lang="en-US" sz="2400"/>
              <a:t> = 9.6%</a:t>
            </a:r>
          </a:p>
        </p:txBody>
      </p:sp>
      <p:sp>
        <p:nvSpPr>
          <p:cNvPr id="27652"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E9DE3E17-1CC8-4638-A5C2-FEADF8FBE87B}" type="slidenum">
              <a:rPr lang="en-US" sz="1100"/>
              <a:pPr algn="ctr" eaLnBrk="1" hangingPunct="1"/>
              <a:t>24</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p:txBody>
          <a:bodyPr/>
          <a:lstStyle/>
          <a:p>
            <a:r>
              <a:rPr lang="en-US" sz="3600"/>
              <a:t>Example: Case II – </a:t>
            </a:r>
            <a:br>
              <a:rPr lang="en-US" sz="3600"/>
            </a:br>
            <a:r>
              <a:rPr lang="en-US" sz="3600"/>
              <a:t>Proposition II</a:t>
            </a:r>
          </a:p>
        </p:txBody>
      </p:sp>
      <p:sp>
        <p:nvSpPr>
          <p:cNvPr id="28675" name="Rectangle 3"/>
          <p:cNvSpPr>
            <a:spLocks noGrp="1" noChangeArrowheads="1"/>
          </p:cNvSpPr>
          <p:nvPr>
            <p:ph type="body" idx="4294967295"/>
          </p:nvPr>
        </p:nvSpPr>
        <p:spPr>
          <a:xfrm>
            <a:off x="1416050" y="1600200"/>
            <a:ext cx="7499350" cy="4524375"/>
          </a:xfrm>
        </p:spPr>
        <p:txBody>
          <a:bodyPr/>
          <a:lstStyle/>
          <a:p>
            <a:pPr>
              <a:lnSpc>
                <a:spcPct val="80000"/>
              </a:lnSpc>
              <a:spcBef>
                <a:spcPct val="50000"/>
              </a:spcBef>
            </a:pPr>
            <a:r>
              <a:rPr lang="en-US" sz="2400"/>
              <a:t>Suppose that the firm changes its capital structure so that the debt-to-equity ratio becomes 1.</a:t>
            </a:r>
          </a:p>
          <a:p>
            <a:pPr>
              <a:lnSpc>
                <a:spcPct val="80000"/>
              </a:lnSpc>
              <a:spcBef>
                <a:spcPct val="50000"/>
              </a:spcBef>
            </a:pPr>
            <a:r>
              <a:rPr lang="en-US" sz="2400"/>
              <a:t>What will happen to the cost of equity under the new capital structure?</a:t>
            </a:r>
          </a:p>
          <a:p>
            <a:pPr lvl="1">
              <a:lnSpc>
                <a:spcPct val="80000"/>
              </a:lnSpc>
              <a:spcBef>
                <a:spcPct val="50000"/>
              </a:spcBef>
            </a:pPr>
            <a:r>
              <a:rPr lang="en-US" sz="2400"/>
              <a:t>R</a:t>
            </a:r>
            <a:r>
              <a:rPr lang="en-US" sz="2400" baseline="-25000"/>
              <a:t>E</a:t>
            </a:r>
            <a:r>
              <a:rPr lang="en-US" sz="2400"/>
              <a:t> = R</a:t>
            </a:r>
            <a:r>
              <a:rPr lang="en-US" sz="2400" baseline="-25000"/>
              <a:t>U</a:t>
            </a:r>
            <a:r>
              <a:rPr lang="en-US" sz="2400"/>
              <a:t> + (R</a:t>
            </a:r>
            <a:r>
              <a:rPr lang="en-US" sz="2400" baseline="-25000"/>
              <a:t>U</a:t>
            </a:r>
            <a:r>
              <a:rPr lang="en-US" sz="2400"/>
              <a:t> – R</a:t>
            </a:r>
            <a:r>
              <a:rPr lang="en-US" sz="2400" baseline="-25000"/>
              <a:t>D</a:t>
            </a:r>
            <a:r>
              <a:rPr lang="en-US" sz="2400"/>
              <a:t>)(D/E)(1 – T</a:t>
            </a:r>
            <a:r>
              <a:rPr lang="en-US" sz="2400" baseline="-25000"/>
              <a:t>C</a:t>
            </a:r>
            <a:r>
              <a:rPr lang="en-US" sz="2400"/>
              <a:t>)</a:t>
            </a:r>
          </a:p>
          <a:p>
            <a:pPr lvl="1">
              <a:lnSpc>
                <a:spcPct val="80000"/>
              </a:lnSpc>
              <a:spcBef>
                <a:spcPct val="50000"/>
              </a:spcBef>
            </a:pPr>
            <a:r>
              <a:rPr lang="en-US" sz="2400"/>
              <a:t>R</a:t>
            </a:r>
            <a:r>
              <a:rPr lang="en-US" sz="2400" baseline="-25000"/>
              <a:t>E</a:t>
            </a:r>
            <a:r>
              <a:rPr lang="en-US" sz="2400"/>
              <a:t> = 10 + (10 – 8)(1)(1 – .30) = 11.4%</a:t>
            </a:r>
          </a:p>
          <a:p>
            <a:pPr>
              <a:lnSpc>
                <a:spcPct val="80000"/>
              </a:lnSpc>
              <a:spcBef>
                <a:spcPct val="50000"/>
              </a:spcBef>
            </a:pPr>
            <a:r>
              <a:rPr lang="en-US" sz="2400"/>
              <a:t>What will happen to the weighted average cost of capital?</a:t>
            </a:r>
          </a:p>
          <a:p>
            <a:pPr lvl="1">
              <a:lnSpc>
                <a:spcPct val="80000"/>
              </a:lnSpc>
              <a:spcBef>
                <a:spcPct val="50000"/>
              </a:spcBef>
            </a:pPr>
            <a:r>
              <a:rPr lang="en-US" sz="2400"/>
              <a:t>R</a:t>
            </a:r>
            <a:r>
              <a:rPr lang="en-US" sz="2400" baseline="-25000"/>
              <a:t>A</a:t>
            </a:r>
            <a:r>
              <a:rPr lang="en-US" sz="2400"/>
              <a:t> = (E/V)R</a:t>
            </a:r>
            <a:r>
              <a:rPr lang="en-US" sz="2400" baseline="-25000"/>
              <a:t>E</a:t>
            </a:r>
            <a:r>
              <a:rPr lang="en-US" sz="2400"/>
              <a:t> + (D/V)(R</a:t>
            </a:r>
            <a:r>
              <a:rPr lang="en-US" sz="2400" baseline="-25000"/>
              <a:t>D</a:t>
            </a:r>
            <a:r>
              <a:rPr lang="en-US" sz="2400"/>
              <a:t>)(1 – T</a:t>
            </a:r>
            <a:r>
              <a:rPr lang="en-US" sz="2400" baseline="-25000"/>
              <a:t>C</a:t>
            </a:r>
            <a:r>
              <a:rPr lang="en-US" sz="2400"/>
              <a:t>)</a:t>
            </a:r>
          </a:p>
          <a:p>
            <a:pPr lvl="1">
              <a:lnSpc>
                <a:spcPct val="80000"/>
              </a:lnSpc>
              <a:spcBef>
                <a:spcPct val="50000"/>
              </a:spcBef>
            </a:pPr>
            <a:r>
              <a:rPr lang="en-US" sz="2400"/>
              <a:t>R</a:t>
            </a:r>
            <a:r>
              <a:rPr lang="en-US" sz="2400" baseline="-25000"/>
              <a:t>A</a:t>
            </a:r>
            <a:r>
              <a:rPr lang="en-US" sz="2400"/>
              <a:t> = .5(11.4) + .5(8)(1 – .30) = 8.5%</a:t>
            </a:r>
          </a:p>
        </p:txBody>
      </p:sp>
      <p:sp>
        <p:nvSpPr>
          <p:cNvPr id="28676"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5EECA920-C3AD-4CA5-8CCB-4DD6411E4C00}" type="slidenum">
              <a:rPr lang="en-US" sz="1100"/>
              <a:pPr algn="ctr" eaLnBrk="1" hangingPunct="1"/>
              <a:t>25</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p:txBody>
          <a:bodyPr/>
          <a:lstStyle/>
          <a:p>
            <a:r>
              <a:rPr lang="en-US" sz="3600"/>
              <a:t>Figure 16.5</a:t>
            </a:r>
          </a:p>
        </p:txBody>
      </p:sp>
      <p:pic>
        <p:nvPicPr>
          <p:cNvPr id="29699" name="Picture 19" descr="ros91585_1705"/>
          <p:cNvPicPr>
            <a:picLocks noChangeAspect="1" noChangeArrowheads="1"/>
          </p:cNvPicPr>
          <p:nvPr/>
        </p:nvPicPr>
        <p:blipFill>
          <a:blip r:embed="rId2"/>
          <a:srcRect l="27800"/>
          <a:stretch>
            <a:fillRect/>
          </a:stretch>
        </p:blipFill>
        <p:spPr bwMode="auto">
          <a:xfrm>
            <a:off x="1603375" y="1219200"/>
            <a:ext cx="6626225" cy="5264150"/>
          </a:xfrm>
          <a:prstGeom prst="rect">
            <a:avLst/>
          </a:prstGeom>
          <a:noFill/>
          <a:ln w="9525">
            <a:noFill/>
            <a:miter lim="800000"/>
            <a:headEnd/>
            <a:tailEnd/>
          </a:ln>
          <a:effectLst>
            <a:outerShdw dist="107763" dir="2700000" algn="ctr" rotWithShape="0">
              <a:srgbClr val="808080">
                <a:alpha val="50000"/>
              </a:srgbClr>
            </a:outerShdw>
          </a:effectLst>
        </p:spPr>
      </p:pic>
      <p:sp>
        <p:nvSpPr>
          <p:cNvPr id="29700" name="Rectangle 22"/>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F6E63F7D-71AE-4CF0-A9C6-88607BA0F302}" type="slidenum">
              <a:rPr lang="en-US" sz="1100"/>
              <a:pPr algn="ctr" eaLnBrk="1" hangingPunct="1"/>
              <a:t>26</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p:txBody>
          <a:bodyPr/>
          <a:lstStyle/>
          <a:p>
            <a:r>
              <a:rPr lang="en-US" sz="3600"/>
              <a:t>Case III</a:t>
            </a:r>
          </a:p>
        </p:txBody>
      </p:sp>
      <p:sp>
        <p:nvSpPr>
          <p:cNvPr id="30723" name="Rectangle 3"/>
          <p:cNvSpPr>
            <a:spLocks noGrp="1" noChangeArrowheads="1"/>
          </p:cNvSpPr>
          <p:nvPr>
            <p:ph type="body" idx="4294967295"/>
          </p:nvPr>
        </p:nvSpPr>
        <p:spPr>
          <a:xfrm>
            <a:off x="1447800" y="1447800"/>
            <a:ext cx="7388225" cy="4530725"/>
          </a:xfrm>
        </p:spPr>
        <p:txBody>
          <a:bodyPr/>
          <a:lstStyle/>
          <a:p>
            <a:pPr>
              <a:lnSpc>
                <a:spcPct val="90000"/>
              </a:lnSpc>
            </a:pPr>
            <a:r>
              <a:rPr lang="en-US" sz="2400"/>
              <a:t>Now we add bankruptcy costs</a:t>
            </a:r>
          </a:p>
          <a:p>
            <a:pPr>
              <a:lnSpc>
                <a:spcPct val="90000"/>
              </a:lnSpc>
            </a:pPr>
            <a:r>
              <a:rPr lang="en-US" sz="2400"/>
              <a:t>As the D/E ratio increases, the probability of bankruptcy increases</a:t>
            </a:r>
          </a:p>
          <a:p>
            <a:pPr>
              <a:lnSpc>
                <a:spcPct val="90000"/>
              </a:lnSpc>
            </a:pPr>
            <a:r>
              <a:rPr lang="en-US" sz="2400"/>
              <a:t>This increased probability will increase the expected bankruptcy costs</a:t>
            </a:r>
          </a:p>
          <a:p>
            <a:pPr>
              <a:lnSpc>
                <a:spcPct val="90000"/>
              </a:lnSpc>
            </a:pPr>
            <a:r>
              <a:rPr lang="en-US" sz="2400"/>
              <a:t>At some point, the additional value of the interest tax shield will be offset by the increase in expected bankruptcy cost</a:t>
            </a:r>
          </a:p>
          <a:p>
            <a:pPr>
              <a:lnSpc>
                <a:spcPct val="90000"/>
              </a:lnSpc>
            </a:pPr>
            <a:r>
              <a:rPr lang="en-US" sz="2400"/>
              <a:t>At this point, the value of the firm will start to decrease, and the WACC will start to increase as more debt is added</a:t>
            </a:r>
          </a:p>
        </p:txBody>
      </p:sp>
      <p:sp>
        <p:nvSpPr>
          <p:cNvPr id="3072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946558BF-D846-4EA8-8895-1A033A640A8E}" type="slidenum">
              <a:rPr lang="en-US" sz="1100"/>
              <a:pPr algn="ctr" eaLnBrk="1" hangingPunct="1"/>
              <a:t>27</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p:txBody>
          <a:bodyPr/>
          <a:lstStyle/>
          <a:p>
            <a:r>
              <a:rPr lang="en-US" sz="3600"/>
              <a:t>Bankruptcy Costs</a:t>
            </a:r>
          </a:p>
        </p:txBody>
      </p:sp>
      <p:sp>
        <p:nvSpPr>
          <p:cNvPr id="31747" name="Rectangle 3"/>
          <p:cNvSpPr>
            <a:spLocks noGrp="1" noChangeArrowheads="1"/>
          </p:cNvSpPr>
          <p:nvPr>
            <p:ph type="body" idx="4294967295"/>
          </p:nvPr>
        </p:nvSpPr>
        <p:spPr>
          <a:xfrm>
            <a:off x="1447800" y="1371600"/>
            <a:ext cx="7388225" cy="4530725"/>
          </a:xfrm>
        </p:spPr>
        <p:txBody>
          <a:bodyPr/>
          <a:lstStyle/>
          <a:p>
            <a:r>
              <a:rPr lang="en-US" sz="2400"/>
              <a:t>Direct costs</a:t>
            </a:r>
          </a:p>
          <a:p>
            <a:pPr lvl="1"/>
            <a:r>
              <a:rPr lang="en-US" sz="2400"/>
              <a:t>Legal and administrative costs</a:t>
            </a:r>
          </a:p>
          <a:p>
            <a:pPr lvl="1"/>
            <a:r>
              <a:rPr lang="en-US" sz="2400"/>
              <a:t>Ultimately cause bondholders to incur additional losses</a:t>
            </a:r>
          </a:p>
          <a:p>
            <a:pPr lvl="1"/>
            <a:r>
              <a:rPr lang="en-US" sz="2400"/>
              <a:t>Disincentive to debt financing</a:t>
            </a:r>
          </a:p>
          <a:p>
            <a:r>
              <a:rPr lang="en-US" sz="2400"/>
              <a:t>Financial distress</a:t>
            </a:r>
          </a:p>
          <a:p>
            <a:pPr lvl="1"/>
            <a:r>
              <a:rPr lang="en-US" sz="2400"/>
              <a:t>Significant problems in meeting debt obligations</a:t>
            </a:r>
          </a:p>
          <a:p>
            <a:pPr lvl="1"/>
            <a:r>
              <a:rPr lang="en-US" sz="2400"/>
              <a:t>Firms that experience financial distress do not necessarily file for bankruptcy</a:t>
            </a:r>
          </a:p>
        </p:txBody>
      </p:sp>
      <p:sp>
        <p:nvSpPr>
          <p:cNvPr id="31748"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7543B7E3-DFA0-4DEB-8F8C-3ACE24836723}" type="slidenum">
              <a:rPr lang="en-US" sz="1100"/>
              <a:pPr algn="ctr" eaLnBrk="1" hangingPunct="1"/>
              <a:t>28</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1598613" y="0"/>
            <a:ext cx="7162800" cy="1143000"/>
          </a:xfrm>
        </p:spPr>
        <p:txBody>
          <a:bodyPr/>
          <a:lstStyle/>
          <a:p>
            <a:r>
              <a:rPr lang="en-US" sz="3600"/>
              <a:t>More Bankruptcy Costs</a:t>
            </a:r>
          </a:p>
        </p:txBody>
      </p:sp>
      <p:sp>
        <p:nvSpPr>
          <p:cNvPr id="32771" name="Rectangle 3"/>
          <p:cNvSpPr>
            <a:spLocks noGrp="1" noChangeArrowheads="1"/>
          </p:cNvSpPr>
          <p:nvPr>
            <p:ph type="body" idx="4294967295"/>
          </p:nvPr>
        </p:nvSpPr>
        <p:spPr>
          <a:xfrm>
            <a:off x="1643063" y="1143000"/>
            <a:ext cx="7369175" cy="4425950"/>
          </a:xfrm>
        </p:spPr>
        <p:txBody>
          <a:bodyPr/>
          <a:lstStyle/>
          <a:p>
            <a:r>
              <a:rPr lang="en-US" sz="2400"/>
              <a:t>Indirect bankruptcy costs</a:t>
            </a:r>
          </a:p>
          <a:p>
            <a:pPr lvl="1"/>
            <a:r>
              <a:rPr lang="en-US" sz="2400"/>
              <a:t>Larger than direct costs, but more difficult to measure and estimate</a:t>
            </a:r>
          </a:p>
          <a:p>
            <a:pPr lvl="1"/>
            <a:r>
              <a:rPr lang="en-US" sz="2400"/>
              <a:t>Stockholders want to avoid a formal bankruptcy filing</a:t>
            </a:r>
          </a:p>
          <a:p>
            <a:pPr lvl="1"/>
            <a:r>
              <a:rPr lang="en-US" sz="2400"/>
              <a:t>Bondholders want to keep existing assets intact so they can at least receive that money</a:t>
            </a:r>
          </a:p>
          <a:p>
            <a:pPr lvl="1"/>
            <a:r>
              <a:rPr lang="en-US" sz="2400"/>
              <a:t>Assets lose value as management spends time worrying about avoiding bankruptcy instead of running the business</a:t>
            </a:r>
          </a:p>
          <a:p>
            <a:pPr lvl="1"/>
            <a:r>
              <a:rPr lang="en-US" sz="2400"/>
              <a:t>The firm may also lose sales, experience interrupted operations and lose valuable employees</a:t>
            </a:r>
          </a:p>
        </p:txBody>
      </p:sp>
      <p:sp>
        <p:nvSpPr>
          <p:cNvPr id="32772"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EDB65E37-B1EB-42D0-9D54-66A2365529B8}" type="slidenum">
              <a:rPr lang="en-US" sz="1100"/>
              <a:pPr algn="ctr" eaLnBrk="1" hangingPunct="1"/>
              <a:t>29</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p:txBody>
          <a:bodyPr/>
          <a:lstStyle/>
          <a:p>
            <a:r>
              <a:rPr lang="en-US" sz="3600"/>
              <a:t>Figure 16.6</a:t>
            </a:r>
          </a:p>
        </p:txBody>
      </p:sp>
      <p:pic>
        <p:nvPicPr>
          <p:cNvPr id="33795" name="Picture 6" descr="ros91585_1706"/>
          <p:cNvPicPr>
            <a:picLocks noChangeAspect="1" noChangeArrowheads="1"/>
          </p:cNvPicPr>
          <p:nvPr/>
        </p:nvPicPr>
        <p:blipFill>
          <a:blip r:embed="rId2"/>
          <a:srcRect r="29208"/>
          <a:stretch>
            <a:fillRect/>
          </a:stretch>
        </p:blipFill>
        <p:spPr bwMode="auto">
          <a:xfrm>
            <a:off x="1600200" y="1219200"/>
            <a:ext cx="7315200" cy="5022850"/>
          </a:xfrm>
          <a:prstGeom prst="rect">
            <a:avLst/>
          </a:prstGeom>
          <a:noFill/>
          <a:ln w="9525">
            <a:noFill/>
            <a:miter lim="800000"/>
            <a:headEnd/>
            <a:tailEnd/>
          </a:ln>
          <a:effectLst>
            <a:outerShdw dist="107763" dir="2700000" algn="ctr" rotWithShape="0">
              <a:srgbClr val="808080">
                <a:alpha val="50000"/>
              </a:srgbClr>
            </a:outerShdw>
          </a:effectLst>
        </p:spPr>
      </p:pic>
      <p:sp>
        <p:nvSpPr>
          <p:cNvPr id="33796" name="Rectangle 9"/>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416AA2C2-316F-4BF0-999F-19DFBDE73BA4}" type="slidenum">
              <a:rPr lang="en-US" sz="1100"/>
              <a:pPr algn="ctr" eaLnBrk="1" hangingPunct="1"/>
              <a:t>30</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title" idx="4294967295"/>
          </p:nvPr>
        </p:nvSpPr>
        <p:spPr/>
        <p:txBody>
          <a:bodyPr/>
          <a:lstStyle/>
          <a:p>
            <a:r>
              <a:rPr lang="en-US" sz="3600"/>
              <a:t>Figure 16.7</a:t>
            </a:r>
          </a:p>
        </p:txBody>
      </p:sp>
      <p:pic>
        <p:nvPicPr>
          <p:cNvPr id="34819" name="Picture 8" descr="ros91585_1707"/>
          <p:cNvPicPr>
            <a:picLocks noChangeAspect="1" noChangeArrowheads="1"/>
          </p:cNvPicPr>
          <p:nvPr/>
        </p:nvPicPr>
        <p:blipFill>
          <a:blip r:embed="rId2"/>
          <a:srcRect l="30000"/>
          <a:stretch>
            <a:fillRect/>
          </a:stretch>
        </p:blipFill>
        <p:spPr bwMode="auto">
          <a:xfrm>
            <a:off x="1752600" y="1524000"/>
            <a:ext cx="7078663" cy="4621213"/>
          </a:xfrm>
          <a:prstGeom prst="rect">
            <a:avLst/>
          </a:prstGeom>
          <a:noFill/>
          <a:ln w="9525">
            <a:noFill/>
            <a:miter lim="800000"/>
            <a:headEnd/>
            <a:tailEnd/>
          </a:ln>
          <a:effectLst>
            <a:outerShdw dist="107763" dir="2700000" algn="ctr" rotWithShape="0">
              <a:srgbClr val="808080">
                <a:alpha val="50000"/>
              </a:srgbClr>
            </a:outerShdw>
          </a:effectLst>
        </p:spPr>
      </p:pic>
      <p:sp>
        <p:nvSpPr>
          <p:cNvPr id="34820" name="Rectangle 11"/>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1087D2D3-68BC-41E9-A313-8B0E10B01744}" type="slidenum">
              <a:rPr lang="en-US" sz="1100"/>
              <a:pPr algn="ctr" eaLnBrk="1" hangingPunct="1"/>
              <a:t>31</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p:txBody>
          <a:bodyPr/>
          <a:lstStyle/>
          <a:p>
            <a:r>
              <a:rPr lang="en-US" sz="3600"/>
              <a:t>Conclusions</a:t>
            </a:r>
          </a:p>
        </p:txBody>
      </p:sp>
      <p:sp>
        <p:nvSpPr>
          <p:cNvPr id="35843" name="Rectangle 3"/>
          <p:cNvSpPr>
            <a:spLocks noGrp="1" noChangeArrowheads="1"/>
          </p:cNvSpPr>
          <p:nvPr>
            <p:ph type="body" idx="4294967295"/>
          </p:nvPr>
        </p:nvSpPr>
        <p:spPr>
          <a:xfrm>
            <a:off x="1447800" y="1295400"/>
            <a:ext cx="7543800" cy="4953000"/>
          </a:xfrm>
        </p:spPr>
        <p:txBody>
          <a:bodyPr/>
          <a:lstStyle/>
          <a:p>
            <a:r>
              <a:rPr lang="en-US" sz="2400"/>
              <a:t>Case I – no taxes or bankruptcy costs</a:t>
            </a:r>
          </a:p>
          <a:p>
            <a:pPr lvl="1"/>
            <a:r>
              <a:rPr lang="en-US" sz="2400"/>
              <a:t>No optimal capital structure</a:t>
            </a:r>
          </a:p>
          <a:p>
            <a:r>
              <a:rPr lang="en-US" sz="2400"/>
              <a:t>Case II – corporate taxes but no bankruptcy costs</a:t>
            </a:r>
          </a:p>
          <a:p>
            <a:pPr lvl="1"/>
            <a:r>
              <a:rPr lang="en-US" sz="2400"/>
              <a:t>Optimal capital structure is almost 100% debt</a:t>
            </a:r>
          </a:p>
          <a:p>
            <a:pPr lvl="1"/>
            <a:r>
              <a:rPr lang="en-US" sz="2400"/>
              <a:t>Each additional dollar of debt increases the cash flow of the firm</a:t>
            </a:r>
          </a:p>
          <a:p>
            <a:r>
              <a:rPr lang="en-US" sz="2400"/>
              <a:t>Case III – corporate taxes and bankruptcy costs</a:t>
            </a:r>
          </a:p>
          <a:p>
            <a:pPr lvl="1"/>
            <a:r>
              <a:rPr lang="en-US" sz="2400"/>
              <a:t>Optimal capital structure is part debt and part equity</a:t>
            </a:r>
          </a:p>
          <a:p>
            <a:pPr lvl="1"/>
            <a:r>
              <a:rPr lang="en-US" sz="2400"/>
              <a:t>Occurs where the benefit from an additional dollar of debt is just offset by the increase in expected bankruptcy costs</a:t>
            </a:r>
          </a:p>
        </p:txBody>
      </p:sp>
      <p:sp>
        <p:nvSpPr>
          <p:cNvPr id="3584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D57CF118-88FD-4983-9D26-4795DECCC02E}" type="slidenum">
              <a:rPr lang="en-US" sz="1100"/>
              <a:pPr algn="ctr" eaLnBrk="1" hangingPunct="1"/>
              <a:t>32</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1524000" y="-152400"/>
            <a:ext cx="7467600" cy="1219200"/>
          </a:xfrm>
        </p:spPr>
        <p:txBody>
          <a:bodyPr/>
          <a:lstStyle/>
          <a:p>
            <a:r>
              <a:rPr lang="en-US" sz="3600"/>
              <a:t>Figure 16.8</a:t>
            </a:r>
          </a:p>
        </p:txBody>
      </p:sp>
      <p:pic>
        <p:nvPicPr>
          <p:cNvPr id="36867" name="Picture 6" descr="ros91585_1708"/>
          <p:cNvPicPr>
            <a:picLocks noChangeAspect="1" noChangeArrowheads="1"/>
          </p:cNvPicPr>
          <p:nvPr/>
        </p:nvPicPr>
        <p:blipFill>
          <a:blip r:embed="rId2"/>
          <a:srcRect r="29132" b="21100"/>
          <a:stretch>
            <a:fillRect/>
          </a:stretch>
        </p:blipFill>
        <p:spPr bwMode="auto">
          <a:xfrm>
            <a:off x="3048000" y="685800"/>
            <a:ext cx="4670425" cy="5757863"/>
          </a:xfrm>
          <a:prstGeom prst="rect">
            <a:avLst/>
          </a:prstGeom>
          <a:noFill/>
          <a:ln w="9525">
            <a:noFill/>
            <a:miter lim="800000"/>
            <a:headEnd/>
            <a:tailEnd/>
          </a:ln>
          <a:effectLst>
            <a:outerShdw dist="107763" dir="2700000" algn="ctr" rotWithShape="0">
              <a:srgbClr val="808080">
                <a:alpha val="50000"/>
              </a:srgbClr>
            </a:outerShdw>
          </a:effectLst>
        </p:spPr>
      </p:pic>
      <p:sp>
        <p:nvSpPr>
          <p:cNvPr id="36868" name="Rectangle 9"/>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2C42F155-E32D-48AF-AFF1-BC51548E4C2E}" type="slidenum">
              <a:rPr lang="en-US" sz="1100"/>
              <a:pPr algn="ctr" eaLnBrk="1" hangingPunct="1"/>
              <a:t>33</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p:txBody>
          <a:bodyPr/>
          <a:lstStyle/>
          <a:p>
            <a:r>
              <a:rPr lang="en-US" sz="3600"/>
              <a:t>Managerial Recommendations</a:t>
            </a:r>
          </a:p>
        </p:txBody>
      </p:sp>
      <p:sp>
        <p:nvSpPr>
          <p:cNvPr id="37891" name="Rectangle 3"/>
          <p:cNvSpPr>
            <a:spLocks noGrp="1" noChangeArrowheads="1"/>
          </p:cNvSpPr>
          <p:nvPr>
            <p:ph type="body" idx="4294967295"/>
          </p:nvPr>
        </p:nvSpPr>
        <p:spPr>
          <a:xfrm>
            <a:off x="1416050" y="1447800"/>
            <a:ext cx="7270750" cy="4524375"/>
          </a:xfrm>
        </p:spPr>
        <p:txBody>
          <a:bodyPr/>
          <a:lstStyle/>
          <a:p>
            <a:r>
              <a:rPr lang="en-US" sz="2400"/>
              <a:t>The tax benefit is only important if the firm has a large tax liability</a:t>
            </a:r>
          </a:p>
          <a:p>
            <a:r>
              <a:rPr lang="en-US" sz="2400"/>
              <a:t>Risk of financial distress</a:t>
            </a:r>
          </a:p>
          <a:p>
            <a:pPr lvl="1"/>
            <a:r>
              <a:rPr lang="en-US" sz="2400"/>
              <a:t>The greater the risk of financial distress, the less debt will be optimal for the firm</a:t>
            </a:r>
          </a:p>
          <a:p>
            <a:pPr lvl="1"/>
            <a:r>
              <a:rPr lang="en-US" sz="2400"/>
              <a:t>The cost of financial distress varies across firms and industries, and as a manager you need to understand the cost for your industry</a:t>
            </a:r>
          </a:p>
        </p:txBody>
      </p:sp>
      <p:sp>
        <p:nvSpPr>
          <p:cNvPr id="37892"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BB6169B3-7DF4-4E47-A24F-A2D8C0E88289}" type="slidenum">
              <a:rPr lang="en-US" sz="1100"/>
              <a:pPr algn="ctr" eaLnBrk="1" hangingPunct="1"/>
              <a:t>34</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Grp="1" noChangeArrowheads="1"/>
          </p:cNvSpPr>
          <p:nvPr>
            <p:ph type="title" idx="4294967295"/>
          </p:nvPr>
        </p:nvSpPr>
        <p:spPr/>
        <p:txBody>
          <a:bodyPr/>
          <a:lstStyle/>
          <a:p>
            <a:r>
              <a:rPr lang="en-US" sz="3600"/>
              <a:t>Figure 16.9</a:t>
            </a:r>
          </a:p>
        </p:txBody>
      </p:sp>
      <p:pic>
        <p:nvPicPr>
          <p:cNvPr id="38915" name="Picture 8" descr="ros91585_1709"/>
          <p:cNvPicPr>
            <a:picLocks noChangeAspect="1" noChangeArrowheads="1"/>
          </p:cNvPicPr>
          <p:nvPr/>
        </p:nvPicPr>
        <p:blipFill>
          <a:blip r:embed="rId2"/>
          <a:srcRect r="30000"/>
          <a:stretch>
            <a:fillRect/>
          </a:stretch>
        </p:blipFill>
        <p:spPr bwMode="auto">
          <a:xfrm>
            <a:off x="1752600" y="1905000"/>
            <a:ext cx="7162800" cy="3937000"/>
          </a:xfrm>
          <a:prstGeom prst="rect">
            <a:avLst/>
          </a:prstGeom>
          <a:noFill/>
          <a:ln w="9525">
            <a:noFill/>
            <a:miter lim="800000"/>
            <a:headEnd/>
            <a:tailEnd/>
          </a:ln>
          <a:effectLst>
            <a:outerShdw dist="107763" dir="2700000" algn="ctr" rotWithShape="0">
              <a:srgbClr val="808080">
                <a:alpha val="50000"/>
              </a:srgbClr>
            </a:outerShdw>
          </a:effectLst>
        </p:spPr>
      </p:pic>
      <p:sp>
        <p:nvSpPr>
          <p:cNvPr id="38916" name="Rectangle 11"/>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75E9EB61-11B7-4F02-AC80-3F92D714215A}" type="slidenum">
              <a:rPr lang="en-US" sz="1100"/>
              <a:pPr algn="ctr" eaLnBrk="1" hangingPunct="1"/>
              <a:t>35</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p:txBody>
          <a:bodyPr/>
          <a:lstStyle/>
          <a:p>
            <a:r>
              <a:rPr lang="en-US" sz="3600"/>
              <a:t>The Value of the Firm</a:t>
            </a:r>
          </a:p>
        </p:txBody>
      </p:sp>
      <p:sp>
        <p:nvSpPr>
          <p:cNvPr id="39939" name="Rectangle 3"/>
          <p:cNvSpPr>
            <a:spLocks noGrp="1" noChangeArrowheads="1"/>
          </p:cNvSpPr>
          <p:nvPr>
            <p:ph type="body" idx="4294967295"/>
          </p:nvPr>
        </p:nvSpPr>
        <p:spPr/>
        <p:txBody>
          <a:bodyPr/>
          <a:lstStyle/>
          <a:p>
            <a:r>
              <a:rPr lang="en-US" sz="2400"/>
              <a:t>Value of the firm = marketed claims + nonmarketed claims</a:t>
            </a:r>
          </a:p>
          <a:p>
            <a:pPr lvl="1"/>
            <a:r>
              <a:rPr lang="en-US" sz="2400"/>
              <a:t>Marketed claims are the claims of stockholders and bondholders</a:t>
            </a:r>
          </a:p>
          <a:p>
            <a:pPr lvl="1"/>
            <a:r>
              <a:rPr lang="en-US" sz="2400"/>
              <a:t>Nonmarketed claims are the claims of the government and other potential stakeholders</a:t>
            </a:r>
          </a:p>
          <a:p>
            <a:r>
              <a:rPr lang="en-US" sz="2400"/>
              <a:t>The overall value of the firm is unaffected by changes in capital structure</a:t>
            </a:r>
          </a:p>
          <a:p>
            <a:r>
              <a:rPr lang="en-US" sz="2400"/>
              <a:t>The division of value between marketed claims and nonmarketed claims may be impacted by capital structure decisions</a:t>
            </a:r>
          </a:p>
        </p:txBody>
      </p:sp>
      <p:sp>
        <p:nvSpPr>
          <p:cNvPr id="39940"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A84F75F4-0284-4DCD-BF1E-D925ED83A949}" type="slidenum">
              <a:rPr lang="en-US" sz="1100"/>
              <a:pPr algn="ctr" eaLnBrk="1" hangingPunct="1"/>
              <a:t>36</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636713" y="152400"/>
            <a:ext cx="7162800" cy="1143000"/>
          </a:xfrm>
        </p:spPr>
        <p:txBody>
          <a:bodyPr/>
          <a:lstStyle/>
          <a:p>
            <a:r>
              <a:rPr lang="en-US" sz="3600"/>
              <a:t>The Pecking-Order Theory</a:t>
            </a:r>
          </a:p>
        </p:txBody>
      </p:sp>
      <p:sp>
        <p:nvSpPr>
          <p:cNvPr id="40963" name="Rectangle 3"/>
          <p:cNvSpPr>
            <a:spLocks noGrp="1" noChangeArrowheads="1"/>
          </p:cNvSpPr>
          <p:nvPr>
            <p:ph type="body" idx="4294967295"/>
          </p:nvPr>
        </p:nvSpPr>
        <p:spPr>
          <a:xfrm>
            <a:off x="1544638" y="1219200"/>
            <a:ext cx="7467600" cy="5226050"/>
          </a:xfrm>
        </p:spPr>
        <p:txBody>
          <a:bodyPr/>
          <a:lstStyle/>
          <a:p>
            <a:pPr marL="469900" indent="-469900"/>
            <a:r>
              <a:rPr lang="en-US" sz="2400"/>
              <a:t>Theory stating that firms prefer to issue debt rather than equity if internal financing is insufficient. </a:t>
            </a:r>
          </a:p>
          <a:p>
            <a:pPr marL="908050" lvl="1" indent="-436563"/>
            <a:r>
              <a:rPr lang="en-US" sz="2400"/>
              <a:t>Rule 1</a:t>
            </a:r>
          </a:p>
          <a:p>
            <a:pPr marL="1377950" lvl="2" indent="-468313"/>
            <a:r>
              <a:rPr lang="en-US"/>
              <a:t>Use internal financing first</a:t>
            </a:r>
          </a:p>
          <a:p>
            <a:pPr marL="908050" lvl="1" indent="-436563"/>
            <a:r>
              <a:rPr lang="en-US" sz="2400"/>
              <a:t>Rule 2</a:t>
            </a:r>
          </a:p>
          <a:p>
            <a:pPr marL="1377950" lvl="2" indent="-468313"/>
            <a:r>
              <a:rPr lang="en-US"/>
              <a:t>Issue debt next, new equity last</a:t>
            </a:r>
          </a:p>
          <a:p>
            <a:pPr marL="469900" indent="-469900"/>
            <a:r>
              <a:rPr lang="en-US" sz="2400"/>
              <a:t>The pecking-order theory is at odds with the tradeoff theory:</a:t>
            </a:r>
          </a:p>
          <a:p>
            <a:pPr marL="908050" lvl="1" indent="-436563"/>
            <a:r>
              <a:rPr lang="en-US" sz="2400"/>
              <a:t>There is no target D/E ratio</a:t>
            </a:r>
          </a:p>
          <a:p>
            <a:pPr marL="908050" lvl="1" indent="-436563"/>
            <a:r>
              <a:rPr lang="en-US" sz="2400"/>
              <a:t>Profitable firms use less debt</a:t>
            </a:r>
          </a:p>
          <a:p>
            <a:pPr marL="908050" lvl="1" indent="-436563"/>
            <a:r>
              <a:rPr lang="en-US" sz="2400"/>
              <a:t>Companies like financial slack</a:t>
            </a:r>
          </a:p>
        </p:txBody>
      </p:sp>
      <p:sp>
        <p:nvSpPr>
          <p:cNvPr id="4096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F103881A-FC67-43E6-8465-1AEE8E3CB22C}" type="slidenum">
              <a:rPr lang="en-US" sz="1100"/>
              <a:pPr algn="ctr" eaLnBrk="1" hangingPunct="1"/>
              <a:t>37</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p:txBody>
          <a:bodyPr/>
          <a:lstStyle/>
          <a:p>
            <a:r>
              <a:rPr lang="en-US" sz="3600"/>
              <a:t>Observed Capital Structure</a:t>
            </a:r>
          </a:p>
        </p:txBody>
      </p:sp>
      <p:sp>
        <p:nvSpPr>
          <p:cNvPr id="41987" name="Rectangle 3"/>
          <p:cNvSpPr>
            <a:spLocks noGrp="1" noChangeArrowheads="1"/>
          </p:cNvSpPr>
          <p:nvPr>
            <p:ph type="body" idx="4294967295"/>
          </p:nvPr>
        </p:nvSpPr>
        <p:spPr/>
        <p:txBody>
          <a:bodyPr/>
          <a:lstStyle/>
          <a:p>
            <a:r>
              <a:rPr lang="en-US" sz="2400"/>
              <a:t>Capital structure does differ by industry</a:t>
            </a:r>
          </a:p>
          <a:p>
            <a:r>
              <a:rPr lang="en-US" sz="2400"/>
              <a:t>Differences according to reuters.com as of August 2011</a:t>
            </a:r>
          </a:p>
          <a:p>
            <a:pPr lvl="1"/>
            <a:r>
              <a:rPr lang="en-US" sz="2400"/>
              <a:t>Lowest levels of debt</a:t>
            </a:r>
          </a:p>
          <a:p>
            <a:pPr lvl="2"/>
            <a:r>
              <a:rPr lang="en-US"/>
              <a:t>Petroleum refining with 15% debt</a:t>
            </a:r>
          </a:p>
          <a:p>
            <a:pPr lvl="2"/>
            <a:r>
              <a:rPr lang="en-US"/>
              <a:t>Drugs with 15% debt</a:t>
            </a:r>
          </a:p>
          <a:p>
            <a:pPr lvl="1"/>
            <a:r>
              <a:rPr lang="en-US" sz="2400"/>
              <a:t>Highest levels of debt</a:t>
            </a:r>
          </a:p>
          <a:p>
            <a:pPr lvl="2"/>
            <a:r>
              <a:rPr lang="en-US"/>
              <a:t>Airlines with 66% debt</a:t>
            </a:r>
          </a:p>
          <a:p>
            <a:pPr lvl="2"/>
            <a:r>
              <a:rPr lang="en-US"/>
              <a:t>Paper with 57% debt</a:t>
            </a:r>
          </a:p>
        </p:txBody>
      </p:sp>
      <p:sp>
        <p:nvSpPr>
          <p:cNvPr id="41988"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456B0D45-D7BA-4FAF-818A-97197F249133}" type="slidenum">
              <a:rPr lang="en-US" sz="1100"/>
              <a:pPr algn="ctr" eaLnBrk="1" hangingPunct="1"/>
              <a:t>38</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p:txBody>
          <a:bodyPr/>
          <a:lstStyle/>
          <a:p>
            <a:r>
              <a:rPr lang="en-US" sz="3600"/>
              <a:t>Work the Web Example</a:t>
            </a:r>
          </a:p>
        </p:txBody>
      </p:sp>
      <p:sp>
        <p:nvSpPr>
          <p:cNvPr id="43011" name="Rectangle 3"/>
          <p:cNvSpPr>
            <a:spLocks noGrp="1" noChangeArrowheads="1"/>
          </p:cNvSpPr>
          <p:nvPr>
            <p:ph type="body" idx="4294967295"/>
          </p:nvPr>
        </p:nvSpPr>
        <p:spPr/>
        <p:txBody>
          <a:bodyPr/>
          <a:lstStyle/>
          <a:p>
            <a:r>
              <a:rPr lang="en-US" sz="2400" dirty="0"/>
              <a:t>You can find information about a company’s capital structure relative to its industry, sector and the S&amp;P 500 at Reuters</a:t>
            </a:r>
          </a:p>
          <a:p>
            <a:r>
              <a:rPr lang="en-US" sz="2400" dirty="0"/>
              <a:t>Go to </a:t>
            </a:r>
            <a:r>
              <a:rPr lang="en-US" sz="2400" dirty="0" err="1"/>
              <a:t>www.reuters.com</a:t>
            </a:r>
            <a:endParaRPr lang="en-US" sz="2400" dirty="0"/>
          </a:p>
          <a:p>
            <a:pPr lvl="1"/>
            <a:r>
              <a:rPr lang="en-US" sz="2400" dirty="0"/>
              <a:t>Choose a company and get a quote</a:t>
            </a:r>
          </a:p>
          <a:p>
            <a:pPr lvl="1"/>
            <a:r>
              <a:rPr lang="en-US" sz="2400" dirty="0"/>
              <a:t>Choose Ratio </a:t>
            </a:r>
            <a:r>
              <a:rPr lang="en-US" sz="2400" dirty="0" smtClean="0"/>
              <a:t>Comparisons</a:t>
            </a:r>
          </a:p>
          <a:p>
            <a:pPr lvl="1"/>
            <a:r>
              <a:rPr lang="en-US" sz="2400" dirty="0">
                <a:hlinkClick r:id="rId2"/>
              </a:rPr>
              <a:t>http://www.reuters.com/finance/stocks/financialHighlights?symbol=</a:t>
            </a:r>
            <a:r>
              <a:rPr lang="en-US" sz="2400" dirty="0" smtClean="0">
                <a:hlinkClick r:id="rId2"/>
              </a:rPr>
              <a:t>AAPL.O</a:t>
            </a:r>
            <a:endParaRPr lang="en-US" sz="2400" dirty="0" smtClean="0"/>
          </a:p>
          <a:p>
            <a:pPr lvl="1"/>
            <a:endParaRPr lang="en-US" sz="2400" dirty="0"/>
          </a:p>
        </p:txBody>
      </p:sp>
      <p:sp>
        <p:nvSpPr>
          <p:cNvPr id="43012" name="Rectangle 6"/>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0682ED42-24C0-4BF5-A518-CBBC36BD2B03}" type="slidenum">
              <a:rPr lang="en-US" sz="1100"/>
              <a:pPr algn="ctr" eaLnBrk="1" hangingPunct="1"/>
              <a:t>39</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2-11-07 at 3.16.01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676400"/>
            <a:ext cx="8191500" cy="3263900"/>
          </a:xfrm>
          <a:prstGeom prst="rect">
            <a:avLst/>
          </a:prstGeom>
        </p:spPr>
      </p:pic>
      <p:sp>
        <p:nvSpPr>
          <p:cNvPr id="3" name="TextBox 2"/>
          <p:cNvSpPr txBox="1"/>
          <p:nvPr/>
        </p:nvSpPr>
        <p:spPr>
          <a:xfrm>
            <a:off x="2362200" y="457200"/>
            <a:ext cx="4192384" cy="954107"/>
          </a:xfrm>
          <a:prstGeom prst="rect">
            <a:avLst/>
          </a:prstGeom>
          <a:noFill/>
        </p:spPr>
        <p:txBody>
          <a:bodyPr wrap="square" rtlCol="0">
            <a:spAutoFit/>
          </a:bodyPr>
          <a:lstStyle/>
          <a:p>
            <a:pPr algn="ctr"/>
            <a:r>
              <a:rPr lang="en-US" sz="2800" dirty="0" smtClean="0"/>
              <a:t>Apple, </a:t>
            </a:r>
            <a:r>
              <a:rPr lang="en-US" sz="2800" dirty="0" err="1" smtClean="0"/>
              <a:t>Inc</a:t>
            </a:r>
            <a:r>
              <a:rPr lang="en-US" sz="2800" dirty="0" smtClean="0"/>
              <a:t> (AAPL) </a:t>
            </a:r>
          </a:p>
          <a:p>
            <a:pPr algn="ctr"/>
            <a:r>
              <a:rPr lang="en-US" sz="2800" dirty="0" smtClean="0"/>
              <a:t>Info from Reuters</a:t>
            </a:r>
            <a:endParaRPr lang="en-US" sz="2800" dirty="0"/>
          </a:p>
        </p:txBody>
      </p:sp>
    </p:spTree>
    <p:extLst>
      <p:ext uri="{BB962C8B-B14F-4D97-AF65-F5344CB8AC3E}">
        <p14:creationId xmlns:p14="http://schemas.microsoft.com/office/powerpoint/2010/main" val="40886122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p:txBody>
          <a:bodyPr/>
          <a:lstStyle/>
          <a:p>
            <a:r>
              <a:rPr lang="en-US" sz="3600"/>
              <a:t>Bankruptcy Process – Part I</a:t>
            </a:r>
          </a:p>
        </p:txBody>
      </p:sp>
      <p:sp>
        <p:nvSpPr>
          <p:cNvPr id="44035" name="Rectangle 3"/>
          <p:cNvSpPr>
            <a:spLocks noGrp="1" noChangeArrowheads="1"/>
          </p:cNvSpPr>
          <p:nvPr>
            <p:ph type="body" idx="4294967295"/>
          </p:nvPr>
        </p:nvSpPr>
        <p:spPr/>
        <p:txBody>
          <a:bodyPr/>
          <a:lstStyle/>
          <a:p>
            <a:r>
              <a:rPr lang="en-US" sz="2400"/>
              <a:t>Business failure – business has terminated with a loss to creditors</a:t>
            </a:r>
          </a:p>
          <a:p>
            <a:r>
              <a:rPr lang="en-US" sz="2400"/>
              <a:t>Legal bankruptcy – petition federal court for bankruptcy</a:t>
            </a:r>
          </a:p>
          <a:p>
            <a:r>
              <a:rPr lang="en-US" sz="2400"/>
              <a:t>Technical insolvency – firm is unable to meet debt obligations</a:t>
            </a:r>
          </a:p>
          <a:p>
            <a:r>
              <a:rPr lang="en-US" sz="2400"/>
              <a:t>Accounting insolvency – book value of equity is negative</a:t>
            </a:r>
          </a:p>
        </p:txBody>
      </p:sp>
      <p:sp>
        <p:nvSpPr>
          <p:cNvPr id="44036"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4F295171-98EE-48E1-9B9F-B55B516090B4}" type="slidenum">
              <a:rPr lang="en-US" sz="1100"/>
              <a:pPr algn="ctr" eaLnBrk="1" hangingPunct="1"/>
              <a:t>41</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1295400" y="274638"/>
            <a:ext cx="7391400" cy="1143000"/>
          </a:xfrm>
        </p:spPr>
        <p:txBody>
          <a:bodyPr/>
          <a:lstStyle/>
          <a:p>
            <a:r>
              <a:rPr lang="en-US" sz="3600"/>
              <a:t>Bankruptcy Process – Part II</a:t>
            </a:r>
          </a:p>
        </p:txBody>
      </p:sp>
      <p:sp>
        <p:nvSpPr>
          <p:cNvPr id="45059" name="Rectangle 3"/>
          <p:cNvSpPr>
            <a:spLocks noGrp="1" noChangeArrowheads="1"/>
          </p:cNvSpPr>
          <p:nvPr>
            <p:ph type="body" idx="4294967295"/>
          </p:nvPr>
        </p:nvSpPr>
        <p:spPr/>
        <p:txBody>
          <a:bodyPr/>
          <a:lstStyle/>
          <a:p>
            <a:pPr>
              <a:lnSpc>
                <a:spcPct val="90000"/>
              </a:lnSpc>
            </a:pPr>
            <a:r>
              <a:rPr lang="en-US" sz="2400"/>
              <a:t>Liquidation</a:t>
            </a:r>
          </a:p>
          <a:p>
            <a:pPr lvl="1">
              <a:lnSpc>
                <a:spcPct val="90000"/>
              </a:lnSpc>
            </a:pPr>
            <a:r>
              <a:rPr lang="en-US" sz="2400"/>
              <a:t>Chapter 7 of the Federal Bankruptcy Reform Act of 1978</a:t>
            </a:r>
          </a:p>
          <a:p>
            <a:pPr lvl="1">
              <a:lnSpc>
                <a:spcPct val="90000"/>
              </a:lnSpc>
            </a:pPr>
            <a:r>
              <a:rPr lang="en-US" sz="2400"/>
              <a:t>Trustee takes over assets, sells them and distributes the proceeds according to the absolute priority rule</a:t>
            </a:r>
          </a:p>
          <a:p>
            <a:pPr>
              <a:lnSpc>
                <a:spcPct val="90000"/>
              </a:lnSpc>
            </a:pPr>
            <a:r>
              <a:rPr lang="en-US" sz="2400"/>
              <a:t>Reorganization</a:t>
            </a:r>
          </a:p>
          <a:p>
            <a:pPr lvl="1">
              <a:lnSpc>
                <a:spcPct val="90000"/>
              </a:lnSpc>
            </a:pPr>
            <a:r>
              <a:rPr lang="en-US" sz="2400"/>
              <a:t>Chapter 11 of the Federal Bankruptcy Reform Act of 1978</a:t>
            </a:r>
          </a:p>
          <a:p>
            <a:pPr lvl="1">
              <a:lnSpc>
                <a:spcPct val="90000"/>
              </a:lnSpc>
            </a:pPr>
            <a:r>
              <a:rPr lang="en-US" sz="2400"/>
              <a:t>Restructure the corporation with a provision to repay creditors</a:t>
            </a:r>
          </a:p>
        </p:txBody>
      </p:sp>
      <p:sp>
        <p:nvSpPr>
          <p:cNvPr id="45060"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2D58BA8C-5AA0-4DED-9E32-93C008B2306B}" type="slidenum">
              <a:rPr lang="en-US" sz="1100"/>
              <a:pPr algn="ctr" eaLnBrk="1" hangingPunct="1"/>
              <a:t>42</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p:txBody>
          <a:bodyPr/>
          <a:lstStyle/>
          <a:p>
            <a:r>
              <a:rPr lang="en-US" sz="3600"/>
              <a:t>Quick Quiz</a:t>
            </a:r>
          </a:p>
        </p:txBody>
      </p:sp>
      <p:sp>
        <p:nvSpPr>
          <p:cNvPr id="46083" name="Rectangle 3"/>
          <p:cNvSpPr>
            <a:spLocks noGrp="1" noChangeArrowheads="1"/>
          </p:cNvSpPr>
          <p:nvPr>
            <p:ph type="body" idx="4294967295"/>
          </p:nvPr>
        </p:nvSpPr>
        <p:spPr>
          <a:xfrm>
            <a:off x="1524000" y="1447800"/>
            <a:ext cx="7312025" cy="4530725"/>
          </a:xfrm>
        </p:spPr>
        <p:txBody>
          <a:bodyPr/>
          <a:lstStyle/>
          <a:p>
            <a:r>
              <a:rPr lang="en-US" sz="2400"/>
              <a:t>Explain the effect of leverage on EPS and ROE</a:t>
            </a:r>
          </a:p>
          <a:p>
            <a:r>
              <a:rPr lang="en-US" sz="2400"/>
              <a:t>What is the break-even EBIT and how do we compute it?</a:t>
            </a:r>
          </a:p>
          <a:p>
            <a:r>
              <a:rPr lang="en-US" sz="2400"/>
              <a:t>How do we determine the optimal capital structure?</a:t>
            </a:r>
          </a:p>
          <a:p>
            <a:r>
              <a:rPr lang="en-US" sz="2400"/>
              <a:t>What is the optimal capital structure in the three cases that were discussed in this chapter?</a:t>
            </a:r>
          </a:p>
          <a:p>
            <a:r>
              <a:rPr lang="en-US" sz="2400"/>
              <a:t>What is the difference between liquidation and reorganization?</a:t>
            </a:r>
          </a:p>
          <a:p>
            <a:endParaRPr lang="en-US" sz="2400"/>
          </a:p>
        </p:txBody>
      </p:sp>
      <p:sp>
        <p:nvSpPr>
          <p:cNvPr id="46084"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0D95A09B-60B0-42BF-9A6A-20F97E671EA5}" type="slidenum">
              <a:rPr lang="en-US" sz="1100"/>
              <a:pPr algn="ctr" eaLnBrk="1" hangingPunct="1"/>
              <a:t>43</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2-11-07 at 2.46.39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58287"/>
            <a:ext cx="9144000" cy="2963427"/>
          </a:xfrm>
          <a:prstGeom prst="rect">
            <a:avLst/>
          </a:prstGeom>
        </p:spPr>
      </p:pic>
    </p:spTree>
    <p:extLst>
      <p:ext uri="{BB962C8B-B14F-4D97-AF65-F5344CB8AC3E}">
        <p14:creationId xmlns:p14="http://schemas.microsoft.com/office/powerpoint/2010/main" val="38286472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p:txBody>
          <a:bodyPr/>
          <a:lstStyle/>
          <a:p>
            <a:r>
              <a:rPr lang="en-US" sz="3600"/>
              <a:t>Ethics Issues</a:t>
            </a:r>
          </a:p>
        </p:txBody>
      </p:sp>
      <p:sp>
        <p:nvSpPr>
          <p:cNvPr id="47107" name="Rectangle 3"/>
          <p:cNvSpPr>
            <a:spLocks noGrp="1" noChangeArrowheads="1"/>
          </p:cNvSpPr>
          <p:nvPr>
            <p:ph type="body" idx="4294967295"/>
          </p:nvPr>
        </p:nvSpPr>
        <p:spPr>
          <a:xfrm>
            <a:off x="1524000" y="1447800"/>
            <a:ext cx="7312025" cy="4530725"/>
          </a:xfrm>
        </p:spPr>
        <p:txBody>
          <a:bodyPr/>
          <a:lstStyle/>
          <a:p>
            <a:r>
              <a:rPr lang="en-US" sz="2400"/>
              <a:t>Suppose managers of a firm know that the company is approaching financial distress. </a:t>
            </a:r>
          </a:p>
          <a:p>
            <a:pPr lvl="1"/>
            <a:r>
              <a:rPr lang="en-US" sz="2400"/>
              <a:t>Should the managers borrow from creditors and issue a large one-time dividend to shareholders?</a:t>
            </a:r>
          </a:p>
          <a:p>
            <a:pPr lvl="1"/>
            <a:r>
              <a:rPr lang="en-US" sz="2400"/>
              <a:t>How might creditors control this potential transfer of wealth?</a:t>
            </a:r>
          </a:p>
        </p:txBody>
      </p:sp>
      <p:sp>
        <p:nvSpPr>
          <p:cNvPr id="47108" name="Rectangle 4"/>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D4B060EF-B365-44CB-992E-9416C68C3928}" type="slidenum">
              <a:rPr lang="en-US" sz="1100"/>
              <a:pPr algn="ctr" eaLnBrk="1" hangingPunct="1"/>
              <a:t>45</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p:txBody>
          <a:bodyPr/>
          <a:lstStyle/>
          <a:p>
            <a:r>
              <a:rPr lang="en-US" sz="3600"/>
              <a:t>Comprehensive Problem</a:t>
            </a:r>
          </a:p>
        </p:txBody>
      </p:sp>
      <p:sp>
        <p:nvSpPr>
          <p:cNvPr id="48131" name="Rectangle 3"/>
          <p:cNvSpPr>
            <a:spLocks noGrp="1" noChangeArrowheads="1"/>
          </p:cNvSpPr>
          <p:nvPr>
            <p:ph type="body" idx="4294967295"/>
          </p:nvPr>
        </p:nvSpPr>
        <p:spPr/>
        <p:txBody>
          <a:bodyPr/>
          <a:lstStyle/>
          <a:p>
            <a:r>
              <a:rPr lang="en-US" sz="2400"/>
              <a:t>Assuming perpetual cash flows in Case II - Proposition I, what is the value of the equity for a firm with EBIT = $50 million, Tax rate = 40%, Debt = $100 million, cost of debt = 9%, and unlevered cost of capital = 12%?</a:t>
            </a:r>
          </a:p>
        </p:txBody>
      </p:sp>
      <p:sp>
        <p:nvSpPr>
          <p:cNvPr id="48132" name="Rectangle 5"/>
          <p:cNvSpPr>
            <a:spLocks noChangeArrowheads="1"/>
          </p:cNvSpPr>
          <p:nvPr/>
        </p:nvSpPr>
        <p:spPr bwMode="auto">
          <a:xfrm>
            <a:off x="2286000" y="4800600"/>
            <a:ext cx="4572000" cy="366713"/>
          </a:xfrm>
          <a:prstGeom prst="rect">
            <a:avLst/>
          </a:prstGeom>
          <a:noFill/>
          <a:ln w="9525">
            <a:noFill/>
            <a:miter lim="800000"/>
            <a:headEnd/>
            <a:tailEnd/>
          </a:ln>
          <a:effectLst/>
        </p:spPr>
        <p:txBody>
          <a:bodyPr>
            <a:spAutoFit/>
          </a:bodyPr>
          <a:lstStyle/>
          <a:p>
            <a:pPr lvl="1" eaLnBrk="1" hangingPunct="1"/>
            <a:endParaRPr lang="en-GB"/>
          </a:p>
        </p:txBody>
      </p:sp>
      <p:sp>
        <p:nvSpPr>
          <p:cNvPr id="48133" name="Rectangle 6"/>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045893B3-D329-4BE1-9A12-A3AEA7B24742}" type="slidenum">
              <a:rPr lang="en-US" sz="1100"/>
              <a:pPr algn="ctr" eaLnBrk="1" hangingPunct="1"/>
              <a:t>46</a:t>
            </a:fld>
            <a:endParaRPr lang="en-US" sz="1100"/>
          </a:p>
        </p:txBody>
      </p:sp>
    </p:spTree>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subTitle" idx="4294967295"/>
          </p:nvPr>
        </p:nvSpPr>
        <p:spPr>
          <a:xfrm>
            <a:off x="1725613" y="2590800"/>
            <a:ext cx="6497637" cy="1752600"/>
          </a:xfrm>
        </p:spPr>
        <p:txBody>
          <a:bodyPr/>
          <a:lstStyle/>
          <a:p>
            <a:pPr marL="0" indent="0" algn="ctr">
              <a:buFontTx/>
              <a:buNone/>
            </a:pPr>
            <a:r>
              <a:rPr lang="en-US"/>
              <a:t>End of Chapter</a:t>
            </a:r>
          </a:p>
        </p:txBody>
      </p:sp>
      <p:sp>
        <p:nvSpPr>
          <p:cNvPr id="49155" name="Rectangle 6"/>
          <p:cNvSpPr>
            <a:spLocks noChangeArrowheads="1"/>
          </p:cNvSpPr>
          <p:nvPr/>
        </p:nvSpPr>
        <p:spPr bwMode="auto">
          <a:xfrm>
            <a:off x="8567738" y="6445250"/>
            <a:ext cx="463550" cy="260350"/>
          </a:xfrm>
          <a:prstGeom prst="rect">
            <a:avLst/>
          </a:prstGeom>
          <a:noFill/>
          <a:ln w="38100">
            <a:noFill/>
            <a:miter lim="800000"/>
            <a:headEnd/>
            <a:tailEnd/>
          </a:ln>
          <a:effectLst/>
        </p:spPr>
        <p:txBody>
          <a:bodyPr wrap="none">
            <a:spAutoFit/>
          </a:bodyPr>
          <a:lstStyle/>
          <a:p>
            <a:pPr algn="ctr" eaLnBrk="1" hangingPunct="1"/>
            <a:r>
              <a:rPr lang="en-US" sz="1100"/>
              <a:t>16-</a:t>
            </a:r>
            <a:fld id="{AEF639A6-B0CC-482A-A13C-B1A62D0F89A0}" type="slidenum">
              <a:rPr lang="en-US" sz="1100"/>
              <a:pPr algn="ctr" eaLnBrk="1" hangingPunct="1"/>
              <a:t>47</a:t>
            </a:fld>
            <a:endParaRPr lang="en-US" sz="110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effectLst/>
        <a:scene3d>
          <a:camera prst="legacyObliqueTopRight"/>
          <a:lightRig rig="legacyFlat3" dir="b"/>
        </a:scene3d>
        <a:sp3d extrusionH="430200" prstMaterial="legacyMatte">
          <a:bevelT w="13500" h="13500" prst="angle"/>
          <a:bevelB w="13500" h="13500" prst="angle"/>
          <a:extrusionClr>
            <a:schemeClr val="accent1"/>
          </a:extrusionClr>
        </a:sp3d>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effectLst/>
        <a:scene3d>
          <a:camera prst="legacyObliqueTopRight"/>
          <a:lightRig rig="legacyFlat3" dir="b"/>
        </a:scene3d>
        <a:sp3d extrusionH="430200" prstMaterial="legacyMatte">
          <a:bevelT w="13500" h="13500" prst="angle"/>
          <a:bevelB w="13500" h="13500" prst="angle"/>
          <a:extrusionClr>
            <a:schemeClr val="accent1"/>
          </a:extrusionClr>
        </a:sp3d>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1405</TotalTime>
  <Words>4549</Words>
  <Application>Microsoft Macintosh PowerPoint</Application>
  <PresentationFormat>On-screen Show (4:3)</PresentationFormat>
  <Paragraphs>420</Paragraphs>
  <Slides>48</Slides>
  <Notes>24</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1_Default Design</vt:lpstr>
      <vt:lpstr>PowerPoint Presentation</vt:lpstr>
      <vt:lpstr>Key Concepts and Skills</vt:lpstr>
      <vt:lpstr>Chapter Outline</vt:lpstr>
      <vt:lpstr>Capital Restructuring</vt:lpstr>
      <vt:lpstr>Choosing a Capital Structure</vt:lpstr>
      <vt:lpstr>The Effect of Leverage</vt:lpstr>
      <vt:lpstr>Example: Financial Leverage, EPS and ROE – Part I</vt:lpstr>
      <vt:lpstr>Example: Financial Leverage, EPS and ROE – Part II</vt:lpstr>
      <vt:lpstr>PowerPoint Presentation</vt:lpstr>
      <vt:lpstr>Example: Homemade Leverage  </vt:lpstr>
      <vt:lpstr>Capital Structure Theory</vt:lpstr>
      <vt:lpstr>Capital Structure Theory Under Three Special Cases</vt:lpstr>
      <vt:lpstr>Case I – Propositions I and II</vt:lpstr>
      <vt:lpstr>Case I - Equations</vt:lpstr>
      <vt:lpstr>Figure 16.3</vt:lpstr>
      <vt:lpstr>Case I - Example</vt:lpstr>
      <vt:lpstr>The CAPM, the SML and Proposition II</vt:lpstr>
      <vt:lpstr>Business Risk and  Financial Risk</vt:lpstr>
      <vt:lpstr>Case II – Cash Flow</vt:lpstr>
      <vt:lpstr>Case II - Example</vt:lpstr>
      <vt:lpstr>Interest Tax Shield</vt:lpstr>
      <vt:lpstr>Case II – Proposition I</vt:lpstr>
      <vt:lpstr>Example: Case II – Proposition I</vt:lpstr>
      <vt:lpstr>Figure 16.4</vt:lpstr>
      <vt:lpstr>Case II – Proposition II</vt:lpstr>
      <vt:lpstr>Example: Case II –  Proposition II</vt:lpstr>
      <vt:lpstr>Figure 16.5</vt:lpstr>
      <vt:lpstr>Case III</vt:lpstr>
      <vt:lpstr>Bankruptcy Costs</vt:lpstr>
      <vt:lpstr>More Bankruptcy Costs</vt:lpstr>
      <vt:lpstr>Figure 16.6</vt:lpstr>
      <vt:lpstr>Figure 16.7</vt:lpstr>
      <vt:lpstr>Conclusions</vt:lpstr>
      <vt:lpstr>Figure 16.8</vt:lpstr>
      <vt:lpstr>Managerial Recommendations</vt:lpstr>
      <vt:lpstr>Figure 16.9</vt:lpstr>
      <vt:lpstr>The Value of the Firm</vt:lpstr>
      <vt:lpstr>The Pecking-Order Theory</vt:lpstr>
      <vt:lpstr>Observed Capital Structure</vt:lpstr>
      <vt:lpstr>Work the Web Example</vt:lpstr>
      <vt:lpstr>PowerPoint Presentation</vt:lpstr>
      <vt:lpstr>Bankruptcy Process – Part I</vt:lpstr>
      <vt:lpstr>Bankruptcy Process – Part II</vt:lpstr>
      <vt:lpstr>Quick Quiz</vt:lpstr>
      <vt:lpstr>PowerPoint Presentation</vt:lpstr>
      <vt:lpstr>Ethics Issues</vt:lpstr>
      <vt:lpstr>Comprehensive Problem</vt:lpstr>
      <vt:lpstr>PowerPoint Presentation</vt:lpstr>
    </vt:vector>
  </TitlesOfParts>
  <Company>University of Tampa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Leverage and Capital Structure Policy</dc:title>
  <dc:creator>Kent P. Ragan</dc:creator>
  <cp:lastModifiedBy>Satjaporn Tungsong</cp:lastModifiedBy>
  <cp:revision>109</cp:revision>
  <dcterms:created xsi:type="dcterms:W3CDTF">2000-09-28T15:52:28Z</dcterms:created>
  <dcterms:modified xsi:type="dcterms:W3CDTF">2012-11-07T08:29:52Z</dcterms:modified>
</cp:coreProperties>
</file>