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6" r:id="rId2"/>
  </p:sldMasterIdLst>
  <p:notesMasterIdLst>
    <p:notesMasterId r:id="rId27"/>
  </p:notesMasterIdLst>
  <p:sldIdLst>
    <p:sldId id="306" r:id="rId3"/>
    <p:sldId id="311" r:id="rId4"/>
    <p:sldId id="312" r:id="rId5"/>
    <p:sldId id="313" r:id="rId6"/>
    <p:sldId id="314" r:id="rId7"/>
    <p:sldId id="315" r:id="rId8"/>
    <p:sldId id="316" r:id="rId9"/>
    <p:sldId id="319" r:id="rId10"/>
    <p:sldId id="318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7CAEE-92E8-4AD9-8D26-037DEFB13A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7CAEE-92E8-4AD9-8D26-037DEFB13A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nullius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Evolution of Rule of First Possession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In absence of property right, everyone need to exert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effort to protect and to use the resource.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Preference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Private (personal) ability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Accession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Improvement of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Given there is a property right on the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Additional property shall belong to the improver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Marginal Concept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Examples: 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Mango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Building in someone’s land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Negotiation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Different endowment: someone already own something that we want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Negotiation is how to change property right from one to another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Same as the rule of first possession?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is the difference?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Legal Mandate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The state uses the power of law and enforcement to assign the property right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Concession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28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2800" i="1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2800" smtClean="0">
                <a:latin typeface="Calibri" pitchFamily="34" charset="0"/>
                <a:cs typeface="Microsoft Sans Serif" pitchFamily="34" charset="0"/>
              </a:rPr>
              <a:t>(Lost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, mislaid, and </a:t>
            </a:r>
            <a:r>
              <a:rPr lang="en-US" sz="2800" smtClean="0">
                <a:latin typeface="Calibri" pitchFamily="34" charset="0"/>
                <a:cs typeface="Microsoft Sans Serif" pitchFamily="34" charset="0"/>
              </a:rPr>
              <a:t>abandoned </a:t>
            </a:r>
            <a:r>
              <a:rPr lang="en-US" sz="2800" smtClean="0">
                <a:latin typeface="Calibri" pitchFamily="34" charset="0"/>
                <a:cs typeface="Microsoft Sans Serif" pitchFamily="34" charset="0"/>
              </a:rPr>
              <a:t>property) </a:t>
            </a: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(a finder has no right in mislaid property, has better right than anyone except the true owner in lost property, and has entitlement over the abandoned property)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State property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Adverse Possession </a:t>
            </a: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Why many rules are used for acquiring property rights?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All rules must be backed by the state (or the government) – to enforce it.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Rules shall be used ‘appropriately’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is ‘appropriate’?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Enhancing economic efficiency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Pros and Cons for each Rule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 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Legal mandate</a:t>
            </a:r>
          </a:p>
          <a:p>
            <a:pPr lvl="1"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40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Exemptions of Property Right Supremacy/Exclusivity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Normally, an owner has exclusive rights to enjoy every aspect of </a:t>
            </a:r>
            <a:r>
              <a:rPr lang="en-US" sz="3600" smtClean="0">
                <a:latin typeface="Calibri" pitchFamily="34" charset="0"/>
                <a:cs typeface="Microsoft Sans Serif" pitchFamily="34" charset="0"/>
              </a:rPr>
              <a:t>his/her property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E.g. </a:t>
            </a: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land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– the land surface + the air above + everything underground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But in reality???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E.g. 2 </a:t>
            </a: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battery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– the electrical charge + the containers + chemicals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In reality???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Some exemptions to induce more efficiency</a:t>
            </a:r>
            <a:endParaRPr lang="en-US" sz="40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  <p:pic>
        <p:nvPicPr>
          <p:cNvPr id="5" name="Picture 2" descr="9164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00050"/>
            <a:ext cx="7920037" cy="594995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85797" y="96838"/>
            <a:ext cx="7158037" cy="1171575"/>
          </a:xfrm>
        </p:spPr>
        <p:txBody>
          <a:bodyPr/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530725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and B own plots of land adjacent to each other. Both plots are riverside. A’s land is upstream. </a:t>
            </a: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has an orchard. B has an organic vegetable farm.</a:t>
            </a:r>
          </a:p>
          <a:p>
            <a:pPr eaLnBrk="1" hangingPunct="1">
              <a:lnSpc>
                <a:spcPct val="80000"/>
              </a:lnSpc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uses a significant amount of pesticides. It contaminates the water in the river. When B waters his veggie, it disqualifies B’s vegetables from being organic (but it does protect the vegetable from being destroyed by pests)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b="1" smtClean="0">
                <a:latin typeface="Calibri" pitchFamily="34" charset="0"/>
              </a:rPr>
              <a:t>Dispute over Land Utilisation</a:t>
            </a:r>
            <a:r>
              <a:rPr lang="en-US" sz="3600" b="1" smtClean="0">
                <a:latin typeface="Calibri" pitchFamily="34" charset="0"/>
              </a:rPr>
              <a:t> </a:t>
            </a:r>
            <a:r>
              <a:rPr lang="en-US" sz="3600" smtClean="0">
                <a:latin typeface="Calibri" pitchFamily="34" charset="0"/>
              </a:rPr>
              <a:t>- II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Calibri" pitchFamily="34" charset="0"/>
              </a:rPr>
              <a:t>If B’s damage is 100 (instead of selling his veggie as organic at 200, he has to sell it as normal vegetables @100)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b="1" smtClean="0">
                <a:latin typeface="Calibri" pitchFamily="34" charset="0"/>
              </a:rPr>
              <a:t>What is the dispute?</a:t>
            </a:r>
          </a:p>
          <a:p>
            <a:pPr eaLnBrk="1" hangingPunct="1"/>
            <a:r>
              <a:rPr lang="en-GB" sz="3600" b="1" i="1" smtClean="0">
                <a:latin typeface="Calibri" pitchFamily="34" charset="0"/>
              </a:rPr>
              <a:t>What is your verdict?</a:t>
            </a:r>
            <a:endParaRPr lang="en-US" sz="3600" b="1" i="1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III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16113"/>
            <a:ext cx="8229600" cy="4752975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>
                <a:latin typeface="Calibri" pitchFamily="34" charset="0"/>
              </a:rPr>
              <a:t>What kind of verdict/decision that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Ensures the most efficient resource allocation</a:t>
            </a:r>
            <a:endParaRPr lang="th-TH" sz="3200" dirty="0" smtClean="0">
              <a:latin typeface="Calibri" pitchFamily="34" charset="0"/>
            </a:endParaRPr>
          </a:p>
          <a:p>
            <a:pPr eaLnBrk="1" hangingPunct="1"/>
            <a:r>
              <a:rPr lang="en-GB" sz="3600" dirty="0" smtClean="0">
                <a:latin typeface="Calibri" pitchFamily="34" charset="0"/>
              </a:rPr>
              <a:t>Can</a:t>
            </a:r>
            <a:r>
              <a:rPr lang="th-TH" sz="3600" dirty="0" smtClean="0">
                <a:latin typeface="Calibri" pitchFamily="34" charset="0"/>
              </a:rPr>
              <a:t> </a:t>
            </a:r>
            <a:r>
              <a:rPr lang="en-GB" sz="3600" dirty="0" smtClean="0">
                <a:latin typeface="Calibri" pitchFamily="34" charset="0"/>
              </a:rPr>
              <a:t>‘</a:t>
            </a:r>
            <a:r>
              <a:rPr lang="en-US" sz="3600" i="1" dirty="0" smtClean="0">
                <a:latin typeface="Calibri" pitchFamily="34" charset="0"/>
              </a:rPr>
              <a:t>Pareto Optimality</a:t>
            </a:r>
            <a:r>
              <a:rPr lang="en-US" sz="3600" dirty="0" smtClean="0">
                <a:latin typeface="Calibri" pitchFamily="34" charset="0"/>
              </a:rPr>
              <a:t>’ </a:t>
            </a:r>
            <a:r>
              <a:rPr lang="en-GB" sz="3600" dirty="0" smtClean="0">
                <a:latin typeface="Calibri" pitchFamily="34" charset="0"/>
              </a:rPr>
              <a:t>be applied?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If yes,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/>
            <a:r>
              <a:rPr lang="en-GB" sz="2800" dirty="0" smtClean="0">
                <a:latin typeface="Calibri" pitchFamily="34" charset="0"/>
              </a:rPr>
              <a:t>How?</a:t>
            </a:r>
            <a:endParaRPr lang="th-TH" sz="28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If no,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/>
            <a:r>
              <a:rPr lang="en-GB" sz="2800" dirty="0" smtClean="0">
                <a:latin typeface="Calibri" pitchFamily="34" charset="0"/>
              </a:rPr>
              <a:t>What is the principle we have to use?</a:t>
            </a:r>
            <a:endParaRPr lang="en-US" sz="28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7543800" cy="652462"/>
          </a:xfrm>
        </p:spPr>
        <p:txBody>
          <a:bodyPr/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00174"/>
            <a:ext cx="8229600" cy="5214974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Calibri" pitchFamily="34" charset="0"/>
              </a:rPr>
              <a:t>From the outset and according to the law</a:t>
            </a:r>
            <a:r>
              <a:rPr lang="en-US" dirty="0" smtClean="0">
                <a:latin typeface="Calibri" pitchFamily="34" charset="0"/>
              </a:rPr>
              <a:t>:</a:t>
            </a:r>
          </a:p>
          <a:p>
            <a:pPr lvl="1" eaLnBrk="1" hangingPunct="1"/>
            <a:r>
              <a:rPr lang="en-GB" i="1" dirty="0" smtClean="0">
                <a:latin typeface="Calibri" pitchFamily="34" charset="0"/>
              </a:rPr>
              <a:t>A has nothing to do with B because A uses his land under his ownership</a:t>
            </a:r>
          </a:p>
          <a:p>
            <a:pPr eaLnBrk="1" hangingPunct="1"/>
            <a:endParaRPr lang="en-GB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Or (if we consider the case of ‘tort’)</a:t>
            </a:r>
          </a:p>
          <a:p>
            <a:pPr lvl="1" eaLnBrk="1" hangingPunct="1"/>
            <a:r>
              <a:rPr lang="en-GB" b="1" i="1" dirty="0" smtClean="0">
                <a:solidFill>
                  <a:srgbClr val="CC9900"/>
                </a:solidFill>
                <a:latin typeface="Calibri" pitchFamily="34" charset="0"/>
              </a:rPr>
              <a:t>A pays for the damage of </a:t>
            </a:r>
            <a:r>
              <a:rPr lang="en-US" b="1" i="1" dirty="0" smtClean="0">
                <a:solidFill>
                  <a:srgbClr val="CC9900"/>
                </a:solidFill>
                <a:latin typeface="Calibri" pitchFamily="34" charset="0"/>
              </a:rPr>
              <a:t>100 </a:t>
            </a:r>
            <a:r>
              <a:rPr lang="en-GB" b="1" i="1" dirty="0" smtClean="0">
                <a:solidFill>
                  <a:srgbClr val="CC9900"/>
                </a:solidFill>
                <a:latin typeface="Calibri" pitchFamily="34" charset="0"/>
              </a:rPr>
              <a:t>to B</a:t>
            </a:r>
            <a:endParaRPr lang="th-TH" b="1" i="1" dirty="0" smtClean="0">
              <a:solidFill>
                <a:srgbClr val="CC9900"/>
              </a:solidFill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This would restore B back to his ‘</a:t>
            </a:r>
            <a:r>
              <a:rPr lang="en-GB" i="1" dirty="0" smtClean="0">
                <a:latin typeface="Calibri" pitchFamily="34" charset="0"/>
              </a:rPr>
              <a:t>status quo</a:t>
            </a:r>
            <a:r>
              <a:rPr lang="en-GB" dirty="0" smtClean="0">
                <a:latin typeface="Calibri" pitchFamily="34" charset="0"/>
              </a:rPr>
              <a:t>’ as if nothing happened</a:t>
            </a:r>
            <a:endParaRPr lang="th-TH" dirty="0" smtClean="0">
              <a:latin typeface="Calibri" pitchFamily="34" charset="0"/>
            </a:endParaRPr>
          </a:p>
          <a:p>
            <a:pPr eaLnBrk="1" hangingPunct="1"/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Is that all?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Section 420 – Wrongful Act</a:t>
            </a:r>
            <a:endParaRPr lang="en-US" smtClean="0">
              <a:latin typeface="Calibri" pitchFamily="34" charset="0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“A person who,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willfully or negligently,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unlawfully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injures the life, body, health, liberty, property or any right, </a:t>
            </a:r>
          </a:p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is said to commit a wrongful act and</a:t>
            </a:r>
          </a:p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is bound to make compensation therefor.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latin typeface="Calibri" pitchFamily="34" charset="0"/>
              </a:rPr>
              <a:t>Caution</a:t>
            </a:r>
            <a:endParaRPr lang="en-US" b="1" smtClean="0">
              <a:latin typeface="Calibri" pitchFamily="34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3600" dirty="0" smtClean="0">
                <a:latin typeface="Calibri" pitchFamily="34" charset="0"/>
              </a:rPr>
              <a:t>Things to be considered: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Factual information of the case</a:t>
            </a:r>
            <a:endParaRPr lang="th-TH" sz="32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B’s damage has been caused by A’s action</a:t>
            </a:r>
            <a:endParaRPr lang="th-TH" sz="32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If not, the case has to be dismissed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>
              <a:defRPr/>
            </a:pPr>
            <a:r>
              <a:rPr lang="en-GB" sz="2800" dirty="0" smtClean="0">
                <a:latin typeface="Calibri" pitchFamily="34" charset="0"/>
              </a:rPr>
              <a:t>E.g. If in the vicinity has a lot of orchards and all of them use chemically identical pesticides, it is costly to proof who caused the damage</a:t>
            </a:r>
            <a:endParaRPr lang="th-TH" sz="28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If yes, the court may proceed.</a:t>
            </a:r>
            <a:endParaRPr lang="en-US" sz="32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IV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Calibri" pitchFamily="34" charset="0"/>
              </a:rPr>
              <a:t>Is there any method to prevent the water being contaminated?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If yes,</a:t>
            </a:r>
            <a:endParaRPr lang="th-TH" sz="3600" smtClean="0">
              <a:latin typeface="Calibri" pitchFamily="34" charset="0"/>
            </a:endParaRPr>
          </a:p>
          <a:p>
            <a:pPr marL="669925" lvl="1" indent="-325438" eaLnBrk="1" hangingPunct="1"/>
            <a:r>
              <a:rPr lang="en-GB" sz="3200" smtClean="0">
                <a:latin typeface="Calibri" pitchFamily="34" charset="0"/>
              </a:rPr>
              <a:t>What is the cost of doing so?</a:t>
            </a:r>
            <a:endParaRPr lang="th-TH" sz="32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If no,</a:t>
            </a:r>
            <a:endParaRPr lang="th-TH" sz="3600" smtClean="0">
              <a:latin typeface="Calibri" pitchFamily="34" charset="0"/>
            </a:endParaRPr>
          </a:p>
          <a:p>
            <a:pPr marL="669925" lvl="1" indent="-325438" eaLnBrk="1" hangingPunct="1"/>
            <a:r>
              <a:rPr lang="en-GB" sz="3200" smtClean="0">
                <a:latin typeface="Calibri" pitchFamily="34" charset="0"/>
              </a:rPr>
              <a:t>Alternatives</a:t>
            </a:r>
            <a:endParaRPr lang="th-TH" sz="3200" smtClean="0">
              <a:latin typeface="Calibri" pitchFamily="34" charset="0"/>
            </a:endParaRPr>
          </a:p>
          <a:p>
            <a:pPr marL="1022350" lvl="2" indent="-350838" eaLnBrk="1" hangingPunct="1"/>
            <a:r>
              <a:rPr lang="en-GB" sz="2800" smtClean="0">
                <a:latin typeface="Calibri" pitchFamily="34" charset="0"/>
              </a:rPr>
              <a:t>A is responsible</a:t>
            </a:r>
            <a:endParaRPr lang="th-TH" sz="2800" smtClean="0">
              <a:latin typeface="Calibri" pitchFamily="34" charset="0"/>
            </a:endParaRPr>
          </a:p>
          <a:p>
            <a:pPr marL="1022350" lvl="2" indent="-350838" eaLnBrk="1" hangingPunct="1"/>
            <a:r>
              <a:rPr lang="en-GB" sz="2800" smtClean="0">
                <a:latin typeface="Calibri" pitchFamily="34" charset="0"/>
              </a:rPr>
              <a:t>B is responsible</a:t>
            </a:r>
            <a:endParaRPr lang="th-TH" sz="2800" smtClean="0">
              <a:latin typeface="Calibri" pitchFamily="34" charset="0"/>
            </a:endParaRPr>
          </a:p>
          <a:p>
            <a:pPr marL="669925" lvl="1" indent="-325438" eaLnBrk="1" hangingPunct="1">
              <a:buFont typeface="Wingdings" pitchFamily="2" charset="2"/>
              <a:buNone/>
            </a:pPr>
            <a:endParaRPr lang="en-US" sz="320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- V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Suppose A can prevent pesticide to contaminate water with the cost of  </a:t>
            </a:r>
            <a:r>
              <a:rPr lang="en-GB" sz="3600" i="1" dirty="0" smtClean="0">
                <a:latin typeface="Calibri" pitchFamily="34" charset="0"/>
              </a:rPr>
              <a:t>y</a:t>
            </a:r>
            <a:endParaRPr lang="th-TH" sz="3600" i="1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th-TH" sz="36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And B can install the water filter that can effectively remove pesticide at the cost of</a:t>
            </a:r>
            <a:r>
              <a:rPr lang="th-TH" sz="3600" dirty="0" smtClean="0">
                <a:latin typeface="Calibri" pitchFamily="34" charset="0"/>
              </a:rPr>
              <a:t> </a:t>
            </a:r>
            <a:r>
              <a:rPr lang="en-US" sz="3600" i="1" dirty="0" smtClean="0">
                <a:latin typeface="Calibri" pitchFamily="34" charset="0"/>
              </a:rPr>
              <a:t>x</a:t>
            </a:r>
            <a:endParaRPr lang="th-TH" sz="3600" i="1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th-TH" sz="36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Shall we change our decision?</a:t>
            </a:r>
            <a:endParaRPr lang="th-TH" sz="3600" dirty="0" smtClean="0">
              <a:latin typeface="Calibri" pitchFamily="34" charset="0"/>
            </a:endParaRPr>
          </a:p>
          <a:p>
            <a:pPr marL="669925" lvl="1" indent="-325438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2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7543800" cy="796925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dirty="0" smtClean="0">
                <a:latin typeface="Calibri" pitchFamily="34" charset="0"/>
              </a:rPr>
              <a:t>Verdict</a:t>
            </a:r>
            <a:r>
              <a:rPr lang="en-US" sz="4000" dirty="0" smtClean="0">
                <a:latin typeface="Calibri" pitchFamily="34" charset="0"/>
              </a:rPr>
              <a:t> - II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57349"/>
            <a:ext cx="8218488" cy="5400675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Calibri" pitchFamily="34" charset="0"/>
              </a:rPr>
              <a:t>If B’s damage has actually proven to be caused by A’s action</a:t>
            </a:r>
            <a:endParaRPr lang="th-TH" dirty="0" smtClean="0">
              <a:latin typeface="Calibri" pitchFamily="34" charset="0"/>
            </a:endParaRPr>
          </a:p>
          <a:p>
            <a:pPr eaLnBrk="1" hangingPunct="1"/>
            <a:endParaRPr lang="th-TH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Thus, the verdict can be</a:t>
            </a:r>
            <a:endParaRPr lang="th-TH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prevent the contamination at cost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pay the damage to B</a:t>
            </a:r>
            <a:endParaRPr lang="th-TH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stop using pesticide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endParaRPr lang="th-TH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If A have to pay for the damage, how much should the compensation be?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7543800" cy="652462"/>
          </a:xfrm>
        </p:spPr>
        <p:txBody>
          <a:bodyPr/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III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55763"/>
            <a:ext cx="8218487" cy="56165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sz="2800" dirty="0" smtClean="0">
                <a:latin typeface="Calibri" pitchFamily="34" charset="0"/>
              </a:rPr>
              <a:t>If</a:t>
            </a:r>
            <a:r>
              <a:rPr lang="th-TH" sz="2800" dirty="0" smtClean="0">
                <a:latin typeface="Calibri" pitchFamily="34" charset="0"/>
              </a:rPr>
              <a:t> </a:t>
            </a:r>
            <a:r>
              <a:rPr lang="en-US" sz="2800" i="1" dirty="0" smtClean="0">
                <a:latin typeface="Calibri" pitchFamily="34" charset="0"/>
              </a:rPr>
              <a:t>x</a:t>
            </a:r>
            <a:r>
              <a:rPr lang="en-US" sz="2800" dirty="0" smtClean="0">
                <a:latin typeface="Calibri" pitchFamily="34" charset="0"/>
              </a:rPr>
              <a:t> &gt; </a:t>
            </a:r>
            <a:r>
              <a:rPr lang="en-US" sz="2800" i="1" dirty="0" smtClean="0">
                <a:latin typeface="Calibri" pitchFamily="34" charset="0"/>
              </a:rPr>
              <a:t>y</a:t>
            </a:r>
            <a:endParaRPr lang="th-TH" sz="2800" i="1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The court should rule that ‘A shall prevent contaminating water at </a:t>
            </a:r>
            <a:r>
              <a:rPr lang="en-GB" sz="2400" i="1" dirty="0" smtClean="0">
                <a:solidFill>
                  <a:srgbClr val="CC9900"/>
                </a:solidFill>
                <a:latin typeface="Calibri" pitchFamily="34" charset="0"/>
              </a:rPr>
              <a:t>y’</a:t>
            </a:r>
            <a:endParaRPr lang="en-US" sz="2400" i="1" dirty="0" smtClean="0">
              <a:solidFill>
                <a:srgbClr val="CC9900"/>
              </a:solidFill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should pay </a:t>
            </a:r>
            <a:r>
              <a:rPr lang="en-GB" sz="2400" b="1" dirty="0" smtClean="0">
                <a:latin typeface="Calibri" pitchFamily="34" charset="0"/>
              </a:rPr>
              <a:t>100</a:t>
            </a:r>
            <a:r>
              <a:rPr lang="en-GB" sz="2400" dirty="0" smtClean="0">
                <a:latin typeface="Calibri" pitchFamily="34" charset="0"/>
              </a:rPr>
              <a:t> for B’s damage?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can negotiate with B to prevent the contamination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PLUS some payment (P) as long as </a:t>
            </a:r>
            <a:r>
              <a:rPr lang="en-GB" i="1" dirty="0" smtClean="0">
                <a:latin typeface="Calibri" pitchFamily="34" charset="0"/>
              </a:rPr>
              <a:t>y </a:t>
            </a:r>
            <a:r>
              <a:rPr lang="en-GB" dirty="0" smtClean="0">
                <a:latin typeface="Calibri" pitchFamily="34" charset="0"/>
              </a:rPr>
              <a:t>&lt; P &lt;100 </a:t>
            </a:r>
            <a:endParaRPr lang="th-TH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should pay </a:t>
            </a:r>
            <a:r>
              <a:rPr lang="en-GB" sz="2400" b="1" i="1" dirty="0" smtClean="0">
                <a:latin typeface="Calibri" pitchFamily="34" charset="0"/>
              </a:rPr>
              <a:t>y</a:t>
            </a:r>
            <a:r>
              <a:rPr lang="en-GB" sz="2400" dirty="0" smtClean="0">
                <a:latin typeface="Calibri" pitchFamily="34" charset="0"/>
              </a:rPr>
              <a:t>  to B?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B will hire A to do that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Because B cannot prevent effect of pesticide at </a:t>
            </a:r>
            <a:r>
              <a:rPr lang="en-GB" i="1" dirty="0" smtClean="0">
                <a:latin typeface="Calibri" pitchFamily="34" charset="0"/>
              </a:rPr>
              <a:t>y</a:t>
            </a:r>
            <a:r>
              <a:rPr lang="en-GB" dirty="0" smtClean="0">
                <a:latin typeface="Calibri" pitchFamily="34" charset="0"/>
              </a:rPr>
              <a:t> (he has the cost of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to do that)</a:t>
            </a:r>
            <a:endParaRPr lang="th-TH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gives an injunction?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Yes. A will decide between stop using pesticide (damage his own fruits – </a:t>
            </a:r>
            <a:r>
              <a:rPr lang="en-GB" i="1" dirty="0" smtClean="0">
                <a:latin typeface="Calibri" pitchFamily="34" charset="0"/>
              </a:rPr>
              <a:t>D</a:t>
            </a:r>
            <a:r>
              <a:rPr lang="en-GB" dirty="0" smtClean="0">
                <a:latin typeface="Calibri" pitchFamily="34" charset="0"/>
              </a:rPr>
              <a:t>) and prevent contamination at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err="1" smtClean="0">
                <a:latin typeface="Calibri" pitchFamily="34" charset="0"/>
              </a:rPr>
              <a:t>Injuction</a:t>
            </a:r>
            <a:r>
              <a:rPr lang="en-GB" dirty="0" smtClean="0">
                <a:latin typeface="Calibri" pitchFamily="34" charset="0"/>
              </a:rPr>
              <a:t>: if </a:t>
            </a:r>
            <a:r>
              <a:rPr lang="en-GB" i="1" dirty="0" smtClean="0">
                <a:latin typeface="Calibri" pitchFamily="34" charset="0"/>
              </a:rPr>
              <a:t>D</a:t>
            </a:r>
            <a:r>
              <a:rPr lang="en-GB" dirty="0" smtClean="0">
                <a:latin typeface="Calibri" pitchFamily="34" charset="0"/>
              </a:rPr>
              <a:t> &lt;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7543800" cy="581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IV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55763"/>
            <a:ext cx="8218487" cy="554513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800" dirty="0" smtClean="0">
                <a:latin typeface="Calibri" pitchFamily="34" charset="0"/>
              </a:rPr>
              <a:t>If</a:t>
            </a:r>
            <a:r>
              <a:rPr lang="th-TH" sz="2800" dirty="0" smtClean="0">
                <a:latin typeface="Calibri" pitchFamily="34" charset="0"/>
              </a:rPr>
              <a:t> </a:t>
            </a:r>
            <a:r>
              <a:rPr lang="en-US" sz="2800" i="1" dirty="0" smtClean="0">
                <a:latin typeface="Calibri" pitchFamily="34" charset="0"/>
              </a:rPr>
              <a:t>x</a:t>
            </a:r>
            <a:r>
              <a:rPr lang="en-US" sz="2800" dirty="0" smtClean="0">
                <a:latin typeface="Calibri" pitchFamily="34" charset="0"/>
              </a:rPr>
              <a:t> &lt; </a:t>
            </a:r>
            <a:r>
              <a:rPr lang="en-US" sz="2800" i="1" dirty="0" smtClean="0">
                <a:latin typeface="Calibri" pitchFamily="34" charset="0"/>
              </a:rPr>
              <a:t>y</a:t>
            </a:r>
            <a:endParaRPr lang="th-TH" sz="2800" i="1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The court should rule that A shall pay the compensation to B at </a:t>
            </a:r>
            <a:r>
              <a:rPr lang="en-GB" sz="2400" i="1" dirty="0" smtClean="0">
                <a:solidFill>
                  <a:srgbClr val="CC9900"/>
                </a:solidFill>
                <a:latin typeface="Calibri" pitchFamily="34" charset="0"/>
              </a:rPr>
              <a:t>x</a:t>
            </a: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 and B will install the water filter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must pay 100 to B?</a:t>
            </a:r>
            <a:endParaRPr lang="en-US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negotiate with B for any amount (P) between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and 100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B will be happy to accept P because he can prevent damage</a:t>
            </a:r>
            <a:endParaRPr lang="en-US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must pay </a:t>
            </a:r>
            <a:r>
              <a:rPr lang="en-GB" sz="2400" i="1" dirty="0" smtClean="0">
                <a:latin typeface="Calibri" pitchFamily="34" charset="0"/>
              </a:rPr>
              <a:t>y</a:t>
            </a:r>
            <a:r>
              <a:rPr lang="en-GB" sz="2400" dirty="0" smtClean="0">
                <a:latin typeface="Calibri" pitchFamily="34" charset="0"/>
              </a:rPr>
              <a:t> to B?</a:t>
            </a:r>
            <a:endParaRPr lang="en-US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prevent contamination by himself at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Or A negotiates with B to pay P when </a:t>
            </a:r>
            <a:r>
              <a:rPr lang="en-GB" i="1" dirty="0" smtClean="0">
                <a:latin typeface="Calibri" pitchFamily="34" charset="0"/>
              </a:rPr>
              <a:t>x </a:t>
            </a:r>
            <a:r>
              <a:rPr lang="en-GB" dirty="0" smtClean="0">
                <a:latin typeface="Calibri" pitchFamily="34" charset="0"/>
              </a:rPr>
              <a:t>&lt;P&lt;</a:t>
            </a:r>
            <a:r>
              <a:rPr lang="en-GB" i="1" dirty="0" smtClean="0">
                <a:latin typeface="Calibri" pitchFamily="34" charset="0"/>
              </a:rPr>
              <a:t>y  </a:t>
            </a:r>
            <a:r>
              <a:rPr lang="en-GB" dirty="0" smtClean="0">
                <a:latin typeface="Calibri" pitchFamily="34" charset="0"/>
              </a:rPr>
              <a:t>in order to induce B to install water filter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gives injunction?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negotiate to pay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 to B 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000" b="0" smtClean="0">
                <a:latin typeface="Calibri" pitchFamily="34" charset="0"/>
              </a:rPr>
              <a:t>Note</a:t>
            </a:r>
            <a:endParaRPr lang="en-US" sz="4000" b="0" smtClean="0">
              <a:latin typeface="Calibri" pitchFamily="34" charset="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213"/>
            <a:ext cx="8218488" cy="4897437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All possible solutions can be achieved even without the role of court</a:t>
            </a:r>
          </a:p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The condition that allow all solutions to be achievable is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Willingness to negotiate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Low cost of negotiation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Low cost of knowing </a:t>
            </a:r>
            <a:r>
              <a:rPr lang="en-GB" i="1" smtClean="0">
                <a:latin typeface="Calibri" pitchFamily="34" charset="0"/>
              </a:rPr>
              <a:t>x</a:t>
            </a:r>
            <a:r>
              <a:rPr lang="en-GB" smtClean="0">
                <a:latin typeface="Calibri" pitchFamily="34" charset="0"/>
              </a:rPr>
              <a:t> and </a:t>
            </a:r>
            <a:r>
              <a:rPr lang="en-GB" i="1" smtClean="0">
                <a:latin typeface="Calibri" pitchFamily="34" charset="0"/>
              </a:rPr>
              <a:t>y</a:t>
            </a:r>
            <a:r>
              <a:rPr lang="en-GB" smtClean="0">
                <a:latin typeface="Calibri" pitchFamily="34" charset="0"/>
              </a:rPr>
              <a:t> (as well as the damage) [or </a:t>
            </a:r>
            <a:r>
              <a:rPr lang="en-GB" i="1" smtClean="0">
                <a:latin typeface="Calibri" pitchFamily="34" charset="0"/>
              </a:rPr>
              <a:t>clarity of all options</a:t>
            </a:r>
            <a:r>
              <a:rPr lang="en-GB" smtClean="0">
                <a:latin typeface="Calibri" pitchFamily="34" charset="0"/>
              </a:rPr>
              <a:t>]</a:t>
            </a:r>
          </a:p>
          <a:p>
            <a:pPr eaLnBrk="1" hangingPunct="1">
              <a:buFontTx/>
              <a:buNone/>
              <a:defRPr/>
            </a:pPr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err="1" smtClean="0">
                <a:latin typeface="Calibri" pitchFamily="34" charset="0"/>
              </a:rPr>
              <a:t>Coase</a:t>
            </a:r>
            <a:r>
              <a:rPr lang="en-US" b="1" dirty="0" smtClean="0">
                <a:latin typeface="Calibri" pitchFamily="34" charset="0"/>
              </a:rPr>
              <a:t> Theorem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7338"/>
            <a:ext cx="9144000" cy="51117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dirty="0" smtClean="0">
                <a:latin typeface="Calibri" pitchFamily="34" charset="0"/>
              </a:rPr>
              <a:t>If the </a:t>
            </a:r>
            <a:r>
              <a:rPr lang="en-US" dirty="0" smtClean="0">
                <a:latin typeface="Calibri" pitchFamily="34" charset="0"/>
              </a:rPr>
              <a:t>transaction cost is sufficiently low, private negotiation between parties would lead to economic efficiency regardless of the allocation of the right over the dispute property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dirty="0" smtClean="0">
                <a:latin typeface="Calibri" pitchFamily="34" charset="0"/>
              </a:rPr>
              <a:t>Regardless of court’s verdict – who has the right over the dispute – parties will privately find their solution and that solution is economically efficient</a:t>
            </a: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i="1" dirty="0" smtClean="0">
                <a:latin typeface="Calibri" pitchFamily="34" charset="0"/>
              </a:rPr>
              <a:t>It is essential for both parties to have rights over their properties</a:t>
            </a:r>
            <a:endParaRPr lang="en-US" i="1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097414" cy="1139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b="1" smtClean="0">
                <a:latin typeface="Calibri" pitchFamily="34" charset="0"/>
              </a:rPr>
              <a:t>How shall the court gives the verdict?</a:t>
            </a:r>
            <a:endParaRPr lang="en-US" b="1" smtClean="0">
              <a:latin typeface="Calibri" pitchFamily="34" charset="0"/>
            </a:endParaRPr>
          </a:p>
        </p:txBody>
      </p:sp>
      <p:graphicFrame>
        <p:nvGraphicFramePr>
          <p:cNvPr id="78896" name="Group 48"/>
          <p:cNvGraphicFramePr>
            <a:graphicFrameLocks noGrp="1"/>
          </p:cNvGraphicFramePr>
          <p:nvPr>
            <p:ph type="tbl" idx="1"/>
          </p:nvPr>
        </p:nvGraphicFramePr>
        <p:xfrm>
          <a:off x="250825" y="1916113"/>
          <a:ext cx="8750331" cy="4779264"/>
        </p:xfrm>
        <a:graphic>
          <a:graphicData uri="http://schemas.openxmlformats.org/drawingml/2006/table">
            <a:tbl>
              <a:tblPr/>
              <a:tblGrid>
                <a:gridCol w="2502326"/>
                <a:gridCol w="1191807"/>
                <a:gridCol w="2530442"/>
                <a:gridCol w="2525756"/>
              </a:tblGrid>
              <a:tr h="798513"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Microsoft Sans Serif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Transaction Costs</a:t>
                      </a:r>
                      <a:endParaRPr kumimoji="0" lang="th-TH" sz="2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of Disputing Parties</a:t>
                      </a:r>
                      <a:endParaRPr kumimoji="0" lang="en-US" sz="2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12763"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High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Low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935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Court’s Cost of obtaining Factual Information</a:t>
                      </a:r>
                      <a:endParaRPr kumimoji="0" lang="en-US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High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liability rule’ 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to determine the compensation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(as a basis for further negotiation)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property rule’ to determine who has the right over disputing property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and let both parties negotiate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936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Low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iability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rule’ to 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determine the minimum cost solution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Settlement should be achieved outside court/court shall be only a mediator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8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263509"/>
            <a:ext cx="9001155" cy="95091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b="1" dirty="0" smtClean="0">
                <a:latin typeface="Calibri" pitchFamily="34" charset="0"/>
              </a:rPr>
              <a:t>Consequence of Property Right Assignment</a:t>
            </a:r>
            <a:endParaRPr lang="en-US" sz="4000" b="1" dirty="0" smtClean="0">
              <a:latin typeface="Calibri" pitchFamily="34" charset="0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84337"/>
            <a:ext cx="8964612" cy="53736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Property right assignment is irrelevant when the transaction cost is sufficiently low.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No matter who has been assigned with the property right, negotiation would lead to efficient reallocation of property = efficient resource allocation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However, initial property right protection is essential as a basis for negotiation</a:t>
            </a:r>
          </a:p>
          <a:p>
            <a:pPr eaLnBrk="1" hangingPunct="1">
              <a:lnSpc>
                <a:spcPct val="90000"/>
              </a:lnSpc>
              <a:defRPr/>
            </a:pPr>
            <a:endParaRPr lang="th-TH" dirty="0" smtClean="0">
              <a:solidFill>
                <a:schemeClr val="hlink"/>
              </a:solidFill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When the </a:t>
            </a:r>
            <a:r>
              <a:rPr lang="en-US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transaction cost is high, assignment of property right does matter. It would affect whether the property is in the hand of the highest valuation.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Court’s verdict and property right assignment affect economic efficiency</a:t>
            </a:r>
            <a:endParaRPr lang="en-US" sz="2800" dirty="0" smtClean="0">
              <a:solidFill>
                <a:srgbClr val="C3EF4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tro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435</TotalTime>
  <Words>1345</Words>
  <Application>Microsoft Office PowerPoint</Application>
  <PresentationFormat>On-screen Show (4:3)</PresentationFormat>
  <Paragraphs>178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Metro</vt:lpstr>
      <vt:lpstr>Module</vt:lpstr>
      <vt:lpstr>Acquisition of Property Right</vt:lpstr>
      <vt:lpstr>Evolution of Rule of First Possession</vt:lpstr>
      <vt:lpstr>Accession</vt:lpstr>
      <vt:lpstr>Negotiation</vt:lpstr>
      <vt:lpstr>Legal Mandate</vt:lpstr>
      <vt:lpstr>Why many rules are used for acquiring property rights?</vt:lpstr>
      <vt:lpstr>Pros and Cons for each Rule</vt:lpstr>
      <vt:lpstr>Exemptions of Property Right Supremacy/Exclusivity</vt:lpstr>
      <vt:lpstr>Slide 9</vt:lpstr>
      <vt:lpstr>Dispute over Land Utilisation - I</vt:lpstr>
      <vt:lpstr>Dispute over Land Utilisation - II</vt:lpstr>
      <vt:lpstr>Dispute over Land Utilisation - III</vt:lpstr>
      <vt:lpstr>Verdict - I</vt:lpstr>
      <vt:lpstr>Section 420 – Wrongful Act</vt:lpstr>
      <vt:lpstr>Caution</vt:lpstr>
      <vt:lpstr>Dispute over Land Utilisation - IV</vt:lpstr>
      <vt:lpstr>Dispute over Land Utilisation - V</vt:lpstr>
      <vt:lpstr>Verdict - II</vt:lpstr>
      <vt:lpstr>Verdict - III</vt:lpstr>
      <vt:lpstr>Verdict - IV</vt:lpstr>
      <vt:lpstr>Note</vt:lpstr>
      <vt:lpstr>Coase Theorem</vt:lpstr>
      <vt:lpstr>How shall the court gives the verdict?</vt:lpstr>
      <vt:lpstr>Consequence of Property Right Assignment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Classroom</cp:lastModifiedBy>
  <cp:revision>64</cp:revision>
  <dcterms:created xsi:type="dcterms:W3CDTF">2008-01-10T11:28:32Z</dcterms:created>
  <dcterms:modified xsi:type="dcterms:W3CDTF">2012-08-29T05:26:48Z</dcterms:modified>
</cp:coreProperties>
</file>