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6" r:id="rId4"/>
    <p:sldId id="292" r:id="rId5"/>
    <p:sldId id="280" r:id="rId6"/>
    <p:sldId id="281" r:id="rId7"/>
    <p:sldId id="279" r:id="rId8"/>
    <p:sldId id="262" r:id="rId9"/>
    <p:sldId id="263" r:id="rId10"/>
    <p:sldId id="264" r:id="rId11"/>
    <p:sldId id="258" r:id="rId12"/>
    <p:sldId id="283" r:id="rId13"/>
    <p:sldId id="260" r:id="rId14"/>
    <p:sldId id="278" r:id="rId15"/>
    <p:sldId id="259" r:id="rId16"/>
    <p:sldId id="261" r:id="rId17"/>
    <p:sldId id="267" r:id="rId18"/>
    <p:sldId id="266" r:id="rId19"/>
    <p:sldId id="265" r:id="rId20"/>
    <p:sldId id="268" r:id="rId21"/>
    <p:sldId id="269" r:id="rId22"/>
    <p:sldId id="270" r:id="rId23"/>
    <p:sldId id="271" r:id="rId24"/>
    <p:sldId id="272" r:id="rId25"/>
    <p:sldId id="273" r:id="rId26"/>
    <p:sldId id="274" r:id="rId27"/>
    <p:sldId id="284" r:id="rId28"/>
    <p:sldId id="285" r:id="rId29"/>
    <p:sldId id="287" r:id="rId30"/>
    <p:sldId id="291" r:id="rId31"/>
    <p:sldId id="289" r:id="rId32"/>
    <p:sldId id="290" r:id="rId33"/>
    <p:sldId id="275" r:id="rId34"/>
    <p:sldId id="276" r:id="rId35"/>
    <p:sldId id="277" r:id="rId36"/>
    <p:sldId id="293" r:id="rId37"/>
    <p:sldId id="294"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59686D80-222A-44A5-8891-B11AEB602BBE}" type="datetimeFigureOut">
              <a:rPr lang="th-TH" smtClean="0"/>
              <a:pPr/>
              <a:t>05/03/56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59686D80-222A-44A5-8891-B11AEB602BBE}" type="datetimeFigureOut">
              <a:rPr lang="th-TH" smtClean="0"/>
              <a:pPr/>
              <a:t>05/03/56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686D80-222A-44A5-8891-B11AEB602BBE}" type="datetimeFigureOut">
              <a:rPr lang="th-TH" smtClean="0"/>
              <a:pPr/>
              <a:t>05/03/56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59686D80-222A-44A5-8891-B11AEB602BBE}" type="datetimeFigureOut">
              <a:rPr lang="th-TH" smtClean="0"/>
              <a:pPr/>
              <a:t>05/03/56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59686D80-222A-44A5-8891-B11AEB602BBE}" type="datetimeFigureOut">
              <a:rPr lang="th-TH" smtClean="0"/>
              <a:pPr/>
              <a:t>05/03/56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59686D80-222A-44A5-8891-B11AEB602BBE}" type="datetimeFigureOut">
              <a:rPr lang="th-TH" smtClean="0"/>
              <a:pPr/>
              <a:t>05/03/56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686D80-222A-44A5-8891-B11AEB602BBE}" type="datetimeFigureOut">
              <a:rPr lang="th-TH" smtClean="0"/>
              <a:pPr/>
              <a:t>05/03/56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686D80-222A-44A5-8891-B11AEB602BBE}" type="datetimeFigureOut">
              <a:rPr lang="th-TH" smtClean="0"/>
              <a:pPr/>
              <a:t>05/03/56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686D80-222A-44A5-8891-B11AEB602BBE}" type="datetimeFigureOut">
              <a:rPr lang="th-TH" smtClean="0"/>
              <a:pPr/>
              <a:t>05/03/56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59686D80-222A-44A5-8891-B11AEB602BBE}" type="datetimeFigureOut">
              <a:rPr lang="th-TH" smtClean="0"/>
              <a:pPr/>
              <a:t>05/03/56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59686D80-222A-44A5-8891-B11AEB602BBE}" type="datetimeFigureOut">
              <a:rPr lang="th-TH" smtClean="0"/>
              <a:pPr/>
              <a:t>05/03/56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634BA56F-0F6A-47F8-A5CA-215E7979D694}"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686D80-222A-44A5-8891-B11AEB602BBE}" type="datetimeFigureOut">
              <a:rPr lang="th-TH" smtClean="0"/>
              <a:pPr/>
              <a:t>05/03/56</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4BA56F-0F6A-47F8-A5CA-215E7979D694}"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lstStyle/>
          <a:p>
            <a:r>
              <a:rPr lang="en-US" dirty="0"/>
              <a:t>International trade and agricultural development</a:t>
            </a:r>
            <a:endParaRPr lang="th-TH" dirty="0"/>
          </a:p>
        </p:txBody>
      </p:sp>
      <p:sp>
        <p:nvSpPr>
          <p:cNvPr id="3" name="ชื่อเรื่องรอง 2"/>
          <p:cNvSpPr>
            <a:spLocks noGrp="1"/>
          </p:cNvSpPr>
          <p:nvPr>
            <p:ph type="subTitle" idx="1"/>
          </p:nvPr>
        </p:nvSpPr>
        <p:spPr/>
        <p:txBody>
          <a:bodyPr/>
          <a:lstStyle/>
          <a:p>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lnSpcReduction="20000"/>
          </a:bodyPr>
          <a:lstStyle/>
          <a:p>
            <a:r>
              <a:rPr lang="en-US" dirty="0"/>
              <a:t>The General Agreement on Tariffs and Trade (GATT</a:t>
            </a:r>
            <a:r>
              <a:rPr lang="en-US" dirty="0" smtClean="0"/>
              <a:t>)</a:t>
            </a:r>
          </a:p>
          <a:p>
            <a:r>
              <a:rPr lang="en-US" dirty="0" smtClean="0"/>
              <a:t>a </a:t>
            </a:r>
            <a:r>
              <a:rPr lang="en-US" dirty="0"/>
              <a:t>multilateral agreement regulating international </a:t>
            </a:r>
            <a:r>
              <a:rPr lang="en-US" dirty="0" smtClean="0"/>
              <a:t>trade</a:t>
            </a:r>
          </a:p>
          <a:p>
            <a:r>
              <a:rPr lang="en-US" dirty="0" smtClean="0"/>
              <a:t>purpose : the </a:t>
            </a:r>
            <a:r>
              <a:rPr lang="en-US" dirty="0"/>
              <a:t>"substantial reduction of tariffs and other trade barriers and the elimination of preferences, on a reciprocal and mutually advantageous basis." </a:t>
            </a:r>
            <a:endParaRPr lang="en-US" dirty="0" smtClean="0"/>
          </a:p>
          <a:p>
            <a:r>
              <a:rPr lang="en-US" dirty="0" smtClean="0"/>
              <a:t>GATT </a:t>
            </a:r>
            <a:r>
              <a:rPr lang="en-US" dirty="0"/>
              <a:t>was signed in 1947 and lasted until 1994, when it was replaced by </a:t>
            </a:r>
            <a:r>
              <a:rPr lang="en-US" dirty="0" smtClean="0"/>
              <a:t>the World </a:t>
            </a:r>
            <a:r>
              <a:rPr lang="en-US" dirty="0"/>
              <a:t>Trade Organization in 1995</a:t>
            </a:r>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dirty="0" smtClean="0"/>
              <a:t>Within </a:t>
            </a:r>
            <a:r>
              <a:rPr lang="en-US" dirty="0"/>
              <a:t>the GATT framework, negotiations consist of comprehensive trade rounds or legalistic dispute settlement procedures (DSP</a:t>
            </a:r>
            <a:r>
              <a:rPr lang="en-US" dirty="0" smtClean="0"/>
              <a:t>)</a:t>
            </a:r>
          </a:p>
          <a:p>
            <a:r>
              <a:rPr lang="en-US" dirty="0"/>
              <a:t>Outside of the GATT framework, other types of trade negotiations include loosely structured bilateral talks on either a single policy or a broad set of issues</a:t>
            </a:r>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dirty="0" smtClean="0"/>
              <a:t>Agricultural </a:t>
            </a:r>
            <a:r>
              <a:rPr lang="en-US" dirty="0"/>
              <a:t>liberalization by wealthy countries would especially benefit many developing countries, which have been denied </a:t>
            </a:r>
            <a:r>
              <a:rPr lang="en-US" dirty="0" smtClean="0"/>
              <a:t>opportunities </a:t>
            </a:r>
            <a:r>
              <a:rPr lang="en-US" dirty="0"/>
              <a:t>to export their goods </a:t>
            </a:r>
            <a:endParaRPr lang="en-US" dirty="0" smtClean="0"/>
          </a:p>
          <a:p>
            <a:r>
              <a:rPr lang="en-US" dirty="0" smtClean="0"/>
              <a:t>while </a:t>
            </a:r>
            <a:r>
              <a:rPr lang="en-US" dirty="0"/>
              <a:t>at the same time being forced to compete in their local markets with subsidized agricultural products from developed countries</a:t>
            </a:r>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lnSpcReduction="20000"/>
          </a:bodyPr>
          <a:lstStyle/>
          <a:p>
            <a:r>
              <a:rPr lang="en-US" dirty="0" smtClean="0"/>
              <a:t>Even though tariffs on industrial goods have fallen during the postwar period to average from 5 to 10 percent, agricultural protection has remained high with tariffs averaging above 40 percent in 1998, </a:t>
            </a:r>
          </a:p>
          <a:p>
            <a:r>
              <a:rPr lang="en-US" dirty="0" smtClean="0"/>
              <a:t>Agriculture </a:t>
            </a:r>
            <a:r>
              <a:rPr lang="en-US" dirty="0"/>
              <a:t>stands out as a sector where countries stubbornly defend domestic programs. </a:t>
            </a:r>
            <a:endParaRPr lang="en-US" dirty="0" smtClean="0"/>
          </a:p>
          <a:p>
            <a:r>
              <a:rPr lang="en-US" dirty="0" smtClean="0"/>
              <a:t>The difficulty of balancing local interests with the pressures arising from participation in the global economy</a:t>
            </a:r>
          </a:p>
          <a:p>
            <a:pPr lvl="1"/>
            <a:r>
              <a:rPr lang="en-US" dirty="0" smtClean="0"/>
              <a:t>Protests from farmer union around the world</a:t>
            </a:r>
          </a:p>
          <a:p>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lnSpcReduction="10000"/>
          </a:bodyPr>
          <a:lstStyle/>
          <a:p>
            <a:r>
              <a:rPr lang="en-US" dirty="0"/>
              <a:t>High levels of agricultural protection have arisen because farm lobbies are an influential pressure </a:t>
            </a:r>
            <a:r>
              <a:rPr lang="en-US" dirty="0" smtClean="0"/>
              <a:t>group</a:t>
            </a:r>
          </a:p>
          <a:p>
            <a:r>
              <a:rPr lang="en-US" dirty="0"/>
              <a:t>The costs of the resulting agricultural protection include expenditures for higher prices and taxes. </a:t>
            </a:r>
            <a:endParaRPr lang="en-US" dirty="0" smtClean="0"/>
          </a:p>
          <a:p>
            <a:r>
              <a:rPr lang="en-US" dirty="0" smtClean="0"/>
              <a:t>Most inefficient </a:t>
            </a:r>
            <a:r>
              <a:rPr lang="en-US" dirty="0"/>
              <a:t>programs </a:t>
            </a:r>
            <a:r>
              <a:rPr lang="en-US" dirty="0" smtClean="0"/>
              <a:t>reward </a:t>
            </a:r>
            <a:r>
              <a:rPr lang="en-US" dirty="0"/>
              <a:t>higher levels of production rather than compensate for low income levels </a:t>
            </a:r>
            <a:endParaRPr 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lnSpcReduction="10000"/>
          </a:bodyPr>
          <a:lstStyle/>
          <a:p>
            <a:r>
              <a:rPr lang="en-US" dirty="0"/>
              <a:t>The original GATT did apply to agricultural trade, but it contained loopholes. For example, it allowed countries to use some non-tariff measures such as import quotas, and to subsidize. </a:t>
            </a:r>
            <a:endParaRPr lang="en-US" dirty="0" smtClean="0"/>
          </a:p>
          <a:p>
            <a:r>
              <a:rPr lang="en-US" dirty="0"/>
              <a:t>Agricultural trade became highly distorted, especially with the use of export subsidies which would not normally have been allowed for industrial products</a:t>
            </a:r>
            <a:endParaRPr lang="en-US" dirty="0" smtClean="0"/>
          </a:p>
          <a:p>
            <a:pPr>
              <a:buNone/>
            </a:pPr>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b="1" dirty="0"/>
              <a:t>What is ‘distortion</a:t>
            </a:r>
            <a:r>
              <a:rPr lang="en-US" b="1" dirty="0" smtClean="0"/>
              <a:t>’?</a:t>
            </a:r>
          </a:p>
          <a:p>
            <a:pPr lvl="1"/>
            <a:r>
              <a:rPr lang="en-US" dirty="0"/>
              <a:t>Trade is distorted if prices are higher or lower than normal, and if quantities produced, bought, and sold are also higher or lower than normal — i.e. than the levels that would usually exist in a competitive market</a:t>
            </a:r>
            <a:r>
              <a:rPr lang="en-US" dirty="0" smtClean="0"/>
              <a:t>.</a:t>
            </a:r>
          </a:p>
          <a:p>
            <a:pPr lvl="1">
              <a:buNone/>
            </a:pPr>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a:bodyPr>
          <a:lstStyle/>
          <a:p>
            <a:r>
              <a:rPr lang="en-US" b="1" dirty="0"/>
              <a:t>What is ‘distortion</a:t>
            </a:r>
            <a:r>
              <a:rPr lang="en-US" b="1" dirty="0" smtClean="0"/>
              <a:t>’?</a:t>
            </a:r>
          </a:p>
          <a:p>
            <a:pPr lvl="1"/>
            <a:r>
              <a:rPr lang="en-US" dirty="0"/>
              <a:t>For example, </a:t>
            </a:r>
            <a:r>
              <a:rPr lang="en-US" b="1" i="1" dirty="0"/>
              <a:t>import barriers </a:t>
            </a:r>
            <a:r>
              <a:rPr lang="en-US" dirty="0"/>
              <a:t>and </a:t>
            </a:r>
            <a:r>
              <a:rPr lang="en-US" b="1" i="1" dirty="0"/>
              <a:t>domestic subsidies </a:t>
            </a:r>
            <a:r>
              <a:rPr lang="en-US" dirty="0"/>
              <a:t>can make crops more expensive on a country’s internal market. </a:t>
            </a:r>
            <a:endParaRPr lang="en-US" dirty="0" smtClean="0"/>
          </a:p>
          <a:p>
            <a:pPr lvl="1"/>
            <a:r>
              <a:rPr lang="en-US" dirty="0" smtClean="0"/>
              <a:t>The </a:t>
            </a:r>
            <a:r>
              <a:rPr lang="en-US" dirty="0"/>
              <a:t>higher prices can encourage over-production. </a:t>
            </a:r>
            <a:endParaRPr lang="en-US" dirty="0" smtClean="0"/>
          </a:p>
          <a:p>
            <a:pPr lvl="1"/>
            <a:r>
              <a:rPr lang="en-US" dirty="0" smtClean="0"/>
              <a:t>If </a:t>
            </a:r>
            <a:r>
              <a:rPr lang="en-US" dirty="0"/>
              <a:t>the surplus is to be sold on world markets, where prices are lower, then export subsidies are needed. </a:t>
            </a:r>
            <a:endParaRPr lang="en-US" dirty="0" smtClean="0"/>
          </a:p>
          <a:p>
            <a:pPr lvl="1"/>
            <a:r>
              <a:rPr lang="en-US" dirty="0" smtClean="0"/>
              <a:t>As </a:t>
            </a:r>
            <a:r>
              <a:rPr lang="en-US" dirty="0"/>
              <a:t>a result, the subsidizing countries can be producing and exporting considerably more than they normally would.</a:t>
            </a:r>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57200" y="1600200"/>
            <a:ext cx="8329642" cy="4900634"/>
          </a:xfrm>
        </p:spPr>
        <p:txBody>
          <a:bodyPr>
            <a:normAutofit fontScale="85000" lnSpcReduction="10000"/>
          </a:bodyPr>
          <a:lstStyle/>
          <a:p>
            <a:r>
              <a:rPr lang="en-US" dirty="0"/>
              <a:t>Governments usually give three reasons for supporting and protecting their farmers, even if this distorts agricultural trade:</a:t>
            </a:r>
          </a:p>
          <a:p>
            <a:pPr lvl="1"/>
            <a:r>
              <a:rPr lang="en-US" dirty="0"/>
              <a:t> </a:t>
            </a:r>
            <a:r>
              <a:rPr lang="en-US" dirty="0" smtClean="0"/>
              <a:t>to </a:t>
            </a:r>
            <a:r>
              <a:rPr lang="en-US" dirty="0"/>
              <a:t>make sure that enough food is produced to meet the country’s needs</a:t>
            </a:r>
          </a:p>
          <a:p>
            <a:pPr lvl="1"/>
            <a:r>
              <a:rPr lang="en-US" dirty="0"/>
              <a:t> to shield farmers from the effects of the weather and swings in world prices</a:t>
            </a:r>
          </a:p>
          <a:p>
            <a:pPr lvl="1"/>
            <a:r>
              <a:rPr lang="en-US" dirty="0"/>
              <a:t> to preserve rural society</a:t>
            </a:r>
            <a:r>
              <a:rPr lang="en-US" dirty="0" smtClean="0"/>
              <a:t>.</a:t>
            </a:r>
          </a:p>
          <a:p>
            <a:r>
              <a:rPr lang="en-US" dirty="0"/>
              <a:t>But the policies have often been expensive, and they have created gluts leading to export subsidy wars. </a:t>
            </a:r>
            <a:endParaRPr lang="en-US" dirty="0" smtClean="0"/>
          </a:p>
          <a:p>
            <a:r>
              <a:rPr lang="en-US" dirty="0" smtClean="0"/>
              <a:t>Countries </a:t>
            </a:r>
            <a:r>
              <a:rPr lang="en-US" dirty="0"/>
              <a:t>with less money for subsidies have suffered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dirty="0" smtClean="0"/>
              <a:t>The WTO’s Agriculture Agreement was negotiated in the 1986–94 Uruguay Round</a:t>
            </a:r>
          </a:p>
          <a:p>
            <a:r>
              <a:rPr lang="en-US" dirty="0"/>
              <a:t>In December 1999 at the Seattle meeting of the WTO, when member states failed to agree on beginning a new trade round, agriculture formed one of the major lines of division</a:t>
            </a:r>
            <a:r>
              <a:rPr lang="en-US" dirty="0" smtClean="0"/>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lnSpcReduction="10000"/>
          </a:bodyPr>
          <a:lstStyle/>
          <a:p>
            <a:r>
              <a:rPr lang="en-US" dirty="0" smtClean="0"/>
              <a:t>In </a:t>
            </a:r>
            <a:r>
              <a:rPr lang="en-US" dirty="0"/>
              <a:t>it, governments started to close agricultural loopholes in WTO agreements by binding and cutting tariffs, removing import bans or restrictions, and cutting subsidies that distort trade, both in domestic markets and on exports. </a:t>
            </a:r>
            <a:endParaRPr lang="en-US" dirty="0" smtClean="0"/>
          </a:p>
          <a:p>
            <a:r>
              <a:rPr lang="en-US" dirty="0" smtClean="0"/>
              <a:t>Poorer </a:t>
            </a:r>
            <a:r>
              <a:rPr lang="en-US" dirty="0"/>
              <a:t>countries are allowed more </a:t>
            </a:r>
            <a:r>
              <a:rPr lang="en-US" dirty="0" smtClean="0"/>
              <a:t>flexible </a:t>
            </a:r>
            <a:r>
              <a:rPr lang="en-US" dirty="0"/>
              <a:t>terms, and least developed countries have not made any reduction commitments.</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lnSpcReduction="10000"/>
          </a:bodyPr>
          <a:lstStyle/>
          <a:p>
            <a:r>
              <a:rPr lang="en-US" dirty="0"/>
              <a:t>The agreement does allow governments to support their rural economies, but preferably through policies that cause less distortion to </a:t>
            </a:r>
            <a:r>
              <a:rPr lang="en-US" dirty="0" smtClean="0"/>
              <a:t>trade</a:t>
            </a:r>
          </a:p>
          <a:p>
            <a:r>
              <a:rPr lang="en-US" dirty="0"/>
              <a:t>Developing countries do not have to cut their subsidies or lower their tariffs as much as developed countries, and they are given extra time to complete their obligations. </a:t>
            </a:r>
            <a:endParaRPr lang="en-US" dirty="0" smtClean="0"/>
          </a:p>
          <a:p>
            <a:r>
              <a:rPr lang="en-US" dirty="0" smtClean="0"/>
              <a:t>Least-developed </a:t>
            </a:r>
            <a:r>
              <a:rPr lang="en-US" dirty="0"/>
              <a:t>countries don’t have to do this at all. </a:t>
            </a: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77500" lnSpcReduction="20000"/>
          </a:bodyPr>
          <a:lstStyle/>
          <a:p>
            <a:r>
              <a:rPr lang="en-US" dirty="0" smtClean="0"/>
              <a:t>By </a:t>
            </a:r>
            <a:r>
              <a:rPr lang="en-US" dirty="0"/>
              <a:t>the end of 1993 both Japan and the EU had accepted the Uruguay Round Agreement  </a:t>
            </a:r>
            <a:r>
              <a:rPr lang="en-US" dirty="0" smtClean="0"/>
              <a:t>requiring </a:t>
            </a:r>
            <a:r>
              <a:rPr lang="en-US" dirty="0"/>
              <a:t>that Japan partially open its rice market and that Europe reduce its subsidies to farmers. </a:t>
            </a:r>
            <a:endParaRPr lang="en-US" dirty="0" smtClean="0"/>
          </a:p>
          <a:p>
            <a:r>
              <a:rPr lang="en-US" dirty="0"/>
              <a:t>The Round came into effect in 1995 and has been implemented over the period to 2000 (2004 in the case of developing country contracting parties)</a:t>
            </a:r>
            <a:endParaRPr lang="en-US" dirty="0" smtClean="0"/>
          </a:p>
          <a:p>
            <a:r>
              <a:rPr lang="en-US" dirty="0" smtClean="0"/>
              <a:t>The </a:t>
            </a:r>
            <a:r>
              <a:rPr lang="en-US" dirty="0"/>
              <a:t>agreement represented less liberalization than the United States and developing countries had </a:t>
            </a:r>
            <a:r>
              <a:rPr lang="en-US" dirty="0" smtClean="0"/>
              <a:t>wanted</a:t>
            </a:r>
          </a:p>
          <a:p>
            <a:r>
              <a:rPr lang="en-US" dirty="0" smtClean="0"/>
              <a:t>It </a:t>
            </a:r>
            <a:r>
              <a:rPr lang="en-US" dirty="0"/>
              <a:t>also represented more agricultural liberalization than in any previous negotiation and a major political concession by Japanese and European leaders for the cause of free trade</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lnSpcReduction="20000"/>
          </a:bodyPr>
          <a:lstStyle/>
          <a:p>
            <a:r>
              <a:rPr lang="en-US" dirty="0"/>
              <a:t>The objective of the </a:t>
            </a:r>
            <a:r>
              <a:rPr lang="en-US" b="1" dirty="0"/>
              <a:t>Agriculture Agreement</a:t>
            </a:r>
            <a:r>
              <a:rPr lang="en-US" dirty="0"/>
              <a:t> is to reform trade in the sector and to make policies more </a:t>
            </a:r>
            <a:r>
              <a:rPr lang="en-US" dirty="0" smtClean="0"/>
              <a:t>market-oriented</a:t>
            </a:r>
          </a:p>
          <a:p>
            <a:r>
              <a:rPr lang="en-US" dirty="0"/>
              <a:t>The new rules and commitments apply to:</a:t>
            </a:r>
          </a:p>
          <a:p>
            <a:pPr lvl="1"/>
            <a:r>
              <a:rPr lang="en-US" b="1" dirty="0"/>
              <a:t>market access</a:t>
            </a:r>
            <a:r>
              <a:rPr lang="en-US" dirty="0"/>
              <a:t> — various trade restrictions confronting imports</a:t>
            </a:r>
          </a:p>
          <a:p>
            <a:pPr lvl="1"/>
            <a:r>
              <a:rPr lang="en-US" b="1" dirty="0"/>
              <a:t>domestic support</a:t>
            </a:r>
            <a:r>
              <a:rPr lang="en-US" dirty="0"/>
              <a:t> — subsidies and other </a:t>
            </a:r>
            <a:r>
              <a:rPr lang="en-US" dirty="0" err="1"/>
              <a:t>programmes</a:t>
            </a:r>
            <a:r>
              <a:rPr lang="en-US" dirty="0"/>
              <a:t>, including those that raise or guarantee </a:t>
            </a:r>
            <a:r>
              <a:rPr lang="en-US" dirty="0" err="1"/>
              <a:t>farmgate</a:t>
            </a:r>
            <a:r>
              <a:rPr lang="en-US" dirty="0"/>
              <a:t> prices and farmers’ incomes</a:t>
            </a:r>
          </a:p>
          <a:p>
            <a:pPr lvl="1"/>
            <a:r>
              <a:rPr lang="en-US" b="1" dirty="0"/>
              <a:t>export subsidies</a:t>
            </a:r>
            <a:r>
              <a:rPr lang="en-US" dirty="0"/>
              <a:t> and other methods used to make exports artificially competitive</a:t>
            </a:r>
          </a:p>
          <a:p>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b="1" dirty="0" smtClean="0"/>
              <a:t>market </a:t>
            </a:r>
            <a:r>
              <a:rPr lang="en-US" b="1" dirty="0"/>
              <a:t>access</a:t>
            </a:r>
            <a:r>
              <a:rPr lang="en-US" dirty="0"/>
              <a:t> </a:t>
            </a:r>
          </a:p>
          <a:p>
            <a:pPr lvl="1"/>
            <a:r>
              <a:rPr lang="en-US" dirty="0" smtClean="0"/>
              <a:t>It ensured that quantities imported before the agreement took effect could continue to be imported, and it guaranteed that some new quantities were charged duty rates that were not prohibitive</a:t>
            </a:r>
          </a:p>
          <a:p>
            <a:pPr>
              <a:buNone/>
            </a:pP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lnSpcReduction="10000"/>
          </a:bodyPr>
          <a:lstStyle/>
          <a:p>
            <a:r>
              <a:rPr lang="en-US" b="1" dirty="0" smtClean="0"/>
              <a:t>market </a:t>
            </a:r>
            <a:r>
              <a:rPr lang="en-US" b="1" dirty="0"/>
              <a:t>access</a:t>
            </a:r>
            <a:r>
              <a:rPr lang="en-US" dirty="0"/>
              <a:t> </a:t>
            </a:r>
          </a:p>
          <a:p>
            <a:pPr lvl="1"/>
            <a:r>
              <a:rPr lang="en-US" dirty="0"/>
              <a:t>“tariffs </a:t>
            </a:r>
            <a:r>
              <a:rPr lang="en-US" dirty="0" smtClean="0"/>
              <a:t>only!!”</a:t>
            </a:r>
          </a:p>
          <a:p>
            <a:pPr lvl="1"/>
            <a:r>
              <a:rPr lang="en-US" dirty="0"/>
              <a:t>Before the Uruguay Round, some agricultural imports were restricted by quotas and other non-tariff measures</a:t>
            </a:r>
            <a:r>
              <a:rPr lang="en-US" dirty="0" smtClean="0"/>
              <a:t>.</a:t>
            </a:r>
          </a:p>
          <a:p>
            <a:pPr lvl="1"/>
            <a:r>
              <a:rPr lang="en-US" dirty="0" smtClean="0"/>
              <a:t>“</a:t>
            </a:r>
            <a:r>
              <a:rPr lang="en-US" dirty="0" err="1" smtClean="0"/>
              <a:t>Tariffication</a:t>
            </a:r>
            <a:r>
              <a:rPr lang="en-US" dirty="0" smtClean="0"/>
              <a:t>” - converting </a:t>
            </a:r>
            <a:r>
              <a:rPr lang="en-US" dirty="0"/>
              <a:t>the quotas and other types of measures to tariffs</a:t>
            </a:r>
            <a:endParaRPr lang="en-US" dirty="0" smtClean="0"/>
          </a:p>
          <a:p>
            <a:pPr lvl="1"/>
            <a:r>
              <a:rPr lang="en-US" dirty="0" smtClean="0"/>
              <a:t>if </a:t>
            </a:r>
            <a:r>
              <a:rPr lang="en-US" dirty="0"/>
              <a:t>the previous policy meant domestic prices were 75% higher than world prices, then the new tariff could be around 75%</a:t>
            </a:r>
          </a:p>
          <a:p>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b="1" dirty="0" smtClean="0"/>
              <a:t>market </a:t>
            </a:r>
            <a:r>
              <a:rPr lang="en-US" b="1" dirty="0"/>
              <a:t>access</a:t>
            </a:r>
            <a:r>
              <a:rPr lang="en-US" dirty="0"/>
              <a:t> </a:t>
            </a:r>
          </a:p>
          <a:p>
            <a:pPr lvl="1"/>
            <a:r>
              <a:rPr lang="en-US" dirty="0" smtClean="0"/>
              <a:t>A ‘tariff-quota system’ (tariff-rate </a:t>
            </a:r>
            <a:r>
              <a:rPr lang="en-US" dirty="0" err="1" smtClean="0"/>
              <a:t>qouta</a:t>
            </a:r>
            <a:r>
              <a:rPr lang="en-US" dirty="0" smtClean="0"/>
              <a:t>)</a:t>
            </a:r>
          </a:p>
          <a:p>
            <a:endParaRPr lang="th-TH" dirty="0"/>
          </a:p>
        </p:txBody>
      </p:sp>
      <p:pic>
        <p:nvPicPr>
          <p:cNvPr id="1026" name="Picture 2" descr="http://www.wto.org/images/img_tif/quota_e.gif"/>
          <p:cNvPicPr>
            <a:picLocks noChangeAspect="1" noChangeArrowheads="1"/>
          </p:cNvPicPr>
          <p:nvPr/>
        </p:nvPicPr>
        <p:blipFill>
          <a:blip r:embed="rId2"/>
          <a:srcRect/>
          <a:stretch>
            <a:fillRect/>
          </a:stretch>
        </p:blipFill>
        <p:spPr bwMode="auto">
          <a:xfrm>
            <a:off x="857224" y="3000372"/>
            <a:ext cx="4659445" cy="3143272"/>
          </a:xfrm>
          <a:prstGeom prst="rect">
            <a:avLst/>
          </a:prstGeom>
          <a:noFill/>
        </p:spPr>
      </p:pic>
      <p:sp>
        <p:nvSpPr>
          <p:cNvPr id="6" name="TextBox 5"/>
          <p:cNvSpPr txBox="1"/>
          <p:nvPr/>
        </p:nvSpPr>
        <p:spPr>
          <a:xfrm>
            <a:off x="5786446" y="2714620"/>
            <a:ext cx="3071834" cy="3970318"/>
          </a:xfrm>
          <a:prstGeom prst="rect">
            <a:avLst/>
          </a:prstGeom>
          <a:noFill/>
        </p:spPr>
        <p:txBody>
          <a:bodyPr wrap="square" rtlCol="0">
            <a:spAutoFit/>
          </a:bodyPr>
          <a:lstStyle/>
          <a:p>
            <a:pPr>
              <a:buFont typeface="Arial" pitchFamily="34" charset="0"/>
              <a:buChar char="•"/>
            </a:pPr>
            <a:r>
              <a:rPr lang="en-US" dirty="0" smtClean="0"/>
              <a:t> Imports </a:t>
            </a:r>
            <a:r>
              <a:rPr lang="en-US" dirty="0"/>
              <a:t>entering under the tariff-quota (up to 1,000 tons) are generally charged 10%. </a:t>
            </a:r>
            <a:endParaRPr lang="en-US" dirty="0" smtClean="0"/>
          </a:p>
          <a:p>
            <a:pPr>
              <a:buFont typeface="Arial" pitchFamily="34" charset="0"/>
              <a:buChar char="•"/>
            </a:pPr>
            <a:r>
              <a:rPr lang="en-US" dirty="0"/>
              <a:t> </a:t>
            </a:r>
            <a:r>
              <a:rPr lang="en-US" dirty="0" smtClean="0"/>
              <a:t>Imports </a:t>
            </a:r>
            <a:r>
              <a:rPr lang="en-US" dirty="0"/>
              <a:t>entering outside the tariff-quota are charged 80%. </a:t>
            </a:r>
            <a:endParaRPr lang="en-US"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lnSpcReduction="10000"/>
          </a:bodyPr>
          <a:lstStyle/>
          <a:p>
            <a:r>
              <a:rPr lang="en-US" b="1" dirty="0" smtClean="0"/>
              <a:t>market </a:t>
            </a:r>
            <a:r>
              <a:rPr lang="en-US" b="1" dirty="0"/>
              <a:t>access</a:t>
            </a:r>
            <a:r>
              <a:rPr lang="en-US" dirty="0"/>
              <a:t> </a:t>
            </a:r>
          </a:p>
          <a:p>
            <a:pPr lvl="1"/>
            <a:r>
              <a:rPr lang="en-US" dirty="0" smtClean="0"/>
              <a:t>Uruguay </a:t>
            </a:r>
            <a:r>
              <a:rPr lang="en-US" dirty="0"/>
              <a:t>Round participants agreed that </a:t>
            </a:r>
            <a:endParaRPr lang="en-US" dirty="0" smtClean="0"/>
          </a:p>
          <a:p>
            <a:pPr lvl="2"/>
            <a:r>
              <a:rPr lang="en-US" dirty="0" smtClean="0"/>
              <a:t>Developed </a:t>
            </a:r>
            <a:r>
              <a:rPr lang="en-US" dirty="0"/>
              <a:t>countries would cut the tariffs (the higher out-of-quota rates in the case of tariff-quotas) by an average of 36%, in equal steps over six years. </a:t>
            </a:r>
            <a:endParaRPr lang="en-US" dirty="0" smtClean="0"/>
          </a:p>
          <a:p>
            <a:pPr lvl="2"/>
            <a:r>
              <a:rPr lang="en-US" dirty="0" smtClean="0"/>
              <a:t>Developing </a:t>
            </a:r>
            <a:r>
              <a:rPr lang="en-US" dirty="0"/>
              <a:t>countries would make 24% cuts over 10 years</a:t>
            </a:r>
            <a:r>
              <a:rPr lang="en-US" dirty="0" smtClean="0"/>
              <a:t>.</a:t>
            </a:r>
          </a:p>
          <a:p>
            <a:pPr lvl="2"/>
            <a:r>
              <a:rPr lang="en-US" dirty="0" smtClean="0"/>
              <a:t>Least-developed countries do not have to cut their tariffs</a:t>
            </a:r>
          </a:p>
          <a:p>
            <a:pPr lvl="1"/>
            <a:r>
              <a:rPr lang="en-US" dirty="0" smtClean="0"/>
              <a:t>Covering </a:t>
            </a:r>
            <a:r>
              <a:rPr lang="en-US" dirty="0"/>
              <a:t>all agricultural products, took effect in </a:t>
            </a:r>
            <a:r>
              <a:rPr lang="en-US" dirty="0" smtClean="0"/>
              <a:t>1995</a:t>
            </a:r>
          </a:p>
          <a:p>
            <a:pPr lvl="1">
              <a:buNone/>
            </a:pP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a:bodyPr>
          <a:lstStyle/>
          <a:p>
            <a:r>
              <a:rPr lang="en-US" b="1" dirty="0" smtClean="0"/>
              <a:t>market </a:t>
            </a:r>
            <a:r>
              <a:rPr lang="en-US" b="1" dirty="0"/>
              <a:t>access</a:t>
            </a:r>
            <a:r>
              <a:rPr lang="en-US" dirty="0"/>
              <a:t> </a:t>
            </a:r>
          </a:p>
          <a:p>
            <a:pPr lvl="1"/>
            <a:r>
              <a:rPr lang="en-US" dirty="0"/>
              <a:t>Four countries used “special treatment” provisions to restrict imports of particularly sensitive products </a:t>
            </a:r>
            <a:r>
              <a:rPr lang="en-US" dirty="0" smtClean="0"/>
              <a:t>during </a:t>
            </a:r>
            <a:r>
              <a:rPr lang="en-US" dirty="0"/>
              <a:t>the implementation </a:t>
            </a:r>
            <a:r>
              <a:rPr lang="en-US" dirty="0" smtClean="0"/>
              <a:t>period</a:t>
            </a:r>
          </a:p>
          <a:p>
            <a:pPr lvl="2"/>
            <a:r>
              <a:rPr lang="en-US" dirty="0" smtClean="0"/>
              <a:t>Japan</a:t>
            </a:r>
            <a:r>
              <a:rPr lang="en-US" dirty="0"/>
              <a:t>, Rep. of Korea, and the Philippines for rice; and Israel for </a:t>
            </a:r>
            <a:r>
              <a:rPr lang="en-US" dirty="0" err="1"/>
              <a:t>sheepmeat</a:t>
            </a:r>
            <a:r>
              <a:rPr lang="en-US" dirty="0"/>
              <a:t>, </a:t>
            </a:r>
            <a:r>
              <a:rPr lang="en-US" dirty="0" err="1"/>
              <a:t>wholemilk</a:t>
            </a:r>
            <a:r>
              <a:rPr lang="en-US" dirty="0"/>
              <a:t> powder and certain </a:t>
            </a:r>
            <a:r>
              <a:rPr lang="en-US" dirty="0" smtClean="0"/>
              <a:t>cheeses.</a:t>
            </a:r>
          </a:p>
          <a:p>
            <a:pPr lvl="2"/>
            <a:r>
              <a:rPr lang="en-US" dirty="0" smtClean="0"/>
              <a:t>Japan </a:t>
            </a:r>
            <a:r>
              <a:rPr lang="en-US" dirty="0"/>
              <a:t>and Israel have now given up this right, but Rep. of Korea and the Philippines have extended their special treatment for rice. </a:t>
            </a:r>
            <a:endParaRPr lang="en-US" dirty="0" smtClean="0"/>
          </a:p>
          <a:p>
            <a:pPr lvl="2"/>
            <a:r>
              <a:rPr lang="en-US" dirty="0" smtClean="0"/>
              <a:t>A </a:t>
            </a:r>
            <a:r>
              <a:rPr lang="en-US" dirty="0"/>
              <a:t>new member, Chinese Taipei, gave special treatment to rice in its first year of membership, 2002.</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b="1" dirty="0" smtClean="0"/>
              <a:t>Domestic support</a:t>
            </a:r>
            <a:endParaRPr lang="en-US" dirty="0"/>
          </a:p>
          <a:p>
            <a:pPr lvl="1"/>
            <a:r>
              <a:rPr lang="en-US" dirty="0"/>
              <a:t>encourage </a:t>
            </a:r>
            <a:r>
              <a:rPr lang="en-US" dirty="0" smtClean="0"/>
              <a:t>over-production</a:t>
            </a:r>
          </a:p>
          <a:p>
            <a:pPr lvl="1"/>
            <a:r>
              <a:rPr lang="en-US" dirty="0"/>
              <a:t>This squeezes out imports or leads to export subsidies and low-priced dumping on world </a:t>
            </a:r>
            <a:r>
              <a:rPr lang="en-US" dirty="0" smtClean="0"/>
              <a:t>markets</a:t>
            </a:r>
          </a:p>
          <a:p>
            <a:pPr lvl="1"/>
            <a:r>
              <a:rPr lang="en-US" dirty="0"/>
              <a:t>The Agriculture Agreement distinguishes between support </a:t>
            </a:r>
            <a:r>
              <a:rPr lang="en-US" dirty="0" err="1"/>
              <a:t>programmes</a:t>
            </a:r>
            <a:r>
              <a:rPr lang="en-US" dirty="0"/>
              <a:t> that stimulate production directly, and those that are considered to have no direct effect</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a:bodyPr>
          <a:lstStyle/>
          <a:p>
            <a:r>
              <a:rPr lang="en-US" b="1" dirty="0" smtClean="0"/>
              <a:t>Domestic support</a:t>
            </a:r>
            <a:endParaRPr lang="en-US" dirty="0"/>
          </a:p>
          <a:p>
            <a:pPr lvl="1"/>
            <a:r>
              <a:rPr lang="en-US" b="1" dirty="0" smtClean="0"/>
              <a:t>Direct supports (amber box)</a:t>
            </a:r>
            <a:r>
              <a:rPr lang="en-US" dirty="0" smtClean="0"/>
              <a:t>: using </a:t>
            </a:r>
            <a:r>
              <a:rPr lang="en-US" dirty="0"/>
              <a:t>calculations known as “total aggregate measurement of support” or “Total AMS</a:t>
            </a:r>
            <a:r>
              <a:rPr lang="en-US" dirty="0" smtClean="0"/>
              <a:t>” </a:t>
            </a:r>
            <a:r>
              <a:rPr lang="en-US" dirty="0"/>
              <a:t>in the base years of </a:t>
            </a:r>
            <a:r>
              <a:rPr lang="en-US" dirty="0" smtClean="0"/>
              <a:t>1986-88</a:t>
            </a:r>
          </a:p>
          <a:p>
            <a:pPr lvl="1"/>
            <a:r>
              <a:rPr lang="en-US" dirty="0"/>
              <a:t>Developed countries agreed to reduce these figures by 20% over six years starting in 1995. </a:t>
            </a:r>
            <a:endParaRPr lang="en-US" dirty="0" smtClean="0"/>
          </a:p>
          <a:p>
            <a:pPr lvl="1"/>
            <a:r>
              <a:rPr lang="en-US" dirty="0" smtClean="0"/>
              <a:t>Developing </a:t>
            </a:r>
            <a:r>
              <a:rPr lang="en-US" dirty="0"/>
              <a:t>countries agreed to make 13% cuts over 10 years. </a:t>
            </a:r>
            <a:endParaRPr lang="en-US" dirty="0" smtClean="0"/>
          </a:p>
          <a:p>
            <a:pPr lvl="1"/>
            <a:r>
              <a:rPr lang="en-US" dirty="0" smtClean="0"/>
              <a:t>Least-developed </a:t>
            </a:r>
            <a:r>
              <a:rPr lang="en-US" dirty="0"/>
              <a:t>countries do not need to make any cuts. </a:t>
            </a:r>
            <a:endParaRPr lang="en-US" dirty="0" smtClean="0"/>
          </a:p>
          <a:p>
            <a:pPr lvl="1"/>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b="1" dirty="0" smtClean="0"/>
              <a:t>Domestic support</a:t>
            </a:r>
            <a:endParaRPr lang="en-US" dirty="0"/>
          </a:p>
          <a:p>
            <a:pPr lvl="1"/>
            <a:r>
              <a:rPr lang="en-US" b="1" dirty="0" smtClean="0"/>
              <a:t>Indirect supports (green box)</a:t>
            </a:r>
            <a:r>
              <a:rPr lang="en-US" dirty="0" smtClean="0"/>
              <a:t>:</a:t>
            </a:r>
          </a:p>
          <a:p>
            <a:pPr lvl="2"/>
            <a:r>
              <a:rPr lang="en-US" dirty="0"/>
              <a:t>Measures with minimal impact on trade can be used </a:t>
            </a:r>
            <a:r>
              <a:rPr lang="en-US" dirty="0" smtClean="0"/>
              <a:t>freely</a:t>
            </a:r>
          </a:p>
          <a:p>
            <a:pPr lvl="3"/>
            <a:r>
              <a:rPr lang="en-US" dirty="0"/>
              <a:t>government services such as research, disease control, infrastructure and food </a:t>
            </a:r>
            <a:r>
              <a:rPr lang="en-US" dirty="0" smtClean="0"/>
              <a:t>security</a:t>
            </a:r>
          </a:p>
          <a:p>
            <a:pPr lvl="3"/>
            <a:r>
              <a:rPr lang="en-US" dirty="0"/>
              <a:t>payments made directly to farmers that do not stimulate production, such as certain forms of direct income support, assistance to help farmers restructure agriculture, and direct payments under environmental and regional assistance </a:t>
            </a:r>
            <a:r>
              <a:rPr lang="en-US" dirty="0" err="1"/>
              <a:t>programmes</a:t>
            </a:r>
            <a:endParaRPr lang="en-US" dirty="0" smtClean="0"/>
          </a:p>
          <a:p>
            <a:pPr lvl="2"/>
            <a:endParaRPr lang="en-US" dirty="0" smtClean="0"/>
          </a:p>
          <a:p>
            <a:pPr lvl="1"/>
            <a:endParaRPr lang="en-US" dirty="0" smtClean="0"/>
          </a:p>
          <a:p>
            <a:pPr lvl="1"/>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57200" y="1600200"/>
            <a:ext cx="8229600" cy="5043510"/>
          </a:xfrm>
        </p:spPr>
        <p:txBody>
          <a:bodyPr>
            <a:normAutofit/>
          </a:bodyPr>
          <a:lstStyle/>
          <a:p>
            <a:r>
              <a:rPr lang="en-US" b="1" dirty="0" smtClean="0"/>
              <a:t>Domestic support</a:t>
            </a:r>
            <a:endParaRPr lang="en-US" dirty="0"/>
          </a:p>
          <a:p>
            <a:pPr lvl="1"/>
            <a:r>
              <a:rPr lang="en-US" b="1" dirty="0" smtClean="0"/>
              <a:t>Indirect supports (green box)</a:t>
            </a:r>
            <a:r>
              <a:rPr lang="en-US" dirty="0" smtClean="0"/>
              <a:t>:</a:t>
            </a:r>
          </a:p>
          <a:p>
            <a:pPr lvl="2"/>
            <a:r>
              <a:rPr lang="en-US" dirty="0"/>
              <a:t>Measures with minimal impact on trade can be used </a:t>
            </a:r>
            <a:r>
              <a:rPr lang="en-US" dirty="0" smtClean="0"/>
              <a:t>freely</a:t>
            </a:r>
          </a:p>
          <a:p>
            <a:pPr lvl="3"/>
            <a:r>
              <a:rPr lang="en-US" dirty="0"/>
              <a:t>government services such as research, disease control, infrastructure and food </a:t>
            </a:r>
            <a:r>
              <a:rPr lang="en-US" dirty="0" smtClean="0"/>
              <a:t>security</a:t>
            </a:r>
          </a:p>
          <a:p>
            <a:pPr lvl="3"/>
            <a:r>
              <a:rPr lang="en-US" dirty="0"/>
              <a:t>payments made directly to farmers that do not stimulate production, such as certain forms of direct income support, assistance to help farmers restructure agriculture, and direct payments under environmental and regional assistance </a:t>
            </a:r>
            <a:r>
              <a:rPr lang="en-US" dirty="0" err="1" smtClean="0"/>
              <a:t>programmes</a:t>
            </a:r>
            <a:endParaRPr lang="en-US"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57200" y="1600200"/>
            <a:ext cx="8229600" cy="5043510"/>
          </a:xfrm>
        </p:spPr>
        <p:txBody>
          <a:bodyPr>
            <a:normAutofit/>
          </a:bodyPr>
          <a:lstStyle/>
          <a:p>
            <a:r>
              <a:rPr lang="en-US" b="1" dirty="0" smtClean="0"/>
              <a:t>Domestic support</a:t>
            </a:r>
            <a:endParaRPr lang="en-US" dirty="0"/>
          </a:p>
          <a:p>
            <a:pPr lvl="1"/>
            <a:r>
              <a:rPr lang="en-US" b="1" dirty="0" smtClean="0"/>
              <a:t>Indirect supports (green box)</a:t>
            </a:r>
            <a:r>
              <a:rPr lang="en-US" dirty="0" smtClean="0"/>
              <a:t>:</a:t>
            </a:r>
          </a:p>
          <a:p>
            <a:pPr lvl="2"/>
            <a:r>
              <a:rPr lang="en-US" dirty="0" smtClean="0"/>
              <a:t>certain </a:t>
            </a:r>
            <a:r>
              <a:rPr lang="en-US" dirty="0"/>
              <a:t>direct payments to farmers where the farmers are required to limit </a:t>
            </a:r>
            <a:r>
              <a:rPr lang="en-US" dirty="0" smtClean="0"/>
              <a:t>production (blue box) are also permitted</a:t>
            </a:r>
          </a:p>
          <a:p>
            <a:pPr lvl="2"/>
            <a:r>
              <a:rPr lang="en-US" dirty="0"/>
              <a:t>certain government assistance </a:t>
            </a:r>
            <a:r>
              <a:rPr lang="en-US" dirty="0" err="1"/>
              <a:t>programmes</a:t>
            </a:r>
            <a:r>
              <a:rPr lang="en-US" dirty="0"/>
              <a:t> to encourage agricultural and rural development in developing countries, and other support on a small scale (“de </a:t>
            </a:r>
            <a:r>
              <a:rPr lang="en-US" dirty="0" err="1"/>
              <a:t>minimis</a:t>
            </a:r>
            <a:r>
              <a:rPr lang="en-US" dirty="0"/>
              <a:t>”) when compared with the total value of the product or products supported (5% or less in the case of developed countries and 10% or less for developing countries)</a:t>
            </a:r>
            <a:endParaRPr lang="en-US" dirty="0" smtClean="0"/>
          </a:p>
          <a:p>
            <a:pPr lvl="2"/>
            <a:endParaRPr lang="en-US" dirty="0" smtClean="0"/>
          </a:p>
          <a:p>
            <a:pPr lvl="1"/>
            <a:endParaRPr lang="en-US" dirty="0" smtClean="0"/>
          </a:p>
          <a:p>
            <a:pPr lvl="1"/>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57200" y="1600200"/>
            <a:ext cx="8229600" cy="5043510"/>
          </a:xfrm>
        </p:spPr>
        <p:txBody>
          <a:bodyPr>
            <a:normAutofit fontScale="92500"/>
          </a:bodyPr>
          <a:lstStyle/>
          <a:p>
            <a:r>
              <a:rPr lang="en-US" b="1" dirty="0" smtClean="0"/>
              <a:t>Export subsidy</a:t>
            </a:r>
            <a:endParaRPr lang="en-US" dirty="0"/>
          </a:p>
          <a:p>
            <a:pPr lvl="1"/>
            <a:r>
              <a:rPr lang="en-US" dirty="0" smtClean="0"/>
              <a:t>The </a:t>
            </a:r>
            <a:r>
              <a:rPr lang="en-US" dirty="0"/>
              <a:t>agreement requires WTO members to cut both the amount of money they spend on export subsidies and the quantities of exports that receive </a:t>
            </a:r>
            <a:r>
              <a:rPr lang="en-US" dirty="0" smtClean="0"/>
              <a:t>subsidies</a:t>
            </a:r>
          </a:p>
          <a:p>
            <a:pPr lvl="1"/>
            <a:r>
              <a:rPr lang="en-US" dirty="0"/>
              <a:t>Taking averages for 1986-90 as the base </a:t>
            </a:r>
            <a:r>
              <a:rPr lang="en-US" dirty="0" smtClean="0"/>
              <a:t>level,</a:t>
            </a:r>
          </a:p>
          <a:p>
            <a:pPr lvl="2"/>
            <a:r>
              <a:rPr lang="en-US" dirty="0" smtClean="0"/>
              <a:t>Developed </a:t>
            </a:r>
            <a:r>
              <a:rPr lang="en-US" dirty="0"/>
              <a:t>countries agreed to cut the value of export subsidies by 36% over the six years starting in 1995 (24% over 10 years for developing countries). </a:t>
            </a:r>
            <a:endParaRPr lang="en-US" dirty="0" smtClean="0"/>
          </a:p>
          <a:p>
            <a:pPr lvl="2"/>
            <a:r>
              <a:rPr lang="en-US" dirty="0" smtClean="0"/>
              <a:t>Developed </a:t>
            </a:r>
            <a:r>
              <a:rPr lang="en-US" dirty="0"/>
              <a:t>countries also agreed to reduce the quantities of subsidized exports by 21% over the six years (14% over 10 years for developing countries). </a:t>
            </a:r>
            <a:endParaRPr lang="en-US" dirty="0" smtClean="0"/>
          </a:p>
          <a:p>
            <a:pPr lvl="2"/>
            <a:r>
              <a:rPr lang="en-US" dirty="0" smtClean="0"/>
              <a:t>Least-developed </a:t>
            </a:r>
            <a:r>
              <a:rPr lang="en-US" dirty="0"/>
              <a:t>countries do not need to make any cuts.</a:t>
            </a:r>
            <a:endParaRPr lang="en-US" dirty="0" smtClean="0"/>
          </a:p>
          <a:p>
            <a:pPr lvl="1"/>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57200" y="1600200"/>
            <a:ext cx="8229600" cy="5257800"/>
          </a:xfrm>
        </p:spPr>
        <p:txBody>
          <a:bodyPr>
            <a:normAutofit fontScale="92500" lnSpcReduction="10000"/>
          </a:bodyPr>
          <a:lstStyle/>
          <a:p>
            <a:pPr>
              <a:buNone/>
            </a:pPr>
            <a:r>
              <a:rPr lang="en-US" b="1" dirty="0" smtClean="0"/>
              <a:t>Criticisms</a:t>
            </a:r>
          </a:p>
          <a:p>
            <a:r>
              <a:rPr lang="en-US" dirty="0" smtClean="0"/>
              <a:t>The </a:t>
            </a:r>
            <a:r>
              <a:rPr lang="en-US" dirty="0"/>
              <a:t>Agriculture Agreement has been </a:t>
            </a:r>
            <a:r>
              <a:rPr lang="en-US" dirty="0" smtClean="0"/>
              <a:t>criticized </a:t>
            </a:r>
            <a:r>
              <a:rPr lang="en-US" dirty="0"/>
              <a:t>by NGO's for categorizing subsidies into trade-distorting domestic subsidies (the amber box) which have to be reduced, and non-trade </a:t>
            </a:r>
            <a:r>
              <a:rPr lang="en-US" dirty="0" smtClean="0"/>
              <a:t>distorting subsidies</a:t>
            </a:r>
            <a:r>
              <a:rPr lang="en-US" dirty="0"/>
              <a:t> (blue and green boxes) which escape disciplines and thus can be increased. </a:t>
            </a:r>
            <a:endParaRPr lang="en-US" dirty="0" smtClean="0"/>
          </a:p>
          <a:p>
            <a:r>
              <a:rPr lang="en-US" dirty="0" smtClean="0"/>
              <a:t>As </a:t>
            </a:r>
            <a:r>
              <a:rPr lang="en-US" dirty="0"/>
              <a:t>efficient agricultural exporters press WTO members to reduce their trade-distorting ‘amber box’ and ‘blue box’ support, developed countries’ green box spending has </a:t>
            </a:r>
            <a:r>
              <a:rPr lang="en-US" dirty="0" smtClean="0"/>
              <a:t>increased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57200" y="1600200"/>
            <a:ext cx="8229600" cy="5257800"/>
          </a:xfrm>
        </p:spPr>
        <p:txBody>
          <a:bodyPr>
            <a:normAutofit fontScale="92500"/>
          </a:bodyPr>
          <a:lstStyle/>
          <a:p>
            <a:pPr>
              <a:buNone/>
            </a:pPr>
            <a:r>
              <a:rPr lang="en-US" b="1" dirty="0" smtClean="0"/>
              <a:t>Criticisms</a:t>
            </a:r>
          </a:p>
          <a:p>
            <a:r>
              <a:rPr lang="en-US" dirty="0" smtClean="0"/>
              <a:t>This reduced</a:t>
            </a:r>
            <a:r>
              <a:rPr lang="en-US" dirty="0"/>
              <a:t> tariff protections for small farmers – a key source of income for developing </a:t>
            </a:r>
            <a:r>
              <a:rPr lang="en-US" dirty="0" smtClean="0"/>
              <a:t>countries</a:t>
            </a:r>
          </a:p>
          <a:p>
            <a:r>
              <a:rPr lang="en-US" dirty="0" smtClean="0"/>
              <a:t>while </a:t>
            </a:r>
            <a:r>
              <a:rPr lang="en-US" dirty="0"/>
              <a:t>allowed the rich countries to maintain or raise their very high subsidies by switching from one kind of subsidy to </a:t>
            </a:r>
            <a:r>
              <a:rPr lang="en-US" dirty="0" smtClean="0"/>
              <a:t>another</a:t>
            </a:r>
          </a:p>
          <a:p>
            <a:r>
              <a:rPr lang="en-US" dirty="0"/>
              <a:t>after the Uruguay Round the total amount of subsidies in OECD countries have gone up instead of going down, despite the apparent promise that Northern subsidies will be reduced</a:t>
            </a:r>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lnSpcReduction="10000"/>
          </a:bodyPr>
          <a:lstStyle/>
          <a:p>
            <a:r>
              <a:rPr lang="en-US" b="1" dirty="0" smtClean="0"/>
              <a:t>Doha Round</a:t>
            </a:r>
          </a:p>
          <a:p>
            <a:pPr lvl="1"/>
            <a:r>
              <a:rPr lang="en-US" dirty="0"/>
              <a:t> commenced in November </a:t>
            </a:r>
            <a:r>
              <a:rPr lang="en-US" dirty="0" smtClean="0"/>
              <a:t>2001</a:t>
            </a:r>
          </a:p>
          <a:p>
            <a:pPr lvl="1"/>
            <a:r>
              <a:rPr lang="en-US" dirty="0" smtClean="0"/>
              <a:t>If </a:t>
            </a:r>
            <a:r>
              <a:rPr lang="en-US" dirty="0"/>
              <a:t>all trade barriers in agriculture, services, and manufactures were reduced by 33% as a result of the Doha Development Agenda, there would be an increase in global welfare of </a:t>
            </a:r>
            <a:r>
              <a:rPr lang="en-US" dirty="0" smtClean="0"/>
              <a:t>$574.0</a:t>
            </a:r>
            <a:r>
              <a:rPr lang="en-US" dirty="0"/>
              <a:t> </a:t>
            </a:r>
            <a:r>
              <a:rPr lang="en-US" dirty="0" smtClean="0"/>
              <a:t>billion</a:t>
            </a:r>
          </a:p>
          <a:p>
            <a:pPr lvl="1"/>
            <a:r>
              <a:rPr lang="en-US" dirty="0" smtClean="0"/>
              <a:t>A </a:t>
            </a:r>
            <a:r>
              <a:rPr lang="en-US" dirty="0"/>
              <a:t>2008 study by World Bank </a:t>
            </a:r>
            <a:r>
              <a:rPr lang="en-US" dirty="0" smtClean="0"/>
              <a:t>found </a:t>
            </a:r>
            <a:r>
              <a:rPr lang="en-US" dirty="0"/>
              <a:t>that global income could increase by more than $3000 billion per year, $2500 billion of which would go to the developing world</a:t>
            </a:r>
            <a:endParaRPr lang="en-US"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a:bodyPr>
          <a:lstStyle/>
          <a:p>
            <a:r>
              <a:rPr lang="en-US" b="1" dirty="0" smtClean="0"/>
              <a:t>Doha Round</a:t>
            </a:r>
            <a:endParaRPr lang="en-US" dirty="0" smtClean="0"/>
          </a:p>
          <a:p>
            <a:pPr lvl="1"/>
            <a:r>
              <a:rPr lang="en-US" dirty="0" smtClean="0"/>
              <a:t>Different environment,</a:t>
            </a:r>
          </a:p>
          <a:p>
            <a:pPr lvl="2"/>
            <a:r>
              <a:rPr lang="en-US" dirty="0" smtClean="0"/>
              <a:t>The </a:t>
            </a:r>
            <a:r>
              <a:rPr lang="en-US" dirty="0"/>
              <a:t>most significant differences are between developed nations led by the </a:t>
            </a:r>
            <a:r>
              <a:rPr lang="en-US" dirty="0" smtClean="0"/>
              <a:t>EU, USA, </a:t>
            </a:r>
            <a:r>
              <a:rPr lang="en-US" dirty="0"/>
              <a:t>and Japan and the major developing countries led and represented mainly by Brazil, China, India, South Korea, and South </a:t>
            </a:r>
            <a:r>
              <a:rPr lang="en-US" dirty="0" smtClean="0"/>
              <a:t>Africa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lnSpcReduction="20000"/>
          </a:bodyPr>
          <a:lstStyle/>
          <a:p>
            <a:r>
              <a:rPr lang="en-US" b="1" dirty="0" smtClean="0"/>
              <a:t>Doha Round</a:t>
            </a:r>
          </a:p>
          <a:p>
            <a:pPr lvl="1"/>
            <a:r>
              <a:rPr lang="en-US" dirty="0" smtClean="0"/>
              <a:t> In 2008</a:t>
            </a:r>
            <a:r>
              <a:rPr lang="en-US" b="1" dirty="0" smtClean="0"/>
              <a:t>, </a:t>
            </a:r>
            <a:r>
              <a:rPr lang="en-US" dirty="0" smtClean="0"/>
              <a:t>the negotiations collapsed on 29 July over issues of agricultural trade</a:t>
            </a:r>
          </a:p>
          <a:p>
            <a:pPr lvl="1"/>
            <a:r>
              <a:rPr lang="en-US" dirty="0"/>
              <a:t> The United States is being asked by the European Union (EU) and the developing countries, led by Brazil and India, to make a more generous offer for reducing trade-distorting domestic support for agriculture</a:t>
            </a:r>
            <a:endParaRPr lang="en-US" dirty="0" smtClean="0"/>
          </a:p>
          <a:p>
            <a:pPr lvl="1"/>
            <a:r>
              <a:rPr lang="en-US" dirty="0" smtClean="0"/>
              <a:t>But the talks </a:t>
            </a:r>
            <a:r>
              <a:rPr lang="en-US" dirty="0"/>
              <a:t>had been harmed by the </a:t>
            </a:r>
            <a:r>
              <a:rPr lang="en-US" dirty="0" smtClean="0"/>
              <a:t>“five-year program of agricultural subsidies” recently passed by the U.S. Congress which continues the US’ agricultural subsidy as well as pursuing areas such as energy, conservation, nutrition, and rural development</a:t>
            </a:r>
            <a:endParaRPr lang="th-TH" b="1"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p:txBody>
          <a:bodyPr>
            <a:normAutofit fontScale="92500"/>
          </a:bodyPr>
          <a:lstStyle/>
          <a:p>
            <a:r>
              <a:rPr lang="en-US" b="1" dirty="0" smtClean="0"/>
              <a:t>Doha Round</a:t>
            </a:r>
          </a:p>
          <a:p>
            <a:pPr lvl="1"/>
            <a:r>
              <a:rPr lang="en-US" dirty="0" smtClean="0"/>
              <a:t>While </a:t>
            </a:r>
            <a:r>
              <a:rPr lang="en-US" dirty="0"/>
              <a:t>India has insisted on a large number of </a:t>
            </a:r>
            <a:r>
              <a:rPr lang="en-US" dirty="0" smtClean="0"/>
              <a:t>‘special products’ </a:t>
            </a:r>
            <a:r>
              <a:rPr lang="en-US" dirty="0"/>
              <a:t>that would not be exposed to wider market </a:t>
            </a:r>
            <a:r>
              <a:rPr lang="en-US" dirty="0" smtClean="0"/>
              <a:t>opening</a:t>
            </a:r>
          </a:p>
          <a:p>
            <a:pPr lvl="1"/>
            <a:r>
              <a:rPr lang="en-US" dirty="0" smtClean="0"/>
              <a:t>Disagreement between India and the United States over the threshold of “special safeguard mechanism” (SSM), a measure designed to protect poor farmers by allowing countries to impose a special tariff on certain agricultural goods in the event of an “import surge” or price fall</a:t>
            </a:r>
            <a:endParaRPr lang="th-TH" b="1" dirty="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00050"/>
            <a:ext cx="8229600" cy="1143000"/>
          </a:xfrm>
        </p:spPr>
        <p:txBody>
          <a:bodyPr>
            <a:normAutofit fontScale="90000"/>
          </a:bodyPr>
          <a:lstStyle/>
          <a:p>
            <a:r>
              <a:rPr lang="en-US" b="1" dirty="0"/>
              <a:t>Agreement on Sanitary and </a:t>
            </a:r>
            <a:r>
              <a:rPr lang="en-US" b="1" dirty="0" err="1"/>
              <a:t>Phytosanitary</a:t>
            </a:r>
            <a:r>
              <a:rPr lang="en-US" b="1" dirty="0"/>
              <a:t> Measures</a:t>
            </a:r>
            <a:br>
              <a:rPr lang="en-US" b="1" dirty="0"/>
            </a:br>
            <a:endParaRPr lang="th-TH" dirty="0"/>
          </a:p>
        </p:txBody>
      </p:sp>
      <p:sp>
        <p:nvSpPr>
          <p:cNvPr id="3" name="ตัวยึดเนื้อหา 2"/>
          <p:cNvSpPr>
            <a:spLocks noGrp="1"/>
          </p:cNvSpPr>
          <p:nvPr>
            <p:ph idx="1"/>
          </p:nvPr>
        </p:nvSpPr>
        <p:spPr>
          <a:xfrm>
            <a:off x="457200" y="1600200"/>
            <a:ext cx="8401080" cy="5043510"/>
          </a:xfrm>
        </p:spPr>
        <p:txBody>
          <a:bodyPr>
            <a:normAutofit/>
          </a:bodyPr>
          <a:lstStyle/>
          <a:p>
            <a:r>
              <a:rPr lang="en-US" dirty="0" smtClean="0"/>
              <a:t>Governments </a:t>
            </a:r>
            <a:r>
              <a:rPr lang="en-US" dirty="0"/>
              <a:t>have the right to take </a:t>
            </a:r>
            <a:r>
              <a:rPr lang="en-US" dirty="0" smtClean="0"/>
              <a:t>food safety and animal and plant health regulations</a:t>
            </a:r>
          </a:p>
          <a:p>
            <a:r>
              <a:rPr lang="en-US" dirty="0" smtClean="0"/>
              <a:t>Should </a:t>
            </a:r>
            <a:r>
              <a:rPr lang="en-US" dirty="0"/>
              <a:t>be applied only to the extent necessary to protect human, animal or plant life or health </a:t>
            </a:r>
            <a:endParaRPr lang="en-US" dirty="0" smtClean="0"/>
          </a:p>
          <a:p>
            <a:r>
              <a:rPr lang="en-US" dirty="0" smtClean="0"/>
              <a:t>Should </a:t>
            </a:r>
            <a:r>
              <a:rPr lang="en-US" dirty="0"/>
              <a:t>not arbitrarily or unjustifiably discriminate between Members where identical or similar conditions prevail</a:t>
            </a:r>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00050"/>
            <a:ext cx="8229600" cy="1143000"/>
          </a:xfrm>
        </p:spPr>
        <p:txBody>
          <a:bodyPr>
            <a:normAutofit fontScale="90000"/>
          </a:bodyPr>
          <a:lstStyle/>
          <a:p>
            <a:r>
              <a:rPr lang="en-US" b="1" dirty="0"/>
              <a:t>Agreement on Sanitary and </a:t>
            </a:r>
            <a:r>
              <a:rPr lang="en-US" b="1" dirty="0" err="1"/>
              <a:t>Phytosanitary</a:t>
            </a:r>
            <a:r>
              <a:rPr lang="en-US" b="1" dirty="0"/>
              <a:t> </a:t>
            </a:r>
            <a:r>
              <a:rPr lang="en-US" b="1" dirty="0" smtClean="0"/>
              <a:t>(SPS) Measures</a:t>
            </a:r>
            <a:r>
              <a:rPr lang="en-US" b="1" dirty="0"/>
              <a:t/>
            </a:r>
            <a:br>
              <a:rPr lang="en-US" b="1" dirty="0"/>
            </a:br>
            <a:endParaRPr lang="th-TH" dirty="0"/>
          </a:p>
        </p:txBody>
      </p:sp>
      <p:sp>
        <p:nvSpPr>
          <p:cNvPr id="3" name="ตัวยึดเนื้อหา 2"/>
          <p:cNvSpPr>
            <a:spLocks noGrp="1"/>
          </p:cNvSpPr>
          <p:nvPr>
            <p:ph idx="1"/>
          </p:nvPr>
        </p:nvSpPr>
        <p:spPr>
          <a:xfrm>
            <a:off x="457200" y="1600200"/>
            <a:ext cx="8401080" cy="5043510"/>
          </a:xfrm>
        </p:spPr>
        <p:txBody>
          <a:bodyPr>
            <a:normAutofit/>
          </a:bodyPr>
          <a:lstStyle/>
          <a:p>
            <a:r>
              <a:rPr lang="en-US" dirty="0"/>
              <a:t>Members are encouraged to base their measures on international standards, guidelines and recommendations where they </a:t>
            </a:r>
            <a:r>
              <a:rPr lang="en-US" dirty="0" smtClean="0"/>
              <a:t>exist</a:t>
            </a:r>
          </a:p>
          <a:p>
            <a:r>
              <a:rPr lang="en-US" dirty="0"/>
              <a:t>Members may maintain or introduce measures which result in higher standards if there is scientific justification or as a consequence of consistent risk decisions based on an appropriate risk assessment</a:t>
            </a:r>
            <a:endParaRPr lang="th-TH"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00050"/>
            <a:ext cx="8229600" cy="1143000"/>
          </a:xfrm>
        </p:spPr>
        <p:txBody>
          <a:bodyPr>
            <a:normAutofit/>
          </a:bodyPr>
          <a:lstStyle/>
          <a:p>
            <a:r>
              <a:rPr lang="en-US" b="1" dirty="0" smtClean="0"/>
              <a:t>Technical Barriers to Trade (TBT)</a:t>
            </a:r>
            <a:endParaRPr lang="th-TH" dirty="0"/>
          </a:p>
        </p:txBody>
      </p:sp>
      <p:sp>
        <p:nvSpPr>
          <p:cNvPr id="3" name="ตัวยึดเนื้อหา 2"/>
          <p:cNvSpPr>
            <a:spLocks noGrp="1"/>
          </p:cNvSpPr>
          <p:nvPr>
            <p:ph idx="1"/>
          </p:nvPr>
        </p:nvSpPr>
        <p:spPr>
          <a:xfrm>
            <a:off x="457200" y="1600200"/>
            <a:ext cx="8401080" cy="5043510"/>
          </a:xfrm>
        </p:spPr>
        <p:txBody>
          <a:bodyPr>
            <a:normAutofit/>
          </a:bodyPr>
          <a:lstStyle/>
          <a:p>
            <a:r>
              <a:rPr lang="en-US" dirty="0"/>
              <a:t>Developing countries </a:t>
            </a:r>
            <a:r>
              <a:rPr lang="en-US" dirty="0" smtClean="0"/>
              <a:t>protest </a:t>
            </a:r>
            <a:r>
              <a:rPr lang="en-US" dirty="0"/>
              <a:t>regularly against the increasing use of nontariff barriers (NTBs) by developed countries</a:t>
            </a:r>
            <a:endParaRPr lang="th-TH"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00050"/>
            <a:ext cx="8229600" cy="1143000"/>
          </a:xfrm>
        </p:spPr>
        <p:txBody>
          <a:bodyPr>
            <a:normAutofit fontScale="90000"/>
          </a:bodyPr>
          <a:lstStyle/>
          <a:p>
            <a:r>
              <a:rPr lang="en-US" b="1" dirty="0" smtClean="0"/>
              <a:t>Trade and Sustainable Development?</a:t>
            </a:r>
            <a:endParaRPr lang="th-TH" b="1" dirty="0"/>
          </a:p>
        </p:txBody>
      </p:sp>
      <p:sp>
        <p:nvSpPr>
          <p:cNvPr id="3" name="ตัวยึดเนื้อหา 2"/>
          <p:cNvSpPr>
            <a:spLocks noGrp="1"/>
          </p:cNvSpPr>
          <p:nvPr>
            <p:ph idx="1"/>
          </p:nvPr>
        </p:nvSpPr>
        <p:spPr>
          <a:xfrm>
            <a:off x="457200" y="1600200"/>
            <a:ext cx="8401080" cy="5043510"/>
          </a:xfrm>
        </p:spPr>
        <p:txBody>
          <a:bodyPr>
            <a:normAutofit lnSpcReduction="10000"/>
          </a:bodyPr>
          <a:lstStyle/>
          <a:p>
            <a:pPr>
              <a:buNone/>
            </a:pPr>
            <a:r>
              <a:rPr lang="en-US" b="1" dirty="0" smtClean="0"/>
              <a:t>Shrimp-Turtle Case</a:t>
            </a:r>
            <a:endParaRPr lang="en-US" dirty="0" smtClean="0"/>
          </a:p>
          <a:p>
            <a:r>
              <a:rPr lang="en-US" dirty="0" smtClean="0"/>
              <a:t>In </a:t>
            </a:r>
            <a:r>
              <a:rPr lang="en-US" dirty="0" smtClean="0"/>
              <a:t>1994, the WTO intervened to address member concerns regarding the import of shrimp and its impact on </a:t>
            </a:r>
            <a:r>
              <a:rPr lang="en-US" dirty="0" smtClean="0"/>
              <a:t>turtles</a:t>
            </a:r>
          </a:p>
          <a:p>
            <a:r>
              <a:rPr lang="en-US" dirty="0" smtClean="0"/>
              <a:t> the WTO upheld the U.S. ban based on the process of production and not the product itself although the U.S. lost the proceedings and had the ban declared inconsistent with the GATT 1994 because the ban was discriminatory against other nations</a:t>
            </a:r>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00050"/>
            <a:ext cx="8229600" cy="1143000"/>
          </a:xfrm>
        </p:spPr>
        <p:txBody>
          <a:bodyPr>
            <a:normAutofit fontScale="90000"/>
          </a:bodyPr>
          <a:lstStyle/>
          <a:p>
            <a:r>
              <a:rPr lang="en-US" b="1" dirty="0" smtClean="0"/>
              <a:t>Trade and Sustainable Development?</a:t>
            </a:r>
            <a:endParaRPr lang="th-TH" b="1" dirty="0"/>
          </a:p>
        </p:txBody>
      </p:sp>
      <p:sp>
        <p:nvSpPr>
          <p:cNvPr id="3" name="ตัวยึดเนื้อหา 2"/>
          <p:cNvSpPr>
            <a:spLocks noGrp="1"/>
          </p:cNvSpPr>
          <p:nvPr>
            <p:ph idx="1"/>
          </p:nvPr>
        </p:nvSpPr>
        <p:spPr>
          <a:xfrm>
            <a:off x="457200" y="1600200"/>
            <a:ext cx="8401080" cy="5043510"/>
          </a:xfrm>
        </p:spPr>
        <p:txBody>
          <a:bodyPr>
            <a:normAutofit fontScale="92500"/>
          </a:bodyPr>
          <a:lstStyle/>
          <a:p>
            <a:pPr>
              <a:buNone/>
            </a:pPr>
            <a:r>
              <a:rPr lang="en-US" b="1" dirty="0" smtClean="0"/>
              <a:t>Tuna-Dolphin </a:t>
            </a:r>
            <a:r>
              <a:rPr lang="en-US" b="1" dirty="0" smtClean="0"/>
              <a:t>Case</a:t>
            </a:r>
            <a:endParaRPr lang="en-US" dirty="0" smtClean="0"/>
          </a:p>
          <a:p>
            <a:r>
              <a:rPr lang="en-US" dirty="0" smtClean="0"/>
              <a:t>The </a:t>
            </a:r>
            <a:r>
              <a:rPr lang="en-US" dirty="0" smtClean="0"/>
              <a:t>US and the public later required the ban of tuna caught by ocean floor trawling. </a:t>
            </a:r>
            <a:endParaRPr lang="en-US" dirty="0" smtClean="0"/>
          </a:p>
          <a:p>
            <a:r>
              <a:rPr lang="en-US" dirty="0" smtClean="0"/>
              <a:t>Tuna </a:t>
            </a:r>
            <a:r>
              <a:rPr lang="en-US" dirty="0" smtClean="0"/>
              <a:t>sold to the US markets had to be </a:t>
            </a:r>
            <a:r>
              <a:rPr lang="en-US" dirty="0" err="1" smtClean="0"/>
              <a:t>labelled</a:t>
            </a:r>
            <a:r>
              <a:rPr lang="en-US" dirty="0" smtClean="0"/>
              <a:t> "Dolphin Safe".</a:t>
            </a:r>
          </a:p>
          <a:p>
            <a:r>
              <a:rPr lang="en-US" dirty="0" smtClean="0"/>
              <a:t>The United States lost the Tuna-Dolphin Case, both times. The first was when Mexico opened a dispute. The second was the European Economic Community and The </a:t>
            </a:r>
            <a:r>
              <a:rPr lang="en-US" dirty="0" smtClean="0"/>
              <a:t>Netherlands</a:t>
            </a:r>
          </a:p>
          <a:p>
            <a:r>
              <a:rPr lang="en-US" dirty="0" smtClean="0"/>
              <a:t>“Process </a:t>
            </a:r>
            <a:r>
              <a:rPr lang="en-US" dirty="0" smtClean="0"/>
              <a:t>versus </a:t>
            </a:r>
            <a:r>
              <a:rPr lang="en-US" dirty="0" smtClean="0"/>
              <a:t>product”</a:t>
            </a:r>
            <a:r>
              <a:rPr lang="en-US" dirty="0" smtClean="0"/>
              <a:t> and </a:t>
            </a:r>
            <a:r>
              <a:rPr lang="en-US" dirty="0" smtClean="0"/>
              <a:t>”extraterritoriality”</a:t>
            </a:r>
            <a:endParaRPr lang="en-US"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TotalTime>
  <Words>1457</Words>
  <Application>Microsoft Office PowerPoint</Application>
  <PresentationFormat>นำเสนอทางหน้าจอ (4:3)</PresentationFormat>
  <Paragraphs>140</Paragraphs>
  <Slides>37</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37</vt:i4>
      </vt:variant>
    </vt:vector>
  </HeadingPairs>
  <TitlesOfParts>
    <vt:vector size="38" baseType="lpstr">
      <vt:lpstr>ชุดรูปแบบของ Office</vt:lpstr>
      <vt:lpstr>International trade and agricultural development</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lpstr>ภาพนิ่ง 13</vt:lpstr>
      <vt:lpstr>ภาพนิ่ง 14</vt:lpstr>
      <vt:lpstr>ภาพนิ่ง 15</vt:lpstr>
      <vt:lpstr>ภาพนิ่ง 16</vt:lpstr>
      <vt:lpstr>ภาพนิ่ง 17</vt:lpstr>
      <vt:lpstr>ภาพนิ่ง 18</vt:lpstr>
      <vt:lpstr>ภาพนิ่ง 19</vt:lpstr>
      <vt:lpstr>ภาพนิ่ง 20</vt:lpstr>
      <vt:lpstr>ภาพนิ่ง 21</vt:lpstr>
      <vt:lpstr>ภาพนิ่ง 22</vt:lpstr>
      <vt:lpstr>ภาพนิ่ง 23</vt:lpstr>
      <vt:lpstr>ภาพนิ่ง 24</vt:lpstr>
      <vt:lpstr>ภาพนิ่ง 25</vt:lpstr>
      <vt:lpstr>ภาพนิ่ง 26</vt:lpstr>
      <vt:lpstr>ภาพนิ่ง 27</vt:lpstr>
      <vt:lpstr>ภาพนิ่ง 28</vt:lpstr>
      <vt:lpstr>ภาพนิ่ง 29</vt:lpstr>
      <vt:lpstr>ภาพนิ่ง 30</vt:lpstr>
      <vt:lpstr>ภาพนิ่ง 31</vt:lpstr>
      <vt:lpstr>ภาพนิ่ง 32</vt:lpstr>
      <vt:lpstr>Agreement on Sanitary and Phytosanitary Measures </vt:lpstr>
      <vt:lpstr>Agreement on Sanitary and Phytosanitary (SPS) Measures </vt:lpstr>
      <vt:lpstr>Technical Barriers to Trade (TBT)</vt:lpstr>
      <vt:lpstr>Trade and Sustainable Development?</vt:lpstr>
      <vt:lpstr>Trade and Sustainable Development?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My Documents</dc:creator>
  <cp:lastModifiedBy>My Documents</cp:lastModifiedBy>
  <cp:revision>27</cp:revision>
  <dcterms:created xsi:type="dcterms:W3CDTF">2013-03-04T11:31:19Z</dcterms:created>
  <dcterms:modified xsi:type="dcterms:W3CDTF">2013-03-05T02:33:51Z</dcterms:modified>
</cp:coreProperties>
</file>