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1" r:id="rId2"/>
  </p:sldMasterIdLst>
  <p:notesMasterIdLst>
    <p:notesMasterId r:id="rId15"/>
  </p:notesMasterIdLst>
  <p:handoutMasterIdLst>
    <p:handoutMasterId r:id="rId16"/>
  </p:handoutMasterIdLst>
  <p:sldIdLst>
    <p:sldId id="257" r:id="rId3"/>
    <p:sldId id="274" r:id="rId4"/>
    <p:sldId id="258" r:id="rId5"/>
    <p:sldId id="259" r:id="rId6"/>
    <p:sldId id="262" r:id="rId7"/>
    <p:sldId id="263" r:id="rId8"/>
    <p:sldId id="264" r:id="rId9"/>
    <p:sldId id="275" r:id="rId10"/>
    <p:sldId id="271" r:id="rId11"/>
    <p:sldId id="272" r:id="rId12"/>
    <p:sldId id="273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64" d="100"/>
          <a:sy n="64" d="100"/>
        </p:scale>
        <p:origin x="-114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2724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pedro\Downloads\Data_Extract_From_World_Development_Indicator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0" i="0" u="none" strike="noStrike" kern="1200" spc="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sz="4000"/>
              <a:t>Thailand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[Data_Extract_From_World_Development_Indicators.xlsx]Data!$C$2</c:f>
              <c:strCache>
                <c:ptCount val="1"/>
                <c:pt idx="0">
                  <c:v>Deposit interest rate (%)</c:v>
                </c:pt>
              </c:strCache>
            </c:strRef>
          </c:tx>
          <c:spPr>
            <a:ln w="28575" cap="rnd">
              <a:solidFill>
                <a:schemeClr val="tx2">
                  <a:lumMod val="40000"/>
                  <a:lumOff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[Data_Extract_From_World_Development_Indicators.xlsx]Data!$E$5:$AD$5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[Data_Extract_From_World_Development_Indicators.xlsx]Data!$E$2:$AD$2</c:f>
              <c:numCache>
                <c:formatCode>General</c:formatCode>
                <c:ptCount val="26"/>
                <c:pt idx="0">
                  <c:v>12.25</c:v>
                </c:pt>
                <c:pt idx="1">
                  <c:v>13.6666666666667</c:v>
                </c:pt>
                <c:pt idx="2">
                  <c:v>8.875</c:v>
                </c:pt>
                <c:pt idx="3">
                  <c:v>8.625</c:v>
                </c:pt>
                <c:pt idx="4">
                  <c:v>8.4583333333333304</c:v>
                </c:pt>
                <c:pt idx="5">
                  <c:v>11.5833333333333</c:v>
                </c:pt>
                <c:pt idx="6">
                  <c:v>10.3333333333333</c:v>
                </c:pt>
                <c:pt idx="7">
                  <c:v>10.5208333333333</c:v>
                </c:pt>
                <c:pt idx="8">
                  <c:v>10.6458333333333</c:v>
                </c:pt>
                <c:pt idx="9">
                  <c:v>4.7708333333333304</c:v>
                </c:pt>
                <c:pt idx="10">
                  <c:v>3.2916666666666701</c:v>
                </c:pt>
                <c:pt idx="11">
                  <c:v>2.5416666666666701</c:v>
                </c:pt>
                <c:pt idx="12">
                  <c:v>1.9791666666666701</c:v>
                </c:pt>
                <c:pt idx="13">
                  <c:v>1.3333333333333299</c:v>
                </c:pt>
                <c:pt idx="14">
                  <c:v>1</c:v>
                </c:pt>
                <c:pt idx="15">
                  <c:v>1.875</c:v>
                </c:pt>
                <c:pt idx="16">
                  <c:v>4.4375</c:v>
                </c:pt>
                <c:pt idx="17">
                  <c:v>2.875</c:v>
                </c:pt>
                <c:pt idx="18">
                  <c:v>2.4791666666666701</c:v>
                </c:pt>
                <c:pt idx="19">
                  <c:v>1.0416666666666701</c:v>
                </c:pt>
                <c:pt idx="20">
                  <c:v>1.0125</c:v>
                </c:pt>
                <c:pt idx="21">
                  <c:v>2.2774999999999999</c:v>
                </c:pt>
                <c:pt idx="22">
                  <c:v>2.7958333333333281</c:v>
                </c:pt>
                <c:pt idx="23">
                  <c:v>2.8833333333333302</c:v>
                </c:pt>
                <c:pt idx="24">
                  <c:v>1.9583333333333299</c:v>
                </c:pt>
                <c:pt idx="25">
                  <c:v>1.4166666666666701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D13-4838-8C9E-828465898047}"/>
            </c:ext>
          </c:extLst>
        </c:ser>
        <c:ser>
          <c:idx val="1"/>
          <c:order val="1"/>
          <c:tx>
            <c:strRef>
              <c:f>[Data_Extract_From_World_Development_Indicators.xlsx]Data!$C$3</c:f>
              <c:strCache>
                <c:ptCount val="1"/>
                <c:pt idx="0">
                  <c:v>Lending interest rate (%)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[Data_Extract_From_World_Development_Indicators.xlsx]Data!$E$5:$AD$5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[Data_Extract_From_World_Development_Indicators.xlsx]Data!$E$3:$AD$3</c:f>
              <c:numCache>
                <c:formatCode>General</c:formatCode>
                <c:ptCount val="26"/>
                <c:pt idx="0">
                  <c:v>14.4166666666667</c:v>
                </c:pt>
                <c:pt idx="1">
                  <c:v>15.3958333333333</c:v>
                </c:pt>
                <c:pt idx="2">
                  <c:v>12.1666666666667</c:v>
                </c:pt>
                <c:pt idx="3">
                  <c:v>11.1666666666667</c:v>
                </c:pt>
                <c:pt idx="4">
                  <c:v>10.8958333333333</c:v>
                </c:pt>
                <c:pt idx="5">
                  <c:v>13.25</c:v>
                </c:pt>
                <c:pt idx="6">
                  <c:v>13.3958333333333</c:v>
                </c:pt>
                <c:pt idx="7">
                  <c:v>13.6458333333333</c:v>
                </c:pt>
                <c:pt idx="8">
                  <c:v>14.4166666666667</c:v>
                </c:pt>
                <c:pt idx="9">
                  <c:v>8.9791666666666696</c:v>
                </c:pt>
                <c:pt idx="10">
                  <c:v>7.8333333333333304</c:v>
                </c:pt>
                <c:pt idx="11">
                  <c:v>7.25</c:v>
                </c:pt>
                <c:pt idx="12">
                  <c:v>6.875</c:v>
                </c:pt>
                <c:pt idx="13">
                  <c:v>5.9375</c:v>
                </c:pt>
                <c:pt idx="14">
                  <c:v>5.5</c:v>
                </c:pt>
                <c:pt idx="15">
                  <c:v>5.7916666666666696</c:v>
                </c:pt>
                <c:pt idx="16">
                  <c:v>7.3541666666666661</c:v>
                </c:pt>
                <c:pt idx="17">
                  <c:v>7.05</c:v>
                </c:pt>
                <c:pt idx="18">
                  <c:v>7.0416666666666696</c:v>
                </c:pt>
                <c:pt idx="19">
                  <c:v>5.9624999999999986</c:v>
                </c:pt>
                <c:pt idx="20">
                  <c:v>5.9349999999999996</c:v>
                </c:pt>
                <c:pt idx="21">
                  <c:v>6.9141666666666559</c:v>
                </c:pt>
                <c:pt idx="22">
                  <c:v>7.0974999999999966</c:v>
                </c:pt>
                <c:pt idx="23">
                  <c:v>6.9583333333333304</c:v>
                </c:pt>
                <c:pt idx="24">
                  <c:v>6.7716666666666701</c:v>
                </c:pt>
                <c:pt idx="25">
                  <c:v>6.5633333333333299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D13-4838-8C9E-828465898047}"/>
            </c:ext>
          </c:extLst>
        </c:ser>
        <c:ser>
          <c:idx val="2"/>
          <c:order val="2"/>
          <c:tx>
            <c:strRef>
              <c:f>[Data_Extract_From_World_Development_Indicators.xlsx]Data!$C$4</c:f>
              <c:strCache>
                <c:ptCount val="1"/>
                <c:pt idx="0">
                  <c:v>Interest rate spread (lending rate minus deposit rate, %)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[Data_Extract_From_World_Development_Indicators.xlsx]Data!$E$5:$AD$5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[Data_Extract_From_World_Development_Indicators.xlsx]Data!$E$4:$AD$4</c:f>
              <c:numCache>
                <c:formatCode>General</c:formatCode>
                <c:ptCount val="26"/>
                <c:pt idx="0">
                  <c:v>2.1666666666666998</c:v>
                </c:pt>
                <c:pt idx="1">
                  <c:v>1.7291666666665999</c:v>
                </c:pt>
                <c:pt idx="2">
                  <c:v>3.2916666666666998</c:v>
                </c:pt>
                <c:pt idx="3">
                  <c:v>2.5416666666666998</c:v>
                </c:pt>
                <c:pt idx="4">
                  <c:v>2.437499999999968</c:v>
                </c:pt>
                <c:pt idx="5">
                  <c:v>1.6666666666667</c:v>
                </c:pt>
                <c:pt idx="6">
                  <c:v>3.0625</c:v>
                </c:pt>
                <c:pt idx="7">
                  <c:v>3.125</c:v>
                </c:pt>
                <c:pt idx="8">
                  <c:v>3.7708333333334001</c:v>
                </c:pt>
                <c:pt idx="9">
                  <c:v>4.2083333333333401</c:v>
                </c:pt>
                <c:pt idx="10">
                  <c:v>4.5416666666666607</c:v>
                </c:pt>
                <c:pt idx="11">
                  <c:v>4.7083333333333304</c:v>
                </c:pt>
                <c:pt idx="12">
                  <c:v>4.8958333333333304</c:v>
                </c:pt>
                <c:pt idx="13">
                  <c:v>4.6041666666666661</c:v>
                </c:pt>
                <c:pt idx="14">
                  <c:v>4.5</c:v>
                </c:pt>
                <c:pt idx="15">
                  <c:v>3.9166666666666661</c:v>
                </c:pt>
                <c:pt idx="16">
                  <c:v>2.9166666666666661</c:v>
                </c:pt>
                <c:pt idx="17">
                  <c:v>4.1749999999999963</c:v>
                </c:pt>
                <c:pt idx="18">
                  <c:v>4.5624999999999956</c:v>
                </c:pt>
                <c:pt idx="19">
                  <c:v>4.9208333333333307</c:v>
                </c:pt>
                <c:pt idx="20">
                  <c:v>4.9224999999999994</c:v>
                </c:pt>
                <c:pt idx="21">
                  <c:v>4.6366666666666614</c:v>
                </c:pt>
                <c:pt idx="22">
                  <c:v>4.3016666666666703</c:v>
                </c:pt>
                <c:pt idx="23">
                  <c:v>4.0750000000000002</c:v>
                </c:pt>
                <c:pt idx="24">
                  <c:v>4.8133333333333397</c:v>
                </c:pt>
                <c:pt idx="25">
                  <c:v>5.1466666666666576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D13-4838-8C9E-8284658980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5588352"/>
        <c:axId val="75589888"/>
      </c:lineChart>
      <c:catAx>
        <c:axId val="75588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5589888"/>
        <c:crosses val="autoZero"/>
        <c:auto val="1"/>
        <c:lblAlgn val="ctr"/>
        <c:lblOffset val="100"/>
        <c:noMultiLvlLbl val="0"/>
      </c:catAx>
      <c:valAx>
        <c:axId val="75589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5588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2"/>
          </a:solidFill>
        </a:defRPr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image" Target="../media/image3.jpg"/><Relationship Id="rId4" Type="http://schemas.openxmlformats.org/officeDocument/2006/relationships/image" Target="../media/image5.jpg"/></Relationships>
</file>

<file path=ppt/diagrams/_rels/drawing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image" Target="../media/image3.jpg"/><Relationship Id="rId4" Type="http://schemas.openxmlformats.org/officeDocument/2006/relationships/image" Target="../media/image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889F25-A333-4B63-8C8E-B37046855AD0}" type="doc">
      <dgm:prSet loTypeId="urn:microsoft.com/office/officeart/2005/8/layout/hProcess10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057120-1796-4E57-83A2-8813E3973093}">
      <dgm:prSet phldrT="[Text]"/>
      <dgm:spPr/>
      <dgm:t>
        <a:bodyPr/>
        <a:lstStyle/>
        <a:p>
          <a:pPr>
            <a:lnSpc>
              <a:spcPct val="90000"/>
            </a:lnSpc>
          </a:pPr>
          <a:r>
            <a:rPr lang="en-US" sz="2700" dirty="0">
              <a:solidFill>
                <a:schemeClr val="tx2"/>
              </a:solidFill>
            </a:rPr>
            <a:t>Deposits</a:t>
          </a:r>
        </a:p>
      </dgm:t>
    </dgm:pt>
    <dgm:pt modelId="{123219A1-28AA-49EF-889F-42287DD500D2}" type="parTrans" cxnId="{FFDA9729-7F18-4B32-B3F8-1D6181591A17}">
      <dgm:prSet/>
      <dgm:spPr/>
      <dgm:t>
        <a:bodyPr/>
        <a:lstStyle/>
        <a:p>
          <a:endParaRPr lang="en-US"/>
        </a:p>
      </dgm:t>
    </dgm:pt>
    <dgm:pt modelId="{B9EFBB21-4DCE-48E0-A7CC-CE2B2F2C76FA}" type="sibTrans" cxnId="{FFDA9729-7F18-4B32-B3F8-1D6181591A17}">
      <dgm:prSet/>
      <dgm:spPr>
        <a:solidFill>
          <a:schemeClr val="tx2"/>
        </a:solidFill>
      </dgm:spPr>
      <dgm:t>
        <a:bodyPr/>
        <a:lstStyle/>
        <a:p>
          <a:r>
            <a:rPr lang="en-US" dirty="0"/>
            <a:t>$</a:t>
          </a:r>
        </a:p>
      </dgm:t>
    </dgm:pt>
    <dgm:pt modelId="{148E4E06-68A7-4FE4-9C28-71F148227D6A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solidFill>
                <a:schemeClr val="tx2"/>
              </a:solidFill>
            </a:rPr>
            <a:t>Savings accounts</a:t>
          </a:r>
        </a:p>
      </dgm:t>
    </dgm:pt>
    <dgm:pt modelId="{111AC461-2E6A-4C5A-BB56-7E00BD88F6F9}" type="parTrans" cxnId="{3DCCCF57-BB02-42FD-B084-47138A4C4273}">
      <dgm:prSet/>
      <dgm:spPr/>
      <dgm:t>
        <a:bodyPr/>
        <a:lstStyle/>
        <a:p>
          <a:endParaRPr lang="en-US"/>
        </a:p>
      </dgm:t>
    </dgm:pt>
    <dgm:pt modelId="{04281038-3BF9-477C-BD93-F15F08C16CD3}" type="sibTrans" cxnId="{3DCCCF57-BB02-42FD-B084-47138A4C4273}">
      <dgm:prSet/>
      <dgm:spPr/>
      <dgm:t>
        <a:bodyPr/>
        <a:lstStyle/>
        <a:p>
          <a:endParaRPr lang="en-US"/>
        </a:p>
      </dgm:t>
    </dgm:pt>
    <dgm:pt modelId="{7A84B771-4904-43FA-B2C8-6EFB65303819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solidFill>
                <a:schemeClr val="tx2"/>
              </a:solidFill>
            </a:rPr>
            <a:t>Checking accounts</a:t>
          </a:r>
        </a:p>
      </dgm:t>
    </dgm:pt>
    <dgm:pt modelId="{297511E3-08DB-4A97-9117-E7BCF71F9C71}" type="parTrans" cxnId="{8DABA672-2D16-4C87-9D44-F1AD12221A69}">
      <dgm:prSet/>
      <dgm:spPr/>
      <dgm:t>
        <a:bodyPr/>
        <a:lstStyle/>
        <a:p>
          <a:endParaRPr lang="en-US"/>
        </a:p>
      </dgm:t>
    </dgm:pt>
    <dgm:pt modelId="{C83F2D13-D8DC-4EC1-AA7D-99FFA5EE0953}" type="sibTrans" cxnId="{8DABA672-2D16-4C87-9D44-F1AD12221A69}">
      <dgm:prSet/>
      <dgm:spPr/>
      <dgm:t>
        <a:bodyPr/>
        <a:lstStyle/>
        <a:p>
          <a:endParaRPr lang="en-US"/>
        </a:p>
      </dgm:t>
    </dgm:pt>
    <dgm:pt modelId="{50356BC6-33DE-4476-B88E-B15732C7B86E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solidFill>
                <a:schemeClr val="tx2"/>
              </a:solidFill>
            </a:rPr>
            <a:t>Certificates of deposit</a:t>
          </a:r>
        </a:p>
      </dgm:t>
    </dgm:pt>
    <dgm:pt modelId="{E84B7C06-7551-43D7-BDA4-9B23F8113418}" type="parTrans" cxnId="{E36E1D2B-22DF-4D5A-B71F-392DB7D45AAE}">
      <dgm:prSet/>
      <dgm:spPr/>
      <dgm:t>
        <a:bodyPr/>
        <a:lstStyle/>
        <a:p>
          <a:endParaRPr lang="en-US"/>
        </a:p>
      </dgm:t>
    </dgm:pt>
    <dgm:pt modelId="{18778ABC-F2E2-4702-A623-30097C24B55C}" type="sibTrans" cxnId="{E36E1D2B-22DF-4D5A-B71F-392DB7D45AAE}">
      <dgm:prSet/>
      <dgm:spPr/>
      <dgm:t>
        <a:bodyPr/>
        <a:lstStyle/>
        <a:p>
          <a:endParaRPr lang="en-US"/>
        </a:p>
      </dgm:t>
    </dgm:pt>
    <dgm:pt modelId="{C19B1916-BB17-43C9-B98D-00FC08F0BA0E}">
      <dgm:prSet phldrT="[Text]"/>
      <dgm:spPr/>
      <dgm:t>
        <a:bodyPr/>
        <a:lstStyle/>
        <a:p>
          <a:pPr>
            <a:lnSpc>
              <a:spcPct val="90000"/>
            </a:lnSpc>
          </a:pPr>
          <a:r>
            <a:rPr lang="en-US" sz="3600" dirty="0">
              <a:solidFill>
                <a:schemeClr val="tx2"/>
              </a:solidFill>
            </a:rPr>
            <a:t>Loans</a:t>
          </a:r>
        </a:p>
      </dgm:t>
    </dgm:pt>
    <dgm:pt modelId="{56164080-D448-4E45-BC6D-EBA5D7965F50}" type="sibTrans" cxnId="{CA285AB9-BCEB-4219-88D5-A0506F25E382}">
      <dgm:prSet/>
      <dgm:spPr/>
      <dgm:t>
        <a:bodyPr/>
        <a:lstStyle/>
        <a:p>
          <a:endParaRPr lang="en-US"/>
        </a:p>
      </dgm:t>
    </dgm:pt>
    <dgm:pt modelId="{F2222F1D-8F64-4147-AA3C-6C895D46D1D4}" type="parTrans" cxnId="{CA285AB9-BCEB-4219-88D5-A0506F25E382}">
      <dgm:prSet/>
      <dgm:spPr/>
      <dgm:t>
        <a:bodyPr/>
        <a:lstStyle/>
        <a:p>
          <a:endParaRPr lang="en-US"/>
        </a:p>
      </dgm:t>
    </dgm:pt>
    <dgm:pt modelId="{6C3E3484-29F0-473E-8D01-C650962BD01E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solidFill>
                <a:schemeClr val="tx2"/>
              </a:solidFill>
            </a:rPr>
            <a:t>Business</a:t>
          </a:r>
        </a:p>
      </dgm:t>
    </dgm:pt>
    <dgm:pt modelId="{7B9C77F5-351E-4FF1-8943-B70F65BA00D9}" type="sibTrans" cxnId="{838B62AC-6B4F-4D9A-8F75-9BF4C238E3AE}">
      <dgm:prSet/>
      <dgm:spPr/>
      <dgm:t>
        <a:bodyPr/>
        <a:lstStyle/>
        <a:p>
          <a:endParaRPr lang="en-US"/>
        </a:p>
      </dgm:t>
    </dgm:pt>
    <dgm:pt modelId="{87EE3842-4928-4DCA-99EF-29DA0FE58954}" type="parTrans" cxnId="{838B62AC-6B4F-4D9A-8F75-9BF4C238E3AE}">
      <dgm:prSet/>
      <dgm:spPr/>
      <dgm:t>
        <a:bodyPr/>
        <a:lstStyle/>
        <a:p>
          <a:endParaRPr lang="en-US"/>
        </a:p>
      </dgm:t>
    </dgm:pt>
    <dgm:pt modelId="{C9723517-25C3-4BD9-80CB-0A980923394A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solidFill>
                <a:schemeClr val="tx2"/>
              </a:solidFill>
            </a:rPr>
            <a:t>Personal</a:t>
          </a:r>
        </a:p>
      </dgm:t>
    </dgm:pt>
    <dgm:pt modelId="{C9D2199E-78F4-40A0-9C0A-8379DFBB9773}" type="sibTrans" cxnId="{2A9A1B24-027D-4849-8728-912A510C9FA5}">
      <dgm:prSet/>
      <dgm:spPr/>
      <dgm:t>
        <a:bodyPr/>
        <a:lstStyle/>
        <a:p>
          <a:endParaRPr lang="en-US"/>
        </a:p>
      </dgm:t>
    </dgm:pt>
    <dgm:pt modelId="{4E760F4A-2EF5-43BA-ADC6-6E05919DF3D0}" type="parTrans" cxnId="{2A9A1B24-027D-4849-8728-912A510C9FA5}">
      <dgm:prSet/>
      <dgm:spPr/>
      <dgm:t>
        <a:bodyPr/>
        <a:lstStyle/>
        <a:p>
          <a:endParaRPr lang="en-US"/>
        </a:p>
      </dgm:t>
    </dgm:pt>
    <dgm:pt modelId="{D4D78761-C03E-4D92-A209-4A1054B2097F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US" sz="1600" dirty="0">
              <a:solidFill>
                <a:schemeClr val="tx2"/>
              </a:solidFill>
            </a:rPr>
            <a:t>Mortgage</a:t>
          </a:r>
        </a:p>
      </dgm:t>
    </dgm:pt>
    <dgm:pt modelId="{C069681F-E14B-432F-90B5-74530C515AD0}" type="sibTrans" cxnId="{624D7026-3C2E-46F6-9F49-C3773020D95B}">
      <dgm:prSet/>
      <dgm:spPr/>
      <dgm:t>
        <a:bodyPr/>
        <a:lstStyle/>
        <a:p>
          <a:endParaRPr lang="en-US"/>
        </a:p>
      </dgm:t>
    </dgm:pt>
    <dgm:pt modelId="{1CB6579F-B101-4EE0-89A4-B3B6BFE7FA7A}" type="parTrans" cxnId="{624D7026-3C2E-46F6-9F49-C3773020D95B}">
      <dgm:prSet/>
      <dgm:spPr/>
      <dgm:t>
        <a:bodyPr/>
        <a:lstStyle/>
        <a:p>
          <a:endParaRPr lang="en-US"/>
        </a:p>
      </dgm:t>
    </dgm:pt>
    <dgm:pt modelId="{A7653A91-DCCA-42C4-ACB8-AA6D06D1DC69}">
      <dgm:prSet phldrT="[Text]"/>
      <dgm:spPr>
        <a:noFill/>
        <a:ln>
          <a:noFill/>
        </a:ln>
      </dgm:spPr>
      <dgm:t>
        <a:bodyPr/>
        <a:lstStyle/>
        <a:p>
          <a:r>
            <a:rPr lang="en-US" dirty="0">
              <a:solidFill>
                <a:schemeClr val="tx2"/>
              </a:solidFill>
            </a:rPr>
            <a:t>Bank</a:t>
          </a:r>
        </a:p>
      </dgm:t>
    </dgm:pt>
    <dgm:pt modelId="{F01CDB90-B347-45FA-ABC6-173F9A830B51}" type="sibTrans" cxnId="{C73DE716-2F66-4642-90D0-85DCF77F0614}">
      <dgm:prSet/>
      <dgm:spPr>
        <a:solidFill>
          <a:schemeClr val="tx2"/>
        </a:solidFill>
      </dgm:spPr>
      <dgm:t>
        <a:bodyPr/>
        <a:lstStyle/>
        <a:p>
          <a:r>
            <a:rPr lang="en-US" dirty="0"/>
            <a:t>$</a:t>
          </a:r>
        </a:p>
      </dgm:t>
    </dgm:pt>
    <dgm:pt modelId="{CAEC716F-120C-4B7E-8C26-3525557BD16A}" type="parTrans" cxnId="{C73DE716-2F66-4642-90D0-85DCF77F0614}">
      <dgm:prSet/>
      <dgm:spPr/>
      <dgm:t>
        <a:bodyPr/>
        <a:lstStyle/>
        <a:p>
          <a:endParaRPr lang="en-US"/>
        </a:p>
      </dgm:t>
    </dgm:pt>
    <dgm:pt modelId="{74F0C46B-223F-487A-8DE7-E060DB1E5A43}" type="pres">
      <dgm:prSet presAssocID="{78889F25-A333-4B63-8C8E-B37046855AD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A2572C-432E-41F1-AAED-9B9EB2A1E775}" type="pres">
      <dgm:prSet presAssocID="{AF057120-1796-4E57-83A2-8813E3973093}" presName="composite" presStyleCnt="0"/>
      <dgm:spPr/>
    </dgm:pt>
    <dgm:pt modelId="{7682620F-69B5-41FC-B10C-2AEDDF8DCA01}" type="pres">
      <dgm:prSet presAssocID="{AF057120-1796-4E57-83A2-8813E3973093}" presName="imagSh" presStyleLbl="bgImgPlace1" presStyleIdx="0" presStyleCnt="3"/>
      <dgm:spPr>
        <a:blipFill>
          <a:blip xmlns:r="http://schemas.openxmlformats.org/officeDocument/2006/relationships" r:embed="rId1"/>
          <a:srcRect/>
          <a:stretch>
            <a:fillRect l="-12000" r="-12000"/>
          </a:stretch>
        </a:blipFill>
      </dgm:spPr>
    </dgm:pt>
    <dgm:pt modelId="{DD9F2028-8F6D-4D3B-880F-7D786D53C425}" type="pres">
      <dgm:prSet presAssocID="{AF057120-1796-4E57-83A2-8813E3973093}" presName="tx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9D3245-0968-413E-80F6-8A8C887A8205}" type="pres">
      <dgm:prSet presAssocID="{B9EFBB21-4DCE-48E0-A7CC-CE2B2F2C76FA}" presName="sibTrans" presStyleLbl="sibTrans2D1" presStyleIdx="0" presStyleCnt="2" custAng="21090132" custScaleX="185064" custLinFactNeighborX="33042" custLinFactNeighborY="92257"/>
      <dgm:spPr/>
      <dgm:t>
        <a:bodyPr/>
        <a:lstStyle/>
        <a:p>
          <a:endParaRPr lang="en-US"/>
        </a:p>
      </dgm:t>
    </dgm:pt>
    <dgm:pt modelId="{086446FF-0EB3-4B66-B9E2-8C570D5DC7D0}" type="pres">
      <dgm:prSet presAssocID="{B9EFBB21-4DCE-48E0-A7CC-CE2B2F2C76FA}" presName="connTx" presStyleLbl="sibTrans2D1" presStyleIdx="0" presStyleCnt="2"/>
      <dgm:spPr/>
      <dgm:t>
        <a:bodyPr/>
        <a:lstStyle/>
        <a:p>
          <a:endParaRPr lang="en-US"/>
        </a:p>
      </dgm:t>
    </dgm:pt>
    <dgm:pt modelId="{BF8F330B-0D78-47BE-B030-E7913A68458D}" type="pres">
      <dgm:prSet presAssocID="{A7653A91-DCCA-42C4-ACB8-AA6D06D1DC69}" presName="composite" presStyleCnt="0"/>
      <dgm:spPr/>
    </dgm:pt>
    <dgm:pt modelId="{65BD542C-AEA8-4E09-BFB8-1EEAB6442338}" type="pres">
      <dgm:prSet presAssocID="{A7653A91-DCCA-42C4-ACB8-AA6D06D1DC69}" presName="imagSh" presStyleLbl="bgImgPlace1" presStyleIdx="1" presStyleCnt="3" custScaleX="165497" custScaleY="165497" custLinFactNeighborX="8140" custLinFactNeighborY="12899"/>
      <dgm:spPr>
        <a:blipFill>
          <a:blip xmlns:r="http://schemas.openxmlformats.org/officeDocument/2006/relationships"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solidFill>
            <a:schemeClr val="tx2"/>
          </a:solidFill>
        </a:ln>
      </dgm:spPr>
    </dgm:pt>
    <dgm:pt modelId="{4EE1486C-106A-428F-ABD7-58E44A6B629F}" type="pres">
      <dgm:prSet presAssocID="{A7653A91-DCCA-42C4-ACB8-AA6D06D1DC69}" presName="txNode" presStyleLbl="node1" presStyleIdx="1" presStyleCnt="3" custLinFactNeighborX="-8140" custLinFactNeighborY="-700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BE4CDA-590D-4D46-8D01-212A40A85E38}" type="pres">
      <dgm:prSet presAssocID="{F01CDB90-B347-45FA-ABC6-173F9A830B51}" presName="sibTrans" presStyleLbl="sibTrans2D1" presStyleIdx="1" presStyleCnt="2" custAng="609541" custScaleX="380061" custLinFactNeighborX="73901" custLinFactNeighborY="95839"/>
      <dgm:spPr/>
      <dgm:t>
        <a:bodyPr/>
        <a:lstStyle/>
        <a:p>
          <a:endParaRPr lang="en-US"/>
        </a:p>
      </dgm:t>
    </dgm:pt>
    <dgm:pt modelId="{8B906294-294D-4802-93D8-306E2D306813}" type="pres">
      <dgm:prSet presAssocID="{F01CDB90-B347-45FA-ABC6-173F9A830B51}" presName="connTx" presStyleLbl="sibTrans2D1" presStyleIdx="1" presStyleCnt="2"/>
      <dgm:spPr/>
      <dgm:t>
        <a:bodyPr/>
        <a:lstStyle/>
        <a:p>
          <a:endParaRPr lang="en-US"/>
        </a:p>
      </dgm:t>
    </dgm:pt>
    <dgm:pt modelId="{C97C6985-B72A-4497-9D89-E0632970E901}" type="pres">
      <dgm:prSet presAssocID="{C19B1916-BB17-43C9-B98D-00FC08F0BA0E}" presName="composite" presStyleCnt="0"/>
      <dgm:spPr/>
    </dgm:pt>
    <dgm:pt modelId="{B235F8D1-E0CD-41A5-BC0C-661A3DE64CCC}" type="pres">
      <dgm:prSet presAssocID="{C19B1916-BB17-43C9-B98D-00FC08F0BA0E}" presName="imagSh" presStyleLbl="bgImgPlace1" presStyleIdx="2" presStyleCnt="3" custAng="7800000" custFlipHor="1" custLinFactNeighborX="0" custLinFactNeighborY="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92BCEDAB-1F0D-41C8-9C11-163FFADCA928}" type="pres">
      <dgm:prSet presAssocID="{C19B1916-BB17-43C9-B98D-00FC08F0BA0E}" presName="tx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8B62AC-6B4F-4D9A-8F75-9BF4C238E3AE}" srcId="{C19B1916-BB17-43C9-B98D-00FC08F0BA0E}" destId="{6C3E3484-29F0-473E-8D01-C650962BD01E}" srcOrd="0" destOrd="0" parTransId="{87EE3842-4928-4DCA-99EF-29DA0FE58954}" sibTransId="{7B9C77F5-351E-4FF1-8943-B70F65BA00D9}"/>
    <dgm:cxn modelId="{3DCCCF57-BB02-42FD-B084-47138A4C4273}" srcId="{AF057120-1796-4E57-83A2-8813E3973093}" destId="{148E4E06-68A7-4FE4-9C28-71F148227D6A}" srcOrd="0" destOrd="0" parTransId="{111AC461-2E6A-4C5A-BB56-7E00BD88F6F9}" sibTransId="{04281038-3BF9-477C-BD93-F15F08C16CD3}"/>
    <dgm:cxn modelId="{2A9A1B24-027D-4849-8728-912A510C9FA5}" srcId="{C19B1916-BB17-43C9-B98D-00FC08F0BA0E}" destId="{C9723517-25C3-4BD9-80CB-0A980923394A}" srcOrd="1" destOrd="0" parTransId="{4E760F4A-2EF5-43BA-ADC6-6E05919DF3D0}" sibTransId="{C9D2199E-78F4-40A0-9C0A-8379DFBB9773}"/>
    <dgm:cxn modelId="{3C5D3E41-4065-4E44-8B94-9582D42B188E}" type="presOf" srcId="{B9EFBB21-4DCE-48E0-A7CC-CE2B2F2C76FA}" destId="{086446FF-0EB3-4B66-B9E2-8C570D5DC7D0}" srcOrd="1" destOrd="0" presId="urn:microsoft.com/office/officeart/2005/8/layout/hProcess10"/>
    <dgm:cxn modelId="{07D73EE4-195C-4861-B16A-B610C5F905CD}" type="presOf" srcId="{A7653A91-DCCA-42C4-ACB8-AA6D06D1DC69}" destId="{4EE1486C-106A-428F-ABD7-58E44A6B629F}" srcOrd="0" destOrd="0" presId="urn:microsoft.com/office/officeart/2005/8/layout/hProcess10"/>
    <dgm:cxn modelId="{2771D3F5-551F-499F-87EC-0F892B4B04DA}" type="presOf" srcId="{D4D78761-C03E-4D92-A209-4A1054B2097F}" destId="{92BCEDAB-1F0D-41C8-9C11-163FFADCA928}" srcOrd="0" destOrd="3" presId="urn:microsoft.com/office/officeart/2005/8/layout/hProcess10"/>
    <dgm:cxn modelId="{CA285AB9-BCEB-4219-88D5-A0506F25E382}" srcId="{78889F25-A333-4B63-8C8E-B37046855AD0}" destId="{C19B1916-BB17-43C9-B98D-00FC08F0BA0E}" srcOrd="2" destOrd="0" parTransId="{F2222F1D-8F64-4147-AA3C-6C895D46D1D4}" sibTransId="{56164080-D448-4E45-BC6D-EBA5D7965F50}"/>
    <dgm:cxn modelId="{73820E3B-F671-4A1E-B42E-06C29C407FBB}" type="presOf" srcId="{7A84B771-4904-43FA-B2C8-6EFB65303819}" destId="{DD9F2028-8F6D-4D3B-880F-7D786D53C425}" srcOrd="0" destOrd="2" presId="urn:microsoft.com/office/officeart/2005/8/layout/hProcess10"/>
    <dgm:cxn modelId="{C73DE716-2F66-4642-90D0-85DCF77F0614}" srcId="{78889F25-A333-4B63-8C8E-B37046855AD0}" destId="{A7653A91-DCCA-42C4-ACB8-AA6D06D1DC69}" srcOrd="1" destOrd="0" parTransId="{CAEC716F-120C-4B7E-8C26-3525557BD16A}" sibTransId="{F01CDB90-B347-45FA-ABC6-173F9A830B51}"/>
    <dgm:cxn modelId="{D9D75751-C7EC-4E9D-BBFB-022E29535F32}" type="presOf" srcId="{F01CDB90-B347-45FA-ABC6-173F9A830B51}" destId="{FBBE4CDA-590D-4D46-8D01-212A40A85E38}" srcOrd="0" destOrd="0" presId="urn:microsoft.com/office/officeart/2005/8/layout/hProcess10"/>
    <dgm:cxn modelId="{884D59FA-39B4-4E7A-A361-EEE76B49596C}" type="presOf" srcId="{AF057120-1796-4E57-83A2-8813E3973093}" destId="{DD9F2028-8F6D-4D3B-880F-7D786D53C425}" srcOrd="0" destOrd="0" presId="urn:microsoft.com/office/officeart/2005/8/layout/hProcess10"/>
    <dgm:cxn modelId="{DAC95EFA-E220-4144-A0A2-A3F197FAC6B0}" type="presOf" srcId="{C19B1916-BB17-43C9-B98D-00FC08F0BA0E}" destId="{92BCEDAB-1F0D-41C8-9C11-163FFADCA928}" srcOrd="0" destOrd="0" presId="urn:microsoft.com/office/officeart/2005/8/layout/hProcess10"/>
    <dgm:cxn modelId="{624D7026-3C2E-46F6-9F49-C3773020D95B}" srcId="{C19B1916-BB17-43C9-B98D-00FC08F0BA0E}" destId="{D4D78761-C03E-4D92-A209-4A1054B2097F}" srcOrd="2" destOrd="0" parTransId="{1CB6579F-B101-4EE0-89A4-B3B6BFE7FA7A}" sibTransId="{C069681F-E14B-432F-90B5-74530C515AD0}"/>
    <dgm:cxn modelId="{8DABA672-2D16-4C87-9D44-F1AD12221A69}" srcId="{AF057120-1796-4E57-83A2-8813E3973093}" destId="{7A84B771-4904-43FA-B2C8-6EFB65303819}" srcOrd="1" destOrd="0" parTransId="{297511E3-08DB-4A97-9117-E7BCF71F9C71}" sibTransId="{C83F2D13-D8DC-4EC1-AA7D-99FFA5EE0953}"/>
    <dgm:cxn modelId="{5CFFEBAA-551F-4DD0-896E-0F7821789CC9}" type="presOf" srcId="{148E4E06-68A7-4FE4-9C28-71F148227D6A}" destId="{DD9F2028-8F6D-4D3B-880F-7D786D53C425}" srcOrd="0" destOrd="1" presId="urn:microsoft.com/office/officeart/2005/8/layout/hProcess10"/>
    <dgm:cxn modelId="{E36E1D2B-22DF-4D5A-B71F-392DB7D45AAE}" srcId="{AF057120-1796-4E57-83A2-8813E3973093}" destId="{50356BC6-33DE-4476-B88E-B15732C7B86E}" srcOrd="2" destOrd="0" parTransId="{E84B7C06-7551-43D7-BDA4-9B23F8113418}" sibTransId="{18778ABC-F2E2-4702-A623-30097C24B55C}"/>
    <dgm:cxn modelId="{D49FF3F2-A5F3-4DDD-A4DE-437D9C104E1E}" type="presOf" srcId="{B9EFBB21-4DCE-48E0-A7CC-CE2B2F2C76FA}" destId="{779D3245-0968-413E-80F6-8A8C887A8205}" srcOrd="0" destOrd="0" presId="urn:microsoft.com/office/officeart/2005/8/layout/hProcess10"/>
    <dgm:cxn modelId="{FFDA9729-7F18-4B32-B3F8-1D6181591A17}" srcId="{78889F25-A333-4B63-8C8E-B37046855AD0}" destId="{AF057120-1796-4E57-83A2-8813E3973093}" srcOrd="0" destOrd="0" parTransId="{123219A1-28AA-49EF-889F-42287DD500D2}" sibTransId="{B9EFBB21-4DCE-48E0-A7CC-CE2B2F2C76FA}"/>
    <dgm:cxn modelId="{8AA954C7-6D11-4771-B043-1AEF5E469B5D}" type="presOf" srcId="{C9723517-25C3-4BD9-80CB-0A980923394A}" destId="{92BCEDAB-1F0D-41C8-9C11-163FFADCA928}" srcOrd="0" destOrd="2" presId="urn:microsoft.com/office/officeart/2005/8/layout/hProcess10"/>
    <dgm:cxn modelId="{5B3C942C-7904-46C0-9EC2-26F68B4A1264}" type="presOf" srcId="{F01CDB90-B347-45FA-ABC6-173F9A830B51}" destId="{8B906294-294D-4802-93D8-306E2D306813}" srcOrd="1" destOrd="0" presId="urn:microsoft.com/office/officeart/2005/8/layout/hProcess10"/>
    <dgm:cxn modelId="{6E3FCE81-34E1-49BA-8D01-A56D1A5D5B98}" type="presOf" srcId="{50356BC6-33DE-4476-B88E-B15732C7B86E}" destId="{DD9F2028-8F6D-4D3B-880F-7D786D53C425}" srcOrd="0" destOrd="3" presId="urn:microsoft.com/office/officeart/2005/8/layout/hProcess10"/>
    <dgm:cxn modelId="{A6ECEAF2-EA71-49B2-B7B7-0061E2A92513}" type="presOf" srcId="{78889F25-A333-4B63-8C8E-B37046855AD0}" destId="{74F0C46B-223F-487A-8DE7-E060DB1E5A43}" srcOrd="0" destOrd="0" presId="urn:microsoft.com/office/officeart/2005/8/layout/hProcess10"/>
    <dgm:cxn modelId="{505653C6-E9C0-4C75-9858-C8508E31853E}" type="presOf" srcId="{6C3E3484-29F0-473E-8D01-C650962BD01E}" destId="{92BCEDAB-1F0D-41C8-9C11-163FFADCA928}" srcOrd="0" destOrd="1" presId="urn:microsoft.com/office/officeart/2005/8/layout/hProcess10"/>
    <dgm:cxn modelId="{F54796C4-479F-4241-803D-9F2A3B07541A}" type="presParOf" srcId="{74F0C46B-223F-487A-8DE7-E060DB1E5A43}" destId="{3EA2572C-432E-41F1-AAED-9B9EB2A1E775}" srcOrd="0" destOrd="0" presId="urn:microsoft.com/office/officeart/2005/8/layout/hProcess10"/>
    <dgm:cxn modelId="{7543ECEC-CA3F-4F71-9A9A-1A413895D190}" type="presParOf" srcId="{3EA2572C-432E-41F1-AAED-9B9EB2A1E775}" destId="{7682620F-69B5-41FC-B10C-2AEDDF8DCA01}" srcOrd="0" destOrd="0" presId="urn:microsoft.com/office/officeart/2005/8/layout/hProcess10"/>
    <dgm:cxn modelId="{C27DE9DE-92E2-4E55-9CE0-89D4D7E0134C}" type="presParOf" srcId="{3EA2572C-432E-41F1-AAED-9B9EB2A1E775}" destId="{DD9F2028-8F6D-4D3B-880F-7D786D53C425}" srcOrd="1" destOrd="0" presId="urn:microsoft.com/office/officeart/2005/8/layout/hProcess10"/>
    <dgm:cxn modelId="{2E880604-57CD-4C21-A3E4-A56722BCCB4F}" type="presParOf" srcId="{74F0C46B-223F-487A-8DE7-E060DB1E5A43}" destId="{779D3245-0968-413E-80F6-8A8C887A8205}" srcOrd="1" destOrd="0" presId="urn:microsoft.com/office/officeart/2005/8/layout/hProcess10"/>
    <dgm:cxn modelId="{76438088-5F73-4C01-878E-357DD952D9F1}" type="presParOf" srcId="{779D3245-0968-413E-80F6-8A8C887A8205}" destId="{086446FF-0EB3-4B66-B9E2-8C570D5DC7D0}" srcOrd="0" destOrd="0" presId="urn:microsoft.com/office/officeart/2005/8/layout/hProcess10"/>
    <dgm:cxn modelId="{AF2ADE76-A63E-4C93-AED9-CA5D45E903FF}" type="presParOf" srcId="{74F0C46B-223F-487A-8DE7-E060DB1E5A43}" destId="{BF8F330B-0D78-47BE-B030-E7913A68458D}" srcOrd="2" destOrd="0" presId="urn:microsoft.com/office/officeart/2005/8/layout/hProcess10"/>
    <dgm:cxn modelId="{03CCCAB6-D61C-4B3E-AE0E-2CF10FC0F9FA}" type="presParOf" srcId="{BF8F330B-0D78-47BE-B030-E7913A68458D}" destId="{65BD542C-AEA8-4E09-BFB8-1EEAB6442338}" srcOrd="0" destOrd="0" presId="urn:microsoft.com/office/officeart/2005/8/layout/hProcess10"/>
    <dgm:cxn modelId="{969AF0AA-F080-4F4A-BE78-64412974615B}" type="presParOf" srcId="{BF8F330B-0D78-47BE-B030-E7913A68458D}" destId="{4EE1486C-106A-428F-ABD7-58E44A6B629F}" srcOrd="1" destOrd="0" presId="urn:microsoft.com/office/officeart/2005/8/layout/hProcess10"/>
    <dgm:cxn modelId="{B1B016D1-7FDE-4A5A-BE42-E3A0B751F282}" type="presParOf" srcId="{74F0C46B-223F-487A-8DE7-E060DB1E5A43}" destId="{FBBE4CDA-590D-4D46-8D01-212A40A85E38}" srcOrd="3" destOrd="0" presId="urn:microsoft.com/office/officeart/2005/8/layout/hProcess10"/>
    <dgm:cxn modelId="{04E56C02-9612-45B0-A174-9833356CCE7A}" type="presParOf" srcId="{FBBE4CDA-590D-4D46-8D01-212A40A85E38}" destId="{8B906294-294D-4802-93D8-306E2D306813}" srcOrd="0" destOrd="0" presId="urn:microsoft.com/office/officeart/2005/8/layout/hProcess10"/>
    <dgm:cxn modelId="{43B92BD3-2303-4B46-89D1-0F231AF8A922}" type="presParOf" srcId="{74F0C46B-223F-487A-8DE7-E060DB1E5A43}" destId="{C97C6985-B72A-4497-9D89-E0632970E901}" srcOrd="4" destOrd="0" presId="urn:microsoft.com/office/officeart/2005/8/layout/hProcess10"/>
    <dgm:cxn modelId="{58B86E0B-3EE7-49F9-BFBE-5A9CCADE0EE4}" type="presParOf" srcId="{C97C6985-B72A-4497-9D89-E0632970E901}" destId="{B235F8D1-E0CD-41A5-BC0C-661A3DE64CCC}" srcOrd="0" destOrd="0" presId="urn:microsoft.com/office/officeart/2005/8/layout/hProcess10"/>
    <dgm:cxn modelId="{45DA7FB2-D7F7-48C3-837A-E9056140D2C9}" type="presParOf" srcId="{C97C6985-B72A-4497-9D89-E0632970E901}" destId="{92BCEDAB-1F0D-41C8-9C11-163FFADCA928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B8BAE8-587E-C04A-B330-88E89E722C07}" type="doc">
      <dgm:prSet loTypeId="urn:microsoft.com/office/officeart/2008/layout/RadialCluster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sv-SE"/>
        </a:p>
      </dgm:t>
    </dgm:pt>
    <dgm:pt modelId="{45A6F110-C66C-C949-9DBA-3E73F485A8B8}">
      <dgm:prSet phldrT="[Text]"/>
      <dgm:spPr/>
      <dgm:t>
        <a:bodyPr/>
        <a:lstStyle/>
        <a:p>
          <a:r>
            <a:rPr lang="en-AU" noProof="0" dirty="0">
              <a:solidFill>
                <a:schemeClr val="tx2"/>
              </a:solidFill>
            </a:rPr>
            <a:t>What</a:t>
          </a:r>
          <a:r>
            <a:rPr lang="en-AU" baseline="0" dirty="0">
              <a:solidFill>
                <a:schemeClr val="tx2"/>
              </a:solidFill>
            </a:rPr>
            <a:t> type of Deposit?</a:t>
          </a:r>
          <a:endParaRPr lang="en-AU" dirty="0">
            <a:solidFill>
              <a:schemeClr val="tx2"/>
            </a:solidFill>
          </a:endParaRPr>
        </a:p>
      </dgm:t>
    </dgm:pt>
    <dgm:pt modelId="{7EC8C65E-5671-2347-A9C5-907EB596CC22}" type="parTrans" cxnId="{D13EB2BE-869A-6046-B39D-A5A598075AD7}">
      <dgm:prSet/>
      <dgm:spPr/>
      <dgm:t>
        <a:bodyPr/>
        <a:lstStyle/>
        <a:p>
          <a:endParaRPr lang="sv-SE"/>
        </a:p>
      </dgm:t>
    </dgm:pt>
    <dgm:pt modelId="{9CA000E3-4B36-6648-A1E1-C71A0D9D9DAD}" type="sibTrans" cxnId="{D13EB2BE-869A-6046-B39D-A5A598075AD7}">
      <dgm:prSet/>
      <dgm:spPr/>
      <dgm:t>
        <a:bodyPr/>
        <a:lstStyle/>
        <a:p>
          <a:endParaRPr lang="sv-SE"/>
        </a:p>
      </dgm:t>
    </dgm:pt>
    <dgm:pt modelId="{8A866064-8343-B448-A797-6190E40BEA3B}">
      <dgm:prSet phldrT="[Text]" custT="1"/>
      <dgm:spPr/>
      <dgm:t>
        <a:bodyPr/>
        <a:lstStyle/>
        <a:p>
          <a:r>
            <a:rPr lang="en-AU" sz="2000" noProof="0" dirty="0">
              <a:solidFill>
                <a:schemeClr val="tx2"/>
              </a:solidFill>
            </a:rPr>
            <a:t>Certificate</a:t>
          </a:r>
          <a:r>
            <a:rPr lang="en-AU" sz="2000" baseline="0" noProof="0" dirty="0">
              <a:solidFill>
                <a:schemeClr val="tx2"/>
              </a:solidFill>
            </a:rPr>
            <a:t> Of Deposit (CD</a:t>
          </a:r>
          <a:r>
            <a:rPr lang="sv-SE" sz="2000" baseline="0" dirty="0">
              <a:solidFill>
                <a:schemeClr val="tx2"/>
              </a:solidFill>
            </a:rPr>
            <a:t>)</a:t>
          </a:r>
          <a:endParaRPr lang="sv-SE" sz="2000" dirty="0">
            <a:solidFill>
              <a:schemeClr val="tx2"/>
            </a:solidFill>
          </a:endParaRPr>
        </a:p>
      </dgm:t>
    </dgm:pt>
    <dgm:pt modelId="{CDC8BF5E-7CE9-7948-AC11-76284879FC70}" type="parTrans" cxnId="{3F07F731-0DCF-E347-A9E2-010E0B5289E8}">
      <dgm:prSet/>
      <dgm:spPr/>
      <dgm:t>
        <a:bodyPr/>
        <a:lstStyle/>
        <a:p>
          <a:endParaRPr lang="sv-SE"/>
        </a:p>
      </dgm:t>
    </dgm:pt>
    <dgm:pt modelId="{3111B376-C482-C140-AB6B-6C86D52B60D2}" type="sibTrans" cxnId="{3F07F731-0DCF-E347-A9E2-010E0B5289E8}">
      <dgm:prSet/>
      <dgm:spPr/>
      <dgm:t>
        <a:bodyPr/>
        <a:lstStyle/>
        <a:p>
          <a:endParaRPr lang="sv-SE"/>
        </a:p>
      </dgm:t>
    </dgm:pt>
    <dgm:pt modelId="{BEE3D021-A9E0-B04E-9B59-40C8E3717453}">
      <dgm:prSet phldrT="[Text]" custT="1"/>
      <dgm:spPr/>
      <dgm:t>
        <a:bodyPr/>
        <a:lstStyle/>
        <a:p>
          <a:r>
            <a:rPr lang="en-US" sz="2000" noProof="0" dirty="0">
              <a:solidFill>
                <a:schemeClr val="tx2"/>
              </a:solidFill>
            </a:rPr>
            <a:t>Demand</a:t>
          </a:r>
          <a:r>
            <a:rPr lang="en-US" sz="2000" baseline="0" noProof="0" dirty="0">
              <a:solidFill>
                <a:schemeClr val="tx2"/>
              </a:solidFill>
            </a:rPr>
            <a:t> Deposits Account (DDA)</a:t>
          </a:r>
          <a:endParaRPr lang="en-US" sz="2000" noProof="0" dirty="0">
            <a:solidFill>
              <a:schemeClr val="tx2"/>
            </a:solidFill>
          </a:endParaRPr>
        </a:p>
      </dgm:t>
    </dgm:pt>
    <dgm:pt modelId="{39373239-A1D4-7C4B-B603-9A212C4695F5}" type="parTrans" cxnId="{3F491051-4102-3E42-9494-460B607E5B57}">
      <dgm:prSet/>
      <dgm:spPr/>
      <dgm:t>
        <a:bodyPr/>
        <a:lstStyle/>
        <a:p>
          <a:endParaRPr lang="sv-SE"/>
        </a:p>
      </dgm:t>
    </dgm:pt>
    <dgm:pt modelId="{7074A02E-063A-5346-B496-E06F2D03448B}" type="sibTrans" cxnId="{3F491051-4102-3E42-9494-460B607E5B57}">
      <dgm:prSet/>
      <dgm:spPr/>
      <dgm:t>
        <a:bodyPr/>
        <a:lstStyle/>
        <a:p>
          <a:endParaRPr lang="sv-SE"/>
        </a:p>
      </dgm:t>
    </dgm:pt>
    <dgm:pt modelId="{84B9F20B-6D9F-7747-860D-ECD10B25E79E}" type="pres">
      <dgm:prSet presAssocID="{72B8BAE8-587E-C04A-B330-88E89E722C07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D68DF6A-12B3-8543-9189-5BB1CCE8DCBC}" type="pres">
      <dgm:prSet presAssocID="{45A6F110-C66C-C949-9DBA-3E73F485A8B8}" presName="singleCycle" presStyleCnt="0"/>
      <dgm:spPr/>
    </dgm:pt>
    <dgm:pt modelId="{25C86ACF-8032-3B44-AB8E-45293A9AA0CA}" type="pres">
      <dgm:prSet presAssocID="{45A6F110-C66C-C949-9DBA-3E73F485A8B8}" presName="singleCenter" presStyleLbl="node1" presStyleIdx="0" presStyleCnt="3" custScaleX="212201" custScaleY="120645" custLinFactNeighborX="-13152" custLinFactNeighborY="-30407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A8234443-337F-8543-BFB7-058529575944}" type="pres">
      <dgm:prSet presAssocID="{CDC8BF5E-7CE9-7948-AC11-76284879FC70}" presName="Name56" presStyleLbl="parChTrans1D2" presStyleIdx="0" presStyleCnt="2"/>
      <dgm:spPr/>
      <dgm:t>
        <a:bodyPr/>
        <a:lstStyle/>
        <a:p>
          <a:endParaRPr lang="en-US"/>
        </a:p>
      </dgm:t>
    </dgm:pt>
    <dgm:pt modelId="{D71A5A7D-8376-2947-8C5A-E07A5820BA08}" type="pres">
      <dgm:prSet presAssocID="{8A866064-8343-B448-A797-6190E40BEA3B}" presName="text0" presStyleLbl="node1" presStyleIdx="1" presStyleCnt="3" custScaleX="242674" custScaleY="102664" custRadScaleRad="165204" custRadScaleInc="789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8FDDF1-D489-9340-8388-67A91963DD4A}" type="pres">
      <dgm:prSet presAssocID="{39373239-A1D4-7C4B-B603-9A212C4695F5}" presName="Name56" presStyleLbl="parChTrans1D2" presStyleIdx="1" presStyleCnt="2"/>
      <dgm:spPr/>
      <dgm:t>
        <a:bodyPr/>
        <a:lstStyle/>
        <a:p>
          <a:endParaRPr lang="en-US"/>
        </a:p>
      </dgm:t>
    </dgm:pt>
    <dgm:pt modelId="{55378CCC-A33F-7D42-A03C-9B0B819E9B38}" type="pres">
      <dgm:prSet presAssocID="{BEE3D021-A9E0-B04E-9B59-40C8E3717453}" presName="text0" presStyleLbl="node1" presStyleIdx="2" presStyleCnt="3" custScaleX="228019" custScaleY="95142" custRadScaleRad="210196" custRadScaleInc="1168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3EB2BE-869A-6046-B39D-A5A598075AD7}" srcId="{72B8BAE8-587E-C04A-B330-88E89E722C07}" destId="{45A6F110-C66C-C949-9DBA-3E73F485A8B8}" srcOrd="0" destOrd="0" parTransId="{7EC8C65E-5671-2347-A9C5-907EB596CC22}" sibTransId="{9CA000E3-4B36-6648-A1E1-C71A0D9D9DAD}"/>
    <dgm:cxn modelId="{3F491051-4102-3E42-9494-460B607E5B57}" srcId="{45A6F110-C66C-C949-9DBA-3E73F485A8B8}" destId="{BEE3D021-A9E0-B04E-9B59-40C8E3717453}" srcOrd="1" destOrd="0" parTransId="{39373239-A1D4-7C4B-B603-9A212C4695F5}" sibTransId="{7074A02E-063A-5346-B496-E06F2D03448B}"/>
    <dgm:cxn modelId="{C07713A7-5737-F049-A617-61E2455540E2}" type="presOf" srcId="{8A866064-8343-B448-A797-6190E40BEA3B}" destId="{D71A5A7D-8376-2947-8C5A-E07A5820BA08}" srcOrd="0" destOrd="0" presId="urn:microsoft.com/office/officeart/2008/layout/RadialCluster"/>
    <dgm:cxn modelId="{DDBC9E6C-4263-6D49-865C-53C4F4EDBE67}" type="presOf" srcId="{39373239-A1D4-7C4B-B603-9A212C4695F5}" destId="{E28FDDF1-D489-9340-8388-67A91963DD4A}" srcOrd="0" destOrd="0" presId="urn:microsoft.com/office/officeart/2008/layout/RadialCluster"/>
    <dgm:cxn modelId="{6BEE49A0-B749-5146-AEC3-C276AA6EF1EF}" type="presOf" srcId="{BEE3D021-A9E0-B04E-9B59-40C8E3717453}" destId="{55378CCC-A33F-7D42-A03C-9B0B819E9B38}" srcOrd="0" destOrd="0" presId="urn:microsoft.com/office/officeart/2008/layout/RadialCluster"/>
    <dgm:cxn modelId="{3F07F731-0DCF-E347-A9E2-010E0B5289E8}" srcId="{45A6F110-C66C-C949-9DBA-3E73F485A8B8}" destId="{8A866064-8343-B448-A797-6190E40BEA3B}" srcOrd="0" destOrd="0" parTransId="{CDC8BF5E-7CE9-7948-AC11-76284879FC70}" sibTransId="{3111B376-C482-C140-AB6B-6C86D52B60D2}"/>
    <dgm:cxn modelId="{35E6D2B0-B121-1A46-B5AF-E0FFB41627DC}" type="presOf" srcId="{CDC8BF5E-7CE9-7948-AC11-76284879FC70}" destId="{A8234443-337F-8543-BFB7-058529575944}" srcOrd="0" destOrd="0" presId="urn:microsoft.com/office/officeart/2008/layout/RadialCluster"/>
    <dgm:cxn modelId="{D67FA9CF-EB90-ED4A-A058-93E87C310CBC}" type="presOf" srcId="{72B8BAE8-587E-C04A-B330-88E89E722C07}" destId="{84B9F20B-6D9F-7747-860D-ECD10B25E79E}" srcOrd="0" destOrd="0" presId="urn:microsoft.com/office/officeart/2008/layout/RadialCluster"/>
    <dgm:cxn modelId="{66305F27-31E2-CF42-BEE5-6299D54D80A6}" type="presOf" srcId="{45A6F110-C66C-C949-9DBA-3E73F485A8B8}" destId="{25C86ACF-8032-3B44-AB8E-45293A9AA0CA}" srcOrd="0" destOrd="0" presId="urn:microsoft.com/office/officeart/2008/layout/RadialCluster"/>
    <dgm:cxn modelId="{39BC636C-EF35-7343-AA68-578E4FDFBF2A}" type="presParOf" srcId="{84B9F20B-6D9F-7747-860D-ECD10B25E79E}" destId="{ED68DF6A-12B3-8543-9189-5BB1CCE8DCBC}" srcOrd="0" destOrd="0" presId="urn:microsoft.com/office/officeart/2008/layout/RadialCluster"/>
    <dgm:cxn modelId="{A68B44E7-2C20-844F-AC98-A3C1AEC2D672}" type="presParOf" srcId="{ED68DF6A-12B3-8543-9189-5BB1CCE8DCBC}" destId="{25C86ACF-8032-3B44-AB8E-45293A9AA0CA}" srcOrd="0" destOrd="0" presId="urn:microsoft.com/office/officeart/2008/layout/RadialCluster"/>
    <dgm:cxn modelId="{1E67F98D-4F1D-A744-BBB4-A41D21BF3430}" type="presParOf" srcId="{ED68DF6A-12B3-8543-9189-5BB1CCE8DCBC}" destId="{A8234443-337F-8543-BFB7-058529575944}" srcOrd="1" destOrd="0" presId="urn:microsoft.com/office/officeart/2008/layout/RadialCluster"/>
    <dgm:cxn modelId="{BABE90FE-5077-AA4E-B933-848CFFC66A7E}" type="presParOf" srcId="{ED68DF6A-12B3-8543-9189-5BB1CCE8DCBC}" destId="{D71A5A7D-8376-2947-8C5A-E07A5820BA08}" srcOrd="2" destOrd="0" presId="urn:microsoft.com/office/officeart/2008/layout/RadialCluster"/>
    <dgm:cxn modelId="{08E8280A-6842-5C4F-9AA7-A9C2156B1475}" type="presParOf" srcId="{ED68DF6A-12B3-8543-9189-5BB1CCE8DCBC}" destId="{E28FDDF1-D489-9340-8388-67A91963DD4A}" srcOrd="3" destOrd="0" presId="urn:microsoft.com/office/officeart/2008/layout/RadialCluster"/>
    <dgm:cxn modelId="{1C7AA611-1CAA-544C-A3EE-6877F8D26BD3}" type="presParOf" srcId="{ED68DF6A-12B3-8543-9189-5BB1CCE8DCBC}" destId="{55378CCC-A33F-7D42-A03C-9B0B819E9B38}" srcOrd="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2620F-69B5-41FC-B10C-2AEDDF8DCA01}">
      <dsp:nvSpPr>
        <dsp:cNvPr id="0" name=""/>
        <dsp:cNvSpPr/>
      </dsp:nvSpPr>
      <dsp:spPr>
        <a:xfrm>
          <a:off x="2613" y="407610"/>
          <a:ext cx="2210073" cy="221007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/>
          <a:srcRect/>
          <a:stretch>
            <a:fillRect l="-12000" r="-1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F2028-8F6D-4D3B-880F-7D786D53C425}">
      <dsp:nvSpPr>
        <dsp:cNvPr id="0" name=""/>
        <dsp:cNvSpPr/>
      </dsp:nvSpPr>
      <dsp:spPr>
        <a:xfrm>
          <a:off x="362392" y="1733654"/>
          <a:ext cx="2210073" cy="22100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>
              <a:solidFill>
                <a:schemeClr val="tx2"/>
              </a:solidFill>
            </a:rPr>
            <a:t>Deposits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2"/>
              </a:solidFill>
            </a:rPr>
            <a:t>Savings accounts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2"/>
              </a:solidFill>
            </a:rPr>
            <a:t>Checking accounts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2"/>
              </a:solidFill>
            </a:rPr>
            <a:t>Certificates of deposit</a:t>
          </a:r>
        </a:p>
      </dsp:txBody>
      <dsp:txXfrm>
        <a:off x="427123" y="1798385"/>
        <a:ext cx="2080611" cy="2080611"/>
      </dsp:txXfrm>
    </dsp:sp>
    <dsp:sp modelId="{779D3245-0968-413E-80F6-8A8C887A8205}">
      <dsp:nvSpPr>
        <dsp:cNvPr id="0" name=""/>
        <dsp:cNvSpPr/>
      </dsp:nvSpPr>
      <dsp:spPr>
        <a:xfrm rot="21600000">
          <a:off x="2651758" y="2011678"/>
          <a:ext cx="914398" cy="531049"/>
        </a:xfrm>
        <a:prstGeom prst="rightArrow">
          <a:avLst>
            <a:gd name="adj1" fmla="val 60000"/>
            <a:gd name="adj2" fmla="val 50000"/>
          </a:avLst>
        </a:prstGeom>
        <a:solidFill>
          <a:schemeClr val="tx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$</a:t>
          </a:r>
        </a:p>
      </dsp:txBody>
      <dsp:txXfrm rot="-21600000">
        <a:off x="2651758" y="2117888"/>
        <a:ext cx="755083" cy="318629"/>
      </dsp:txXfrm>
    </dsp:sp>
    <dsp:sp modelId="{65BD542C-AEA8-4E09-BFB8-1EEAB6442338}">
      <dsp:nvSpPr>
        <dsp:cNvPr id="0" name=""/>
        <dsp:cNvSpPr/>
      </dsp:nvSpPr>
      <dsp:spPr>
        <a:xfrm>
          <a:off x="3608897" y="330804"/>
          <a:ext cx="3657604" cy="365760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tx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1486C-106A-428F-ABD7-58E44A6B629F}">
      <dsp:nvSpPr>
        <dsp:cNvPr id="0" name=""/>
        <dsp:cNvSpPr/>
      </dsp:nvSpPr>
      <dsp:spPr>
        <a:xfrm>
          <a:off x="4332642" y="547911"/>
          <a:ext cx="2210073" cy="2210073"/>
        </a:xfrm>
        <a:prstGeom prst="roundRect">
          <a:avLst>
            <a:gd name="adj" fmla="val 10000"/>
          </a:avLst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>
              <a:solidFill>
                <a:schemeClr val="tx2"/>
              </a:solidFill>
            </a:rPr>
            <a:t>Bank</a:t>
          </a:r>
        </a:p>
      </dsp:txBody>
      <dsp:txXfrm>
        <a:off x="4397373" y="612642"/>
        <a:ext cx="2080611" cy="2080611"/>
      </dsp:txXfrm>
    </dsp:sp>
    <dsp:sp modelId="{FBBE4CDA-590D-4D46-8D01-212A40A85E38}">
      <dsp:nvSpPr>
        <dsp:cNvPr id="0" name=""/>
        <dsp:cNvSpPr/>
      </dsp:nvSpPr>
      <dsp:spPr>
        <a:xfrm>
          <a:off x="7342334" y="2011678"/>
          <a:ext cx="914400" cy="531049"/>
        </a:xfrm>
        <a:prstGeom prst="rightArrow">
          <a:avLst>
            <a:gd name="adj1" fmla="val 60000"/>
            <a:gd name="adj2" fmla="val 50000"/>
          </a:avLst>
        </a:prstGeom>
        <a:solidFill>
          <a:schemeClr val="tx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$</a:t>
          </a:r>
        </a:p>
      </dsp:txBody>
      <dsp:txXfrm>
        <a:off x="7342334" y="2117888"/>
        <a:ext cx="755085" cy="318629"/>
      </dsp:txXfrm>
    </dsp:sp>
    <dsp:sp modelId="{B235F8D1-E0CD-41A5-BC0C-661A3DE64CCC}">
      <dsp:nvSpPr>
        <dsp:cNvPr id="0" name=""/>
        <dsp:cNvSpPr/>
      </dsp:nvSpPr>
      <dsp:spPr>
        <a:xfrm rot="13800000" flipH="1">
          <a:off x="7943134" y="407610"/>
          <a:ext cx="2210073" cy="221007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BCEDAB-1F0D-41C8-9C11-163FFADCA928}">
      <dsp:nvSpPr>
        <dsp:cNvPr id="0" name=""/>
        <dsp:cNvSpPr/>
      </dsp:nvSpPr>
      <dsp:spPr>
        <a:xfrm>
          <a:off x="8302913" y="1733654"/>
          <a:ext cx="2210073" cy="22100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>
              <a:solidFill>
                <a:schemeClr val="tx2"/>
              </a:solidFill>
            </a:rPr>
            <a:t>Loans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2"/>
              </a:solidFill>
            </a:rPr>
            <a:t>Business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2"/>
              </a:solidFill>
            </a:rPr>
            <a:t>Personal</a:t>
          </a:r>
        </a:p>
        <a:p>
          <a:pPr marL="171450" lvl="1" indent="-171450" algn="l" defTabSz="7112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2"/>
              </a:solidFill>
            </a:rPr>
            <a:t>Mortgage</a:t>
          </a:r>
        </a:p>
      </dsp:txBody>
      <dsp:txXfrm>
        <a:off x="8367644" y="1798385"/>
        <a:ext cx="2080611" cy="20806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86ACF-8032-3B44-AB8E-45293A9AA0CA}">
      <dsp:nvSpPr>
        <dsp:cNvPr id="0" name=""/>
        <dsp:cNvSpPr/>
      </dsp:nvSpPr>
      <dsp:spPr>
        <a:xfrm>
          <a:off x="3069357" y="370960"/>
          <a:ext cx="2955160" cy="16801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400" kern="1200" noProof="0" dirty="0">
              <a:solidFill>
                <a:schemeClr val="tx2"/>
              </a:solidFill>
            </a:rPr>
            <a:t>What</a:t>
          </a:r>
          <a:r>
            <a:rPr lang="en-AU" sz="3400" kern="1200" baseline="0" dirty="0">
              <a:solidFill>
                <a:schemeClr val="tx2"/>
              </a:solidFill>
            </a:rPr>
            <a:t> type of Deposit?</a:t>
          </a:r>
          <a:endParaRPr lang="en-AU" sz="3400" kern="1200" dirty="0">
            <a:solidFill>
              <a:schemeClr val="tx2"/>
            </a:solidFill>
          </a:endParaRPr>
        </a:p>
      </dsp:txBody>
      <dsp:txXfrm>
        <a:off x="3151374" y="452977"/>
        <a:ext cx="2791126" cy="1516096"/>
      </dsp:txXfrm>
    </dsp:sp>
    <dsp:sp modelId="{A8234443-337F-8543-BFB7-058529575944}">
      <dsp:nvSpPr>
        <dsp:cNvPr id="0" name=""/>
        <dsp:cNvSpPr/>
      </dsp:nvSpPr>
      <dsp:spPr>
        <a:xfrm rot="133975">
          <a:off x="6024223" y="1283742"/>
          <a:ext cx="77532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5320" y="0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1A5A7D-8376-2947-8C5A-E07A5820BA08}">
      <dsp:nvSpPr>
        <dsp:cNvPr id="0" name=""/>
        <dsp:cNvSpPr/>
      </dsp:nvSpPr>
      <dsp:spPr>
        <a:xfrm>
          <a:off x="6799249" y="864034"/>
          <a:ext cx="2264287" cy="9579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000" kern="1200" noProof="0" dirty="0">
              <a:solidFill>
                <a:schemeClr val="tx2"/>
              </a:solidFill>
            </a:rPr>
            <a:t>Certificate</a:t>
          </a:r>
          <a:r>
            <a:rPr lang="en-AU" sz="2000" kern="1200" baseline="0" noProof="0" dirty="0">
              <a:solidFill>
                <a:schemeClr val="tx2"/>
              </a:solidFill>
            </a:rPr>
            <a:t> Of Deposit (CD</a:t>
          </a:r>
          <a:r>
            <a:rPr lang="sv-SE" sz="2000" kern="1200" baseline="0" dirty="0">
              <a:solidFill>
                <a:schemeClr val="tx2"/>
              </a:solidFill>
            </a:rPr>
            <a:t>)</a:t>
          </a:r>
          <a:endParaRPr lang="sv-SE" sz="2000" kern="1200" dirty="0">
            <a:solidFill>
              <a:schemeClr val="tx2"/>
            </a:solidFill>
          </a:endParaRPr>
        </a:p>
      </dsp:txBody>
      <dsp:txXfrm>
        <a:off x="6846011" y="910796"/>
        <a:ext cx="2170763" cy="864390"/>
      </dsp:txXfrm>
    </dsp:sp>
    <dsp:sp modelId="{E28FDDF1-D489-9340-8388-67A91963DD4A}">
      <dsp:nvSpPr>
        <dsp:cNvPr id="0" name=""/>
        <dsp:cNvSpPr/>
      </dsp:nvSpPr>
      <dsp:spPr>
        <a:xfrm rot="10684816">
          <a:off x="2336197" y="1272835"/>
          <a:ext cx="73336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33366" y="0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378CCC-A33F-7D42-A03C-9B0B819E9B38}">
      <dsp:nvSpPr>
        <dsp:cNvPr id="0" name=""/>
        <dsp:cNvSpPr/>
      </dsp:nvSpPr>
      <dsp:spPr>
        <a:xfrm>
          <a:off x="208854" y="876909"/>
          <a:ext cx="2127548" cy="88772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noProof="0" dirty="0">
              <a:solidFill>
                <a:schemeClr val="tx2"/>
              </a:solidFill>
            </a:rPr>
            <a:t>Demand</a:t>
          </a:r>
          <a:r>
            <a:rPr lang="en-US" sz="2000" kern="1200" baseline="0" noProof="0" dirty="0">
              <a:solidFill>
                <a:schemeClr val="tx2"/>
              </a:solidFill>
            </a:rPr>
            <a:t> Deposits Account (DDA)</a:t>
          </a:r>
          <a:endParaRPr lang="en-US" sz="2000" kern="1200" noProof="0" dirty="0">
            <a:solidFill>
              <a:schemeClr val="tx2"/>
            </a:solidFill>
          </a:endParaRPr>
        </a:p>
      </dsp:txBody>
      <dsp:txXfrm>
        <a:off x="252189" y="920244"/>
        <a:ext cx="2040878" cy="8010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5444-F62C-42C3-A75A-D9DBA807730F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4F617-7A30-41D4-AB86-5D833C98E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62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AA1FA-7B6A-47D2-8D61-F225D71B51FF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A179D-2D27-49E2-B022-8EDDA2EFE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0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89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9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52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64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0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24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70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22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65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45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A3335-6331-4872-A8B7-ECD55539F4D0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1" y="1873584"/>
            <a:ext cx="5120640" cy="256032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1" y="4572000"/>
            <a:ext cx="5120640" cy="16002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0"/>
          </p:nvPr>
        </p:nvSpPr>
        <p:spPr>
          <a:xfrm>
            <a:off x="6743703" y="0"/>
            <a:ext cx="5448297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519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A3335-6331-4872-A8B7-ECD55539F4D0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white"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1371600"/>
            <a:ext cx="12192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1443006"/>
            <a:ext cx="12192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051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diagramLayout" Target="../diagrams/layout2.xml"/><Relationship Id="rId7" Type="http://schemas.openxmlformats.org/officeDocument/2006/relationships/image" Target="../media/image16.tif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3388" y="2902015"/>
            <a:ext cx="5120640" cy="1082842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chemeClr val="tx2"/>
                </a:solidFill>
              </a:rPr>
              <a:t>Loans &amp; Deposits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3388" y="4941368"/>
            <a:ext cx="5120640" cy="442762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FN323 Credit Management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1" r="23611"/>
          <a:stretch>
            <a:fillRect/>
          </a:stretch>
        </p:blipFill>
        <p:spPr/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46" y="1042416"/>
            <a:ext cx="1828800" cy="18288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33388" y="5346831"/>
            <a:ext cx="5486400" cy="294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dirty="0">
                <a:solidFill>
                  <a:schemeClr val="tx2"/>
                </a:solidFill>
              </a:rPr>
              <a:t>Faculty of Economics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33388" y="4131643"/>
            <a:ext cx="7623208" cy="293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>
                <a:solidFill>
                  <a:schemeClr val="tx2"/>
                </a:solidFill>
              </a:rPr>
              <a:t>Gustav </a:t>
            </a:r>
            <a:r>
              <a:rPr lang="en-US" sz="1400" dirty="0" err="1">
                <a:solidFill>
                  <a:schemeClr val="tx2"/>
                </a:solidFill>
              </a:rPr>
              <a:t>Johannesson</a:t>
            </a:r>
            <a:r>
              <a:rPr lang="en-US" sz="1400" dirty="0">
                <a:solidFill>
                  <a:schemeClr val="tx2"/>
                </a:solidFill>
              </a:rPr>
              <a:t> | Jonas Wahl | Martin Westport | Pedro Cravo | </a:t>
            </a:r>
            <a:r>
              <a:rPr lang="en-US" sz="1400" dirty="0" smtClean="0">
                <a:solidFill>
                  <a:schemeClr val="tx2"/>
                </a:solidFill>
              </a:rPr>
              <a:t>Chaiyasit </a:t>
            </a:r>
            <a:r>
              <a:rPr lang="en-US" sz="1400" dirty="0">
                <a:solidFill>
                  <a:schemeClr val="tx2"/>
                </a:solidFill>
              </a:rPr>
              <a:t>Wuthinitikornkit</a:t>
            </a:r>
          </a:p>
        </p:txBody>
      </p:sp>
    </p:spTree>
    <p:extLst>
      <p:ext uri="{BB962C8B-B14F-4D97-AF65-F5344CB8AC3E}">
        <p14:creationId xmlns:p14="http://schemas.microsoft.com/office/powerpoint/2010/main" val="138059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Agenda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Commercial Banks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Loans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tx2"/>
                </a:solidFill>
              </a:rPr>
              <a:t>Features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tx2"/>
                </a:solidFill>
              </a:rPr>
              <a:t>Benefits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tx2"/>
                </a:solidFill>
              </a:rPr>
              <a:t>Examples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Deposits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tx2"/>
                </a:solidFill>
              </a:rPr>
              <a:t>Features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tx2"/>
                </a:solidFill>
              </a:rPr>
              <a:t>Benefits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chemeClr val="tx2"/>
                </a:solidFill>
              </a:rPr>
              <a:t>Examples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Q&amp;A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13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Commercial Banks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9946087"/>
              </p:ext>
            </p:extLst>
          </p:nvPr>
        </p:nvGraphicFramePr>
        <p:xfrm>
          <a:off x="838200" y="1825624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" name="Left Arrow 19"/>
          <p:cNvSpPr/>
          <p:nvPr/>
        </p:nvSpPr>
        <p:spPr>
          <a:xfrm>
            <a:off x="3459480" y="4487862"/>
            <a:ext cx="914400" cy="530352"/>
          </a:xfrm>
          <a:prstGeom prst="leftArrow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2"/>
                </a:solidFill>
              </a:rPr>
              <a:t>i</a:t>
            </a:r>
            <a:r>
              <a:rPr lang="en-US" dirty="0">
                <a:solidFill>
                  <a:schemeClr val="tx2"/>
                </a:solidFill>
              </a:rPr>
              <a:t> %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6914" y="4462403"/>
            <a:ext cx="914400" cy="55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7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Interest rate spread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8791642"/>
              </p:ext>
            </p:extLst>
          </p:nvPr>
        </p:nvGraphicFramePr>
        <p:xfrm>
          <a:off x="838200" y="1838227"/>
          <a:ext cx="7957008" cy="4338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38200" y="6311900"/>
            <a:ext cx="5981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</a:rPr>
              <a:t>Source: The World Bank - World Development Indicators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070" y="1838227"/>
            <a:ext cx="1828800" cy="426720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070" y="4471196"/>
            <a:ext cx="1828800" cy="44067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070" y="3089545"/>
            <a:ext cx="1828800" cy="575256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070" y="5727891"/>
            <a:ext cx="1828800" cy="471225"/>
          </a:xfrm>
          <a:prstGeom prst="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7423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604" y="362876"/>
            <a:ext cx="10544373" cy="9509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dirty="0">
                <a:solidFill>
                  <a:schemeClr val="tx2"/>
                </a:solidFill>
              </a:rPr>
              <a:t>Loans</a:t>
            </a:r>
          </a:p>
        </p:txBody>
      </p:sp>
      <p:sp>
        <p:nvSpPr>
          <p:cNvPr id="10" name="Platshållare för innehåll 2"/>
          <p:cNvSpPr txBox="1">
            <a:spLocks/>
          </p:cNvSpPr>
          <p:nvPr/>
        </p:nvSpPr>
        <p:spPr>
          <a:xfrm>
            <a:off x="796332" y="1870205"/>
            <a:ext cx="4297479" cy="26378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What is a loan?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>
                <a:solidFill>
                  <a:schemeClr val="tx2"/>
                </a:solidFill>
              </a:rPr>
              <a:t>Definition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12" name="Bildobjekt 11" descr="22sss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197" y="1534952"/>
            <a:ext cx="3980911" cy="532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7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604" y="362876"/>
            <a:ext cx="10544373" cy="9509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dirty="0">
                <a:solidFill>
                  <a:schemeClr val="tx2"/>
                </a:solidFill>
              </a:rPr>
              <a:t>Different types of Loans</a:t>
            </a:r>
          </a:p>
        </p:txBody>
      </p:sp>
      <p:sp>
        <p:nvSpPr>
          <p:cNvPr id="5" name="Platshållare för innehåll 2"/>
          <p:cNvSpPr txBox="1">
            <a:spLocks/>
          </p:cNvSpPr>
          <p:nvPr/>
        </p:nvSpPr>
        <p:spPr>
          <a:xfrm>
            <a:off x="866110" y="1965191"/>
            <a:ext cx="7939901" cy="41339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>
                <a:solidFill>
                  <a:schemeClr val="tx2"/>
                </a:solidFill>
              </a:rPr>
              <a:t>Secured loans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>
                <a:solidFill>
                  <a:schemeClr val="tx2"/>
                </a:solidFill>
              </a:rPr>
              <a:t>Unsecured loans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7" name="Bildobjekt 6" descr="loan-approved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125" y="1979468"/>
            <a:ext cx="4575048" cy="343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7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xfrm>
            <a:off x="753605" y="209350"/>
            <a:ext cx="10601783" cy="11045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dirty="0">
                <a:solidFill>
                  <a:schemeClr val="tx2"/>
                </a:solidFill>
              </a:rPr>
              <a:t>Interest rate and other finance charges</a:t>
            </a:r>
          </a:p>
        </p:txBody>
      </p:sp>
      <p:sp>
        <p:nvSpPr>
          <p:cNvPr id="8" name="Platshållare för innehåll 2"/>
          <p:cNvSpPr txBox="1">
            <a:spLocks/>
          </p:cNvSpPr>
          <p:nvPr/>
        </p:nvSpPr>
        <p:spPr>
          <a:xfrm>
            <a:off x="866110" y="1965191"/>
            <a:ext cx="7939901" cy="41339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>
                <a:solidFill>
                  <a:schemeClr val="tx2"/>
                </a:solidFill>
              </a:rPr>
              <a:t>Interest rate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>
                <a:solidFill>
                  <a:schemeClr val="tx2"/>
                </a:solidFill>
              </a:rPr>
              <a:t>Finance charges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9" name="Rektangel 8"/>
          <p:cNvSpPr/>
          <p:nvPr/>
        </p:nvSpPr>
        <p:spPr>
          <a:xfrm>
            <a:off x="8247787" y="2149340"/>
            <a:ext cx="294464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v-SE" sz="1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%</a:t>
            </a:r>
            <a:endParaRPr lang="sv-SE" sz="23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0" name="Bildobjekt 9" descr="bank-buildin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35" y="2302864"/>
            <a:ext cx="4278617" cy="2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11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53605" y="209350"/>
            <a:ext cx="10601783" cy="11045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dirty="0" smtClean="0">
                <a:solidFill>
                  <a:schemeClr val="tx2"/>
                </a:solidFill>
              </a:rPr>
              <a:t>Loan Benefit</a:t>
            </a:r>
          </a:p>
        </p:txBody>
      </p:sp>
      <p:sp>
        <p:nvSpPr>
          <p:cNvPr id="5" name="Platshållare för innehåll 2"/>
          <p:cNvSpPr txBox="1">
            <a:spLocks/>
          </p:cNvSpPr>
          <p:nvPr/>
        </p:nvSpPr>
        <p:spPr>
          <a:xfrm>
            <a:off x="866110" y="1965191"/>
            <a:ext cx="7939901" cy="41339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Better financial access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 smtClean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Stimulate the economy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Grant alternative income generator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If regulate properly can minimize the </a:t>
            </a:r>
            <a:r>
              <a:rPr lang="en-US" dirty="0">
                <a:solidFill>
                  <a:schemeClr val="tx2"/>
                </a:solidFill>
              </a:rPr>
              <a:t>illegal </a:t>
            </a:r>
            <a:r>
              <a:rPr lang="en-US" dirty="0" smtClean="0">
                <a:solidFill>
                  <a:schemeClr val="tx2"/>
                </a:solidFill>
              </a:rPr>
              <a:t>act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 smtClean="0">
              <a:solidFill>
                <a:schemeClr val="tx2"/>
              </a:solidFill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1026" name="Picture 2" descr="ผลการค้นหารูปภาพสำหรับ lo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364" y="2238519"/>
            <a:ext cx="4009015" cy="278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73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Deposits | Features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/>
                </a:solidFill>
              </a:rPr>
              <a:t>What is a Deposit?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/>
                </a:solidFill>
              </a:rPr>
              <a:t>Deposit’s Features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Bildobjekt 3" descr="average-deposit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944" y="2083263"/>
            <a:ext cx="6691138" cy="377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3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Deposits</a:t>
            </a:r>
          </a:p>
        </p:txBody>
      </p:sp>
      <p:graphicFrame>
        <p:nvGraphicFramePr>
          <p:cNvPr id="8" name="Platshållare för innehåll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72906088"/>
              </p:ext>
            </p:extLst>
          </p:nvPr>
        </p:nvGraphicFramePr>
        <p:xfrm>
          <a:off x="838200" y="1534886"/>
          <a:ext cx="10069286" cy="4642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Bildobjekt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330" y="3997792"/>
            <a:ext cx="2545228" cy="1527136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78377" y="3997792"/>
            <a:ext cx="2457824" cy="159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5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Costumer Benefits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Safekeeping by the bank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Risk-free investment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Earns Interest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2"/>
                </a:solidFill>
              </a:rPr>
              <a:t>Electronic Transfers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5" name="Bildobjekt 4" descr="iStock_000018063672Medium_Financial_consultant_presents_bank_investments_to_a_young_coupl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807" y="2203101"/>
            <a:ext cx="5618677" cy="374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3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39842"/>
            <a:ext cx="12192000" cy="5418158"/>
          </a:xfrm>
        </p:spPr>
        <p:txBody>
          <a:bodyPr>
            <a:normAutofit/>
          </a:bodyPr>
          <a:lstStyle/>
          <a:p>
            <a:pPr algn="ctr"/>
            <a:r>
              <a:rPr lang="en-US" sz="10000" dirty="0" smtClean="0">
                <a:solidFill>
                  <a:schemeClr val="tx2"/>
                </a:solidFill>
              </a:rPr>
              <a:t>Q&amp;A</a:t>
            </a:r>
            <a:endParaRPr lang="en-US" sz="10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72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4">
      <a:dk1>
        <a:srgbClr val="F2F2F2"/>
      </a:dk1>
      <a:lt1>
        <a:sysClr val="window" lastClr="FFFFFF"/>
      </a:lt1>
      <a:dk2>
        <a:srgbClr val="44546A"/>
      </a:dk2>
      <a:lt2>
        <a:srgbClr val="E7E6E6"/>
      </a:lt2>
      <a:accent1>
        <a:srgbClr val="F2F2F2"/>
      </a:accent1>
      <a:accent2>
        <a:srgbClr val="44546A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567D146-4D1C-466E-9A63-FAD8863F0C0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154</Words>
  <Application>Microsoft Office PowerPoint</Application>
  <PresentationFormat>Custom</PresentationFormat>
  <Paragraphs>99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Loans &amp; Deposits</vt:lpstr>
      <vt:lpstr>Agenda</vt:lpstr>
      <vt:lpstr>Commercial Banks</vt:lpstr>
      <vt:lpstr>Interest rate spread</vt:lpstr>
      <vt:lpstr>PowerPoint Presentation</vt:lpstr>
      <vt:lpstr>PowerPoint Presentation</vt:lpstr>
      <vt:lpstr>Interest rate and other finance charges</vt:lpstr>
      <vt:lpstr>PowerPoint Presentation</vt:lpstr>
      <vt:lpstr>Deposits | Features</vt:lpstr>
      <vt:lpstr>Deposits</vt:lpstr>
      <vt:lpstr>Costumer Benefits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2016-09-07T08:43:40Z</dcterms:created>
  <dcterms:modified xsi:type="dcterms:W3CDTF">2016-09-13T07:33:02Z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TC034313749991</vt:lpwstr>
  </property>
</Properties>
</file>