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8"/>
  </p:notesMasterIdLst>
  <p:sldIdLst>
    <p:sldId id="256" r:id="rId2"/>
    <p:sldId id="257" r:id="rId3"/>
    <p:sldId id="259" r:id="rId4"/>
    <p:sldId id="260" r:id="rId5"/>
    <p:sldId id="261" r:id="rId6"/>
    <p:sldId id="262" r:id="rId7"/>
    <p:sldId id="263" r:id="rId8"/>
    <p:sldId id="265" r:id="rId9"/>
    <p:sldId id="266" r:id="rId10"/>
    <p:sldId id="267" r:id="rId11"/>
    <p:sldId id="268" r:id="rId12"/>
    <p:sldId id="269" r:id="rId13"/>
    <p:sldId id="264" r:id="rId14"/>
    <p:sldId id="270" r:id="rId15"/>
    <p:sldId id="271" r:id="rId16"/>
    <p:sldId id="272" r:id="rId17"/>
  </p:sldIdLst>
  <p:sldSz cx="9144000" cy="6858000" type="screen4x3"/>
  <p:notesSz cx="6797675" cy="987425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6" d="100"/>
          <a:sy n="76" d="100"/>
        </p:scale>
        <p:origin x="-1206" y="20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3713"/>
          </a:xfrm>
          <a:prstGeom prst="rect">
            <a:avLst/>
          </a:prstGeom>
        </p:spPr>
        <p:txBody>
          <a:bodyPr vert="horz" lIns="91440" tIns="45720" rIns="91440" bIns="45720" rtlCol="0"/>
          <a:lstStyle>
            <a:lvl1pPr algn="l">
              <a:defRPr sz="1200"/>
            </a:lvl1pPr>
          </a:lstStyle>
          <a:p>
            <a:endParaRPr lang="th-TH"/>
          </a:p>
        </p:txBody>
      </p:sp>
      <p:sp>
        <p:nvSpPr>
          <p:cNvPr id="3" name="Date Placeholder 2"/>
          <p:cNvSpPr>
            <a:spLocks noGrp="1"/>
          </p:cNvSpPr>
          <p:nvPr>
            <p:ph type="dt" idx="1"/>
          </p:nvPr>
        </p:nvSpPr>
        <p:spPr>
          <a:xfrm>
            <a:off x="3850443" y="0"/>
            <a:ext cx="2945659" cy="493713"/>
          </a:xfrm>
          <a:prstGeom prst="rect">
            <a:avLst/>
          </a:prstGeom>
        </p:spPr>
        <p:txBody>
          <a:bodyPr vert="horz" lIns="91440" tIns="45720" rIns="91440" bIns="45720" rtlCol="0"/>
          <a:lstStyle>
            <a:lvl1pPr algn="r">
              <a:defRPr sz="1200"/>
            </a:lvl1pPr>
          </a:lstStyle>
          <a:p>
            <a:fld id="{97833944-85CD-453A-94A0-A762441062F5}" type="datetimeFigureOut">
              <a:rPr lang="th-TH" smtClean="0"/>
              <a:pPr/>
              <a:t>20/04/58</a:t>
            </a:fld>
            <a:endParaRPr lang="th-TH"/>
          </a:p>
        </p:txBody>
      </p:sp>
      <p:sp>
        <p:nvSpPr>
          <p:cNvPr id="4" name="Slide Image Placeholder 3"/>
          <p:cNvSpPr>
            <a:spLocks noGrp="1" noRot="1" noChangeAspect="1"/>
          </p:cNvSpPr>
          <p:nvPr>
            <p:ph type="sldImg" idx="2"/>
          </p:nvPr>
        </p:nvSpPr>
        <p:spPr>
          <a:xfrm>
            <a:off x="931863" y="741363"/>
            <a:ext cx="4933950" cy="3702050"/>
          </a:xfrm>
          <a:prstGeom prst="rect">
            <a:avLst/>
          </a:prstGeom>
          <a:noFill/>
          <a:ln w="12700">
            <a:solidFill>
              <a:prstClr val="black"/>
            </a:solidFill>
          </a:ln>
        </p:spPr>
        <p:txBody>
          <a:bodyPr vert="horz" lIns="91440" tIns="45720" rIns="91440" bIns="45720" rtlCol="0" anchor="ctr"/>
          <a:lstStyle/>
          <a:p>
            <a:endParaRPr lang="th-TH"/>
          </a:p>
        </p:txBody>
      </p:sp>
      <p:sp>
        <p:nvSpPr>
          <p:cNvPr id="5" name="Notes Placeholder 4"/>
          <p:cNvSpPr>
            <a:spLocks noGrp="1"/>
          </p:cNvSpPr>
          <p:nvPr>
            <p:ph type="body" sz="quarter" idx="3"/>
          </p:nvPr>
        </p:nvSpPr>
        <p:spPr>
          <a:xfrm>
            <a:off x="679768" y="4690269"/>
            <a:ext cx="5438140" cy="4443413"/>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6" name="Footer Placeholder 5"/>
          <p:cNvSpPr>
            <a:spLocks noGrp="1"/>
          </p:cNvSpPr>
          <p:nvPr>
            <p:ph type="ftr" sz="quarter" idx="4"/>
          </p:nvPr>
        </p:nvSpPr>
        <p:spPr>
          <a:xfrm>
            <a:off x="0" y="9378824"/>
            <a:ext cx="2945659" cy="493713"/>
          </a:xfrm>
          <a:prstGeom prst="rect">
            <a:avLst/>
          </a:prstGeom>
        </p:spPr>
        <p:txBody>
          <a:bodyPr vert="horz" lIns="91440" tIns="45720" rIns="91440" bIns="45720" rtlCol="0" anchor="b"/>
          <a:lstStyle>
            <a:lvl1pPr algn="l">
              <a:defRPr sz="1200"/>
            </a:lvl1pPr>
          </a:lstStyle>
          <a:p>
            <a:endParaRPr lang="th-TH"/>
          </a:p>
        </p:txBody>
      </p:sp>
      <p:sp>
        <p:nvSpPr>
          <p:cNvPr id="7" name="Slide Number Placeholder 6"/>
          <p:cNvSpPr>
            <a:spLocks noGrp="1"/>
          </p:cNvSpPr>
          <p:nvPr>
            <p:ph type="sldNum" sz="quarter" idx="5"/>
          </p:nvPr>
        </p:nvSpPr>
        <p:spPr>
          <a:xfrm>
            <a:off x="3850443" y="9378824"/>
            <a:ext cx="2945659" cy="493713"/>
          </a:xfrm>
          <a:prstGeom prst="rect">
            <a:avLst/>
          </a:prstGeom>
        </p:spPr>
        <p:txBody>
          <a:bodyPr vert="horz" lIns="91440" tIns="45720" rIns="91440" bIns="45720" rtlCol="0" anchor="b"/>
          <a:lstStyle>
            <a:lvl1pPr algn="r">
              <a:defRPr sz="1200"/>
            </a:lvl1pPr>
          </a:lstStyle>
          <a:p>
            <a:fld id="{DF7B6385-5931-4253-8BEC-6EA19709DE99}" type="slidenum">
              <a:rPr lang="th-TH" smtClean="0"/>
              <a:pPr/>
              <a:t>‹#›</a:t>
            </a:fld>
            <a:endParaRPr lang="th-TH"/>
          </a:p>
        </p:txBody>
      </p:sp>
    </p:spTree>
    <p:extLst>
      <p:ext uri="{BB962C8B-B14F-4D97-AF65-F5344CB8AC3E}">
        <p14:creationId xmlns:p14="http://schemas.microsoft.com/office/powerpoint/2010/main" val="3998249090"/>
      </p:ext>
    </p:extLst>
  </p:cSld>
  <p:clrMap bg1="lt1" tx1="dk1" bg2="lt2" tx2="dk2" accent1="accent1" accent2="accent2" accent3="accent3" accent4="accent4" accent5="accent5" accent6="accent6" hlink="hlink" folHlink="folHlink"/>
  <p:notes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Subtitle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FC417226-0806-45C4-A8E3-FB7ADE3B4F39}" type="datetime1">
              <a:rPr lang="th-TH" smtClean="0"/>
              <a:pPr/>
              <a:t>20/04/58</a:t>
            </a:fld>
            <a:endParaRPr lang="th-TH"/>
          </a:p>
        </p:txBody>
      </p:sp>
      <p:sp>
        <p:nvSpPr>
          <p:cNvPr id="17" name="Footer Placeholder 16"/>
          <p:cNvSpPr>
            <a:spLocks noGrp="1"/>
          </p:cNvSpPr>
          <p:nvPr>
            <p:ph type="ftr" sz="quarter" idx="11"/>
          </p:nvPr>
        </p:nvSpPr>
        <p:spPr/>
        <p:txBody>
          <a:bodyPr/>
          <a:lstStyle/>
          <a:p>
            <a:endParaRPr lang="th-TH"/>
          </a:p>
        </p:txBody>
      </p:sp>
      <p:sp>
        <p:nvSpPr>
          <p:cNvPr id="7" name="Straight Connector 6"/>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Oval 12"/>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Oval 13"/>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Slide Number Placeholder 28"/>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84D7A40E-9280-47F6-A879-BC51C211C951}" type="slidenum">
              <a:rPr lang="th-TH" smtClean="0"/>
              <a:pPr/>
              <a:t>‹#›</a:t>
            </a:fld>
            <a:endParaRPr lang="th-TH"/>
          </a:p>
        </p:txBody>
      </p:sp>
      <p:sp>
        <p:nvSpPr>
          <p:cNvPr id="8" name="Title 7"/>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accent3">
                    <a:shade val="75000"/>
                  </a:schemeClr>
                </a:solidFill>
              </a:defRPr>
            </a:lvl1p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EB7B2C72-00D4-4869-B08F-4A4C3B151D0F}" type="datetime1">
              <a:rPr lang="th-TH" smtClean="0"/>
              <a:pPr/>
              <a:t>20/04/58</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a:xfrm>
            <a:off x="4361688" y="1026372"/>
            <a:ext cx="457200" cy="441325"/>
          </a:xfrm>
        </p:spPr>
        <p:txBody>
          <a:bodyPr/>
          <a:lstStyle/>
          <a:p>
            <a:fld id="{84D7A40E-9280-47F6-A879-BC51C211C951}" type="slidenum">
              <a:rPr lang="th-TH" smtClean="0"/>
              <a:pPr/>
              <a:t>‹#›</a:t>
            </a:fld>
            <a:endParaRPr lang="th-TH"/>
          </a:p>
        </p:txBody>
      </p:sp>
      <p:sp>
        <p:nvSpPr>
          <p:cNvPr id="8" name="Content Placeholder 7"/>
          <p:cNvSpPr>
            <a:spLocks noGrp="1"/>
          </p:cNvSpPr>
          <p:nvPr>
            <p:ph sz="quarter" idx="1"/>
          </p:nvPr>
        </p:nvSpPr>
        <p:spPr>
          <a:xfrm>
            <a:off x="301752" y="1527048"/>
            <a:ext cx="850392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Text Placeholder 2"/>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13" name="Rectangle 12"/>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Rectangle 13"/>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5" name="Footer Placeholder 4"/>
          <p:cNvSpPr>
            <a:spLocks noGrp="1"/>
          </p:cNvSpPr>
          <p:nvPr>
            <p:ph type="ftr" sz="quarter" idx="11"/>
          </p:nvPr>
        </p:nvSpPr>
        <p:spPr/>
        <p:txBody>
          <a:bodyPr/>
          <a:lstStyle/>
          <a:p>
            <a:endParaRPr lang="th-TH"/>
          </a:p>
        </p:txBody>
      </p:sp>
      <p:sp>
        <p:nvSpPr>
          <p:cNvPr id="4" name="Date Placeholder 3"/>
          <p:cNvSpPr>
            <a:spLocks noGrp="1"/>
          </p:cNvSpPr>
          <p:nvPr>
            <p:ph type="dt" sz="half" idx="10"/>
          </p:nvPr>
        </p:nvSpPr>
        <p:spPr/>
        <p:txBody>
          <a:bodyPr/>
          <a:lstStyle/>
          <a:p>
            <a:fld id="{EFE3878B-6181-4967-A727-0A6F8A32E21E}" type="datetime1">
              <a:rPr lang="th-TH" smtClean="0"/>
              <a:pPr/>
              <a:t>20/04/58</a:t>
            </a:fld>
            <a:endParaRPr lang="th-TH"/>
          </a:p>
        </p:txBody>
      </p:sp>
      <p:sp>
        <p:nvSpPr>
          <p:cNvPr id="8" name="Straight Connector 7"/>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Oval 9"/>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val 10"/>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84D7A40E-9280-47F6-A879-BC51C211C951}" type="slidenum">
              <a:rPr lang="th-TH" smtClean="0"/>
              <a:pPr/>
              <a:t>‹#›</a:t>
            </a:fld>
            <a:endParaRPr lang="th-TH"/>
          </a:p>
        </p:txBody>
      </p:sp>
      <p:sp>
        <p:nvSpPr>
          <p:cNvPr id="2" name="Title 1"/>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301752" y="228600"/>
            <a:ext cx="8534400" cy="758952"/>
          </a:xfrm>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a:xfrm>
            <a:off x="5791200" y="6409944"/>
            <a:ext cx="3044952" cy="365760"/>
          </a:xfrm>
        </p:spPr>
        <p:txBody>
          <a:bodyPr/>
          <a:lstStyle/>
          <a:p>
            <a:fld id="{6866C0F9-F059-4D79-A899-FCB688AFF74C}" type="datetime1">
              <a:rPr lang="th-TH" smtClean="0"/>
              <a:pPr/>
              <a:t>20/04/58</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84D7A40E-9280-47F6-A879-BC51C211C951}" type="slidenum">
              <a:rPr lang="th-TH" smtClean="0"/>
              <a:pPr/>
              <a:t>‹#›</a:t>
            </a:fld>
            <a:endParaRPr lang="th-TH"/>
          </a:p>
        </p:txBody>
      </p:sp>
      <p:sp>
        <p:nvSpPr>
          <p:cNvPr id="8" name="Straight Connector 7"/>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Content Placeholder 9"/>
          <p:cNvSpPr>
            <a:spLocks noGrp="1"/>
          </p:cNvSpPr>
          <p:nvPr>
            <p:ph sz="half" idx="1"/>
          </p:nvPr>
        </p:nvSpPr>
        <p:spPr>
          <a:xfrm>
            <a:off x="301752"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Content Placeholder 11"/>
          <p:cNvSpPr>
            <a:spLocks noGrp="1"/>
          </p:cNvSpPr>
          <p:nvPr>
            <p:ph sz="half" idx="2"/>
          </p:nvPr>
        </p:nvSpPr>
        <p:spPr>
          <a:xfrm>
            <a:off x="4800600"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1">
        <a:schemeClr val="bg2"/>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Rectangle 19"/>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1" name="Rectangle 20"/>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2" name="Rectangle 21"/>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Rectangle 10"/>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Text Placeholder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98674A2F-1D2E-4EE5-BC54-64F94C8C8AF7}" type="datetime1">
              <a:rPr lang="th-TH" smtClean="0"/>
              <a:pPr/>
              <a:t>20/04/58</a:t>
            </a:fld>
            <a:endParaRPr lang="th-TH"/>
          </a:p>
        </p:txBody>
      </p:sp>
      <p:sp>
        <p:nvSpPr>
          <p:cNvPr id="8" name="Footer Placeholder 7"/>
          <p:cNvSpPr>
            <a:spLocks noGrp="1"/>
          </p:cNvSpPr>
          <p:nvPr>
            <p:ph type="ftr" sz="quarter" idx="11"/>
          </p:nvPr>
        </p:nvSpPr>
        <p:spPr>
          <a:xfrm>
            <a:off x="304800" y="6409944"/>
            <a:ext cx="3581400" cy="365760"/>
          </a:xfrm>
        </p:spPr>
        <p:txBody>
          <a:bodyPr/>
          <a:lstStyle/>
          <a:p>
            <a:endParaRPr lang="th-TH"/>
          </a:p>
        </p:txBody>
      </p:sp>
      <p:sp>
        <p:nvSpPr>
          <p:cNvPr id="15" name="Straight Connector 14"/>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4" name="Content Placeholder 23"/>
          <p:cNvSpPr>
            <a:spLocks noGrp="1"/>
          </p:cNvSpPr>
          <p:nvPr>
            <p:ph sz="quarter" idx="2"/>
          </p:nvPr>
        </p:nvSpPr>
        <p:spPr>
          <a:xfrm>
            <a:off x="301752" y="2471383"/>
            <a:ext cx="4041648" cy="3818404"/>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6" name="Content Placeholder 25"/>
          <p:cNvSpPr>
            <a:spLocks noGrp="1"/>
          </p:cNvSpPr>
          <p:nvPr>
            <p:ph sz="quarter" idx="4"/>
          </p:nvPr>
        </p:nvSpPr>
        <p:spPr>
          <a:xfrm>
            <a:off x="4800600" y="2471383"/>
            <a:ext cx="4038600" cy="382219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Oval 24"/>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Oval 26"/>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Slide Number Placeholder 8"/>
          <p:cNvSpPr>
            <a:spLocks noGrp="1"/>
          </p:cNvSpPr>
          <p:nvPr>
            <p:ph type="sldNum" sz="quarter" idx="12"/>
          </p:nvPr>
        </p:nvSpPr>
        <p:spPr>
          <a:xfrm>
            <a:off x="4343400" y="1042416"/>
            <a:ext cx="457200" cy="441325"/>
          </a:xfrm>
        </p:spPr>
        <p:txBody>
          <a:bodyPr/>
          <a:lstStyle>
            <a:lvl1pPr algn="ctr">
              <a:defRPr/>
            </a:lvl1pPr>
          </a:lstStyle>
          <a:p>
            <a:fld id="{84D7A40E-9280-47F6-A879-BC51C211C951}" type="slidenum">
              <a:rPr lang="th-TH" smtClean="0"/>
              <a:pPr/>
              <a:t>‹#›</a:t>
            </a:fld>
            <a:endParaRPr lang="th-TH"/>
          </a:p>
        </p:txBody>
      </p:sp>
      <p:sp>
        <p:nvSpPr>
          <p:cNvPr id="23" name="Title 22"/>
          <p:cNvSpPr>
            <a:spLocks noGrp="1"/>
          </p:cNvSpPr>
          <p:nvPr>
            <p:ph type="title"/>
          </p:nvPr>
        </p:nvSpPr>
        <p:spPr/>
        <p:txBody>
          <a:bodyPr rtlCol="0" anchor="b" anchorCtr="0"/>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6F02668C-1AF0-4E4A-BDE2-9728121FCBCB}" type="datetime1">
              <a:rPr lang="th-TH" smtClean="0"/>
              <a:pPr/>
              <a:t>20/04/58</a:t>
            </a:fld>
            <a:endParaRPr lang="th-TH"/>
          </a:p>
        </p:txBody>
      </p:sp>
      <p:sp>
        <p:nvSpPr>
          <p:cNvPr id="4" name="Footer Placeholder 3"/>
          <p:cNvSpPr>
            <a:spLocks noGrp="1"/>
          </p:cNvSpPr>
          <p:nvPr>
            <p:ph type="ftr" sz="quarter" idx="11"/>
          </p:nvPr>
        </p:nvSpPr>
        <p:spPr/>
        <p:txBody>
          <a:bodyPr/>
          <a:lstStyle/>
          <a:p>
            <a:endParaRPr lang="th-TH"/>
          </a:p>
        </p:txBody>
      </p:sp>
      <p:sp>
        <p:nvSpPr>
          <p:cNvPr id="5" name="Slide Number Placeholder 4"/>
          <p:cNvSpPr>
            <a:spLocks noGrp="1"/>
          </p:cNvSpPr>
          <p:nvPr>
            <p:ph type="sldNum" sz="quarter" idx="12"/>
          </p:nvPr>
        </p:nvSpPr>
        <p:spPr>
          <a:xfrm>
            <a:off x="4343400" y="1036020"/>
            <a:ext cx="457200" cy="441325"/>
          </a:xfrm>
        </p:spPr>
        <p:txBody>
          <a:bodyPr/>
          <a:lstStyle/>
          <a:p>
            <a:fld id="{84D7A40E-9280-47F6-A879-BC51C211C951}" type="slidenum">
              <a:rPr lang="th-TH" smtClean="0"/>
              <a:pPr/>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Rectangle 4"/>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6" name="Rectangle 5"/>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 name="Date Placeholder 1"/>
          <p:cNvSpPr>
            <a:spLocks noGrp="1"/>
          </p:cNvSpPr>
          <p:nvPr>
            <p:ph type="dt" sz="half" idx="10"/>
          </p:nvPr>
        </p:nvSpPr>
        <p:spPr/>
        <p:txBody>
          <a:bodyPr/>
          <a:lstStyle/>
          <a:p>
            <a:fld id="{A0CAC155-478B-492C-91D7-05F938084849}" type="datetime1">
              <a:rPr lang="th-TH" smtClean="0"/>
              <a:pPr/>
              <a:t>20/04/58</a:t>
            </a:fld>
            <a:endParaRPr lang="th-TH"/>
          </a:p>
        </p:txBody>
      </p:sp>
      <p:sp>
        <p:nvSpPr>
          <p:cNvPr id="3" name="Footer Placeholder 2"/>
          <p:cNvSpPr>
            <a:spLocks noGrp="1"/>
          </p:cNvSpPr>
          <p:nvPr>
            <p:ph type="ftr" sz="quarter" idx="11"/>
          </p:nvPr>
        </p:nvSpPr>
        <p:spPr/>
        <p:txBody>
          <a:bodyPr/>
          <a:lstStyle/>
          <a:p>
            <a:endParaRPr lang="th-TH"/>
          </a:p>
        </p:txBody>
      </p:sp>
      <p:sp>
        <p:nvSpPr>
          <p:cNvPr id="4" name="Slide Number Placeholder 3"/>
          <p:cNvSpPr>
            <a:spLocks noGrp="1"/>
          </p:cNvSpPr>
          <p:nvPr>
            <p:ph type="sldNum" sz="quarter" idx="12"/>
          </p:nvPr>
        </p:nvSpPr>
        <p:spPr>
          <a:xfrm>
            <a:off x="4267200" y="6324600"/>
            <a:ext cx="609600" cy="441324"/>
          </a:xfrm>
        </p:spPr>
        <p:txBody>
          <a:bodyPr/>
          <a:lstStyle>
            <a:lvl1pPr>
              <a:defRPr>
                <a:solidFill>
                  <a:srgbClr val="FFFFFF"/>
                </a:solidFill>
              </a:defRPr>
            </a:lvl1pPr>
          </a:lstStyle>
          <a:p>
            <a:fld id="{84D7A40E-9280-47F6-A879-BC51C211C951}" type="slidenum">
              <a:rPr lang="th-TH" smtClean="0"/>
              <a:pPr/>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9" name="Rectangle 18"/>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3" name="Rectangle 12"/>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Rectangle 7"/>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9" name="Straight Connector 8"/>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Content Placeholder 19"/>
          <p:cNvSpPr>
            <a:spLocks noGrp="1"/>
          </p:cNvSpPr>
          <p:nvPr>
            <p:ph sz="quarter" idx="1"/>
          </p:nvPr>
        </p:nvSpPr>
        <p:spPr>
          <a:xfrm>
            <a:off x="3124200" y="685800"/>
            <a:ext cx="5638800" cy="5410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Oval 9"/>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val 10"/>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Slide Number Placeholder 6"/>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fld id="{84D7A40E-9280-47F6-A879-BC51C211C951}" type="slidenum">
              <a:rPr lang="th-TH" smtClean="0"/>
              <a:pPr/>
              <a:t>‹#›</a:t>
            </a:fld>
            <a:endParaRPr lang="th-TH"/>
          </a:p>
        </p:txBody>
      </p:sp>
      <p:sp>
        <p:nvSpPr>
          <p:cNvPr id="21" name="Rectangle 20"/>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Date Placeholder 4"/>
          <p:cNvSpPr>
            <a:spLocks noGrp="1"/>
          </p:cNvSpPr>
          <p:nvPr>
            <p:ph type="dt" sz="half" idx="10"/>
          </p:nvPr>
        </p:nvSpPr>
        <p:spPr/>
        <p:txBody>
          <a:bodyPr/>
          <a:lstStyle/>
          <a:p>
            <a:fld id="{2F10EFAD-594D-45CD-9803-07E0216E5AAD}" type="datetime1">
              <a:rPr lang="th-TH" smtClean="0"/>
              <a:pPr/>
              <a:t>20/04/58</a:t>
            </a:fld>
            <a:endParaRPr lang="th-TH"/>
          </a:p>
        </p:txBody>
      </p:sp>
      <p:sp>
        <p:nvSpPr>
          <p:cNvPr id="6" name="Footer Placeholder 5"/>
          <p:cNvSpPr>
            <a:spLocks noGrp="1"/>
          </p:cNvSpPr>
          <p:nvPr>
            <p:ph type="ftr" sz="quarter" idx="11"/>
          </p:nvPr>
        </p:nvSpPr>
        <p:spPr>
          <a:xfrm>
            <a:off x="301752" y="6410848"/>
            <a:ext cx="3383280" cy="365760"/>
          </a:xfrm>
        </p:spPr>
        <p:txBody>
          <a:bodyPr/>
          <a:lstStyle/>
          <a:p>
            <a:endParaRPr lang="th-TH"/>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1" name="Straight Connector 20"/>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Rectangle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0" name="Rectangle 19"/>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Rectangle 14"/>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2" name="Oval 11"/>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Oval 12"/>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Slide Number Placeholder 6"/>
          <p:cNvSpPr>
            <a:spLocks noGrp="1"/>
          </p:cNvSpPr>
          <p:nvPr>
            <p:ph type="sldNum" sz="quarter" idx="12"/>
          </p:nvPr>
        </p:nvSpPr>
        <p:spPr>
          <a:xfrm>
            <a:off x="1371600" y="312738"/>
            <a:ext cx="457200" cy="441325"/>
          </a:xfrm>
        </p:spPr>
        <p:txBody>
          <a:bodyPr/>
          <a:lstStyle/>
          <a:p>
            <a:fld id="{84D7A40E-9280-47F6-A879-BC51C211C951}" type="slidenum">
              <a:rPr lang="th-TH" smtClean="0"/>
              <a:pPr/>
              <a:t>‹#›</a:t>
            </a:fld>
            <a:endParaRPr lang="th-TH"/>
          </a:p>
        </p:txBody>
      </p:sp>
      <p:sp>
        <p:nvSpPr>
          <p:cNvPr id="2" name="Title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3000375" y="609600"/>
            <a:ext cx="5867400" cy="4267200"/>
          </a:xfrm>
        </p:spPr>
        <p:txBody>
          <a:bodyPr/>
          <a:lstStyle>
            <a:lvl1pPr marL="0" indent="0">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22" name="Rectangle 21"/>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Date Placeholder 4"/>
          <p:cNvSpPr>
            <a:spLocks noGrp="1"/>
          </p:cNvSpPr>
          <p:nvPr>
            <p:ph type="dt" sz="half" idx="10"/>
          </p:nvPr>
        </p:nvSpPr>
        <p:spPr>
          <a:xfrm>
            <a:off x="5788152" y="6404984"/>
            <a:ext cx="3044952" cy="365760"/>
          </a:xfrm>
        </p:spPr>
        <p:txBody>
          <a:bodyPr/>
          <a:lstStyle/>
          <a:p>
            <a:fld id="{4DD9F00F-2A00-41F2-A217-1AACDA253A36}" type="datetime1">
              <a:rPr lang="th-TH" smtClean="0"/>
              <a:pPr/>
              <a:t>20/04/58</a:t>
            </a:fld>
            <a:endParaRPr lang="th-TH"/>
          </a:p>
        </p:txBody>
      </p:sp>
      <p:sp>
        <p:nvSpPr>
          <p:cNvPr id="6" name="Footer Placeholder 5"/>
          <p:cNvSpPr>
            <a:spLocks noGrp="1"/>
          </p:cNvSpPr>
          <p:nvPr>
            <p:ph type="ftr" sz="quarter" idx="11"/>
          </p:nvPr>
        </p:nvSpPr>
        <p:spPr>
          <a:xfrm>
            <a:off x="301752" y="6410848"/>
            <a:ext cx="3584448" cy="365760"/>
          </a:xfrm>
        </p:spPr>
        <p:txBody>
          <a:bodyPr/>
          <a:lstStyle/>
          <a:p>
            <a:endParaRPr lang="th-TH"/>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42AAD499-1CBE-4901-91FB-879663D9CA46}" type="datetime1">
              <a:rPr lang="th-TH" smtClean="0"/>
              <a:pPr/>
              <a:t>20/04/58</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84D7A40E-9280-47F6-A879-BC51C211C951}" type="slidenum">
              <a:rPr lang="th-TH" smtClean="0"/>
              <a:pPr/>
              <a:t>‹#›</a:t>
            </a:fld>
            <a:endParaRPr lang="th-TH"/>
          </a:p>
        </p:txBody>
      </p:sp>
    </p:spTree>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2"/>
      </p:bgRef>
    </p:bg>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Rectangle 10"/>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Straight Connector 12"/>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4" name="Oval 13"/>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Oval 14"/>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6915912" y="3009901"/>
            <a:ext cx="457200" cy="441325"/>
          </a:xfrm>
        </p:spPr>
        <p:txBody>
          <a:bodyPr/>
          <a:lstStyle/>
          <a:p>
            <a:fld id="{84D7A40E-9280-47F6-A879-BC51C211C951}" type="slidenum">
              <a:rPr lang="th-TH" smtClean="0"/>
              <a:pPr/>
              <a:t>‹#›</a:t>
            </a:fld>
            <a:endParaRPr lang="th-TH"/>
          </a:p>
        </p:txBody>
      </p:sp>
      <p:sp>
        <p:nvSpPr>
          <p:cNvPr id="3" name="Vertical Text Placeholder 2"/>
          <p:cNvSpPr>
            <a:spLocks noGrp="1"/>
          </p:cNvSpPr>
          <p:nvPr>
            <p:ph type="body" orient="vert" idx="1"/>
          </p:nvPr>
        </p:nvSpPr>
        <p:spPr>
          <a:xfrm>
            <a:off x="304800" y="304800"/>
            <a:ext cx="6553200" cy="5821366"/>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94FD386B-A41C-4C68-8637-C68FAEB90918}" type="datetime1">
              <a:rPr lang="th-TH" smtClean="0"/>
              <a:pPr/>
              <a:t>20/04/58</a:t>
            </a:fld>
            <a:endParaRPr lang="th-TH"/>
          </a:p>
        </p:txBody>
      </p:sp>
      <p:sp>
        <p:nvSpPr>
          <p:cNvPr id="5" name="Footer Placeholder 4"/>
          <p:cNvSpPr>
            <a:spLocks noGrp="1"/>
          </p:cNvSpPr>
          <p:nvPr>
            <p:ph type="ftr" sz="quarter" idx="11"/>
          </p:nvPr>
        </p:nvSpPr>
        <p:spPr/>
        <p:txBody>
          <a:bodyPr/>
          <a:lstStyle/>
          <a:p>
            <a:endParaRPr lang="th-TH"/>
          </a:p>
        </p:txBody>
      </p:sp>
      <p:sp>
        <p:nvSpPr>
          <p:cNvPr id="2" name="Vertical Title 1"/>
          <p:cNvSpPr>
            <a:spLocks noGrp="1"/>
          </p:cNvSpPr>
          <p:nvPr>
            <p:ph type="title" orient="vert"/>
          </p:nvPr>
        </p:nvSpPr>
        <p:spPr>
          <a:xfrm>
            <a:off x="7391400" y="304801"/>
            <a:ext cx="1447800" cy="5851525"/>
          </a:xfrm>
        </p:spPr>
        <p:txBody>
          <a:bodyPr vert="eaVert"/>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Date Placeholder 13"/>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fld id="{F0A9B15C-9726-4A52-807A-48B6C1EC3597}" type="datetime1">
              <a:rPr lang="th-TH" smtClean="0"/>
              <a:pPr/>
              <a:t>20/04/58</a:t>
            </a:fld>
            <a:endParaRPr lang="th-TH"/>
          </a:p>
        </p:txBody>
      </p:sp>
      <p:sp>
        <p:nvSpPr>
          <p:cNvPr id="3" name="Footer Placeholder 2"/>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endParaRPr lang="th-TH"/>
          </a:p>
        </p:txBody>
      </p:sp>
      <p:sp>
        <p:nvSpPr>
          <p:cNvPr id="8" name="Rectangle 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0" name="Straight Connector 9"/>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2" name="Oval 11"/>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Oval 14"/>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Slide Number Placeholder 22"/>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fld id="{84D7A40E-9280-47F6-A879-BC51C211C951}" type="slidenum">
              <a:rPr lang="th-TH" smtClean="0"/>
              <a:pPr/>
              <a:t>‹#›</a:t>
            </a:fld>
            <a:endParaRPr lang="th-TH"/>
          </a:p>
        </p:txBody>
      </p:sp>
      <p:sp>
        <p:nvSpPr>
          <p:cNvPr id="22" name="Title Placeholder 21"/>
          <p:cNvSpPr>
            <a:spLocks noGrp="1"/>
          </p:cNvSpPr>
          <p:nvPr>
            <p:ph type="title"/>
          </p:nvPr>
        </p:nvSpPr>
        <p:spPr>
          <a:xfrm>
            <a:off x="301752" y="228600"/>
            <a:ext cx="8534400" cy="758952"/>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ctr" rtl="0"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normAutofit/>
          </a:bodyPr>
          <a:lstStyle/>
          <a:p>
            <a:r>
              <a:rPr lang="en-US" sz="1800" b="0" dirty="0" err="1"/>
              <a:t>Laurids</a:t>
            </a:r>
            <a:r>
              <a:rPr lang="en-US" sz="1800" b="0" dirty="0"/>
              <a:t> S. </a:t>
            </a:r>
            <a:r>
              <a:rPr lang="en-US" sz="1800" b="0" dirty="0" err="1" smtClean="0"/>
              <a:t>Lauridsen</a:t>
            </a:r>
            <a:endParaRPr lang="en-US" sz="1800" b="0" dirty="0" smtClean="0"/>
          </a:p>
          <a:p>
            <a:r>
              <a:rPr lang="en-US" sz="1800" b="0" dirty="0"/>
              <a:t/>
            </a:r>
            <a:br>
              <a:rPr lang="en-US" sz="1800" b="0" dirty="0"/>
            </a:br>
            <a:r>
              <a:rPr lang="en-US" sz="1200" b="0" dirty="0"/>
              <a:t>Roskilde </a:t>
            </a:r>
            <a:r>
              <a:rPr lang="en-US" sz="1200" b="0" dirty="0" smtClean="0"/>
              <a:t>University</a:t>
            </a:r>
          </a:p>
          <a:p>
            <a:endParaRPr lang="en-US" sz="1800" b="0" dirty="0"/>
          </a:p>
          <a:p>
            <a:r>
              <a:rPr lang="en-US" sz="1800" b="0" dirty="0" err="1" smtClean="0"/>
              <a:t>Ec</a:t>
            </a:r>
            <a:r>
              <a:rPr lang="en-US" sz="1800" b="0" dirty="0" smtClean="0"/>
              <a:t> 482</a:t>
            </a:r>
            <a:endParaRPr lang="th-TH" sz="1800" b="0" dirty="0"/>
          </a:p>
        </p:txBody>
      </p:sp>
      <p:sp>
        <p:nvSpPr>
          <p:cNvPr id="2" name="Title 1"/>
          <p:cNvSpPr>
            <a:spLocks noGrp="1"/>
          </p:cNvSpPr>
          <p:nvPr>
            <p:ph type="ctrTitle"/>
          </p:nvPr>
        </p:nvSpPr>
        <p:spPr/>
        <p:txBody>
          <a:bodyPr>
            <a:noAutofit/>
          </a:bodyPr>
          <a:lstStyle/>
          <a:p>
            <a:r>
              <a:rPr lang="en-US" sz="2800" dirty="0"/>
              <a:t>The Policies and Politics of Industrial</a:t>
            </a:r>
            <a:br>
              <a:rPr lang="en-US" sz="2800" dirty="0"/>
            </a:br>
            <a:r>
              <a:rPr lang="en-US" sz="2800" dirty="0"/>
              <a:t>Upgrading in Thailand during the</a:t>
            </a:r>
            <a:br>
              <a:rPr lang="en-US" sz="2800" dirty="0"/>
            </a:br>
            <a:r>
              <a:rPr lang="fi-FI" sz="2800" dirty="0"/>
              <a:t>Thaksin Era (2001–2006)_1133 409..434</a:t>
            </a:r>
            <a:br>
              <a:rPr lang="fi-FI" sz="2800" dirty="0"/>
            </a:br>
            <a:endParaRPr lang="th-TH" sz="2800" dirty="0"/>
          </a:p>
        </p:txBody>
      </p:sp>
      <p:sp>
        <p:nvSpPr>
          <p:cNvPr id="4" name="Slide Number Placeholder 3"/>
          <p:cNvSpPr>
            <a:spLocks noGrp="1"/>
          </p:cNvSpPr>
          <p:nvPr>
            <p:ph type="sldNum" sz="quarter" idx="12"/>
          </p:nvPr>
        </p:nvSpPr>
        <p:spPr/>
        <p:txBody>
          <a:bodyPr/>
          <a:lstStyle/>
          <a:p>
            <a:fld id="{84D7A40E-9280-47F6-A879-BC51C211C951}" type="slidenum">
              <a:rPr lang="th-TH" smtClean="0"/>
              <a:pPr/>
              <a:t>1</a:t>
            </a:fld>
            <a:endParaRPr lang="th-TH"/>
          </a:p>
        </p:txBody>
      </p:sp>
    </p:spTree>
    <p:extLst>
      <p:ext uri="{BB962C8B-B14F-4D97-AF65-F5344CB8AC3E}">
        <p14:creationId xmlns:p14="http://schemas.microsoft.com/office/powerpoint/2010/main" val="20611322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Introduction </a:t>
            </a:r>
            <a:endParaRPr lang="th-TH" dirty="0"/>
          </a:p>
        </p:txBody>
      </p:sp>
      <p:sp>
        <p:nvSpPr>
          <p:cNvPr id="3" name="Content Placeholder 2"/>
          <p:cNvSpPr>
            <a:spLocks noGrp="1"/>
          </p:cNvSpPr>
          <p:nvPr>
            <p:ph sz="quarter" idx="1"/>
          </p:nvPr>
        </p:nvSpPr>
        <p:spPr>
          <a:xfrm>
            <a:off x="301752" y="1527048"/>
            <a:ext cx="8503920" cy="4854280"/>
          </a:xfrm>
        </p:spPr>
        <p:txBody>
          <a:bodyPr>
            <a:normAutofit fontScale="70000" lnSpcReduction="20000"/>
          </a:bodyPr>
          <a:lstStyle/>
          <a:p>
            <a:r>
              <a:rPr lang="en-US" dirty="0"/>
              <a:t>What happens when developing countries can no longer grow by simply exploiting </a:t>
            </a:r>
            <a:r>
              <a:rPr lang="en-US" dirty="0" smtClean="0"/>
              <a:t>their existing </a:t>
            </a:r>
            <a:r>
              <a:rPr lang="en-US" dirty="0"/>
              <a:t>comparative advantages in natural resources or cheap labor? </a:t>
            </a:r>
            <a:endParaRPr lang="en-US" dirty="0" smtClean="0"/>
          </a:p>
          <a:p>
            <a:r>
              <a:rPr lang="en-US" dirty="0" smtClean="0"/>
              <a:t>When </a:t>
            </a:r>
            <a:r>
              <a:rPr lang="en-US" dirty="0"/>
              <a:t>entering </a:t>
            </a:r>
            <a:r>
              <a:rPr lang="en-US" dirty="0" smtClean="0"/>
              <a:t>the 21st </a:t>
            </a:r>
            <a:r>
              <a:rPr lang="en-US" dirty="0"/>
              <a:t>century Thailand was confronted with that question, but in comparison with </a:t>
            </a:r>
            <a:r>
              <a:rPr lang="en-US" dirty="0" smtClean="0"/>
              <a:t>other East </a:t>
            </a:r>
            <a:r>
              <a:rPr lang="en-US" dirty="0"/>
              <a:t>Asian countries it was also a laggard in relation to industrial technology development</a:t>
            </a:r>
            <a:r>
              <a:rPr lang="en-US" dirty="0" smtClean="0"/>
              <a:t>. Prime </a:t>
            </a:r>
            <a:r>
              <a:rPr lang="en-US" dirty="0"/>
              <a:t>Minister </a:t>
            </a:r>
            <a:r>
              <a:rPr lang="en-US" dirty="0" err="1"/>
              <a:t>Thaksin</a:t>
            </a:r>
            <a:r>
              <a:rPr lang="en-US" dirty="0"/>
              <a:t> </a:t>
            </a:r>
            <a:r>
              <a:rPr lang="en-US" dirty="0" err="1"/>
              <a:t>Shinawatra</a:t>
            </a:r>
            <a:r>
              <a:rPr lang="en-US" dirty="0"/>
              <a:t> placed industrial upgrading high on the </a:t>
            </a:r>
            <a:r>
              <a:rPr lang="en-US" dirty="0" smtClean="0"/>
              <a:t>policy agenda</a:t>
            </a:r>
            <a:r>
              <a:rPr lang="en-US" dirty="0"/>
              <a:t>. </a:t>
            </a:r>
            <a:endParaRPr lang="en-US" dirty="0" smtClean="0"/>
          </a:p>
          <a:p>
            <a:r>
              <a:rPr lang="en-US" dirty="0" smtClean="0"/>
              <a:t>This </a:t>
            </a:r>
            <a:r>
              <a:rPr lang="en-US" dirty="0"/>
              <a:t>article combines a policy cycle analysis with a political analysis. </a:t>
            </a:r>
            <a:endParaRPr lang="en-US" dirty="0" smtClean="0"/>
          </a:p>
          <a:p>
            <a:r>
              <a:rPr lang="en-US" dirty="0" smtClean="0"/>
              <a:t>It examines </a:t>
            </a:r>
            <a:r>
              <a:rPr lang="en-US" u="sng" dirty="0" smtClean="0">
                <a:solidFill>
                  <a:srgbClr val="FF0000"/>
                </a:solidFill>
              </a:rPr>
              <a:t>the </a:t>
            </a:r>
            <a:r>
              <a:rPr lang="en-US" u="sng" dirty="0">
                <a:solidFill>
                  <a:srgbClr val="FF0000"/>
                </a:solidFill>
              </a:rPr>
              <a:t>ability and willingness </a:t>
            </a:r>
            <a:r>
              <a:rPr lang="en-US" dirty="0"/>
              <a:t>of the </a:t>
            </a:r>
            <a:r>
              <a:rPr lang="en-US" dirty="0" err="1"/>
              <a:t>Thaksin</a:t>
            </a:r>
            <a:r>
              <a:rPr lang="en-US" dirty="0"/>
              <a:t> government to design and implement </a:t>
            </a:r>
            <a:r>
              <a:rPr lang="en-US" dirty="0" smtClean="0"/>
              <a:t>an adequate </a:t>
            </a:r>
            <a:r>
              <a:rPr lang="en-US" dirty="0"/>
              <a:t>and coherent set of industrial upgrading policies with a particular </a:t>
            </a:r>
            <a:r>
              <a:rPr lang="en-US" dirty="0" smtClean="0"/>
              <a:t>emphasis on implementation </a:t>
            </a:r>
            <a:r>
              <a:rPr lang="en-US" dirty="0"/>
              <a:t>issues. </a:t>
            </a:r>
            <a:endParaRPr lang="en-US" dirty="0" smtClean="0"/>
          </a:p>
          <a:p>
            <a:r>
              <a:rPr lang="en-US" dirty="0"/>
              <a:t>I</a:t>
            </a:r>
            <a:r>
              <a:rPr lang="en-US" dirty="0" smtClean="0"/>
              <a:t>t </a:t>
            </a:r>
            <a:r>
              <a:rPr lang="en-US" dirty="0"/>
              <a:t>is argued that although many initiatives were taken during </a:t>
            </a:r>
            <a:r>
              <a:rPr lang="en-US" dirty="0" smtClean="0"/>
              <a:t>the </a:t>
            </a:r>
            <a:r>
              <a:rPr lang="en-US" dirty="0" err="1" smtClean="0"/>
              <a:t>Thaksin</a:t>
            </a:r>
            <a:r>
              <a:rPr lang="en-US" dirty="0" smtClean="0"/>
              <a:t> </a:t>
            </a:r>
            <a:r>
              <a:rPr lang="en-US" dirty="0"/>
              <a:t>era, they did not add up to </a:t>
            </a:r>
            <a:r>
              <a:rPr lang="en-US" u="sng" dirty="0">
                <a:solidFill>
                  <a:srgbClr val="FF0000"/>
                </a:solidFill>
              </a:rPr>
              <a:t>an adequate and coherent set of industrial </a:t>
            </a:r>
            <a:r>
              <a:rPr lang="en-US" u="sng" dirty="0" smtClean="0">
                <a:solidFill>
                  <a:srgbClr val="FF0000"/>
                </a:solidFill>
              </a:rPr>
              <a:t>upgrading policies</a:t>
            </a:r>
            <a:r>
              <a:rPr lang="en-US" dirty="0"/>
              <a:t>. </a:t>
            </a:r>
            <a:endParaRPr lang="en-US" dirty="0" smtClean="0"/>
          </a:p>
          <a:p>
            <a:r>
              <a:rPr lang="en-US" dirty="0" smtClean="0"/>
              <a:t>This </a:t>
            </a:r>
            <a:r>
              <a:rPr lang="en-US" dirty="0"/>
              <a:t>was partly due to </a:t>
            </a:r>
            <a:r>
              <a:rPr lang="en-US" u="sng" dirty="0">
                <a:solidFill>
                  <a:srgbClr val="FF0000"/>
                </a:solidFill>
              </a:rPr>
              <a:t>institutional legacies </a:t>
            </a:r>
            <a:r>
              <a:rPr lang="en-US" dirty="0"/>
              <a:t>in the bureaucratic system but </a:t>
            </a:r>
            <a:r>
              <a:rPr lang="en-US" dirty="0" smtClean="0"/>
              <a:t>mainly a </a:t>
            </a:r>
            <a:r>
              <a:rPr lang="en-US" dirty="0"/>
              <a:t>result of </a:t>
            </a:r>
            <a:r>
              <a:rPr lang="en-US" u="sng" dirty="0">
                <a:solidFill>
                  <a:srgbClr val="FF0000"/>
                </a:solidFill>
              </a:rPr>
              <a:t>the logic of politics</a:t>
            </a:r>
            <a:r>
              <a:rPr lang="en-US" dirty="0"/>
              <a:t>, including the nature of political coalition-building.</a:t>
            </a:r>
            <a:endParaRPr lang="th-TH" dirty="0"/>
          </a:p>
        </p:txBody>
      </p:sp>
      <p:sp>
        <p:nvSpPr>
          <p:cNvPr id="4" name="Slide Number Placeholder 3"/>
          <p:cNvSpPr>
            <a:spLocks noGrp="1"/>
          </p:cNvSpPr>
          <p:nvPr>
            <p:ph type="sldNum" sz="quarter" idx="12"/>
          </p:nvPr>
        </p:nvSpPr>
        <p:spPr/>
        <p:txBody>
          <a:bodyPr/>
          <a:lstStyle/>
          <a:p>
            <a:fld id="{84D7A40E-9280-47F6-A879-BC51C211C951}" type="slidenum">
              <a:rPr lang="th-TH" smtClean="0"/>
              <a:pPr/>
              <a:t>2</a:t>
            </a:fld>
            <a:endParaRPr lang="th-TH"/>
          </a:p>
        </p:txBody>
      </p:sp>
    </p:spTree>
    <p:extLst>
      <p:ext uri="{BB962C8B-B14F-4D97-AF65-F5344CB8AC3E}">
        <p14:creationId xmlns:p14="http://schemas.microsoft.com/office/powerpoint/2010/main" val="242610034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2000" b="1" dirty="0"/>
              <a:t>The Policies and Politics of Industrial </a:t>
            </a:r>
            <a:r>
              <a:rPr lang="en-US" sz="2000" b="1" dirty="0" smtClean="0"/>
              <a:t>Upgrading</a:t>
            </a:r>
            <a:br>
              <a:rPr lang="en-US" sz="2000" b="1" dirty="0" smtClean="0"/>
            </a:br>
            <a:r>
              <a:rPr lang="en-US" sz="2000" b="1" dirty="0" smtClean="0"/>
              <a:t>—</a:t>
            </a:r>
            <a:r>
              <a:rPr lang="en-US" sz="2000" b="1" dirty="0"/>
              <a:t>Elements of </a:t>
            </a:r>
            <a:r>
              <a:rPr lang="en-US" sz="2000" b="1" dirty="0" smtClean="0"/>
              <a:t>an Analytical </a:t>
            </a:r>
            <a:r>
              <a:rPr lang="en-US" sz="2000" b="1" dirty="0"/>
              <a:t>Framework</a:t>
            </a:r>
            <a:endParaRPr lang="th-TH" sz="2000" dirty="0"/>
          </a:p>
        </p:txBody>
      </p:sp>
      <p:sp>
        <p:nvSpPr>
          <p:cNvPr id="3" name="Slide Number Placeholder 2"/>
          <p:cNvSpPr>
            <a:spLocks noGrp="1"/>
          </p:cNvSpPr>
          <p:nvPr>
            <p:ph type="sldNum" sz="quarter" idx="12"/>
          </p:nvPr>
        </p:nvSpPr>
        <p:spPr/>
        <p:txBody>
          <a:bodyPr/>
          <a:lstStyle/>
          <a:p>
            <a:fld id="{84D7A40E-9280-47F6-A879-BC51C211C951}" type="slidenum">
              <a:rPr lang="th-TH" smtClean="0"/>
              <a:pPr/>
              <a:t>3</a:t>
            </a:fld>
            <a:endParaRPr lang="th-TH"/>
          </a:p>
        </p:txBody>
      </p:sp>
      <p:sp>
        <p:nvSpPr>
          <p:cNvPr id="4" name="Content Placeholder 3"/>
          <p:cNvSpPr>
            <a:spLocks noGrp="1"/>
          </p:cNvSpPr>
          <p:nvPr>
            <p:ph sz="quarter" idx="1"/>
          </p:nvPr>
        </p:nvSpPr>
        <p:spPr/>
        <p:txBody>
          <a:bodyPr>
            <a:normAutofit fontScale="70000" lnSpcReduction="20000"/>
          </a:bodyPr>
          <a:lstStyle/>
          <a:p>
            <a:r>
              <a:rPr lang="en-US" dirty="0"/>
              <a:t>The analysis is based on the assumption that upgrading from low to </a:t>
            </a:r>
            <a:r>
              <a:rPr lang="en-US" dirty="0" smtClean="0"/>
              <a:t>high value–added </a:t>
            </a:r>
            <a:r>
              <a:rPr lang="en-US" dirty="0"/>
              <a:t>activities does not take place automatically as a result of either </a:t>
            </a:r>
            <a:r>
              <a:rPr lang="en-US" dirty="0" smtClean="0"/>
              <a:t>the workings </a:t>
            </a:r>
            <a:r>
              <a:rPr lang="en-US" dirty="0"/>
              <a:t>of market forces or of the activities of transnational companies </a:t>
            </a:r>
            <a:r>
              <a:rPr lang="en-US" dirty="0" smtClean="0"/>
              <a:t>and foreign </a:t>
            </a:r>
            <a:r>
              <a:rPr lang="en-US" dirty="0"/>
              <a:t>buyers. </a:t>
            </a:r>
            <a:endParaRPr lang="en-US" dirty="0" smtClean="0"/>
          </a:p>
          <a:p>
            <a:r>
              <a:rPr lang="en-US" dirty="0" smtClean="0"/>
              <a:t>It </a:t>
            </a:r>
            <a:r>
              <a:rPr lang="en-US" dirty="0"/>
              <a:t>is informed by the fact that the now </a:t>
            </a:r>
            <a:r>
              <a:rPr lang="en-US" dirty="0" smtClean="0"/>
              <a:t>advanced capitalist </a:t>
            </a:r>
            <a:r>
              <a:rPr lang="en-US" dirty="0"/>
              <a:t>countries used proactive industrial policies and managed openness </a:t>
            </a:r>
            <a:r>
              <a:rPr lang="en-US" dirty="0" smtClean="0"/>
              <a:t>in their </a:t>
            </a:r>
            <a:r>
              <a:rPr lang="en-US" dirty="0"/>
              <a:t>early development efforts (Chang, 2002). </a:t>
            </a:r>
            <a:endParaRPr lang="en-US" dirty="0" smtClean="0"/>
          </a:p>
          <a:p>
            <a:r>
              <a:rPr lang="en-US" dirty="0" smtClean="0"/>
              <a:t>A </a:t>
            </a:r>
            <a:r>
              <a:rPr lang="en-US" dirty="0"/>
              <a:t>set of strategic industrial policies and related governance </a:t>
            </a:r>
            <a:r>
              <a:rPr lang="en-US" dirty="0" smtClean="0"/>
              <a:t>capacity will be </a:t>
            </a:r>
            <a:r>
              <a:rPr lang="en-US" dirty="0"/>
              <a:t>needed in Thailand’s case in its endeavor to catch-up with </a:t>
            </a:r>
            <a:r>
              <a:rPr lang="en-US" dirty="0" smtClean="0"/>
              <a:t>the advanced </a:t>
            </a:r>
            <a:r>
              <a:rPr lang="en-US" dirty="0"/>
              <a:t>capitalist countries</a:t>
            </a:r>
            <a:r>
              <a:rPr lang="en-US" dirty="0" smtClean="0"/>
              <a:t>.</a:t>
            </a:r>
          </a:p>
          <a:p>
            <a:r>
              <a:rPr lang="en-US" dirty="0"/>
              <a:t>Strategic industrial policies are those that are deliberately aimed at </a:t>
            </a:r>
            <a:r>
              <a:rPr lang="en-US" dirty="0" smtClean="0"/>
              <a:t>fostering new </a:t>
            </a:r>
            <a:r>
              <a:rPr lang="en-US" dirty="0"/>
              <a:t>industrial capacity and at shifting the industrial structure toward </a:t>
            </a:r>
            <a:r>
              <a:rPr lang="en-US" dirty="0" smtClean="0"/>
              <a:t>higher technology </a:t>
            </a:r>
            <a:r>
              <a:rPr lang="en-US" dirty="0"/>
              <a:t>and higher value–added activities</a:t>
            </a:r>
            <a:r>
              <a:rPr lang="en-US" dirty="0" smtClean="0"/>
              <a:t>. These </a:t>
            </a:r>
            <a:r>
              <a:rPr lang="en-US" dirty="0"/>
              <a:t>activities are often referred to as creating technological </a:t>
            </a:r>
            <a:r>
              <a:rPr lang="en-US" dirty="0" smtClean="0"/>
              <a:t>capabilities and </a:t>
            </a:r>
            <a:r>
              <a:rPr lang="en-US" dirty="0"/>
              <a:t>as promoting a national innovation system (NIS</a:t>
            </a:r>
            <a:r>
              <a:rPr lang="en-US" dirty="0" smtClean="0"/>
              <a:t>).</a:t>
            </a:r>
          </a:p>
          <a:p>
            <a:r>
              <a:rPr lang="en-US" dirty="0"/>
              <a:t>T</a:t>
            </a:r>
            <a:r>
              <a:rPr lang="en-US" dirty="0" smtClean="0"/>
              <a:t>he </a:t>
            </a:r>
            <a:r>
              <a:rPr lang="en-US" dirty="0"/>
              <a:t>ability and willingness of the </a:t>
            </a:r>
            <a:r>
              <a:rPr lang="en-US" dirty="0" smtClean="0"/>
              <a:t>government to </a:t>
            </a:r>
            <a:r>
              <a:rPr lang="en-US" dirty="0"/>
              <a:t>design and implement an adequate and coherent set of </a:t>
            </a:r>
            <a:r>
              <a:rPr lang="en-US" dirty="0" smtClean="0"/>
              <a:t>industrial upgrading </a:t>
            </a:r>
            <a:r>
              <a:rPr lang="en-US" dirty="0"/>
              <a:t>policies </a:t>
            </a:r>
            <a:r>
              <a:rPr lang="en-US" dirty="0" smtClean="0"/>
              <a:t>improve </a:t>
            </a:r>
            <a:r>
              <a:rPr lang="en-US" dirty="0"/>
              <a:t>technological capabilities and strengthen </a:t>
            </a:r>
            <a:r>
              <a:rPr lang="en-US" dirty="0" smtClean="0"/>
              <a:t>the NIS</a:t>
            </a:r>
            <a:r>
              <a:rPr lang="en-US" dirty="0"/>
              <a:t>.</a:t>
            </a:r>
            <a:endParaRPr lang="th-TH" dirty="0"/>
          </a:p>
        </p:txBody>
      </p:sp>
    </p:spTree>
    <p:extLst>
      <p:ext uri="{BB962C8B-B14F-4D97-AF65-F5344CB8AC3E}">
        <p14:creationId xmlns:p14="http://schemas.microsoft.com/office/powerpoint/2010/main" val="392949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2400" b="1" dirty="0"/>
              <a:t>The Policies and Politics of Industrial Upgrading</a:t>
            </a:r>
            <a:br>
              <a:rPr lang="en-US" sz="2400" b="1" dirty="0"/>
            </a:br>
            <a:r>
              <a:rPr lang="en-US" sz="2400" b="1" dirty="0"/>
              <a:t>—Elements of an Analytical Framework</a:t>
            </a:r>
            <a:endParaRPr lang="th-TH" sz="2400" dirty="0"/>
          </a:p>
        </p:txBody>
      </p:sp>
      <p:sp>
        <p:nvSpPr>
          <p:cNvPr id="3" name="Slide Number Placeholder 2"/>
          <p:cNvSpPr>
            <a:spLocks noGrp="1"/>
          </p:cNvSpPr>
          <p:nvPr>
            <p:ph type="sldNum" sz="quarter" idx="12"/>
          </p:nvPr>
        </p:nvSpPr>
        <p:spPr/>
        <p:txBody>
          <a:bodyPr/>
          <a:lstStyle/>
          <a:p>
            <a:fld id="{84D7A40E-9280-47F6-A879-BC51C211C951}" type="slidenum">
              <a:rPr lang="th-TH" smtClean="0"/>
              <a:pPr/>
              <a:t>4</a:t>
            </a:fld>
            <a:endParaRPr lang="th-TH"/>
          </a:p>
        </p:txBody>
      </p:sp>
      <p:sp>
        <p:nvSpPr>
          <p:cNvPr id="4" name="Content Placeholder 3"/>
          <p:cNvSpPr>
            <a:spLocks noGrp="1"/>
          </p:cNvSpPr>
          <p:nvPr>
            <p:ph sz="quarter" idx="1"/>
          </p:nvPr>
        </p:nvSpPr>
        <p:spPr>
          <a:xfrm>
            <a:off x="179512" y="1412776"/>
            <a:ext cx="8640960" cy="5184576"/>
          </a:xfrm>
        </p:spPr>
        <p:txBody>
          <a:bodyPr>
            <a:normAutofit fontScale="77500" lnSpcReduction="20000"/>
          </a:bodyPr>
          <a:lstStyle/>
          <a:p>
            <a:pPr algn="just">
              <a:buFont typeface="Wingdings" panose="05000000000000000000" pitchFamily="2" charset="2"/>
              <a:buChar char="q"/>
            </a:pPr>
            <a:r>
              <a:rPr lang="en-US" dirty="0"/>
              <a:t>The term </a:t>
            </a:r>
            <a:r>
              <a:rPr lang="en-US" i="1" dirty="0"/>
              <a:t>adequate </a:t>
            </a:r>
            <a:r>
              <a:rPr lang="en-US" dirty="0"/>
              <a:t>refers to the policy content, or more precisely the extent </a:t>
            </a:r>
            <a:r>
              <a:rPr lang="en-US" dirty="0" smtClean="0"/>
              <a:t>to which </a:t>
            </a:r>
            <a:r>
              <a:rPr lang="en-US" dirty="0"/>
              <a:t>policies actually address the most pressing upgrading problems. </a:t>
            </a:r>
            <a:endParaRPr lang="en-US" dirty="0" smtClean="0"/>
          </a:p>
          <a:p>
            <a:pPr algn="just">
              <a:buFont typeface="Wingdings" panose="05000000000000000000" pitchFamily="2" charset="2"/>
              <a:buChar char="q"/>
            </a:pPr>
            <a:r>
              <a:rPr lang="en-US" dirty="0" smtClean="0"/>
              <a:t>The term </a:t>
            </a:r>
            <a:r>
              <a:rPr lang="en-US" i="1" dirty="0" smtClean="0"/>
              <a:t>coherent </a:t>
            </a:r>
            <a:r>
              <a:rPr lang="en-US" dirty="0"/>
              <a:t>refers to whether the state introduces a set of policies that work </a:t>
            </a:r>
            <a:r>
              <a:rPr lang="en-US" dirty="0" smtClean="0"/>
              <a:t>together in </a:t>
            </a:r>
            <a:r>
              <a:rPr lang="en-US" dirty="0"/>
              <a:t>the intended direction and not against each other.</a:t>
            </a:r>
          </a:p>
          <a:p>
            <a:pPr algn="just">
              <a:buFont typeface="Wingdings" panose="05000000000000000000" pitchFamily="2" charset="2"/>
              <a:buChar char="q"/>
            </a:pPr>
            <a:r>
              <a:rPr lang="en-US" dirty="0"/>
              <a:t>The terms </a:t>
            </a:r>
            <a:r>
              <a:rPr lang="en-US" i="1" dirty="0"/>
              <a:t>ability </a:t>
            </a:r>
            <a:r>
              <a:rPr lang="en-US" dirty="0"/>
              <a:t>and </a:t>
            </a:r>
            <a:r>
              <a:rPr lang="en-US" i="1" dirty="0"/>
              <a:t>willingness </a:t>
            </a:r>
            <a:r>
              <a:rPr lang="en-US" dirty="0"/>
              <a:t>refer to the policy process, or more </a:t>
            </a:r>
            <a:r>
              <a:rPr lang="en-US" dirty="0" smtClean="0"/>
              <a:t>precisely to </a:t>
            </a:r>
            <a:r>
              <a:rPr lang="en-US" dirty="0"/>
              <a:t>the state’s administrative-political capacity and to the </a:t>
            </a:r>
            <a:r>
              <a:rPr lang="en-US" dirty="0" smtClean="0"/>
              <a:t>orientation/motivation of </a:t>
            </a:r>
            <a:r>
              <a:rPr lang="en-US" dirty="0"/>
              <a:t>the political elite</a:t>
            </a:r>
            <a:r>
              <a:rPr lang="en-US" dirty="0" smtClean="0"/>
              <a:t>.</a:t>
            </a:r>
          </a:p>
          <a:p>
            <a:pPr algn="just">
              <a:buFont typeface="Wingdings" panose="05000000000000000000" pitchFamily="2" charset="2"/>
              <a:buChar char="q"/>
            </a:pPr>
            <a:r>
              <a:rPr lang="en-US" dirty="0" smtClean="0"/>
              <a:t>Agenda-setting</a:t>
            </a:r>
            <a:r>
              <a:rPr lang="en-US" dirty="0"/>
              <a:t>, policy choice, and policy design are </a:t>
            </a:r>
            <a:r>
              <a:rPr lang="en-US" dirty="0" smtClean="0"/>
              <a:t>complicated matters.</a:t>
            </a:r>
          </a:p>
          <a:p>
            <a:pPr algn="just">
              <a:buFont typeface="Wingdings" panose="05000000000000000000" pitchFamily="2" charset="2"/>
              <a:buChar char="q"/>
            </a:pPr>
            <a:r>
              <a:rPr lang="en-US" dirty="0"/>
              <a:t>The </a:t>
            </a:r>
            <a:r>
              <a:rPr lang="en-US" dirty="0" smtClean="0"/>
              <a:t>systemic approach includes </a:t>
            </a:r>
            <a:r>
              <a:rPr lang="en-US" dirty="0"/>
              <a:t>the setting up of public or public-private institutions </a:t>
            </a:r>
            <a:r>
              <a:rPr lang="en-US" dirty="0" smtClean="0"/>
              <a:t>that can </a:t>
            </a:r>
            <a:r>
              <a:rPr lang="en-US" dirty="0"/>
              <a:t>coordinate change, socialize part of the risk, or galvanize cooperation </a:t>
            </a:r>
            <a:r>
              <a:rPr lang="en-US" dirty="0" smtClean="0"/>
              <a:t>among private </a:t>
            </a:r>
            <a:r>
              <a:rPr lang="en-US" dirty="0"/>
              <a:t>enterprises</a:t>
            </a:r>
            <a:r>
              <a:rPr lang="en-US" dirty="0" smtClean="0"/>
              <a:t>.</a:t>
            </a:r>
          </a:p>
          <a:p>
            <a:pPr algn="just">
              <a:buFont typeface="Wingdings" panose="05000000000000000000" pitchFamily="2" charset="2"/>
              <a:buChar char="q"/>
            </a:pPr>
            <a:r>
              <a:rPr lang="en-US" dirty="0"/>
              <a:t>P</a:t>
            </a:r>
            <a:r>
              <a:rPr lang="en-US" dirty="0" smtClean="0"/>
              <a:t>olicies </a:t>
            </a:r>
            <a:r>
              <a:rPr lang="en-US" dirty="0"/>
              <a:t>must encompass support measures </a:t>
            </a:r>
            <a:r>
              <a:rPr lang="en-US" dirty="0" smtClean="0"/>
              <a:t>that can </a:t>
            </a:r>
            <a:r>
              <a:rPr lang="en-US" dirty="0"/>
              <a:t>effectively motivate both owners and management to take a long-term </a:t>
            </a:r>
            <a:r>
              <a:rPr lang="en-US" dirty="0" smtClean="0"/>
              <a:t>view and </a:t>
            </a:r>
            <a:r>
              <a:rPr lang="en-US" dirty="0"/>
              <a:t>enter into risky investments, which are to the advantage of broader </a:t>
            </a:r>
            <a:r>
              <a:rPr lang="en-US" dirty="0" smtClean="0"/>
              <a:t>national industrial </a:t>
            </a:r>
            <a:r>
              <a:rPr lang="en-US" dirty="0"/>
              <a:t>development.</a:t>
            </a:r>
            <a:endParaRPr lang="th-TH" dirty="0"/>
          </a:p>
        </p:txBody>
      </p:sp>
    </p:spTree>
    <p:extLst>
      <p:ext uri="{BB962C8B-B14F-4D97-AF65-F5344CB8AC3E}">
        <p14:creationId xmlns:p14="http://schemas.microsoft.com/office/powerpoint/2010/main" val="308966298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2400" b="1" dirty="0"/>
              <a:t>The Thai Policies of Industrial </a:t>
            </a:r>
            <a:r>
              <a:rPr lang="en-US" sz="2400" b="1" dirty="0" smtClean="0"/>
              <a:t>Upgrading</a:t>
            </a:r>
            <a:br>
              <a:rPr lang="en-US" sz="2400" b="1" dirty="0" smtClean="0"/>
            </a:br>
            <a:r>
              <a:rPr lang="en-US" sz="2400" b="1" dirty="0" smtClean="0"/>
              <a:t>—</a:t>
            </a:r>
            <a:r>
              <a:rPr lang="en-US" sz="2400" b="1" dirty="0"/>
              <a:t>Toward </a:t>
            </a:r>
            <a:r>
              <a:rPr lang="en-US" sz="2400" b="1" dirty="0" smtClean="0"/>
              <a:t>a Knowledge-based </a:t>
            </a:r>
            <a:r>
              <a:rPr lang="en-US" sz="2400" b="1" dirty="0"/>
              <a:t>Economy</a:t>
            </a:r>
            <a:endParaRPr lang="th-TH" sz="2400" dirty="0"/>
          </a:p>
        </p:txBody>
      </p:sp>
      <p:sp>
        <p:nvSpPr>
          <p:cNvPr id="3" name="Slide Number Placeholder 2"/>
          <p:cNvSpPr>
            <a:spLocks noGrp="1"/>
          </p:cNvSpPr>
          <p:nvPr>
            <p:ph type="sldNum" sz="quarter" idx="12"/>
          </p:nvPr>
        </p:nvSpPr>
        <p:spPr/>
        <p:txBody>
          <a:bodyPr/>
          <a:lstStyle/>
          <a:p>
            <a:fld id="{84D7A40E-9280-47F6-A879-BC51C211C951}" type="slidenum">
              <a:rPr lang="th-TH" smtClean="0"/>
              <a:pPr/>
              <a:t>5</a:t>
            </a:fld>
            <a:endParaRPr lang="th-TH"/>
          </a:p>
        </p:txBody>
      </p:sp>
      <p:sp>
        <p:nvSpPr>
          <p:cNvPr id="4" name="Content Placeholder 3"/>
          <p:cNvSpPr>
            <a:spLocks noGrp="1"/>
          </p:cNvSpPr>
          <p:nvPr>
            <p:ph sz="quarter" idx="1"/>
          </p:nvPr>
        </p:nvSpPr>
        <p:spPr/>
        <p:txBody>
          <a:bodyPr>
            <a:normAutofit fontScale="77500" lnSpcReduction="20000"/>
          </a:bodyPr>
          <a:lstStyle/>
          <a:p>
            <a:pPr algn="just">
              <a:buFont typeface="Wingdings" panose="05000000000000000000" pitchFamily="2" charset="2"/>
              <a:buChar char="q"/>
            </a:pPr>
            <a:r>
              <a:rPr lang="en-US" dirty="0"/>
              <a:t>T</a:t>
            </a:r>
            <a:r>
              <a:rPr lang="en-US" dirty="0" smtClean="0"/>
              <a:t>o </a:t>
            </a:r>
            <a:r>
              <a:rPr lang="en-US" dirty="0"/>
              <a:t>move Thailand toward a </a:t>
            </a:r>
            <a:r>
              <a:rPr lang="en-US" dirty="0" smtClean="0"/>
              <a:t>knowledge-based economy </a:t>
            </a:r>
            <a:r>
              <a:rPr lang="en-US" dirty="0"/>
              <a:t>and to enhance the foundation for Thai international competitiveness</a:t>
            </a:r>
            <a:r>
              <a:rPr lang="en-US" dirty="0" smtClean="0"/>
              <a:t>, </a:t>
            </a:r>
            <a:r>
              <a:rPr lang="en-US" dirty="0" err="1" smtClean="0"/>
              <a:t>Thaksin</a:t>
            </a:r>
            <a:r>
              <a:rPr lang="en-US" dirty="0" smtClean="0"/>
              <a:t> </a:t>
            </a:r>
            <a:r>
              <a:rPr lang="en-US" dirty="0"/>
              <a:t>underlined the importance of accumulating local </a:t>
            </a:r>
            <a:r>
              <a:rPr lang="en-US" dirty="0" smtClean="0"/>
              <a:t>technological capabilities </a:t>
            </a:r>
            <a:r>
              <a:rPr lang="en-US" dirty="0"/>
              <a:t>and the need for related effective policy support</a:t>
            </a:r>
            <a:r>
              <a:rPr lang="en-US" dirty="0" smtClean="0"/>
              <a:t>. </a:t>
            </a:r>
          </a:p>
          <a:p>
            <a:pPr algn="just">
              <a:buFont typeface="Wingdings" panose="05000000000000000000" pitchFamily="2" charset="2"/>
              <a:buChar char="q"/>
            </a:pPr>
            <a:r>
              <a:rPr lang="en-US" dirty="0" smtClean="0"/>
              <a:t>The </a:t>
            </a:r>
            <a:r>
              <a:rPr lang="en-US" dirty="0"/>
              <a:t>important notion of an NIS coupled to a cluster </a:t>
            </a:r>
            <a:r>
              <a:rPr lang="en-US" dirty="0" smtClean="0"/>
              <a:t>approach entered </a:t>
            </a:r>
            <a:r>
              <a:rPr lang="en-US" dirty="0"/>
              <a:t>strategic policy </a:t>
            </a:r>
            <a:r>
              <a:rPr lang="en-US" dirty="0" smtClean="0"/>
              <a:t>documents. </a:t>
            </a:r>
            <a:r>
              <a:rPr lang="en-US" dirty="0"/>
              <a:t>T</a:t>
            </a:r>
            <a:r>
              <a:rPr lang="en-US" dirty="0" smtClean="0"/>
              <a:t>he </a:t>
            </a:r>
            <a:r>
              <a:rPr lang="en-US" dirty="0" err="1"/>
              <a:t>Thaksin</a:t>
            </a:r>
            <a:r>
              <a:rPr lang="en-US" dirty="0"/>
              <a:t> government(s) placed science, technology, and </a:t>
            </a:r>
            <a:r>
              <a:rPr lang="en-US" dirty="0" smtClean="0"/>
              <a:t>innovation forcefully </a:t>
            </a:r>
            <a:r>
              <a:rPr lang="en-US" dirty="0"/>
              <a:t>on the policy agenda</a:t>
            </a:r>
            <a:r>
              <a:rPr lang="en-US" dirty="0" smtClean="0"/>
              <a:t>.</a:t>
            </a:r>
          </a:p>
          <a:p>
            <a:pPr algn="just">
              <a:buFont typeface="Wingdings" panose="05000000000000000000" pitchFamily="2" charset="2"/>
              <a:buChar char="q"/>
            </a:pPr>
            <a:r>
              <a:rPr lang="en-US" dirty="0"/>
              <a:t>W</a:t>
            </a:r>
            <a:r>
              <a:rPr lang="en-US" dirty="0" smtClean="0"/>
              <a:t>hat </a:t>
            </a:r>
            <a:r>
              <a:rPr lang="en-US" dirty="0"/>
              <a:t>was done to promote </a:t>
            </a:r>
            <a:r>
              <a:rPr lang="en-US" dirty="0" err="1"/>
              <a:t>interfirm</a:t>
            </a:r>
            <a:r>
              <a:rPr lang="en-US" dirty="0"/>
              <a:t>, </a:t>
            </a:r>
            <a:r>
              <a:rPr lang="en-US" dirty="0" err="1"/>
              <a:t>extrafirm</a:t>
            </a:r>
            <a:r>
              <a:rPr lang="en-US" dirty="0"/>
              <a:t>, </a:t>
            </a:r>
            <a:r>
              <a:rPr lang="en-US" dirty="0" smtClean="0"/>
              <a:t>and </a:t>
            </a:r>
            <a:r>
              <a:rPr lang="en-US" dirty="0" err="1" smtClean="0"/>
              <a:t>intrafirm</a:t>
            </a:r>
            <a:r>
              <a:rPr lang="en-US" dirty="0" smtClean="0"/>
              <a:t> </a:t>
            </a:r>
            <a:r>
              <a:rPr lang="en-US" dirty="0"/>
              <a:t>aspects of technological </a:t>
            </a:r>
            <a:r>
              <a:rPr lang="en-US" dirty="0" smtClean="0"/>
              <a:t>capability accumulation?</a:t>
            </a:r>
          </a:p>
          <a:p>
            <a:pPr algn="just">
              <a:buFont typeface="Wingdings" panose="05000000000000000000" pitchFamily="2" charset="2"/>
              <a:buChar char="q"/>
            </a:pPr>
            <a:r>
              <a:rPr lang="en-US" dirty="0"/>
              <a:t>A crucial way to upgrade the level of industrial technology is through </a:t>
            </a:r>
            <a:r>
              <a:rPr lang="en-US" dirty="0" smtClean="0"/>
              <a:t>the strengthening </a:t>
            </a:r>
            <a:r>
              <a:rPr lang="en-US" dirty="0"/>
              <a:t>of </a:t>
            </a:r>
            <a:r>
              <a:rPr lang="en-US" dirty="0" err="1"/>
              <a:t>interfirm</a:t>
            </a:r>
            <a:r>
              <a:rPr lang="en-US" dirty="0"/>
              <a:t> knowledge flows</a:t>
            </a:r>
            <a:r>
              <a:rPr lang="en-US" dirty="0" smtClean="0"/>
              <a:t>. </a:t>
            </a:r>
            <a:r>
              <a:rPr lang="en-US" dirty="0"/>
              <a:t>Concerning </a:t>
            </a:r>
            <a:r>
              <a:rPr lang="en-US" dirty="0" err="1"/>
              <a:t>interfirm</a:t>
            </a:r>
            <a:r>
              <a:rPr lang="en-US" dirty="0"/>
              <a:t> linkages, the </a:t>
            </a:r>
            <a:r>
              <a:rPr lang="en-US" dirty="0" err="1"/>
              <a:t>Thaksin</a:t>
            </a:r>
            <a:r>
              <a:rPr lang="en-US" dirty="0"/>
              <a:t> governments introduced </a:t>
            </a:r>
            <a:r>
              <a:rPr lang="en-US" dirty="0" smtClean="0"/>
              <a:t>cluster development </a:t>
            </a:r>
            <a:r>
              <a:rPr lang="en-US" dirty="0"/>
              <a:t>as a way of improving the competitiveness of local enterprises.</a:t>
            </a:r>
            <a:endParaRPr lang="th-TH" dirty="0"/>
          </a:p>
        </p:txBody>
      </p:sp>
    </p:spTree>
    <p:extLst>
      <p:ext uri="{BB962C8B-B14F-4D97-AF65-F5344CB8AC3E}">
        <p14:creationId xmlns:p14="http://schemas.microsoft.com/office/powerpoint/2010/main" val="8777124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2800" b="1" dirty="0"/>
              <a:t>The Thai Policies of Industrial Upgrading</a:t>
            </a:r>
            <a:br>
              <a:rPr lang="en-US" sz="2800" b="1" dirty="0"/>
            </a:br>
            <a:r>
              <a:rPr lang="en-US" sz="2800" b="1" dirty="0"/>
              <a:t>—Toward a Knowledge-based Economy</a:t>
            </a:r>
            <a:endParaRPr lang="th-TH" sz="2800" dirty="0"/>
          </a:p>
        </p:txBody>
      </p:sp>
      <p:sp>
        <p:nvSpPr>
          <p:cNvPr id="3" name="Slide Number Placeholder 2"/>
          <p:cNvSpPr>
            <a:spLocks noGrp="1"/>
          </p:cNvSpPr>
          <p:nvPr>
            <p:ph type="sldNum" sz="quarter" idx="12"/>
          </p:nvPr>
        </p:nvSpPr>
        <p:spPr/>
        <p:txBody>
          <a:bodyPr/>
          <a:lstStyle/>
          <a:p>
            <a:fld id="{84D7A40E-9280-47F6-A879-BC51C211C951}" type="slidenum">
              <a:rPr lang="th-TH" smtClean="0"/>
              <a:pPr/>
              <a:t>6</a:t>
            </a:fld>
            <a:endParaRPr lang="th-TH"/>
          </a:p>
        </p:txBody>
      </p:sp>
      <p:sp>
        <p:nvSpPr>
          <p:cNvPr id="4" name="Content Placeholder 3"/>
          <p:cNvSpPr>
            <a:spLocks noGrp="1"/>
          </p:cNvSpPr>
          <p:nvPr>
            <p:ph sz="quarter" idx="1"/>
          </p:nvPr>
        </p:nvSpPr>
        <p:spPr/>
        <p:txBody>
          <a:bodyPr>
            <a:normAutofit fontScale="70000" lnSpcReduction="20000"/>
          </a:bodyPr>
          <a:lstStyle/>
          <a:p>
            <a:pPr>
              <a:buFont typeface="Wingdings" panose="05000000000000000000" pitchFamily="2" charset="2"/>
              <a:buChar char="q"/>
            </a:pPr>
            <a:r>
              <a:rPr lang="en-US" dirty="0"/>
              <a:t>The Porter </a:t>
            </a:r>
            <a:r>
              <a:rPr lang="en-US" dirty="0" smtClean="0"/>
              <a:t>Group analyzed </a:t>
            </a:r>
            <a:r>
              <a:rPr lang="en-US" dirty="0"/>
              <a:t>and made recommendations for five established and emerging </a:t>
            </a:r>
            <a:r>
              <a:rPr lang="en-US" dirty="0" smtClean="0"/>
              <a:t>clusters (</a:t>
            </a:r>
            <a:r>
              <a:rPr lang="en-US" dirty="0"/>
              <a:t>automotive, fashion, food, tourism, and software</a:t>
            </a:r>
            <a:r>
              <a:rPr lang="en-US" dirty="0" smtClean="0"/>
              <a:t>). </a:t>
            </a:r>
            <a:r>
              <a:rPr lang="en-US" dirty="0"/>
              <a:t>These general ideas and priorities were transformed into a set of new </a:t>
            </a:r>
            <a:r>
              <a:rPr lang="en-US" dirty="0" smtClean="0"/>
              <a:t>industrial policies </a:t>
            </a:r>
            <a:r>
              <a:rPr lang="en-US" dirty="0"/>
              <a:t>that focused on so-called targeted industries</a:t>
            </a:r>
            <a:r>
              <a:rPr lang="en-US" dirty="0" smtClean="0"/>
              <a:t>. </a:t>
            </a:r>
          </a:p>
          <a:p>
            <a:pPr>
              <a:buFont typeface="Wingdings" panose="05000000000000000000" pitchFamily="2" charset="2"/>
              <a:buChar char="q"/>
            </a:pPr>
            <a:r>
              <a:rPr lang="en-US" dirty="0" smtClean="0"/>
              <a:t>In </a:t>
            </a:r>
            <a:r>
              <a:rPr lang="en-US" dirty="0"/>
              <a:t>reality such vertical linkages were </a:t>
            </a:r>
            <a:r>
              <a:rPr lang="en-US" dirty="0" smtClean="0"/>
              <a:t>given less emphasis than grassroots economy initiatives.</a:t>
            </a:r>
          </a:p>
          <a:p>
            <a:pPr>
              <a:buFont typeface="Wingdings" panose="05000000000000000000" pitchFamily="2" charset="2"/>
              <a:buChar char="q"/>
            </a:pPr>
            <a:r>
              <a:rPr lang="en-US" dirty="0"/>
              <a:t>Thailand’s weak and fragmented </a:t>
            </a:r>
            <a:r>
              <a:rPr lang="en-US" dirty="0" err="1" smtClean="0"/>
              <a:t>interfirm</a:t>
            </a:r>
            <a:r>
              <a:rPr lang="en-US" dirty="0" smtClean="0"/>
              <a:t> linkages </a:t>
            </a:r>
            <a:r>
              <a:rPr lang="en-US" dirty="0"/>
              <a:t>were acknowledged and the cluster development concept was </a:t>
            </a:r>
            <a:r>
              <a:rPr lang="en-US" dirty="0" smtClean="0"/>
              <a:t>advanced to </a:t>
            </a:r>
            <a:r>
              <a:rPr lang="en-US" dirty="0"/>
              <a:t>rectify the situation. </a:t>
            </a:r>
            <a:endParaRPr lang="en-US" dirty="0" smtClean="0"/>
          </a:p>
          <a:p>
            <a:pPr>
              <a:buFont typeface="Wingdings" panose="05000000000000000000" pitchFamily="2" charset="2"/>
              <a:buChar char="q"/>
            </a:pPr>
            <a:r>
              <a:rPr lang="en-US" dirty="0" smtClean="0"/>
              <a:t>However</a:t>
            </a:r>
            <a:r>
              <a:rPr lang="en-US" dirty="0"/>
              <a:t>, due to fluidity in the cluster concept, the </a:t>
            </a:r>
            <a:r>
              <a:rPr lang="en-US" dirty="0" smtClean="0"/>
              <a:t>bias toward </a:t>
            </a:r>
            <a:r>
              <a:rPr lang="en-US" dirty="0"/>
              <a:t>horizontal linkages, and the promotion of micro-enterprises </a:t>
            </a:r>
            <a:r>
              <a:rPr lang="en-US" dirty="0" smtClean="0"/>
              <a:t>through the </a:t>
            </a:r>
            <a:r>
              <a:rPr lang="en-US" dirty="0"/>
              <a:t>OTOP program, a coherent and adequate strategy of industrial </a:t>
            </a:r>
            <a:r>
              <a:rPr lang="en-US" dirty="0" smtClean="0"/>
              <a:t>upgrading through </a:t>
            </a:r>
            <a:r>
              <a:rPr lang="en-US" dirty="0" err="1"/>
              <a:t>interfirm</a:t>
            </a:r>
            <a:r>
              <a:rPr lang="en-US" dirty="0"/>
              <a:t> knowledge flows did not come into being. </a:t>
            </a:r>
            <a:endParaRPr lang="en-US" dirty="0" smtClean="0"/>
          </a:p>
          <a:p>
            <a:pPr>
              <a:buFont typeface="Wingdings" panose="05000000000000000000" pitchFamily="2" charset="2"/>
              <a:buChar char="q"/>
            </a:pPr>
            <a:r>
              <a:rPr lang="en-US" dirty="0" smtClean="0"/>
              <a:t>The </a:t>
            </a:r>
            <a:r>
              <a:rPr lang="en-US" dirty="0"/>
              <a:t>original </a:t>
            </a:r>
            <a:r>
              <a:rPr lang="en-US" dirty="0" smtClean="0"/>
              <a:t>focus on </a:t>
            </a:r>
            <a:r>
              <a:rPr lang="en-US" dirty="0"/>
              <a:t>a specific set of industries was watered down, and technology accumulation </a:t>
            </a:r>
            <a:r>
              <a:rPr lang="en-US" dirty="0" smtClean="0"/>
              <a:t>in local </a:t>
            </a:r>
            <a:r>
              <a:rPr lang="en-US" dirty="0"/>
              <a:t>supplier firms was not given priority</a:t>
            </a:r>
            <a:r>
              <a:rPr lang="en-US" dirty="0" smtClean="0"/>
              <a:t>.</a:t>
            </a:r>
          </a:p>
          <a:p>
            <a:pPr>
              <a:buFont typeface="Wingdings" panose="05000000000000000000" pitchFamily="2" charset="2"/>
              <a:buChar char="q"/>
            </a:pPr>
            <a:r>
              <a:rPr lang="en-US" dirty="0"/>
              <a:t>T</a:t>
            </a:r>
            <a:r>
              <a:rPr lang="en-US" dirty="0" smtClean="0"/>
              <a:t>here </a:t>
            </a:r>
            <a:r>
              <a:rPr lang="en-US" dirty="0"/>
              <a:t>were signs of a more focused and strategic approach in </a:t>
            </a:r>
            <a:r>
              <a:rPr lang="en-US" dirty="0" smtClean="0"/>
              <a:t>relation to </a:t>
            </a:r>
            <a:r>
              <a:rPr lang="en-US" dirty="0"/>
              <a:t>the RTOs. However, this does not indicate that Thailand had moved </a:t>
            </a:r>
            <a:r>
              <a:rPr lang="en-US" dirty="0" smtClean="0"/>
              <a:t>far in </a:t>
            </a:r>
            <a:r>
              <a:rPr lang="en-US" dirty="0"/>
              <a:t>relation to creating </a:t>
            </a:r>
            <a:r>
              <a:rPr lang="en-US" dirty="0" err="1"/>
              <a:t>extrafirm</a:t>
            </a:r>
            <a:r>
              <a:rPr lang="en-US" dirty="0"/>
              <a:t> or, for that sake, </a:t>
            </a:r>
            <a:r>
              <a:rPr lang="en-US" dirty="0" err="1"/>
              <a:t>interfirm</a:t>
            </a:r>
            <a:r>
              <a:rPr lang="en-US" dirty="0"/>
              <a:t> linkages related </a:t>
            </a:r>
            <a:r>
              <a:rPr lang="en-US" dirty="0" smtClean="0"/>
              <a:t>to technological </a:t>
            </a:r>
            <a:r>
              <a:rPr lang="en-US" dirty="0"/>
              <a:t>development.</a:t>
            </a:r>
            <a:endParaRPr lang="th-TH" dirty="0"/>
          </a:p>
        </p:txBody>
      </p:sp>
    </p:spTree>
    <p:extLst>
      <p:ext uri="{BB962C8B-B14F-4D97-AF65-F5344CB8AC3E}">
        <p14:creationId xmlns:p14="http://schemas.microsoft.com/office/powerpoint/2010/main" val="30649408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2800" b="1" dirty="0"/>
              <a:t>The Thai Policies of Industrial Upgrading</a:t>
            </a:r>
            <a:br>
              <a:rPr lang="en-US" sz="2800" b="1" dirty="0"/>
            </a:br>
            <a:r>
              <a:rPr lang="en-US" sz="2800" b="1" dirty="0"/>
              <a:t>—Toward a Knowledge-based Economy</a:t>
            </a:r>
            <a:endParaRPr lang="th-TH" sz="2800" dirty="0"/>
          </a:p>
        </p:txBody>
      </p:sp>
      <p:sp>
        <p:nvSpPr>
          <p:cNvPr id="3" name="Slide Number Placeholder 2"/>
          <p:cNvSpPr>
            <a:spLocks noGrp="1"/>
          </p:cNvSpPr>
          <p:nvPr>
            <p:ph type="sldNum" sz="quarter" idx="12"/>
          </p:nvPr>
        </p:nvSpPr>
        <p:spPr/>
        <p:txBody>
          <a:bodyPr/>
          <a:lstStyle/>
          <a:p>
            <a:fld id="{84D7A40E-9280-47F6-A879-BC51C211C951}" type="slidenum">
              <a:rPr lang="th-TH" smtClean="0"/>
              <a:pPr/>
              <a:t>7</a:t>
            </a:fld>
            <a:endParaRPr lang="th-TH"/>
          </a:p>
        </p:txBody>
      </p:sp>
      <p:sp>
        <p:nvSpPr>
          <p:cNvPr id="4" name="Content Placeholder 3"/>
          <p:cNvSpPr>
            <a:spLocks noGrp="1"/>
          </p:cNvSpPr>
          <p:nvPr>
            <p:ph sz="quarter" idx="1"/>
          </p:nvPr>
        </p:nvSpPr>
        <p:spPr/>
        <p:txBody>
          <a:bodyPr/>
          <a:lstStyle/>
          <a:p>
            <a:r>
              <a:rPr lang="en-US" dirty="0"/>
              <a:t>The development of human resources for industrial technology </a:t>
            </a:r>
            <a:r>
              <a:rPr lang="en-US" dirty="0" smtClean="0"/>
              <a:t>development constitutes </a:t>
            </a:r>
            <a:r>
              <a:rPr lang="en-US" dirty="0"/>
              <a:t>a third type of industrial upgrading policies. The buildup of </a:t>
            </a:r>
            <a:r>
              <a:rPr lang="en-US" dirty="0" smtClean="0"/>
              <a:t>firm internal technological </a:t>
            </a:r>
            <a:r>
              <a:rPr lang="en-US" dirty="0"/>
              <a:t>capabilities as well as the ability to utilize </a:t>
            </a:r>
            <a:r>
              <a:rPr lang="en-US" dirty="0" err="1"/>
              <a:t>interfirm</a:t>
            </a:r>
            <a:r>
              <a:rPr lang="en-US" dirty="0"/>
              <a:t> </a:t>
            </a:r>
            <a:r>
              <a:rPr lang="en-US" dirty="0" smtClean="0"/>
              <a:t>and </a:t>
            </a:r>
            <a:r>
              <a:rPr lang="en-US" dirty="0" err="1" smtClean="0"/>
              <a:t>extrafirm</a:t>
            </a:r>
            <a:r>
              <a:rPr lang="en-US" dirty="0" smtClean="0"/>
              <a:t> </a:t>
            </a:r>
            <a:r>
              <a:rPr lang="en-US" dirty="0"/>
              <a:t>relations are tightly coupled to the availability of a skilled </a:t>
            </a:r>
            <a:r>
              <a:rPr lang="en-US" dirty="0" smtClean="0"/>
              <a:t>workforce and </a:t>
            </a:r>
            <a:r>
              <a:rPr lang="en-US" dirty="0"/>
              <a:t>sufficient S&amp;T personnel.</a:t>
            </a:r>
            <a:endParaRPr lang="th-TH" dirty="0"/>
          </a:p>
        </p:txBody>
      </p:sp>
    </p:spTree>
    <p:extLst>
      <p:ext uri="{BB962C8B-B14F-4D97-AF65-F5344CB8AC3E}">
        <p14:creationId xmlns:p14="http://schemas.microsoft.com/office/powerpoint/2010/main" val="34692152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p:txBody>
          <a:bodyPr/>
          <a:lstStyle/>
          <a:p>
            <a:pPr eaLnBrk="1" hangingPunct="1"/>
            <a:r>
              <a:rPr lang="en-US" dirty="0" smtClean="0">
                <a:solidFill>
                  <a:srgbClr val="AB2627"/>
                </a:solidFill>
                <a:latin typeface="Rockwell" pitchFamily="18" charset="0"/>
              </a:rPr>
              <a:t>Industrial Upgrading</a:t>
            </a:r>
          </a:p>
        </p:txBody>
      </p:sp>
      <p:sp>
        <p:nvSpPr>
          <p:cNvPr id="5" name="Slide Number Placeholder 4"/>
          <p:cNvSpPr>
            <a:spLocks noGrp="1"/>
          </p:cNvSpPr>
          <p:nvPr>
            <p:ph type="sldNum" sz="quarter" idx="12"/>
          </p:nvPr>
        </p:nvSpPr>
        <p:spPr/>
        <p:txBody>
          <a:bodyPr/>
          <a:lstStyle/>
          <a:p>
            <a:pPr>
              <a:defRPr/>
            </a:pPr>
            <a:fld id="{B52E008B-36AF-4C54-8548-34D4E8D58365}" type="slidenum">
              <a:rPr lang="en-US"/>
              <a:pPr>
                <a:defRPr/>
              </a:pPr>
              <a:t>8</a:t>
            </a:fld>
            <a:endParaRPr lang="en-US"/>
          </a:p>
        </p:txBody>
      </p:sp>
      <p:sp>
        <p:nvSpPr>
          <p:cNvPr id="20483" name="Content Placeholder 2"/>
          <p:cNvSpPr>
            <a:spLocks noGrp="1"/>
          </p:cNvSpPr>
          <p:nvPr>
            <p:ph sz="quarter" idx="1"/>
          </p:nvPr>
        </p:nvSpPr>
        <p:spPr/>
        <p:txBody>
          <a:bodyPr>
            <a:normAutofit fontScale="77500" lnSpcReduction="20000"/>
          </a:bodyPr>
          <a:lstStyle/>
          <a:p>
            <a:pPr marL="274320" indent="-274320">
              <a:buFont typeface="Wingdings 2"/>
              <a:buChar char=""/>
              <a:defRPr/>
            </a:pPr>
            <a:r>
              <a:rPr lang="en-US" sz="2800" dirty="0" smtClean="0">
                <a:latin typeface="Rockwell" pitchFamily="18" charset="0"/>
              </a:rPr>
              <a:t>Injecting funds into SMEs  through Banks and some taxes cut</a:t>
            </a:r>
          </a:p>
          <a:p>
            <a:pPr marL="274320" indent="-274320">
              <a:buFont typeface="Wingdings 2"/>
              <a:buChar char=""/>
              <a:defRPr/>
            </a:pPr>
            <a:r>
              <a:rPr lang="en-US" sz="2800" dirty="0" smtClean="0">
                <a:latin typeface="Rockwell" pitchFamily="18" charset="0"/>
              </a:rPr>
              <a:t>Promoting 5 niche industries (automotive; foods; textiles; tourism; software)</a:t>
            </a:r>
          </a:p>
          <a:p>
            <a:pPr marL="274320" indent="-274320">
              <a:buFont typeface="Wingdings 2"/>
              <a:buChar char=""/>
              <a:defRPr/>
            </a:pPr>
            <a:r>
              <a:rPr lang="en-US" sz="2800" dirty="0" smtClean="0">
                <a:latin typeface="Rockwell" pitchFamily="18" charset="0"/>
              </a:rPr>
              <a:t>Giving chances to venture capitalists</a:t>
            </a:r>
          </a:p>
          <a:p>
            <a:pPr marL="274320" indent="-274320">
              <a:buFont typeface="Wingdings 2"/>
              <a:buChar char=""/>
              <a:defRPr/>
            </a:pPr>
            <a:r>
              <a:rPr lang="en-US" sz="2800" dirty="0" smtClean="0">
                <a:latin typeface="Rockwell" pitchFamily="18" charset="0"/>
              </a:rPr>
              <a:t>Create more employment</a:t>
            </a:r>
          </a:p>
          <a:p>
            <a:pPr eaLnBrk="1" hangingPunct="1">
              <a:buNone/>
            </a:pPr>
            <a:endParaRPr lang="en-US" sz="2800" dirty="0" smtClean="0">
              <a:latin typeface="Rockwell" pitchFamily="18" charset="0"/>
            </a:endParaRPr>
          </a:p>
          <a:p>
            <a:pPr eaLnBrk="1" hangingPunct="1"/>
            <a:r>
              <a:rPr lang="en-US" sz="2800" dirty="0" smtClean="0">
                <a:latin typeface="Rockwell" pitchFamily="18" charset="0"/>
              </a:rPr>
              <a:t>Strategic Industrial Policies</a:t>
            </a:r>
          </a:p>
          <a:p>
            <a:pPr lvl="1" eaLnBrk="1" hangingPunct="1"/>
            <a:r>
              <a:rPr lang="en-US" sz="2400" dirty="0" smtClean="0">
                <a:latin typeface="Rockwell" pitchFamily="18" charset="0"/>
              </a:rPr>
              <a:t>Higher technology and higher value-added</a:t>
            </a:r>
          </a:p>
          <a:p>
            <a:pPr lvl="1" eaLnBrk="1" hangingPunct="1"/>
            <a:r>
              <a:rPr lang="en-US" sz="2400" dirty="0" smtClean="0">
                <a:latin typeface="Rockwell" pitchFamily="18" charset="0"/>
              </a:rPr>
              <a:t>Focus: technological advance and organizational learning</a:t>
            </a:r>
          </a:p>
          <a:p>
            <a:pPr lvl="1" eaLnBrk="1" hangingPunct="1"/>
            <a:r>
              <a:rPr lang="en-US" sz="2400" dirty="0" smtClean="0">
                <a:latin typeface="Rockwell" pitchFamily="18" charset="0"/>
              </a:rPr>
              <a:t>Improve product quality, productivity</a:t>
            </a:r>
          </a:p>
          <a:p>
            <a:pPr lvl="2" eaLnBrk="1" hangingPunct="1"/>
            <a:r>
              <a:rPr lang="en-US" sz="2400" dirty="0" smtClean="0">
                <a:latin typeface="Rockwell" pitchFamily="18" charset="0"/>
              </a:rPr>
              <a:t>Intra-firm efforts</a:t>
            </a:r>
          </a:p>
          <a:p>
            <a:pPr lvl="2" eaLnBrk="1" hangingPunct="1"/>
            <a:r>
              <a:rPr lang="en-US" sz="2400" dirty="0" smtClean="0">
                <a:latin typeface="Rockwell" pitchFamily="18" charset="0"/>
              </a:rPr>
              <a:t>Inter-firm knowledge spillovers</a:t>
            </a:r>
          </a:p>
          <a:p>
            <a:pPr lvl="1" eaLnBrk="1" hangingPunct="1"/>
            <a:r>
              <a:rPr lang="en-US" sz="2400" dirty="0" smtClean="0">
                <a:latin typeface="Rockwell" pitchFamily="18" charset="0"/>
              </a:rPr>
              <a:t>Willingness to implement adequate and coherent policies </a:t>
            </a:r>
          </a:p>
          <a:p>
            <a:pPr eaLnBrk="1" hangingPunct="1"/>
            <a:endParaRPr lang="en-US" dirty="0" smtClean="0">
              <a:latin typeface="Rockwell" pitchFamily="18" charset="0"/>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p:cNvSpPr>
            <a:spLocks noGrp="1"/>
          </p:cNvSpPr>
          <p:nvPr>
            <p:ph type="title"/>
          </p:nvPr>
        </p:nvSpPr>
        <p:spPr/>
        <p:txBody>
          <a:bodyPr>
            <a:noAutofit/>
          </a:bodyPr>
          <a:lstStyle/>
          <a:p>
            <a:r>
              <a:rPr lang="en-US" sz="4400" dirty="0" smtClean="0">
                <a:solidFill>
                  <a:srgbClr val="AB2627"/>
                </a:solidFill>
                <a:latin typeface="Rockwell" pitchFamily="18" charset="0"/>
              </a:rPr>
              <a:t>Industrial Upgrading</a:t>
            </a:r>
          </a:p>
        </p:txBody>
      </p:sp>
      <p:sp>
        <p:nvSpPr>
          <p:cNvPr id="6" name="Slide Number Placeholder 5"/>
          <p:cNvSpPr>
            <a:spLocks noGrp="1"/>
          </p:cNvSpPr>
          <p:nvPr>
            <p:ph type="sldNum" sz="quarter" idx="12"/>
          </p:nvPr>
        </p:nvSpPr>
        <p:spPr/>
        <p:txBody>
          <a:bodyPr/>
          <a:lstStyle/>
          <a:p>
            <a:pPr>
              <a:defRPr/>
            </a:pPr>
            <a:fld id="{9A10E3BA-0C8B-424C-B0AA-45A0BE0BE0D2}" type="slidenum">
              <a:rPr lang="en-US"/>
              <a:pPr>
                <a:defRPr/>
              </a:pPr>
              <a:t>9</a:t>
            </a:fld>
            <a:endParaRPr lang="en-US"/>
          </a:p>
        </p:txBody>
      </p:sp>
      <p:sp>
        <p:nvSpPr>
          <p:cNvPr id="26627" name="Content Placeholder 2"/>
          <p:cNvSpPr>
            <a:spLocks noGrp="1"/>
          </p:cNvSpPr>
          <p:nvPr>
            <p:ph sz="quarter" idx="1"/>
          </p:nvPr>
        </p:nvSpPr>
        <p:spPr/>
        <p:txBody>
          <a:bodyPr>
            <a:normAutofit fontScale="92500" lnSpcReduction="20000"/>
          </a:bodyPr>
          <a:lstStyle/>
          <a:p>
            <a:pPr eaLnBrk="1" hangingPunct="1"/>
            <a:r>
              <a:rPr lang="en-US" sz="2400" dirty="0" smtClean="0">
                <a:latin typeface="Rockwell" pitchFamily="18" charset="0"/>
              </a:rPr>
              <a:t>Develop Thai to be knowledge-based economy through the formation of a class of new innovative entrepreneur; Use of local wisdom; Development of  Technology</a:t>
            </a:r>
          </a:p>
          <a:p>
            <a:r>
              <a:rPr lang="en-US" sz="2400" dirty="0" smtClean="0">
                <a:latin typeface="Rockwell" pitchFamily="18" charset="0"/>
              </a:rPr>
              <a:t>focus on technology upgrading and broader range of innovation activities in policies making(inter firm)</a:t>
            </a:r>
          </a:p>
          <a:p>
            <a:r>
              <a:rPr lang="en-US" sz="2400" dirty="0" smtClean="0">
                <a:latin typeface="Rockwell" pitchFamily="18" charset="0"/>
              </a:rPr>
              <a:t>Thailand’s system of incentives don’t focus on enhancing basic engineering and design capabilities, building knowledge networks between large and small firms (intra firm)</a:t>
            </a:r>
          </a:p>
          <a:p>
            <a:endParaRPr lang="en-US" sz="2400" dirty="0" smtClean="0">
              <a:latin typeface="Rockwell" pitchFamily="18" charset="0"/>
            </a:endParaRPr>
          </a:p>
          <a:p>
            <a:r>
              <a:rPr lang="en-US" sz="2400" dirty="0" smtClean="0">
                <a:latin typeface="Rockwell" pitchFamily="18" charset="0"/>
              </a:rPr>
              <a:t>Two important change in </a:t>
            </a:r>
            <a:r>
              <a:rPr lang="en-US" sz="2400" dirty="0" err="1" smtClean="0">
                <a:latin typeface="Rockwell" pitchFamily="18" charset="0"/>
              </a:rPr>
              <a:t>Thaksin</a:t>
            </a:r>
            <a:r>
              <a:rPr lang="en-US" sz="2400" dirty="0" smtClean="0">
                <a:latin typeface="Rockwell" pitchFamily="18" charset="0"/>
              </a:rPr>
              <a:t> government</a:t>
            </a:r>
          </a:p>
          <a:p>
            <a:pPr lvl="1"/>
            <a:r>
              <a:rPr lang="en-US" sz="2400" dirty="0" smtClean="0">
                <a:latin typeface="Rockwell" pitchFamily="18" charset="0"/>
              </a:rPr>
              <a:t>National Innovation Agency (NIA), to promote innovation for competitiveness.</a:t>
            </a:r>
          </a:p>
          <a:p>
            <a:pPr lvl="1"/>
            <a:r>
              <a:rPr lang="en-US" sz="2400" dirty="0" smtClean="0">
                <a:latin typeface="Rockwell" pitchFamily="18" charset="0"/>
              </a:rPr>
              <a:t>BOI, investment promotion focus on long-term competitiveness, tax exemption for skills, technology and innovation in firms(intra firm)</a:t>
            </a:r>
          </a:p>
          <a:p>
            <a:endParaRPr lang="en-US" sz="2000" dirty="0" smtClean="0">
              <a:latin typeface="Rockwell" pitchFamily="18" charset="0"/>
            </a:endParaRPr>
          </a:p>
          <a:p>
            <a:pPr eaLnBrk="1" hangingPunct="1"/>
            <a:endParaRPr lang="en-US" sz="2000" dirty="0" smtClean="0">
              <a:latin typeface="Rockwell" pitchFamily="18" charset="0"/>
            </a:endParaRPr>
          </a:p>
          <a:p>
            <a:pPr lvl="2" eaLnBrk="1" hangingPunct="1"/>
            <a:endParaRPr lang="en-US" sz="2000" dirty="0" smtClean="0">
              <a:latin typeface="Rockwell" pitchFamily="18" charset="0"/>
            </a:endParaRPr>
          </a:p>
          <a:p>
            <a:pPr lvl="2" eaLnBrk="1" hangingPunct="1"/>
            <a:endParaRPr lang="en-US" sz="2000" dirty="0" smtClean="0">
              <a:latin typeface="Rockwell" pitchFamily="18" charset="0"/>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p:cNvSpPr>
            <a:spLocks noGrp="1"/>
          </p:cNvSpPr>
          <p:nvPr>
            <p:ph type="title"/>
          </p:nvPr>
        </p:nvSpPr>
        <p:spPr/>
        <p:txBody>
          <a:bodyPr>
            <a:noAutofit/>
          </a:bodyPr>
          <a:lstStyle/>
          <a:p>
            <a:pPr eaLnBrk="1" hangingPunct="1"/>
            <a:r>
              <a:rPr lang="en-US" sz="3200" dirty="0" smtClean="0">
                <a:solidFill>
                  <a:srgbClr val="AB2627"/>
                </a:solidFill>
                <a:latin typeface="Rockwell" pitchFamily="18" charset="0"/>
              </a:rPr>
              <a:t>Introducing policies aim of improving Thailand innovation system</a:t>
            </a:r>
          </a:p>
        </p:txBody>
      </p:sp>
      <p:sp>
        <p:nvSpPr>
          <p:cNvPr id="4" name="Slide Number Placeholder 3"/>
          <p:cNvSpPr>
            <a:spLocks noGrp="1"/>
          </p:cNvSpPr>
          <p:nvPr>
            <p:ph type="sldNum" sz="quarter" idx="12"/>
          </p:nvPr>
        </p:nvSpPr>
        <p:spPr/>
        <p:txBody>
          <a:bodyPr/>
          <a:lstStyle/>
          <a:p>
            <a:pPr>
              <a:defRPr/>
            </a:pPr>
            <a:fld id="{7060FEC5-A104-4FB1-B292-617AA0AFF55A}" type="slidenum">
              <a:rPr lang="en-US"/>
              <a:pPr>
                <a:defRPr/>
              </a:pPr>
              <a:t>10</a:t>
            </a:fld>
            <a:endParaRPr lang="en-US"/>
          </a:p>
        </p:txBody>
      </p:sp>
      <p:sp>
        <p:nvSpPr>
          <p:cNvPr id="29699" name="Content Placeholder 2"/>
          <p:cNvSpPr>
            <a:spLocks noGrp="1"/>
          </p:cNvSpPr>
          <p:nvPr>
            <p:ph sz="quarter" idx="1"/>
          </p:nvPr>
        </p:nvSpPr>
        <p:spPr/>
        <p:txBody>
          <a:bodyPr>
            <a:noAutofit/>
          </a:bodyPr>
          <a:lstStyle/>
          <a:p>
            <a:r>
              <a:rPr lang="en-US" sz="2200" dirty="0" smtClean="0">
                <a:latin typeface="Rockwell" pitchFamily="18" charset="0"/>
              </a:rPr>
              <a:t>Strengthening of inter-firm knowledge flows. The extra-firm links to public research technology organizations (RTOs)</a:t>
            </a:r>
          </a:p>
          <a:p>
            <a:r>
              <a:rPr lang="en-US" sz="2200" dirty="0" err="1" smtClean="0">
                <a:latin typeface="Rockwell" pitchFamily="18" charset="0"/>
              </a:rPr>
              <a:t>Thaksin</a:t>
            </a:r>
            <a:r>
              <a:rPr lang="en-US" sz="2200" dirty="0" smtClean="0">
                <a:latin typeface="Rockwell" pitchFamily="18" charset="0"/>
              </a:rPr>
              <a:t> policy to transform Thailand into knowledge based society by solving education problem</a:t>
            </a:r>
          </a:p>
          <a:p>
            <a:pPr marL="274320" indent="-274320">
              <a:defRPr/>
            </a:pPr>
            <a:r>
              <a:rPr lang="en-US" sz="2200" dirty="0" smtClean="0">
                <a:latin typeface="Rockwell" pitchFamily="18" charset="0"/>
              </a:rPr>
              <a:t>Three areas of education reform were important for upgrading; vocational education, skill development and tertiary education</a:t>
            </a:r>
          </a:p>
          <a:p>
            <a:pPr marL="274320" indent="-274320">
              <a:buNone/>
              <a:defRPr/>
            </a:pPr>
            <a:r>
              <a:rPr lang="en-US" sz="2200" dirty="0" smtClean="0">
                <a:latin typeface="Rockwell" pitchFamily="18" charset="0"/>
              </a:rPr>
              <a:t>But…</a:t>
            </a:r>
          </a:p>
          <a:p>
            <a:pPr marL="274320" indent="-274320">
              <a:buFont typeface="Wingdings 2"/>
              <a:buChar char=""/>
              <a:defRPr/>
            </a:pPr>
            <a:r>
              <a:rPr lang="en-US" sz="2200" dirty="0" smtClean="0">
                <a:latin typeface="Rockwell" pitchFamily="18" charset="0"/>
              </a:rPr>
              <a:t>Lack of continuity in leadership led to delays and some inconsistencies in formulation and implementation of the human resource reforms</a:t>
            </a:r>
          </a:p>
          <a:p>
            <a:pPr marL="274320" indent="-274320">
              <a:buFont typeface="Wingdings 2"/>
              <a:buChar char=""/>
              <a:defRPr/>
            </a:pPr>
            <a:r>
              <a:rPr lang="en-US" sz="2200" dirty="0" smtClean="0">
                <a:latin typeface="Rockwell" pitchFamily="18" charset="0"/>
              </a:rPr>
              <a:t>Despite the success of Hard disk drive industry inter firm and  extra firm linkages generally remained weak point.</a:t>
            </a:r>
          </a:p>
          <a:p>
            <a:pPr marL="274320" indent="-274320">
              <a:defRPr/>
            </a:pPr>
            <a:endParaRPr lang="en-US" sz="2200" dirty="0" smtClean="0">
              <a:latin typeface="Rockwell" pitchFamily="18" charset="0"/>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Autofit/>
          </a:bodyPr>
          <a:lstStyle/>
          <a:p>
            <a:r>
              <a:rPr lang="en-US" sz="3600" dirty="0" smtClean="0">
                <a:latin typeface="Rockwell" pitchFamily="18" charset="0"/>
              </a:rPr>
              <a:t>Main Differences in Science, Technology and Innovation Policies</a:t>
            </a:r>
            <a:endParaRPr lang="th-TH" sz="3600" dirty="0">
              <a:latin typeface="Rockwell" pitchFamily="18" charset="0"/>
            </a:endParaRPr>
          </a:p>
        </p:txBody>
      </p:sp>
      <p:sp>
        <p:nvSpPr>
          <p:cNvPr id="4" name="Slide Number Placeholder 3"/>
          <p:cNvSpPr>
            <a:spLocks noGrp="1"/>
          </p:cNvSpPr>
          <p:nvPr>
            <p:ph type="sldNum" sz="quarter" idx="12"/>
          </p:nvPr>
        </p:nvSpPr>
        <p:spPr/>
        <p:txBody>
          <a:bodyPr/>
          <a:lstStyle/>
          <a:p>
            <a:pPr>
              <a:defRPr/>
            </a:pPr>
            <a:fld id="{57D337D0-45FC-48F2-89A9-3093D2C062D7}" type="slidenum">
              <a:rPr lang="en-US" smtClean="0"/>
              <a:pPr>
                <a:defRPr/>
              </a:pPr>
              <a:t>11</a:t>
            </a:fld>
            <a:endParaRPr lang="en-US"/>
          </a:p>
        </p:txBody>
      </p:sp>
      <p:graphicFrame>
        <p:nvGraphicFramePr>
          <p:cNvPr id="11" name="Content Placeholder 10"/>
          <p:cNvGraphicFramePr>
            <a:graphicFrameLocks noGrp="1"/>
          </p:cNvGraphicFramePr>
          <p:nvPr>
            <p:ph sz="quarter" idx="1"/>
          </p:nvPr>
        </p:nvGraphicFramePr>
        <p:xfrm>
          <a:off x="179512" y="1484784"/>
          <a:ext cx="8842375" cy="5152314"/>
        </p:xfrm>
        <a:graphic>
          <a:graphicData uri="http://schemas.openxmlformats.org/drawingml/2006/table">
            <a:tbl>
              <a:tblPr firstRow="1" bandRow="1">
                <a:tableStyleId>{5C22544A-7EE6-4342-B048-85BDC9FD1C3A}</a:tableStyleId>
              </a:tblPr>
              <a:tblGrid>
                <a:gridCol w="4225560"/>
                <a:gridCol w="4616815"/>
              </a:tblGrid>
              <a:tr h="366919">
                <a:tc>
                  <a:txBody>
                    <a:bodyPr/>
                    <a:lstStyle/>
                    <a:p>
                      <a:pPr algn="ctr" fontAlgn="b"/>
                      <a:r>
                        <a:rPr lang="en-US" sz="2800" b="1" i="0" u="none" strike="noStrike" dirty="0">
                          <a:solidFill>
                            <a:srgbClr val="000000"/>
                          </a:solidFill>
                          <a:latin typeface="Rockwell" pitchFamily="18" charset="0"/>
                        </a:rPr>
                        <a:t>Before </a:t>
                      </a:r>
                      <a:r>
                        <a:rPr lang="en-US" sz="2800" b="1" i="0" u="none" strike="noStrike" dirty="0" err="1">
                          <a:solidFill>
                            <a:srgbClr val="000000"/>
                          </a:solidFill>
                          <a:latin typeface="Rockwell" pitchFamily="18" charset="0"/>
                        </a:rPr>
                        <a:t>Thaksin</a:t>
                      </a:r>
                      <a:r>
                        <a:rPr lang="en-US" sz="2800" b="1" i="0" u="none" strike="noStrike" dirty="0">
                          <a:solidFill>
                            <a:srgbClr val="000000"/>
                          </a:solidFill>
                          <a:latin typeface="Rockwell" pitchFamily="18" charset="0"/>
                        </a:rPr>
                        <a:t> Era </a:t>
                      </a:r>
                    </a:p>
                  </a:txBody>
                  <a:tcPr marL="9407" marR="9407" marT="9525" marB="0" anchor="b"/>
                </a:tc>
                <a:tc>
                  <a:txBody>
                    <a:bodyPr/>
                    <a:lstStyle/>
                    <a:p>
                      <a:pPr algn="ctr" fontAlgn="b"/>
                      <a:r>
                        <a:rPr lang="en-US" sz="2800" b="1" i="0" u="none" strike="noStrike" dirty="0">
                          <a:solidFill>
                            <a:srgbClr val="000000"/>
                          </a:solidFill>
                          <a:latin typeface="Rockwell" pitchFamily="18" charset="0"/>
                        </a:rPr>
                        <a:t>During </a:t>
                      </a:r>
                      <a:r>
                        <a:rPr lang="en-US" sz="2800" b="1" i="0" u="none" strike="noStrike" dirty="0" err="1">
                          <a:solidFill>
                            <a:srgbClr val="000000"/>
                          </a:solidFill>
                          <a:latin typeface="Rockwell" pitchFamily="18" charset="0"/>
                        </a:rPr>
                        <a:t>Thaksin</a:t>
                      </a:r>
                      <a:r>
                        <a:rPr lang="en-US" sz="2800" b="1" i="0" u="none" strike="noStrike" dirty="0">
                          <a:solidFill>
                            <a:srgbClr val="000000"/>
                          </a:solidFill>
                          <a:latin typeface="Rockwell" pitchFamily="18" charset="0"/>
                        </a:rPr>
                        <a:t> Era </a:t>
                      </a:r>
                    </a:p>
                  </a:txBody>
                  <a:tcPr marL="9407" marR="9407" marT="9525" marB="0" anchor="b"/>
                </a:tc>
              </a:tr>
              <a:tr h="264374">
                <a:tc>
                  <a:txBody>
                    <a:bodyPr/>
                    <a:lstStyle/>
                    <a:p>
                      <a:pPr algn="l" fontAlgn="b"/>
                      <a:r>
                        <a:rPr lang="en-US" sz="2000" b="0" i="0" u="none" strike="noStrike" dirty="0" smtClean="0">
                          <a:solidFill>
                            <a:srgbClr val="000000"/>
                          </a:solidFill>
                          <a:latin typeface="Rockwell" pitchFamily="18" charset="0"/>
                        </a:rPr>
                        <a:t>Japanese Style</a:t>
                      </a:r>
                      <a:endParaRPr lang="en-US" sz="2000" b="0" i="0" u="none" strike="noStrike" dirty="0">
                        <a:solidFill>
                          <a:srgbClr val="000000"/>
                        </a:solidFill>
                        <a:latin typeface="Rockwell" pitchFamily="18" charset="0"/>
                      </a:endParaRPr>
                    </a:p>
                  </a:txBody>
                  <a:tcPr marL="9407" marR="9407" marT="9525" marB="0" anchor="b"/>
                </a:tc>
                <a:tc>
                  <a:txBody>
                    <a:bodyPr/>
                    <a:lstStyle/>
                    <a:p>
                      <a:pPr algn="l" fontAlgn="b"/>
                      <a:r>
                        <a:rPr lang="en-US" sz="2000" b="0" i="0" u="none" strike="noStrike" dirty="0" smtClean="0">
                          <a:solidFill>
                            <a:srgbClr val="000000"/>
                          </a:solidFill>
                          <a:latin typeface="Rockwell" pitchFamily="18" charset="0"/>
                        </a:rPr>
                        <a:t>Michael</a:t>
                      </a:r>
                      <a:r>
                        <a:rPr lang="en-US" sz="2000" b="0" i="0" u="none" strike="noStrike" baseline="0" dirty="0" smtClean="0">
                          <a:solidFill>
                            <a:srgbClr val="000000"/>
                          </a:solidFill>
                          <a:latin typeface="Rockwell" pitchFamily="18" charset="0"/>
                        </a:rPr>
                        <a:t> E. Porter</a:t>
                      </a:r>
                      <a:endParaRPr lang="en-US" sz="2000" b="0" i="0" u="none" strike="noStrike" dirty="0">
                        <a:solidFill>
                          <a:srgbClr val="000000"/>
                        </a:solidFill>
                        <a:latin typeface="Rockwell" pitchFamily="18" charset="0"/>
                      </a:endParaRPr>
                    </a:p>
                  </a:txBody>
                  <a:tcPr marL="9407" marR="9407" marT="9525" marB="0" anchor="b"/>
                </a:tc>
              </a:tr>
              <a:tr h="264374">
                <a:tc>
                  <a:txBody>
                    <a:bodyPr/>
                    <a:lstStyle/>
                    <a:p>
                      <a:pPr algn="l" fontAlgn="b"/>
                      <a:r>
                        <a:rPr lang="en-US" sz="2000" b="0" i="0" u="none" strike="noStrike" dirty="0">
                          <a:solidFill>
                            <a:srgbClr val="000000"/>
                          </a:solidFill>
                          <a:latin typeface="Rockwell" pitchFamily="18" charset="0"/>
                        </a:rPr>
                        <a:t>Market friendly/ horizontal </a:t>
                      </a:r>
                    </a:p>
                  </a:txBody>
                  <a:tcPr marL="9407" marR="9407" marT="9525" marB="0" anchor="b"/>
                </a:tc>
                <a:tc>
                  <a:txBody>
                    <a:bodyPr/>
                    <a:lstStyle/>
                    <a:p>
                      <a:pPr algn="l" fontAlgn="b"/>
                      <a:r>
                        <a:rPr lang="en-US" sz="2000" b="0" i="0" u="none" strike="noStrike" dirty="0">
                          <a:solidFill>
                            <a:srgbClr val="000000"/>
                          </a:solidFill>
                          <a:latin typeface="Rockwell" pitchFamily="18" charset="0"/>
                        </a:rPr>
                        <a:t>Vertical (sector and cluster specific) </a:t>
                      </a:r>
                    </a:p>
                  </a:txBody>
                  <a:tcPr marL="9407" marR="9407" marT="9525" marB="0" anchor="b"/>
                </a:tc>
              </a:tr>
              <a:tr h="264374">
                <a:tc>
                  <a:txBody>
                    <a:bodyPr/>
                    <a:lstStyle/>
                    <a:p>
                      <a:pPr algn="l" fontAlgn="b"/>
                      <a:r>
                        <a:rPr lang="en-US" sz="2000" b="0" i="0" u="none" strike="noStrike">
                          <a:solidFill>
                            <a:srgbClr val="000000"/>
                          </a:solidFill>
                          <a:latin typeface="Rockwell" pitchFamily="18" charset="0"/>
                        </a:rPr>
                        <a:t>Mainly macro </a:t>
                      </a:r>
                    </a:p>
                  </a:txBody>
                  <a:tcPr marL="9407" marR="9407" marT="9525" marB="0" anchor="b"/>
                </a:tc>
                <a:tc>
                  <a:txBody>
                    <a:bodyPr/>
                    <a:lstStyle/>
                    <a:p>
                      <a:pPr algn="l" fontAlgn="b"/>
                      <a:r>
                        <a:rPr lang="en-US" sz="2000" b="0" i="0" u="none" strike="noStrike">
                          <a:solidFill>
                            <a:srgbClr val="000000"/>
                          </a:solidFill>
                          <a:latin typeface="Rockwell" pitchFamily="18" charset="0"/>
                        </a:rPr>
                        <a:t>Macro/meso/micro </a:t>
                      </a:r>
                    </a:p>
                  </a:txBody>
                  <a:tcPr marL="9407" marR="9407" marT="9525" marB="0" anchor="b"/>
                </a:tc>
              </a:tr>
              <a:tr h="264374">
                <a:tc>
                  <a:txBody>
                    <a:bodyPr/>
                    <a:lstStyle/>
                    <a:p>
                      <a:pPr algn="l" fontAlgn="t"/>
                      <a:r>
                        <a:rPr lang="en-US" sz="2000" b="0" i="0" u="none" strike="noStrike" dirty="0">
                          <a:solidFill>
                            <a:srgbClr val="000000"/>
                          </a:solidFill>
                          <a:latin typeface="Rockwell" pitchFamily="18" charset="0"/>
                        </a:rPr>
                        <a:t>Fairly separated </a:t>
                      </a:r>
                    </a:p>
                  </a:txBody>
                  <a:tcPr marL="9407" marR="9407" marT="9525" marB="0"/>
                </a:tc>
                <a:tc>
                  <a:txBody>
                    <a:bodyPr/>
                    <a:lstStyle/>
                    <a:p>
                      <a:pPr algn="l" fontAlgn="t"/>
                      <a:r>
                        <a:rPr lang="en-US" sz="2000" b="0" i="0" u="none" strike="noStrike" dirty="0">
                          <a:solidFill>
                            <a:srgbClr val="000000"/>
                          </a:solidFill>
                          <a:latin typeface="Rockwell" pitchFamily="18" charset="0"/>
                        </a:rPr>
                        <a:t>Better alignment </a:t>
                      </a:r>
                    </a:p>
                  </a:txBody>
                  <a:tcPr marL="9407" marR="9407" marT="9525" marB="0"/>
                </a:tc>
              </a:tr>
              <a:tr h="264374">
                <a:tc>
                  <a:txBody>
                    <a:bodyPr/>
                    <a:lstStyle/>
                    <a:p>
                      <a:pPr algn="l" fontAlgn="b"/>
                      <a:r>
                        <a:rPr lang="en-US" sz="2000" b="0" i="0" u="none" strike="noStrike" dirty="0">
                          <a:solidFill>
                            <a:srgbClr val="000000"/>
                          </a:solidFill>
                          <a:latin typeface="Rockwell" pitchFamily="18" charset="0"/>
                        </a:rPr>
                        <a:t>Linear model of innovation </a:t>
                      </a:r>
                    </a:p>
                  </a:txBody>
                  <a:tcPr marL="9407" marR="9407" marT="9525" marB="0" anchor="b"/>
                </a:tc>
                <a:tc>
                  <a:txBody>
                    <a:bodyPr/>
                    <a:lstStyle/>
                    <a:p>
                      <a:pPr algn="l" fontAlgn="b"/>
                      <a:r>
                        <a:rPr lang="en-US" sz="2000" b="0" i="0" u="none" strike="noStrike" dirty="0">
                          <a:solidFill>
                            <a:srgbClr val="000000"/>
                          </a:solidFill>
                          <a:latin typeface="Rockwell" pitchFamily="18" charset="0"/>
                        </a:rPr>
                        <a:t>More </a:t>
                      </a:r>
                      <a:r>
                        <a:rPr lang="en-US" sz="2000" b="0" i="0" u="none" strike="noStrike" dirty="0" smtClean="0">
                          <a:solidFill>
                            <a:srgbClr val="000000"/>
                          </a:solidFill>
                          <a:latin typeface="Rockwell" pitchFamily="18" charset="0"/>
                        </a:rPr>
                        <a:t>innovation systemic </a:t>
                      </a:r>
                      <a:r>
                        <a:rPr lang="en-US" sz="2000" b="0" i="0" u="none" strike="noStrike" dirty="0">
                          <a:solidFill>
                            <a:srgbClr val="000000"/>
                          </a:solidFill>
                          <a:latin typeface="Rockwell" pitchFamily="18" charset="0"/>
                        </a:rPr>
                        <a:t>approach </a:t>
                      </a:r>
                    </a:p>
                  </a:txBody>
                  <a:tcPr marL="9407" marR="9407" marT="9525" marB="0" anchor="b"/>
                </a:tc>
              </a:tr>
              <a:tr h="1202054">
                <a:tc>
                  <a:txBody>
                    <a:bodyPr/>
                    <a:lstStyle/>
                    <a:p>
                      <a:pPr algn="l" fontAlgn="t"/>
                      <a:r>
                        <a:rPr lang="en-US" sz="2000" b="0" i="0" u="none" strike="noStrike" dirty="0" smtClean="0">
                          <a:solidFill>
                            <a:srgbClr val="000000"/>
                          </a:solidFill>
                          <a:latin typeface="Rockwell" pitchFamily="18" charset="0"/>
                        </a:rPr>
                        <a:t>Focused</a:t>
                      </a:r>
                      <a:r>
                        <a:rPr lang="en-US" sz="2000" b="0" i="0" u="none" strike="noStrike" baseline="0" dirty="0" smtClean="0">
                          <a:solidFill>
                            <a:srgbClr val="000000"/>
                          </a:solidFill>
                          <a:latin typeface="Rockwell" pitchFamily="18" charset="0"/>
                        </a:rPr>
                        <a:t> on the improvement of competitiveness for the specific manufacturing Industry </a:t>
                      </a:r>
                      <a:endParaRPr lang="en-US" sz="2000" b="0" i="0" u="none" strike="noStrike" dirty="0" smtClean="0">
                        <a:solidFill>
                          <a:srgbClr val="000000"/>
                        </a:solidFill>
                        <a:latin typeface="Rockwell" pitchFamily="18" charset="0"/>
                      </a:endParaRPr>
                    </a:p>
                  </a:txBody>
                  <a:tcPr marL="9407" marR="9407" marT="9525" marB="0"/>
                </a:tc>
                <a:tc>
                  <a:txBody>
                    <a:bodyPr/>
                    <a:lstStyle/>
                    <a:p>
                      <a:pPr algn="l" fontAlgn="t"/>
                      <a:r>
                        <a:rPr lang="en-US" sz="2000" b="0" i="0" u="none" strike="noStrike" dirty="0" smtClean="0">
                          <a:solidFill>
                            <a:srgbClr val="000000"/>
                          </a:solidFill>
                          <a:latin typeface="Rockwell" pitchFamily="18" charset="0"/>
                        </a:rPr>
                        <a:t>Improvement of competitiveness at a cluster level (geographical and</a:t>
                      </a:r>
                      <a:r>
                        <a:rPr lang="en-US" sz="2000" b="0" i="0" u="none" strike="noStrike" baseline="0" dirty="0" smtClean="0">
                          <a:solidFill>
                            <a:srgbClr val="000000"/>
                          </a:solidFill>
                          <a:latin typeface="Rockwell" pitchFamily="18" charset="0"/>
                        </a:rPr>
                        <a:t> </a:t>
                      </a:r>
                      <a:r>
                        <a:rPr lang="en-US" sz="2000" b="0" i="0" u="none" strike="noStrike" baseline="0" dirty="0" err="1" smtClean="0">
                          <a:solidFill>
                            <a:srgbClr val="000000"/>
                          </a:solidFill>
                          <a:latin typeface="Rockwell" pitchFamily="18" charset="0"/>
                        </a:rPr>
                        <a:t>sectoral</a:t>
                      </a:r>
                      <a:r>
                        <a:rPr lang="en-US" sz="2000" b="0" i="0" u="none" strike="noStrike" baseline="0" dirty="0" smtClean="0">
                          <a:solidFill>
                            <a:srgbClr val="000000"/>
                          </a:solidFill>
                          <a:latin typeface="Rockwell" pitchFamily="18" charset="0"/>
                        </a:rPr>
                        <a:t>) including non-manufacturing sector ex. Services /</a:t>
                      </a:r>
                      <a:endParaRPr lang="en-US" sz="2000" b="0" i="0" u="none" strike="noStrike" dirty="0" smtClean="0">
                        <a:solidFill>
                          <a:srgbClr val="000000"/>
                        </a:solidFill>
                        <a:latin typeface="Rockwell" pitchFamily="18" charset="0"/>
                      </a:endParaRPr>
                    </a:p>
                    <a:p>
                      <a:pPr algn="l" fontAlgn="t"/>
                      <a:r>
                        <a:rPr lang="en-US" sz="2000" b="0" i="0" u="none" strike="noStrike" dirty="0" smtClean="0">
                          <a:solidFill>
                            <a:srgbClr val="000000"/>
                          </a:solidFill>
                          <a:latin typeface="Rockwell" pitchFamily="18" charset="0"/>
                        </a:rPr>
                        <a:t>• New entrepreneur-ship development</a:t>
                      </a:r>
                      <a:endParaRPr lang="en-US" sz="2000" b="0" i="0" u="none" strike="noStrike" dirty="0">
                        <a:solidFill>
                          <a:srgbClr val="000000"/>
                        </a:solidFill>
                        <a:latin typeface="Rockwell" pitchFamily="18" charset="0"/>
                      </a:endParaRPr>
                    </a:p>
                  </a:txBody>
                  <a:tcPr marL="9407" marR="9407" marT="9525" marB="0"/>
                </a:tc>
              </a:tr>
              <a:tr h="991794">
                <a:tc>
                  <a:txBody>
                    <a:bodyPr/>
                    <a:lstStyle/>
                    <a:p>
                      <a:pPr algn="l" fontAlgn="t"/>
                      <a:r>
                        <a:rPr lang="en-US" sz="2000" b="0" i="0" u="none" strike="noStrike" dirty="0" smtClean="0">
                          <a:solidFill>
                            <a:srgbClr val="000000"/>
                          </a:solidFill>
                          <a:latin typeface="Rockwell" pitchFamily="18" charset="0"/>
                        </a:rPr>
                        <a:t>Capacity building at the workplace</a:t>
                      </a:r>
                      <a:r>
                        <a:rPr lang="en-US" sz="2000" b="0" i="0" u="none" strike="noStrike" baseline="0" dirty="0" smtClean="0">
                          <a:solidFill>
                            <a:srgbClr val="000000"/>
                          </a:solidFill>
                          <a:latin typeface="Rockwell" pitchFamily="18" charset="0"/>
                        </a:rPr>
                        <a:t> in each company or factory (using “industry institute”)</a:t>
                      </a:r>
                      <a:endParaRPr lang="en-US" sz="2000" b="0" i="0" u="none" strike="noStrike" dirty="0" smtClean="0">
                        <a:solidFill>
                          <a:srgbClr val="000000"/>
                        </a:solidFill>
                        <a:latin typeface="Rockwell" pitchFamily="18" charset="0"/>
                      </a:endParaRPr>
                    </a:p>
                  </a:txBody>
                  <a:tcPr marL="9407" marR="9407" marT="9525" marB="0"/>
                </a:tc>
                <a:tc>
                  <a:txBody>
                    <a:bodyPr/>
                    <a:lstStyle/>
                    <a:p>
                      <a:pPr algn="l" fontAlgn="t"/>
                      <a:r>
                        <a:rPr lang="en-US" sz="2000" b="0" i="0" u="none" strike="noStrike" dirty="0" smtClean="0">
                          <a:solidFill>
                            <a:srgbClr val="000000"/>
                          </a:solidFill>
                          <a:latin typeface="Rockwell" pitchFamily="18" charset="0"/>
                        </a:rPr>
                        <a:t>The transformation</a:t>
                      </a:r>
                      <a:r>
                        <a:rPr lang="en-US" sz="2000" b="0" i="0" u="none" strike="noStrike" baseline="0" dirty="0" smtClean="0">
                          <a:solidFill>
                            <a:srgbClr val="000000"/>
                          </a:solidFill>
                          <a:latin typeface="Rockwell" pitchFamily="18" charset="0"/>
                        </a:rPr>
                        <a:t> of company in each firm in line with the development of the global value chain</a:t>
                      </a:r>
                      <a:endParaRPr lang="en-US" sz="2000" b="0" i="0" u="none" strike="noStrike" dirty="0">
                        <a:solidFill>
                          <a:srgbClr val="000000"/>
                        </a:solidFill>
                        <a:latin typeface="Rockwell" pitchFamily="18" charset="0"/>
                      </a:endParaRPr>
                    </a:p>
                  </a:txBody>
                  <a:tcPr marL="9407" marR="9407" marT="9525" marB="0"/>
                </a:tc>
              </a:tr>
              <a:tr h="38810">
                <a:tc>
                  <a:txBody>
                    <a:bodyPr/>
                    <a:lstStyle/>
                    <a:p>
                      <a:pPr algn="l" fontAlgn="t"/>
                      <a:r>
                        <a:rPr lang="en-US" sz="2000" b="0" i="0" u="none" strike="noStrike" dirty="0" smtClean="0">
                          <a:solidFill>
                            <a:srgbClr val="000000"/>
                          </a:solidFill>
                          <a:latin typeface="Rockwell" pitchFamily="18" charset="0"/>
                        </a:rPr>
                        <a:t>National</a:t>
                      </a:r>
                      <a:r>
                        <a:rPr lang="en-US" sz="2000" b="0" i="0" u="none" strike="noStrike" baseline="0" dirty="0" smtClean="0">
                          <a:solidFill>
                            <a:srgbClr val="000000"/>
                          </a:solidFill>
                          <a:latin typeface="Rockwell" pitchFamily="18" charset="0"/>
                        </a:rPr>
                        <a:t> Industrial Development Committee (technocrat)</a:t>
                      </a:r>
                      <a:endParaRPr lang="en-US" sz="2000" b="0" i="0" u="none" strike="noStrike" dirty="0" smtClean="0">
                        <a:solidFill>
                          <a:srgbClr val="000000"/>
                        </a:solidFill>
                        <a:latin typeface="Rockwell" pitchFamily="18" charset="0"/>
                      </a:endParaRPr>
                    </a:p>
                  </a:txBody>
                  <a:tcPr marL="9407" marR="9407" marT="9525" marB="0"/>
                </a:tc>
                <a:tc>
                  <a:txBody>
                    <a:bodyPr/>
                    <a:lstStyle/>
                    <a:p>
                      <a:pPr algn="l" fontAlgn="t"/>
                      <a:r>
                        <a:rPr lang="en-US" sz="2000" b="0" i="0" u="none" strike="noStrike" dirty="0" smtClean="0">
                          <a:solidFill>
                            <a:srgbClr val="000000"/>
                          </a:solidFill>
                          <a:latin typeface="Rockwell" pitchFamily="18" charset="0"/>
                        </a:rPr>
                        <a:t>National Competitiveness</a:t>
                      </a:r>
                      <a:r>
                        <a:rPr lang="en-US" sz="2000" b="0" i="0" u="none" strike="noStrike" baseline="0" dirty="0" smtClean="0">
                          <a:solidFill>
                            <a:srgbClr val="000000"/>
                          </a:solidFill>
                          <a:latin typeface="Rockwell" pitchFamily="18" charset="0"/>
                        </a:rPr>
                        <a:t> Committee (private &amp; </a:t>
                      </a:r>
                      <a:r>
                        <a:rPr lang="en-US" sz="2000" b="0" i="0" u="none" strike="noStrike" baseline="0" dirty="0" err="1" smtClean="0">
                          <a:solidFill>
                            <a:srgbClr val="000000"/>
                          </a:solidFill>
                          <a:latin typeface="Rockwell" pitchFamily="18" charset="0"/>
                        </a:rPr>
                        <a:t>Thaksin</a:t>
                      </a:r>
                      <a:r>
                        <a:rPr lang="en-US" sz="2000" b="0" i="0" u="none" strike="noStrike" baseline="0" dirty="0" smtClean="0">
                          <a:solidFill>
                            <a:srgbClr val="000000"/>
                          </a:solidFill>
                          <a:latin typeface="Rockwell" pitchFamily="18" charset="0"/>
                        </a:rPr>
                        <a:t>)</a:t>
                      </a:r>
                      <a:endParaRPr lang="en-US" sz="2000" b="0" i="0" u="none" strike="noStrike" dirty="0">
                        <a:solidFill>
                          <a:srgbClr val="000000"/>
                        </a:solidFill>
                        <a:latin typeface="Rockwell" pitchFamily="18" charset="0"/>
                      </a:endParaRPr>
                    </a:p>
                  </a:txBody>
                  <a:tcPr marL="9407" marR="9407" marT="9525" marB="0"/>
                </a:tc>
              </a:tr>
            </a:tbl>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p:txBody>
          <a:bodyPr>
            <a:normAutofit fontScale="90000"/>
          </a:bodyPr>
          <a:lstStyle/>
          <a:p>
            <a:pPr algn="ctr"/>
            <a:r>
              <a:rPr lang="en-US" sz="4400" dirty="0" smtClean="0">
                <a:solidFill>
                  <a:srgbClr val="AB2627"/>
                </a:solidFill>
                <a:latin typeface="Rockwell" pitchFamily="18" charset="0"/>
              </a:rPr>
              <a:t>In the end of</a:t>
            </a:r>
            <a:r>
              <a:rPr lang="th-TH" sz="4400" dirty="0" smtClean="0">
                <a:solidFill>
                  <a:srgbClr val="AB2627"/>
                </a:solidFill>
                <a:latin typeface="Rockwell" pitchFamily="18" charset="0"/>
              </a:rPr>
              <a:t> </a:t>
            </a:r>
            <a:r>
              <a:rPr lang="en-US" sz="4400" dirty="0" err="1" smtClean="0">
                <a:solidFill>
                  <a:srgbClr val="AB2627"/>
                </a:solidFill>
                <a:latin typeface="Rockwell" pitchFamily="18" charset="0"/>
              </a:rPr>
              <a:t>Thaksin’s</a:t>
            </a:r>
            <a:r>
              <a:rPr lang="en-US" sz="4400" dirty="0" smtClean="0">
                <a:solidFill>
                  <a:srgbClr val="AB2627"/>
                </a:solidFill>
                <a:latin typeface="Rockwell" pitchFamily="18" charset="0"/>
              </a:rPr>
              <a:t> policies</a:t>
            </a:r>
            <a:endParaRPr lang="en-US" sz="4800" dirty="0" smtClean="0">
              <a:latin typeface="Rockwell" pitchFamily="18" charset="0"/>
            </a:endParaRPr>
          </a:p>
        </p:txBody>
      </p:sp>
      <p:sp>
        <p:nvSpPr>
          <p:cNvPr id="4" name="Slide Number Placeholder 3"/>
          <p:cNvSpPr>
            <a:spLocks noGrp="1"/>
          </p:cNvSpPr>
          <p:nvPr>
            <p:ph type="sldNum" sz="quarter" idx="12"/>
          </p:nvPr>
        </p:nvSpPr>
        <p:spPr/>
        <p:txBody>
          <a:bodyPr/>
          <a:lstStyle/>
          <a:p>
            <a:pPr>
              <a:defRPr/>
            </a:pPr>
            <a:fld id="{C3986781-AB92-4C39-9E5B-F516AB0AB1E0}" type="slidenum">
              <a:rPr lang="en-US"/>
              <a:pPr>
                <a:defRPr/>
              </a:pPr>
              <a:t>12</a:t>
            </a:fld>
            <a:endParaRPr lang="en-US"/>
          </a:p>
        </p:txBody>
      </p:sp>
      <p:sp>
        <p:nvSpPr>
          <p:cNvPr id="8195" name="Rectangle 3"/>
          <p:cNvSpPr>
            <a:spLocks noGrp="1" noChangeArrowheads="1"/>
          </p:cNvSpPr>
          <p:nvPr>
            <p:ph sz="quarter" idx="1"/>
          </p:nvPr>
        </p:nvSpPr>
        <p:spPr>
          <a:xfrm>
            <a:off x="179512" y="1527048"/>
            <a:ext cx="8842248" cy="4572000"/>
          </a:xfrm>
        </p:spPr>
        <p:txBody>
          <a:bodyPr>
            <a:noAutofit/>
          </a:bodyPr>
          <a:lstStyle/>
          <a:p>
            <a:pPr marL="274320" indent="-274320">
              <a:lnSpc>
                <a:spcPct val="90000"/>
              </a:lnSpc>
              <a:buFont typeface="Wingdings 2"/>
              <a:buChar char=""/>
              <a:defRPr/>
            </a:pPr>
            <a:r>
              <a:rPr lang="en-US" sz="2200" dirty="0" smtClean="0">
                <a:latin typeface="Rockwell" pitchFamily="18" charset="0"/>
              </a:rPr>
              <a:t>More concerning with macro and micro level of international competitiveness than previous ministers </a:t>
            </a:r>
            <a:endParaRPr lang="th-TH" sz="2200" dirty="0" smtClean="0">
              <a:latin typeface="Rockwell" pitchFamily="18" charset="0"/>
            </a:endParaRPr>
          </a:p>
          <a:p>
            <a:pPr marL="274320" indent="-274320">
              <a:lnSpc>
                <a:spcPct val="90000"/>
              </a:lnSpc>
              <a:buFont typeface="Wingdings 2"/>
              <a:buChar char=""/>
              <a:defRPr/>
            </a:pPr>
            <a:r>
              <a:rPr lang="en-US" sz="2200" dirty="0" smtClean="0">
                <a:latin typeface="Rockwell" pitchFamily="18" charset="0"/>
              </a:rPr>
              <a:t>Visionary industrial technology policies developed around strategic industries and technology; stronger focus on international competitiveness, policies more relevant to industry.</a:t>
            </a:r>
          </a:p>
          <a:p>
            <a:pPr marL="274320" indent="-274320">
              <a:lnSpc>
                <a:spcPct val="90000"/>
              </a:lnSpc>
              <a:buFont typeface="Wingdings 2"/>
              <a:buChar char=""/>
              <a:defRPr/>
            </a:pPr>
            <a:r>
              <a:rPr lang="en-US" sz="2200" dirty="0" smtClean="0">
                <a:latin typeface="Rockwell" pitchFamily="18" charset="0"/>
              </a:rPr>
              <a:t>Focus more on distributive politics to the poor and his supporters (service business) rather than productive development policy. </a:t>
            </a:r>
          </a:p>
          <a:p>
            <a:pPr marL="274320" indent="-274320" eaLnBrk="1" fontAlgn="auto" hangingPunct="1">
              <a:lnSpc>
                <a:spcPct val="90000"/>
              </a:lnSpc>
              <a:spcAft>
                <a:spcPts val="0"/>
              </a:spcAft>
              <a:buFont typeface="Wingdings 2"/>
              <a:buChar char=""/>
              <a:defRPr/>
            </a:pPr>
            <a:r>
              <a:rPr lang="en-US" sz="2200" dirty="0" smtClean="0">
                <a:latin typeface="Rockwell" pitchFamily="18" charset="0"/>
              </a:rPr>
              <a:t>Administrative reform look like modern, efficient and effective but to ensure his loyalty and politics power </a:t>
            </a:r>
          </a:p>
          <a:p>
            <a:pPr marL="274320" indent="-274320">
              <a:lnSpc>
                <a:spcPct val="90000"/>
              </a:lnSpc>
              <a:buFont typeface="Wingdings 2"/>
              <a:buChar char=""/>
              <a:defRPr/>
            </a:pPr>
            <a:r>
              <a:rPr lang="en-US" sz="2200" dirty="0" smtClean="0">
                <a:latin typeface="Rockwell" pitchFamily="18" charset="0"/>
              </a:rPr>
              <a:t>Insufficient </a:t>
            </a:r>
            <a:r>
              <a:rPr lang="en-US" sz="2200" dirty="0">
                <a:latin typeface="Rockwell" pitchFamily="18" charset="0"/>
              </a:rPr>
              <a:t>autonomy of above and below </a:t>
            </a:r>
            <a:r>
              <a:rPr lang="en-US" sz="2200" dirty="0" smtClean="0">
                <a:latin typeface="Rockwell" pitchFamily="18" charset="0"/>
              </a:rPr>
              <a:t>bureaucracy; Delay of implementations; Frequent rhetoric and marketing </a:t>
            </a:r>
          </a:p>
          <a:p>
            <a:pPr marL="274320" indent="-274320" eaLnBrk="1" fontAlgn="auto" hangingPunct="1">
              <a:lnSpc>
                <a:spcPct val="90000"/>
              </a:lnSpc>
              <a:spcAft>
                <a:spcPts val="0"/>
              </a:spcAft>
              <a:buFont typeface="Wingdings 2"/>
              <a:buChar char=""/>
              <a:defRPr/>
            </a:pPr>
            <a:r>
              <a:rPr lang="en-US" sz="2200" dirty="0" smtClean="0">
                <a:latin typeface="Rockwell" pitchFamily="18" charset="0"/>
              </a:rPr>
              <a:t>Lack </a:t>
            </a:r>
            <a:r>
              <a:rPr lang="en-US" sz="2200" dirty="0">
                <a:latin typeface="Rockwell" pitchFamily="18" charset="0"/>
              </a:rPr>
              <a:t>of institution that connect industrial sectors, information </a:t>
            </a:r>
            <a:r>
              <a:rPr lang="en-US" sz="2200" dirty="0" smtClean="0">
                <a:latin typeface="Rockwell" pitchFamily="18" charset="0"/>
              </a:rPr>
              <a:t>provision</a:t>
            </a:r>
          </a:p>
          <a:p>
            <a:pPr marL="274320" indent="-274320">
              <a:lnSpc>
                <a:spcPct val="90000"/>
              </a:lnSpc>
              <a:buFont typeface="Wingdings 2"/>
              <a:buChar char=""/>
              <a:defRPr/>
            </a:pPr>
            <a:r>
              <a:rPr lang="en-US" sz="2200" dirty="0" smtClean="0">
                <a:latin typeface="Rockwell" pitchFamily="18" charset="0"/>
              </a:rPr>
              <a:t>2002 - 2007, the </a:t>
            </a:r>
            <a:r>
              <a:rPr lang="en-US" sz="2200" dirty="0" err="1" smtClean="0">
                <a:latin typeface="Rockwell" pitchFamily="18" charset="0"/>
              </a:rPr>
              <a:t>Thaksin</a:t>
            </a:r>
            <a:r>
              <a:rPr lang="en-US" sz="2200" dirty="0" smtClean="0">
                <a:latin typeface="Rockwell" pitchFamily="18" charset="0"/>
              </a:rPr>
              <a:t> government rushed to sign FTA with China, New Zealand, Australia, India and United Arab Emirates.</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The Politics of Industrial Upgrading</a:t>
            </a:r>
            <a:endParaRPr lang="th-TH" dirty="0"/>
          </a:p>
        </p:txBody>
      </p:sp>
      <p:sp>
        <p:nvSpPr>
          <p:cNvPr id="3" name="Slide Number Placeholder 2"/>
          <p:cNvSpPr>
            <a:spLocks noGrp="1"/>
          </p:cNvSpPr>
          <p:nvPr>
            <p:ph type="sldNum" sz="quarter" idx="12"/>
          </p:nvPr>
        </p:nvSpPr>
        <p:spPr/>
        <p:txBody>
          <a:bodyPr/>
          <a:lstStyle/>
          <a:p>
            <a:fld id="{84D7A40E-9280-47F6-A879-BC51C211C951}" type="slidenum">
              <a:rPr lang="th-TH" smtClean="0"/>
              <a:pPr/>
              <a:t>13</a:t>
            </a:fld>
            <a:endParaRPr lang="th-TH"/>
          </a:p>
        </p:txBody>
      </p:sp>
      <p:sp>
        <p:nvSpPr>
          <p:cNvPr id="4" name="Content Placeholder 3"/>
          <p:cNvSpPr>
            <a:spLocks noGrp="1"/>
          </p:cNvSpPr>
          <p:nvPr>
            <p:ph sz="quarter" idx="1"/>
          </p:nvPr>
        </p:nvSpPr>
        <p:spPr/>
        <p:txBody>
          <a:bodyPr>
            <a:noAutofit/>
          </a:bodyPr>
          <a:lstStyle/>
          <a:p>
            <a:r>
              <a:rPr lang="en-US" sz="2400" dirty="0"/>
              <a:t>The mixed record in relation to the willingness and ability of the Thai </a:t>
            </a:r>
            <a:r>
              <a:rPr lang="en-US" sz="2400" dirty="0" smtClean="0"/>
              <a:t>government to </a:t>
            </a:r>
            <a:r>
              <a:rPr lang="en-US" sz="2400" dirty="0"/>
              <a:t>design and implement an adequate and coherent set of </a:t>
            </a:r>
            <a:r>
              <a:rPr lang="en-US" sz="2400" dirty="0" smtClean="0"/>
              <a:t>industrial upgrading </a:t>
            </a:r>
            <a:r>
              <a:rPr lang="en-US" sz="2400" dirty="0"/>
              <a:t>policies reflects particular political processes and institutions. </a:t>
            </a:r>
            <a:endParaRPr lang="en-US" sz="2400" dirty="0" smtClean="0"/>
          </a:p>
          <a:p>
            <a:r>
              <a:rPr lang="en-US" sz="2800" dirty="0">
                <a:solidFill>
                  <a:srgbClr val="FF0000"/>
                </a:solidFill>
              </a:rPr>
              <a:t>3</a:t>
            </a:r>
            <a:r>
              <a:rPr lang="en-US" sz="2800" dirty="0" smtClean="0">
                <a:solidFill>
                  <a:srgbClr val="FF0000"/>
                </a:solidFill>
              </a:rPr>
              <a:t> </a:t>
            </a:r>
            <a:r>
              <a:rPr lang="en-US" sz="2400" dirty="0"/>
              <a:t>aspects of the politics of industrial upgrading:</a:t>
            </a:r>
          </a:p>
          <a:p>
            <a:pPr lvl="1"/>
            <a:r>
              <a:rPr lang="en-US" sz="2400" dirty="0"/>
              <a:t>political-administrative </a:t>
            </a:r>
            <a:r>
              <a:rPr lang="en-US" sz="2400" dirty="0" smtClean="0"/>
              <a:t>fragmentation: </a:t>
            </a:r>
            <a:r>
              <a:rPr lang="en-US" sz="1800" i="1" dirty="0">
                <a:solidFill>
                  <a:srgbClr val="FF0000"/>
                </a:solidFill>
              </a:rPr>
              <a:t>Bureaucratic Fragmentation and Party Politics</a:t>
            </a:r>
            <a:endParaRPr lang="en-US" sz="1800" dirty="0" smtClean="0">
              <a:solidFill>
                <a:srgbClr val="FF0000"/>
              </a:solidFill>
            </a:endParaRPr>
          </a:p>
          <a:p>
            <a:pPr lvl="1"/>
            <a:r>
              <a:rPr lang="en-US" sz="2400" dirty="0" smtClean="0"/>
              <a:t>Centralized decision-making: </a:t>
            </a:r>
            <a:r>
              <a:rPr lang="en-US" sz="1800" i="1" dirty="0">
                <a:solidFill>
                  <a:srgbClr val="FF0000"/>
                </a:solidFill>
              </a:rPr>
              <a:t>Centralized Decision-making, Prime </a:t>
            </a:r>
            <a:r>
              <a:rPr lang="en-US" sz="1800" i="1" dirty="0" err="1">
                <a:solidFill>
                  <a:srgbClr val="FF0000"/>
                </a:solidFill>
              </a:rPr>
              <a:t>Ministerialization</a:t>
            </a:r>
            <a:r>
              <a:rPr lang="en-US" sz="1800" i="1" dirty="0" smtClean="0">
                <a:solidFill>
                  <a:srgbClr val="FF0000"/>
                </a:solidFill>
              </a:rPr>
              <a:t>, and </a:t>
            </a:r>
            <a:r>
              <a:rPr lang="en-US" sz="1800" i="1" dirty="0">
                <a:solidFill>
                  <a:srgbClr val="FF0000"/>
                </a:solidFill>
              </a:rPr>
              <a:t>CEO Management</a:t>
            </a:r>
            <a:endParaRPr lang="en-US" sz="1800" dirty="0" smtClean="0">
              <a:solidFill>
                <a:srgbClr val="FF0000"/>
              </a:solidFill>
            </a:endParaRPr>
          </a:p>
          <a:p>
            <a:pPr lvl="1"/>
            <a:r>
              <a:rPr lang="en-US" sz="2400" dirty="0" smtClean="0"/>
              <a:t>The nature </a:t>
            </a:r>
            <a:r>
              <a:rPr lang="en-US" sz="2400" dirty="0"/>
              <a:t>of </a:t>
            </a:r>
            <a:r>
              <a:rPr lang="en-US" sz="2400" dirty="0" smtClean="0"/>
              <a:t>coalition-building:</a:t>
            </a:r>
            <a:r>
              <a:rPr lang="en-US" sz="2400" b="1" dirty="0" smtClean="0">
                <a:solidFill>
                  <a:srgbClr val="FF0000"/>
                </a:solidFill>
              </a:rPr>
              <a:t> </a:t>
            </a:r>
            <a:r>
              <a:rPr lang="en-US" sz="1800" i="1" dirty="0">
                <a:solidFill>
                  <a:srgbClr val="FF0000"/>
                </a:solidFill>
              </a:rPr>
              <a:t>Big Service Business, Populist Alliance and Distributive Politics</a:t>
            </a:r>
            <a:endParaRPr lang="th-TH" sz="1800" dirty="0">
              <a:solidFill>
                <a:srgbClr val="FF0000"/>
              </a:solidFill>
            </a:endParaRPr>
          </a:p>
        </p:txBody>
      </p:sp>
    </p:spTree>
    <p:extLst>
      <p:ext uri="{BB962C8B-B14F-4D97-AF65-F5344CB8AC3E}">
        <p14:creationId xmlns:p14="http://schemas.microsoft.com/office/powerpoint/2010/main" val="136422547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Rockwell" pitchFamily="18" charset="0"/>
              </a:rPr>
              <a:t>Critics of </a:t>
            </a:r>
            <a:r>
              <a:rPr lang="en-US" dirty="0" err="1" smtClean="0">
                <a:latin typeface="Rockwell" pitchFamily="18" charset="0"/>
              </a:rPr>
              <a:t>Thaksinomics</a:t>
            </a:r>
            <a:endParaRPr lang="th-TH" dirty="0">
              <a:latin typeface="Rockwell" pitchFamily="18" charset="0"/>
            </a:endParaRPr>
          </a:p>
        </p:txBody>
      </p:sp>
      <p:sp>
        <p:nvSpPr>
          <p:cNvPr id="4" name="Slide Number Placeholder 3"/>
          <p:cNvSpPr>
            <a:spLocks noGrp="1"/>
          </p:cNvSpPr>
          <p:nvPr>
            <p:ph type="sldNum" sz="quarter" idx="12"/>
          </p:nvPr>
        </p:nvSpPr>
        <p:spPr/>
        <p:txBody>
          <a:bodyPr/>
          <a:lstStyle/>
          <a:p>
            <a:pPr>
              <a:defRPr/>
            </a:pPr>
            <a:fld id="{57D337D0-45FC-48F2-89A9-3093D2C062D7}" type="slidenum">
              <a:rPr lang="en-US" smtClean="0"/>
              <a:pPr>
                <a:defRPr/>
              </a:pPr>
              <a:t>14</a:t>
            </a:fld>
            <a:endParaRPr lang="en-US"/>
          </a:p>
        </p:txBody>
      </p:sp>
      <p:sp>
        <p:nvSpPr>
          <p:cNvPr id="3" name="Content Placeholder 2"/>
          <p:cNvSpPr>
            <a:spLocks noGrp="1"/>
          </p:cNvSpPr>
          <p:nvPr>
            <p:ph sz="quarter" idx="1"/>
          </p:nvPr>
        </p:nvSpPr>
        <p:spPr/>
        <p:txBody>
          <a:bodyPr>
            <a:noAutofit/>
          </a:bodyPr>
          <a:lstStyle/>
          <a:p>
            <a:r>
              <a:rPr lang="en-US" sz="1800" dirty="0" err="1" smtClean="0">
                <a:latin typeface="Rockwell" pitchFamily="18" charset="0"/>
              </a:rPr>
              <a:t>Thaksin's</a:t>
            </a:r>
            <a:r>
              <a:rPr lang="en-US" sz="1800" dirty="0" smtClean="0">
                <a:latin typeface="Rockwell" pitchFamily="18" charset="0"/>
              </a:rPr>
              <a:t> economic policies amount to little more than traditional Keynesian fiscal stimulus policies rebranded as a revolutionary economic doctrine. </a:t>
            </a:r>
          </a:p>
          <a:p>
            <a:r>
              <a:rPr lang="en-US" sz="1800" dirty="0" smtClean="0">
                <a:latin typeface="Rockwell" pitchFamily="18" charset="0"/>
              </a:rPr>
              <a:t>Thailand's economy was actually driven by rising export demand, while domestic consumer demand has grown only modestly</a:t>
            </a:r>
          </a:p>
          <a:p>
            <a:r>
              <a:rPr lang="en-US" sz="1800" dirty="0" smtClean="0">
                <a:latin typeface="Rockwell" pitchFamily="18" charset="0"/>
              </a:rPr>
              <a:t>Pushing state-owned banks to increase loans to poor farmers, consumer indebtedness has risen dramatically. </a:t>
            </a:r>
          </a:p>
          <a:p>
            <a:r>
              <a:rPr lang="en-US" sz="1800" dirty="0" smtClean="0">
                <a:latin typeface="Rockwell" pitchFamily="18" charset="0"/>
              </a:rPr>
              <a:t>Too much selective promote the interest of his own business /associations</a:t>
            </a:r>
          </a:p>
          <a:p>
            <a:r>
              <a:rPr lang="en-US" sz="1800" dirty="0" smtClean="0">
                <a:latin typeface="Rockwell" pitchFamily="18" charset="0"/>
              </a:rPr>
              <a:t>Pressure is called "Systemic vulnerability" to the Thai elite are too small and discrete enough to force the Thai government to increase the capacity of the State (capacity building) elevates itself into a state of development. (developmental state) to survive. Especially in politics.</a:t>
            </a:r>
          </a:p>
          <a:p>
            <a:r>
              <a:rPr lang="en-US" sz="1800" dirty="0" smtClean="0">
                <a:latin typeface="Rockwell" pitchFamily="18" charset="0"/>
              </a:rPr>
              <a:t>As challenged metropolitan interests and royal cycles</a:t>
            </a:r>
          </a:p>
          <a:p>
            <a:r>
              <a:rPr lang="en-US" sz="1800" dirty="0" err="1" smtClean="0">
                <a:latin typeface="Rockwell" pitchFamily="18" charset="0"/>
              </a:rPr>
              <a:t>Thaksin</a:t>
            </a:r>
            <a:r>
              <a:rPr lang="en-US" sz="1800" dirty="0" smtClean="0">
                <a:latin typeface="Rockwell" pitchFamily="18" charset="0"/>
              </a:rPr>
              <a:t> win the second term</a:t>
            </a:r>
          </a:p>
          <a:p>
            <a:r>
              <a:rPr lang="en-US" sz="1800" dirty="0" smtClean="0">
                <a:latin typeface="Rockwell" pitchFamily="18" charset="0"/>
              </a:rPr>
              <a:t>Military Coup in 19 September 2006 ( days)</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smtClean="0"/>
              <a:t>Conclusion</a:t>
            </a:r>
            <a:endParaRPr lang="th-TH" dirty="0"/>
          </a:p>
        </p:txBody>
      </p:sp>
      <p:sp>
        <p:nvSpPr>
          <p:cNvPr id="3" name="Slide Number Placeholder 2"/>
          <p:cNvSpPr>
            <a:spLocks noGrp="1"/>
          </p:cNvSpPr>
          <p:nvPr>
            <p:ph type="sldNum" sz="quarter" idx="12"/>
          </p:nvPr>
        </p:nvSpPr>
        <p:spPr/>
        <p:txBody>
          <a:bodyPr/>
          <a:lstStyle/>
          <a:p>
            <a:fld id="{84D7A40E-9280-47F6-A879-BC51C211C951}" type="slidenum">
              <a:rPr lang="th-TH" smtClean="0"/>
              <a:pPr/>
              <a:t>15</a:t>
            </a:fld>
            <a:endParaRPr lang="th-TH"/>
          </a:p>
        </p:txBody>
      </p:sp>
      <p:sp>
        <p:nvSpPr>
          <p:cNvPr id="4" name="Content Placeholder 3"/>
          <p:cNvSpPr>
            <a:spLocks noGrp="1"/>
          </p:cNvSpPr>
          <p:nvPr>
            <p:ph sz="quarter" idx="1"/>
          </p:nvPr>
        </p:nvSpPr>
        <p:spPr/>
        <p:txBody>
          <a:bodyPr>
            <a:noAutofit/>
          </a:bodyPr>
          <a:lstStyle/>
          <a:p>
            <a:r>
              <a:rPr lang="en-US" sz="2000" dirty="0" smtClean="0"/>
              <a:t>Whether the </a:t>
            </a:r>
            <a:r>
              <a:rPr lang="en-US" sz="2000" dirty="0" err="1" smtClean="0"/>
              <a:t>Thaksin</a:t>
            </a:r>
            <a:r>
              <a:rPr lang="en-US" sz="2000" dirty="0" smtClean="0"/>
              <a:t> governments demonstrated the ability and willingness to design and implement an adequate and coherent set of industrial upgrading policies. </a:t>
            </a:r>
          </a:p>
          <a:p>
            <a:r>
              <a:rPr lang="en-US" sz="2000" dirty="0" smtClean="0"/>
              <a:t>Serious problems of weak internal linkages and insufficient industrial technology development have appeared to block higher value–added industrialization in the country.</a:t>
            </a:r>
          </a:p>
          <a:p>
            <a:r>
              <a:rPr lang="en-US" sz="2000" dirty="0" smtClean="0"/>
              <a:t>The reason for focusing on industrial upgrading, and not other development issues, is that serious problems of weak internal linkages and insufficient industrial technology development have appeared to block higher value–added industrialization in the country.</a:t>
            </a:r>
          </a:p>
          <a:p>
            <a:r>
              <a:rPr lang="en-US" sz="2000" dirty="0" smtClean="0"/>
              <a:t>A mixed record of, on the one hand, visionary and systemic thinking coupled with increasing industry relevance and, on the other hand, delays and inconsistencies.</a:t>
            </a:r>
            <a:endParaRPr lang="th-TH" sz="200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Conclusion </a:t>
            </a:r>
            <a:endParaRPr lang="th-TH" dirty="0"/>
          </a:p>
        </p:txBody>
      </p:sp>
      <p:sp>
        <p:nvSpPr>
          <p:cNvPr id="3" name="Slide Number Placeholder 2"/>
          <p:cNvSpPr>
            <a:spLocks noGrp="1"/>
          </p:cNvSpPr>
          <p:nvPr>
            <p:ph type="sldNum" sz="quarter" idx="12"/>
          </p:nvPr>
        </p:nvSpPr>
        <p:spPr/>
        <p:txBody>
          <a:bodyPr/>
          <a:lstStyle/>
          <a:p>
            <a:fld id="{84D7A40E-9280-47F6-A879-BC51C211C951}" type="slidenum">
              <a:rPr lang="th-TH" smtClean="0"/>
              <a:pPr/>
              <a:t>16</a:t>
            </a:fld>
            <a:endParaRPr lang="th-TH"/>
          </a:p>
        </p:txBody>
      </p:sp>
      <p:sp>
        <p:nvSpPr>
          <p:cNvPr id="4" name="Content Placeholder 3"/>
          <p:cNvSpPr>
            <a:spLocks noGrp="1"/>
          </p:cNvSpPr>
          <p:nvPr>
            <p:ph sz="quarter" idx="1"/>
          </p:nvPr>
        </p:nvSpPr>
        <p:spPr/>
        <p:txBody>
          <a:bodyPr>
            <a:normAutofit fontScale="85000" lnSpcReduction="20000"/>
          </a:bodyPr>
          <a:lstStyle/>
          <a:p>
            <a:r>
              <a:rPr lang="en-US" dirty="0" smtClean="0"/>
              <a:t>A unique opportunity for putting forward a coherent vision for economic transformation, of formulating and implementing long-lasting industrial upgrading policies, of breaking with institutional fragmentation and duplication and moving the Thai state in a more developmental direction, and of moving the Thai industrial sector in a more dynamic and advanced direction.</a:t>
            </a:r>
          </a:p>
          <a:p>
            <a:r>
              <a:rPr lang="en-US" dirty="0" err="1" smtClean="0"/>
              <a:t>Thaksin</a:t>
            </a:r>
            <a:r>
              <a:rPr lang="en-US" dirty="0" smtClean="0"/>
              <a:t> did formulate strategies to shift Thailand toward a knowledge-based economy, and he was more concerned with </a:t>
            </a:r>
            <a:r>
              <a:rPr lang="en-US" dirty="0" err="1" smtClean="0"/>
              <a:t>meso</a:t>
            </a:r>
            <a:r>
              <a:rPr lang="en-US" dirty="0" smtClean="0"/>
              <a:t>-level and micro-level foundations for international competitiveness than previous prime ministers. However, he was also (and not least) concerned with how these policies, as well as populist policies, could ensure his own political survival and selectively promote the interests of his own business empire and that of his business associates.</a:t>
            </a:r>
            <a:endParaRPr lang="th-TH" dirty="0"/>
          </a:p>
        </p:txBody>
      </p:sp>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Civic">
  <a:themeElements>
    <a:clrScheme name="Civic">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Civic">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Civic">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Civic</Template>
  <TotalTime>137</TotalTime>
  <Words>1927</Words>
  <Application>Microsoft Office PowerPoint</Application>
  <PresentationFormat>On-screen Show (4:3)</PresentationFormat>
  <Paragraphs>136</Paragraphs>
  <Slides>16</Slides>
  <Notes>0</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Civic</vt:lpstr>
      <vt:lpstr>The Policies and Politics of Industrial Upgrading in Thailand during the Thaksin Era (2001–2006)_1133 409..434 </vt:lpstr>
      <vt:lpstr>Introduction </vt:lpstr>
      <vt:lpstr>The Policies and Politics of Industrial Upgrading —Elements of an Analytical Framework</vt:lpstr>
      <vt:lpstr>The Policies and Politics of Industrial Upgrading —Elements of an Analytical Framework</vt:lpstr>
      <vt:lpstr>The Thai Policies of Industrial Upgrading —Toward a Knowledge-based Economy</vt:lpstr>
      <vt:lpstr>The Thai Policies of Industrial Upgrading —Toward a Knowledge-based Economy</vt:lpstr>
      <vt:lpstr>The Thai Policies of Industrial Upgrading —Toward a Knowledge-based Economy</vt:lpstr>
      <vt:lpstr>Industrial Upgrading</vt:lpstr>
      <vt:lpstr>Industrial Upgrading</vt:lpstr>
      <vt:lpstr>Introducing policies aim of improving Thailand innovation system</vt:lpstr>
      <vt:lpstr>Main Differences in Science, Technology and Innovation Policies</vt:lpstr>
      <vt:lpstr>In the end of Thaksin’s policies</vt:lpstr>
      <vt:lpstr>The Politics of Industrial Upgrading</vt:lpstr>
      <vt:lpstr>Critics of Thaksinomics</vt:lpstr>
      <vt:lpstr>Conclusion</vt:lpstr>
      <vt:lpstr>Conclusion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Policies and Politics of Industrial Upgrading in Thailand during the Thaksin Era (2001–2006)_1133 409..434</dc:title>
  <dc:creator>Peera  Charoenporn</dc:creator>
  <cp:lastModifiedBy>Monthien</cp:lastModifiedBy>
  <cp:revision>7</cp:revision>
  <dcterms:created xsi:type="dcterms:W3CDTF">2013-11-05T07:00:26Z</dcterms:created>
  <dcterms:modified xsi:type="dcterms:W3CDTF">2015-04-20T09:44:57Z</dcterms:modified>
</cp:coreProperties>
</file>