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28"/>
  </p:notesMasterIdLst>
  <p:sldIdLst>
    <p:sldId id="256" r:id="rId2"/>
    <p:sldId id="258" r:id="rId3"/>
    <p:sldId id="259" r:id="rId4"/>
    <p:sldId id="278" r:id="rId5"/>
    <p:sldId id="274" r:id="rId6"/>
    <p:sldId id="282" r:id="rId7"/>
    <p:sldId id="295" r:id="rId8"/>
    <p:sldId id="296" r:id="rId9"/>
    <p:sldId id="261" r:id="rId10"/>
    <p:sldId id="275" r:id="rId11"/>
    <p:sldId id="266" r:id="rId12"/>
    <p:sldId id="276" r:id="rId13"/>
    <p:sldId id="267" r:id="rId14"/>
    <p:sldId id="277" r:id="rId15"/>
    <p:sldId id="279" r:id="rId16"/>
    <p:sldId id="280" r:id="rId17"/>
    <p:sldId id="263" r:id="rId18"/>
    <p:sldId id="291" r:id="rId19"/>
    <p:sldId id="290" r:id="rId20"/>
    <p:sldId id="289" r:id="rId21"/>
    <p:sldId id="286" r:id="rId22"/>
    <p:sldId id="264" r:id="rId23"/>
    <p:sldId id="272" r:id="rId24"/>
    <p:sldId id="273" r:id="rId25"/>
    <p:sldId id="265" r:id="rId26"/>
    <p:sldId id="287"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34" y="-105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9AC4E1-D19B-4915-AB85-95698AACEC1A}" type="datetimeFigureOut">
              <a:rPr lang="en-US"/>
              <a:t>12/3/2014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31ABFC-438D-43C4-9A0F-FD9C530C17A9}" type="slidenum">
              <a:rPr lang="en-US"/>
              <a:t>‹#›</a:t>
            </a:fld>
            <a:endParaRPr lang="en-US"/>
          </a:p>
        </p:txBody>
      </p:sp>
    </p:spTree>
    <p:extLst>
      <p:ext uri="{BB962C8B-B14F-4D97-AF65-F5344CB8AC3E}">
        <p14:creationId xmlns:p14="http://schemas.microsoft.com/office/powerpoint/2010/main" val="2381529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a:t>
            </a:fld>
            <a:endParaRPr lang="en-US"/>
          </a:p>
        </p:txBody>
      </p:sp>
    </p:spTree>
    <p:extLst>
      <p:ext uri="{BB962C8B-B14F-4D97-AF65-F5344CB8AC3E}">
        <p14:creationId xmlns:p14="http://schemas.microsoft.com/office/powerpoint/2010/main" val="2901657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a:t>
            </a:fld>
            <a:endParaRPr lang="en-US"/>
          </a:p>
        </p:txBody>
      </p:sp>
    </p:spTree>
    <p:extLst>
      <p:ext uri="{BB962C8B-B14F-4D97-AF65-F5344CB8AC3E}">
        <p14:creationId xmlns:p14="http://schemas.microsoft.com/office/powerpoint/2010/main" val="4018831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3</a:t>
            </a:fld>
            <a:endParaRPr lang="en-US"/>
          </a:p>
        </p:txBody>
      </p:sp>
    </p:spTree>
    <p:extLst>
      <p:ext uri="{BB962C8B-B14F-4D97-AF65-F5344CB8AC3E}">
        <p14:creationId xmlns:p14="http://schemas.microsoft.com/office/powerpoint/2010/main" val="114376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4</a:t>
            </a:fld>
            <a:endParaRPr lang="en-US"/>
          </a:p>
        </p:txBody>
      </p:sp>
    </p:spTree>
    <p:extLst>
      <p:ext uri="{BB962C8B-B14F-4D97-AF65-F5344CB8AC3E}">
        <p14:creationId xmlns:p14="http://schemas.microsoft.com/office/powerpoint/2010/main" val="1993019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5</a:t>
            </a:fld>
            <a:endParaRPr lang="en-US"/>
          </a:p>
        </p:txBody>
      </p:sp>
    </p:spTree>
    <p:extLst>
      <p:ext uri="{BB962C8B-B14F-4D97-AF65-F5344CB8AC3E}">
        <p14:creationId xmlns:p14="http://schemas.microsoft.com/office/powerpoint/2010/main" val="1014181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6</a:t>
            </a:fld>
            <a:endParaRPr lang="en-US"/>
          </a:p>
        </p:txBody>
      </p:sp>
    </p:spTree>
    <p:extLst>
      <p:ext uri="{BB962C8B-B14F-4D97-AF65-F5344CB8AC3E}">
        <p14:creationId xmlns:p14="http://schemas.microsoft.com/office/powerpoint/2010/main" val="426791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7</a:t>
            </a:fld>
            <a:endParaRPr lang="en-US"/>
          </a:p>
        </p:txBody>
      </p:sp>
    </p:spTree>
    <p:extLst>
      <p:ext uri="{BB962C8B-B14F-4D97-AF65-F5344CB8AC3E}">
        <p14:creationId xmlns:p14="http://schemas.microsoft.com/office/powerpoint/2010/main" val="4288146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8</a:t>
            </a:fld>
            <a:endParaRPr lang="en-US"/>
          </a:p>
        </p:txBody>
      </p:sp>
    </p:spTree>
    <p:extLst>
      <p:ext uri="{BB962C8B-B14F-4D97-AF65-F5344CB8AC3E}">
        <p14:creationId xmlns:p14="http://schemas.microsoft.com/office/powerpoint/2010/main" val="1858226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9</a:t>
            </a:fld>
            <a:endParaRPr lang="en-US"/>
          </a:p>
        </p:txBody>
      </p:sp>
    </p:spTree>
    <p:extLst>
      <p:ext uri="{BB962C8B-B14F-4D97-AF65-F5344CB8AC3E}">
        <p14:creationId xmlns:p14="http://schemas.microsoft.com/office/powerpoint/2010/main" val="7895342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10</a:t>
            </a:fld>
            <a:endParaRPr lang="en-US"/>
          </a:p>
        </p:txBody>
      </p:sp>
    </p:spTree>
    <p:extLst>
      <p:ext uri="{BB962C8B-B14F-4D97-AF65-F5344CB8AC3E}">
        <p14:creationId xmlns:p14="http://schemas.microsoft.com/office/powerpoint/2010/main" val="3791622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11</a:t>
            </a:fld>
            <a:endParaRPr lang="en-US"/>
          </a:p>
        </p:txBody>
      </p:sp>
    </p:spTree>
    <p:extLst>
      <p:ext uri="{BB962C8B-B14F-4D97-AF65-F5344CB8AC3E}">
        <p14:creationId xmlns:p14="http://schemas.microsoft.com/office/powerpoint/2010/main" val="2909305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12</a:t>
            </a:fld>
            <a:endParaRPr lang="en-US"/>
          </a:p>
        </p:txBody>
      </p:sp>
    </p:spTree>
    <p:extLst>
      <p:ext uri="{BB962C8B-B14F-4D97-AF65-F5344CB8AC3E}">
        <p14:creationId xmlns:p14="http://schemas.microsoft.com/office/powerpoint/2010/main" val="277796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13</a:t>
            </a:fld>
            <a:endParaRPr lang="en-US"/>
          </a:p>
        </p:txBody>
      </p:sp>
    </p:spTree>
    <p:extLst>
      <p:ext uri="{BB962C8B-B14F-4D97-AF65-F5344CB8AC3E}">
        <p14:creationId xmlns:p14="http://schemas.microsoft.com/office/powerpoint/2010/main" val="28130957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14</a:t>
            </a:fld>
            <a:endParaRPr lang="en-US"/>
          </a:p>
        </p:txBody>
      </p:sp>
    </p:spTree>
    <p:extLst>
      <p:ext uri="{BB962C8B-B14F-4D97-AF65-F5344CB8AC3E}">
        <p14:creationId xmlns:p14="http://schemas.microsoft.com/office/powerpoint/2010/main" val="1813206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15</a:t>
            </a:fld>
            <a:endParaRPr lang="en-US"/>
          </a:p>
        </p:txBody>
      </p:sp>
    </p:spTree>
    <p:extLst>
      <p:ext uri="{BB962C8B-B14F-4D97-AF65-F5344CB8AC3E}">
        <p14:creationId xmlns:p14="http://schemas.microsoft.com/office/powerpoint/2010/main" val="3572913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16</a:t>
            </a:fld>
            <a:endParaRPr lang="en-US"/>
          </a:p>
        </p:txBody>
      </p:sp>
    </p:spTree>
    <p:extLst>
      <p:ext uri="{BB962C8B-B14F-4D97-AF65-F5344CB8AC3E}">
        <p14:creationId xmlns:p14="http://schemas.microsoft.com/office/powerpoint/2010/main" val="29221983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17</a:t>
            </a:fld>
            <a:endParaRPr lang="en-US"/>
          </a:p>
        </p:txBody>
      </p:sp>
    </p:spTree>
    <p:extLst>
      <p:ext uri="{BB962C8B-B14F-4D97-AF65-F5344CB8AC3E}">
        <p14:creationId xmlns:p14="http://schemas.microsoft.com/office/powerpoint/2010/main" val="3724929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18</a:t>
            </a:fld>
            <a:endParaRPr lang="en-US"/>
          </a:p>
        </p:txBody>
      </p:sp>
    </p:spTree>
    <p:extLst>
      <p:ext uri="{BB962C8B-B14F-4D97-AF65-F5344CB8AC3E}">
        <p14:creationId xmlns:p14="http://schemas.microsoft.com/office/powerpoint/2010/main" val="17421711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19</a:t>
            </a:fld>
            <a:endParaRPr lang="en-US"/>
          </a:p>
        </p:txBody>
      </p:sp>
    </p:spTree>
    <p:extLst>
      <p:ext uri="{BB962C8B-B14F-4D97-AF65-F5344CB8AC3E}">
        <p14:creationId xmlns:p14="http://schemas.microsoft.com/office/powerpoint/2010/main" val="2770122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20</a:t>
            </a:fld>
            <a:endParaRPr lang="en-US"/>
          </a:p>
        </p:txBody>
      </p:sp>
    </p:spTree>
    <p:extLst>
      <p:ext uri="{BB962C8B-B14F-4D97-AF65-F5344CB8AC3E}">
        <p14:creationId xmlns:p14="http://schemas.microsoft.com/office/powerpoint/2010/main" val="35602285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21</a:t>
            </a:fld>
            <a:endParaRPr lang="en-US"/>
          </a:p>
        </p:txBody>
      </p:sp>
    </p:spTree>
    <p:extLst>
      <p:ext uri="{BB962C8B-B14F-4D97-AF65-F5344CB8AC3E}">
        <p14:creationId xmlns:p14="http://schemas.microsoft.com/office/powerpoint/2010/main" val="30908226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22</a:t>
            </a:fld>
            <a:endParaRPr lang="en-US"/>
          </a:p>
        </p:txBody>
      </p:sp>
    </p:spTree>
    <p:extLst>
      <p:ext uri="{BB962C8B-B14F-4D97-AF65-F5344CB8AC3E}">
        <p14:creationId xmlns:p14="http://schemas.microsoft.com/office/powerpoint/2010/main" val="29244686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23</a:t>
            </a:fld>
            <a:endParaRPr lang="en-US"/>
          </a:p>
        </p:txBody>
      </p:sp>
    </p:spTree>
    <p:extLst>
      <p:ext uri="{BB962C8B-B14F-4D97-AF65-F5344CB8AC3E}">
        <p14:creationId xmlns:p14="http://schemas.microsoft.com/office/powerpoint/2010/main" val="41176264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24</a:t>
            </a:fld>
            <a:endParaRPr lang="en-US"/>
          </a:p>
        </p:txBody>
      </p:sp>
    </p:spTree>
    <p:extLst>
      <p:ext uri="{BB962C8B-B14F-4D97-AF65-F5344CB8AC3E}">
        <p14:creationId xmlns:p14="http://schemas.microsoft.com/office/powerpoint/2010/main" val="1344089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25</a:t>
            </a:fld>
            <a:endParaRPr lang="en-US"/>
          </a:p>
        </p:txBody>
      </p:sp>
    </p:spTree>
    <p:extLst>
      <p:ext uri="{BB962C8B-B14F-4D97-AF65-F5344CB8AC3E}">
        <p14:creationId xmlns:p14="http://schemas.microsoft.com/office/powerpoint/2010/main" val="998636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31ABFC-438D-43C4-9A0F-FD9C530C17A9}" type="slidenum">
              <a:rPr lang="en-US"/>
              <a:t>26</a:t>
            </a:fld>
            <a:endParaRPr lang="en-US"/>
          </a:p>
        </p:txBody>
      </p:sp>
    </p:spTree>
    <p:extLst>
      <p:ext uri="{BB962C8B-B14F-4D97-AF65-F5344CB8AC3E}">
        <p14:creationId xmlns:p14="http://schemas.microsoft.com/office/powerpoint/2010/main" val="3863009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7F64D38-AB63-42E3-92DA-D5E593FE7948}" type="datetimeFigureOut">
              <a:rPr lang="en-US" smtClean="0"/>
              <a:t>12/3/2014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321537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F64D38-AB63-42E3-92DA-D5E593FE7948}" type="datetimeFigureOut">
              <a:rPr lang="en-US" smtClean="0"/>
              <a:t>12/3/2014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3933208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F64D38-AB63-42E3-92DA-D5E593FE7948}" type="datetimeFigureOut">
              <a:rPr lang="en-US" smtClean="0"/>
              <a:t>12/3/2014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3872363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7F64D38-AB63-42E3-92DA-D5E593FE7948}" type="datetimeFigureOut">
              <a:rPr lang="en-US" smtClean="0"/>
              <a:t>12/3/2014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2487462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7F64D38-AB63-42E3-92DA-D5E593FE7948}" type="datetimeFigureOut">
              <a:rPr lang="en-US" smtClean="0"/>
              <a:t>12/3/2014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27677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7F64D38-AB63-42E3-92DA-D5E593FE7948}" type="datetimeFigureOut">
              <a:rPr lang="en-US" smtClean="0"/>
              <a:t>12/3/2014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1685701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F64D38-AB63-42E3-92DA-D5E593FE7948}" type="datetimeFigureOut">
              <a:rPr lang="en-US" smtClean="0"/>
              <a:t>12/3/2014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3761657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F64D38-AB63-42E3-92DA-D5E593FE7948}" type="datetimeFigureOut">
              <a:rPr lang="en-US" smtClean="0"/>
              <a:t>12/3/2014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55919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F64D38-AB63-42E3-92DA-D5E593FE7948}" type="datetimeFigureOut">
              <a:rPr lang="en-US" smtClean="0"/>
              <a:t>12/3/2014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3030963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F64D38-AB63-42E3-92DA-D5E593FE7948}" type="datetimeFigureOut">
              <a:rPr lang="en-US" smtClean="0"/>
              <a:t>12/3/2014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769052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F64D38-AB63-42E3-92DA-D5E593FE7948}" type="datetimeFigureOut">
              <a:rPr lang="en-US" smtClean="0"/>
              <a:t>12/3/2014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4E5E5-F954-4CF3-A387-A857C3D271B3}" type="slidenum">
              <a:rPr lang="en-US" smtClean="0"/>
              <a:t>‹#›</a:t>
            </a:fld>
            <a:endParaRPr lang="en-US"/>
          </a:p>
        </p:txBody>
      </p:sp>
    </p:spTree>
    <p:extLst>
      <p:ext uri="{BB962C8B-B14F-4D97-AF65-F5344CB8AC3E}">
        <p14:creationId xmlns:p14="http://schemas.microsoft.com/office/powerpoint/2010/main" val="2836931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F64D38-AB63-42E3-92DA-D5E593FE7948}" type="datetimeFigureOut">
              <a:rPr lang="en-US" smtClean="0"/>
              <a:t>12/3/2014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44E5E5-F954-4CF3-A387-A857C3D271B3}" type="slidenum">
              <a:rPr lang="en-US" smtClean="0"/>
              <a:t>‹#›</a:t>
            </a:fld>
            <a:endParaRPr lang="en-US"/>
          </a:p>
        </p:txBody>
      </p:sp>
    </p:spTree>
    <p:extLst>
      <p:ext uri="{BB962C8B-B14F-4D97-AF65-F5344CB8AC3E}">
        <p14:creationId xmlns:p14="http://schemas.microsoft.com/office/powerpoint/2010/main" val="509296808"/>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0.jpg"/><Relationship Id="rId4" Type="http://schemas.openxmlformats.org/officeDocument/2006/relationships/image" Target="../media/image19.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nytimes.com/2009/01/17/business/17ponzi.html" TargetMode="External"/><Relationship Id="rId7" Type="http://schemas.openxmlformats.org/officeDocument/2006/relationships/hyperlink" Target="http://www.biography.com/people/bernard-madoff-466366"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www.moneycrashers.com/bernie-madoff-ponzi-scheme-explained/" TargetMode="External"/><Relationship Id="rId5" Type="http://schemas.openxmlformats.org/officeDocument/2006/relationships/hyperlink" Target="http://www.eode.org/eode-books-economie-le-reve-de-madoff/" TargetMode="External"/><Relationship Id="rId4" Type="http://schemas.openxmlformats.org/officeDocument/2006/relationships/hyperlink" Target="http://www.accounting-degree.org/scandals/accounting-scandals.jp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5029200"/>
            <a:ext cx="8229600" cy="1295400"/>
          </a:xfrm>
        </p:spPr>
        <p:txBody>
          <a:bodyPr>
            <a:normAutofit fontScale="90000"/>
          </a:bodyPr>
          <a:lstStyle/>
          <a:p>
            <a:r>
              <a:rPr lang="en-US" b="1" smtClean="0">
                <a:effectLst>
                  <a:outerShdw blurRad="38100" dist="38100" dir="2700000" algn="tl">
                    <a:srgbClr val="000000">
                      <a:alpha val="43137"/>
                    </a:srgbClr>
                  </a:outerShdw>
                </a:effectLst>
                <a:latin typeface="Adobe Caslon Pro Bold" pitchFamily="18" charset="0"/>
              </a:rPr>
              <a:t>The Case of Bernard Madoff</a:t>
            </a:r>
            <a:br>
              <a:rPr lang="en-US" b="1" smtClean="0">
                <a:effectLst>
                  <a:outerShdw blurRad="38100" dist="38100" dir="2700000" algn="tl">
                    <a:srgbClr val="000000">
                      <a:alpha val="43137"/>
                    </a:srgbClr>
                  </a:outerShdw>
                </a:effectLst>
                <a:latin typeface="Adobe Caslon Pro Bold" pitchFamily="18" charset="0"/>
              </a:rPr>
            </a:br>
            <a:r>
              <a:rPr lang="en-US" sz="2200" b="1" smtClean="0">
                <a:effectLst>
                  <a:outerShdw blurRad="38100" dist="38100" dir="2700000" algn="tl">
                    <a:srgbClr val="000000">
                      <a:alpha val="43137"/>
                    </a:srgbClr>
                  </a:outerShdw>
                </a:effectLst>
                <a:latin typeface="Adobe Caslon Pro Bold" pitchFamily="18" charset="0"/>
              </a:rPr>
              <a:t>and</a:t>
            </a:r>
            <a:br>
              <a:rPr lang="en-US" sz="2200" b="1" smtClean="0">
                <a:effectLst>
                  <a:outerShdw blurRad="38100" dist="38100" dir="2700000" algn="tl">
                    <a:srgbClr val="000000">
                      <a:alpha val="43137"/>
                    </a:srgbClr>
                  </a:outerShdw>
                </a:effectLst>
                <a:latin typeface="Adobe Caslon Pro Bold" pitchFamily="18" charset="0"/>
              </a:rPr>
            </a:br>
            <a:r>
              <a:rPr lang="en-US" sz="3100" b="1" smtClean="0">
                <a:effectLst>
                  <a:outerShdw blurRad="38100" dist="38100" dir="2700000" algn="tl">
                    <a:srgbClr val="000000">
                      <a:alpha val="43137"/>
                    </a:srgbClr>
                  </a:outerShdw>
                </a:effectLst>
                <a:latin typeface="Adobe Caslon Pro Bold" pitchFamily="18" charset="0"/>
              </a:rPr>
              <a:t>The Ponzi Scheme</a:t>
            </a:r>
            <a:endParaRPr lang="en-US" sz="3100" b="1" dirty="0">
              <a:effectLst>
                <a:outerShdw blurRad="38100" dist="38100" dir="2700000" algn="tl">
                  <a:srgbClr val="000000">
                    <a:alpha val="43137"/>
                  </a:srgbClr>
                </a:outerShdw>
              </a:effectLst>
              <a:latin typeface="Adobe Caslon Pro Bold" pitchFamily="18"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b="2956"/>
          <a:stretch/>
        </p:blipFill>
        <p:spPr>
          <a:xfrm>
            <a:off x="1219200" y="768178"/>
            <a:ext cx="6610350" cy="38800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598279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786"/>
            <a:ext cx="9220200" cy="1179786"/>
          </a:xfrm>
          <a:solidFill>
            <a:schemeClr val="bg2">
              <a:lumMod val="75000"/>
              <a:alpha val="44000"/>
            </a:schemeClr>
          </a:solidFill>
        </p:spPr>
        <p:txBody>
          <a:bodyPr>
            <a:normAutofit/>
          </a:bodyPr>
          <a:lstStyle/>
          <a:p>
            <a:pPr algn="l"/>
            <a:r>
              <a:rPr lang="en-US" b="1" dirty="0">
                <a:latin typeface="Adobe Caslon Pro Bold" pitchFamily="18" charset="0"/>
              </a:rPr>
              <a:t> </a:t>
            </a:r>
            <a:r>
              <a:rPr lang="en-US" b="1" dirty="0" smtClean="0">
                <a:latin typeface="Adobe Caslon Pro Bold" pitchFamily="18" charset="0"/>
              </a:rPr>
              <a:t>    Agenda of this Presentation</a:t>
            </a:r>
            <a:endParaRPr lang="en-US" b="1" dirty="0">
              <a:latin typeface="Adobe Caslon Pro Bold" pitchFamily="18" charset="0"/>
            </a:endParaRPr>
          </a:p>
        </p:txBody>
      </p:sp>
      <p:sp>
        <p:nvSpPr>
          <p:cNvPr id="3" name="Content Placeholder 2"/>
          <p:cNvSpPr>
            <a:spLocks noGrp="1"/>
          </p:cNvSpPr>
          <p:nvPr>
            <p:ph idx="1"/>
          </p:nvPr>
        </p:nvSpPr>
        <p:spPr/>
        <p:txBody>
          <a:bodyPr/>
          <a:lstStyle/>
          <a:p>
            <a:pPr marL="514350" indent="-514350">
              <a:buAutoNum type="arabicPeriod"/>
            </a:pPr>
            <a:r>
              <a:rPr lang="en-US" dirty="0" smtClean="0">
                <a:latin typeface="Adobe Caslon Pro Bold"/>
                <a:cs typeface="Arial" panose="020B0604020202020204" pitchFamily="34" charset="0"/>
              </a:rPr>
              <a:t>The Case of Bernard Madoff</a:t>
            </a:r>
          </a:p>
          <a:p>
            <a:pPr marL="514350" indent="-514350">
              <a:buAutoNum type="arabicPeriod"/>
            </a:pPr>
            <a:r>
              <a:rPr lang="en-US" dirty="0" smtClean="0">
                <a:latin typeface="Adobe Caslon Pro Bold"/>
                <a:cs typeface="Arial" panose="020B0604020202020204" pitchFamily="34" charset="0"/>
              </a:rPr>
              <a:t>Ponzi Scheme</a:t>
            </a:r>
          </a:p>
          <a:p>
            <a:pPr marL="514350" indent="-514350">
              <a:buAutoNum type="arabicPeriod"/>
            </a:pPr>
            <a:r>
              <a:rPr lang="en-US" dirty="0" smtClean="0">
                <a:latin typeface="Adobe Caslon Pro Bold"/>
                <a:cs typeface="Arial" panose="020B0604020202020204" pitchFamily="34" charset="0"/>
              </a:rPr>
              <a:t>The Cause of the Problem</a:t>
            </a:r>
          </a:p>
          <a:p>
            <a:pPr marL="514350" indent="-514350">
              <a:buAutoNum type="arabicPeriod"/>
            </a:pPr>
            <a:r>
              <a:rPr lang="en-US" dirty="0" smtClean="0">
                <a:latin typeface="Adobe Caslon Pro Bold"/>
                <a:cs typeface="Arial" panose="020B0604020202020204" pitchFamily="34" charset="0"/>
              </a:rPr>
              <a:t>Impact and Aftermath</a:t>
            </a:r>
          </a:p>
          <a:p>
            <a:pPr marL="514350" indent="-514350">
              <a:buAutoNum type="arabicPeriod"/>
            </a:pPr>
            <a:r>
              <a:rPr lang="en-US" dirty="0" smtClean="0">
                <a:latin typeface="Adobe Caslon Pro Bold"/>
                <a:cs typeface="Arial" panose="020B0604020202020204" pitchFamily="34" charset="0"/>
              </a:rPr>
              <a:t>Critique of the case study</a:t>
            </a:r>
          </a:p>
          <a:p>
            <a:pPr marL="514350" indent="-514350">
              <a:buAutoNum type="arabicPeriod"/>
            </a:pPr>
            <a:r>
              <a:rPr lang="en-US" dirty="0" smtClean="0">
                <a:latin typeface="Adobe Caslon Pro Bold"/>
                <a:cs typeface="Arial" panose="020B0604020202020204" pitchFamily="34" charset="0"/>
              </a:rPr>
              <a:t>The way to revert the situation</a:t>
            </a:r>
          </a:p>
          <a:p>
            <a:endParaRPr lang="en-US" dirty="0">
              <a:latin typeface="Adobe Caslon Pro Bold"/>
            </a:endParaRPr>
          </a:p>
        </p:txBody>
      </p:sp>
    </p:spTree>
    <p:extLst>
      <p:ext uri="{BB962C8B-B14F-4D97-AF65-F5344CB8AC3E}">
        <p14:creationId xmlns:p14="http://schemas.microsoft.com/office/powerpoint/2010/main" val="20876951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1143000"/>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Case of Bernard Madoff </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38800" y="1752600"/>
            <a:ext cx="3281363" cy="40386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TextBox 4"/>
          <p:cNvSpPr txBox="1"/>
          <p:nvPr/>
        </p:nvSpPr>
        <p:spPr>
          <a:xfrm>
            <a:off x="503222" y="2271637"/>
            <a:ext cx="4953000" cy="2616101"/>
          </a:xfrm>
          <a:prstGeom prst="rect">
            <a:avLst/>
          </a:prstGeom>
          <a:noFill/>
        </p:spPr>
        <p:txBody>
          <a:bodyPr wrap="square" rtlCol="0">
            <a:spAutoFit/>
          </a:bodyPr>
          <a:lstStyle/>
          <a:p>
            <a:r>
              <a:rPr lang="en-US" sz="2400" b="1" i="1" dirty="0">
                <a:latin typeface="Adobe Caslon Pro"/>
              </a:rPr>
              <a:t>Bernard Lawrence "Bernie" Madoff </a:t>
            </a:r>
            <a:r>
              <a:rPr lang="en-US" sz="2400" b="1" dirty="0" smtClean="0">
                <a:latin typeface="Adobe Caslon Pro"/>
              </a:rPr>
              <a:t> </a:t>
            </a:r>
            <a:r>
              <a:rPr lang="en-US" sz="2000" dirty="0" smtClean="0">
                <a:latin typeface="Adobe Caslon Pro"/>
              </a:rPr>
              <a:t/>
            </a:r>
            <a:br>
              <a:rPr lang="en-US" sz="2000" dirty="0" smtClean="0">
                <a:latin typeface="Adobe Caslon Pro"/>
              </a:rPr>
            </a:br>
            <a:r>
              <a:rPr lang="en-US" sz="2000" dirty="0" smtClean="0">
                <a:latin typeface="Adobe Caslon Pro"/>
              </a:rPr>
              <a:t>is </a:t>
            </a:r>
            <a:r>
              <a:rPr lang="en-US" sz="2000" dirty="0">
                <a:latin typeface="Adobe Caslon Pro"/>
              </a:rPr>
              <a:t>an American convicted of fraud and a former </a:t>
            </a:r>
            <a:r>
              <a:rPr lang="en-US" sz="2000" dirty="0" smtClean="0">
                <a:latin typeface="Adobe Caslon Pro"/>
              </a:rPr>
              <a:t>stockbroker,</a:t>
            </a:r>
            <a:r>
              <a:rPr lang="en-US" sz="2000" dirty="0">
                <a:latin typeface="Adobe Caslon Pro"/>
              </a:rPr>
              <a:t> investment advisor, </a:t>
            </a:r>
            <a:r>
              <a:rPr lang="en-US" sz="2000" dirty="0" smtClean="0">
                <a:latin typeface="Adobe Caslon Pro"/>
              </a:rPr>
              <a:t>and financier</a:t>
            </a:r>
            <a:r>
              <a:rPr lang="en-US" sz="2000" dirty="0">
                <a:latin typeface="Adobe Caslon Pro"/>
              </a:rPr>
              <a:t>. He is the former non-executive chairman of the NASDAQ stock </a:t>
            </a:r>
            <a:r>
              <a:rPr lang="en-US" sz="2000" dirty="0" smtClean="0">
                <a:latin typeface="Adobe Caslon Pro"/>
              </a:rPr>
              <a:t>market and </a:t>
            </a:r>
            <a:r>
              <a:rPr lang="en-US" sz="2000" dirty="0">
                <a:latin typeface="Adobe Caslon Pro"/>
              </a:rPr>
              <a:t>the admitted operator of a Ponzi scheme that is considered to be the largest financial fraud in U.S. history.</a:t>
            </a:r>
          </a:p>
        </p:txBody>
      </p:sp>
    </p:spTree>
    <p:extLst>
      <p:ext uri="{BB962C8B-B14F-4D97-AF65-F5344CB8AC3E}">
        <p14:creationId xmlns:p14="http://schemas.microsoft.com/office/powerpoint/2010/main" val="14975291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1143000"/>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Case of Bernard Madoff </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207" t="27219" r="40000" b="13011"/>
          <a:stretch/>
        </p:blipFill>
        <p:spPr bwMode="auto">
          <a:xfrm>
            <a:off x="457200" y="1371600"/>
            <a:ext cx="8366760" cy="4953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86755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1143000"/>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Ponzi Scheme </a:t>
            </a:r>
          </a:p>
        </p:txBody>
      </p:sp>
      <p:sp>
        <p:nvSpPr>
          <p:cNvPr id="3" name="Content Placeholder 2"/>
          <p:cNvSpPr>
            <a:spLocks noGrp="1"/>
          </p:cNvSpPr>
          <p:nvPr>
            <p:ph idx="1"/>
          </p:nvPr>
        </p:nvSpPr>
        <p:spPr>
          <a:xfrm>
            <a:off x="457200" y="1447800"/>
            <a:ext cx="8153400" cy="3352799"/>
          </a:xfrm>
        </p:spPr>
        <p:txBody>
          <a:bodyPr>
            <a:normAutofit/>
          </a:bodyPr>
          <a:lstStyle/>
          <a:p>
            <a:r>
              <a:rPr lang="en-US" sz="2600" b="1" dirty="0">
                <a:latin typeface="Adobe Caslon Pro"/>
              </a:rPr>
              <a:t>A Ponzi scheme </a:t>
            </a:r>
            <a:r>
              <a:rPr lang="en-US" sz="2600" dirty="0">
                <a:latin typeface="Adobe Caslon Pro"/>
              </a:rPr>
              <a:t>is a fraudulent investment operation that pays return to its investor from their own money or the money paid by subsequence investor rather than profit earned by the organization</a:t>
            </a:r>
          </a:p>
          <a:p>
            <a:r>
              <a:rPr lang="en-US" sz="2600" dirty="0">
                <a:latin typeface="Adobe Caslon Pro"/>
              </a:rPr>
              <a:t>Offering investment products with extreme high return in investments that actually don’t exist.</a:t>
            </a:r>
          </a:p>
          <a:p>
            <a:endParaRPr lang="en-US" sz="2800" dirty="0">
              <a:latin typeface="Adobe Caslon Pro"/>
            </a:endParaRPr>
          </a:p>
        </p:txBody>
      </p:sp>
      <p:pic>
        <p:nvPicPr>
          <p:cNvPr id="4" name="รูปภาพ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8255" y="4207189"/>
            <a:ext cx="3429000" cy="2444503"/>
          </a:xfrm>
          <a:prstGeom prst="rect">
            <a:avLst/>
          </a:prstGeom>
        </p:spPr>
      </p:pic>
    </p:spTree>
    <p:extLst>
      <p:ext uri="{BB962C8B-B14F-4D97-AF65-F5344CB8AC3E}">
        <p14:creationId xmlns:p14="http://schemas.microsoft.com/office/powerpoint/2010/main" val="21079875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1143000"/>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Ponzi Scheme </a:t>
            </a:r>
          </a:p>
        </p:txBody>
      </p:sp>
      <p:sp>
        <p:nvSpPr>
          <p:cNvPr id="3" name="Content Placeholder 2"/>
          <p:cNvSpPr>
            <a:spLocks noGrp="1"/>
          </p:cNvSpPr>
          <p:nvPr>
            <p:ph idx="1"/>
          </p:nvPr>
        </p:nvSpPr>
        <p:spPr/>
        <p:txBody>
          <a:bodyPr>
            <a:normAutofit/>
          </a:bodyPr>
          <a:lstStyle/>
          <a:p>
            <a:r>
              <a:rPr lang="en-US" sz="2800" dirty="0">
                <a:latin typeface="Adobe Caslon Pro"/>
              </a:rPr>
              <a:t>They don’t invest the money, but pay the promised return with the investors own money.</a:t>
            </a:r>
          </a:p>
          <a:p>
            <a:r>
              <a:rPr lang="en-US" sz="2800" dirty="0">
                <a:latin typeface="Adobe Caslon Pro"/>
              </a:rPr>
              <a:t>The money of new investor is being used to pay the old investor.</a:t>
            </a:r>
          </a:p>
        </p:txBody>
      </p:sp>
      <p:grpSp>
        <p:nvGrpSpPr>
          <p:cNvPr id="4" name="Group 3"/>
          <p:cNvGrpSpPr/>
          <p:nvPr/>
        </p:nvGrpSpPr>
        <p:grpSpPr>
          <a:xfrm>
            <a:off x="2070627" y="3860237"/>
            <a:ext cx="4743968" cy="2794000"/>
            <a:chOff x="382877" y="648637"/>
            <a:chExt cx="7849166" cy="5396579"/>
          </a:xfrm>
        </p:grpSpPr>
        <p:pic>
          <p:nvPicPr>
            <p:cNvPr id="5" name="Picture 4" descr="Screen Shot 2557-11-13 at 4.00.43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0635" y="788337"/>
              <a:ext cx="2971800" cy="2006600"/>
            </a:xfrm>
            <a:prstGeom prst="rect">
              <a:avLst/>
            </a:prstGeom>
          </p:spPr>
        </p:pic>
        <p:pic>
          <p:nvPicPr>
            <p:cNvPr id="6" name="Picture 5" descr="Screen Shot 2557-11-13 at 4.00.28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74135" y="1587500"/>
              <a:ext cx="1206500" cy="3124200"/>
            </a:xfrm>
            <a:prstGeom prst="rect">
              <a:avLst/>
            </a:prstGeom>
          </p:spPr>
        </p:pic>
        <p:pic>
          <p:nvPicPr>
            <p:cNvPr id="7" name="Picture 6" descr="Screen Shot 2557-11-13 at 4.00.09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877" y="648637"/>
              <a:ext cx="3390900" cy="2146300"/>
            </a:xfrm>
            <a:prstGeom prst="rect">
              <a:avLst/>
            </a:prstGeom>
          </p:spPr>
        </p:pic>
        <p:pic>
          <p:nvPicPr>
            <p:cNvPr id="8" name="Picture 7" descr="Screen Shot 2557-11-13 at 4.04.14 P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5543" y="4165616"/>
              <a:ext cx="7556500" cy="1879600"/>
            </a:xfrm>
            <a:prstGeom prst="rect">
              <a:avLst/>
            </a:prstGeom>
          </p:spPr>
        </p:pic>
      </p:grpSp>
    </p:spTree>
    <p:extLst>
      <p:ext uri="{BB962C8B-B14F-4D97-AF65-F5344CB8AC3E}">
        <p14:creationId xmlns:p14="http://schemas.microsoft.com/office/powerpoint/2010/main" val="2779015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985345"/>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Ponzi Scheme </a:t>
            </a:r>
          </a:p>
        </p:txBody>
      </p:sp>
      <p:sp>
        <p:nvSpPr>
          <p:cNvPr id="3" name="ตัวแทนเนื้อหา 2"/>
          <p:cNvSpPr>
            <a:spLocks noGrp="1"/>
          </p:cNvSpPr>
          <p:nvPr>
            <p:ph idx="1"/>
          </p:nvPr>
        </p:nvSpPr>
        <p:spPr>
          <a:xfrm>
            <a:off x="457200" y="1066800"/>
            <a:ext cx="8229600" cy="5257800"/>
          </a:xfrm>
        </p:spPr>
        <p:txBody>
          <a:bodyPr>
            <a:normAutofit lnSpcReduction="10000"/>
          </a:bodyPr>
          <a:lstStyle/>
          <a:p>
            <a:pPr marL="0" indent="0">
              <a:buNone/>
            </a:pPr>
            <a:r>
              <a:rPr lang="en-US" b="1" dirty="0">
                <a:latin typeface="Adobe Caslon Pro"/>
              </a:rPr>
              <a:t>Key element of Ponzi </a:t>
            </a:r>
            <a:r>
              <a:rPr lang="en-US" b="1" dirty="0" smtClean="0">
                <a:latin typeface="Adobe Caslon Pro"/>
              </a:rPr>
              <a:t>Scheme</a:t>
            </a:r>
          </a:p>
          <a:p>
            <a:pPr marL="0" indent="0">
              <a:buNone/>
            </a:pPr>
            <a:endParaRPr lang="en-US" b="1" dirty="0" smtClean="0">
              <a:latin typeface="Adobe Caslon Pro"/>
            </a:endParaRPr>
          </a:p>
          <a:p>
            <a:pPr marL="0" indent="0">
              <a:buNone/>
            </a:pPr>
            <a:r>
              <a:rPr lang="en-US" sz="2600" dirty="0" smtClean="0">
                <a:latin typeface="Adobe Caslon Pro"/>
              </a:rPr>
              <a:t>1.</a:t>
            </a:r>
            <a:r>
              <a:rPr lang="en-US" sz="2600" b="1" dirty="0" smtClean="0">
                <a:latin typeface="Adobe Caslon Pro"/>
              </a:rPr>
              <a:t>Benefit </a:t>
            </a:r>
            <a:r>
              <a:rPr lang="en-US" sz="2600" dirty="0" smtClean="0">
                <a:latin typeface="Adobe Caslon Pro"/>
              </a:rPr>
              <a:t>A </a:t>
            </a:r>
            <a:r>
              <a:rPr lang="en-US" sz="2600" dirty="0">
                <a:latin typeface="Adobe Caslon Pro"/>
              </a:rPr>
              <a:t>promise that the investment will achieve an above normal rate of return. </a:t>
            </a:r>
            <a:endParaRPr lang="en-US" sz="2600" dirty="0" smtClean="0">
              <a:latin typeface="Adobe Caslon Pro"/>
            </a:endParaRPr>
          </a:p>
          <a:p>
            <a:pPr marL="0" indent="0">
              <a:buNone/>
            </a:pPr>
            <a:endParaRPr lang="en-US" sz="2600" dirty="0">
              <a:latin typeface="Adobe Caslon Pro"/>
            </a:endParaRPr>
          </a:p>
          <a:p>
            <a:pPr marL="0" indent="0">
              <a:buNone/>
            </a:pPr>
            <a:r>
              <a:rPr lang="en-US" sz="2600" dirty="0" smtClean="0">
                <a:latin typeface="Adobe Caslon Pro"/>
              </a:rPr>
              <a:t>2.</a:t>
            </a:r>
            <a:r>
              <a:rPr lang="en-US" sz="2600" b="1" dirty="0" smtClean="0">
                <a:latin typeface="Adobe Caslon Pro"/>
              </a:rPr>
              <a:t>Initial credibility  </a:t>
            </a:r>
            <a:r>
              <a:rPr lang="en-US" sz="2600" dirty="0" smtClean="0">
                <a:latin typeface="Adobe Caslon Pro"/>
              </a:rPr>
              <a:t>The </a:t>
            </a:r>
            <a:r>
              <a:rPr lang="en-US" sz="2600" dirty="0">
                <a:latin typeface="Adobe Caslon Pro"/>
              </a:rPr>
              <a:t>person running the scheme needs to be believable enough to convince </a:t>
            </a:r>
            <a:r>
              <a:rPr lang="en-US" sz="2600" dirty="0" smtClean="0">
                <a:latin typeface="Adobe Caslon Pro"/>
              </a:rPr>
              <a:t>the initial investor to leave their money with him.</a:t>
            </a:r>
            <a:endParaRPr lang="en-US" sz="2600" dirty="0">
              <a:latin typeface="Adobe Caslon Pro"/>
            </a:endParaRPr>
          </a:p>
          <a:p>
            <a:pPr marL="0" indent="0">
              <a:buNone/>
            </a:pPr>
            <a:r>
              <a:rPr lang="en-US" sz="2000" dirty="0">
                <a:latin typeface="Adobe Caslon Pro"/>
              </a:rPr>
              <a:t>i.e. </a:t>
            </a:r>
            <a:r>
              <a:rPr lang="en-US" sz="2000" dirty="0" smtClean="0">
                <a:latin typeface="Adobe Caslon Pro"/>
              </a:rPr>
              <a:t>chairman </a:t>
            </a:r>
            <a:r>
              <a:rPr lang="en-US" sz="2000" dirty="0">
                <a:latin typeface="Adobe Caslon Pro"/>
              </a:rPr>
              <a:t>of the board of directors of NASDAQ, an American stock </a:t>
            </a:r>
            <a:r>
              <a:rPr lang="en-US" sz="2000" dirty="0" smtClean="0">
                <a:latin typeface="Adobe Caslon Pro"/>
              </a:rPr>
              <a:t>exchange</a:t>
            </a:r>
          </a:p>
          <a:p>
            <a:pPr marL="0" indent="0">
              <a:buNone/>
            </a:pPr>
            <a:endParaRPr lang="en-US" sz="2400" dirty="0" smtClean="0">
              <a:latin typeface="Adobe Caslon Pro"/>
            </a:endParaRPr>
          </a:p>
          <a:p>
            <a:pPr marL="0" indent="0">
              <a:buNone/>
            </a:pPr>
            <a:r>
              <a:rPr lang="en-US" sz="2600" b="1" dirty="0">
                <a:latin typeface="Adobe Caslon Pro"/>
              </a:rPr>
              <a:t>3. </a:t>
            </a:r>
            <a:r>
              <a:rPr lang="en-US" sz="2600" b="1" dirty="0" smtClean="0">
                <a:latin typeface="Adobe Caslon Pro"/>
              </a:rPr>
              <a:t>Initial </a:t>
            </a:r>
            <a:r>
              <a:rPr lang="en-US" sz="2600" b="1" dirty="0">
                <a:latin typeface="Adobe Caslon Pro"/>
              </a:rPr>
              <a:t>investor paid off</a:t>
            </a:r>
          </a:p>
          <a:p>
            <a:pPr marL="0" indent="0">
              <a:buNone/>
            </a:pPr>
            <a:endParaRPr lang="th-TH" sz="2600" dirty="0">
              <a:latin typeface="Adobe Caslon Pro"/>
            </a:endParaRPr>
          </a:p>
        </p:txBody>
      </p:sp>
    </p:spTree>
    <p:extLst>
      <p:ext uri="{BB962C8B-B14F-4D97-AF65-F5344CB8AC3E}">
        <p14:creationId xmlns:p14="http://schemas.microsoft.com/office/powerpoint/2010/main" val="32713149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55"/>
            <a:ext cx="9144000" cy="985345"/>
          </a:xfrm>
          <a:solidFill>
            <a:schemeClr val="bg2">
              <a:lumMod val="75000"/>
              <a:alpha val="45000"/>
            </a:schemeClr>
          </a:solidFill>
          <a:ln>
            <a:solidFill>
              <a:schemeClr val="bg2">
                <a:lumMod val="90000"/>
              </a:schemeClr>
            </a:solidFill>
          </a:ln>
        </p:spPr>
        <p:txBody>
          <a:bodyPr>
            <a:normAutofit/>
          </a:bodyPr>
          <a:lstStyle/>
          <a:p>
            <a:pPr algn="l"/>
            <a:r>
              <a:rPr lang="en-US" b="1" dirty="0" smtClean="0">
                <a:latin typeface="Adobe Caslon Pro" pitchFamily="18" charset="0"/>
              </a:rPr>
              <a:t>   The Ponzi Scheme </a:t>
            </a:r>
          </a:p>
        </p:txBody>
      </p:sp>
      <p:sp>
        <p:nvSpPr>
          <p:cNvPr id="3" name="ตัวแทนเนื้อหา 2"/>
          <p:cNvSpPr>
            <a:spLocks noGrp="1"/>
          </p:cNvSpPr>
          <p:nvPr>
            <p:ph idx="1"/>
          </p:nvPr>
        </p:nvSpPr>
        <p:spPr>
          <a:xfrm>
            <a:off x="457200" y="1295400"/>
            <a:ext cx="8229600" cy="4876800"/>
          </a:xfrm>
        </p:spPr>
        <p:txBody>
          <a:bodyPr>
            <a:normAutofit/>
          </a:bodyPr>
          <a:lstStyle/>
          <a:p>
            <a:pPr marL="0" indent="0">
              <a:buNone/>
            </a:pPr>
            <a:r>
              <a:rPr lang="en-US" b="1" dirty="0" smtClean="0">
                <a:latin typeface="Adobe Caslon Pro"/>
              </a:rPr>
              <a:t>The scheme will always stop one of three ways.</a:t>
            </a:r>
          </a:p>
          <a:p>
            <a:pPr marL="0" indent="0">
              <a:buNone/>
            </a:pPr>
            <a:endParaRPr lang="en-US" sz="2600" b="1" dirty="0">
              <a:latin typeface="Adobe Caslon Pro"/>
            </a:endParaRPr>
          </a:p>
          <a:p>
            <a:pPr marL="0" indent="0">
              <a:buNone/>
            </a:pPr>
            <a:r>
              <a:rPr lang="en-US" sz="2600" dirty="0" smtClean="0">
                <a:latin typeface="Adobe Caslon Pro"/>
              </a:rPr>
              <a:t>1.The </a:t>
            </a:r>
            <a:r>
              <a:rPr lang="en-US" sz="2600" dirty="0">
                <a:latin typeface="Adobe Caslon Pro"/>
              </a:rPr>
              <a:t>schemer runs away with the money they got. </a:t>
            </a:r>
            <a:endParaRPr lang="en-US" sz="2600" dirty="0" smtClean="0">
              <a:latin typeface="Adobe Caslon Pro"/>
            </a:endParaRPr>
          </a:p>
          <a:p>
            <a:pPr marL="0" indent="0">
              <a:buNone/>
            </a:pPr>
            <a:endParaRPr lang="en-US" sz="2600" dirty="0">
              <a:latin typeface="Adobe Caslon Pro"/>
            </a:endParaRPr>
          </a:p>
          <a:p>
            <a:pPr marL="0" indent="0">
              <a:buNone/>
            </a:pPr>
            <a:r>
              <a:rPr lang="en-US" sz="2600" dirty="0">
                <a:latin typeface="Adobe Caslon Pro"/>
              </a:rPr>
              <a:t>2.The schemer runs out of money. They will be unable to promise money back right away. </a:t>
            </a:r>
            <a:endParaRPr lang="en-US" sz="2600" dirty="0" smtClean="0">
              <a:latin typeface="Adobe Caslon Pro"/>
            </a:endParaRPr>
          </a:p>
          <a:p>
            <a:pPr marL="0" indent="0">
              <a:buNone/>
            </a:pPr>
            <a:endParaRPr lang="en-US" sz="2600" dirty="0">
              <a:latin typeface="Adobe Caslon Pro"/>
            </a:endParaRPr>
          </a:p>
          <a:p>
            <a:pPr marL="0" indent="0">
              <a:buNone/>
            </a:pPr>
            <a:r>
              <a:rPr lang="en-US" sz="2600" dirty="0" smtClean="0">
                <a:latin typeface="Adobe Caslon Pro"/>
              </a:rPr>
              <a:t>3.Authorities </a:t>
            </a:r>
            <a:r>
              <a:rPr lang="en-US" sz="2600" dirty="0">
                <a:latin typeface="Adobe Caslon Pro"/>
              </a:rPr>
              <a:t>find out about the scheme and stop it. </a:t>
            </a:r>
          </a:p>
          <a:p>
            <a:pPr marL="0" indent="0">
              <a:buNone/>
            </a:pPr>
            <a:endParaRPr lang="th-TH" sz="2600" dirty="0">
              <a:latin typeface="Adobe Caslon Pro"/>
            </a:endParaRPr>
          </a:p>
        </p:txBody>
      </p:sp>
    </p:spTree>
    <p:extLst>
      <p:ext uri="{BB962C8B-B14F-4D97-AF65-F5344CB8AC3E}">
        <p14:creationId xmlns:p14="http://schemas.microsoft.com/office/powerpoint/2010/main" val="15463763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   The Cause of the Problem </a:t>
            </a:r>
            <a:endParaRPr lang="en-US" b="1" dirty="0"/>
          </a:p>
        </p:txBody>
      </p:sp>
      <p:sp>
        <p:nvSpPr>
          <p:cNvPr id="3" name="Content Placeholder 2"/>
          <p:cNvSpPr>
            <a:spLocks noGrp="1"/>
          </p:cNvSpPr>
          <p:nvPr>
            <p:ph idx="1"/>
          </p:nvPr>
        </p:nvSpPr>
        <p:spPr>
          <a:xfrm>
            <a:off x="1143000" y="2514600"/>
            <a:ext cx="6858000" cy="2209800"/>
          </a:xfrm>
        </p:spPr>
        <p:txBody>
          <a:bodyPr>
            <a:noAutofit/>
          </a:bodyPr>
          <a:lstStyle/>
          <a:p>
            <a:pPr marL="0" indent="0" algn="ctr">
              <a:buNone/>
            </a:pPr>
            <a:r>
              <a:rPr lang="en-US" b="1" i="1" dirty="0" smtClean="0">
                <a:latin typeface="Adobe Caslon Pro" pitchFamily="18" charset="0"/>
              </a:rPr>
              <a:t>“Mr</a:t>
            </a:r>
            <a:r>
              <a:rPr lang="en-US" b="1" i="1" dirty="0">
                <a:latin typeface="Adobe Caslon Pro" pitchFamily="18" charset="0"/>
              </a:rPr>
              <a:t>. Madoff said his scheme started in early </a:t>
            </a:r>
            <a:r>
              <a:rPr lang="en-US" b="1" i="1" dirty="0" smtClean="0">
                <a:latin typeface="Adobe Caslon Pro" pitchFamily="18" charset="0"/>
              </a:rPr>
              <a:t>1990s, but Federal </a:t>
            </a:r>
            <a:r>
              <a:rPr lang="en-US" b="1" i="1" dirty="0">
                <a:latin typeface="Adobe Caslon Pro" pitchFamily="18" charset="0"/>
              </a:rPr>
              <a:t>investigators believed that the scheme started since in early </a:t>
            </a:r>
            <a:r>
              <a:rPr lang="en-US" b="1" i="1" dirty="0" smtClean="0">
                <a:latin typeface="Adobe Caslon Pro" pitchFamily="18" charset="0"/>
              </a:rPr>
              <a:t>1970s”</a:t>
            </a:r>
          </a:p>
        </p:txBody>
      </p:sp>
    </p:spTree>
    <p:extLst>
      <p:ext uri="{BB962C8B-B14F-4D97-AF65-F5344CB8AC3E}">
        <p14:creationId xmlns:p14="http://schemas.microsoft.com/office/powerpoint/2010/main" val="32367071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   The Cause of the Problem </a:t>
            </a:r>
            <a:endParaRPr lang="en-US" b="1" dirty="0"/>
          </a:p>
        </p:txBody>
      </p:sp>
      <p:sp>
        <p:nvSpPr>
          <p:cNvPr id="3" name="Content Placeholder 2"/>
          <p:cNvSpPr>
            <a:spLocks noGrp="1"/>
          </p:cNvSpPr>
          <p:nvPr>
            <p:ph idx="1"/>
          </p:nvPr>
        </p:nvSpPr>
        <p:spPr>
          <a:xfrm>
            <a:off x="457200" y="1600200"/>
            <a:ext cx="4648200" cy="4648200"/>
          </a:xfrm>
        </p:spPr>
        <p:txBody>
          <a:bodyPr>
            <a:normAutofit/>
          </a:bodyPr>
          <a:lstStyle/>
          <a:p>
            <a:pPr marL="0" indent="0">
              <a:buNone/>
            </a:pPr>
            <a:r>
              <a:rPr lang="en-US" sz="4000" b="1" dirty="0">
                <a:latin typeface="Adobe Caslon Pro" pitchFamily="18" charset="0"/>
              </a:rPr>
              <a:t>Why ?</a:t>
            </a:r>
          </a:p>
          <a:p>
            <a:pPr marL="0" indent="0">
              <a:buNone/>
            </a:pPr>
            <a:r>
              <a:rPr lang="en-US" dirty="0">
                <a:latin typeface="Adobe Caslon Pro" pitchFamily="18" charset="0"/>
              </a:rPr>
              <a:t>In 1990</a:t>
            </a:r>
          </a:p>
          <a:p>
            <a:pPr marL="0" indent="0">
              <a:buNone/>
            </a:pPr>
            <a:r>
              <a:rPr lang="en-US" dirty="0">
                <a:latin typeface="Adobe Caslon Pro" pitchFamily="18" charset="0"/>
              </a:rPr>
              <a:t>1. </a:t>
            </a:r>
            <a:r>
              <a:rPr lang="en-US" sz="3000" dirty="0">
                <a:latin typeface="Adobe Caslon Pro" pitchFamily="18" charset="0"/>
              </a:rPr>
              <a:t>Mr. Madoff became the chairman of NASDAQ, the electronic stock market for 3 years .</a:t>
            </a:r>
          </a:p>
          <a:p>
            <a:endParaRPr lang="en-US" dirty="0">
              <a:latin typeface="Adobe Caslon Pro" pitchFamily="18" charset="0"/>
            </a:endParaRPr>
          </a:p>
          <a:p>
            <a:endParaRPr lang="en-US" dirty="0">
              <a:latin typeface="Adobe Caslon Pro"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3977" y="2702958"/>
            <a:ext cx="3759547" cy="250863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509314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8" y="0"/>
            <a:ext cx="9141372" cy="1143000"/>
          </a:xfrm>
          <a:solidFill>
            <a:schemeClr val="bg2">
              <a:lumMod val="75000"/>
              <a:alpha val="45000"/>
            </a:schemeClr>
          </a:solidFill>
        </p:spPr>
        <p:txBody>
          <a:bodyPr>
            <a:normAutofit/>
          </a:bodyPr>
          <a:lstStyle/>
          <a:p>
            <a:pPr algn="l"/>
            <a:r>
              <a:rPr lang="en-US" b="1" dirty="0" smtClean="0">
                <a:latin typeface="Adobe Caslon Pro" pitchFamily="18" charset="0"/>
              </a:rPr>
              <a:t>The Cause of the Problem </a:t>
            </a:r>
            <a:endParaRPr lang="en-US" b="1" dirty="0"/>
          </a:p>
        </p:txBody>
      </p:sp>
      <p:sp>
        <p:nvSpPr>
          <p:cNvPr id="3" name="Content Placeholder 2"/>
          <p:cNvSpPr>
            <a:spLocks noGrp="1"/>
          </p:cNvSpPr>
          <p:nvPr>
            <p:ph idx="1"/>
          </p:nvPr>
        </p:nvSpPr>
        <p:spPr/>
        <p:txBody>
          <a:bodyPr>
            <a:normAutofit/>
          </a:bodyPr>
          <a:lstStyle/>
          <a:p>
            <a:pPr marL="0" indent="0">
              <a:buNone/>
            </a:pPr>
            <a:r>
              <a:rPr lang="en-US" dirty="0">
                <a:latin typeface="Adobe Caslon Pro" pitchFamily="18" charset="0"/>
              </a:rPr>
              <a:t>In 1992,</a:t>
            </a:r>
          </a:p>
          <a:p>
            <a:pPr marL="0" indent="0">
              <a:buNone/>
            </a:pPr>
            <a:r>
              <a:rPr lang="en-US" sz="2700" dirty="0" smtClean="0">
                <a:latin typeface="Adobe Caslon Pro" pitchFamily="18" charset="0"/>
              </a:rPr>
              <a:t>2. The </a:t>
            </a:r>
            <a:r>
              <a:rPr lang="en-US" sz="2700" dirty="0">
                <a:latin typeface="Adobe Caslon Pro" pitchFamily="18" charset="0"/>
              </a:rPr>
              <a:t>SEC, security and exchange commission, received marketing materials showing that Avellino &amp; </a:t>
            </a:r>
            <a:r>
              <a:rPr lang="en-US" sz="2700" dirty="0" err="1">
                <a:latin typeface="Adobe Caslon Pro" pitchFamily="18" charset="0"/>
              </a:rPr>
              <a:t>Bienes</a:t>
            </a:r>
            <a:r>
              <a:rPr lang="en-US" sz="2700" dirty="0">
                <a:latin typeface="Adobe Caslon Pro" pitchFamily="18" charset="0"/>
              </a:rPr>
              <a:t> had promised investors annual returns of up to 20 percent.</a:t>
            </a:r>
          </a:p>
          <a:p>
            <a:pPr marL="0" indent="0">
              <a:buNone/>
            </a:pPr>
            <a:r>
              <a:rPr lang="en-US" sz="2700" dirty="0" smtClean="0">
                <a:latin typeface="Adobe Caslon Pro" pitchFamily="18" charset="0"/>
              </a:rPr>
              <a:t>3. Originally</a:t>
            </a:r>
            <a:r>
              <a:rPr lang="en-US" sz="2700" dirty="0">
                <a:latin typeface="Adobe Caslon Pro" pitchFamily="18" charset="0"/>
              </a:rPr>
              <a:t>, the firm was formed as an accounting firm</a:t>
            </a:r>
            <a:r>
              <a:rPr lang="en-US" sz="2700" dirty="0" smtClean="0">
                <a:latin typeface="Adobe Caslon Pro" pitchFamily="18" charset="0"/>
              </a:rPr>
              <a:t>.</a:t>
            </a:r>
          </a:p>
          <a:p>
            <a:pPr marL="0" indent="0">
              <a:buNone/>
            </a:pPr>
            <a:endParaRPr lang="en-US" dirty="0">
              <a:latin typeface="Adobe Caslon Pro" pitchFamily="18" charset="0"/>
            </a:endParaRPr>
          </a:p>
          <a:p>
            <a:endParaRPr lang="en-US" dirty="0">
              <a:latin typeface="Adobe Caslon Pro" pitchFamily="18" charset="0"/>
            </a:endParaRPr>
          </a:p>
        </p:txBody>
      </p:sp>
      <p:pic>
        <p:nvPicPr>
          <p:cNvPr id="4" name="รูปภาพ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200" y="4114800"/>
            <a:ext cx="3200400" cy="24003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876618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8" y="0"/>
            <a:ext cx="9141372" cy="1143000"/>
          </a:xfrm>
          <a:solidFill>
            <a:schemeClr val="bg2">
              <a:lumMod val="75000"/>
              <a:alpha val="45000"/>
            </a:schemeClr>
          </a:solidFill>
        </p:spPr>
        <p:txBody>
          <a:bodyPr>
            <a:normAutofit/>
          </a:bodyPr>
          <a:lstStyle/>
          <a:p>
            <a:pPr algn="l"/>
            <a:r>
              <a:rPr lang="en-US" b="1" dirty="0" smtClean="0">
                <a:latin typeface="Adobe Caslon Pro" pitchFamily="18" charset="0"/>
              </a:rPr>
              <a:t>The Cause of the Problem </a:t>
            </a:r>
            <a:endParaRPr lang="en-US" b="1" dirty="0"/>
          </a:p>
        </p:txBody>
      </p:sp>
      <p:sp>
        <p:nvSpPr>
          <p:cNvPr id="3" name="Content Placeholder 2"/>
          <p:cNvSpPr>
            <a:spLocks noGrp="1"/>
          </p:cNvSpPr>
          <p:nvPr>
            <p:ph idx="1"/>
          </p:nvPr>
        </p:nvSpPr>
        <p:spPr/>
        <p:txBody>
          <a:bodyPr>
            <a:normAutofit/>
          </a:bodyPr>
          <a:lstStyle/>
          <a:p>
            <a:pPr marL="0" indent="0">
              <a:buNone/>
            </a:pPr>
            <a:r>
              <a:rPr lang="en-US" dirty="0">
                <a:latin typeface="Adobe Caslon Pro" pitchFamily="18" charset="0"/>
              </a:rPr>
              <a:t>In 1992,</a:t>
            </a:r>
          </a:p>
          <a:p>
            <a:pPr marL="0" indent="0">
              <a:buNone/>
            </a:pPr>
            <a:r>
              <a:rPr lang="en-US" dirty="0" smtClean="0">
                <a:latin typeface="Adobe Caslon Pro" pitchFamily="18" charset="0"/>
              </a:rPr>
              <a:t>4. The </a:t>
            </a:r>
            <a:r>
              <a:rPr lang="en-US" dirty="0">
                <a:latin typeface="Adobe Caslon Pro" pitchFamily="18" charset="0"/>
              </a:rPr>
              <a:t>firm was oversaw approximately $440 million from 3,200 clients</a:t>
            </a:r>
            <a:r>
              <a:rPr lang="en-US" dirty="0" smtClean="0">
                <a:latin typeface="Adobe Caslon Pro" pitchFamily="18" charset="0"/>
              </a:rPr>
              <a:t>.</a:t>
            </a:r>
          </a:p>
          <a:p>
            <a:pPr marL="0" indent="0">
              <a:buNone/>
            </a:pPr>
            <a:r>
              <a:rPr lang="en-US" dirty="0" smtClean="0">
                <a:latin typeface="Adobe Caslon Pro" pitchFamily="18" charset="0"/>
              </a:rPr>
              <a:t>5. SEC </a:t>
            </a:r>
            <a:r>
              <a:rPr lang="en-US" dirty="0">
                <a:latin typeface="Adobe Caslon Pro" pitchFamily="18" charset="0"/>
              </a:rPr>
              <a:t>only sanctioned Avellino &amp; </a:t>
            </a:r>
            <a:r>
              <a:rPr lang="en-US" dirty="0" err="1">
                <a:latin typeface="Adobe Caslon Pro" pitchFamily="18" charset="0"/>
              </a:rPr>
              <a:t>Bienes</a:t>
            </a:r>
            <a:r>
              <a:rPr lang="en-US" dirty="0">
                <a:latin typeface="Adobe Caslon Pro" pitchFamily="18" charset="0"/>
              </a:rPr>
              <a:t> for running an unregistered investment advisor and ordered the firm to return all funds to their investors for selling unregistered shares.</a:t>
            </a:r>
          </a:p>
          <a:p>
            <a:endParaRPr lang="en-US" dirty="0">
              <a:latin typeface="Adobe Caslon Pro" pitchFamily="18" charset="0"/>
            </a:endParaRPr>
          </a:p>
          <a:p>
            <a:endParaRPr lang="en-US" dirty="0">
              <a:latin typeface="Adobe Caslon Pro" pitchFamily="18" charset="0"/>
            </a:endParaRPr>
          </a:p>
        </p:txBody>
      </p:sp>
    </p:spTree>
    <p:extLst>
      <p:ext uri="{BB962C8B-B14F-4D97-AF65-F5344CB8AC3E}">
        <p14:creationId xmlns:p14="http://schemas.microsoft.com/office/powerpoint/2010/main" val="23638582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The Cause of the Problem </a:t>
            </a:r>
            <a:endParaRPr lang="en-US" b="1" dirty="0"/>
          </a:p>
        </p:txBody>
      </p:sp>
      <p:sp>
        <p:nvSpPr>
          <p:cNvPr id="3" name="Content Placeholder 2"/>
          <p:cNvSpPr>
            <a:spLocks noGrp="1"/>
          </p:cNvSpPr>
          <p:nvPr>
            <p:ph idx="1"/>
          </p:nvPr>
        </p:nvSpPr>
        <p:spPr>
          <a:xfrm>
            <a:off x="457200" y="1600200"/>
            <a:ext cx="4572000" cy="4525963"/>
          </a:xfrm>
        </p:spPr>
        <p:txBody>
          <a:bodyPr>
            <a:normAutofit fontScale="85000" lnSpcReduction="20000"/>
          </a:bodyPr>
          <a:lstStyle/>
          <a:p>
            <a:pPr marL="0" indent="0">
              <a:buNone/>
            </a:pPr>
            <a:r>
              <a:rPr lang="en-US" dirty="0">
                <a:latin typeface="Adobe Caslon Pro" pitchFamily="18" charset="0"/>
              </a:rPr>
              <a:t>In 1970</a:t>
            </a:r>
          </a:p>
          <a:p>
            <a:pPr marL="0" indent="0">
              <a:buNone/>
            </a:pPr>
            <a:endParaRPr lang="en-US" dirty="0">
              <a:latin typeface="Adobe Caslon Pro" pitchFamily="18" charset="0"/>
            </a:endParaRPr>
          </a:p>
          <a:p>
            <a:pPr marL="0" indent="0">
              <a:buNone/>
            </a:pPr>
            <a:r>
              <a:rPr lang="en-US" dirty="0">
                <a:latin typeface="Adobe Caslon Pro" pitchFamily="18" charset="0"/>
              </a:rPr>
              <a:t>6. Mr. Madoff had spent over $250,000 to upgrade the computer equipment for Stock Exchange, where he began offering to buy and sell stocks that were listed on the Big Board. The exchange, in effect, was transformed into the first all-electronic computerized stock exchange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4755" y="1676400"/>
            <a:ext cx="3362740" cy="220980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l="9507"/>
          <a:stretch/>
        </p:blipFill>
        <p:spPr>
          <a:xfrm>
            <a:off x="5414755" y="4191000"/>
            <a:ext cx="3431256" cy="2133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379111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The Cause of the Problem </a:t>
            </a:r>
            <a:endParaRPr lang="en-US" b="1" dirty="0"/>
          </a:p>
        </p:txBody>
      </p:sp>
      <p:sp>
        <p:nvSpPr>
          <p:cNvPr id="3" name="Content Placeholder 2"/>
          <p:cNvSpPr>
            <a:spLocks noGrp="1"/>
          </p:cNvSpPr>
          <p:nvPr>
            <p:ph idx="1"/>
          </p:nvPr>
        </p:nvSpPr>
        <p:spPr>
          <a:xfrm>
            <a:off x="457200" y="1600200"/>
            <a:ext cx="8153400" cy="4648200"/>
          </a:xfrm>
        </p:spPr>
        <p:txBody>
          <a:bodyPr>
            <a:normAutofit/>
          </a:bodyPr>
          <a:lstStyle/>
          <a:p>
            <a:pPr marL="0" indent="0">
              <a:buNone/>
            </a:pPr>
            <a:r>
              <a:rPr lang="en-US" sz="2800" dirty="0">
                <a:latin typeface="Adobe Caslon Pro" pitchFamily="18" charset="0"/>
              </a:rPr>
              <a:t>7. The question is if Mr. Madoff was really running a Ponzi scheme, what were the sources of the funds that Madoff used to return both the interest earned and investment principal Avellino &amp; </a:t>
            </a:r>
            <a:r>
              <a:rPr lang="en-US" sz="2800" dirty="0" err="1">
                <a:latin typeface="Adobe Caslon Pro" pitchFamily="18" charset="0"/>
              </a:rPr>
              <a:t>Bienes</a:t>
            </a:r>
            <a:r>
              <a:rPr lang="en-US" sz="2800" dirty="0">
                <a:latin typeface="Adobe Caslon Pro" pitchFamily="18" charset="0"/>
              </a:rPr>
              <a:t> investors in 1992?</a:t>
            </a:r>
          </a:p>
          <a:p>
            <a:pPr marL="0" indent="0">
              <a:buNone/>
            </a:pPr>
            <a:endParaRPr lang="en-US" dirty="0">
              <a:latin typeface="Adobe Caslon Pro" pitchFamily="18" charset="0"/>
            </a:endParaRPr>
          </a:p>
          <a:p>
            <a:pPr marL="0" indent="0">
              <a:buNone/>
            </a:pPr>
            <a:endParaRPr lang="en-US" dirty="0">
              <a:latin typeface="Adobe Caslon Pro" pitchFamily="18" charset="0"/>
            </a:endParaRPr>
          </a:p>
        </p:txBody>
      </p:sp>
      <p:pic>
        <p:nvPicPr>
          <p:cNvPr id="5" name="รูปภาพ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9214" y="3886200"/>
            <a:ext cx="4800600" cy="24563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093302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The Cause of the Problem </a:t>
            </a:r>
            <a:endParaRPr lang="en-US" b="1" dirty="0"/>
          </a:p>
        </p:txBody>
      </p:sp>
      <p:sp>
        <p:nvSpPr>
          <p:cNvPr id="3" name="Content Placeholder 2"/>
          <p:cNvSpPr>
            <a:spLocks noGrp="1"/>
          </p:cNvSpPr>
          <p:nvPr>
            <p:ph idx="1"/>
          </p:nvPr>
        </p:nvSpPr>
        <p:spPr>
          <a:xfrm>
            <a:off x="457200" y="1600200"/>
            <a:ext cx="8077200" cy="4648200"/>
          </a:xfrm>
        </p:spPr>
        <p:txBody>
          <a:bodyPr>
            <a:normAutofit/>
          </a:bodyPr>
          <a:lstStyle/>
          <a:p>
            <a:pPr marL="0" indent="0">
              <a:buNone/>
            </a:pPr>
            <a:r>
              <a:rPr lang="en-US" sz="2800" dirty="0">
                <a:latin typeface="Adobe Caslon Pro" pitchFamily="18" charset="0"/>
              </a:rPr>
              <a:t>8. After Mr. Madoff has been arrested, the investigators found no evidence to indicate that securities were purchased for customers' accounts' for perhaps as much as 13 years.</a:t>
            </a:r>
          </a:p>
          <a:p>
            <a:pPr marL="0" indent="0">
              <a:buNone/>
            </a:pPr>
            <a:endParaRPr lang="en-US" sz="3000" dirty="0">
              <a:latin typeface="Adobe Caslon Pro" pitchFamily="18" charset="0"/>
            </a:endParaRPr>
          </a:p>
          <a:p>
            <a:pPr marL="0" indent="0">
              <a:buNone/>
            </a:pPr>
            <a:endParaRPr lang="en-US" sz="3000" dirty="0">
              <a:latin typeface="Adobe Caslon Pro" pitchFamily="18" charset="0"/>
            </a:endParaRPr>
          </a:p>
        </p:txBody>
      </p:sp>
      <p:pic>
        <p:nvPicPr>
          <p:cNvPr id="5" name="รูปภาพ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538" y="3733800"/>
            <a:ext cx="5715000" cy="28575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557162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a:solidFill>
            <a:schemeClr val="bg2">
              <a:lumMod val="75000"/>
              <a:alpha val="45000"/>
            </a:schemeClr>
          </a:solidFill>
        </p:spPr>
        <p:txBody>
          <a:bodyPr>
            <a:normAutofit/>
          </a:bodyPr>
          <a:lstStyle/>
          <a:p>
            <a:pPr algn="l"/>
            <a:r>
              <a:rPr lang="en-US" b="1" dirty="0" smtClean="0">
                <a:latin typeface="Adobe Caslon Pro" pitchFamily="18" charset="0"/>
              </a:rPr>
              <a:t>    Impact and Aftermath</a:t>
            </a:r>
            <a:endParaRPr lang="en-US" b="1" dirty="0"/>
          </a:p>
        </p:txBody>
      </p:sp>
      <p:sp>
        <p:nvSpPr>
          <p:cNvPr id="3" name="Content Placeholder 2"/>
          <p:cNvSpPr>
            <a:spLocks noGrp="1"/>
          </p:cNvSpPr>
          <p:nvPr>
            <p:ph idx="1"/>
          </p:nvPr>
        </p:nvSpPr>
        <p:spPr>
          <a:xfrm>
            <a:off x="457200" y="1600200"/>
            <a:ext cx="8001000" cy="4648200"/>
          </a:xfrm>
        </p:spPr>
        <p:txBody>
          <a:bodyPr>
            <a:normAutofit/>
          </a:bodyPr>
          <a:lstStyle/>
          <a:p>
            <a:pPr marL="0" indent="0">
              <a:buNone/>
            </a:pPr>
            <a:endParaRPr lang="en-US" dirty="0">
              <a:latin typeface="Adobe Caslon Pro" pitchFamily="18" charset="0"/>
            </a:endParaRPr>
          </a:p>
          <a:p>
            <a:pPr marL="0" indent="0">
              <a:buNone/>
            </a:pPr>
            <a:endParaRPr lang="en-US" dirty="0">
              <a:latin typeface="Adobe Caslon Pro" pitchFamily="18" charset="0"/>
            </a:endParaRPr>
          </a:p>
        </p:txBody>
      </p:sp>
      <p:pic>
        <p:nvPicPr>
          <p:cNvPr id="4" name="รูปภาพ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1066800"/>
            <a:ext cx="7483446" cy="5562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009830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   Impact and Aftermath</a:t>
            </a:r>
            <a:endParaRPr lang="en-US" b="1" dirty="0"/>
          </a:p>
        </p:txBody>
      </p:sp>
      <p:sp>
        <p:nvSpPr>
          <p:cNvPr id="3" name="Content Placeholder 2"/>
          <p:cNvSpPr>
            <a:spLocks noGrp="1"/>
          </p:cNvSpPr>
          <p:nvPr>
            <p:ph idx="1"/>
          </p:nvPr>
        </p:nvSpPr>
        <p:spPr>
          <a:xfrm>
            <a:off x="457200" y="1219200"/>
            <a:ext cx="8229600" cy="5029200"/>
          </a:xfrm>
        </p:spPr>
        <p:txBody>
          <a:bodyPr>
            <a:noAutofit/>
          </a:bodyPr>
          <a:lstStyle/>
          <a:p>
            <a:pPr marL="0" indent="0">
              <a:buNone/>
            </a:pPr>
            <a:r>
              <a:rPr lang="en-US" sz="2800" b="1" i="1" dirty="0">
                <a:latin typeface="Adobe Caslon Pro"/>
              </a:rPr>
              <a:t>Here are some institutes that are affected from the case of Bernard Madoff</a:t>
            </a:r>
          </a:p>
          <a:p>
            <a:r>
              <a:rPr lang="en-US" sz="2400" dirty="0">
                <a:latin typeface="Adobe Caslon Pro"/>
              </a:rPr>
              <a:t>Criminal charges against Aurelia Finance</a:t>
            </a:r>
          </a:p>
          <a:p>
            <a:r>
              <a:rPr lang="en-US" sz="2400" dirty="0" err="1">
                <a:latin typeface="Adobe Caslon Pro"/>
              </a:rPr>
              <a:t>Grupo</a:t>
            </a:r>
            <a:r>
              <a:rPr lang="en-US" sz="2400" dirty="0">
                <a:latin typeface="Adobe Caslon Pro"/>
              </a:rPr>
              <a:t> Santander</a:t>
            </a:r>
          </a:p>
          <a:p>
            <a:r>
              <a:rPr lang="en-US" sz="2400" dirty="0">
                <a:latin typeface="Adobe Caslon Pro"/>
              </a:rPr>
              <a:t>Union </a:t>
            </a:r>
            <a:r>
              <a:rPr lang="en-US" sz="2400" dirty="0" err="1">
                <a:latin typeface="Adobe Caslon Pro"/>
              </a:rPr>
              <a:t>Bancaire</a:t>
            </a:r>
            <a:r>
              <a:rPr lang="en-US" sz="2400" dirty="0">
                <a:latin typeface="Adobe Caslon Pro"/>
              </a:rPr>
              <a:t> </a:t>
            </a:r>
            <a:r>
              <a:rPr lang="en-US" sz="2400" dirty="0" err="1">
                <a:latin typeface="Adobe Caslon Pro"/>
              </a:rPr>
              <a:t>Privee</a:t>
            </a:r>
            <a:endParaRPr lang="en-US" sz="2400" dirty="0">
              <a:latin typeface="Adobe Caslon Pro"/>
            </a:endParaRPr>
          </a:p>
          <a:p>
            <a:r>
              <a:rPr lang="en-US" sz="2400" dirty="0" err="1">
                <a:latin typeface="Adobe Caslon Pro"/>
              </a:rPr>
              <a:t>Notz</a:t>
            </a:r>
            <a:r>
              <a:rPr lang="en-US" sz="2400" dirty="0">
                <a:latin typeface="Adobe Caslon Pro"/>
              </a:rPr>
              <a:t> </a:t>
            </a:r>
            <a:r>
              <a:rPr lang="en-US" sz="2400" dirty="0" err="1">
                <a:latin typeface="Adobe Caslon Pro"/>
              </a:rPr>
              <a:t>Stucki</a:t>
            </a:r>
            <a:endParaRPr lang="en-US" sz="2400" dirty="0">
              <a:latin typeface="Adobe Caslon Pro"/>
            </a:endParaRPr>
          </a:p>
          <a:p>
            <a:r>
              <a:rPr lang="en-US" sz="2400" dirty="0">
                <a:latin typeface="Adobe Caslon Pro"/>
              </a:rPr>
              <a:t>Bank Medici</a:t>
            </a:r>
            <a:r>
              <a:rPr lang="en-US" sz="2400" dirty="0"/>
              <a:t> </a:t>
            </a:r>
            <a:r>
              <a:rPr lang="en-US" sz="2400" dirty="0">
                <a:latin typeface="Adobe Caslon Pro"/>
              </a:rPr>
              <a:t>(Austrian bank)</a:t>
            </a:r>
          </a:p>
          <a:p>
            <a:r>
              <a:rPr lang="en-US" sz="2400" dirty="0">
                <a:latin typeface="Adobe Caslon Pro"/>
              </a:rPr>
              <a:t>HSBC (British bank) </a:t>
            </a:r>
          </a:p>
          <a:p>
            <a:r>
              <a:rPr lang="en-US" sz="2400" dirty="0">
                <a:latin typeface="Adobe Caslon Pro"/>
              </a:rPr>
              <a:t>Nomura Holdings Japanese brokerage </a:t>
            </a:r>
          </a:p>
          <a:p>
            <a:endParaRPr lang="en-US" sz="2400" dirty="0">
              <a:latin typeface="Adobe Caslon Pro"/>
            </a:endParaRPr>
          </a:p>
        </p:txBody>
      </p:sp>
      <p:pic>
        <p:nvPicPr>
          <p:cNvPr id="4" name="รูปภาพ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0653" y="2030201"/>
            <a:ext cx="2971800" cy="32861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03181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   Impact and Aftermath</a:t>
            </a:r>
            <a:endParaRPr lang="en-US" b="1" dirty="0"/>
          </a:p>
        </p:txBody>
      </p:sp>
      <p:sp>
        <p:nvSpPr>
          <p:cNvPr id="3" name="Content Placeholder 2"/>
          <p:cNvSpPr>
            <a:spLocks noGrp="1"/>
          </p:cNvSpPr>
          <p:nvPr>
            <p:ph idx="1"/>
          </p:nvPr>
        </p:nvSpPr>
        <p:spPr>
          <a:xfrm>
            <a:off x="457200" y="1219200"/>
            <a:ext cx="8229600" cy="5029200"/>
          </a:xfrm>
        </p:spPr>
        <p:txBody>
          <a:bodyPr>
            <a:noAutofit/>
          </a:bodyPr>
          <a:lstStyle/>
          <a:p>
            <a:pPr marL="0" indent="0">
              <a:buNone/>
            </a:pPr>
            <a:r>
              <a:rPr lang="en-US" sz="3600" b="1" i="1" dirty="0" smtClean="0">
                <a:latin typeface="Adobe Caslon Pro"/>
              </a:rPr>
              <a:t>Suicides..</a:t>
            </a:r>
            <a:endParaRPr lang="en-US" sz="3600" b="1" i="1" dirty="0">
              <a:latin typeface="Adobe Caslon Pro"/>
            </a:endParaRPr>
          </a:p>
          <a:p>
            <a:pPr marL="0" indent="0">
              <a:buNone/>
            </a:pPr>
            <a:endParaRPr lang="en-US" sz="2200" dirty="0">
              <a:latin typeface="Adobe Caslon Pro Bold"/>
            </a:endParaRPr>
          </a:p>
        </p:txBody>
      </p:sp>
      <p:pic>
        <p:nvPicPr>
          <p:cNvPr id="4" name="รูปภาพ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7400" y="1250447"/>
            <a:ext cx="1696641" cy="2286000"/>
          </a:xfrm>
          <a:prstGeom prst="rect">
            <a:avLst/>
          </a:prstGeom>
          <a:ln>
            <a:noFill/>
          </a:ln>
          <a:effectLst>
            <a:outerShdw blurRad="292100" dist="139700" dir="2700000" algn="tl" rotWithShape="0">
              <a:srgbClr val="333333">
                <a:alpha val="65000"/>
              </a:srgbClr>
            </a:outerShdw>
          </a:effectLst>
        </p:spPr>
      </p:pic>
      <p:pic>
        <p:nvPicPr>
          <p:cNvPr id="5" name="รูปภาพ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172" y="2133600"/>
            <a:ext cx="2897659" cy="1814187"/>
          </a:xfrm>
          <a:prstGeom prst="rect">
            <a:avLst/>
          </a:prstGeom>
        </p:spPr>
      </p:pic>
      <p:sp>
        <p:nvSpPr>
          <p:cNvPr id="6" name="TextBox 5"/>
          <p:cNvSpPr txBox="1"/>
          <p:nvPr/>
        </p:nvSpPr>
        <p:spPr>
          <a:xfrm>
            <a:off x="4977482" y="3536447"/>
            <a:ext cx="4148123" cy="707886"/>
          </a:xfrm>
          <a:prstGeom prst="rect">
            <a:avLst/>
          </a:prstGeom>
          <a:noFill/>
        </p:spPr>
        <p:txBody>
          <a:bodyPr wrap="none" rtlCol="0">
            <a:spAutoFit/>
          </a:bodyPr>
          <a:lstStyle/>
          <a:p>
            <a:r>
              <a:rPr lang="fr-FR" sz="2000" dirty="0">
                <a:latin typeface="Adobe Caslon Pro"/>
              </a:rPr>
              <a:t>René-Thierry Magon de la </a:t>
            </a:r>
            <a:r>
              <a:rPr lang="fr-FR" sz="2000" dirty="0" err="1">
                <a:latin typeface="Adobe Caslon Pro"/>
              </a:rPr>
              <a:t>Villehuchet</a:t>
            </a:r>
            <a:endParaRPr lang="fr-FR" sz="2000" dirty="0">
              <a:latin typeface="Adobe Caslon Pro"/>
            </a:endParaRPr>
          </a:p>
          <a:p>
            <a:endParaRPr lang="th-TH" sz="2000" dirty="0"/>
          </a:p>
        </p:txBody>
      </p:sp>
      <p:sp>
        <p:nvSpPr>
          <p:cNvPr id="7" name="TextBox 6"/>
          <p:cNvSpPr txBox="1"/>
          <p:nvPr/>
        </p:nvSpPr>
        <p:spPr>
          <a:xfrm>
            <a:off x="977462" y="3958365"/>
            <a:ext cx="2126416" cy="830997"/>
          </a:xfrm>
          <a:prstGeom prst="rect">
            <a:avLst/>
          </a:prstGeom>
          <a:noFill/>
        </p:spPr>
        <p:txBody>
          <a:bodyPr wrap="none" rtlCol="0">
            <a:spAutoFit/>
          </a:bodyPr>
          <a:lstStyle/>
          <a:p>
            <a:r>
              <a:rPr lang="en-US" sz="2400" dirty="0">
                <a:latin typeface="Adobe Caslon Pro"/>
              </a:rPr>
              <a:t>William </a:t>
            </a:r>
            <a:r>
              <a:rPr lang="en-US" sz="2400" dirty="0" err="1">
                <a:latin typeface="Adobe Caslon Pro"/>
              </a:rPr>
              <a:t>Foxton</a:t>
            </a:r>
            <a:endParaRPr lang="en-US" sz="2400" dirty="0">
              <a:latin typeface="Adobe Caslon Pro"/>
            </a:endParaRPr>
          </a:p>
          <a:p>
            <a:endParaRPr lang="th-TH" sz="2400" dirty="0"/>
          </a:p>
        </p:txBody>
      </p:sp>
      <p:pic>
        <p:nvPicPr>
          <p:cNvPr id="8" name="รูปภาพ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0667" y="4495800"/>
            <a:ext cx="2763969" cy="2074650"/>
          </a:xfrm>
          <a:prstGeom prst="rect">
            <a:avLst/>
          </a:prstGeom>
        </p:spPr>
      </p:pic>
      <p:sp>
        <p:nvSpPr>
          <p:cNvPr id="9" name="TextBox 8"/>
          <p:cNvSpPr txBox="1"/>
          <p:nvPr/>
        </p:nvSpPr>
        <p:spPr>
          <a:xfrm>
            <a:off x="3131271" y="5410200"/>
            <a:ext cx="1846211" cy="830997"/>
          </a:xfrm>
          <a:prstGeom prst="rect">
            <a:avLst/>
          </a:prstGeom>
          <a:noFill/>
        </p:spPr>
        <p:txBody>
          <a:bodyPr wrap="none" rtlCol="0">
            <a:spAutoFit/>
          </a:bodyPr>
          <a:lstStyle/>
          <a:p>
            <a:r>
              <a:rPr lang="en-US" sz="2400" dirty="0">
                <a:latin typeface="Adobe Caslon Pro"/>
              </a:rPr>
              <a:t>Mark Madoff</a:t>
            </a:r>
          </a:p>
          <a:p>
            <a:endParaRPr lang="th-TH" sz="2400" dirty="0"/>
          </a:p>
        </p:txBody>
      </p:sp>
    </p:spTree>
    <p:extLst>
      <p:ext uri="{BB962C8B-B14F-4D97-AF65-F5344CB8AC3E}">
        <p14:creationId xmlns:p14="http://schemas.microsoft.com/office/powerpoint/2010/main" val="4241986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   Impact and Aftermath</a:t>
            </a:r>
            <a:endParaRPr lang="en-US" b="1" dirty="0"/>
          </a:p>
        </p:txBody>
      </p:sp>
      <p:sp>
        <p:nvSpPr>
          <p:cNvPr id="3" name="Content Placeholder 2"/>
          <p:cNvSpPr>
            <a:spLocks noGrp="1"/>
          </p:cNvSpPr>
          <p:nvPr>
            <p:ph idx="1"/>
          </p:nvPr>
        </p:nvSpPr>
        <p:spPr>
          <a:xfrm>
            <a:off x="457200" y="1219200"/>
            <a:ext cx="8534400" cy="5257800"/>
          </a:xfrm>
        </p:spPr>
        <p:txBody>
          <a:bodyPr>
            <a:noAutofit/>
          </a:bodyPr>
          <a:lstStyle/>
          <a:p>
            <a:pPr marL="0" indent="0">
              <a:buNone/>
            </a:pPr>
            <a:r>
              <a:rPr lang="en-US" sz="3000" b="1" i="1" dirty="0">
                <a:latin typeface="Adobe Caslon Pro"/>
              </a:rPr>
              <a:t>U.S. Securities and Exchange </a:t>
            </a:r>
            <a:r>
              <a:rPr lang="en-US" sz="3000" b="1" i="1" dirty="0" smtClean="0">
                <a:latin typeface="Adobe Caslon Pro"/>
              </a:rPr>
              <a:t>Commission</a:t>
            </a:r>
          </a:p>
          <a:p>
            <a:r>
              <a:rPr lang="en-US" sz="2400" dirty="0" smtClean="0">
                <a:latin typeface="Adobe Caslon Pro"/>
              </a:rPr>
              <a:t>In </a:t>
            </a:r>
            <a:r>
              <a:rPr lang="en-US" sz="2400" dirty="0">
                <a:latin typeface="Adobe Caslon Pro"/>
              </a:rPr>
              <a:t>September 2009, the SEC released a 477-page </a:t>
            </a:r>
            <a:r>
              <a:rPr lang="en-US" sz="2400" dirty="0" smtClean="0">
                <a:latin typeface="Adobe Caslon Pro"/>
              </a:rPr>
              <a:t>report </a:t>
            </a:r>
            <a:r>
              <a:rPr lang="en-US" sz="2400" dirty="0">
                <a:latin typeface="Adobe Caslon Pro"/>
              </a:rPr>
              <a:t>on how the SEC </a:t>
            </a:r>
            <a:r>
              <a:rPr lang="en-US" sz="2400" dirty="0" smtClean="0">
                <a:latin typeface="Adobe Caslon Pro"/>
              </a:rPr>
              <a:t>missed these red flags and identifies repeated opportunities for SEC examiners to find the fraud and how ineffective their efforts were. In </a:t>
            </a:r>
            <a:r>
              <a:rPr lang="en-US" sz="2400" dirty="0">
                <a:latin typeface="Adobe Caslon Pro"/>
              </a:rPr>
              <a:t>response to the recommendations in that report, eight SEC employees were disciplined; </a:t>
            </a:r>
            <a:r>
              <a:rPr lang="en-US" sz="2400" dirty="0" smtClean="0">
                <a:latin typeface="Adobe Caslon Pro"/>
              </a:rPr>
              <a:t>none were fired.</a:t>
            </a:r>
            <a:endParaRPr lang="en-US" sz="2400" b="1" i="1" dirty="0">
              <a:latin typeface="Adobe Caslon Pro"/>
            </a:endParaRPr>
          </a:p>
          <a:p>
            <a:pPr marL="0" indent="0">
              <a:buNone/>
            </a:pPr>
            <a:r>
              <a:rPr lang="en-US" sz="2800" b="1" i="1" dirty="0">
                <a:latin typeface="Adobe Caslon Pro"/>
              </a:rPr>
              <a:t>JPMorgan </a:t>
            </a:r>
            <a:r>
              <a:rPr lang="en-US" sz="2800" b="1" i="1" dirty="0" smtClean="0">
                <a:latin typeface="Adobe Caslon Pro"/>
              </a:rPr>
              <a:t>Chase</a:t>
            </a:r>
          </a:p>
          <a:p>
            <a:r>
              <a:rPr lang="en-US" sz="2400" dirty="0" smtClean="0">
                <a:latin typeface="Adobe Caslon Pro"/>
              </a:rPr>
              <a:t>On </a:t>
            </a:r>
            <a:r>
              <a:rPr lang="en-US" sz="2400" dirty="0">
                <a:latin typeface="Adobe Caslon Pro"/>
              </a:rPr>
              <a:t>January 7, 2014, Forbes magazine and other news outlets reported that the bank JPMorgan </a:t>
            </a:r>
            <a:r>
              <a:rPr lang="en-US" sz="2400" dirty="0" smtClean="0">
                <a:latin typeface="Adobe Caslon Pro"/>
              </a:rPr>
              <a:t>Chase</a:t>
            </a:r>
            <a:r>
              <a:rPr lang="en-US" sz="2400" dirty="0">
                <a:latin typeface="Adobe Caslon Pro"/>
              </a:rPr>
              <a:t>,</a:t>
            </a:r>
            <a:r>
              <a:rPr lang="en-US" sz="2400" dirty="0" smtClean="0">
                <a:latin typeface="Adobe Caslon Pro"/>
              </a:rPr>
              <a:t> </a:t>
            </a:r>
            <a:r>
              <a:rPr lang="en-US" sz="2400" dirty="0">
                <a:latin typeface="Adobe Caslon Pro"/>
              </a:rPr>
              <a:t>"where Madoff kept the bank account at the center of his fraud", would pay a settlement of $1.7 billion. This resolved any potential criminal case against the bank arising from the Madoff scandal. </a:t>
            </a:r>
            <a:endParaRPr lang="en-US" sz="2800" b="1" i="1" dirty="0">
              <a:latin typeface="Adobe Caslon Pro"/>
            </a:endParaRPr>
          </a:p>
          <a:p>
            <a:endParaRPr lang="en-US" sz="3000" i="1" dirty="0">
              <a:latin typeface="Adobe Caslon Pro"/>
            </a:endParaRPr>
          </a:p>
        </p:txBody>
      </p:sp>
    </p:spTree>
    <p:extLst>
      <p:ext uri="{BB962C8B-B14F-4D97-AF65-F5344CB8AC3E}">
        <p14:creationId xmlns:p14="http://schemas.microsoft.com/office/powerpoint/2010/main" val="20930494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a:latin typeface="Adobe Caslon Pro" pitchFamily="18" charset="0"/>
              </a:rPr>
              <a:t>  Critique of the case study</a:t>
            </a:r>
            <a:endParaRPr lang="en-US" b="1" dirty="0"/>
          </a:p>
        </p:txBody>
      </p:sp>
      <p:sp>
        <p:nvSpPr>
          <p:cNvPr id="3" name="Content Placeholder 2"/>
          <p:cNvSpPr>
            <a:spLocks noGrp="1"/>
          </p:cNvSpPr>
          <p:nvPr>
            <p:ph idx="1"/>
          </p:nvPr>
        </p:nvSpPr>
        <p:spPr>
          <a:xfrm>
            <a:off x="457200" y="1219200"/>
            <a:ext cx="8229600" cy="5029200"/>
          </a:xfrm>
        </p:spPr>
        <p:txBody>
          <a:bodyPr>
            <a:noAutofit/>
          </a:bodyPr>
          <a:lstStyle/>
          <a:p>
            <a:pPr marL="0" lvl="0" indent="0">
              <a:buNone/>
            </a:pPr>
            <a:endParaRPr lang="en-US" sz="2800" b="1" i="1" dirty="0" smtClean="0">
              <a:latin typeface="Adobe Caslon Pro" pitchFamily="18" charset="0"/>
            </a:endParaRPr>
          </a:p>
          <a:p>
            <a:pPr marL="0" lvl="0" indent="0">
              <a:buNone/>
            </a:pPr>
            <a:r>
              <a:rPr lang="en-US" b="1" i="1" dirty="0" smtClean="0">
                <a:latin typeface="Adobe Caslon Pro" pitchFamily="18" charset="0"/>
              </a:rPr>
              <a:t>The </a:t>
            </a:r>
            <a:r>
              <a:rPr lang="en-US" b="1" i="1" dirty="0">
                <a:latin typeface="Adobe Caslon Pro" pitchFamily="18" charset="0"/>
              </a:rPr>
              <a:t>methodology is wrong since the first place. </a:t>
            </a:r>
            <a:endParaRPr lang="en-US" b="1" i="1" dirty="0" smtClean="0">
              <a:latin typeface="Adobe Caslon Pro" pitchFamily="18" charset="0"/>
            </a:endParaRPr>
          </a:p>
          <a:p>
            <a:pPr marL="0" lvl="0" indent="0">
              <a:buNone/>
            </a:pPr>
            <a:r>
              <a:rPr lang="en-US" sz="2200" dirty="0">
                <a:latin typeface="Adobe Caslon Pro" pitchFamily="18" charset="0"/>
              </a:rPr>
              <a:t>	</a:t>
            </a:r>
            <a:r>
              <a:rPr lang="en-US" sz="2400" dirty="0" smtClean="0">
                <a:latin typeface="Adobe Caslon Pro" pitchFamily="18" charset="0"/>
              </a:rPr>
              <a:t>Investors </a:t>
            </a:r>
            <a:r>
              <a:rPr lang="en-US" sz="2400" dirty="0">
                <a:latin typeface="Adobe Caslon Pro" pitchFamily="18" charset="0"/>
              </a:rPr>
              <a:t>are paid by their money, not profit from the investment. </a:t>
            </a:r>
            <a:r>
              <a:rPr lang="en-US" sz="2400" dirty="0" smtClean="0">
                <a:latin typeface="Adobe Caslon Pro" pitchFamily="18" charset="0"/>
              </a:rPr>
              <a:t>His </a:t>
            </a:r>
            <a:r>
              <a:rPr lang="en-US" sz="2400" dirty="0">
                <a:latin typeface="Adobe Caslon Pro" pitchFamily="18" charset="0"/>
              </a:rPr>
              <a:t>scheme involves “Affinity Fraud</a:t>
            </a:r>
            <a:r>
              <a:rPr lang="en-US" sz="2400" dirty="0" smtClean="0">
                <a:latin typeface="Adobe Caslon Pro" pitchFamily="18" charset="0"/>
              </a:rPr>
              <a:t>”</a:t>
            </a:r>
          </a:p>
          <a:p>
            <a:pPr marL="0" lvl="0" indent="0">
              <a:buNone/>
            </a:pPr>
            <a:endParaRPr lang="en-US" sz="2400" dirty="0">
              <a:latin typeface="Adobe Caslon Pro" pitchFamily="18" charset="0"/>
            </a:endParaRPr>
          </a:p>
          <a:p>
            <a:pPr marL="0" indent="0">
              <a:buNone/>
            </a:pPr>
            <a:r>
              <a:rPr lang="en-US" sz="2800" b="1" i="1" dirty="0">
                <a:latin typeface="Adobe Caslon Pro" pitchFamily="18" charset="0"/>
              </a:rPr>
              <a:t>Affinity fraud </a:t>
            </a:r>
            <a:endParaRPr lang="en-US" sz="2800" b="1" i="1" dirty="0" smtClean="0">
              <a:latin typeface="Adobe Caslon Pro" pitchFamily="18" charset="0"/>
            </a:endParaRPr>
          </a:p>
          <a:p>
            <a:pPr marL="0" indent="0">
              <a:buNone/>
            </a:pPr>
            <a:r>
              <a:rPr lang="en-US" sz="2200" dirty="0">
                <a:latin typeface="Adobe Caslon Pro" pitchFamily="18" charset="0"/>
              </a:rPr>
              <a:t>	</a:t>
            </a:r>
            <a:r>
              <a:rPr lang="en-US" sz="2400" dirty="0" smtClean="0">
                <a:latin typeface="Adobe Caslon Pro" pitchFamily="18" charset="0"/>
              </a:rPr>
              <a:t>Madoff </a:t>
            </a:r>
            <a:r>
              <a:rPr lang="en-US" sz="2400" dirty="0">
                <a:latin typeface="Adobe Caslon Pro" pitchFamily="18" charset="0"/>
              </a:rPr>
              <a:t>preyed on many charity organizations and his close friends with </a:t>
            </a:r>
            <a:r>
              <a:rPr lang="en-US" sz="2400" dirty="0" smtClean="0">
                <a:latin typeface="Adobe Caslon Pro" pitchFamily="18" charset="0"/>
              </a:rPr>
              <a:t>common </a:t>
            </a:r>
            <a:r>
              <a:rPr lang="en-US" sz="2400" dirty="0">
                <a:latin typeface="Adobe Caslon Pro" pitchFamily="18" charset="0"/>
              </a:rPr>
              <a:t>interest is to receive stable return from investment. </a:t>
            </a:r>
          </a:p>
          <a:p>
            <a:endParaRPr lang="en-US" sz="2200" dirty="0">
              <a:latin typeface="Adobe Caslon Pro" pitchFamily="18" charset="0"/>
            </a:endParaRPr>
          </a:p>
        </p:txBody>
      </p:sp>
    </p:spTree>
    <p:extLst>
      <p:ext uri="{BB962C8B-B14F-4D97-AF65-F5344CB8AC3E}">
        <p14:creationId xmlns:p14="http://schemas.microsoft.com/office/powerpoint/2010/main" val="9241522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Critique of the case study</a:t>
            </a:r>
            <a:endParaRPr lang="en-US" b="1" dirty="0"/>
          </a:p>
        </p:txBody>
      </p:sp>
      <p:sp>
        <p:nvSpPr>
          <p:cNvPr id="3" name="Content Placeholder 2"/>
          <p:cNvSpPr>
            <a:spLocks noGrp="1"/>
          </p:cNvSpPr>
          <p:nvPr>
            <p:ph idx="1"/>
          </p:nvPr>
        </p:nvSpPr>
        <p:spPr>
          <a:xfrm>
            <a:off x="457200" y="1371600"/>
            <a:ext cx="8382000" cy="5029200"/>
          </a:xfrm>
        </p:spPr>
        <p:txBody>
          <a:bodyPr>
            <a:noAutofit/>
          </a:bodyPr>
          <a:lstStyle/>
          <a:p>
            <a:pPr marL="0" lvl="0" indent="0">
              <a:buNone/>
            </a:pPr>
            <a:r>
              <a:rPr lang="en-US" sz="2800" b="1" i="1" dirty="0" smtClean="0">
                <a:latin typeface="Adobe Caslon Pro" pitchFamily="18" charset="0"/>
              </a:rPr>
              <a:t>He </a:t>
            </a:r>
            <a:r>
              <a:rPr lang="en-US" sz="2800" b="1" i="1" dirty="0">
                <a:latin typeface="Adobe Caslon Pro" pitchFamily="18" charset="0"/>
              </a:rPr>
              <a:t>lied to everyone.</a:t>
            </a:r>
          </a:p>
          <a:p>
            <a:pPr marL="0" lvl="0" indent="0">
              <a:buNone/>
            </a:pPr>
            <a:r>
              <a:rPr lang="en-US" sz="2800" dirty="0">
                <a:latin typeface="Adobe Caslon Pro" pitchFamily="18" charset="0"/>
              </a:rPr>
              <a:t>	</a:t>
            </a:r>
            <a:r>
              <a:rPr lang="en-US" sz="2400" dirty="0">
                <a:latin typeface="Adobe Caslon Pro" pitchFamily="18" charset="0"/>
              </a:rPr>
              <a:t>He hadn’t actually traded, all of the money goes to his personal account to spend</a:t>
            </a:r>
            <a:r>
              <a:rPr lang="en-US" sz="2400" dirty="0" smtClean="0">
                <a:latin typeface="Adobe Caslon Pro" pitchFamily="18" charset="0"/>
              </a:rPr>
              <a:t>.</a:t>
            </a:r>
            <a:endParaRPr lang="en-US" sz="2400" dirty="0">
              <a:latin typeface="Adobe Caslon Pro" pitchFamily="18" charset="0"/>
            </a:endParaRPr>
          </a:p>
          <a:p>
            <a:pPr marL="0" lvl="0" indent="0">
              <a:buNone/>
            </a:pPr>
            <a:r>
              <a:rPr lang="en-US" sz="2800" b="1" i="1" dirty="0">
                <a:latin typeface="Adobe Caslon Pro" pitchFamily="18" charset="0"/>
              </a:rPr>
              <a:t>No transparency</a:t>
            </a:r>
          </a:p>
          <a:p>
            <a:pPr marL="0" indent="0">
              <a:buNone/>
            </a:pPr>
            <a:r>
              <a:rPr lang="en-US" sz="2800" dirty="0">
                <a:latin typeface="Adobe Caslon Pro" pitchFamily="18" charset="0"/>
              </a:rPr>
              <a:t>	</a:t>
            </a:r>
            <a:r>
              <a:rPr lang="en-US" sz="2400" dirty="0">
                <a:latin typeface="Adobe Caslon Pro" pitchFamily="18" charset="0"/>
              </a:rPr>
              <a:t>He claimed that the methodology is too difficult to understand so no one should bother looking at it. </a:t>
            </a:r>
          </a:p>
          <a:p>
            <a:endParaRPr lang="en-US" sz="2200" dirty="0">
              <a:latin typeface="Adobe Caslon Pro" pitchFamily="18" charset="0"/>
            </a:endParaRPr>
          </a:p>
        </p:txBody>
      </p:sp>
      <p:pic>
        <p:nvPicPr>
          <p:cNvPr id="4" name="รูปภาพ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4419600"/>
            <a:ext cx="3276600" cy="21912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92329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The way to revert the situation </a:t>
            </a:r>
            <a:endParaRPr lang="en-US" b="1" dirty="0"/>
          </a:p>
        </p:txBody>
      </p:sp>
      <p:sp>
        <p:nvSpPr>
          <p:cNvPr id="3" name="Content Placeholder 2"/>
          <p:cNvSpPr>
            <a:spLocks noGrp="1"/>
          </p:cNvSpPr>
          <p:nvPr>
            <p:ph idx="1"/>
          </p:nvPr>
        </p:nvSpPr>
        <p:spPr>
          <a:xfrm>
            <a:off x="457200" y="1600200"/>
            <a:ext cx="8077200" cy="4525963"/>
          </a:xfrm>
        </p:spPr>
        <p:txBody>
          <a:bodyPr>
            <a:normAutofit/>
          </a:bodyPr>
          <a:lstStyle/>
          <a:p>
            <a:pPr marL="0" indent="0">
              <a:buNone/>
            </a:pPr>
            <a:r>
              <a:rPr lang="en-US" sz="3000" b="1" i="1" dirty="0" smtClean="0">
                <a:latin typeface="Adobe Caslon Pro" pitchFamily="18" charset="0"/>
              </a:rPr>
              <a:t>Stronger </a:t>
            </a:r>
            <a:r>
              <a:rPr lang="en-US" sz="3000" b="1" i="1" dirty="0">
                <a:latin typeface="Adobe Caslon Pro" pitchFamily="18" charset="0"/>
              </a:rPr>
              <a:t>law enforcement decreases the expected payoff of committing a crime</a:t>
            </a:r>
          </a:p>
          <a:p>
            <a:pPr marL="514350" indent="-514350">
              <a:buFont typeface="+mj-lt"/>
              <a:buAutoNum type="arabicPeriod"/>
            </a:pPr>
            <a:r>
              <a:rPr lang="en-US" sz="2600" dirty="0" smtClean="0">
                <a:latin typeface="Adobe Caslon Pro" pitchFamily="18" charset="0"/>
              </a:rPr>
              <a:t>U.S</a:t>
            </a:r>
            <a:r>
              <a:rPr lang="en-US" sz="2600" dirty="0">
                <a:latin typeface="Adobe Caslon Pro" pitchFamily="18" charset="0"/>
              </a:rPr>
              <a:t>. Securities and Exchange Commission (SEC) act aggressively to prevent scandals</a:t>
            </a:r>
          </a:p>
          <a:p>
            <a:pPr marL="514350" indent="-514350">
              <a:buFont typeface="+mj-lt"/>
              <a:buAutoNum type="arabicPeriod"/>
            </a:pPr>
            <a:endParaRPr lang="en-US" sz="2600" dirty="0">
              <a:latin typeface="Adobe Caslon Pro" pitchFamily="18" charset="0"/>
            </a:endParaRPr>
          </a:p>
          <a:p>
            <a:pPr marL="514350" indent="-514350">
              <a:buFont typeface="+mj-lt"/>
              <a:buAutoNum type="arabicPeriod"/>
            </a:pPr>
            <a:r>
              <a:rPr lang="en-US" sz="2600" dirty="0" smtClean="0">
                <a:latin typeface="Adobe Caslon Pro" pitchFamily="18" charset="0"/>
              </a:rPr>
              <a:t>However</a:t>
            </a:r>
            <a:r>
              <a:rPr lang="en-US" sz="2600" dirty="0">
                <a:latin typeface="Adobe Caslon Pro" pitchFamily="18" charset="0"/>
              </a:rPr>
              <a:t>, unable to prevent all financial frauds and corporate scandals, it just increases the probability that a “thief” will be caught. </a:t>
            </a:r>
          </a:p>
          <a:p>
            <a:pPr marL="0" indent="0">
              <a:buNone/>
            </a:pPr>
            <a:endParaRPr lang="en-US" dirty="0">
              <a:latin typeface="Adobe Caslon Pro" pitchFamily="18" charset="0"/>
            </a:endParaRPr>
          </a:p>
        </p:txBody>
      </p:sp>
    </p:spTree>
    <p:extLst>
      <p:ext uri="{BB962C8B-B14F-4D97-AF65-F5344CB8AC3E}">
        <p14:creationId xmlns:p14="http://schemas.microsoft.com/office/powerpoint/2010/main" val="22926585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648"/>
            <a:ext cx="9144000" cy="1143000"/>
          </a:xfrm>
          <a:solidFill>
            <a:schemeClr val="bg2">
              <a:lumMod val="75000"/>
              <a:alpha val="45000"/>
            </a:schemeClr>
          </a:solidFill>
        </p:spPr>
        <p:txBody>
          <a:bodyPr>
            <a:normAutofit/>
          </a:bodyPr>
          <a:lstStyle/>
          <a:p>
            <a:pPr algn="l"/>
            <a:r>
              <a:rPr lang="en-US" b="1" dirty="0" smtClean="0">
                <a:latin typeface="Adobe Caslon Pro" pitchFamily="18" charset="0"/>
              </a:rPr>
              <a:t>The way to revert the situation </a:t>
            </a:r>
            <a:endParaRPr lang="en-US" b="1" dirty="0"/>
          </a:p>
        </p:txBody>
      </p:sp>
      <p:sp>
        <p:nvSpPr>
          <p:cNvPr id="3" name="Content Placeholder 2"/>
          <p:cNvSpPr>
            <a:spLocks noGrp="1"/>
          </p:cNvSpPr>
          <p:nvPr>
            <p:ph idx="1"/>
          </p:nvPr>
        </p:nvSpPr>
        <p:spPr/>
        <p:txBody>
          <a:bodyPr>
            <a:normAutofit/>
          </a:bodyPr>
          <a:lstStyle/>
          <a:p>
            <a:pPr marL="0" indent="0">
              <a:buNone/>
            </a:pPr>
            <a:r>
              <a:rPr lang="en-US" b="1" i="1" dirty="0">
                <a:latin typeface="Adobe Caslon Pro" pitchFamily="18" charset="0"/>
              </a:rPr>
              <a:t>Change in the relationship between a firm and its accounting auditor</a:t>
            </a:r>
          </a:p>
          <a:p>
            <a:pPr marL="514350" indent="-514350">
              <a:buFont typeface="+mj-lt"/>
              <a:buAutoNum type="arabicPeriod"/>
            </a:pPr>
            <a:r>
              <a:rPr lang="en-US" sz="2600" dirty="0">
                <a:latin typeface="Adobe Caslon Pro" pitchFamily="18" charset="0"/>
              </a:rPr>
              <a:t>Deal with for long periods of time, relationship involved</a:t>
            </a:r>
          </a:p>
          <a:p>
            <a:pPr marL="514350" indent="-514350">
              <a:buFont typeface="+mj-lt"/>
              <a:buAutoNum type="arabicPeriod"/>
            </a:pPr>
            <a:r>
              <a:rPr lang="en-US" sz="2600" dirty="0">
                <a:latin typeface="Adobe Caslon Pro" pitchFamily="18" charset="0"/>
              </a:rPr>
              <a:t>Auditor might accept small irregularities</a:t>
            </a:r>
          </a:p>
          <a:p>
            <a:pPr marL="514350" indent="-514350">
              <a:buFont typeface="+mj-lt"/>
              <a:buAutoNum type="arabicPeriod"/>
            </a:pPr>
            <a:r>
              <a:rPr lang="en-US" sz="2600" dirty="0">
                <a:latin typeface="Adobe Caslon Pro" pitchFamily="18" charset="0"/>
              </a:rPr>
              <a:t>Thus, should have to change auditor every five years</a:t>
            </a:r>
          </a:p>
          <a:p>
            <a:pPr marL="514350" indent="-514350">
              <a:buFont typeface="+mj-lt"/>
              <a:buAutoNum type="arabicPeriod"/>
            </a:pPr>
            <a:r>
              <a:rPr lang="en-US" sz="2600" dirty="0">
                <a:latin typeface="Adobe Caslon Pro" pitchFamily="18" charset="0"/>
              </a:rPr>
              <a:t>Each accounting firm would have a strong incentive to do its job properly</a:t>
            </a:r>
          </a:p>
          <a:p>
            <a:pPr marL="0" indent="0">
              <a:buNone/>
            </a:pPr>
            <a:endParaRPr lang="en-US" dirty="0">
              <a:latin typeface="Adobe Caslon Pro" pitchFamily="18" charset="0"/>
            </a:endParaRPr>
          </a:p>
          <a:p>
            <a:pPr marL="0" indent="0">
              <a:buNone/>
            </a:pPr>
            <a:endParaRPr lang="en-US" dirty="0">
              <a:latin typeface="Adobe Caslon Pro" pitchFamily="18" charset="0"/>
            </a:endParaRPr>
          </a:p>
        </p:txBody>
      </p:sp>
    </p:spTree>
    <p:extLst>
      <p:ext uri="{BB962C8B-B14F-4D97-AF65-F5344CB8AC3E}">
        <p14:creationId xmlns:p14="http://schemas.microsoft.com/office/powerpoint/2010/main" val="35429009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a:solidFill>
            <a:schemeClr val="bg2">
              <a:lumMod val="75000"/>
              <a:alpha val="45000"/>
            </a:schemeClr>
          </a:solidFill>
        </p:spPr>
        <p:txBody>
          <a:bodyPr>
            <a:normAutofit/>
          </a:bodyPr>
          <a:lstStyle/>
          <a:p>
            <a:pPr algn="l"/>
            <a:r>
              <a:rPr lang="en-US" sz="4000" b="1" dirty="0" smtClean="0">
                <a:latin typeface="Adobe Caslon Pro" pitchFamily="18" charset="0"/>
              </a:rPr>
              <a:t>The way to revert the situation </a:t>
            </a:r>
            <a:endParaRPr lang="en-US" sz="4000" b="1" dirty="0"/>
          </a:p>
        </p:txBody>
      </p:sp>
      <p:sp>
        <p:nvSpPr>
          <p:cNvPr id="3" name="Content Placeholder 2"/>
          <p:cNvSpPr>
            <a:spLocks noGrp="1"/>
          </p:cNvSpPr>
          <p:nvPr>
            <p:ph idx="1"/>
          </p:nvPr>
        </p:nvSpPr>
        <p:spPr/>
        <p:txBody>
          <a:bodyPr>
            <a:normAutofit/>
          </a:bodyPr>
          <a:lstStyle/>
          <a:p>
            <a:pPr marL="0" indent="0">
              <a:buNone/>
            </a:pPr>
            <a:r>
              <a:rPr lang="en-US" b="1" i="1" dirty="0" smtClean="0">
                <a:latin typeface="Adobe Caslon Pro" pitchFamily="18" charset="0"/>
              </a:rPr>
              <a:t>For </a:t>
            </a:r>
            <a:r>
              <a:rPr lang="en-US" b="1" i="1" dirty="0">
                <a:latin typeface="Adobe Caslon Pro" pitchFamily="18" charset="0"/>
              </a:rPr>
              <a:t>investors to </a:t>
            </a:r>
            <a:r>
              <a:rPr lang="en-US" b="1" i="1" dirty="0" smtClean="0">
                <a:latin typeface="Adobe Caslon Pro" pitchFamily="18" charset="0"/>
              </a:rPr>
              <a:t>notice…</a:t>
            </a:r>
            <a:endParaRPr lang="en-US" dirty="0">
              <a:latin typeface="Adobe Caslon Pro" pitchFamily="18" charset="0"/>
            </a:endParaRPr>
          </a:p>
          <a:p>
            <a:pPr marL="514350" indent="-514350">
              <a:buFont typeface="+mj-lt"/>
              <a:buAutoNum type="arabicPeriod"/>
            </a:pPr>
            <a:r>
              <a:rPr lang="en-US" sz="2500" dirty="0">
                <a:latin typeface="Adobe Caslon Pro" pitchFamily="18" charset="0"/>
              </a:rPr>
              <a:t>Never settle for published or advertised track </a:t>
            </a:r>
            <a:r>
              <a:rPr lang="en-US" sz="2500" dirty="0" smtClean="0">
                <a:latin typeface="Adobe Caslon Pro" pitchFamily="18" charset="0"/>
              </a:rPr>
              <a:t>records</a:t>
            </a:r>
            <a:endParaRPr lang="en-US" sz="2500" dirty="0">
              <a:latin typeface="Adobe Caslon Pro" pitchFamily="18" charset="0"/>
            </a:endParaRPr>
          </a:p>
          <a:p>
            <a:pPr marL="514350" indent="-514350">
              <a:buFont typeface="+mj-lt"/>
              <a:buAutoNum type="arabicPeriod"/>
            </a:pPr>
            <a:r>
              <a:rPr lang="en-US" sz="2500" dirty="0">
                <a:latin typeface="Adobe Caslon Pro" pitchFamily="18" charset="0"/>
              </a:rPr>
              <a:t>Double check account statements provided by the </a:t>
            </a:r>
            <a:r>
              <a:rPr lang="en-US" sz="2500" dirty="0" smtClean="0">
                <a:latin typeface="Adobe Caslon Pro" pitchFamily="18" charset="0"/>
              </a:rPr>
              <a:t>Advisor</a:t>
            </a:r>
            <a:endParaRPr lang="en-US" sz="2500" dirty="0">
              <a:latin typeface="Adobe Caslon Pro" pitchFamily="18" charset="0"/>
            </a:endParaRPr>
          </a:p>
          <a:p>
            <a:pPr marL="514350" indent="-514350">
              <a:buFont typeface="+mj-lt"/>
              <a:buAutoNum type="arabicPeriod"/>
            </a:pPr>
            <a:r>
              <a:rPr lang="en-US" sz="2500" dirty="0">
                <a:latin typeface="Adobe Caslon Pro" pitchFamily="18" charset="0"/>
              </a:rPr>
              <a:t>Understand about the investment </a:t>
            </a:r>
            <a:r>
              <a:rPr lang="en-US" sz="2500" dirty="0" smtClean="0">
                <a:latin typeface="Adobe Caslon Pro" pitchFamily="18" charset="0"/>
              </a:rPr>
              <a:t>strategy</a:t>
            </a:r>
            <a:endParaRPr lang="en-US" sz="2500" dirty="0">
              <a:latin typeface="Adobe Caslon Pro" pitchFamily="18" charset="0"/>
            </a:endParaRPr>
          </a:p>
          <a:p>
            <a:pPr marL="514350" indent="-514350">
              <a:buFont typeface="+mj-lt"/>
              <a:buAutoNum type="arabicPeriod"/>
            </a:pPr>
            <a:r>
              <a:rPr lang="en-US" sz="2500" dirty="0" smtClean="0">
                <a:latin typeface="Adobe Caslon Pro" pitchFamily="18" charset="0"/>
              </a:rPr>
              <a:t>Open </a:t>
            </a:r>
            <a:r>
              <a:rPr lang="en-US" sz="2500" dirty="0">
                <a:latin typeface="Adobe Caslon Pro" pitchFamily="18" charset="0"/>
              </a:rPr>
              <a:t>a test account with real money to monitor the program</a:t>
            </a:r>
          </a:p>
          <a:p>
            <a:pPr marL="514350" indent="-514350">
              <a:buAutoNum type="arabicPeriod" startAt="5"/>
            </a:pPr>
            <a:r>
              <a:rPr lang="en-US" sz="2500" dirty="0">
                <a:latin typeface="Adobe Caslon Pro" pitchFamily="18" charset="0"/>
              </a:rPr>
              <a:t>Must not keep all of money with one </a:t>
            </a:r>
            <a:r>
              <a:rPr lang="en-US" sz="2500" dirty="0" smtClean="0">
                <a:latin typeface="Adobe Caslon Pro" pitchFamily="18" charset="0"/>
              </a:rPr>
              <a:t>manager</a:t>
            </a:r>
            <a:endParaRPr lang="en-US" sz="2500" dirty="0">
              <a:latin typeface="Adobe Caslon Pro" pitchFamily="18" charset="0"/>
            </a:endParaRPr>
          </a:p>
          <a:p>
            <a:pPr marL="514350" indent="-514350">
              <a:buAutoNum type="arabicPeriod" startAt="5"/>
            </a:pPr>
            <a:r>
              <a:rPr lang="en-US" sz="2500" dirty="0">
                <a:latin typeface="Adobe Caslon Pro" pitchFamily="18" charset="0"/>
              </a:rPr>
              <a:t>Check investments for the name of the firm that provides the audit</a:t>
            </a:r>
          </a:p>
          <a:p>
            <a:pPr marL="514350" indent="-514350">
              <a:buFont typeface="+mj-lt"/>
              <a:buAutoNum type="arabicPeriod"/>
            </a:pPr>
            <a:endParaRPr lang="en-US" dirty="0">
              <a:latin typeface="Adobe Caslon Pro" pitchFamily="18" charset="0"/>
            </a:endParaRPr>
          </a:p>
          <a:p>
            <a:pPr marL="0" indent="0">
              <a:buNone/>
            </a:pPr>
            <a:endParaRPr lang="en-US" dirty="0">
              <a:latin typeface="Adobe Caslon Pro" pitchFamily="18" charset="0"/>
            </a:endParaRPr>
          </a:p>
          <a:p>
            <a:pPr marL="0" indent="0">
              <a:buNone/>
            </a:pPr>
            <a:endParaRPr lang="en-US" dirty="0">
              <a:latin typeface="Adobe Caslon Pro" pitchFamily="18" charset="0"/>
            </a:endParaRPr>
          </a:p>
        </p:txBody>
      </p:sp>
    </p:spTree>
    <p:extLst>
      <p:ext uri="{BB962C8B-B14F-4D97-AF65-F5344CB8AC3E}">
        <p14:creationId xmlns:p14="http://schemas.microsoft.com/office/powerpoint/2010/main" val="12151898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1143000"/>
          </a:xfrm>
          <a:solidFill>
            <a:schemeClr val="bg2">
              <a:lumMod val="75000"/>
              <a:alpha val="45000"/>
            </a:schemeClr>
          </a:solidFill>
        </p:spPr>
        <p:txBody>
          <a:bodyPr/>
          <a:lstStyle/>
          <a:p>
            <a:pPr algn="l"/>
            <a:r>
              <a:rPr lang="en-US" dirty="0" smtClean="0">
                <a:latin typeface="Adobe Caslon Pro Bold" pitchFamily="18" charset="0"/>
              </a:rPr>
              <a:t>   References</a:t>
            </a:r>
            <a:endParaRPr lang="en-US" dirty="0">
              <a:latin typeface="Adobe Caslon Pro Bold" pitchFamily="18" charset="0"/>
            </a:endParaRPr>
          </a:p>
        </p:txBody>
      </p:sp>
      <p:sp>
        <p:nvSpPr>
          <p:cNvPr id="3" name="Content Placeholder 2"/>
          <p:cNvSpPr>
            <a:spLocks noGrp="1"/>
          </p:cNvSpPr>
          <p:nvPr>
            <p:ph idx="1"/>
          </p:nvPr>
        </p:nvSpPr>
        <p:spPr/>
        <p:txBody>
          <a:bodyPr>
            <a:normAutofit/>
          </a:bodyPr>
          <a:lstStyle/>
          <a:p>
            <a:r>
              <a:rPr lang="en-US" sz="2400" dirty="0">
                <a:latin typeface="Adobe Caslon Pro Bold"/>
                <a:hlinkClick r:id="rId3"/>
              </a:rPr>
              <a:t>http://</a:t>
            </a:r>
            <a:r>
              <a:rPr lang="en-US" sz="2400" dirty="0" smtClean="0">
                <a:latin typeface="Adobe Caslon Pro Bold"/>
                <a:hlinkClick r:id="rId3"/>
              </a:rPr>
              <a:t>www.nytimes.com/2009/01/17/business/17ponzi.html</a:t>
            </a:r>
            <a:endParaRPr lang="en-US" sz="2400" dirty="0" smtClean="0">
              <a:latin typeface="Adobe Caslon Pro Bold"/>
            </a:endParaRPr>
          </a:p>
          <a:p>
            <a:r>
              <a:rPr lang="en-US" sz="2400" dirty="0">
                <a:latin typeface="Adobe Caslon Pro Bold"/>
                <a:hlinkClick r:id="rId4"/>
              </a:rPr>
              <a:t>http://</a:t>
            </a:r>
            <a:r>
              <a:rPr lang="en-US" sz="2400" dirty="0" smtClean="0">
                <a:latin typeface="Adobe Caslon Pro Bold"/>
                <a:hlinkClick r:id="rId4"/>
              </a:rPr>
              <a:t>www.accounting-degree.org/scandals/accounting-scandals.jpg</a:t>
            </a:r>
            <a:endParaRPr lang="en-US" sz="2400" dirty="0" smtClean="0">
              <a:latin typeface="Adobe Caslon Pro Bold"/>
            </a:endParaRPr>
          </a:p>
          <a:p>
            <a:r>
              <a:rPr lang="en-US" sz="2400" dirty="0">
                <a:latin typeface="Adobe Caslon Pro Bold"/>
                <a:hlinkClick r:id="rId5"/>
              </a:rPr>
              <a:t>http://www.eode.org/eode-books-economie-le-reve-de-madoff</a:t>
            </a:r>
            <a:r>
              <a:rPr lang="en-US" sz="2400" dirty="0" smtClean="0">
                <a:latin typeface="Adobe Caslon Pro Bold"/>
                <a:hlinkClick r:id="rId5"/>
              </a:rPr>
              <a:t>/</a:t>
            </a:r>
            <a:endParaRPr lang="en-US" sz="2400" dirty="0" smtClean="0">
              <a:latin typeface="Adobe Caslon Pro Bold"/>
            </a:endParaRPr>
          </a:p>
          <a:p>
            <a:r>
              <a:rPr lang="en-US" sz="2400" dirty="0">
                <a:latin typeface="Adobe Caslon Pro Bold"/>
                <a:hlinkClick r:id="rId6"/>
              </a:rPr>
              <a:t>http://www.moneycrashers.com/bernie-madoff-ponzi-scheme-explained</a:t>
            </a:r>
            <a:r>
              <a:rPr lang="en-US" sz="2400" dirty="0" smtClean="0">
                <a:latin typeface="Adobe Caslon Pro Bold"/>
                <a:hlinkClick r:id="rId6"/>
              </a:rPr>
              <a:t>/</a:t>
            </a:r>
            <a:endParaRPr lang="en-US" sz="2400" dirty="0" smtClean="0">
              <a:latin typeface="Adobe Caslon Pro Bold"/>
            </a:endParaRPr>
          </a:p>
          <a:p>
            <a:r>
              <a:rPr lang="en-US" sz="2400" dirty="0">
                <a:latin typeface="Adobe Caslon Pro Bold"/>
                <a:hlinkClick r:id="rId7"/>
              </a:rPr>
              <a:t>http://</a:t>
            </a:r>
            <a:r>
              <a:rPr lang="en-US" sz="2400" dirty="0" smtClean="0">
                <a:latin typeface="Adobe Caslon Pro Bold"/>
                <a:hlinkClick r:id="rId7"/>
              </a:rPr>
              <a:t>www.biography.com/people/bernard-madoff-466366</a:t>
            </a:r>
            <a:endParaRPr lang="en-US" sz="2400" dirty="0" smtClean="0">
              <a:latin typeface="Adobe Caslon Pro Bold"/>
            </a:endParaRPr>
          </a:p>
          <a:p>
            <a:endParaRPr lang="en-US" sz="2400" dirty="0">
              <a:latin typeface="Adobe Caslon Pro Bold"/>
            </a:endParaRPr>
          </a:p>
        </p:txBody>
      </p:sp>
    </p:spTree>
    <p:extLst>
      <p:ext uri="{BB962C8B-B14F-4D97-AF65-F5344CB8AC3E}">
        <p14:creationId xmlns:p14="http://schemas.microsoft.com/office/powerpoint/2010/main" val="17169902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a:xfrm>
            <a:off x="685800" y="2514600"/>
            <a:ext cx="7772400" cy="1470025"/>
          </a:xfrm>
        </p:spPr>
        <p:txBody>
          <a:bodyPr>
            <a:noAutofit/>
          </a:bodyPr>
          <a:lstStyle/>
          <a:p>
            <a:r>
              <a:rPr lang="en-US" sz="9600" b="1" dirty="0" smtClean="0">
                <a:latin typeface="Adobe Caslon Pro"/>
              </a:rPr>
              <a:t>Q &amp; A</a:t>
            </a:r>
            <a:endParaRPr lang="th-TH" sz="9600" b="1" dirty="0">
              <a:latin typeface="Adobe Caslon Pro"/>
            </a:endParaRPr>
          </a:p>
        </p:txBody>
      </p:sp>
    </p:spTree>
    <p:extLst>
      <p:ext uri="{BB962C8B-B14F-4D97-AF65-F5344CB8AC3E}">
        <p14:creationId xmlns:p14="http://schemas.microsoft.com/office/powerpoint/2010/main" val="18051662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281</TotalTime>
  <Words>922</Words>
  <Application>Microsoft Office PowerPoint</Application>
  <PresentationFormat>นำเสนอทางหน้าจอ (4:3)</PresentationFormat>
  <Paragraphs>141</Paragraphs>
  <Slides>26</Slides>
  <Notes>26</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26</vt:i4>
      </vt:variant>
    </vt:vector>
  </HeadingPairs>
  <TitlesOfParts>
    <vt:vector size="27" baseType="lpstr">
      <vt:lpstr>Office Theme</vt:lpstr>
      <vt:lpstr>The Case of Bernard Madoff and The Ponzi Scheme</vt:lpstr>
      <vt:lpstr>     Agenda of this Presentation</vt:lpstr>
      <vt:lpstr>   The Case of Bernard Madoff </vt:lpstr>
      <vt:lpstr>   The Case of Bernard Madoff </vt:lpstr>
      <vt:lpstr>   The Ponzi Scheme </vt:lpstr>
      <vt:lpstr>   The Ponzi Scheme </vt:lpstr>
      <vt:lpstr>   The Ponzi Scheme </vt:lpstr>
      <vt:lpstr>   The Ponzi Scheme </vt:lpstr>
      <vt:lpstr>   The Cause of the Problem </vt:lpstr>
      <vt:lpstr>   The Cause of the Problem </vt:lpstr>
      <vt:lpstr>The Cause of the Problem </vt:lpstr>
      <vt:lpstr>The Cause of the Problem </vt:lpstr>
      <vt:lpstr>The Cause of the Problem </vt:lpstr>
      <vt:lpstr>The Cause of the Problem </vt:lpstr>
      <vt:lpstr>The Cause of the Problem </vt:lpstr>
      <vt:lpstr>    Impact and Aftermath</vt:lpstr>
      <vt:lpstr>   Impact and Aftermath</vt:lpstr>
      <vt:lpstr>   Impact and Aftermath</vt:lpstr>
      <vt:lpstr>   Impact and Aftermath</vt:lpstr>
      <vt:lpstr>  Critique of the case study</vt:lpstr>
      <vt:lpstr>Critique of the case study</vt:lpstr>
      <vt:lpstr>The way to revert the situation </vt:lpstr>
      <vt:lpstr>The way to revert the situation </vt:lpstr>
      <vt:lpstr>The way to revert the situation </vt:lpstr>
      <vt:lpstr>   References</vt:lpstr>
      <vt:lpstr>Q &amp; 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Case of Bernard Madoff and The Ponzi Scheme</dc:title>
  <dc:creator>user1</dc:creator>
  <cp:lastModifiedBy>tulib</cp:lastModifiedBy>
  <cp:revision>27</cp:revision>
  <dcterms:created xsi:type="dcterms:W3CDTF">2014-11-18T08:00:26Z</dcterms:created>
  <dcterms:modified xsi:type="dcterms:W3CDTF">2014-12-03T04:03:45Z</dcterms:modified>
</cp:coreProperties>
</file>