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257" r:id="rId3"/>
    <p:sldId id="259" r:id="rId4"/>
    <p:sldId id="258" r:id="rId5"/>
    <p:sldId id="284"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9" r:id="rId31"/>
    <p:sldId id="302" r:id="rId32"/>
    <p:sldId id="290" r:id="rId33"/>
    <p:sldId id="308" r:id="rId34"/>
    <p:sldId id="291" r:id="rId35"/>
    <p:sldId id="292" r:id="rId36"/>
    <p:sldId id="293" r:id="rId37"/>
    <p:sldId id="294" r:id="rId38"/>
    <p:sldId id="295" r:id="rId39"/>
    <p:sldId id="296" r:id="rId40"/>
    <p:sldId id="300" r:id="rId41"/>
    <p:sldId id="297" r:id="rId42"/>
    <p:sldId id="307" r:id="rId43"/>
    <p:sldId id="306" r:id="rId44"/>
    <p:sldId id="305"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D:\apiyuk\GDP\AlltableQ3_2008.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Documents%20and%20Settings\Administrator\Desktop\service_sector\NI2007.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th-TH"/>
  <c:style val="8"/>
  <c:chart>
    <c:autoTitleDeleted val="1"/>
    <c:plotArea>
      <c:layout>
        <c:manualLayout>
          <c:layoutTarget val="inner"/>
          <c:xMode val="edge"/>
          <c:yMode val="edge"/>
          <c:x val="0.20694845329597136"/>
          <c:y val="0.16930036068572474"/>
          <c:w val="0.57658366144849205"/>
          <c:h val="0.73274173642414386"/>
        </c:manualLayout>
      </c:layout>
      <c:pieChart>
        <c:varyColors val="1"/>
        <c:ser>
          <c:idx val="0"/>
          <c:order val="0"/>
          <c:tx>
            <c:strRef>
              <c:f>'Sheet1 (3)'!$A$10</c:f>
              <c:strCache>
                <c:ptCount val="1"/>
                <c:pt idx="0">
                  <c:v>2007p1</c:v>
                </c:pt>
              </c:strCache>
            </c:strRef>
          </c:tx>
          <c:dPt>
            <c:idx val="0"/>
            <c:spPr>
              <a:solidFill>
                <a:schemeClr val="accent2"/>
              </a:solidFill>
            </c:spPr>
          </c:dPt>
          <c:dPt>
            <c:idx val="1"/>
            <c:spPr>
              <a:solidFill>
                <a:schemeClr val="accent3"/>
              </a:solidFill>
            </c:spPr>
          </c:dPt>
          <c:dPt>
            <c:idx val="2"/>
            <c:spPr>
              <a:solidFill>
                <a:schemeClr val="tx2">
                  <a:lumMod val="60000"/>
                  <a:lumOff val="40000"/>
                </a:schemeClr>
              </a:solidFill>
            </c:spPr>
          </c:dPt>
          <c:dLbls>
            <c:dLbl>
              <c:idx val="0"/>
              <c:layout/>
              <c:tx>
                <c:rich>
                  <a:bodyPr/>
                  <a:lstStyle/>
                  <a:p>
                    <a:r>
                      <a:rPr sz="2000"/>
                      <a:t>
11%</a:t>
                    </a:r>
                  </a:p>
                </c:rich>
              </c:tx>
              <c:showCatName val="1"/>
              <c:showPercent val="1"/>
            </c:dLbl>
            <c:dLbl>
              <c:idx val="1"/>
              <c:layout>
                <c:manualLayout>
                  <c:x val="-0.14442567340482271"/>
                  <c:y val="-1.5687664041994755E-2"/>
                </c:manualLayout>
              </c:layout>
              <c:tx>
                <c:rich>
                  <a:bodyPr/>
                  <a:lstStyle/>
                  <a:p>
                    <a:r>
                      <a:rPr sz="2000" dirty="0" smtClean="0"/>
                      <a:t>37</a:t>
                    </a:r>
                    <a:r>
                      <a:rPr sz="2000" dirty="0"/>
                      <a:t>%</a:t>
                    </a:r>
                  </a:p>
                </c:rich>
              </c:tx>
              <c:showCatName val="1"/>
              <c:showPercent val="1"/>
            </c:dLbl>
            <c:dLbl>
              <c:idx val="2"/>
              <c:layout>
                <c:manualLayout>
                  <c:x val="0.20400402228873005"/>
                  <c:y val="2.4220594548186307E-2"/>
                </c:manualLayout>
              </c:layout>
              <c:tx>
                <c:rich>
                  <a:bodyPr/>
                  <a:lstStyle/>
                  <a:p>
                    <a:r>
                      <a:rPr sz="2000" dirty="0" smtClean="0"/>
                      <a:t>52</a:t>
                    </a:r>
                    <a:r>
                      <a:rPr sz="2000" dirty="0"/>
                      <a:t>%</a:t>
                    </a:r>
                  </a:p>
                </c:rich>
              </c:tx>
              <c:showCatName val="1"/>
              <c:showPercent val="1"/>
            </c:dLbl>
            <c:numFmt formatCode="0%" sourceLinked="0"/>
            <c:txPr>
              <a:bodyPr/>
              <a:lstStyle/>
              <a:p>
                <a:pPr>
                  <a:defRPr lang="en-US" sz="2000"/>
                </a:pPr>
                <a:endParaRPr lang="th-TH"/>
              </a:p>
            </c:txPr>
            <c:showCatName val="1"/>
            <c:showPercent val="1"/>
            <c:showLeaderLines val="1"/>
          </c:dLbls>
          <c:cat>
            <c:strRef>
              <c:f>'Sheet1 (3)'!$B$9:$D$9</c:f>
              <c:strCache>
                <c:ptCount val="3"/>
                <c:pt idx="0">
                  <c:v>Agriculture</c:v>
                </c:pt>
                <c:pt idx="1">
                  <c:v>Manufacturing</c:v>
                </c:pt>
                <c:pt idx="2">
                  <c:v>Service</c:v>
                </c:pt>
              </c:strCache>
            </c:strRef>
          </c:cat>
          <c:val>
            <c:numRef>
              <c:f>'Sheet1 (3)'!$B$10:$D$10</c:f>
              <c:numCache>
                <c:formatCode>#,##0</c:formatCode>
                <c:ptCount val="3"/>
                <c:pt idx="0">
                  <c:v>742098</c:v>
                </c:pt>
                <c:pt idx="1">
                  <c:v>2528790</c:v>
                </c:pt>
                <c:pt idx="2">
                  <c:v>3629267</c:v>
                </c:pt>
              </c:numCache>
            </c:numRef>
          </c:val>
        </c:ser>
        <c:dLbls>
          <c:showCatName val="1"/>
          <c:showPercent val="1"/>
        </c:dLbls>
        <c:firstSliceAng val="0"/>
      </c:pieChart>
    </c:plotArea>
    <c:plotVisOnly val="1"/>
    <c:dispBlanksAs val="zero"/>
  </c:chart>
  <c:txPr>
    <a:bodyPr/>
    <a:lstStyle/>
    <a:p>
      <a:pPr>
        <a:defRPr sz="1800"/>
      </a:pPr>
      <a:endParaRPr lang="th-TH"/>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th-TH"/>
  <c:chart>
    <c:autoTitleDeleted val="1"/>
    <c:plotArea>
      <c:layout>
        <c:manualLayout>
          <c:layoutTarget val="inner"/>
          <c:xMode val="edge"/>
          <c:yMode val="edge"/>
          <c:x val="0.22173978252718612"/>
          <c:y val="0.10166942947921107"/>
          <c:w val="0.47980106653334997"/>
          <c:h val="0.79545966293686976"/>
        </c:manualLayout>
      </c:layout>
      <c:pieChart>
        <c:varyColors val="1"/>
        <c:ser>
          <c:idx val="0"/>
          <c:order val="0"/>
          <c:dLbls>
            <c:dLbl>
              <c:idx val="0"/>
              <c:layout/>
              <c:tx>
                <c:rich>
                  <a:bodyPr/>
                  <a:lstStyle/>
                  <a:p>
                    <a:r>
                      <a:rPr lang="en-US" sz="1400">
                        <a:latin typeface="Tahoma" pitchFamily="34" charset="0"/>
                        <a:cs typeface="Tahoma" pitchFamily="34" charset="0"/>
                      </a:rPr>
                      <a:t>43.8%</a:t>
                    </a:r>
                  </a:p>
                </c:rich>
              </c:tx>
              <c:showPercent val="1"/>
            </c:dLbl>
            <c:dLbl>
              <c:idx val="1"/>
              <c:layout/>
              <c:tx>
                <c:rich>
                  <a:bodyPr/>
                  <a:lstStyle/>
                  <a:p>
                    <a:r>
                      <a:rPr lang="en-US" sz="1400">
                        <a:latin typeface="Tahoma" pitchFamily="34" charset="0"/>
                        <a:cs typeface="Tahoma" pitchFamily="34" charset="0"/>
                      </a:rPr>
                      <a:t>42.2%</a:t>
                    </a:r>
                  </a:p>
                </c:rich>
              </c:tx>
              <c:showPercent val="1"/>
            </c:dLbl>
            <c:dLbl>
              <c:idx val="2"/>
              <c:layout/>
              <c:tx>
                <c:rich>
                  <a:bodyPr/>
                  <a:lstStyle/>
                  <a:p>
                    <a:r>
                      <a:rPr lang="en-US" sz="1400">
                        <a:latin typeface="Tahoma" pitchFamily="34" charset="0"/>
                        <a:cs typeface="Tahoma" pitchFamily="34" charset="0"/>
                      </a:rPr>
                      <a:t>13.9%</a:t>
                    </a:r>
                  </a:p>
                </c:rich>
              </c:tx>
              <c:showPercent val="1"/>
            </c:dLbl>
            <c:txPr>
              <a:bodyPr/>
              <a:lstStyle/>
              <a:p>
                <a:pPr>
                  <a:defRPr lang="en-US" sz="1400">
                    <a:latin typeface="Tahoma" pitchFamily="34" charset="0"/>
                    <a:cs typeface="Tahoma" pitchFamily="34" charset="0"/>
                  </a:defRPr>
                </a:pPr>
                <a:endParaRPr lang="th-TH"/>
              </a:p>
            </c:txPr>
            <c:showPercent val="1"/>
            <c:showLeaderLines val="1"/>
          </c:dLbls>
          <c:cat>
            <c:strRef>
              <c:f>Sheet3!$B$19:$B$21</c:f>
              <c:strCache>
                <c:ptCount val="3"/>
                <c:pt idx="0">
                  <c:v>Service</c:v>
                </c:pt>
                <c:pt idx="1">
                  <c:v>Agriculture</c:v>
                </c:pt>
                <c:pt idx="2">
                  <c:v>Manufacturing</c:v>
                </c:pt>
              </c:strCache>
            </c:strRef>
          </c:cat>
          <c:val>
            <c:numRef>
              <c:f>Sheet3!$D$19:$D$21</c:f>
              <c:numCache>
                <c:formatCode>0.0</c:formatCode>
                <c:ptCount val="3"/>
                <c:pt idx="0">
                  <c:v>43.840206185566522</c:v>
                </c:pt>
                <c:pt idx="1">
                  <c:v>42.242268041237104</c:v>
                </c:pt>
                <c:pt idx="2">
                  <c:v>13.917525773195868</c:v>
                </c:pt>
              </c:numCache>
            </c:numRef>
          </c:val>
        </c:ser>
        <c:dLbls>
          <c:showPercent val="1"/>
        </c:dLbls>
        <c:firstSliceAng val="0"/>
      </c:pieChart>
    </c:plotArea>
    <c:legend>
      <c:legendPos val="t"/>
      <c:layout>
        <c:manualLayout>
          <c:xMode val="edge"/>
          <c:yMode val="edge"/>
          <c:x val="1.1956398785540605E-3"/>
          <c:y val="0.91628265216848415"/>
          <c:w val="0.69557805274341378"/>
          <c:h val="8.3717191601050026E-2"/>
        </c:manualLayout>
      </c:layout>
      <c:txPr>
        <a:bodyPr/>
        <a:lstStyle/>
        <a:p>
          <a:pPr>
            <a:defRPr lang="en-US" sz="1400">
              <a:latin typeface="Tahoma" pitchFamily="34" charset="0"/>
              <a:cs typeface="Tahoma" pitchFamily="34" charset="0"/>
            </a:defRPr>
          </a:pPr>
          <a:endParaRPr lang="th-TH"/>
        </a:p>
      </c:txPr>
    </c:legend>
    <c:plotVisOnly val="1"/>
  </c:chart>
  <c:externalData r:id="rId1"/>
</c:chartSpace>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CE2DDD-C27F-4DB7-A8A3-5A2625DBC44D}" type="datetimeFigureOut">
              <a:rPr lang="th-TH" smtClean="0"/>
              <a:pPr/>
              <a:t>27/03/56</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E95AA6-4D29-4C72-A31D-B7337EA93339}"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BC77D597-0740-430B-96F7-85DEA0511DC2}" type="slidenum">
              <a:rPr lang="en-US">
                <a:cs typeface="Cordia New" pitchFamily="34" charset="-34"/>
              </a:rPr>
              <a:pPr/>
              <a:t>31</a:t>
            </a:fld>
            <a:endParaRPr lang="th-TH"/>
          </a:p>
        </p:txBody>
      </p:sp>
      <p:sp>
        <p:nvSpPr>
          <p:cNvPr id="55299" name="Rectangle 2"/>
          <p:cNvSpPr>
            <a:spLocks noGrp="1" noRot="1" noChangeAspect="1" noChangeArrowheads="1" noTextEdit="1"/>
          </p:cNvSpPr>
          <p:nvPr>
            <p:ph type="sldImg"/>
          </p:nvPr>
        </p:nvSpPr>
        <p:spPr>
          <a:xfrm>
            <a:off x="1141413" y="685800"/>
            <a:ext cx="4575175" cy="3430588"/>
          </a:xfrm>
          <a:ln/>
        </p:spPr>
      </p:sp>
      <p:sp>
        <p:nvSpPr>
          <p:cNvPr id="55300" name="Rectangle 3"/>
          <p:cNvSpPr>
            <a:spLocks noGrp="1" noChangeArrowheads="1"/>
          </p:cNvSpPr>
          <p:nvPr>
            <p:ph type="body" idx="1"/>
          </p:nvPr>
        </p:nvSpPr>
        <p:spPr>
          <a:xfrm>
            <a:off x="685480" y="4344607"/>
            <a:ext cx="5487041" cy="4115019"/>
          </a:xfrm>
          <a:noFill/>
          <a:ln/>
        </p:spPr>
        <p:txBody>
          <a:bodyPr/>
          <a:lstStyle/>
          <a:p>
            <a:pPr eaLnBrk="1" hangingPunct="1">
              <a:spcBef>
                <a:spcPct val="0"/>
              </a:spcBef>
            </a:pPr>
            <a:endParaRPr lang="th-TH" sz="1800"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5ED2791-8853-4C6B-9BE7-1DAC12CD30D9}" type="slidenum">
              <a:rPr lang="en-US"/>
              <a:pPr/>
              <a:t>40</a:t>
            </a:fld>
            <a:endParaRPr lang="th-TH"/>
          </a:p>
        </p:txBody>
      </p:sp>
      <p:sp>
        <p:nvSpPr>
          <p:cNvPr id="65539" name="Rectangle 2"/>
          <p:cNvSpPr>
            <a:spLocks noGrp="1" noRot="1" noChangeAspect="1" noChangeArrowheads="1" noTextEdit="1"/>
          </p:cNvSpPr>
          <p:nvPr>
            <p:ph type="sldImg"/>
          </p:nvPr>
        </p:nvSpPr>
        <p:spPr>
          <a:xfrm>
            <a:off x="1141413" y="685800"/>
            <a:ext cx="4575175" cy="3430588"/>
          </a:xfrm>
          <a:ln/>
        </p:spPr>
      </p:sp>
      <p:sp>
        <p:nvSpPr>
          <p:cNvPr id="65540" name="Rectangle 3"/>
          <p:cNvSpPr>
            <a:spLocks noGrp="1" noChangeArrowheads="1"/>
          </p:cNvSpPr>
          <p:nvPr>
            <p:ph type="body" idx="1"/>
          </p:nvPr>
        </p:nvSpPr>
        <p:spPr>
          <a:xfrm>
            <a:off x="685481" y="4344608"/>
            <a:ext cx="5487041" cy="4115019"/>
          </a:xfrm>
          <a:noFill/>
          <a:ln/>
        </p:spPr>
        <p:txBody>
          <a:bodyPr/>
          <a:lstStyle/>
          <a:p>
            <a:pPr eaLnBrk="1" hangingPunct="1"/>
            <a:endParaRPr lang="th-TH" sz="1800" smtClean="0">
              <a:cs typeface="Cordia New" pitchFamily="34" charset="-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TextEdit="1"/>
          </p:cNvSpPr>
          <p:nvPr>
            <p:ph type="sldImg"/>
          </p:nvPr>
        </p:nvSpPr>
        <p:spPr bwMode="auto">
          <a:noFill/>
          <a:ln>
            <a:solidFill>
              <a:srgbClr val="000000"/>
            </a:solidFill>
            <a:miter lim="800000"/>
            <a:headEnd/>
            <a:tailEnd/>
          </a:ln>
        </p:spPr>
      </p:sp>
      <p:sp>
        <p:nvSpPr>
          <p:cNvPr id="12083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D78511A3-96B0-43A2-8BCB-E23F00133C47}" type="slidenum">
              <a:rPr lang="en-US">
                <a:cs typeface="Cordia New" pitchFamily="34" charset="-34"/>
              </a:rPr>
              <a:pPr/>
              <a:t>44</a:t>
            </a:fld>
            <a:endParaRPr lang="en-US">
              <a:cs typeface="Cordia New" pitchFamily="34" charset="-34"/>
            </a:endParaRPr>
          </a:p>
        </p:txBody>
      </p:sp>
      <p:sp>
        <p:nvSpPr>
          <p:cNvPr id="62467" name="Rectangle 2"/>
          <p:cNvSpPr>
            <a:spLocks noGrp="1" noRot="1" noChangeAspect="1" noChangeArrowheads="1" noTextEdit="1"/>
          </p:cNvSpPr>
          <p:nvPr>
            <p:ph type="sldImg"/>
          </p:nvPr>
        </p:nvSpPr>
        <p:spPr>
          <a:xfrm>
            <a:off x="1141413" y="685800"/>
            <a:ext cx="4573587" cy="3429000"/>
          </a:xfrm>
          <a:ln/>
        </p:spPr>
      </p:sp>
      <p:sp>
        <p:nvSpPr>
          <p:cNvPr id="62468" name="Rectangle 3"/>
          <p:cNvSpPr>
            <a:spLocks noGrp="1" noChangeArrowheads="1"/>
          </p:cNvSpPr>
          <p:nvPr>
            <p:ph type="body" idx="1"/>
          </p:nvPr>
        </p:nvSpPr>
        <p:spPr>
          <a:xfrm>
            <a:off x="685480" y="4229081"/>
            <a:ext cx="5704857" cy="4370929"/>
          </a:xfrm>
          <a:noFill/>
          <a:ln/>
        </p:spPr>
        <p:txBody>
          <a:bodyPr/>
          <a:lstStyle/>
          <a:p>
            <a:pPr algn="thaiDist" eaLnBrk="1" hangingPunct="1">
              <a:spcBef>
                <a:spcPct val="0"/>
              </a:spcBef>
              <a:buClr>
                <a:srgbClr val="FF0066"/>
              </a:buClr>
              <a:buFont typeface="Wingdings" pitchFamily="2" charset="2"/>
              <a:buNone/>
              <a:tabLst>
                <a:tab pos="5362575" algn="l"/>
              </a:tabLst>
            </a:pPr>
            <a:r>
              <a:rPr lang="th-TH" sz="1500" b="1" smtClean="0">
                <a:solidFill>
                  <a:srgbClr val="FF0000"/>
                </a:solidFill>
                <a:latin typeface="Cordia New" pitchFamily="34" charset="-34"/>
              </a:rPr>
              <a:t>ความอ่อนแอเชิงโครงสร้างของอุตสาหกรรมไทย</a:t>
            </a:r>
          </a:p>
          <a:p>
            <a:pPr algn="thaiDist" eaLnBrk="1" hangingPunct="1">
              <a:spcBef>
                <a:spcPct val="10000"/>
              </a:spcBef>
              <a:tabLst>
                <a:tab pos="5362575" algn="l"/>
              </a:tabLst>
            </a:pPr>
            <a:r>
              <a:rPr lang="th-TH" sz="1500" b="1" smtClean="0">
                <a:latin typeface="Cordia New" pitchFamily="34" charset="-34"/>
              </a:rPr>
              <a:t>5) การขยายตัวทางเศรษฐกิจเป็นผลจากการขยายตัวของทุนและแรงงานมากกว่าผลิตภาพ</a:t>
            </a:r>
          </a:p>
          <a:p>
            <a:pPr algn="thaiDist" eaLnBrk="1" hangingPunct="1">
              <a:spcBef>
                <a:spcPct val="10000"/>
              </a:spcBef>
              <a:buClr>
                <a:srgbClr val="FF0000"/>
              </a:buClr>
              <a:buFont typeface="Symbol" pitchFamily="18" charset="2"/>
              <a:buChar char="·"/>
              <a:tabLst>
                <a:tab pos="5362575" algn="l"/>
              </a:tabLst>
            </a:pPr>
            <a:r>
              <a:rPr lang="th-TH" sz="1500" smtClean="0">
                <a:latin typeface="Cordia New" pitchFamily="34" charset="-34"/>
              </a:rPr>
              <a:t> พิจารณา</a:t>
            </a:r>
            <a:r>
              <a:rPr lang="th-TH" sz="1500" smtClean="0">
                <a:solidFill>
                  <a:srgbClr val="0000FF"/>
                </a:solidFill>
                <a:latin typeface="Cordia New" pitchFamily="34" charset="-34"/>
              </a:rPr>
              <a:t>แหล่งที่มาของการเจริญเติบโตทางเศรษฐกิจของประเทศ ในช่วงปี 2525</a:t>
            </a:r>
            <a:r>
              <a:rPr lang="en-US" sz="1500" smtClean="0">
                <a:solidFill>
                  <a:srgbClr val="0000FF"/>
                </a:solidFill>
                <a:latin typeface="Cordia New" pitchFamily="34" charset="-34"/>
                <a:cs typeface="Cordia New" pitchFamily="34" charset="-34"/>
              </a:rPr>
              <a:t> – </a:t>
            </a:r>
            <a:r>
              <a:rPr lang="th-TH" sz="1500" smtClean="0">
                <a:solidFill>
                  <a:srgbClr val="0000FF"/>
                </a:solidFill>
                <a:latin typeface="Cordia New" pitchFamily="34" charset="-34"/>
              </a:rPr>
              <a:t>2548</a:t>
            </a:r>
            <a:r>
              <a:rPr lang="th-TH" sz="1500" smtClean="0">
                <a:latin typeface="Cordia New" pitchFamily="34" charset="-34"/>
              </a:rPr>
              <a:t> พบว่า ประเทศไทยมีอัตราการขยายตัวเฉลี่ยร้อยละ 6.03 ต่อปี เป็นผลมาจากปัจจัยทางด้านแรงงานร้อยละ</a:t>
            </a:r>
            <a:r>
              <a:rPr lang="en-US" sz="1500" smtClean="0">
                <a:latin typeface="Cordia New" pitchFamily="34" charset="-34"/>
                <a:cs typeface="Cordia New" pitchFamily="34" charset="-34"/>
              </a:rPr>
              <a:t> 0.6 </a:t>
            </a:r>
            <a:r>
              <a:rPr lang="th-TH" sz="1500" smtClean="0">
                <a:latin typeface="Cordia New" pitchFamily="34" charset="-34"/>
              </a:rPr>
              <a:t>ปัจจัยทุน ร้อยละ 4.73 และ</a:t>
            </a:r>
            <a:r>
              <a:rPr lang="th-TH" sz="1500" smtClean="0">
                <a:solidFill>
                  <a:srgbClr val="0000FF"/>
                </a:solidFill>
                <a:latin typeface="Cordia New" pitchFamily="34" charset="-34"/>
              </a:rPr>
              <a:t>ปัจจัยทางด้านผลิตภาพการผลิต (</a:t>
            </a:r>
            <a:r>
              <a:rPr lang="en-US" sz="1500" smtClean="0">
                <a:solidFill>
                  <a:srgbClr val="0000FF"/>
                </a:solidFill>
                <a:latin typeface="Cordia New" pitchFamily="34" charset="-34"/>
                <a:cs typeface="Cordia New" pitchFamily="34" charset="-34"/>
              </a:rPr>
              <a:t>TFP)</a:t>
            </a:r>
            <a:r>
              <a:rPr lang="en-US" sz="1500" smtClean="0">
                <a:solidFill>
                  <a:srgbClr val="FF3300"/>
                </a:solidFill>
                <a:latin typeface="Cordia New" pitchFamily="34" charset="-34"/>
                <a:cs typeface="Cordia New" pitchFamily="34" charset="-34"/>
              </a:rPr>
              <a:t>**</a:t>
            </a:r>
            <a:r>
              <a:rPr lang="en-US" sz="1500" smtClean="0">
                <a:solidFill>
                  <a:srgbClr val="0000FF"/>
                </a:solidFill>
                <a:latin typeface="Cordia New" pitchFamily="34" charset="-34"/>
                <a:cs typeface="Cordia New" pitchFamily="34" charset="-34"/>
              </a:rPr>
              <a:t> </a:t>
            </a:r>
            <a:r>
              <a:rPr lang="th-TH" sz="1500" smtClean="0">
                <a:solidFill>
                  <a:srgbClr val="0000FF"/>
                </a:solidFill>
                <a:latin typeface="Cordia New" pitchFamily="34" charset="-34"/>
              </a:rPr>
              <a:t>เพียงร้อยละ 0.70 ซึ่งสะท้อนให้เห็นถึงการขาดประสิทธิภาพในการใช้ปัจจัยการผลิตในภาพรวม </a:t>
            </a:r>
            <a:r>
              <a:rPr lang="th-TH" sz="1500" smtClean="0">
                <a:latin typeface="Cordia New" pitchFamily="34" charset="-34"/>
              </a:rPr>
              <a:t>ที่ต้องพึ่งพาทุนและแรงงานเป็นตัวขับเคลื่อนเศรษฐกิจ ในขณะที่ผลิตภาพการผลิตโดยรวม มีส่วนสนับสนุนการขยายตัวทางเศรษฐกิจเพียงเล็กน้อย </a:t>
            </a:r>
            <a:r>
              <a:rPr lang="en-US" sz="1500" smtClean="0">
                <a:latin typeface="Cordia New" pitchFamily="34" charset="-34"/>
                <a:cs typeface="Cordia New" pitchFamily="34" charset="-34"/>
              </a:rPr>
              <a:t/>
            </a:r>
            <a:br>
              <a:rPr lang="en-US" sz="1500" smtClean="0">
                <a:latin typeface="Cordia New" pitchFamily="34" charset="-34"/>
                <a:cs typeface="Cordia New" pitchFamily="34" charset="-34"/>
              </a:rPr>
            </a:br>
            <a:r>
              <a:rPr lang="th-TH" sz="1500" smtClean="0">
                <a:solidFill>
                  <a:srgbClr val="FF3300"/>
                </a:solidFill>
                <a:latin typeface="Cordia New" pitchFamily="34" charset="-34"/>
                <a:sym typeface="Symbol" pitchFamily="18" charset="2"/>
              </a:rPr>
              <a:t></a:t>
            </a:r>
            <a:r>
              <a:rPr lang="en-US" sz="1500" smtClean="0">
                <a:latin typeface="Cordia New" pitchFamily="34" charset="-34"/>
                <a:cs typeface="Cordia New" pitchFamily="34" charset="-34"/>
              </a:rPr>
              <a:t> </a:t>
            </a:r>
            <a:r>
              <a:rPr lang="th-TH" sz="1500" b="1" i="1" smtClean="0">
                <a:solidFill>
                  <a:srgbClr val="0000FF"/>
                </a:solidFill>
                <a:latin typeface="Cordia New" pitchFamily="34" charset="-34"/>
              </a:rPr>
              <a:t>ในส่วนของภาคอุตสาหกรรม </a:t>
            </a:r>
            <a:r>
              <a:rPr lang="th-TH" sz="1500" smtClean="0">
                <a:latin typeface="Cordia New" pitchFamily="34" charset="-34"/>
              </a:rPr>
              <a:t>ในช่วงปี </a:t>
            </a:r>
            <a:r>
              <a:rPr lang="en-US" sz="1500" smtClean="0">
                <a:latin typeface="Cordia New" pitchFamily="34" charset="-34"/>
                <a:cs typeface="Cordia New" pitchFamily="34" charset="-34"/>
              </a:rPr>
              <a:t>2525 – 2548 </a:t>
            </a:r>
            <a:r>
              <a:rPr lang="th-TH" sz="1500" smtClean="0">
                <a:latin typeface="Cordia New" pitchFamily="34" charset="-34"/>
              </a:rPr>
              <a:t>มีอัตราการขยายตัวเฉลี่ยสูงถึงร้อยละ </a:t>
            </a:r>
            <a:r>
              <a:rPr lang="en-US" sz="1500" smtClean="0">
                <a:latin typeface="Cordia New" pitchFamily="34" charset="-34"/>
                <a:cs typeface="Cordia New" pitchFamily="34" charset="-34"/>
              </a:rPr>
              <a:t>8.13 </a:t>
            </a:r>
            <a:r>
              <a:rPr lang="th-TH" sz="1500" smtClean="0">
                <a:latin typeface="Cordia New" pitchFamily="34" charset="-34"/>
              </a:rPr>
              <a:t>ต่อปี เป็นผลมาจากปัจจัยทางด้านแรงงานร้อยละ </a:t>
            </a:r>
            <a:r>
              <a:rPr lang="en-US" sz="1500" smtClean="0">
                <a:latin typeface="Cordia New" pitchFamily="34" charset="-34"/>
                <a:cs typeface="Cordia New" pitchFamily="34" charset="-34"/>
              </a:rPr>
              <a:t>2.12  </a:t>
            </a:r>
            <a:r>
              <a:rPr lang="th-TH" sz="1500" smtClean="0">
                <a:latin typeface="Cordia New" pitchFamily="34" charset="-34"/>
              </a:rPr>
              <a:t>ปัจจัยทุนร้อยละ </a:t>
            </a:r>
            <a:r>
              <a:rPr lang="en-US" sz="1500" smtClean="0">
                <a:latin typeface="Cordia New" pitchFamily="34" charset="-34"/>
                <a:cs typeface="Cordia New" pitchFamily="34" charset="-34"/>
              </a:rPr>
              <a:t>5.45 </a:t>
            </a:r>
            <a:r>
              <a:rPr lang="th-TH" sz="1500" smtClean="0">
                <a:latin typeface="Cordia New" pitchFamily="34" charset="-34"/>
              </a:rPr>
              <a:t>และ</a:t>
            </a:r>
            <a:r>
              <a:rPr lang="th-TH" sz="1500" smtClean="0">
                <a:solidFill>
                  <a:srgbClr val="0000FF"/>
                </a:solidFill>
                <a:latin typeface="Cordia New" pitchFamily="34" charset="-34"/>
              </a:rPr>
              <a:t>ปัจจัยทางด้านผลิตภาพการผลิตเพียงร้อยละ </a:t>
            </a:r>
            <a:r>
              <a:rPr lang="en-US" sz="1500" smtClean="0">
                <a:solidFill>
                  <a:srgbClr val="0000FF"/>
                </a:solidFill>
                <a:latin typeface="Cordia New" pitchFamily="34" charset="-34"/>
                <a:cs typeface="Cordia New" pitchFamily="34" charset="-34"/>
              </a:rPr>
              <a:t>0.57 </a:t>
            </a:r>
            <a:r>
              <a:rPr lang="th-TH" sz="1500" smtClean="0">
                <a:solidFill>
                  <a:srgbClr val="0000FF"/>
                </a:solidFill>
                <a:latin typeface="Cordia New" pitchFamily="34" charset="-34"/>
              </a:rPr>
              <a:t>ซึ่งนับว่าเป็นอัตราที่ต่ำ</a:t>
            </a:r>
            <a:r>
              <a:rPr lang="th-TH" sz="1500" smtClean="0">
                <a:latin typeface="Cordia New" pitchFamily="34" charset="-34"/>
              </a:rPr>
              <a:t> ทั้งนี้ เนื่องจากที่ผ่านมา</a:t>
            </a:r>
            <a:r>
              <a:rPr lang="th-TH" sz="1500" smtClean="0">
                <a:solidFill>
                  <a:srgbClr val="0000FF"/>
                </a:solidFill>
                <a:latin typeface="Cordia New" pitchFamily="34" charset="-34"/>
              </a:rPr>
              <a:t>การขยายตัวของภาคอุตสาหกรรมไทยเป็นการเติบโตในเชิงปริมาณ และยังมีจุดอ่อนเชิงโครงสร้าง </a:t>
            </a:r>
            <a:r>
              <a:rPr lang="th-TH" sz="1500" smtClean="0">
                <a:latin typeface="Cordia New" pitchFamily="34" charset="-34"/>
              </a:rPr>
              <a:t>เช่น ขาดการบริหารจัดการที่ดี  การผลิตสินค้าส่วนใหญ่เป็นการรับจ้างผลิตโดยอาศัยความได้เปรียบในด้านต้นทุนจากค่าจ้างแรงงาน แต่ยังจำเป็นต้องพึ่งพาการนำเข้าวัตถุดิบ เงินทุนและเทคโนโลยีจากต่างประเทศในสัดส่วนที่สูง ขณะที่แรงงานยังไม่สามารถปรับตัวให้ทันกับการเปลี่ยนแปลง และขาดทักษะที่จำเป็นต่อการทำงาน คุณภาพการศึกษาของแรงงานก็ยังไม่พอที่จะปรับตัวเข้าสู่เศรษฐกิจฐานความรู้ อีกทั้งการพัฒนาบุคลากรที่เข้าสู่ตลาดแรงงานยังขาดคุณภาพไม่สอดคล้องกับทิศทางและความต้องการของภาคอุตสาหกรรม ส่งผลให้ผลิตภาพแรงงานอยู่ในระดับต่ำ </a:t>
            </a:r>
          </a:p>
          <a:p>
            <a:pPr algn="thaiDist" eaLnBrk="1" hangingPunct="1">
              <a:spcBef>
                <a:spcPct val="10000"/>
              </a:spcBef>
              <a:buClr>
                <a:srgbClr val="FF0000"/>
              </a:buClr>
              <a:buFont typeface="Symbol" pitchFamily="18" charset="2"/>
              <a:buNone/>
              <a:tabLst>
                <a:tab pos="5362575" algn="l"/>
              </a:tabLst>
            </a:pPr>
            <a:r>
              <a:rPr lang="th-TH" sz="1300" smtClean="0">
                <a:solidFill>
                  <a:srgbClr val="FF3300"/>
                </a:solidFill>
                <a:latin typeface="Cordia New" pitchFamily="34" charset="-34"/>
              </a:rPr>
              <a:t>** ผลิตภาพการผลิตโดยรวม (</a:t>
            </a:r>
            <a:r>
              <a:rPr lang="en-US" sz="1300" smtClean="0">
                <a:solidFill>
                  <a:srgbClr val="FF3300"/>
                </a:solidFill>
                <a:latin typeface="Cordia New" pitchFamily="34" charset="-34"/>
                <a:cs typeface="Cordia New" pitchFamily="34" charset="-34"/>
              </a:rPr>
              <a:t>Total Factor Productivity</a:t>
            </a:r>
            <a:r>
              <a:rPr lang="th-TH" sz="1300" smtClean="0">
                <a:solidFill>
                  <a:srgbClr val="FF3300"/>
                </a:solidFill>
                <a:latin typeface="Cordia New" pitchFamily="34" charset="-34"/>
              </a:rPr>
              <a:t>: </a:t>
            </a:r>
            <a:r>
              <a:rPr lang="en-US" sz="1300" smtClean="0">
                <a:solidFill>
                  <a:srgbClr val="FF3300"/>
                </a:solidFill>
                <a:latin typeface="Cordia New" pitchFamily="34" charset="-34"/>
                <a:cs typeface="Cordia New" pitchFamily="34" charset="-34"/>
              </a:rPr>
              <a:t>TFP</a:t>
            </a:r>
            <a:r>
              <a:rPr lang="th-TH" sz="1300" smtClean="0">
                <a:solidFill>
                  <a:srgbClr val="FF3300"/>
                </a:solidFill>
                <a:latin typeface="Cordia New" pitchFamily="34" charset="-34"/>
              </a:rPr>
              <a:t>)</a:t>
            </a:r>
            <a:r>
              <a:rPr lang="th-TH" sz="1300" smtClean="0">
                <a:latin typeface="Cordia New" pitchFamily="34" charset="-34"/>
              </a:rPr>
              <a:t>  </a:t>
            </a:r>
            <a:r>
              <a:rPr lang="th-TH" sz="1300" smtClean="0">
                <a:solidFill>
                  <a:srgbClr val="0000FF"/>
                </a:solidFill>
                <a:latin typeface="Cordia New" pitchFamily="34" charset="-34"/>
              </a:rPr>
              <a:t>เป็นตัวชี้วัดการขยายตัวของมูลค่าเพิ่มที่เกิดจากปัจจัยอื่น นอกเหนือจากปัจจัยทุนและแรงงาน โดยส่วนใหญ่มักสะท้อนให้เห็นถึงการขยายตัวของมูลค่าเพิ่มที่เกิดขึ้นจากปัจจัยต่าง ๆ ในเชิงคุณภาพ</a:t>
            </a:r>
            <a:r>
              <a:rPr lang="th-TH" sz="1300" smtClean="0">
                <a:latin typeface="Cordia New" pitchFamily="34" charset="-34"/>
              </a:rPr>
              <a:t>มากกว่าในเชิงปริมาณ เช่น ความได้เปรียบของระดับเทคโนโลยี  หรือความสามารถในการบริหารจัดการ  ระดับของการวิจัยและพัฒนา และความเชื่อมั่นในตราสินค้า รวมถึงปัจจัยด้านการตลาดต่าง ๆ ที่อาจส่งผลกระทบต่อมูลค่าเพิ่ม เป็นต้น ซึ่ง</a:t>
            </a:r>
            <a:r>
              <a:rPr lang="th-TH" sz="1300" smtClean="0">
                <a:solidFill>
                  <a:srgbClr val="0000FF"/>
                </a:solidFill>
                <a:latin typeface="Cordia New" pitchFamily="34" charset="-34"/>
              </a:rPr>
              <a:t>ค่า </a:t>
            </a:r>
            <a:r>
              <a:rPr lang="en-US" sz="1300" smtClean="0">
                <a:solidFill>
                  <a:srgbClr val="0000FF"/>
                </a:solidFill>
                <a:latin typeface="Cordia New" pitchFamily="34" charset="-34"/>
                <a:cs typeface="Cordia New" pitchFamily="34" charset="-34"/>
              </a:rPr>
              <a:t>TFP</a:t>
            </a:r>
            <a:r>
              <a:rPr lang="th-TH" sz="1300" smtClean="0">
                <a:solidFill>
                  <a:srgbClr val="0000FF"/>
                </a:solidFill>
                <a:latin typeface="Cordia New" pitchFamily="34" charset="-34"/>
              </a:rPr>
              <a:t> จะสะท้อนให้เห็นถึงประสิทธิภาพของการใช้ปัจจัยการผลิตโดยรวม</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0FBADAB-FAD7-454A-9B8E-5017030F5C2B}" type="datetime1">
              <a:rPr lang="th-TH" smtClean="0"/>
              <a:pPr/>
              <a:t>27/03/56</a:t>
            </a:fld>
            <a:endParaRPr lang="th-TH"/>
          </a:p>
        </p:txBody>
      </p:sp>
      <p:sp>
        <p:nvSpPr>
          <p:cNvPr id="17" name="Footer Placeholder 16"/>
          <p:cNvSpPr>
            <a:spLocks noGrp="1"/>
          </p:cNvSpPr>
          <p:nvPr>
            <p:ph type="ftr" sz="quarter" idx="11"/>
          </p:nvPr>
        </p:nvSpPr>
        <p:spPr/>
        <p:txBody>
          <a:bodyPr/>
          <a:lstStyle/>
          <a:p>
            <a:endParaRPr lang="th-TH"/>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DFC15843-734F-46E9-82AC-E461183ED29D}" type="datetime1">
              <a:rPr lang="th-TH" smtClean="0"/>
              <a:pPr/>
              <a:t>27/03/56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4361688" y="1026372"/>
            <a:ext cx="457200" cy="441325"/>
          </a:xfrm>
        </p:spPr>
        <p:txBody>
          <a:bodyPr/>
          <a:lstStyle/>
          <a:p>
            <a:fld id="{1F28C682-89B0-406D-B99D-C29695E35E1E}" type="slidenum">
              <a:rPr lang="th-TH" smtClean="0"/>
              <a:pPr/>
              <a:t>‹#›</a:t>
            </a:fld>
            <a:endParaRPr lang="th-TH"/>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th-TH"/>
          </a:p>
        </p:txBody>
      </p:sp>
      <p:sp>
        <p:nvSpPr>
          <p:cNvPr id="4" name="Date Placeholder 3"/>
          <p:cNvSpPr>
            <a:spLocks noGrp="1"/>
          </p:cNvSpPr>
          <p:nvPr>
            <p:ph type="dt" sz="half" idx="10"/>
          </p:nvPr>
        </p:nvSpPr>
        <p:spPr/>
        <p:txBody>
          <a:bodyPr/>
          <a:lstStyle/>
          <a:p>
            <a:fld id="{C18CC0A2-A872-469F-A674-B353DDAD50A2}" type="datetime1">
              <a:rPr lang="th-TH" smtClean="0"/>
              <a:pPr/>
              <a:t>27/03/56</a:t>
            </a:fld>
            <a:endParaRPr lang="th-TH"/>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2DD1A046-B76A-4CF2-9BEC-9B6BB0E441B9}" type="datetime1">
              <a:rPr lang="th-TH" smtClean="0"/>
              <a:pPr/>
              <a:t>27/03/56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F28C682-89B0-406D-B99D-C29695E35E1E}" type="slidenum">
              <a:rPr lang="th-TH" smtClean="0"/>
              <a:pPr/>
              <a:t>‹#›</a:t>
            </a:fld>
            <a:endParaRPr lang="th-TH"/>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998F8537-0DE6-4165-B745-CE102ED34779}" type="datetime1">
              <a:rPr lang="th-TH" smtClean="0"/>
              <a:pPr/>
              <a:t>27/03/56</a:t>
            </a:fld>
            <a:endParaRPr lang="th-TH"/>
          </a:p>
        </p:txBody>
      </p:sp>
      <p:sp>
        <p:nvSpPr>
          <p:cNvPr id="8" name="Footer Placeholder 7"/>
          <p:cNvSpPr>
            <a:spLocks noGrp="1"/>
          </p:cNvSpPr>
          <p:nvPr>
            <p:ph type="ftr" sz="quarter" idx="11"/>
          </p:nvPr>
        </p:nvSpPr>
        <p:spPr>
          <a:xfrm>
            <a:off x="304800" y="6409944"/>
            <a:ext cx="3581400" cy="365760"/>
          </a:xfrm>
        </p:spPr>
        <p:txBody>
          <a:bodyPr/>
          <a:lstStyle/>
          <a:p>
            <a:endParaRPr lang="th-TH"/>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1F28C682-89B0-406D-B99D-C29695E35E1E}" type="slidenum">
              <a:rPr lang="th-TH" smtClean="0"/>
              <a:pPr/>
              <a:t>‹#›</a:t>
            </a:fld>
            <a:endParaRPr lang="th-TH"/>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81DAD76-0248-4DB0-9E66-4FE8823288F3}" type="datetime1">
              <a:rPr lang="th-TH" smtClean="0"/>
              <a:pPr/>
              <a:t>27/03/56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a:xfrm>
            <a:off x="4343400" y="1036020"/>
            <a:ext cx="457200" cy="441325"/>
          </a:xfrm>
        </p:spPr>
        <p:txBody>
          <a:bodyPr/>
          <a:lstStyle/>
          <a:p>
            <a:fld id="{1F28C682-89B0-406D-B99D-C29695E35E1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FD666E5D-EED2-44E3-8A84-A371AAE7DEED}" type="datetime1">
              <a:rPr lang="th-TH" smtClean="0"/>
              <a:pPr/>
              <a:t>27/03/56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1F28C682-89B0-406D-B99D-C29695E35E1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1F28C682-89B0-406D-B99D-C29695E35E1E}" type="slidenum">
              <a:rPr lang="th-TH" smtClean="0"/>
              <a:pPr/>
              <a:t>‹#›</a:t>
            </a:fld>
            <a:endParaRPr lang="th-TH"/>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FD2021AC-5650-4888-8A0F-A6015EE7F0C3}" type="datetime1">
              <a:rPr lang="th-TH" smtClean="0"/>
              <a:pPr/>
              <a:t>27/03/56</a:t>
            </a:fld>
            <a:endParaRPr lang="th-TH"/>
          </a:p>
        </p:txBody>
      </p:sp>
      <p:sp>
        <p:nvSpPr>
          <p:cNvPr id="6" name="Footer Placeholder 5"/>
          <p:cNvSpPr>
            <a:spLocks noGrp="1"/>
          </p:cNvSpPr>
          <p:nvPr>
            <p:ph type="ftr" sz="quarter" idx="11"/>
          </p:nvPr>
        </p:nvSpPr>
        <p:spPr>
          <a:xfrm>
            <a:off x="301752" y="6410848"/>
            <a:ext cx="3383280" cy="365760"/>
          </a:xfrm>
        </p:spPr>
        <p:txBody>
          <a:bodyPr/>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1F28C682-89B0-406D-B99D-C29695E35E1E}" type="slidenum">
              <a:rPr lang="th-TH" smtClean="0"/>
              <a:pPr/>
              <a:t>‹#›</a:t>
            </a:fld>
            <a:endParaRPr lang="th-TH"/>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00512C89-5A39-448F-807E-158DD9F707EA}" type="datetime1">
              <a:rPr lang="th-TH" smtClean="0"/>
              <a:pPr/>
              <a:t>27/03/56</a:t>
            </a:fld>
            <a:endParaRPr lang="th-TH"/>
          </a:p>
        </p:txBody>
      </p:sp>
      <p:sp>
        <p:nvSpPr>
          <p:cNvPr id="6" name="Footer Placeholder 5"/>
          <p:cNvSpPr>
            <a:spLocks noGrp="1"/>
          </p:cNvSpPr>
          <p:nvPr>
            <p:ph type="ftr" sz="quarter" idx="11"/>
          </p:nvPr>
        </p:nvSpPr>
        <p:spPr>
          <a:xfrm>
            <a:off x="301752" y="6410848"/>
            <a:ext cx="3584448" cy="365760"/>
          </a:xfrm>
        </p:spPr>
        <p:txBody>
          <a:bodyPr/>
          <a:lstStyle/>
          <a:p>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086CC2-4551-40D0-8F1D-EB570E455000}" type="datetime1">
              <a:rPr lang="th-TH" smtClean="0"/>
              <a:pPr/>
              <a:t>27/03/56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F28C682-89B0-406D-B99D-C29695E35E1E}"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1F28C682-89B0-406D-B99D-C29695E35E1E}" type="slidenum">
              <a:rPr lang="th-TH" smtClean="0"/>
              <a:pPr/>
              <a:t>‹#›</a:t>
            </a:fld>
            <a:endParaRPr lang="th-TH"/>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D887147-EAC5-4C3F-8490-0258FA24477C}" type="datetime1">
              <a:rPr lang="th-TH" smtClean="0"/>
              <a:pPr/>
              <a:t>27/03/56</a:t>
            </a:fld>
            <a:endParaRPr lang="th-TH"/>
          </a:p>
        </p:txBody>
      </p:sp>
      <p:sp>
        <p:nvSpPr>
          <p:cNvPr id="5" name="Footer Placeholder 4"/>
          <p:cNvSpPr>
            <a:spLocks noGrp="1"/>
          </p:cNvSpPr>
          <p:nvPr>
            <p:ph type="ftr" sz="quarter" idx="11"/>
          </p:nvPr>
        </p:nvSpPr>
        <p:spPr/>
        <p:txBody>
          <a:bodyPr/>
          <a:lstStyle/>
          <a:p>
            <a:endParaRPr lang="th-TH"/>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9"/>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3" name="Date Placeholder 2"/>
          <p:cNvSpPr>
            <a:spLocks noGrp="1"/>
          </p:cNvSpPr>
          <p:nvPr>
            <p:ph type="dt" sz="half" idx="10"/>
          </p:nvPr>
        </p:nvSpPr>
        <p:spPr>
          <a:xfrm>
            <a:off x="0" y="6448425"/>
            <a:ext cx="1898650" cy="180975"/>
          </a:xfrm>
        </p:spPr>
        <p:txBody>
          <a:bodyPr/>
          <a:lstStyle>
            <a:lvl1pPr>
              <a:defRPr/>
            </a:lvl1pPr>
          </a:lstStyle>
          <a:p>
            <a:pPr>
              <a:defRPr/>
            </a:pPr>
            <a:fld id="{08AB2282-E92B-4C7F-931B-7F21FDE0F310}" type="datetime8">
              <a:rPr lang="en-US" smtClean="0"/>
              <a:pPr>
                <a:defRPr/>
              </a:pPr>
              <a:t>3/27/2013 1:16 PM</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288A848-99E7-43F3-896A-64B52ADF13E8}" type="datetime1">
              <a:rPr lang="th-TH" smtClean="0"/>
              <a:pPr/>
              <a:t>27/03/56</a:t>
            </a:fld>
            <a:endParaRPr lang="th-TH"/>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1F28C682-89B0-406D-B99D-C29695E35E1E}" type="slidenum">
              <a:rPr lang="th-TH" smtClean="0"/>
              <a:pPr/>
              <a:t>‹#›</a:t>
            </a:fld>
            <a:endParaRPr lang="th-TH"/>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image" Target="../media/image13.wmf"/><Relationship Id="rId3" Type="http://schemas.openxmlformats.org/officeDocument/2006/relationships/image" Target="../media/image8.wmf"/><Relationship Id="rId7" Type="http://schemas.openxmlformats.org/officeDocument/2006/relationships/image" Target="../media/image12.wmf"/><Relationship Id="rId2" Type="http://schemas.openxmlformats.org/officeDocument/2006/relationships/image" Target="../media/image7.wmf"/><Relationship Id="rId1" Type="http://schemas.openxmlformats.org/officeDocument/2006/relationships/slideLayout" Target="../slideLayouts/slideLayout7.xml"/><Relationship Id="rId6" Type="http://schemas.openxmlformats.org/officeDocument/2006/relationships/image" Target="../media/image11.wmf"/><Relationship Id="rId5" Type="http://schemas.openxmlformats.org/officeDocument/2006/relationships/image" Target="../media/image10.wmf"/><Relationship Id="rId10" Type="http://schemas.openxmlformats.org/officeDocument/2006/relationships/image" Target="../media/image15.wmf"/><Relationship Id="rId4" Type="http://schemas.openxmlformats.org/officeDocument/2006/relationships/image" Target="../media/image9.wmf"/><Relationship Id="rId9" Type="http://schemas.openxmlformats.org/officeDocument/2006/relationships/image" Target="../media/image14.wmf"/></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Microsoft_Office_Excel_97-2003_Worksheet2.xls"/><Relationship Id="rId5" Type="http://schemas.openxmlformats.org/officeDocument/2006/relationships/oleObject" Target="../embeddings/Microsoft_Office_Excel_97-2003_Worksheet1.xls"/><Relationship Id="rId4" Type="http://schemas.openxmlformats.org/officeDocument/2006/relationships/image" Target="../media/image21.emf"/></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2819400"/>
            <a:ext cx="8424936" cy="1752600"/>
          </a:xfrm>
        </p:spPr>
        <p:txBody>
          <a:bodyPr>
            <a:noAutofit/>
          </a:bodyPr>
          <a:lstStyle/>
          <a:p>
            <a:endParaRPr lang="th-TH" sz="1800" dirty="0" smtClean="0">
              <a:solidFill>
                <a:schemeClr val="tx1"/>
              </a:solidFill>
            </a:endParaRPr>
          </a:p>
          <a:p>
            <a:r>
              <a:rPr lang="en-US" sz="1800" dirty="0" smtClean="0">
                <a:solidFill>
                  <a:schemeClr val="tx1"/>
                </a:solidFill>
              </a:rPr>
              <a:t> </a:t>
            </a:r>
            <a:r>
              <a:rPr lang="en-US" sz="1800" dirty="0" err="1" smtClean="0">
                <a:solidFill>
                  <a:schemeClr val="tx1"/>
                </a:solidFill>
              </a:rPr>
              <a:t>Somboon</a:t>
            </a:r>
            <a:r>
              <a:rPr lang="en-US" sz="1800" dirty="0" smtClean="0">
                <a:solidFill>
                  <a:schemeClr val="tx1"/>
                </a:solidFill>
              </a:rPr>
              <a:t> </a:t>
            </a:r>
            <a:r>
              <a:rPr lang="en-US" sz="1800" dirty="0" err="1" smtClean="0">
                <a:solidFill>
                  <a:schemeClr val="tx1"/>
                </a:solidFill>
              </a:rPr>
              <a:t>Siriprachai</a:t>
            </a:r>
            <a:r>
              <a:rPr lang="en-US" sz="1800" dirty="0" smtClean="0">
                <a:solidFill>
                  <a:schemeClr val="tx1"/>
                </a:solidFill>
              </a:rPr>
              <a:t> </a:t>
            </a:r>
          </a:p>
          <a:p>
            <a:r>
              <a:rPr lang="en-US" sz="1800" dirty="0" smtClean="0">
                <a:solidFill>
                  <a:schemeClr val="tx1"/>
                </a:solidFill>
              </a:rPr>
              <a:t> Faculty of Economics, </a:t>
            </a:r>
            <a:r>
              <a:rPr lang="en-US" sz="1800" dirty="0" err="1" smtClean="0">
                <a:solidFill>
                  <a:schemeClr val="tx1"/>
                </a:solidFill>
              </a:rPr>
              <a:t>Thammasat</a:t>
            </a:r>
            <a:r>
              <a:rPr lang="en-US" sz="1800" dirty="0" smtClean="0">
                <a:solidFill>
                  <a:schemeClr val="tx1"/>
                </a:solidFill>
              </a:rPr>
              <a:t> University</a:t>
            </a:r>
          </a:p>
          <a:p>
            <a:endParaRPr lang="en-US" sz="1800" dirty="0" smtClean="0">
              <a:solidFill>
                <a:schemeClr val="tx1"/>
              </a:solidFill>
            </a:endParaRPr>
          </a:p>
          <a:p>
            <a:endParaRPr lang="th-TH" sz="1800" dirty="0" smtClean="0">
              <a:solidFill>
                <a:schemeClr val="tx1"/>
              </a:solidFill>
            </a:endParaRPr>
          </a:p>
          <a:p>
            <a:r>
              <a:rPr lang="en-US" sz="1800" dirty="0" smtClean="0">
                <a:solidFill>
                  <a:schemeClr val="tx1"/>
                </a:solidFill>
              </a:rPr>
              <a:t> “Inconsistencies and Inequalities in Thai </a:t>
            </a:r>
            <a:r>
              <a:rPr lang="en-US" sz="1800" dirty="0" err="1" smtClean="0">
                <a:solidFill>
                  <a:schemeClr val="tx1"/>
                </a:solidFill>
              </a:rPr>
              <a:t>Industrialisation</a:t>
            </a:r>
            <a:r>
              <a:rPr lang="en-US" sz="1800" dirty="0" smtClean="0">
                <a:solidFill>
                  <a:schemeClr val="tx1"/>
                </a:solidFill>
              </a:rPr>
              <a:t>,” in Johannes D. Schmidt, Jacques </a:t>
            </a:r>
            <a:r>
              <a:rPr lang="en-US" sz="1800" dirty="0" err="1" smtClean="0">
                <a:solidFill>
                  <a:schemeClr val="tx1"/>
                </a:solidFill>
              </a:rPr>
              <a:t>Hersh</a:t>
            </a:r>
            <a:r>
              <a:rPr lang="en-US" sz="1800" dirty="0" smtClean="0">
                <a:solidFill>
                  <a:schemeClr val="tx1"/>
                </a:solidFill>
              </a:rPr>
              <a:t> and </a:t>
            </a:r>
            <a:r>
              <a:rPr lang="en-US" sz="1800" dirty="0" err="1" smtClean="0">
                <a:solidFill>
                  <a:schemeClr val="tx1"/>
                </a:solidFill>
              </a:rPr>
              <a:t>Niels</a:t>
            </a:r>
            <a:r>
              <a:rPr lang="en-US" sz="1800" dirty="0" smtClean="0">
                <a:solidFill>
                  <a:schemeClr val="tx1"/>
                </a:solidFill>
              </a:rPr>
              <a:t> Fold ( eds.) Social Changes in Southeast Asia (London: Longman, 1997), pp. 183-205. </a:t>
            </a:r>
          </a:p>
          <a:p>
            <a:r>
              <a:rPr lang="en-US" sz="1800" dirty="0" smtClean="0">
                <a:solidFill>
                  <a:schemeClr val="tx1"/>
                </a:solidFill>
              </a:rPr>
              <a:t> </a:t>
            </a:r>
            <a:endParaRPr lang="th-TH" sz="1800" dirty="0">
              <a:solidFill>
                <a:schemeClr val="tx1"/>
              </a:solidFill>
            </a:endParaRPr>
          </a:p>
        </p:txBody>
      </p:sp>
      <p:sp>
        <p:nvSpPr>
          <p:cNvPr id="2" name="Title 1"/>
          <p:cNvSpPr>
            <a:spLocks noGrp="1"/>
          </p:cNvSpPr>
          <p:nvPr>
            <p:ph type="ctrTitle"/>
          </p:nvPr>
        </p:nvSpPr>
        <p:spPr>
          <a:xfrm>
            <a:off x="467544" y="381000"/>
            <a:ext cx="8062664" cy="1752600"/>
          </a:xfrm>
        </p:spPr>
        <p:txBody>
          <a:bodyPr>
            <a:noAutofit/>
          </a:bodyPr>
          <a:lstStyle/>
          <a:p>
            <a:r>
              <a:rPr lang="th-TH" sz="3200" b="1" dirty="0" smtClean="0"/>
              <a:t/>
            </a:r>
            <a:br>
              <a:rPr lang="th-TH" sz="3200" b="1" dirty="0" smtClean="0"/>
            </a:br>
            <a:r>
              <a:rPr lang="en-US" sz="3600" b="1" dirty="0" smtClean="0"/>
              <a:t> </a:t>
            </a:r>
            <a:r>
              <a:rPr lang="en-US" sz="3600" b="1" dirty="0" err="1" smtClean="0"/>
              <a:t>Industrialisation</a:t>
            </a:r>
            <a:r>
              <a:rPr lang="en-US" sz="3600" b="1" dirty="0" smtClean="0"/>
              <a:t> and Inequality </a:t>
            </a:r>
            <a:br>
              <a:rPr lang="en-US" sz="3600" b="1" dirty="0" smtClean="0"/>
            </a:br>
            <a:r>
              <a:rPr lang="en-US" sz="3600" b="1" dirty="0" smtClean="0"/>
              <a:t>in Thailand </a:t>
            </a:r>
            <a:endParaRPr lang="th-TH" sz="3200" b="1" dirty="0"/>
          </a:p>
        </p:txBody>
      </p:sp>
      <p:sp>
        <p:nvSpPr>
          <p:cNvPr id="4" name="Slide Number Placeholder 3"/>
          <p:cNvSpPr>
            <a:spLocks noGrp="1"/>
          </p:cNvSpPr>
          <p:nvPr>
            <p:ph type="sldNum" sz="quarter" idx="12"/>
          </p:nvPr>
        </p:nvSpPr>
        <p:spPr/>
        <p:txBody>
          <a:bodyPr/>
          <a:lstStyle/>
          <a:p>
            <a:fld id="{1F28C682-89B0-406D-B99D-C29695E35E1E}" type="slidenum">
              <a:rPr lang="th-TH" smtClean="0"/>
              <a:pPr/>
              <a:t>1</a:t>
            </a:fld>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tx1"/>
                </a:solidFill>
              </a:rPr>
              <a:t>Professor </a:t>
            </a:r>
            <a:r>
              <a:rPr lang="en-US" dirty="0" err="1" smtClean="0">
                <a:solidFill>
                  <a:schemeClr val="tx1"/>
                </a:solidFill>
              </a:rPr>
              <a:t>Somboon</a:t>
            </a:r>
            <a:r>
              <a:rPr lang="en-US" dirty="0" smtClean="0">
                <a:solidFill>
                  <a:schemeClr val="tx1"/>
                </a:solidFill>
              </a:rPr>
              <a:t> </a:t>
            </a:r>
            <a:r>
              <a:rPr lang="en-US" dirty="0" err="1" smtClean="0">
                <a:solidFill>
                  <a:schemeClr val="tx1"/>
                </a:solidFill>
              </a:rPr>
              <a:t>Siriprachai</a:t>
            </a:r>
            <a:endParaRPr lang="th-TH" dirty="0">
              <a:solidFill>
                <a:schemeClr val="tx1"/>
              </a:solidFill>
            </a:endParaRPr>
          </a:p>
        </p:txBody>
      </p:sp>
      <p:sp>
        <p:nvSpPr>
          <p:cNvPr id="3" name="Content Placeholder 2"/>
          <p:cNvSpPr>
            <a:spLocks noGrp="1"/>
          </p:cNvSpPr>
          <p:nvPr>
            <p:ph sz="quarter" idx="1"/>
          </p:nvPr>
        </p:nvSpPr>
        <p:spPr>
          <a:xfrm>
            <a:off x="301752" y="1527048"/>
            <a:ext cx="4558280" cy="4572000"/>
          </a:xfrm>
        </p:spPr>
        <p:txBody>
          <a:bodyPr/>
          <a:lstStyle/>
          <a:p>
            <a:r>
              <a:rPr lang="en-US" dirty="0" err="1" smtClean="0"/>
              <a:t>Thammasat</a:t>
            </a:r>
            <a:r>
              <a:rPr lang="en-US" dirty="0" smtClean="0"/>
              <a:t> University </a:t>
            </a:r>
          </a:p>
          <a:p>
            <a:r>
              <a:rPr lang="en-US" dirty="0" smtClean="0"/>
              <a:t>Ph.D.(Economic History), Lund University, SWEDEN</a:t>
            </a:r>
          </a:p>
          <a:p>
            <a:r>
              <a:rPr lang="en-US" dirty="0" smtClean="0"/>
              <a:t>Editor: </a:t>
            </a:r>
            <a:r>
              <a:rPr lang="en-US" dirty="0" err="1" smtClean="0"/>
              <a:t>Thammasat</a:t>
            </a:r>
            <a:r>
              <a:rPr lang="en-US" dirty="0" smtClean="0"/>
              <a:t> Economic Journal</a:t>
            </a:r>
          </a:p>
          <a:p>
            <a:r>
              <a:rPr lang="en-US" dirty="0" smtClean="0"/>
              <a:t>WTO Watch</a:t>
            </a:r>
          </a:p>
          <a:p>
            <a:r>
              <a:rPr lang="en-US" dirty="0" smtClean="0"/>
              <a:t>Died: December 25</a:t>
            </a:r>
            <a:r>
              <a:rPr lang="en-US" baseline="30000" dirty="0" smtClean="0"/>
              <a:t>th</a:t>
            </a:r>
            <a:r>
              <a:rPr lang="en-US" dirty="0" smtClean="0"/>
              <a:t>, 2008</a:t>
            </a:r>
            <a:endParaRPr lang="th-TH" dirty="0"/>
          </a:p>
        </p:txBody>
      </p:sp>
      <p:pic>
        <p:nvPicPr>
          <p:cNvPr id="4" name="Picture 3" descr="somboon 2.jpg"/>
          <p:cNvPicPr>
            <a:picLocks noChangeAspect="1"/>
          </p:cNvPicPr>
          <p:nvPr/>
        </p:nvPicPr>
        <p:blipFill>
          <a:blip r:embed="rId2" cstate="print"/>
          <a:stretch>
            <a:fillRect/>
          </a:stretch>
        </p:blipFill>
        <p:spPr>
          <a:xfrm>
            <a:off x="5724128" y="1556792"/>
            <a:ext cx="3024336" cy="3312368"/>
          </a:xfrm>
          <a:prstGeom prst="rect">
            <a:avLst/>
          </a:prstGeom>
        </p:spPr>
      </p:pic>
      <p:pic>
        <p:nvPicPr>
          <p:cNvPr id="5" name="Picture 4" descr="somboon.jpg"/>
          <p:cNvPicPr>
            <a:picLocks noChangeAspect="1"/>
          </p:cNvPicPr>
          <p:nvPr/>
        </p:nvPicPr>
        <p:blipFill>
          <a:blip r:embed="rId3" cstate="print"/>
          <a:stretch>
            <a:fillRect/>
          </a:stretch>
        </p:blipFill>
        <p:spPr>
          <a:xfrm>
            <a:off x="3995936" y="3717032"/>
            <a:ext cx="2232248" cy="2880320"/>
          </a:xfrm>
          <a:prstGeom prst="rect">
            <a:avLst/>
          </a:prstGeom>
        </p:spPr>
      </p:pic>
      <p:sp>
        <p:nvSpPr>
          <p:cNvPr id="6" name="Slide Number Placeholder 5"/>
          <p:cNvSpPr>
            <a:spLocks noGrp="1"/>
          </p:cNvSpPr>
          <p:nvPr>
            <p:ph type="sldNum" sz="quarter" idx="12"/>
          </p:nvPr>
        </p:nvSpPr>
        <p:spPr/>
        <p:txBody>
          <a:bodyPr/>
          <a:lstStyle/>
          <a:p>
            <a:fld id="{1F28C682-89B0-406D-B99D-C29695E35E1E}" type="slidenum">
              <a:rPr lang="th-TH" smtClean="0"/>
              <a:pPr/>
              <a:t>2</a:t>
            </a:fld>
            <a:endParaRPr lang="th-TH"/>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3</a:t>
            </a:fld>
            <a:endParaRPr lang="th-TH"/>
          </a:p>
        </p:txBody>
      </p:sp>
      <p:sp>
        <p:nvSpPr>
          <p:cNvPr id="4" name="Content Placeholder 3"/>
          <p:cNvSpPr>
            <a:spLocks noGrp="1"/>
          </p:cNvSpPr>
          <p:nvPr>
            <p:ph sz="quarter" idx="1"/>
          </p:nvPr>
        </p:nvSpPr>
        <p:spPr/>
        <p:txBody>
          <a:bodyPr>
            <a:normAutofit fontScale="92500" lnSpcReduction="10000"/>
          </a:bodyPr>
          <a:lstStyle/>
          <a:p>
            <a:r>
              <a:rPr lang="en-US" dirty="0" smtClean="0"/>
              <a:t> Too early to cite Thailand as an NIE. </a:t>
            </a:r>
          </a:p>
          <a:p>
            <a:r>
              <a:rPr lang="en-US" dirty="0" smtClean="0"/>
              <a:t>Thailand has not been successful in the areas of human development and income distribution </a:t>
            </a:r>
          </a:p>
          <a:p>
            <a:r>
              <a:rPr lang="en-US" dirty="0" smtClean="0"/>
              <a:t>A trade-off between the agricultural and industrial sectors or between the rural and urban sectors or between Bangkok and the provinces </a:t>
            </a:r>
          </a:p>
          <a:p>
            <a:pPr>
              <a:buNone/>
            </a:pPr>
            <a:r>
              <a:rPr lang="en-US" b="1" dirty="0" smtClean="0">
                <a:solidFill>
                  <a:srgbClr val="FF0000"/>
                </a:solidFill>
              </a:rPr>
              <a:t>Objective:</a:t>
            </a:r>
          </a:p>
          <a:p>
            <a:r>
              <a:rPr lang="en-US" dirty="0" smtClean="0">
                <a:solidFill>
                  <a:srgbClr val="002060"/>
                </a:solidFill>
              </a:rPr>
              <a:t>To </a:t>
            </a:r>
            <a:r>
              <a:rPr lang="en-US" dirty="0" err="1" smtClean="0">
                <a:solidFill>
                  <a:srgbClr val="002060"/>
                </a:solidFill>
              </a:rPr>
              <a:t>analyse</a:t>
            </a:r>
            <a:r>
              <a:rPr lang="en-US" dirty="0" smtClean="0">
                <a:solidFill>
                  <a:srgbClr val="002060"/>
                </a:solidFill>
              </a:rPr>
              <a:t> whether the economic policy reforms of the early 1980s may have been too few and too late to solve a rising unbalanced growth, to eradicate poverty in rural areas and to lessen depletion of natural resources that is certainly a hazard of </a:t>
            </a:r>
            <a:r>
              <a:rPr lang="en-US" dirty="0" err="1" smtClean="0">
                <a:solidFill>
                  <a:srgbClr val="002060"/>
                </a:solidFill>
              </a:rPr>
              <a:t>industrialisation</a:t>
            </a:r>
            <a:r>
              <a:rPr lang="en-US" dirty="0" smtClean="0">
                <a:solidFill>
                  <a:srgbClr val="002060"/>
                </a:solidFill>
              </a:rPr>
              <a:t>. </a:t>
            </a:r>
            <a:endParaRPr lang="th-TH" dirty="0">
              <a:solidFill>
                <a:srgbClr val="00206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4</a:t>
            </a:fld>
            <a:endParaRPr lang="th-TH"/>
          </a:p>
        </p:txBody>
      </p:sp>
      <p:sp>
        <p:nvSpPr>
          <p:cNvPr id="4" name="Content Placeholder 3"/>
          <p:cNvSpPr>
            <a:spLocks noGrp="1"/>
          </p:cNvSpPr>
          <p:nvPr>
            <p:ph sz="quarter" idx="1"/>
          </p:nvPr>
        </p:nvSpPr>
        <p:spPr/>
        <p:txBody>
          <a:bodyPr>
            <a:normAutofit/>
          </a:bodyPr>
          <a:lstStyle/>
          <a:p>
            <a:pPr marL="514350" indent="-514350">
              <a:buSzPct val="130000"/>
              <a:buFont typeface="+mj-lt"/>
              <a:buAutoNum type="arabicPeriod"/>
            </a:pPr>
            <a:r>
              <a:rPr lang="en-US" sz="2800" dirty="0" smtClean="0"/>
              <a:t>A Conceptual Framework </a:t>
            </a:r>
          </a:p>
          <a:p>
            <a:pPr marL="514350" indent="-514350">
              <a:buSzPct val="130000"/>
              <a:buFont typeface="+mj-lt"/>
              <a:buAutoNum type="arabicPeriod"/>
            </a:pPr>
            <a:r>
              <a:rPr lang="en-US" sz="2800" dirty="0" smtClean="0"/>
              <a:t>State Promotion of </a:t>
            </a:r>
            <a:r>
              <a:rPr lang="en-US" sz="2800" dirty="0" err="1" smtClean="0"/>
              <a:t>Industrialisation</a:t>
            </a:r>
            <a:r>
              <a:rPr lang="en-US" sz="2800" dirty="0" smtClean="0"/>
              <a:t> </a:t>
            </a:r>
          </a:p>
          <a:p>
            <a:pPr marL="514350" indent="-514350">
              <a:buSzPct val="130000"/>
              <a:buFont typeface="+mj-lt"/>
              <a:buAutoNum type="arabicPeriod"/>
            </a:pPr>
            <a:r>
              <a:rPr lang="en-US" sz="2800" dirty="0" smtClean="0"/>
              <a:t>Export Promotion, the Legacy of ISI and the Squeeze on Agriculture </a:t>
            </a:r>
          </a:p>
          <a:p>
            <a:pPr marL="514350" indent="-514350">
              <a:buSzPct val="130000"/>
              <a:buFont typeface="+mj-lt"/>
              <a:buAutoNum type="arabicPeriod"/>
            </a:pPr>
            <a:r>
              <a:rPr lang="en-US" sz="2800" dirty="0" smtClean="0"/>
              <a:t>Economic Policy Reforms, </a:t>
            </a:r>
            <a:r>
              <a:rPr lang="en-US" sz="2800" dirty="0" err="1" smtClean="0"/>
              <a:t>Industrialisation</a:t>
            </a:r>
            <a:r>
              <a:rPr lang="en-US" sz="2800" dirty="0" smtClean="0"/>
              <a:t> and Poverty </a:t>
            </a:r>
          </a:p>
          <a:p>
            <a:pPr marL="514350" indent="-514350">
              <a:buSzPct val="130000"/>
              <a:buFont typeface="+mj-lt"/>
              <a:buAutoNum type="arabicPeriod"/>
            </a:pPr>
            <a:r>
              <a:rPr lang="en-US" sz="2800" dirty="0" smtClean="0"/>
              <a:t>The Thai State: Between Rent-seeking and Inequality </a:t>
            </a:r>
            <a:endParaRPr lang="th-TH"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25"/>
          <p:cNvSpPr>
            <a:spLocks noGrp="1"/>
          </p:cNvSpPr>
          <p:nvPr>
            <p:ph type="title"/>
          </p:nvPr>
        </p:nvSpPr>
        <p:spPr/>
        <p:txBody>
          <a:bodyPr>
            <a:normAutofit fontScale="90000"/>
          </a:bodyPr>
          <a:lstStyle/>
          <a:p>
            <a:r>
              <a:rPr lang="en-US" b="1" dirty="0" smtClean="0">
                <a:solidFill>
                  <a:schemeClr val="tx1"/>
                </a:solidFill>
              </a:rPr>
              <a:t>Process of Economic Policy Formulation</a:t>
            </a:r>
            <a:endParaRPr lang="th-TH" dirty="0">
              <a:solidFill>
                <a:schemeClr val="tx1"/>
              </a:solidFill>
            </a:endParaRPr>
          </a:p>
        </p:txBody>
      </p:sp>
      <p:sp>
        <p:nvSpPr>
          <p:cNvPr id="61442" name="Slide Number Placeholder 3"/>
          <p:cNvSpPr>
            <a:spLocks noGrp="1"/>
          </p:cNvSpPr>
          <p:nvPr>
            <p:ph type="sldNum" sz="quarter" idx="12"/>
          </p:nvPr>
        </p:nvSpPr>
        <p:spPr bwMode="auto">
          <a:noFill/>
          <a:ln>
            <a:miter lim="800000"/>
            <a:headEnd/>
            <a:tailEnd/>
          </a:ln>
        </p:spPr>
        <p:txBody>
          <a:bodyPr wrap="square" tIns="45720" bIns="45720" numCol="1" anchorCtr="0" compatLnSpc="1">
            <a:prstTxWarp prst="textNoShape">
              <a:avLst/>
            </a:prstTxWarp>
          </a:bodyPr>
          <a:lstStyle/>
          <a:p>
            <a:fld id="{815BDAC8-3871-41F0-9D77-08FB25FBDE61}" type="slidenum">
              <a:rPr lang="en-US" sz="1100" smtClean="0"/>
              <a:pPr/>
              <a:t>5</a:t>
            </a:fld>
            <a:endParaRPr lang="th-TH" sz="1100" smtClean="0"/>
          </a:p>
        </p:txBody>
      </p:sp>
      <p:grpSp>
        <p:nvGrpSpPr>
          <p:cNvPr id="2" name="Group 28"/>
          <p:cNvGrpSpPr>
            <a:grpSpLocks/>
          </p:cNvGrpSpPr>
          <p:nvPr/>
        </p:nvGrpSpPr>
        <p:grpSpPr bwMode="auto">
          <a:xfrm>
            <a:off x="203200" y="1428750"/>
            <a:ext cx="8534400" cy="4686300"/>
            <a:chOff x="96" y="1200"/>
            <a:chExt cx="4032" cy="3936"/>
          </a:xfrm>
        </p:grpSpPr>
        <p:sp>
          <p:nvSpPr>
            <p:cNvPr id="61445" name="Line 4"/>
            <p:cNvSpPr>
              <a:spLocks noChangeShapeType="1"/>
            </p:cNvSpPr>
            <p:nvPr/>
          </p:nvSpPr>
          <p:spPr bwMode="auto">
            <a:xfrm>
              <a:off x="2976" y="4896"/>
              <a:ext cx="432" cy="0"/>
            </a:xfrm>
            <a:prstGeom prst="line">
              <a:avLst/>
            </a:prstGeom>
            <a:noFill/>
            <a:ln w="38100">
              <a:solidFill>
                <a:schemeClr val="accent2"/>
              </a:solidFill>
              <a:round/>
              <a:headEnd/>
              <a:tailEnd/>
            </a:ln>
          </p:spPr>
          <p:txBody>
            <a:bodyPr wrap="none" anchor="ctr"/>
            <a:lstStyle/>
            <a:p>
              <a:endParaRPr lang="th-TH" sz="1800"/>
            </a:p>
          </p:txBody>
        </p:sp>
        <p:sp>
          <p:nvSpPr>
            <p:cNvPr id="61446" name="Line 5"/>
            <p:cNvSpPr>
              <a:spLocks noChangeShapeType="1"/>
            </p:cNvSpPr>
            <p:nvPr/>
          </p:nvSpPr>
          <p:spPr bwMode="auto">
            <a:xfrm flipV="1">
              <a:off x="3408" y="4464"/>
              <a:ext cx="0" cy="432"/>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47" name="Rectangle 7"/>
            <p:cNvSpPr>
              <a:spLocks noChangeArrowheads="1"/>
            </p:cNvSpPr>
            <p:nvPr/>
          </p:nvSpPr>
          <p:spPr bwMode="auto">
            <a:xfrm>
              <a:off x="1104" y="1200"/>
              <a:ext cx="1824" cy="528"/>
            </a:xfrm>
            <a:prstGeom prst="rect">
              <a:avLst/>
            </a:prstGeom>
            <a:solidFill>
              <a:srgbClr val="FFCCFF"/>
            </a:solidFill>
            <a:ln w="38100">
              <a:solidFill>
                <a:schemeClr val="accent2"/>
              </a:solidFill>
              <a:miter lim="800000"/>
              <a:headEnd/>
              <a:tailEnd/>
            </a:ln>
          </p:spPr>
          <p:txBody>
            <a:bodyPr anchor="ctr"/>
            <a:lstStyle/>
            <a:p>
              <a:pPr algn="ctr"/>
              <a:r>
                <a:rPr lang="en-US" sz="2400" b="1"/>
                <a:t>Super - Structure</a:t>
              </a:r>
            </a:p>
          </p:txBody>
        </p:sp>
        <p:sp>
          <p:nvSpPr>
            <p:cNvPr id="61448" name="Rectangle 8"/>
            <p:cNvSpPr>
              <a:spLocks noChangeArrowheads="1"/>
            </p:cNvSpPr>
            <p:nvPr/>
          </p:nvSpPr>
          <p:spPr bwMode="auto">
            <a:xfrm>
              <a:off x="1152" y="4608"/>
              <a:ext cx="1824" cy="528"/>
            </a:xfrm>
            <a:prstGeom prst="rect">
              <a:avLst/>
            </a:prstGeom>
            <a:solidFill>
              <a:srgbClr val="FFCCFF"/>
            </a:solidFill>
            <a:ln w="38100">
              <a:solidFill>
                <a:schemeClr val="accent2"/>
              </a:solidFill>
              <a:miter lim="800000"/>
              <a:headEnd/>
              <a:tailEnd/>
            </a:ln>
          </p:spPr>
          <p:txBody>
            <a:bodyPr anchor="ctr"/>
            <a:lstStyle/>
            <a:p>
              <a:pPr algn="ctr"/>
              <a:r>
                <a:rPr lang="en-US" sz="2400" b="1"/>
                <a:t>World Capitalism</a:t>
              </a:r>
            </a:p>
          </p:txBody>
        </p:sp>
        <p:grpSp>
          <p:nvGrpSpPr>
            <p:cNvPr id="3" name="Group 9"/>
            <p:cNvGrpSpPr>
              <a:grpSpLocks/>
            </p:cNvGrpSpPr>
            <p:nvPr/>
          </p:nvGrpSpPr>
          <p:grpSpPr bwMode="auto">
            <a:xfrm>
              <a:off x="2928" y="1488"/>
              <a:ext cx="432" cy="672"/>
              <a:chOff x="3024" y="1488"/>
              <a:chExt cx="432" cy="672"/>
            </a:xfrm>
          </p:grpSpPr>
          <p:sp>
            <p:nvSpPr>
              <p:cNvPr id="61464" name="Line 10"/>
              <p:cNvSpPr>
                <a:spLocks noChangeShapeType="1"/>
              </p:cNvSpPr>
              <p:nvPr/>
            </p:nvSpPr>
            <p:spPr bwMode="auto">
              <a:xfrm>
                <a:off x="3024" y="1488"/>
                <a:ext cx="432" cy="0"/>
              </a:xfrm>
              <a:prstGeom prst="line">
                <a:avLst/>
              </a:prstGeom>
              <a:noFill/>
              <a:ln w="38100">
                <a:solidFill>
                  <a:schemeClr val="accent2"/>
                </a:solidFill>
                <a:round/>
                <a:headEnd/>
                <a:tailEnd/>
              </a:ln>
            </p:spPr>
            <p:txBody>
              <a:bodyPr wrap="none" anchor="ctr"/>
              <a:lstStyle/>
              <a:p>
                <a:endParaRPr lang="th-TH" sz="1800"/>
              </a:p>
            </p:txBody>
          </p:sp>
          <p:sp>
            <p:nvSpPr>
              <p:cNvPr id="61465" name="Line 11"/>
              <p:cNvSpPr>
                <a:spLocks noChangeShapeType="1"/>
              </p:cNvSpPr>
              <p:nvPr/>
            </p:nvSpPr>
            <p:spPr bwMode="auto">
              <a:xfrm>
                <a:off x="3456" y="1488"/>
                <a:ext cx="0" cy="672"/>
              </a:xfrm>
              <a:prstGeom prst="line">
                <a:avLst/>
              </a:prstGeom>
              <a:noFill/>
              <a:ln w="38100">
                <a:solidFill>
                  <a:schemeClr val="accent2"/>
                </a:solidFill>
                <a:round/>
                <a:headEnd/>
                <a:tailEnd type="triangle" w="med" len="med"/>
              </a:ln>
            </p:spPr>
            <p:txBody>
              <a:bodyPr wrap="none" anchor="ctr"/>
              <a:lstStyle/>
              <a:p>
                <a:endParaRPr lang="th-TH" sz="1800"/>
              </a:p>
            </p:txBody>
          </p:sp>
        </p:grpSp>
        <p:grpSp>
          <p:nvGrpSpPr>
            <p:cNvPr id="4" name="Group 12"/>
            <p:cNvGrpSpPr>
              <a:grpSpLocks/>
            </p:cNvGrpSpPr>
            <p:nvPr/>
          </p:nvGrpSpPr>
          <p:grpSpPr bwMode="auto">
            <a:xfrm>
              <a:off x="576" y="1488"/>
              <a:ext cx="528" cy="624"/>
              <a:chOff x="672" y="1488"/>
              <a:chExt cx="528" cy="624"/>
            </a:xfrm>
          </p:grpSpPr>
          <p:sp>
            <p:nvSpPr>
              <p:cNvPr id="61462" name="Line 13"/>
              <p:cNvSpPr>
                <a:spLocks noChangeShapeType="1"/>
              </p:cNvSpPr>
              <p:nvPr/>
            </p:nvSpPr>
            <p:spPr bwMode="auto">
              <a:xfrm>
                <a:off x="672" y="1488"/>
                <a:ext cx="528" cy="0"/>
              </a:xfrm>
              <a:prstGeom prst="line">
                <a:avLst/>
              </a:prstGeom>
              <a:noFill/>
              <a:ln w="38100">
                <a:solidFill>
                  <a:schemeClr val="accent2"/>
                </a:solidFill>
                <a:round/>
                <a:headEnd/>
                <a:tailEnd/>
              </a:ln>
            </p:spPr>
            <p:txBody>
              <a:bodyPr wrap="none" anchor="ctr"/>
              <a:lstStyle/>
              <a:p>
                <a:endParaRPr lang="th-TH" sz="1800"/>
              </a:p>
            </p:txBody>
          </p:sp>
          <p:sp>
            <p:nvSpPr>
              <p:cNvPr id="61463" name="Line 14"/>
              <p:cNvSpPr>
                <a:spLocks noChangeShapeType="1"/>
              </p:cNvSpPr>
              <p:nvPr/>
            </p:nvSpPr>
            <p:spPr bwMode="auto">
              <a:xfrm>
                <a:off x="672" y="1488"/>
                <a:ext cx="0" cy="624"/>
              </a:xfrm>
              <a:prstGeom prst="line">
                <a:avLst/>
              </a:prstGeom>
              <a:noFill/>
              <a:ln w="38100">
                <a:solidFill>
                  <a:schemeClr val="accent2"/>
                </a:solidFill>
                <a:round/>
                <a:headEnd/>
                <a:tailEnd type="triangle" w="med" len="med"/>
              </a:ln>
            </p:spPr>
            <p:txBody>
              <a:bodyPr wrap="none" anchor="ctr"/>
              <a:lstStyle/>
              <a:p>
                <a:endParaRPr lang="th-TH" sz="1800"/>
              </a:p>
            </p:txBody>
          </p:sp>
        </p:grpSp>
        <p:sp>
          <p:nvSpPr>
            <p:cNvPr id="61451" name="Line 15"/>
            <p:cNvSpPr>
              <a:spLocks noChangeShapeType="1"/>
            </p:cNvSpPr>
            <p:nvPr/>
          </p:nvSpPr>
          <p:spPr bwMode="auto">
            <a:xfrm>
              <a:off x="1968" y="1728"/>
              <a:ext cx="0" cy="816"/>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52" name="Line 16"/>
            <p:cNvSpPr>
              <a:spLocks noChangeShapeType="1"/>
            </p:cNvSpPr>
            <p:nvPr/>
          </p:nvSpPr>
          <p:spPr bwMode="auto">
            <a:xfrm flipV="1">
              <a:off x="2016" y="3648"/>
              <a:ext cx="0" cy="960"/>
            </a:xfrm>
            <a:prstGeom prst="line">
              <a:avLst/>
            </a:prstGeom>
            <a:noFill/>
            <a:ln w="38100">
              <a:solidFill>
                <a:schemeClr val="accent2"/>
              </a:solidFill>
              <a:round/>
              <a:headEnd/>
              <a:tailEnd type="triangle" w="med" len="med"/>
            </a:ln>
          </p:spPr>
          <p:txBody>
            <a:bodyPr wrap="none" anchor="ctr"/>
            <a:lstStyle/>
            <a:p>
              <a:endParaRPr lang="th-TH" sz="1800"/>
            </a:p>
          </p:txBody>
        </p:sp>
        <p:grpSp>
          <p:nvGrpSpPr>
            <p:cNvPr id="5" name="Group 17"/>
            <p:cNvGrpSpPr>
              <a:grpSpLocks/>
            </p:cNvGrpSpPr>
            <p:nvPr/>
          </p:nvGrpSpPr>
          <p:grpSpPr bwMode="auto">
            <a:xfrm>
              <a:off x="576" y="4656"/>
              <a:ext cx="576" cy="240"/>
              <a:chOff x="672" y="4128"/>
              <a:chExt cx="576" cy="768"/>
            </a:xfrm>
          </p:grpSpPr>
          <p:sp>
            <p:nvSpPr>
              <p:cNvPr id="61460" name="Line 18"/>
              <p:cNvSpPr>
                <a:spLocks noChangeShapeType="1"/>
              </p:cNvSpPr>
              <p:nvPr/>
            </p:nvSpPr>
            <p:spPr bwMode="auto">
              <a:xfrm flipH="1">
                <a:off x="672" y="4896"/>
                <a:ext cx="576" cy="0"/>
              </a:xfrm>
              <a:prstGeom prst="line">
                <a:avLst/>
              </a:prstGeom>
              <a:noFill/>
              <a:ln w="38100">
                <a:solidFill>
                  <a:schemeClr val="accent2"/>
                </a:solidFill>
                <a:round/>
                <a:headEnd/>
                <a:tailEnd/>
              </a:ln>
            </p:spPr>
            <p:txBody>
              <a:bodyPr wrap="none" anchor="ctr"/>
              <a:lstStyle/>
              <a:p>
                <a:endParaRPr lang="th-TH" sz="1800"/>
              </a:p>
            </p:txBody>
          </p:sp>
          <p:sp>
            <p:nvSpPr>
              <p:cNvPr id="61461" name="Line 19"/>
              <p:cNvSpPr>
                <a:spLocks noChangeShapeType="1"/>
              </p:cNvSpPr>
              <p:nvPr/>
            </p:nvSpPr>
            <p:spPr bwMode="auto">
              <a:xfrm flipV="1">
                <a:off x="672" y="4128"/>
                <a:ext cx="0" cy="768"/>
              </a:xfrm>
              <a:prstGeom prst="line">
                <a:avLst/>
              </a:prstGeom>
              <a:noFill/>
              <a:ln w="38100">
                <a:solidFill>
                  <a:schemeClr val="accent2"/>
                </a:solidFill>
                <a:round/>
                <a:headEnd/>
                <a:tailEnd type="triangle" w="med" len="med"/>
              </a:ln>
            </p:spPr>
            <p:txBody>
              <a:bodyPr wrap="none" anchor="ctr"/>
              <a:lstStyle/>
              <a:p>
                <a:endParaRPr lang="th-TH" sz="1800"/>
              </a:p>
            </p:txBody>
          </p:sp>
        </p:grpSp>
        <p:grpSp>
          <p:nvGrpSpPr>
            <p:cNvPr id="6" name="Group 26"/>
            <p:cNvGrpSpPr>
              <a:grpSpLocks/>
            </p:cNvGrpSpPr>
            <p:nvPr/>
          </p:nvGrpSpPr>
          <p:grpSpPr bwMode="auto">
            <a:xfrm>
              <a:off x="96" y="2112"/>
              <a:ext cx="4032" cy="2496"/>
              <a:chOff x="96" y="2112"/>
              <a:chExt cx="4032" cy="2496"/>
            </a:xfrm>
          </p:grpSpPr>
          <p:sp>
            <p:nvSpPr>
              <p:cNvPr id="61455" name="Rectangle 21"/>
              <p:cNvSpPr>
                <a:spLocks noChangeArrowheads="1"/>
              </p:cNvSpPr>
              <p:nvPr/>
            </p:nvSpPr>
            <p:spPr bwMode="auto">
              <a:xfrm>
                <a:off x="96" y="2112"/>
                <a:ext cx="1152" cy="2496"/>
              </a:xfrm>
              <a:prstGeom prst="rect">
                <a:avLst/>
              </a:prstGeom>
              <a:solidFill>
                <a:srgbClr val="FFCC99"/>
              </a:solidFill>
              <a:ln w="38100">
                <a:solidFill>
                  <a:schemeClr val="accent2"/>
                </a:solidFill>
                <a:miter lim="800000"/>
                <a:headEnd/>
                <a:tailEnd/>
              </a:ln>
            </p:spPr>
            <p:txBody>
              <a:bodyPr anchor="ctr"/>
              <a:lstStyle/>
              <a:p>
                <a:r>
                  <a:rPr lang="en-US" sz="2000" b="1" u="sng" dirty="0"/>
                  <a:t>Supply</a:t>
                </a:r>
                <a:r>
                  <a:rPr lang="en-US" sz="2000" b="1" dirty="0"/>
                  <a:t/>
                </a:r>
                <a:br>
                  <a:rPr lang="en-US" sz="2000" b="1" dirty="0"/>
                </a:br>
                <a:r>
                  <a:rPr lang="en-US" sz="2000" b="1" dirty="0"/>
                  <a:t>- Power Elites</a:t>
                </a:r>
                <a:br>
                  <a:rPr lang="en-US" sz="2000" b="1" dirty="0"/>
                </a:br>
                <a:r>
                  <a:rPr lang="en-US" sz="2000" b="1" dirty="0"/>
                  <a:t>-  Economic</a:t>
                </a:r>
                <a:br>
                  <a:rPr lang="en-US" sz="2000" b="1" dirty="0"/>
                </a:br>
                <a:r>
                  <a:rPr lang="en-US" sz="2000" b="1" dirty="0"/>
                  <a:t>   Advisors</a:t>
                </a:r>
                <a:br>
                  <a:rPr lang="en-US" sz="2000" b="1" dirty="0"/>
                </a:br>
                <a:r>
                  <a:rPr lang="en-US" sz="2000" b="1" dirty="0"/>
                  <a:t>- Technocrats</a:t>
                </a:r>
                <a:br>
                  <a:rPr lang="en-US" sz="2000" b="1" dirty="0"/>
                </a:br>
                <a:r>
                  <a:rPr lang="en-US" sz="2000" b="1" dirty="0"/>
                  <a:t>- Political </a:t>
                </a:r>
                <a:br>
                  <a:rPr lang="en-US" sz="2000" b="1" dirty="0"/>
                </a:br>
                <a:r>
                  <a:rPr lang="en-US" sz="2000" b="1" dirty="0"/>
                  <a:t>  Parties</a:t>
                </a:r>
                <a:br>
                  <a:rPr lang="en-US" sz="2000" b="1" dirty="0"/>
                </a:br>
                <a:r>
                  <a:rPr lang="en-US" sz="2000" b="1" dirty="0"/>
                  <a:t>- Parliament</a:t>
                </a:r>
              </a:p>
            </p:txBody>
          </p:sp>
          <p:sp>
            <p:nvSpPr>
              <p:cNvPr id="61456" name="Rectangle 22"/>
              <p:cNvSpPr>
                <a:spLocks noChangeArrowheads="1"/>
              </p:cNvSpPr>
              <p:nvPr/>
            </p:nvSpPr>
            <p:spPr bwMode="auto">
              <a:xfrm>
                <a:off x="2640" y="2160"/>
                <a:ext cx="1488" cy="2304"/>
              </a:xfrm>
              <a:prstGeom prst="rect">
                <a:avLst/>
              </a:prstGeom>
              <a:solidFill>
                <a:srgbClr val="FFCC99"/>
              </a:solidFill>
              <a:ln w="38100">
                <a:solidFill>
                  <a:schemeClr val="accent2"/>
                </a:solidFill>
                <a:miter lim="800000"/>
                <a:headEnd/>
                <a:tailEnd/>
              </a:ln>
            </p:spPr>
            <p:txBody>
              <a:bodyPr anchor="ctr"/>
              <a:lstStyle/>
              <a:p>
                <a:r>
                  <a:rPr lang="en-US" sz="2000" b="1" u="sng"/>
                  <a:t>Demand</a:t>
                </a:r>
                <a:r>
                  <a:rPr lang="en-US" sz="2000" b="1"/>
                  <a:t/>
                </a:r>
                <a:br>
                  <a:rPr lang="en-US" sz="2000" b="1"/>
                </a:br>
                <a:r>
                  <a:rPr lang="en-US" sz="2000" b="1"/>
                  <a:t>- Interest Group</a:t>
                </a:r>
                <a:br>
                  <a:rPr lang="en-US" sz="2000" b="1"/>
                </a:br>
                <a:r>
                  <a:rPr lang="en-US" sz="2000" b="1"/>
                  <a:t>- People</a:t>
                </a:r>
                <a:br>
                  <a:rPr lang="en-US" sz="2000" b="1"/>
                </a:br>
                <a:r>
                  <a:rPr lang="en-US" sz="2000" b="1"/>
                  <a:t>- Mass Media</a:t>
                </a:r>
                <a:br>
                  <a:rPr lang="en-US" sz="2000" b="1"/>
                </a:br>
                <a:r>
                  <a:rPr lang="en-US" sz="2000" b="1"/>
                  <a:t>- Economists</a:t>
                </a:r>
                <a:br>
                  <a:rPr lang="en-US" sz="2000" b="1"/>
                </a:br>
                <a:r>
                  <a:rPr lang="en-US" sz="2000" b="1"/>
                  <a:t>- NGOs and Social  </a:t>
                </a:r>
                <a:br>
                  <a:rPr lang="en-US" sz="2000" b="1"/>
                </a:br>
                <a:r>
                  <a:rPr lang="en-US" sz="2000" b="1"/>
                  <a:t>  Movements</a:t>
                </a:r>
              </a:p>
            </p:txBody>
          </p:sp>
          <p:sp>
            <p:nvSpPr>
              <p:cNvPr id="61457" name="Rectangle 23"/>
              <p:cNvSpPr>
                <a:spLocks noChangeArrowheads="1"/>
              </p:cNvSpPr>
              <p:nvPr/>
            </p:nvSpPr>
            <p:spPr bwMode="auto">
              <a:xfrm>
                <a:off x="1488" y="2544"/>
                <a:ext cx="912" cy="1104"/>
              </a:xfrm>
              <a:prstGeom prst="rect">
                <a:avLst/>
              </a:prstGeom>
              <a:solidFill>
                <a:schemeClr val="accent5">
                  <a:lumMod val="60000"/>
                  <a:lumOff val="40000"/>
                </a:schemeClr>
              </a:solidFill>
              <a:ln w="38100">
                <a:solidFill>
                  <a:schemeClr val="accent2"/>
                </a:solidFill>
                <a:miter lim="800000"/>
                <a:headEnd/>
                <a:tailEnd/>
              </a:ln>
            </p:spPr>
            <p:txBody>
              <a:bodyPr anchor="ctr"/>
              <a:lstStyle/>
              <a:p>
                <a:pPr algn="ctr"/>
                <a:r>
                  <a:rPr lang="en-US" sz="2400" b="1" dirty="0"/>
                  <a:t>Economic Policy Market</a:t>
                </a:r>
              </a:p>
            </p:txBody>
          </p:sp>
          <p:sp>
            <p:nvSpPr>
              <p:cNvPr id="61458" name="Line 24"/>
              <p:cNvSpPr>
                <a:spLocks noChangeShapeType="1"/>
              </p:cNvSpPr>
              <p:nvPr/>
            </p:nvSpPr>
            <p:spPr bwMode="auto">
              <a:xfrm>
                <a:off x="1248" y="3120"/>
                <a:ext cx="240" cy="0"/>
              </a:xfrm>
              <a:prstGeom prst="line">
                <a:avLst/>
              </a:prstGeom>
              <a:noFill/>
              <a:ln w="38100">
                <a:solidFill>
                  <a:schemeClr val="accent2"/>
                </a:solidFill>
                <a:round/>
                <a:headEnd/>
                <a:tailEnd type="triangle" w="med" len="med"/>
              </a:ln>
            </p:spPr>
            <p:txBody>
              <a:bodyPr wrap="none" anchor="ctr"/>
              <a:lstStyle/>
              <a:p>
                <a:endParaRPr lang="th-TH" sz="1800"/>
              </a:p>
            </p:txBody>
          </p:sp>
          <p:sp>
            <p:nvSpPr>
              <p:cNvPr id="61459" name="Line 25"/>
              <p:cNvSpPr>
                <a:spLocks noChangeShapeType="1"/>
              </p:cNvSpPr>
              <p:nvPr/>
            </p:nvSpPr>
            <p:spPr bwMode="auto">
              <a:xfrm flipH="1">
                <a:off x="2400" y="3120"/>
                <a:ext cx="240" cy="0"/>
              </a:xfrm>
              <a:prstGeom prst="line">
                <a:avLst/>
              </a:prstGeom>
              <a:noFill/>
              <a:ln w="38100">
                <a:solidFill>
                  <a:schemeClr val="accent2"/>
                </a:solidFill>
                <a:round/>
                <a:headEnd/>
                <a:tailEnd type="triangle" w="med" len="med"/>
              </a:ln>
            </p:spPr>
            <p:txBody>
              <a:bodyPr wrap="none" anchor="ctr"/>
              <a:lstStyle/>
              <a:p>
                <a:endParaRPr lang="th-TH" sz="1800"/>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t>I. A Conceptual Framework </a:t>
            </a:r>
            <a:endParaRPr lang="th-TH" sz="3600"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6</a:t>
            </a:fld>
            <a:endParaRPr lang="th-TH"/>
          </a:p>
        </p:txBody>
      </p:sp>
      <p:sp>
        <p:nvSpPr>
          <p:cNvPr id="4" name="Content Placeholder 3"/>
          <p:cNvSpPr>
            <a:spLocks noGrp="1"/>
          </p:cNvSpPr>
          <p:nvPr>
            <p:ph sz="quarter" idx="1"/>
          </p:nvPr>
        </p:nvSpPr>
        <p:spPr>
          <a:xfrm>
            <a:off x="179512" y="1527048"/>
            <a:ext cx="8784976" cy="4572000"/>
          </a:xfrm>
        </p:spPr>
        <p:txBody>
          <a:bodyPr>
            <a:noAutofit/>
          </a:bodyPr>
          <a:lstStyle/>
          <a:p>
            <a:pPr marL="514350" indent="-514350">
              <a:buSzPct val="120000"/>
              <a:buFont typeface="+mj-lt"/>
              <a:buAutoNum type="arabicPeriod"/>
            </a:pPr>
            <a:r>
              <a:rPr lang="en-US" sz="2400" dirty="0" smtClean="0"/>
              <a:t>The outcome of economic development in the last four decades suggests that the Thai state was entirely controlled by the ruling elite </a:t>
            </a:r>
          </a:p>
          <a:p>
            <a:pPr marL="514350" indent="-514350">
              <a:buSzPct val="120000"/>
              <a:buFont typeface="+mj-lt"/>
              <a:buAutoNum type="arabicPeriod"/>
            </a:pPr>
            <a:r>
              <a:rPr lang="en-US" sz="2400" dirty="0" smtClean="0"/>
              <a:t>Thai state seems to be unique in the sense that it has been rather weak in making any coherent policy effective. </a:t>
            </a:r>
          </a:p>
          <a:p>
            <a:pPr marL="514350" indent="-514350">
              <a:buSzPct val="120000"/>
              <a:buFont typeface="+mj-lt"/>
              <a:buAutoNum type="arabicPeriod"/>
            </a:pPr>
            <a:r>
              <a:rPr lang="en-US" sz="2400" dirty="0" smtClean="0"/>
              <a:t>The main failure emerges from the fact that the Thai bureaucracy, which evolved from a Thai </a:t>
            </a:r>
            <a:r>
              <a:rPr lang="en-US" sz="2400" dirty="0" err="1" smtClean="0"/>
              <a:t>Sakdina</a:t>
            </a:r>
            <a:r>
              <a:rPr lang="en-US" sz="2400" dirty="0" smtClean="0"/>
              <a:t> (feudal) autocracy, has turned out to be huge and clumsy as a monster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7</a:t>
            </a:fld>
            <a:endParaRPr lang="th-TH"/>
          </a:p>
        </p:txBody>
      </p:sp>
      <p:sp>
        <p:nvSpPr>
          <p:cNvPr id="4" name="Content Placeholder 3"/>
          <p:cNvSpPr>
            <a:spLocks noGrp="1"/>
          </p:cNvSpPr>
          <p:nvPr>
            <p:ph sz="quarter" idx="1"/>
          </p:nvPr>
        </p:nvSpPr>
        <p:spPr/>
        <p:txBody>
          <a:bodyPr>
            <a:normAutofit fontScale="92500" lnSpcReduction="10000"/>
          </a:bodyPr>
          <a:lstStyle/>
          <a:p>
            <a:pPr marL="514350" indent="-514350">
              <a:buSzPct val="125000"/>
              <a:buFont typeface="+mj-lt"/>
              <a:buAutoNum type="arabicPeriod" startAt="4"/>
            </a:pPr>
            <a:r>
              <a:rPr lang="en-US" sz="2800" dirty="0" smtClean="0"/>
              <a:t>Thai state has been unable to foster long-term entrepreneurial perspectives among indigenous private elites, thereby lacking the one crucial type of state action in </a:t>
            </a:r>
            <a:r>
              <a:rPr lang="en-US" sz="2800" dirty="0" err="1" smtClean="0"/>
              <a:t>Gerschenkron's</a:t>
            </a:r>
            <a:r>
              <a:rPr lang="en-US" sz="2800" dirty="0" smtClean="0"/>
              <a:t> typology; the state must create the so-called "state entrepreneurial actions to substitute for missing  entrepreneurship.</a:t>
            </a:r>
          </a:p>
          <a:p>
            <a:pPr marL="514350" indent="-514350">
              <a:buSzPct val="125000"/>
              <a:buFont typeface="+mj-lt"/>
              <a:buAutoNum type="arabicPeriod" startAt="4"/>
            </a:pPr>
            <a:r>
              <a:rPr lang="en-US" sz="2800" dirty="0" smtClean="0"/>
              <a:t>The political regime has been mostly authoritarian (soft) in nature, albeit the very short period of a full democracy during 1973-1976 and after the 1990s. The agricultural sector (rice farmers) has been heavily squeezed to lend support to the industrial sector in Bangkok and the peripheries.  </a:t>
            </a:r>
            <a:endParaRPr lang="th-TH" sz="2800" dirty="0" smtClean="0"/>
          </a:p>
          <a:p>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8</a:t>
            </a:fld>
            <a:endParaRPr lang="th-TH"/>
          </a:p>
        </p:txBody>
      </p:sp>
      <p:sp>
        <p:nvSpPr>
          <p:cNvPr id="4" name="Content Placeholder 3"/>
          <p:cNvSpPr>
            <a:spLocks noGrp="1"/>
          </p:cNvSpPr>
          <p:nvPr>
            <p:ph sz="quarter" idx="1"/>
          </p:nvPr>
        </p:nvSpPr>
        <p:spPr>
          <a:xfrm>
            <a:off x="179512" y="1527048"/>
            <a:ext cx="8842248" cy="4572000"/>
          </a:xfrm>
        </p:spPr>
        <p:txBody>
          <a:bodyPr>
            <a:noAutofit/>
          </a:bodyPr>
          <a:lstStyle/>
          <a:p>
            <a:pPr algn="just"/>
            <a:r>
              <a:rPr lang="en-US" sz="2300" dirty="0" smtClean="0"/>
              <a:t>Concentration of growth and </a:t>
            </a:r>
            <a:r>
              <a:rPr lang="en-US" sz="2300" dirty="0" err="1" smtClean="0"/>
              <a:t>industrialisation</a:t>
            </a:r>
            <a:r>
              <a:rPr lang="en-US" sz="2300" dirty="0" smtClean="0"/>
              <a:t> in the metropolitan area has inevitably been giving rise to </a:t>
            </a:r>
            <a:r>
              <a:rPr lang="en-US" sz="2300" i="1" dirty="0" smtClean="0"/>
              <a:t>uneven development and inequality </a:t>
            </a:r>
          </a:p>
          <a:p>
            <a:pPr algn="just"/>
            <a:r>
              <a:rPr lang="en-US" sz="2300" dirty="0" smtClean="0"/>
              <a:t>There is no immunity to the </a:t>
            </a:r>
            <a:r>
              <a:rPr lang="en-US" sz="2300" i="1" dirty="0" smtClean="0"/>
              <a:t>rent-seeking activities </a:t>
            </a:r>
            <a:r>
              <a:rPr lang="en-US" sz="2300" dirty="0" smtClean="0"/>
              <a:t>in Thailand</a:t>
            </a:r>
          </a:p>
          <a:p>
            <a:pPr algn="just"/>
            <a:r>
              <a:rPr lang="en-US" sz="2300" dirty="0" smtClean="0"/>
              <a:t>The Thai state might have functioned well in protecting individual rights, persons and property and enforcing voluntarily negotiated private contracts, but it has failed to create a strong </a:t>
            </a:r>
            <a:r>
              <a:rPr lang="en-US" sz="2300" i="1" dirty="0" smtClean="0"/>
              <a:t>domestic market </a:t>
            </a:r>
            <a:r>
              <a:rPr lang="en-US" sz="2300" dirty="0" smtClean="0"/>
              <a:t>and eradicate poverty in the rural areas. </a:t>
            </a:r>
          </a:p>
          <a:p>
            <a:pPr algn="just"/>
            <a:r>
              <a:rPr lang="en-US" sz="2300" dirty="0" smtClean="0"/>
              <a:t>East Asian NIEs lay not much in </a:t>
            </a:r>
            <a:r>
              <a:rPr lang="en-US" sz="2300" i="1" dirty="0" smtClean="0"/>
              <a:t>FDI and MNCs</a:t>
            </a:r>
            <a:r>
              <a:rPr lang="en-US" sz="2300" dirty="0" smtClean="0"/>
              <a:t>, but in national capital and </a:t>
            </a:r>
            <a:r>
              <a:rPr lang="en-US" sz="2300" i="1" dirty="0" smtClean="0"/>
              <a:t>national industrialists </a:t>
            </a:r>
            <a:r>
              <a:rPr lang="en-US" sz="2300" dirty="0" smtClean="0"/>
              <a:t>and in building up an </a:t>
            </a:r>
            <a:r>
              <a:rPr lang="en-US" sz="2300" i="1" dirty="0" smtClean="0"/>
              <a:t>educated populace </a:t>
            </a:r>
            <a:r>
              <a:rPr lang="en-US" sz="2300" dirty="0" smtClean="0"/>
              <a:t>rapidly. This entails fostering internal articulation and achieving </a:t>
            </a:r>
            <a:r>
              <a:rPr lang="en-US" sz="2300" i="1" dirty="0" smtClean="0"/>
              <a:t>technological autonomy</a:t>
            </a:r>
            <a:r>
              <a:rPr lang="en-US" sz="2300" dirty="0" smtClean="0"/>
              <a:t>. </a:t>
            </a:r>
            <a:endParaRPr lang="th-TH" sz="23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9</a:t>
            </a:fld>
            <a:endParaRPr lang="th-TH"/>
          </a:p>
        </p:txBody>
      </p:sp>
      <p:sp>
        <p:nvSpPr>
          <p:cNvPr id="4" name="Content Placeholder 3"/>
          <p:cNvSpPr>
            <a:spLocks noGrp="1"/>
          </p:cNvSpPr>
          <p:nvPr>
            <p:ph sz="quarter" idx="1"/>
          </p:nvPr>
        </p:nvSpPr>
        <p:spPr>
          <a:xfrm>
            <a:off x="301752" y="1527048"/>
            <a:ext cx="8503920" cy="4926288"/>
          </a:xfrm>
        </p:spPr>
        <p:txBody>
          <a:bodyPr>
            <a:normAutofit fontScale="92500" lnSpcReduction="20000"/>
          </a:bodyPr>
          <a:lstStyle/>
          <a:p>
            <a:r>
              <a:rPr lang="en-US" dirty="0" smtClean="0"/>
              <a:t>Import-substitution </a:t>
            </a:r>
            <a:r>
              <a:rPr lang="en-US" dirty="0" err="1" smtClean="0"/>
              <a:t>industrialisation</a:t>
            </a:r>
            <a:r>
              <a:rPr lang="en-US" dirty="0" smtClean="0"/>
              <a:t> might not have failed if it had been inseparable from substantial improvements in </a:t>
            </a:r>
            <a:r>
              <a:rPr lang="en-US" i="1" dirty="0" smtClean="0"/>
              <a:t>agricultural productivity and income distribution</a:t>
            </a:r>
            <a:r>
              <a:rPr lang="en-US" dirty="0" smtClean="0"/>
              <a:t> that could in turn absorb domestic manufactured goods </a:t>
            </a:r>
          </a:p>
          <a:p>
            <a:r>
              <a:rPr lang="en-US" dirty="0" smtClean="0"/>
              <a:t>Such a process has always been taken for granted by the Thai ruling elite who were obsessed with a market mechanism in </a:t>
            </a:r>
            <a:r>
              <a:rPr lang="en-US" i="1" dirty="0" smtClean="0"/>
              <a:t>a neo-liberal paradigm </a:t>
            </a:r>
            <a:r>
              <a:rPr lang="en-US" dirty="0" smtClean="0"/>
              <a:t>which could have been a great help in linking the import-substituting industries to the relative backwardness of agriculture. </a:t>
            </a:r>
          </a:p>
          <a:p>
            <a:r>
              <a:rPr lang="en-US" dirty="0" smtClean="0"/>
              <a:t>Thai agriculture was dominated by the vestiges of </a:t>
            </a:r>
            <a:r>
              <a:rPr lang="en-US" dirty="0" err="1" smtClean="0"/>
              <a:t>Sakdina</a:t>
            </a:r>
            <a:r>
              <a:rPr lang="en-US" dirty="0" smtClean="0"/>
              <a:t> (Thai feudalism) with cultivation techniques dating back to the previous century. </a:t>
            </a:r>
          </a:p>
          <a:p>
            <a:r>
              <a:rPr lang="en-US" dirty="0" smtClean="0"/>
              <a:t>Income is distributed more unequally in Thailand than in the East Asian NIEs </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b="1" dirty="0" smtClean="0"/>
              <a:t>I. A Conceptual Framework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10</a:t>
            </a:fld>
            <a:endParaRPr lang="th-TH"/>
          </a:p>
        </p:txBody>
      </p:sp>
      <p:sp>
        <p:nvSpPr>
          <p:cNvPr id="4" name="Content Placeholder 3"/>
          <p:cNvSpPr>
            <a:spLocks noGrp="1"/>
          </p:cNvSpPr>
          <p:nvPr>
            <p:ph sz="quarter" idx="1"/>
          </p:nvPr>
        </p:nvSpPr>
        <p:spPr/>
        <p:txBody>
          <a:bodyPr>
            <a:normAutofit lnSpcReduction="10000"/>
          </a:bodyPr>
          <a:lstStyle/>
          <a:p>
            <a:r>
              <a:rPr lang="en-US" dirty="0" smtClean="0"/>
              <a:t>Since the middle of the 1970s, the Thai state has been turning its strategy to export-led </a:t>
            </a:r>
            <a:r>
              <a:rPr lang="en-US" dirty="0" err="1" smtClean="0"/>
              <a:t>industrialisation</a:t>
            </a:r>
            <a:r>
              <a:rPr lang="en-US" dirty="0" smtClean="0"/>
              <a:t>, but the fundamental obstacles, i.e., the shortage of infrastructure, the lack of skilled </a:t>
            </a:r>
            <a:r>
              <a:rPr lang="en-US" dirty="0" err="1" smtClean="0"/>
              <a:t>labour</a:t>
            </a:r>
            <a:r>
              <a:rPr lang="en-US" dirty="0" smtClean="0"/>
              <a:t> and low secondary enrolment, the low productivity in the agricultural sector and impoverished rural inhabitants who are mostly farmers, are seldom overcome</a:t>
            </a:r>
          </a:p>
          <a:p>
            <a:r>
              <a:rPr lang="en-US" dirty="0" smtClean="0"/>
              <a:t>to keep economic growth high mainly with the influx of direct foreign investment from Japan, the East Asian NIEs</a:t>
            </a:r>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11</a:t>
            </a:fld>
            <a:endParaRPr lang="th-TH"/>
          </a:p>
        </p:txBody>
      </p:sp>
      <p:sp>
        <p:nvSpPr>
          <p:cNvPr id="4" name="Content Placeholder 3"/>
          <p:cNvSpPr>
            <a:spLocks noGrp="1"/>
          </p:cNvSpPr>
          <p:nvPr>
            <p:ph sz="quarter" idx="1"/>
          </p:nvPr>
        </p:nvSpPr>
        <p:spPr/>
        <p:txBody>
          <a:bodyPr>
            <a:normAutofit fontScale="92500" lnSpcReduction="20000"/>
          </a:bodyPr>
          <a:lstStyle/>
          <a:p>
            <a:r>
              <a:rPr lang="en-US" dirty="0" err="1" smtClean="0"/>
              <a:t>Sarit</a:t>
            </a:r>
            <a:r>
              <a:rPr lang="en-US" dirty="0" smtClean="0"/>
              <a:t> government, industrial promotion policy was renewed by the Promotion of Industrial Investment Act of 1959 </a:t>
            </a:r>
          </a:p>
          <a:p>
            <a:r>
              <a:rPr lang="en-US" dirty="0" smtClean="0"/>
              <a:t>The multiple exchange rate regime and large-scale state enterprises came to an end. </a:t>
            </a:r>
          </a:p>
          <a:p>
            <a:r>
              <a:rPr lang="en-US" dirty="0" smtClean="0"/>
              <a:t>The role of the Thai state was also believed to be a social guardian </a:t>
            </a:r>
            <a:r>
              <a:rPr lang="en-US" dirty="0" err="1" smtClean="0"/>
              <a:t>ora</a:t>
            </a:r>
            <a:r>
              <a:rPr lang="en-US" dirty="0" smtClean="0"/>
              <a:t> benevolent dictator and to provide a stable investment environment for the private sector.</a:t>
            </a:r>
          </a:p>
          <a:p>
            <a:r>
              <a:rPr lang="en-US" dirty="0" smtClean="0"/>
              <a:t>Investment incentives were given to selected import-substituting industries </a:t>
            </a:r>
          </a:p>
          <a:p>
            <a:r>
              <a:rPr lang="en-US" dirty="0" smtClean="0"/>
              <a:t>The state even guaranteed and granted </a:t>
            </a:r>
            <a:r>
              <a:rPr lang="en-US" dirty="0" err="1" smtClean="0"/>
              <a:t>licences</a:t>
            </a:r>
            <a:r>
              <a:rPr lang="en-US" dirty="0" smtClean="0"/>
              <a:t> to foreign companies. In addition, </a:t>
            </a:r>
            <a:r>
              <a:rPr lang="en-US" dirty="0" err="1" smtClean="0"/>
              <a:t>labour</a:t>
            </a:r>
            <a:r>
              <a:rPr lang="en-US" dirty="0" smtClean="0"/>
              <a:t> unions were also suppressed </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12</a:t>
            </a:fld>
            <a:endParaRPr lang="th-TH"/>
          </a:p>
        </p:txBody>
      </p:sp>
      <p:sp>
        <p:nvSpPr>
          <p:cNvPr id="4" name="Content Placeholder 3"/>
          <p:cNvSpPr>
            <a:spLocks noGrp="1"/>
          </p:cNvSpPr>
          <p:nvPr>
            <p:ph sz="quarter" idx="1"/>
          </p:nvPr>
        </p:nvSpPr>
        <p:spPr/>
        <p:txBody>
          <a:bodyPr>
            <a:noAutofit/>
          </a:bodyPr>
          <a:lstStyle/>
          <a:p>
            <a:pPr algn="just"/>
            <a:r>
              <a:rPr lang="en-US" sz="2400" dirty="0" smtClean="0"/>
              <a:t>the first easy stage of import substitution was inevitably successful in the late 1960s </a:t>
            </a:r>
          </a:p>
          <a:p>
            <a:pPr algn="just"/>
            <a:r>
              <a:rPr lang="en-US" sz="2400" dirty="0" smtClean="0"/>
              <a:t>BOI gave rise to inefficient, promoted manufacturing firms </a:t>
            </a:r>
          </a:p>
          <a:p>
            <a:pPr algn="just"/>
            <a:r>
              <a:rPr lang="en-US" sz="2400" dirty="0" smtClean="0"/>
              <a:t>American advisers manipulate the Thai policy-making process, in particular the first three national economic development plans (1961-1976)</a:t>
            </a:r>
          </a:p>
          <a:p>
            <a:pPr algn="just"/>
            <a:r>
              <a:rPr lang="en-US" sz="2400" dirty="0" err="1" smtClean="0"/>
              <a:t>Sarit-Thanom-Prapath</a:t>
            </a:r>
            <a:r>
              <a:rPr lang="en-US" sz="2400" dirty="0" smtClean="0"/>
              <a:t> regime contain unfair competition, rent-seeking and corruption</a:t>
            </a:r>
          </a:p>
          <a:p>
            <a:pPr algn="just"/>
            <a:r>
              <a:rPr lang="en-US" sz="2400" dirty="0" smtClean="0"/>
              <a:t>Thailand has hardly had social and economic bases for democratic development. The middle class which predominantly Chinese allied itself to the ruling elites. </a:t>
            </a:r>
          </a:p>
          <a:p>
            <a:pPr algn="just"/>
            <a:r>
              <a:rPr lang="en-US" sz="2400" dirty="0" smtClean="0"/>
              <a:t>the increased role of technocrats </a:t>
            </a:r>
            <a:endParaRPr lang="th-TH"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13</a:t>
            </a:fld>
            <a:endParaRPr lang="th-TH"/>
          </a:p>
        </p:txBody>
      </p:sp>
      <p:sp>
        <p:nvSpPr>
          <p:cNvPr id="4" name="Content Placeholder 3"/>
          <p:cNvSpPr>
            <a:spLocks noGrp="1"/>
          </p:cNvSpPr>
          <p:nvPr>
            <p:ph sz="quarter" idx="1"/>
          </p:nvPr>
        </p:nvSpPr>
        <p:spPr>
          <a:xfrm>
            <a:off x="179512" y="1340768"/>
            <a:ext cx="8842248" cy="4926288"/>
          </a:xfrm>
        </p:spPr>
        <p:txBody>
          <a:bodyPr>
            <a:noAutofit/>
          </a:bodyPr>
          <a:lstStyle/>
          <a:p>
            <a:pPr algn="just"/>
            <a:r>
              <a:rPr lang="en-US" sz="2300" dirty="0" smtClean="0"/>
              <a:t>BOI was empowered to encourage domestic and foreign investments in industry or negotiate conditions of investment agreements subject to the cabinet's approval </a:t>
            </a:r>
          </a:p>
          <a:p>
            <a:pPr algn="just"/>
            <a:r>
              <a:rPr lang="en-US" sz="2300" dirty="0" smtClean="0"/>
              <a:t>It is misleading to take for granted that the high tariff barriers were made available as a tool for industrial policy protection under a strategic industrial policy regime. In contrast, it has from time to time been deployed as a source of government revenues by the Ministry of Finance.</a:t>
            </a:r>
          </a:p>
          <a:p>
            <a:pPr algn="just"/>
            <a:r>
              <a:rPr lang="en-US" sz="2300" dirty="0" smtClean="0"/>
              <a:t>Resources were instead transferred to the preferred industries by BOI through the provision of relatively cheap machinery and intermediates, mostly capital and inputs from abroad </a:t>
            </a:r>
          </a:p>
          <a:p>
            <a:pPr algn="just"/>
            <a:r>
              <a:rPr lang="en-US" sz="2300" dirty="0" smtClean="0"/>
              <a:t>Thailand has neither been guided by industrial </a:t>
            </a:r>
            <a:r>
              <a:rPr lang="en-US" sz="2300" dirty="0" err="1" smtClean="0"/>
              <a:t>sectoral</a:t>
            </a:r>
            <a:r>
              <a:rPr lang="en-US" sz="2300" dirty="0" smtClean="0"/>
              <a:t> planning nor had any industrial targeting strategy like the Asian NIEs </a:t>
            </a:r>
            <a:endParaRPr lang="th-TH" sz="23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14</a:t>
            </a:fld>
            <a:endParaRPr lang="th-TH"/>
          </a:p>
        </p:txBody>
      </p:sp>
      <p:sp>
        <p:nvSpPr>
          <p:cNvPr id="4" name="Content Placeholder 3"/>
          <p:cNvSpPr>
            <a:spLocks noGrp="1"/>
          </p:cNvSpPr>
          <p:nvPr>
            <p:ph sz="quarter" idx="1"/>
          </p:nvPr>
        </p:nvSpPr>
        <p:spPr>
          <a:xfrm>
            <a:off x="301752" y="1527048"/>
            <a:ext cx="8662736" cy="5070304"/>
          </a:xfrm>
        </p:spPr>
        <p:txBody>
          <a:bodyPr>
            <a:normAutofit fontScale="85000" lnSpcReduction="20000"/>
          </a:bodyPr>
          <a:lstStyle/>
          <a:p>
            <a:r>
              <a:rPr lang="en-US" dirty="0" smtClean="0"/>
              <a:t>The Thai State does not control the markets for credit and foreign exchange, thus depriving policy makers of perhaps the key tools for conducting industrial targeting. </a:t>
            </a:r>
          </a:p>
          <a:p>
            <a:r>
              <a:rPr lang="en-US" dirty="0" smtClean="0">
                <a:solidFill>
                  <a:srgbClr val="002060"/>
                </a:solidFill>
              </a:rPr>
              <a:t>There has been little co-ordination or coherence in the use of existing industrial policy instruments, tariffs, investment promotions, capacity controls and local content regulations.</a:t>
            </a:r>
          </a:p>
          <a:p>
            <a:r>
              <a:rPr lang="en-US" dirty="0" smtClean="0"/>
              <a:t>BOI did not establish a coherent import-substitution policy per se; nor did it build up a clear-cut framework to enforce promoted firms to meet BOI's requirements. </a:t>
            </a:r>
          </a:p>
          <a:p>
            <a:r>
              <a:rPr lang="en-US" dirty="0" smtClean="0">
                <a:solidFill>
                  <a:srgbClr val="002060"/>
                </a:solidFill>
              </a:rPr>
              <a:t>No performance standards and follow-up have been imposed on the recipients of promoted certificates. </a:t>
            </a:r>
          </a:p>
          <a:p>
            <a:r>
              <a:rPr lang="en-US" dirty="0" smtClean="0"/>
              <a:t>The pre-requisite to make ISI successful in the East Asian manner rests heavily on four crucial factors; </a:t>
            </a:r>
            <a:r>
              <a:rPr lang="en-US" dirty="0" smtClean="0">
                <a:solidFill>
                  <a:srgbClr val="002060"/>
                </a:solidFill>
              </a:rPr>
              <a:t>(1) the strength of the state, (2) the competent bureaucrats, (3) independent technology learning capacity and (4) increased productivity in agriculture prior to export-oriented </a:t>
            </a:r>
            <a:r>
              <a:rPr lang="en-US" dirty="0" err="1" smtClean="0">
                <a:solidFill>
                  <a:srgbClr val="002060"/>
                </a:solidFill>
              </a:rPr>
              <a:t>industrialisation</a:t>
            </a:r>
            <a:r>
              <a:rPr lang="en-US" dirty="0" smtClean="0">
                <a:solidFill>
                  <a:srgbClr val="002060"/>
                </a:solidFill>
              </a:rPr>
              <a:t>. </a:t>
            </a:r>
            <a:endParaRPr lang="th-TH" dirty="0">
              <a:solidFill>
                <a:srgbClr val="00206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15</a:t>
            </a:fld>
            <a:endParaRPr lang="th-TH"/>
          </a:p>
        </p:txBody>
      </p:sp>
      <p:sp>
        <p:nvSpPr>
          <p:cNvPr id="4" name="Content Placeholder 3"/>
          <p:cNvSpPr>
            <a:spLocks noGrp="1"/>
          </p:cNvSpPr>
          <p:nvPr>
            <p:ph sz="quarter" idx="1"/>
          </p:nvPr>
        </p:nvSpPr>
        <p:spPr>
          <a:xfrm>
            <a:off x="179512" y="1340768"/>
            <a:ext cx="8856984" cy="4572000"/>
          </a:xfrm>
        </p:spPr>
        <p:txBody>
          <a:bodyPr>
            <a:noAutofit/>
          </a:bodyPr>
          <a:lstStyle/>
          <a:p>
            <a:pPr>
              <a:buNone/>
            </a:pPr>
            <a:r>
              <a:rPr lang="en-US" sz="2400" dirty="0" smtClean="0">
                <a:solidFill>
                  <a:srgbClr val="FF0000"/>
                </a:solidFill>
              </a:rPr>
              <a:t>Question: 	Why is the performance of manufacturing sectors in Thailand by comparison inadequate in terms of </a:t>
            </a:r>
            <a:r>
              <a:rPr lang="en-US" sz="2400" dirty="0" err="1" smtClean="0">
                <a:solidFill>
                  <a:srgbClr val="FF0000"/>
                </a:solidFill>
              </a:rPr>
              <a:t>labour</a:t>
            </a:r>
            <a:r>
              <a:rPr lang="en-US" sz="2400" dirty="0" smtClean="0">
                <a:solidFill>
                  <a:srgbClr val="FF0000"/>
                </a:solidFill>
              </a:rPr>
              <a:t> absorption and technological content compared to them? </a:t>
            </a:r>
          </a:p>
          <a:p>
            <a:pPr>
              <a:buNone/>
            </a:pPr>
            <a:r>
              <a:rPr lang="en-US" sz="2400" dirty="0" smtClean="0">
                <a:solidFill>
                  <a:srgbClr val="002060"/>
                </a:solidFill>
              </a:rPr>
              <a:t>Answer: 	The contextual and institutional factors </a:t>
            </a:r>
          </a:p>
          <a:p>
            <a:r>
              <a:rPr lang="en-US" sz="2400" dirty="0" smtClean="0"/>
              <a:t>A high degree of discretion and selectivity in the granting of incentives for a wide range of objectives without any accountability to civil society, accompanied by little monitoring or follow-up of promoted enterprises made it different. </a:t>
            </a:r>
          </a:p>
          <a:p>
            <a:r>
              <a:rPr lang="en-US" sz="2400" dirty="0" smtClean="0">
                <a:solidFill>
                  <a:srgbClr val="002060"/>
                </a:solidFill>
              </a:rPr>
              <a:t>Technology is more than tools, plants or machines; it is very complex and embedded in key institutions. </a:t>
            </a:r>
          </a:p>
          <a:p>
            <a:r>
              <a:rPr lang="en-US" sz="2400" dirty="0" smtClean="0"/>
              <a:t>Thai state has not created an indigenous technological capacity to support technological transfer from foreign firms. </a:t>
            </a:r>
            <a:endParaRPr lang="th-TH"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 State Promotion of </a:t>
            </a:r>
            <a:r>
              <a:rPr lang="en-US" b="1" dirty="0" err="1" smtClean="0"/>
              <a:t>Industrialisation</a:t>
            </a:r>
            <a:r>
              <a:rPr lang="en-US" b="1" dirty="0" smtClean="0"/>
              <a:t>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16</a:t>
            </a:fld>
            <a:endParaRPr lang="th-TH"/>
          </a:p>
        </p:txBody>
      </p:sp>
      <p:sp>
        <p:nvSpPr>
          <p:cNvPr id="4" name="Content Placeholder 3"/>
          <p:cNvSpPr>
            <a:spLocks noGrp="1"/>
          </p:cNvSpPr>
          <p:nvPr>
            <p:ph sz="quarter" idx="1"/>
          </p:nvPr>
        </p:nvSpPr>
        <p:spPr/>
        <p:txBody>
          <a:bodyPr/>
          <a:lstStyle/>
          <a:p>
            <a:r>
              <a:rPr lang="en-US" dirty="0" smtClean="0">
                <a:solidFill>
                  <a:srgbClr val="FF0000"/>
                </a:solidFill>
              </a:rPr>
              <a:t>What is the most essential contributor is the state capability to build up numerous literate populations with few natural resources in a short time?</a:t>
            </a:r>
          </a:p>
          <a:p>
            <a:r>
              <a:rPr lang="en-US" dirty="0" smtClean="0"/>
              <a:t>Domestic-led growth </a:t>
            </a:r>
            <a:r>
              <a:rPr lang="en-US" dirty="0" err="1" smtClean="0"/>
              <a:t>industrialisation</a:t>
            </a:r>
            <a:r>
              <a:rPr lang="en-US" dirty="0" smtClean="0"/>
              <a:t> had brought about the changes in agricultural sectors before they shifted to export-oriented strategy. This success is highly dependent on the role of activist state or developmental state </a:t>
            </a:r>
            <a:endParaRPr lang="th-TH"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17</a:t>
            </a:fld>
            <a:endParaRPr lang="th-TH"/>
          </a:p>
        </p:txBody>
      </p:sp>
      <p:sp>
        <p:nvSpPr>
          <p:cNvPr id="4" name="Content Placeholder 3"/>
          <p:cNvSpPr>
            <a:spLocks noGrp="1"/>
          </p:cNvSpPr>
          <p:nvPr>
            <p:ph sz="quarter" idx="1"/>
          </p:nvPr>
        </p:nvSpPr>
        <p:spPr>
          <a:xfrm>
            <a:off x="251520" y="1521296"/>
            <a:ext cx="8712968" cy="4572000"/>
          </a:xfrm>
        </p:spPr>
        <p:txBody>
          <a:bodyPr>
            <a:noAutofit/>
          </a:bodyPr>
          <a:lstStyle/>
          <a:p>
            <a:r>
              <a:rPr lang="en-US" sz="2400" dirty="0" smtClean="0"/>
              <a:t>ISI became the preferred strategy in Thailand because of expeditious policy actions to meet balance of payment crises. </a:t>
            </a:r>
          </a:p>
          <a:p>
            <a:r>
              <a:rPr lang="en-US" sz="2400" dirty="0" smtClean="0"/>
              <a:t>How much ISI and how long it should continue to support protection is often debatable?</a:t>
            </a:r>
          </a:p>
          <a:p>
            <a:r>
              <a:rPr lang="en-US" sz="2400" dirty="0" smtClean="0"/>
              <a:t>ISI in Thailand was not targeted according to systematic economic criteria like in Asian NIEs, but was pursued in an incoherent, inefficient manner and for too long by BOI. </a:t>
            </a:r>
          </a:p>
          <a:p>
            <a:r>
              <a:rPr lang="en-US" sz="2400" dirty="0" smtClean="0"/>
              <a:t>Import-substitution </a:t>
            </a:r>
            <a:r>
              <a:rPr lang="en-US" sz="2400" dirty="0" err="1" smtClean="0"/>
              <a:t>industrialisation</a:t>
            </a:r>
            <a:r>
              <a:rPr lang="en-US" sz="2400" dirty="0" smtClean="0"/>
              <a:t> in Thailand left many problems to be resolved. </a:t>
            </a:r>
          </a:p>
          <a:p>
            <a:r>
              <a:rPr lang="en-US" sz="2400" dirty="0" smtClean="0"/>
              <a:t>In the early 1970s and the early 1980s, the world economy was full of disturbing events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18</a:t>
            </a:fld>
            <a:endParaRPr lang="th-TH"/>
          </a:p>
        </p:txBody>
      </p:sp>
      <p:sp>
        <p:nvSpPr>
          <p:cNvPr id="4" name="Content Placeholder 3"/>
          <p:cNvSpPr>
            <a:spLocks noGrp="1"/>
          </p:cNvSpPr>
          <p:nvPr>
            <p:ph sz="quarter" idx="1"/>
          </p:nvPr>
        </p:nvSpPr>
        <p:spPr>
          <a:xfrm>
            <a:off x="179512" y="1412776"/>
            <a:ext cx="8784976" cy="4782272"/>
          </a:xfrm>
        </p:spPr>
        <p:txBody>
          <a:bodyPr>
            <a:noAutofit/>
          </a:bodyPr>
          <a:lstStyle/>
          <a:p>
            <a:r>
              <a:rPr lang="en-US" sz="2400" dirty="0" smtClean="0"/>
              <a:t>Though the first oil crisis in 1973 and 1974 took place almost simultaneously with the world commodity boom, rising prices of major exports, including rice, maize, rubber and tin helped to prevent a balance of payment's crisis. </a:t>
            </a:r>
          </a:p>
          <a:p>
            <a:r>
              <a:rPr lang="en-US" sz="2400" dirty="0" smtClean="0"/>
              <a:t>The exports of primary products did not continue to supply foreign exchange. </a:t>
            </a:r>
          </a:p>
          <a:p>
            <a:r>
              <a:rPr lang="en-US" sz="2400" dirty="0" smtClean="0"/>
              <a:t>Thailand's gradual shift to EOI was not the result of good planning. Rather, it was obstructed by the bureaucratic state.</a:t>
            </a:r>
          </a:p>
          <a:p>
            <a:r>
              <a:rPr lang="en-US" sz="2400" dirty="0" smtClean="0"/>
              <a:t>the revision of the Investment Promotion law in 1972 was designed to offset the disincentive effects of import protection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III. Export Promotion, the Legacy of ISI and the Squeeze on Agriculture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19</a:t>
            </a:fld>
            <a:endParaRPr lang="th-TH"/>
          </a:p>
        </p:txBody>
      </p:sp>
      <p:sp>
        <p:nvSpPr>
          <p:cNvPr id="4" name="Content Placeholder 3"/>
          <p:cNvSpPr>
            <a:spLocks noGrp="1"/>
          </p:cNvSpPr>
          <p:nvPr>
            <p:ph sz="quarter" idx="1"/>
          </p:nvPr>
        </p:nvSpPr>
        <p:spPr>
          <a:xfrm>
            <a:off x="251520" y="1449288"/>
            <a:ext cx="8568952" cy="4572000"/>
          </a:xfrm>
        </p:spPr>
        <p:txBody>
          <a:bodyPr>
            <a:noAutofit/>
          </a:bodyPr>
          <a:lstStyle/>
          <a:p>
            <a:pPr algn="just"/>
            <a:r>
              <a:rPr lang="en-US" sz="2400" dirty="0" smtClean="0"/>
              <a:t>Thai emphasis on promoting manufactured exports in the 3</a:t>
            </a:r>
            <a:r>
              <a:rPr lang="en-US" sz="2400" baseline="30000" dirty="0" smtClean="0"/>
              <a:t>rd</a:t>
            </a:r>
            <a:r>
              <a:rPr lang="en-US" sz="2400" dirty="0" smtClean="0"/>
              <a:t> Plan (1972-1976). </a:t>
            </a:r>
            <a:endParaRPr lang="th-TH" sz="2400" dirty="0" smtClean="0"/>
          </a:p>
          <a:p>
            <a:pPr algn="just"/>
            <a:r>
              <a:rPr lang="en-US" sz="2400" dirty="0" smtClean="0"/>
              <a:t>Thailand shifted to an outward-looking strategy, again with the lack of a coherent industrial policy. To promote manufactured exports rested heavily on FDI and MNCs.</a:t>
            </a:r>
          </a:p>
          <a:p>
            <a:pPr algn="just"/>
            <a:r>
              <a:rPr lang="en-US" sz="2400" dirty="0" smtClean="0"/>
              <a:t>The backbone agricultural sector, regardless of improving productivity, has the same duty to supply cheap </a:t>
            </a:r>
            <a:r>
              <a:rPr lang="en-US" sz="2400" dirty="0" err="1" smtClean="0"/>
              <a:t>labour</a:t>
            </a:r>
            <a:r>
              <a:rPr lang="en-US" sz="2400" dirty="0" smtClean="0"/>
              <a:t> and raw materials to export sectors.</a:t>
            </a:r>
          </a:p>
          <a:p>
            <a:pPr algn="just"/>
            <a:r>
              <a:rPr lang="en-US" sz="2400" dirty="0" smtClean="0"/>
              <a:t>BOI still played a leading role in </a:t>
            </a:r>
            <a:r>
              <a:rPr lang="en-US" sz="2400" dirty="0" err="1" smtClean="0"/>
              <a:t>authorising</a:t>
            </a:r>
            <a:r>
              <a:rPr lang="en-US" sz="2400" dirty="0" smtClean="0"/>
              <a:t> and granting exemptions and privileges. </a:t>
            </a:r>
          </a:p>
          <a:p>
            <a:pPr algn="just"/>
            <a:r>
              <a:rPr lang="en-US" sz="2400" dirty="0" smtClean="0"/>
              <a:t>Baht devaluation (1981 and 1984) was coupled with the change in the exchange rate system.</a:t>
            </a:r>
            <a:endParaRPr lang="th-TH"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20</a:t>
            </a:fld>
            <a:endParaRPr lang="th-TH"/>
          </a:p>
        </p:txBody>
      </p:sp>
      <p:sp>
        <p:nvSpPr>
          <p:cNvPr id="4" name="Content Placeholder 3"/>
          <p:cNvSpPr>
            <a:spLocks noGrp="1"/>
          </p:cNvSpPr>
          <p:nvPr>
            <p:ph sz="quarter" idx="1"/>
          </p:nvPr>
        </p:nvSpPr>
        <p:spPr>
          <a:xfrm>
            <a:off x="144016" y="1593304"/>
            <a:ext cx="8820472" cy="4572000"/>
          </a:xfrm>
        </p:spPr>
        <p:txBody>
          <a:bodyPr>
            <a:noAutofit/>
          </a:bodyPr>
          <a:lstStyle/>
          <a:p>
            <a:r>
              <a:rPr lang="en-US" sz="2400" dirty="0" smtClean="0"/>
              <a:t>Thai </a:t>
            </a:r>
            <a:r>
              <a:rPr lang="en-US" sz="2400" dirty="0" err="1" smtClean="0"/>
              <a:t>industrialisation</a:t>
            </a:r>
            <a:r>
              <a:rPr lang="en-US" sz="2400" dirty="0" smtClean="0"/>
              <a:t> process seems to have acquired little new technology owing to the lack of skilled </a:t>
            </a:r>
            <a:r>
              <a:rPr lang="en-US" sz="2400" dirty="0" err="1" smtClean="0"/>
              <a:t>labour</a:t>
            </a:r>
            <a:r>
              <a:rPr lang="en-US" sz="2400" dirty="0" smtClean="0"/>
              <a:t> </a:t>
            </a:r>
          </a:p>
          <a:p>
            <a:r>
              <a:rPr lang="en-US" sz="2400" dirty="0" smtClean="0"/>
              <a:t>A promoted firm was required only to export a certain share of its output (%) to get promotion support, but the lack of effective monitoring and information to enforce performance criteria made industrial policy less effective. </a:t>
            </a:r>
          </a:p>
          <a:p>
            <a:r>
              <a:rPr lang="en-US" sz="2400" dirty="0" smtClean="0"/>
              <a:t>Export-oriented manufactured goods were at best footloose. </a:t>
            </a:r>
          </a:p>
          <a:p>
            <a:r>
              <a:rPr lang="en-US" sz="2400" dirty="0" smtClean="0"/>
              <a:t>The small size of the domestic market with consequent low effective demand could not absorb the excess capacity from the manufacturing sectors. </a:t>
            </a:r>
          </a:p>
          <a:p>
            <a:r>
              <a:rPr lang="en-US" sz="2400" dirty="0" smtClean="0"/>
              <a:t>By the early 1980s, Thai economy faced economic crises.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21</a:t>
            </a:fld>
            <a:endParaRPr lang="th-TH"/>
          </a:p>
        </p:txBody>
      </p:sp>
      <p:sp>
        <p:nvSpPr>
          <p:cNvPr id="4" name="Content Placeholder 3"/>
          <p:cNvSpPr>
            <a:spLocks noGrp="1"/>
          </p:cNvSpPr>
          <p:nvPr>
            <p:ph sz="quarter" idx="1"/>
          </p:nvPr>
        </p:nvSpPr>
        <p:spPr>
          <a:xfrm>
            <a:off x="179512" y="1484784"/>
            <a:ext cx="8842248" cy="5184576"/>
          </a:xfrm>
        </p:spPr>
        <p:txBody>
          <a:bodyPr>
            <a:noAutofit/>
          </a:bodyPr>
          <a:lstStyle/>
          <a:p>
            <a:r>
              <a:rPr lang="en-US" sz="2400" dirty="0" smtClean="0"/>
              <a:t>Structural Adjustment Loans </a:t>
            </a:r>
            <a:r>
              <a:rPr lang="en-US" sz="2400" dirty="0" err="1" smtClean="0"/>
              <a:t>programmes</a:t>
            </a:r>
            <a:r>
              <a:rPr lang="en-US" sz="2400" dirty="0" smtClean="0"/>
              <a:t> (SALs) of the World Bank and with support from IMF helped Thailand to become more efficient in resource allocation</a:t>
            </a:r>
            <a:r>
              <a:rPr lang="en-US" sz="2400" b="1" dirty="0" smtClean="0">
                <a:solidFill>
                  <a:srgbClr val="FF0000"/>
                </a:solidFill>
              </a:rPr>
              <a:t>?</a:t>
            </a:r>
            <a:endParaRPr lang="th-TH" sz="2400" b="1" dirty="0" smtClean="0">
              <a:solidFill>
                <a:srgbClr val="FF0000"/>
              </a:solidFill>
            </a:endParaRPr>
          </a:p>
          <a:p>
            <a:r>
              <a:rPr lang="en-US" sz="2400" dirty="0" smtClean="0"/>
              <a:t>The program were required to undertake major tax reform to raise more revenue and to make the tax system more efficient. </a:t>
            </a:r>
          </a:p>
          <a:p>
            <a:r>
              <a:rPr lang="en-US" sz="2400" dirty="0" smtClean="0"/>
              <a:t>Thailand cannot be classified as being successful in the implementation of major economic reforms in at least three important policies, i.e. trade, tariffs and tax policies. Most ad hoc </a:t>
            </a:r>
            <a:r>
              <a:rPr lang="en-US" sz="2400" dirty="0" err="1" smtClean="0"/>
              <a:t>sectoral</a:t>
            </a:r>
            <a:r>
              <a:rPr lang="en-US" sz="2400" dirty="0" smtClean="0"/>
              <a:t> policies continue to prevail.</a:t>
            </a:r>
          </a:p>
          <a:p>
            <a:r>
              <a:rPr lang="en-US" sz="2400" dirty="0" smtClean="0">
                <a:solidFill>
                  <a:srgbClr val="FF0000"/>
                </a:solidFill>
              </a:rPr>
              <a:t>Why has Thailand been able to sustain high economic growth and to maintain positive macroeconomic indicators? </a:t>
            </a:r>
          </a:p>
          <a:p>
            <a:pPr lvl="1"/>
            <a:r>
              <a:rPr lang="en-US" sz="2400" dirty="0" smtClean="0">
                <a:solidFill>
                  <a:srgbClr val="002060"/>
                </a:solidFill>
              </a:rPr>
              <a:t>Baht Devaluation and sound exchange rate policy</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22</a:t>
            </a:fld>
            <a:endParaRPr lang="th-TH"/>
          </a:p>
        </p:txBody>
      </p:sp>
      <p:sp>
        <p:nvSpPr>
          <p:cNvPr id="4" name="Content Placeholder 3"/>
          <p:cNvSpPr>
            <a:spLocks noGrp="1"/>
          </p:cNvSpPr>
          <p:nvPr>
            <p:ph sz="quarter" idx="1"/>
          </p:nvPr>
        </p:nvSpPr>
        <p:spPr>
          <a:xfrm>
            <a:off x="323528" y="1340768"/>
            <a:ext cx="8496944" cy="4572000"/>
          </a:xfrm>
        </p:spPr>
        <p:txBody>
          <a:bodyPr>
            <a:noAutofit/>
          </a:bodyPr>
          <a:lstStyle/>
          <a:p>
            <a:pPr algn="thaiDist"/>
            <a:r>
              <a:rPr lang="en-US" sz="2400" dirty="0" smtClean="0"/>
              <a:t>In 1982, Thailand became a contracting party of GATT</a:t>
            </a:r>
          </a:p>
          <a:p>
            <a:pPr algn="thaiDist"/>
            <a:r>
              <a:rPr lang="en-US" sz="2400" dirty="0" smtClean="0">
                <a:solidFill>
                  <a:srgbClr val="002060"/>
                </a:solidFill>
              </a:rPr>
              <a:t>The lack of consistency in ad hoc </a:t>
            </a:r>
            <a:r>
              <a:rPr lang="en-US" sz="2400" dirty="0" err="1" smtClean="0">
                <a:solidFill>
                  <a:srgbClr val="002060"/>
                </a:solidFill>
              </a:rPr>
              <a:t>sectoral</a:t>
            </a:r>
            <a:r>
              <a:rPr lang="en-US" sz="2400" dirty="0" smtClean="0">
                <a:solidFill>
                  <a:srgbClr val="002060"/>
                </a:solidFill>
              </a:rPr>
              <a:t> policy can be attributed to the characteristics of a rent-seeking society prevailing in Thailand since the 1950s. </a:t>
            </a:r>
          </a:p>
          <a:p>
            <a:pPr algn="thaiDist"/>
            <a:r>
              <a:rPr lang="en-US" sz="2400" dirty="0" smtClean="0"/>
              <a:t>The most important hindrance is the discretionary legal mandates of individual departments. </a:t>
            </a:r>
          </a:p>
          <a:p>
            <a:pPr algn="thaiDist"/>
            <a:r>
              <a:rPr lang="en-US" sz="2400" dirty="0" smtClean="0">
                <a:solidFill>
                  <a:srgbClr val="002060"/>
                </a:solidFill>
              </a:rPr>
              <a:t>Ministerial discretion in trade and industrial policies, quotas, licensing and factory promotions are often deployed to seek economic rents</a:t>
            </a:r>
          </a:p>
          <a:p>
            <a:pPr algn="thaiDist"/>
            <a:r>
              <a:rPr lang="en-US" sz="2400" dirty="0" smtClean="0"/>
              <a:t>East Asian NIEs might have had a rent-seeking to a considerable extent, but the social benefits of high productivity in agriculture and export-led </a:t>
            </a:r>
            <a:r>
              <a:rPr lang="en-US" sz="2400" dirty="0" err="1" smtClean="0"/>
              <a:t>industrialisation</a:t>
            </a:r>
            <a:r>
              <a:rPr lang="en-US" sz="2400" dirty="0" smtClean="0"/>
              <a:t> surpassed the social costs of rent-seeking activities. </a:t>
            </a:r>
            <a:endParaRPr lang="th-TH" sz="2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23</a:t>
            </a:fld>
            <a:endParaRPr lang="th-TH"/>
          </a:p>
        </p:txBody>
      </p:sp>
      <p:sp>
        <p:nvSpPr>
          <p:cNvPr id="4" name="Content Placeholder 3"/>
          <p:cNvSpPr>
            <a:spLocks noGrp="1"/>
          </p:cNvSpPr>
          <p:nvPr>
            <p:ph sz="quarter" idx="1"/>
          </p:nvPr>
        </p:nvSpPr>
        <p:spPr>
          <a:xfrm>
            <a:off x="229744" y="1412776"/>
            <a:ext cx="8662736" cy="4998296"/>
          </a:xfrm>
        </p:spPr>
        <p:txBody>
          <a:bodyPr>
            <a:noAutofit/>
          </a:bodyPr>
          <a:lstStyle/>
          <a:p>
            <a:pPr algn="just"/>
            <a:r>
              <a:rPr lang="en-US" sz="2200" dirty="0" smtClean="0"/>
              <a:t>SALs and IMF’s program did rescue the Thai economy which readjusted towards greater efficiency enhancing measures at the macroeconomic level, but that it might have been too little and too late to enhance balanced growth and equal distribution of income and opportunities for the rural poor and unskilled </a:t>
            </a:r>
            <a:r>
              <a:rPr lang="en-US" sz="2200" dirty="0" err="1" smtClean="0"/>
              <a:t>labour</a:t>
            </a:r>
            <a:r>
              <a:rPr lang="en-US" sz="2200" dirty="0" smtClean="0"/>
              <a:t>. </a:t>
            </a:r>
          </a:p>
          <a:p>
            <a:pPr algn="just"/>
            <a:r>
              <a:rPr lang="en-US" sz="2200" dirty="0" smtClean="0"/>
              <a:t>Baht had been over-valued for years, and caused by imposing high import duties to protect promoted firms.  </a:t>
            </a:r>
          </a:p>
          <a:p>
            <a:pPr algn="just"/>
            <a:r>
              <a:rPr lang="en-US" sz="2200" dirty="0" smtClean="0"/>
              <a:t>Thailand did not use similar trade and pricing for key commodities in an effort to protect domestic farmers.</a:t>
            </a:r>
          </a:p>
          <a:p>
            <a:pPr algn="just"/>
            <a:r>
              <a:rPr lang="en-US" sz="2200" dirty="0" smtClean="0"/>
              <a:t>The strong performance of Thailand argues that free trade policies promote growth but Thailand paid a price for rural poverty </a:t>
            </a:r>
          </a:p>
          <a:p>
            <a:pPr algn="just"/>
            <a:r>
              <a:rPr lang="en-US" sz="2200" dirty="0" smtClean="0"/>
              <a:t>From Asian NIEs' experience domestic market was a crucial prerequisite before manufactured export goods could compete on the world market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24</a:t>
            </a:fld>
            <a:endParaRPr lang="th-TH"/>
          </a:p>
        </p:txBody>
      </p:sp>
      <p:sp>
        <p:nvSpPr>
          <p:cNvPr id="4" name="Content Placeholder 3"/>
          <p:cNvSpPr>
            <a:spLocks noGrp="1"/>
          </p:cNvSpPr>
          <p:nvPr>
            <p:ph sz="quarter" idx="1"/>
          </p:nvPr>
        </p:nvSpPr>
        <p:spPr>
          <a:xfrm>
            <a:off x="179512" y="1412776"/>
            <a:ext cx="8784976" cy="4572000"/>
          </a:xfrm>
        </p:spPr>
        <p:txBody>
          <a:bodyPr>
            <a:noAutofit/>
          </a:bodyPr>
          <a:lstStyle/>
          <a:p>
            <a:r>
              <a:rPr lang="en-US" sz="2200" dirty="0" smtClean="0"/>
              <a:t>The scale of land reform was very limited and ineffective at keeping poor farmers from becoming indebted. </a:t>
            </a:r>
          </a:p>
          <a:p>
            <a:r>
              <a:rPr lang="en-US" sz="2200" dirty="0" smtClean="0"/>
              <a:t>the high or impressive growth since the 1960s has, of course, trickled down some benefits to the poor. </a:t>
            </a:r>
          </a:p>
          <a:p>
            <a:r>
              <a:rPr lang="en-US" sz="2200" dirty="0" smtClean="0"/>
              <a:t>a decline in the incidence of absolute poverty can be quite consistent with worsening income distribution </a:t>
            </a:r>
          </a:p>
          <a:p>
            <a:r>
              <a:rPr lang="en-US" sz="2200" dirty="0" smtClean="0"/>
              <a:t>Rising income inequality both between industrial and agricultural sectors and between regions reflects the nature and competence of the Thai state to cope with fundamental problems </a:t>
            </a:r>
            <a:r>
              <a:rPr lang="en-US" sz="2200" dirty="0" smtClean="0">
                <a:sym typeface="Wingdings" pitchFamily="2" charset="2"/>
              </a:rPr>
              <a:t>inequality </a:t>
            </a:r>
            <a:r>
              <a:rPr lang="en-US" sz="2200" dirty="0" smtClean="0"/>
              <a:t>cannot be manifested through laissez-faire policy</a:t>
            </a:r>
          </a:p>
          <a:p>
            <a:r>
              <a:rPr lang="en-US" sz="2200" dirty="0" smtClean="0"/>
              <a:t>Export-oriented industries are significantly more </a:t>
            </a:r>
            <a:r>
              <a:rPr lang="en-US" sz="2200" dirty="0" err="1" smtClean="0"/>
              <a:t>labour</a:t>
            </a:r>
            <a:r>
              <a:rPr lang="en-US" sz="2200" dirty="0" smtClean="0"/>
              <a:t>-intensive than import-substituting industries, but this was not for Thailand. </a:t>
            </a:r>
          </a:p>
          <a:p>
            <a:r>
              <a:rPr lang="en-US" sz="2200" dirty="0" smtClean="0"/>
              <a:t>The monsoon weather affected seasonal fluctuations in </a:t>
            </a:r>
            <a:r>
              <a:rPr lang="en-US" sz="2200" dirty="0" err="1" smtClean="0"/>
              <a:t>labour</a:t>
            </a:r>
            <a:r>
              <a:rPr lang="en-US" sz="2200" dirty="0" smtClean="0"/>
              <a:t> demand. </a:t>
            </a:r>
            <a:endParaRPr lang="th-TH" sz="2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25</a:t>
            </a:fld>
            <a:endParaRPr lang="th-TH"/>
          </a:p>
        </p:txBody>
      </p:sp>
      <p:sp>
        <p:nvSpPr>
          <p:cNvPr id="4" name="Content Placeholder 3"/>
          <p:cNvSpPr>
            <a:spLocks noGrp="1"/>
          </p:cNvSpPr>
          <p:nvPr>
            <p:ph sz="quarter" idx="1"/>
          </p:nvPr>
        </p:nvSpPr>
        <p:spPr>
          <a:xfrm>
            <a:off x="107504" y="1340768"/>
            <a:ext cx="9036496" cy="4572000"/>
          </a:xfrm>
        </p:spPr>
        <p:txBody>
          <a:bodyPr>
            <a:noAutofit/>
          </a:bodyPr>
          <a:lstStyle/>
          <a:p>
            <a:r>
              <a:rPr lang="en-US" sz="2400" dirty="0" smtClean="0"/>
              <a:t>Thailand's tax system has remained very regressive compared to the East Asian NIEs and has lacked transparency. </a:t>
            </a:r>
          </a:p>
          <a:p>
            <a:r>
              <a:rPr lang="en-US" sz="2400" dirty="0" smtClean="0"/>
              <a:t>By 1992, the 7% VAT was confusedly replaced by complex, inefficient business taxes by the </a:t>
            </a:r>
            <a:r>
              <a:rPr lang="en-US" sz="2400" dirty="0" err="1" smtClean="0"/>
              <a:t>Anand</a:t>
            </a:r>
            <a:r>
              <a:rPr lang="en-US" sz="2400" dirty="0" smtClean="0"/>
              <a:t> government. </a:t>
            </a:r>
          </a:p>
          <a:p>
            <a:r>
              <a:rPr lang="en-US" sz="2400" dirty="0" smtClean="0"/>
              <a:t>Tax policy has not served to generate social justice and human rights. The role of social security with transfer payments has been very limited in Thai society.</a:t>
            </a:r>
          </a:p>
          <a:p>
            <a:r>
              <a:rPr lang="en-US" sz="2400" dirty="0" smtClean="0">
                <a:solidFill>
                  <a:srgbClr val="FF0000"/>
                </a:solidFill>
              </a:rPr>
              <a:t>Why </a:t>
            </a:r>
            <a:r>
              <a:rPr lang="en-US" sz="2400" dirty="0" err="1" smtClean="0">
                <a:solidFill>
                  <a:srgbClr val="FF0000"/>
                </a:solidFill>
              </a:rPr>
              <a:t>industrialisation</a:t>
            </a:r>
            <a:r>
              <a:rPr lang="en-US" sz="2400" dirty="0" smtClean="0">
                <a:solidFill>
                  <a:srgbClr val="FF0000"/>
                </a:solidFill>
              </a:rPr>
              <a:t> seems to inhibit poverty eradication?</a:t>
            </a:r>
          </a:p>
          <a:p>
            <a:pPr lvl="1"/>
            <a:r>
              <a:rPr lang="en-US" sz="2400" dirty="0" smtClean="0"/>
              <a:t>agricultural wage-earners and unskilled workers are vulnerable to becoming poor</a:t>
            </a:r>
          </a:p>
          <a:p>
            <a:pPr lvl="1"/>
            <a:r>
              <a:rPr lang="en-US" sz="2400" dirty="0" smtClean="0"/>
              <a:t>high land prices have given rise to unproductive expenditures and social waste from speculation, while tax incentives granted by BOI have led to prevalent rent-seeking</a:t>
            </a:r>
            <a:endParaRPr lang="th-TH"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IV. Economic Policy Reforms, </a:t>
            </a:r>
            <a:r>
              <a:rPr lang="en-US" b="1" dirty="0" err="1" smtClean="0"/>
              <a:t>Industrialisation</a:t>
            </a:r>
            <a:r>
              <a:rPr lang="en-US" b="1" dirty="0" smtClean="0"/>
              <a:t> and Poverty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26</a:t>
            </a:fld>
            <a:endParaRPr lang="th-TH"/>
          </a:p>
        </p:txBody>
      </p:sp>
      <p:sp>
        <p:nvSpPr>
          <p:cNvPr id="4" name="Content Placeholder 3"/>
          <p:cNvSpPr>
            <a:spLocks noGrp="1"/>
          </p:cNvSpPr>
          <p:nvPr>
            <p:ph sz="quarter" idx="1"/>
          </p:nvPr>
        </p:nvSpPr>
        <p:spPr/>
        <p:txBody>
          <a:bodyPr/>
          <a:lstStyle/>
          <a:p>
            <a:r>
              <a:rPr lang="en-US" dirty="0" smtClean="0"/>
              <a:t>The tariff reform in the 1980s seems to have had little effect. The import tax was still essential for increasing government revenue. </a:t>
            </a:r>
          </a:p>
          <a:p>
            <a:r>
              <a:rPr lang="en-US" dirty="0" smtClean="0"/>
              <a:t>Thailand has the highest nominal rate of tariff protection (34 % ) of any of the Pacific Basin developing countries </a:t>
            </a:r>
          </a:p>
          <a:p>
            <a:r>
              <a:rPr lang="en-US" dirty="0" smtClean="0"/>
              <a:t>the strong </a:t>
            </a:r>
            <a:r>
              <a:rPr lang="en-US" dirty="0" err="1" smtClean="0"/>
              <a:t>clientelistic</a:t>
            </a:r>
            <a:r>
              <a:rPr lang="en-US" dirty="0" smtClean="0"/>
              <a:t> relationships have been strengthened again and used to seek economic rents to finance political parties in the next general election. </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V. The Thai State: Between Rent-seeking and Inequality </a:t>
            </a:r>
            <a:endParaRPr lang="th-TH" b="1"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27</a:t>
            </a:fld>
            <a:endParaRPr lang="th-TH"/>
          </a:p>
        </p:txBody>
      </p:sp>
      <p:sp>
        <p:nvSpPr>
          <p:cNvPr id="4" name="Content Placeholder 3"/>
          <p:cNvSpPr>
            <a:spLocks noGrp="1"/>
          </p:cNvSpPr>
          <p:nvPr>
            <p:ph sz="quarter" idx="1"/>
          </p:nvPr>
        </p:nvSpPr>
        <p:spPr>
          <a:xfrm>
            <a:off x="179512" y="1340768"/>
            <a:ext cx="8590728" cy="4572000"/>
          </a:xfrm>
        </p:spPr>
        <p:txBody>
          <a:bodyPr>
            <a:noAutofit/>
          </a:bodyPr>
          <a:lstStyle/>
          <a:p>
            <a:pPr marL="457200" indent="-457200">
              <a:buFont typeface="+mj-lt"/>
              <a:buAutoNum type="arabicPeriod"/>
            </a:pPr>
            <a:r>
              <a:rPr lang="en-US" sz="2300" dirty="0" smtClean="0"/>
              <a:t>Thailand has a number of administrative laws that grant the authority to implement various aspects of national policy, especially in international trade and internal affairs. </a:t>
            </a:r>
          </a:p>
          <a:p>
            <a:pPr marL="457200" indent="-457200">
              <a:buFont typeface="+mj-lt"/>
              <a:buAutoNum type="arabicPeriod"/>
            </a:pPr>
            <a:r>
              <a:rPr lang="en-US" sz="2300" dirty="0" smtClean="0"/>
              <a:t>Political pressure and vested-interest groups have been the exporters, industrialists and bankers, while a large number of peasants are less powerful and thereby unable to bargain with bureaucrats and vested-interest groups. </a:t>
            </a:r>
          </a:p>
          <a:p>
            <a:pPr marL="457200" indent="-457200">
              <a:buFont typeface="+mj-lt"/>
              <a:buAutoNum type="arabicPeriod"/>
            </a:pPr>
            <a:r>
              <a:rPr lang="en-US" sz="2300" dirty="0" smtClean="0"/>
              <a:t>The fragmented political party systems and vote-buying remain evident. </a:t>
            </a:r>
          </a:p>
          <a:p>
            <a:r>
              <a:rPr lang="en-US" sz="2300" dirty="0" smtClean="0"/>
              <a:t>The experience of </a:t>
            </a:r>
            <a:r>
              <a:rPr lang="en-US" sz="2300" dirty="0" err="1" smtClean="0"/>
              <a:t>industrialisation</a:t>
            </a:r>
            <a:r>
              <a:rPr lang="en-US" sz="2300" dirty="0" smtClean="0"/>
              <a:t> in Thailand over the last 40 years seems to have bred corruption and rent-seeking activities as well as unbalanced growth.  Development at the expense of poverty and the depletion of natural resources in rural sectors. </a:t>
            </a:r>
            <a:endParaRPr lang="th-TH" sz="23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1F28C682-89B0-406D-B99D-C29695E35E1E}" type="slidenum">
              <a:rPr lang="th-TH" smtClean="0"/>
              <a:pPr/>
              <a:t>28</a:t>
            </a:fld>
            <a:endParaRPr lang="th-TH"/>
          </a:p>
        </p:txBody>
      </p:sp>
      <p:sp>
        <p:nvSpPr>
          <p:cNvPr id="4" name="Content Placeholder 3"/>
          <p:cNvSpPr>
            <a:spLocks noGrp="1"/>
          </p:cNvSpPr>
          <p:nvPr>
            <p:ph sz="quarter" idx="1"/>
          </p:nvPr>
        </p:nvSpPr>
        <p:spPr/>
        <p:txBody>
          <a:bodyPr>
            <a:normAutofit fontScale="92500"/>
          </a:bodyPr>
          <a:lstStyle/>
          <a:p>
            <a:r>
              <a:rPr lang="en-US" dirty="0" smtClean="0"/>
              <a:t>The redirection of policies reflects an emerging consensus that countries following an outward-oriented, market-based development strategy achieve relatively higher rates of growth and living standards. </a:t>
            </a:r>
          </a:p>
          <a:p>
            <a:r>
              <a:rPr lang="en-US" dirty="0" smtClean="0"/>
              <a:t>The Thai state has been centering on more economic growth than on a fair income distribution. </a:t>
            </a:r>
          </a:p>
          <a:p>
            <a:r>
              <a:rPr lang="en-US" dirty="0" smtClean="0"/>
              <a:t>There still remain some difficulties and restricting conditions that must be remedied to secure continued growth of the Thai economy.</a:t>
            </a:r>
          </a:p>
          <a:p>
            <a:pPr lvl="1"/>
            <a:r>
              <a:rPr lang="en-US" sz="2400" dirty="0" smtClean="0"/>
              <a:t>bottlenecks in the infrastructure </a:t>
            </a:r>
          </a:p>
          <a:p>
            <a:pPr lvl="1"/>
            <a:r>
              <a:rPr lang="en-US" sz="2400" dirty="0" smtClean="0"/>
              <a:t>the quality of the </a:t>
            </a:r>
            <a:r>
              <a:rPr lang="en-US" sz="2400" dirty="0" err="1" smtClean="0"/>
              <a:t>labour</a:t>
            </a:r>
            <a:r>
              <a:rPr lang="en-US" sz="2400" dirty="0" smtClean="0"/>
              <a:t> force  </a:t>
            </a:r>
            <a:endParaRPr lang="th-TH" sz="2400" dirty="0"/>
          </a:p>
        </p:txBody>
      </p:sp>
      <p:sp>
        <p:nvSpPr>
          <p:cNvPr id="5" name="Title 1"/>
          <p:cNvSpPr>
            <a:spLocks noGrp="1"/>
          </p:cNvSpPr>
          <p:nvPr>
            <p:ph type="title"/>
          </p:nvPr>
        </p:nvSpPr>
        <p:spPr/>
        <p:txBody>
          <a:bodyPr>
            <a:normAutofit fontScale="90000"/>
          </a:bodyPr>
          <a:lstStyle/>
          <a:p>
            <a:r>
              <a:rPr lang="en-US" b="1" dirty="0" smtClean="0"/>
              <a:t>V. The Thai State: Between Rent-seeking and Inequality </a:t>
            </a:r>
            <a:endParaRPr lang="th-TH"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V. The Thai State: Between Rent-seeking and Inequality </a:t>
            </a:r>
            <a:endParaRPr lang="th-TH" dirty="0"/>
          </a:p>
        </p:txBody>
      </p:sp>
      <p:sp>
        <p:nvSpPr>
          <p:cNvPr id="3" name="Slide Number Placeholder 2"/>
          <p:cNvSpPr>
            <a:spLocks noGrp="1"/>
          </p:cNvSpPr>
          <p:nvPr>
            <p:ph type="sldNum" sz="quarter" idx="12"/>
          </p:nvPr>
        </p:nvSpPr>
        <p:spPr/>
        <p:txBody>
          <a:bodyPr/>
          <a:lstStyle/>
          <a:p>
            <a:fld id="{1F28C682-89B0-406D-B99D-C29695E35E1E}" type="slidenum">
              <a:rPr lang="th-TH" smtClean="0"/>
              <a:pPr/>
              <a:t>29</a:t>
            </a:fld>
            <a:endParaRPr lang="th-TH"/>
          </a:p>
        </p:txBody>
      </p:sp>
      <p:sp>
        <p:nvSpPr>
          <p:cNvPr id="4" name="Content Placeholder 3"/>
          <p:cNvSpPr>
            <a:spLocks noGrp="1"/>
          </p:cNvSpPr>
          <p:nvPr>
            <p:ph sz="quarter" idx="1"/>
          </p:nvPr>
        </p:nvSpPr>
        <p:spPr>
          <a:xfrm>
            <a:off x="179512" y="1527048"/>
            <a:ext cx="8784976" cy="5142312"/>
          </a:xfrm>
        </p:spPr>
        <p:txBody>
          <a:bodyPr>
            <a:normAutofit fontScale="92500" lnSpcReduction="20000"/>
          </a:bodyPr>
          <a:lstStyle/>
          <a:p>
            <a:r>
              <a:rPr lang="en-US" sz="2400" dirty="0" smtClean="0"/>
              <a:t>The Thai economy needs economic, political, and institutional reforms. Rent-seeking and corruption should be kept at a minimum by making administrative regulations clear, transparent and accountable. </a:t>
            </a:r>
          </a:p>
          <a:p>
            <a:r>
              <a:rPr lang="en-US" sz="2400" dirty="0" smtClean="0"/>
              <a:t>Most neo-classical economists (the Washington Consensus) seem to conceive that export-oriented policies will be likely to reduce inequality within developing countries, but the Thai case appears not to have supported this proposition. </a:t>
            </a:r>
          </a:p>
          <a:p>
            <a:r>
              <a:rPr lang="en-US" sz="2400" dirty="0" smtClean="0"/>
              <a:t>The main contribution to the successful East Asian NIEs comes from a rapid expansion of higher education in which the relative supply of skilled </a:t>
            </a:r>
            <a:r>
              <a:rPr lang="en-US" sz="2400" dirty="0" err="1" smtClean="0"/>
              <a:t>labour</a:t>
            </a:r>
            <a:r>
              <a:rPr lang="en-US" sz="2400" dirty="0" smtClean="0"/>
              <a:t> has been increasing. </a:t>
            </a:r>
          </a:p>
          <a:p>
            <a:r>
              <a:rPr lang="en-US" sz="2400" dirty="0" smtClean="0"/>
              <a:t>more expansion of manufactured exports to the world market does not necessarily lead to reduction of inequality. </a:t>
            </a:r>
          </a:p>
          <a:p>
            <a:r>
              <a:rPr lang="en-US" sz="2400" dirty="0" smtClean="0"/>
              <a:t>Institutional constraint that shapes the Thai society into being neither a strong nor minimal interventionist state. </a:t>
            </a:r>
          </a:p>
          <a:p>
            <a:r>
              <a:rPr lang="en-US" sz="2400" dirty="0" smtClean="0"/>
              <a:t>The predatory-cum-soft authoritarian state</a:t>
            </a:r>
            <a:endParaRPr lang="th-TH" sz="24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ตัวยึดหมายเลขภาพนิ่ง 14"/>
          <p:cNvSpPr>
            <a:spLocks noGrp="1"/>
          </p:cNvSpPr>
          <p:nvPr>
            <p:ph type="sldNum" sz="quarter" idx="12"/>
          </p:nvPr>
        </p:nvSpPr>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30</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
        <p:nvSpPr>
          <p:cNvPr id="6" name="Title 5"/>
          <p:cNvSpPr>
            <a:spLocks noGrp="1"/>
          </p:cNvSpPr>
          <p:nvPr>
            <p:ph type="title" idx="4294967295"/>
          </p:nvPr>
        </p:nvSpPr>
        <p:spPr>
          <a:xfrm>
            <a:off x="0" y="228600"/>
            <a:ext cx="8534400" cy="758825"/>
          </a:xfrm>
        </p:spPr>
        <p:txBody>
          <a:bodyPr/>
          <a:lstStyle/>
          <a:p>
            <a:pPr algn="ctr"/>
            <a:r>
              <a:rPr lang="en-US" dirty="0" smtClean="0"/>
              <a:t>Thailand</a:t>
            </a:r>
            <a:endParaRPr lang="th-TH" dirty="0"/>
          </a:p>
        </p:txBody>
      </p:sp>
      <p:graphicFrame>
        <p:nvGraphicFramePr>
          <p:cNvPr id="4" name="Content Placeholder 3"/>
          <p:cNvGraphicFramePr>
            <a:graphicFrameLocks noGrp="1"/>
          </p:cNvGraphicFramePr>
          <p:nvPr>
            <p:ph idx="4294967295"/>
          </p:nvPr>
        </p:nvGraphicFramePr>
        <p:xfrm>
          <a:off x="0" y="1052736"/>
          <a:ext cx="8964487" cy="5617895"/>
        </p:xfrm>
        <a:graphic>
          <a:graphicData uri="http://schemas.openxmlformats.org/drawingml/2006/table">
            <a:tbl>
              <a:tblPr>
                <a:tableStyleId>{69C7853C-536D-4A76-A0AE-DD22124D55A5}</a:tableStyleId>
              </a:tblPr>
              <a:tblGrid>
                <a:gridCol w="3923928"/>
                <a:gridCol w="1306950"/>
                <a:gridCol w="1228509"/>
                <a:gridCol w="1205606"/>
                <a:gridCol w="1299494"/>
              </a:tblGrid>
              <a:tr h="511889">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Government</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Unitary parliamentary democracy and Constitutional monarchy</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24472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Total Area</a:t>
                      </a:r>
                    </a:p>
                  </a:txBody>
                  <a:tcPr marL="21441" marR="21441" marT="0" marB="0"/>
                </a:tc>
                <a:tc gridSpan="4">
                  <a:txBody>
                    <a:bodyPr/>
                    <a:lstStyle/>
                    <a:p>
                      <a:pPr marL="457200">
                        <a:lnSpc>
                          <a:spcPct val="115000"/>
                        </a:lnSpc>
                        <a:spcAft>
                          <a:spcPts val="0"/>
                        </a:spcAft>
                      </a:pPr>
                      <a:r>
                        <a:rPr lang="en-US" sz="1400">
                          <a:latin typeface="Tahoma" pitchFamily="34" charset="0"/>
                          <a:ea typeface="Tahoma" pitchFamily="34" charset="0"/>
                          <a:cs typeface="Tahoma" pitchFamily="34" charset="0"/>
                        </a:rPr>
                        <a:t>513,120 sq km or 198,115 sq miles (50</a:t>
                      </a:r>
                      <a:r>
                        <a:rPr lang="en-US" sz="1400" baseline="30000">
                          <a:latin typeface="Tahoma" pitchFamily="34" charset="0"/>
                          <a:ea typeface="Tahoma" pitchFamily="34" charset="0"/>
                          <a:cs typeface="Tahoma" pitchFamily="34" charset="0"/>
                        </a:rPr>
                        <a:t>th</a:t>
                      </a:r>
                      <a:r>
                        <a:rPr lang="en-US" sz="1400">
                          <a:latin typeface="Tahoma" pitchFamily="34" charset="0"/>
                          <a:ea typeface="Tahoma" pitchFamily="34" charset="0"/>
                          <a:cs typeface="Tahoma" pitchFamily="34" charset="0"/>
                        </a:rPr>
                        <a:t>)</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24472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Water (%)</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0.4% (2,230 sq km)</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1089568">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Population</a:t>
                      </a:r>
                    </a:p>
                    <a:p>
                      <a:pPr marL="800100" lvl="1" indent="-342900">
                        <a:lnSpc>
                          <a:spcPct val="115000"/>
                        </a:lnSpc>
                        <a:spcAft>
                          <a:spcPts val="0"/>
                        </a:spcAft>
                        <a:buFont typeface="Wingdings"/>
                        <a:buChar char=""/>
                      </a:pPr>
                      <a:r>
                        <a:rPr lang="en-US" sz="1400" dirty="0">
                          <a:latin typeface="Tahoma" pitchFamily="34" charset="0"/>
                          <a:ea typeface="Tahoma" pitchFamily="34" charset="0"/>
                          <a:cs typeface="Tahoma" pitchFamily="34" charset="0"/>
                        </a:rPr>
                        <a:t>2010 Estimate</a:t>
                      </a:r>
                    </a:p>
                    <a:p>
                      <a:pPr marL="800100" lvl="1" indent="-342900">
                        <a:lnSpc>
                          <a:spcPct val="115000"/>
                        </a:lnSpc>
                        <a:spcAft>
                          <a:spcPts val="0"/>
                        </a:spcAft>
                        <a:buFont typeface="Wingdings"/>
                        <a:buChar char=""/>
                      </a:pPr>
                      <a:r>
                        <a:rPr lang="en-US" sz="1400" dirty="0">
                          <a:latin typeface="Tahoma" pitchFamily="34" charset="0"/>
                          <a:ea typeface="Tahoma" pitchFamily="34" charset="0"/>
                          <a:cs typeface="Tahoma" pitchFamily="34" charset="0"/>
                        </a:rPr>
                        <a:t>2000 Census</a:t>
                      </a:r>
                    </a:p>
                    <a:p>
                      <a:pPr marL="342900" lvl="0" indent="-342900">
                        <a:lnSpc>
                          <a:spcPct val="115000"/>
                        </a:lnSpc>
                        <a:spcAft>
                          <a:spcPts val="0"/>
                        </a:spcAft>
                        <a:buFont typeface="Wingdings"/>
                        <a:buNone/>
                      </a:pPr>
                      <a:r>
                        <a:rPr lang="en-US" sz="1400" dirty="0" smtClean="0">
                          <a:latin typeface="Tahoma" pitchFamily="34" charset="0"/>
                          <a:ea typeface="Tahoma" pitchFamily="34" charset="0"/>
                          <a:cs typeface="Tahoma" pitchFamily="34" charset="0"/>
                        </a:rPr>
                        <a:t>      Density</a:t>
                      </a:r>
                      <a:endParaRPr lang="en-US" sz="1400" dirty="0">
                        <a:latin typeface="Tahoma" pitchFamily="34" charset="0"/>
                        <a:ea typeface="Tahoma" pitchFamily="34" charset="0"/>
                        <a:cs typeface="Tahoma" pitchFamily="34" charset="0"/>
                      </a:endParaRPr>
                    </a:p>
                  </a:txBody>
                  <a:tcPr marL="21441" marR="21441" marT="0" marB="0"/>
                </a:tc>
                <a:tc gridSpan="4">
                  <a:txBody>
                    <a:bodyPr/>
                    <a:lstStyle/>
                    <a:p>
                      <a:pPr marL="457200">
                        <a:lnSpc>
                          <a:spcPct val="115000"/>
                        </a:lnSpc>
                        <a:spcAft>
                          <a:spcPts val="0"/>
                        </a:spcAft>
                      </a:pPr>
                      <a:r>
                        <a:rPr lang="en-US" sz="1400" dirty="0" smtClean="0">
                          <a:latin typeface="Tahoma" pitchFamily="34" charset="0"/>
                          <a:ea typeface="Tahoma" pitchFamily="34" charset="0"/>
                          <a:cs typeface="Tahoma" pitchFamily="34" charset="0"/>
                        </a:rPr>
                        <a:t>Population: </a:t>
                      </a:r>
                      <a:r>
                        <a:rPr lang="en-US" sz="1600" dirty="0" smtClean="0">
                          <a:solidFill>
                            <a:srgbClr val="FF0000"/>
                          </a:solidFill>
                          <a:latin typeface="Tahoma" pitchFamily="34" charset="0"/>
                          <a:ea typeface="Tahoma" pitchFamily="34" charset="0"/>
                          <a:cs typeface="Tahoma" pitchFamily="34" charset="0"/>
                        </a:rPr>
                        <a:t>67</a:t>
                      </a:r>
                      <a:r>
                        <a:rPr lang="en-US" sz="1400" dirty="0" smtClean="0">
                          <a:latin typeface="Tahoma" pitchFamily="34" charset="0"/>
                          <a:ea typeface="Tahoma" pitchFamily="34" charset="0"/>
                          <a:cs typeface="Tahoma" pitchFamily="34" charset="0"/>
                        </a:rPr>
                        <a:t> Million +</a:t>
                      </a:r>
                      <a:r>
                        <a:rPr lang="en-US" sz="1400" baseline="0" dirty="0" smtClean="0">
                          <a:latin typeface="Tahoma" pitchFamily="34" charset="0"/>
                          <a:ea typeface="Tahoma" pitchFamily="34" charset="0"/>
                          <a:cs typeface="Tahoma" pitchFamily="34" charset="0"/>
                        </a:rPr>
                        <a:t> </a:t>
                      </a:r>
                      <a:r>
                        <a:rPr lang="en-US" sz="1400" dirty="0" smtClean="0">
                          <a:latin typeface="Tahoma" pitchFamily="34" charset="0"/>
                          <a:ea typeface="Tahoma" pitchFamily="34" charset="0"/>
                          <a:cs typeface="Tahoma" pitchFamily="34" charset="0"/>
                        </a:rPr>
                        <a:t>Labor Force: </a:t>
                      </a:r>
                      <a:r>
                        <a:rPr lang="en-US" sz="1600" dirty="0" smtClean="0">
                          <a:solidFill>
                            <a:srgbClr val="FF0000"/>
                          </a:solidFill>
                          <a:latin typeface="Tahoma" pitchFamily="34" charset="0"/>
                          <a:ea typeface="Tahoma" pitchFamily="34" charset="0"/>
                          <a:cs typeface="Tahoma" pitchFamily="34" charset="0"/>
                        </a:rPr>
                        <a:t>39</a:t>
                      </a:r>
                      <a:r>
                        <a:rPr lang="en-US" sz="1400" dirty="0" smtClean="0">
                          <a:latin typeface="Tahoma" pitchFamily="34" charset="0"/>
                          <a:ea typeface="Tahoma" pitchFamily="34" charset="0"/>
                          <a:cs typeface="Tahoma" pitchFamily="34" charset="0"/>
                        </a:rPr>
                        <a:t> Million</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63,878,267   (21</a:t>
                      </a:r>
                      <a:r>
                        <a:rPr lang="en-US" sz="1400" baseline="30000" dirty="0">
                          <a:latin typeface="Tahoma" pitchFamily="34" charset="0"/>
                          <a:ea typeface="Tahoma" pitchFamily="34" charset="0"/>
                          <a:cs typeface="Tahoma" pitchFamily="34" charset="0"/>
                        </a:rPr>
                        <a:t>st</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60,606,947</a:t>
                      </a:r>
                    </a:p>
                    <a:p>
                      <a:pPr>
                        <a:lnSpc>
                          <a:spcPct val="115000"/>
                        </a:lnSpc>
                        <a:spcAft>
                          <a:spcPts val="0"/>
                        </a:spcAft>
                      </a:pPr>
                      <a:r>
                        <a:rPr lang="en-US" sz="1400" dirty="0" smtClean="0">
                          <a:latin typeface="Tahoma" pitchFamily="34" charset="0"/>
                          <a:ea typeface="Tahoma" pitchFamily="34" charset="0"/>
                          <a:cs typeface="Tahoma" pitchFamily="34" charset="0"/>
                        </a:rPr>
                        <a:t>        132.1/sq km </a:t>
                      </a:r>
                      <a:r>
                        <a:rPr lang="en-US" sz="1400" dirty="0">
                          <a:latin typeface="Tahoma" pitchFamily="34" charset="0"/>
                          <a:ea typeface="Tahoma" pitchFamily="34" charset="0"/>
                          <a:cs typeface="Tahoma" pitchFamily="34" charset="0"/>
                        </a:rPr>
                        <a:t>or 342/sq mi (88</a:t>
                      </a:r>
                      <a:r>
                        <a:rPr lang="en-US" sz="1400" baseline="30000" dirty="0">
                          <a:latin typeface="Tahoma" pitchFamily="34" charset="0"/>
                          <a:ea typeface="Tahoma" pitchFamily="34" charset="0"/>
                          <a:cs typeface="Tahoma" pitchFamily="34" charset="0"/>
                        </a:rPr>
                        <a:t>th</a:t>
                      </a:r>
                      <a:r>
                        <a:rPr lang="en-US" sz="1400" dirty="0">
                          <a:latin typeface="Tahoma" pitchFamily="34" charset="0"/>
                          <a:ea typeface="Tahoma" pitchFamily="34" charset="0"/>
                          <a:cs typeface="Tahoma" pitchFamily="34" charset="0"/>
                        </a:rPr>
                        <a:t>)</a:t>
                      </a: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785588">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GDP (Nominal) </a:t>
                      </a:r>
                      <a:r>
                        <a:rPr lang="en-US" sz="1400" dirty="0" smtClean="0">
                          <a:latin typeface="Tahoma" pitchFamily="34" charset="0"/>
                          <a:ea typeface="Tahoma" pitchFamily="34" charset="0"/>
                          <a:cs typeface="Tahoma" pitchFamily="34" charset="0"/>
                        </a:rPr>
                        <a:t>2010</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GDP Per Capita</a:t>
                      </a:r>
                    </a:p>
                  </a:txBody>
                  <a:tcPr marL="21441" marR="21441" marT="0" marB="0"/>
                </a:tc>
                <a:tc gridSpan="4">
                  <a:txBody>
                    <a:bodyPr/>
                    <a:lstStyle/>
                    <a:p>
                      <a:pPr marL="457200">
                        <a:lnSpc>
                          <a:spcPct val="115000"/>
                        </a:lnSpc>
                        <a:spcAft>
                          <a:spcPts val="0"/>
                        </a:spcAft>
                      </a:pPr>
                      <a:r>
                        <a:rPr lang="en-US" sz="1400" dirty="0">
                          <a:latin typeface="Tahoma" pitchFamily="34" charset="0"/>
                          <a:ea typeface="Tahoma" pitchFamily="34" charset="0"/>
                          <a:cs typeface="Tahoma" pitchFamily="34" charset="0"/>
                        </a:rPr>
                        <a:t>US$ 312.6 billion (30</a:t>
                      </a:r>
                      <a:r>
                        <a:rPr lang="en-US" sz="1400" baseline="30000" dirty="0">
                          <a:latin typeface="Tahoma" pitchFamily="34" charset="0"/>
                          <a:ea typeface="Tahoma" pitchFamily="34" charset="0"/>
                          <a:cs typeface="Tahoma" pitchFamily="34" charset="0"/>
                        </a:rPr>
                        <a:t>th</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US$ 4,620 (89</a:t>
                      </a:r>
                      <a:r>
                        <a:rPr lang="en-US" sz="1400" baseline="30000" dirty="0">
                          <a:latin typeface="Tahoma" pitchFamily="34" charset="0"/>
                          <a:ea typeface="Tahoma" pitchFamily="34" charset="0"/>
                          <a:cs typeface="Tahoma" pitchFamily="34" charset="0"/>
                        </a:rPr>
                        <a:t>th</a:t>
                      </a:r>
                      <a:r>
                        <a:rPr lang="en-US" sz="1400" dirty="0" smtClean="0">
                          <a:latin typeface="Tahoma" pitchFamily="34" charset="0"/>
                          <a:ea typeface="Tahoma" pitchFamily="34" charset="0"/>
                          <a:cs typeface="Tahoma" pitchFamily="34" charset="0"/>
                        </a:rPr>
                        <a:t>)</a:t>
                      </a:r>
                      <a:r>
                        <a:rPr kumimoji="0" lang="en-US" sz="1400" kern="1200" dirty="0" smtClean="0">
                          <a:solidFill>
                            <a:srgbClr val="FF0000"/>
                          </a:solidFill>
                          <a:latin typeface="+mn-lt"/>
                          <a:ea typeface="+mn-ea"/>
                          <a:cs typeface="+mn-cs"/>
                        </a:rPr>
                        <a:t>  </a:t>
                      </a:r>
                      <a:r>
                        <a:rPr kumimoji="0" lang="en-US" sz="1400" b="1" i="1" kern="1200" dirty="0" smtClean="0">
                          <a:solidFill>
                            <a:srgbClr val="FF0000"/>
                          </a:solidFill>
                          <a:latin typeface="+mn-lt"/>
                          <a:ea typeface="+mn-ea"/>
                          <a:cs typeface="+mn-cs"/>
                        </a:rPr>
                        <a:t>Upper-middle income economy in July 2011!!</a:t>
                      </a:r>
                      <a:endParaRPr lang="en-US" sz="1400" b="1" i="1" dirty="0">
                        <a:solidFill>
                          <a:srgbClr val="FF0000"/>
                        </a:solidFill>
                        <a:latin typeface="Tahoma" pitchFamily="34" charset="0"/>
                        <a:ea typeface="Tahoma" pitchFamily="34" charset="0"/>
                        <a:cs typeface="Tahoma" pitchFamily="34" charset="0"/>
                      </a:endParaRPr>
                    </a:p>
                  </a:txBody>
                  <a:tcPr marL="21441" marR="21441" marT="0" marB="0"/>
                </a:tc>
                <a:tc hMerge="1">
                  <a:txBody>
                    <a:bodyPr/>
                    <a:lstStyle/>
                    <a:p>
                      <a:endParaRPr lang="th-TH"/>
                    </a:p>
                  </a:txBody>
                  <a:tcPr/>
                </a:tc>
                <a:tc hMerge="1">
                  <a:txBody>
                    <a:bodyPr/>
                    <a:lstStyle/>
                    <a:p>
                      <a:endParaRPr lang="th-TH"/>
                    </a:p>
                  </a:txBody>
                  <a:tcPr/>
                </a:tc>
                <a:tc hMerge="1">
                  <a:txBody>
                    <a:bodyPr/>
                    <a:lstStyle/>
                    <a:p>
                      <a:endParaRPr lang="th-TH"/>
                    </a:p>
                  </a:txBody>
                  <a:tcPr/>
                </a:tc>
              </a:tr>
              <a:tr h="1374597">
                <a:tc>
                  <a:txBody>
                    <a:bodyPr/>
                    <a:lstStyle/>
                    <a:p>
                      <a:pPr marL="457200">
                        <a:lnSpc>
                          <a:spcPct val="115000"/>
                        </a:lnSpc>
                        <a:spcAft>
                          <a:spcPts val="0"/>
                        </a:spcAft>
                      </a:pP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Export Volume of Goods &amp; Services (%)</a:t>
                      </a:r>
                    </a:p>
                    <a:p>
                      <a:pPr marL="457200">
                        <a:lnSpc>
                          <a:spcPct val="115000"/>
                        </a:lnSpc>
                        <a:spcAft>
                          <a:spcPts val="0"/>
                        </a:spcAft>
                      </a:pPr>
                      <a:r>
                        <a:rPr lang="en-US" sz="1400" dirty="0">
                          <a:latin typeface="Tahoma" pitchFamily="34" charset="0"/>
                          <a:ea typeface="Tahoma" pitchFamily="34" charset="0"/>
                          <a:cs typeface="Tahoma" pitchFamily="34" charset="0"/>
                        </a:rPr>
                        <a:t>Export Value of Goods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Growth Rate (%)</a:t>
                      </a:r>
                    </a:p>
                    <a:p>
                      <a:pPr marL="457200">
                        <a:lnSpc>
                          <a:spcPct val="115000"/>
                        </a:lnSpc>
                        <a:spcAft>
                          <a:spcPts val="0"/>
                        </a:spcAft>
                      </a:pPr>
                      <a:r>
                        <a:rPr lang="en-US" sz="1400" dirty="0">
                          <a:latin typeface="Tahoma" pitchFamily="34" charset="0"/>
                          <a:ea typeface="Tahoma" pitchFamily="34" charset="0"/>
                          <a:cs typeface="Tahoma" pitchFamily="34" charset="0"/>
                        </a:rPr>
                        <a:t>Growth Rate (volume, %)</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2008</a:t>
                      </a:r>
                    </a:p>
                    <a:p>
                      <a:pPr marL="457200" algn="ctr">
                        <a:lnSpc>
                          <a:spcPct val="115000"/>
                        </a:lnSpc>
                        <a:spcAft>
                          <a:spcPts val="0"/>
                        </a:spcAft>
                      </a:pPr>
                      <a:r>
                        <a:rPr lang="en-US" sz="1400" dirty="0">
                          <a:latin typeface="Tahoma" pitchFamily="34" charset="0"/>
                          <a:ea typeface="Tahoma" pitchFamily="34" charset="0"/>
                          <a:cs typeface="Tahoma" pitchFamily="34" charset="0"/>
                        </a:rPr>
                        <a:t>5.1</a:t>
                      </a:r>
                    </a:p>
                    <a:p>
                      <a:pPr marL="457200" algn="ctr">
                        <a:lnSpc>
                          <a:spcPct val="115000"/>
                        </a:lnSpc>
                        <a:spcAft>
                          <a:spcPts val="0"/>
                        </a:spcAft>
                      </a:pPr>
                      <a:r>
                        <a:rPr lang="en-US" sz="1400" dirty="0">
                          <a:latin typeface="Tahoma" pitchFamily="34" charset="0"/>
                          <a:ea typeface="Tahoma" pitchFamily="34" charset="0"/>
                          <a:cs typeface="Tahoma" pitchFamily="34" charset="0"/>
                        </a:rPr>
                        <a:t>175.2</a:t>
                      </a:r>
                    </a:p>
                    <a:p>
                      <a:pPr marL="457200" algn="ctr">
                        <a:lnSpc>
                          <a:spcPct val="115000"/>
                        </a:lnSpc>
                        <a:spcAft>
                          <a:spcPts val="0"/>
                        </a:spcAft>
                      </a:pPr>
                      <a:r>
                        <a:rPr lang="en-US" sz="1400" dirty="0">
                          <a:latin typeface="Tahoma" pitchFamily="34" charset="0"/>
                          <a:ea typeface="Tahoma" pitchFamily="34" charset="0"/>
                          <a:cs typeface="Tahoma" pitchFamily="34" charset="0"/>
                        </a:rPr>
                        <a:t>15.9</a:t>
                      </a:r>
                    </a:p>
                    <a:p>
                      <a:pPr marL="457200" algn="ctr">
                        <a:lnSpc>
                          <a:spcPct val="115000"/>
                        </a:lnSpc>
                        <a:spcAft>
                          <a:spcPts val="0"/>
                        </a:spcAft>
                      </a:pPr>
                      <a:r>
                        <a:rPr lang="en-US" sz="1400" dirty="0">
                          <a:latin typeface="Tahoma" pitchFamily="34" charset="0"/>
                          <a:ea typeface="Tahoma" pitchFamily="34" charset="0"/>
                          <a:cs typeface="Tahoma" pitchFamily="34" charset="0"/>
                        </a:rPr>
                        <a:t>6</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2009</a:t>
                      </a:r>
                    </a:p>
                    <a:p>
                      <a:pPr marL="457200" algn="ctr">
                        <a:lnSpc>
                          <a:spcPct val="115000"/>
                        </a:lnSpc>
                        <a:spcAft>
                          <a:spcPts val="0"/>
                        </a:spcAft>
                      </a:pPr>
                      <a:r>
                        <a:rPr lang="en-US" sz="1400" dirty="0">
                          <a:latin typeface="Tahoma" pitchFamily="34" charset="0"/>
                          <a:ea typeface="Tahoma" pitchFamily="34" charset="0"/>
                          <a:cs typeface="Tahoma" pitchFamily="34" charset="0"/>
                        </a:rPr>
                        <a:t>-12.5</a:t>
                      </a:r>
                    </a:p>
                    <a:p>
                      <a:pPr marL="457200" algn="ctr">
                        <a:lnSpc>
                          <a:spcPct val="115000"/>
                        </a:lnSpc>
                        <a:spcAft>
                          <a:spcPts val="0"/>
                        </a:spcAft>
                      </a:pPr>
                      <a:r>
                        <a:rPr lang="en-US" sz="1400" dirty="0">
                          <a:latin typeface="Tahoma" pitchFamily="34" charset="0"/>
                          <a:ea typeface="Tahoma" pitchFamily="34" charset="0"/>
                          <a:cs typeface="Tahoma" pitchFamily="34" charset="0"/>
                        </a:rPr>
                        <a:t>150.7</a:t>
                      </a:r>
                    </a:p>
                    <a:p>
                      <a:pPr marL="457200" algn="ctr">
                        <a:lnSpc>
                          <a:spcPct val="115000"/>
                        </a:lnSpc>
                        <a:spcAft>
                          <a:spcPts val="0"/>
                        </a:spcAft>
                      </a:pPr>
                      <a:r>
                        <a:rPr lang="en-US" sz="1400" dirty="0">
                          <a:latin typeface="Tahoma" pitchFamily="34" charset="0"/>
                          <a:ea typeface="Tahoma" pitchFamily="34" charset="0"/>
                          <a:cs typeface="Tahoma" pitchFamily="34" charset="0"/>
                        </a:rPr>
                        <a:t>-14</a:t>
                      </a:r>
                    </a:p>
                    <a:p>
                      <a:pPr marL="457200" algn="ctr">
                        <a:lnSpc>
                          <a:spcPct val="115000"/>
                        </a:lnSpc>
                        <a:spcAft>
                          <a:spcPts val="0"/>
                        </a:spcAft>
                      </a:pPr>
                      <a:r>
                        <a:rPr lang="en-US" sz="1400" dirty="0">
                          <a:latin typeface="Tahoma" pitchFamily="34" charset="0"/>
                          <a:ea typeface="Tahoma" pitchFamily="34" charset="0"/>
                          <a:cs typeface="Tahoma" pitchFamily="34" charset="0"/>
                        </a:rPr>
                        <a:t>-13.6</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2010</a:t>
                      </a:r>
                    </a:p>
                    <a:p>
                      <a:pPr marL="457200" algn="ctr">
                        <a:lnSpc>
                          <a:spcPct val="115000"/>
                        </a:lnSpc>
                        <a:spcAft>
                          <a:spcPts val="0"/>
                        </a:spcAft>
                      </a:pPr>
                      <a:r>
                        <a:rPr lang="en-US" sz="1400" dirty="0">
                          <a:latin typeface="Tahoma" pitchFamily="34" charset="0"/>
                          <a:ea typeface="Tahoma" pitchFamily="34" charset="0"/>
                          <a:cs typeface="Tahoma" pitchFamily="34" charset="0"/>
                        </a:rPr>
                        <a:t>-14.7</a:t>
                      </a:r>
                    </a:p>
                    <a:p>
                      <a:pPr marL="457200" algn="ctr">
                        <a:lnSpc>
                          <a:spcPct val="115000"/>
                        </a:lnSpc>
                        <a:spcAft>
                          <a:spcPts val="0"/>
                        </a:spcAft>
                      </a:pPr>
                      <a:r>
                        <a:rPr lang="en-US" sz="1400" dirty="0">
                          <a:latin typeface="Tahoma" pitchFamily="34" charset="0"/>
                          <a:ea typeface="Tahoma" pitchFamily="34" charset="0"/>
                          <a:cs typeface="Tahoma" pitchFamily="34" charset="0"/>
                        </a:rPr>
                        <a:t>193.7</a:t>
                      </a:r>
                    </a:p>
                    <a:p>
                      <a:pPr marL="457200" algn="ctr">
                        <a:lnSpc>
                          <a:spcPct val="115000"/>
                        </a:lnSpc>
                        <a:spcAft>
                          <a:spcPts val="0"/>
                        </a:spcAft>
                      </a:pPr>
                      <a:r>
                        <a:rPr lang="en-US" sz="1400" dirty="0">
                          <a:latin typeface="Tahoma" pitchFamily="34" charset="0"/>
                          <a:ea typeface="Tahoma" pitchFamily="34" charset="0"/>
                          <a:cs typeface="Tahoma" pitchFamily="34" charset="0"/>
                        </a:rPr>
                        <a:t>28.5</a:t>
                      </a:r>
                    </a:p>
                    <a:p>
                      <a:pPr marL="457200" algn="ctr">
                        <a:lnSpc>
                          <a:spcPct val="115000"/>
                        </a:lnSpc>
                        <a:spcAft>
                          <a:spcPts val="0"/>
                        </a:spcAft>
                      </a:pPr>
                      <a:r>
                        <a:rPr lang="en-US" sz="1400" dirty="0">
                          <a:latin typeface="Tahoma" pitchFamily="34" charset="0"/>
                          <a:ea typeface="Tahoma" pitchFamily="34" charset="0"/>
                          <a:cs typeface="Tahoma" pitchFamily="34" charset="0"/>
                        </a:rPr>
                        <a:t>17.3</a:t>
                      </a:r>
                    </a:p>
                  </a:txBody>
                  <a:tcPr marL="21441" marR="21441" marT="0" marB="0"/>
                </a:tc>
                <a:tc>
                  <a:txBody>
                    <a:bodyPr/>
                    <a:lstStyle/>
                    <a:p>
                      <a:pPr marL="457200" algn="ctr">
                        <a:lnSpc>
                          <a:spcPct val="115000"/>
                        </a:lnSpc>
                        <a:spcAft>
                          <a:spcPts val="0"/>
                        </a:spcAft>
                      </a:pPr>
                      <a:r>
                        <a:rPr lang="en-US" sz="1200" dirty="0" smtClean="0">
                          <a:latin typeface="Tahoma" pitchFamily="34" charset="0"/>
                          <a:ea typeface="Tahoma" pitchFamily="34" charset="0"/>
                          <a:cs typeface="Tahoma" pitchFamily="34" charset="0"/>
                        </a:rPr>
                        <a:t>Feb2011F</a:t>
                      </a:r>
                    </a:p>
                    <a:p>
                      <a:pPr marL="457200" algn="ctr">
                        <a:lnSpc>
                          <a:spcPct val="115000"/>
                        </a:lnSpc>
                        <a:spcAft>
                          <a:spcPts val="0"/>
                        </a:spcAft>
                      </a:pPr>
                      <a:r>
                        <a:rPr lang="en-US" sz="1400" dirty="0" smtClean="0">
                          <a:latin typeface="Tahoma" pitchFamily="34" charset="0"/>
                          <a:ea typeface="Tahoma" pitchFamily="34" charset="0"/>
                          <a:cs typeface="Tahoma" pitchFamily="34" charset="0"/>
                        </a:rPr>
                        <a:t>6.3</a:t>
                      </a:r>
                      <a:endParaRPr lang="en-US" sz="1400" dirty="0">
                        <a:latin typeface="Tahoma" pitchFamily="34" charset="0"/>
                        <a:ea typeface="Tahoma" pitchFamily="34" charset="0"/>
                        <a:cs typeface="Tahoma" pitchFamily="34" charset="0"/>
                      </a:endParaRPr>
                    </a:p>
                    <a:p>
                      <a:pPr marL="457200" algn="ctr">
                        <a:lnSpc>
                          <a:spcPct val="115000"/>
                        </a:lnSpc>
                        <a:spcAft>
                          <a:spcPts val="0"/>
                        </a:spcAft>
                      </a:pPr>
                      <a:r>
                        <a:rPr lang="en-US" sz="1400" dirty="0">
                          <a:latin typeface="Tahoma" pitchFamily="34" charset="0"/>
                          <a:ea typeface="Tahoma" pitchFamily="34" charset="0"/>
                          <a:cs typeface="Tahoma" pitchFamily="34" charset="0"/>
                        </a:rPr>
                        <a:t>217.9</a:t>
                      </a:r>
                    </a:p>
                    <a:p>
                      <a:pPr marL="457200" algn="ctr">
                        <a:lnSpc>
                          <a:spcPct val="115000"/>
                        </a:lnSpc>
                        <a:spcAft>
                          <a:spcPts val="0"/>
                        </a:spcAft>
                      </a:pPr>
                      <a:r>
                        <a:rPr lang="en-US" sz="1400" dirty="0">
                          <a:latin typeface="Tahoma" pitchFamily="34" charset="0"/>
                          <a:ea typeface="Tahoma" pitchFamily="34" charset="0"/>
                          <a:cs typeface="Tahoma" pitchFamily="34" charset="0"/>
                        </a:rPr>
                        <a:t>12.5</a:t>
                      </a:r>
                    </a:p>
                    <a:p>
                      <a:pPr marL="457200" algn="ctr">
                        <a:lnSpc>
                          <a:spcPct val="115000"/>
                        </a:lnSpc>
                        <a:spcAft>
                          <a:spcPts val="0"/>
                        </a:spcAft>
                      </a:pPr>
                      <a:r>
                        <a:rPr lang="en-US" sz="1400" dirty="0">
                          <a:latin typeface="Tahoma" pitchFamily="34" charset="0"/>
                          <a:ea typeface="Tahoma" pitchFamily="34" charset="0"/>
                          <a:cs typeface="Tahoma" pitchFamily="34" charset="0"/>
                        </a:rPr>
                        <a:t>6.8</a:t>
                      </a:r>
                    </a:p>
                  </a:txBody>
                  <a:tcPr marL="21441" marR="21441" marT="0" marB="0"/>
                </a:tc>
              </a:tr>
              <a:tr h="1051056">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Imported Volume of Goods &amp; </a:t>
                      </a:r>
                      <a:r>
                        <a:rPr lang="en-US" sz="1400" dirty="0" smtClean="0">
                          <a:latin typeface="Tahoma" pitchFamily="34" charset="0"/>
                          <a:ea typeface="Tahoma" pitchFamily="34" charset="0"/>
                          <a:cs typeface="Tahoma" pitchFamily="34" charset="0"/>
                        </a:rPr>
                        <a:t>Services (%)</a:t>
                      </a:r>
                      <a:endParaRPr lang="en-US" sz="1400" dirty="0">
                        <a:latin typeface="Tahoma" pitchFamily="34" charset="0"/>
                        <a:ea typeface="Tahoma" pitchFamily="34" charset="0"/>
                        <a:cs typeface="Tahoma" pitchFamily="34" charset="0"/>
                      </a:endParaRPr>
                    </a:p>
                    <a:p>
                      <a:pPr marL="457200">
                        <a:lnSpc>
                          <a:spcPct val="115000"/>
                        </a:lnSpc>
                        <a:spcAft>
                          <a:spcPts val="0"/>
                        </a:spcAft>
                      </a:pPr>
                      <a:r>
                        <a:rPr lang="en-US" sz="1400" dirty="0">
                          <a:latin typeface="Tahoma" pitchFamily="34" charset="0"/>
                          <a:ea typeface="Tahoma" pitchFamily="34" charset="0"/>
                          <a:cs typeface="Tahoma" pitchFamily="34" charset="0"/>
                        </a:rPr>
                        <a:t>Imported Value of Goods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p>
                      <a:pPr marL="457200">
                        <a:lnSpc>
                          <a:spcPct val="115000"/>
                        </a:lnSpc>
                        <a:spcAft>
                          <a:spcPts val="0"/>
                        </a:spcAft>
                      </a:pPr>
                      <a:r>
                        <a:rPr lang="en-US" sz="1400" dirty="0">
                          <a:latin typeface="Tahoma" pitchFamily="34" charset="0"/>
                          <a:ea typeface="Tahoma" pitchFamily="34" charset="0"/>
                          <a:cs typeface="Tahoma" pitchFamily="34" charset="0"/>
                        </a:rPr>
                        <a:t>Growth Rate (%)</a:t>
                      </a:r>
                    </a:p>
                    <a:p>
                      <a:pPr marL="457200">
                        <a:lnSpc>
                          <a:spcPct val="115000"/>
                        </a:lnSpc>
                        <a:spcAft>
                          <a:spcPts val="0"/>
                        </a:spcAft>
                      </a:pPr>
                      <a:r>
                        <a:rPr lang="en-US" sz="1400" dirty="0">
                          <a:latin typeface="Tahoma" pitchFamily="34" charset="0"/>
                          <a:ea typeface="Tahoma" pitchFamily="34" charset="0"/>
                          <a:cs typeface="Tahoma" pitchFamily="34" charset="0"/>
                        </a:rPr>
                        <a:t>Growth Rate (volume, %)</a:t>
                      </a:r>
                    </a:p>
                  </a:txBody>
                  <a:tcPr marL="21441" marR="21441" marT="0" marB="0"/>
                </a:tc>
                <a:tc>
                  <a:txBody>
                    <a:bodyPr/>
                    <a:lstStyle/>
                    <a:p>
                      <a:pPr marL="457200" algn="ctr">
                        <a:lnSpc>
                          <a:spcPct val="115000"/>
                        </a:lnSpc>
                        <a:spcAft>
                          <a:spcPts val="0"/>
                        </a:spcAft>
                      </a:pPr>
                      <a:r>
                        <a:rPr lang="en-US" sz="1400">
                          <a:latin typeface="Tahoma" pitchFamily="34" charset="0"/>
                          <a:ea typeface="Tahoma" pitchFamily="34" charset="0"/>
                          <a:cs typeface="Tahoma" pitchFamily="34" charset="0"/>
                        </a:rPr>
                        <a:t>8.9</a:t>
                      </a:r>
                    </a:p>
                    <a:p>
                      <a:pPr marL="457200" algn="ctr">
                        <a:lnSpc>
                          <a:spcPct val="115000"/>
                        </a:lnSpc>
                        <a:spcAft>
                          <a:spcPts val="0"/>
                        </a:spcAft>
                      </a:pPr>
                      <a:r>
                        <a:rPr lang="en-US" sz="1400">
                          <a:latin typeface="Tahoma" pitchFamily="34" charset="0"/>
                          <a:ea typeface="Tahoma" pitchFamily="34" charset="0"/>
                          <a:cs typeface="Tahoma" pitchFamily="34" charset="0"/>
                        </a:rPr>
                        <a:t>175.6</a:t>
                      </a:r>
                    </a:p>
                    <a:p>
                      <a:pPr marL="457200" algn="ctr">
                        <a:lnSpc>
                          <a:spcPct val="115000"/>
                        </a:lnSpc>
                        <a:spcAft>
                          <a:spcPts val="0"/>
                        </a:spcAft>
                      </a:pPr>
                      <a:r>
                        <a:rPr lang="en-US" sz="1400">
                          <a:latin typeface="Tahoma" pitchFamily="34" charset="0"/>
                          <a:ea typeface="Tahoma" pitchFamily="34" charset="0"/>
                          <a:cs typeface="Tahoma" pitchFamily="34" charset="0"/>
                        </a:rPr>
                        <a:t>26.8</a:t>
                      </a:r>
                      <a:br>
                        <a:rPr lang="en-US" sz="1400">
                          <a:latin typeface="Tahoma" pitchFamily="34" charset="0"/>
                          <a:ea typeface="Tahoma" pitchFamily="34" charset="0"/>
                          <a:cs typeface="Tahoma" pitchFamily="34" charset="0"/>
                        </a:rPr>
                      </a:br>
                      <a:r>
                        <a:rPr lang="en-US" sz="1400">
                          <a:latin typeface="Tahoma" pitchFamily="34" charset="0"/>
                          <a:ea typeface="Tahoma" pitchFamily="34" charset="0"/>
                          <a:cs typeface="Tahoma" pitchFamily="34" charset="0"/>
                        </a:rPr>
                        <a:t>8.9</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-21.5</a:t>
                      </a:r>
                    </a:p>
                    <a:p>
                      <a:pPr marL="457200" algn="ctr">
                        <a:lnSpc>
                          <a:spcPct val="115000"/>
                        </a:lnSpc>
                        <a:spcAft>
                          <a:spcPts val="0"/>
                        </a:spcAft>
                      </a:pPr>
                      <a:r>
                        <a:rPr lang="en-US" sz="1400" dirty="0">
                          <a:latin typeface="Tahoma" pitchFamily="34" charset="0"/>
                          <a:ea typeface="Tahoma" pitchFamily="34" charset="0"/>
                          <a:cs typeface="Tahoma" pitchFamily="34" charset="0"/>
                        </a:rPr>
                        <a:t>131.4</a:t>
                      </a:r>
                    </a:p>
                    <a:p>
                      <a:pPr marL="457200" algn="ctr">
                        <a:lnSpc>
                          <a:spcPct val="115000"/>
                        </a:lnSpc>
                        <a:spcAft>
                          <a:spcPts val="0"/>
                        </a:spcAft>
                      </a:pPr>
                      <a:r>
                        <a:rPr lang="en-US" sz="1400" dirty="0">
                          <a:latin typeface="Tahoma" pitchFamily="34" charset="0"/>
                          <a:ea typeface="Tahoma" pitchFamily="34" charset="0"/>
                          <a:cs typeface="Tahoma" pitchFamily="34" charset="0"/>
                        </a:rPr>
                        <a:t>-25.2</a:t>
                      </a:r>
                    </a:p>
                    <a:p>
                      <a:pPr marL="457200" algn="ctr">
                        <a:lnSpc>
                          <a:spcPct val="115000"/>
                        </a:lnSpc>
                        <a:spcAft>
                          <a:spcPts val="0"/>
                        </a:spcAft>
                      </a:pPr>
                      <a:r>
                        <a:rPr lang="en-US" sz="1400" dirty="0">
                          <a:latin typeface="Tahoma" pitchFamily="34" charset="0"/>
                          <a:ea typeface="Tahoma" pitchFamily="34" charset="0"/>
                          <a:cs typeface="Tahoma" pitchFamily="34" charset="0"/>
                        </a:rPr>
                        <a:t>-23.1</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21.5</a:t>
                      </a:r>
                    </a:p>
                    <a:p>
                      <a:pPr marL="457200" algn="ctr">
                        <a:lnSpc>
                          <a:spcPct val="115000"/>
                        </a:lnSpc>
                        <a:spcAft>
                          <a:spcPts val="0"/>
                        </a:spcAft>
                      </a:pPr>
                      <a:r>
                        <a:rPr lang="en-US" sz="1400" dirty="0">
                          <a:latin typeface="Tahoma" pitchFamily="34" charset="0"/>
                          <a:ea typeface="Tahoma" pitchFamily="34" charset="0"/>
                          <a:cs typeface="Tahoma" pitchFamily="34" charset="0"/>
                        </a:rPr>
                        <a:t>179.6</a:t>
                      </a:r>
                    </a:p>
                    <a:p>
                      <a:pPr marL="457200" algn="ctr">
                        <a:lnSpc>
                          <a:spcPct val="115000"/>
                        </a:lnSpc>
                        <a:spcAft>
                          <a:spcPts val="0"/>
                        </a:spcAft>
                      </a:pPr>
                      <a:r>
                        <a:rPr lang="en-US" sz="1400" dirty="0">
                          <a:latin typeface="Tahoma" pitchFamily="34" charset="0"/>
                          <a:ea typeface="Tahoma" pitchFamily="34" charset="0"/>
                          <a:cs typeface="Tahoma" pitchFamily="34" charset="0"/>
                        </a:rPr>
                        <a:t>36.8</a:t>
                      </a:r>
                    </a:p>
                    <a:p>
                      <a:pPr marL="457200" algn="ctr">
                        <a:lnSpc>
                          <a:spcPct val="115000"/>
                        </a:lnSpc>
                        <a:spcAft>
                          <a:spcPts val="0"/>
                        </a:spcAft>
                      </a:pPr>
                      <a:r>
                        <a:rPr lang="en-US" sz="1400" dirty="0">
                          <a:latin typeface="Tahoma" pitchFamily="34" charset="0"/>
                          <a:ea typeface="Tahoma" pitchFamily="34" charset="0"/>
                          <a:cs typeface="Tahoma" pitchFamily="34" charset="0"/>
                        </a:rPr>
                        <a:t>26.5</a:t>
                      </a:r>
                    </a:p>
                  </a:txBody>
                  <a:tcPr marL="21441" marR="21441" marT="0" marB="0"/>
                </a:tc>
                <a:tc>
                  <a:txBody>
                    <a:bodyPr/>
                    <a:lstStyle/>
                    <a:p>
                      <a:pPr marL="5080" indent="-5080" algn="ctr">
                        <a:lnSpc>
                          <a:spcPct val="115000"/>
                        </a:lnSpc>
                        <a:spcAft>
                          <a:spcPts val="0"/>
                        </a:spcAft>
                      </a:pPr>
                      <a:r>
                        <a:rPr lang="en-US" sz="1400" dirty="0" smtClean="0">
                          <a:latin typeface="Tahoma" pitchFamily="34" charset="0"/>
                          <a:ea typeface="Tahoma" pitchFamily="34" charset="0"/>
                          <a:cs typeface="Tahoma" pitchFamily="34" charset="0"/>
                        </a:rPr>
                        <a:t>8.1</a:t>
                      </a:r>
                      <a:endParaRPr lang="en-US" sz="1400" dirty="0">
                        <a:latin typeface="Tahoma" pitchFamily="34" charset="0"/>
                        <a:ea typeface="Tahoma" pitchFamily="34" charset="0"/>
                        <a:cs typeface="Tahoma" pitchFamily="34" charset="0"/>
                      </a:endParaRPr>
                    </a:p>
                    <a:p>
                      <a:pPr marL="5080" indent="-5080" algn="ctr">
                        <a:lnSpc>
                          <a:spcPct val="115000"/>
                        </a:lnSpc>
                        <a:spcAft>
                          <a:spcPts val="0"/>
                        </a:spcAft>
                      </a:pPr>
                      <a:r>
                        <a:rPr lang="en-US" sz="1400" dirty="0">
                          <a:latin typeface="Tahoma" pitchFamily="34" charset="0"/>
                          <a:ea typeface="Tahoma" pitchFamily="34" charset="0"/>
                          <a:cs typeface="Tahoma" pitchFamily="34" charset="0"/>
                        </a:rPr>
                        <a:t>205.8</a:t>
                      </a:r>
                    </a:p>
                    <a:p>
                      <a:pPr marL="5080" indent="-5080" algn="ctr">
                        <a:lnSpc>
                          <a:spcPct val="115000"/>
                        </a:lnSpc>
                        <a:spcAft>
                          <a:spcPts val="0"/>
                        </a:spcAft>
                      </a:pPr>
                      <a:r>
                        <a:rPr lang="en-US" sz="1400" dirty="0">
                          <a:latin typeface="Tahoma" pitchFamily="34" charset="0"/>
                          <a:ea typeface="Tahoma" pitchFamily="34" charset="0"/>
                          <a:cs typeface="Tahoma" pitchFamily="34" charset="0"/>
                        </a:rPr>
                        <a:t>14.6</a:t>
                      </a:r>
                    </a:p>
                    <a:p>
                      <a:pPr marL="5080" indent="-5080" algn="ctr">
                        <a:lnSpc>
                          <a:spcPct val="115000"/>
                        </a:lnSpc>
                        <a:spcAft>
                          <a:spcPts val="0"/>
                        </a:spcAft>
                      </a:pPr>
                      <a:r>
                        <a:rPr lang="en-US" sz="1400" dirty="0">
                          <a:latin typeface="Tahoma" pitchFamily="34" charset="0"/>
                          <a:ea typeface="Tahoma" pitchFamily="34" charset="0"/>
                          <a:cs typeface="Tahoma" pitchFamily="34" charset="0"/>
                        </a:rPr>
                        <a:t>8.1</a:t>
                      </a:r>
                    </a:p>
                  </a:txBody>
                  <a:tcPr marL="21441" marR="21441" marT="0" marB="0"/>
                </a:tc>
              </a:tr>
              <a:tr h="314469">
                <a:tc>
                  <a:txBody>
                    <a:bodyPr/>
                    <a:lstStyle/>
                    <a:p>
                      <a:pPr marL="457200">
                        <a:lnSpc>
                          <a:spcPct val="115000"/>
                        </a:lnSpc>
                        <a:spcAft>
                          <a:spcPts val="0"/>
                        </a:spcAft>
                      </a:pPr>
                      <a:r>
                        <a:rPr lang="en-US" sz="1400" dirty="0">
                          <a:latin typeface="Tahoma" pitchFamily="34" charset="0"/>
                          <a:ea typeface="Tahoma" pitchFamily="34" charset="0"/>
                          <a:cs typeface="Tahoma" pitchFamily="34" charset="0"/>
                        </a:rPr>
                        <a:t>Trade Balance (USD </a:t>
                      </a:r>
                      <a:r>
                        <a:rPr lang="en-US" sz="1400" dirty="0" err="1">
                          <a:latin typeface="Tahoma" pitchFamily="34" charset="0"/>
                          <a:ea typeface="Tahoma" pitchFamily="34" charset="0"/>
                          <a:cs typeface="Tahoma" pitchFamily="34" charset="0"/>
                        </a:rPr>
                        <a:t>bn</a:t>
                      </a:r>
                      <a:r>
                        <a:rPr lang="en-US" sz="1400" dirty="0">
                          <a:latin typeface="Tahoma" pitchFamily="34" charset="0"/>
                          <a:ea typeface="Tahoma" pitchFamily="34" charset="0"/>
                          <a:cs typeface="Tahoma" pitchFamily="34" charset="0"/>
                        </a:rPr>
                        <a:t>)</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-0.4</a:t>
                      </a:r>
                    </a:p>
                  </a:txBody>
                  <a:tcPr marL="21441" marR="21441" marT="0" marB="0"/>
                </a:tc>
                <a:tc>
                  <a:txBody>
                    <a:bodyPr/>
                    <a:lstStyle/>
                    <a:p>
                      <a:pPr marL="457200" algn="ctr">
                        <a:lnSpc>
                          <a:spcPct val="115000"/>
                        </a:lnSpc>
                        <a:spcAft>
                          <a:spcPts val="0"/>
                        </a:spcAft>
                      </a:pPr>
                      <a:r>
                        <a:rPr lang="en-US" sz="1400">
                          <a:latin typeface="Tahoma" pitchFamily="34" charset="0"/>
                          <a:ea typeface="Tahoma" pitchFamily="34" charset="0"/>
                          <a:cs typeface="Tahoma" pitchFamily="34" charset="0"/>
                        </a:rPr>
                        <a:t>19.4</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14</a:t>
                      </a:r>
                    </a:p>
                  </a:txBody>
                  <a:tcPr marL="21441" marR="21441" marT="0" marB="0"/>
                </a:tc>
                <a:tc>
                  <a:txBody>
                    <a:bodyPr/>
                    <a:lstStyle/>
                    <a:p>
                      <a:pPr marL="457200" algn="ctr">
                        <a:lnSpc>
                          <a:spcPct val="115000"/>
                        </a:lnSpc>
                        <a:spcAft>
                          <a:spcPts val="0"/>
                        </a:spcAft>
                      </a:pPr>
                      <a:r>
                        <a:rPr lang="en-US" sz="1400" dirty="0">
                          <a:latin typeface="Tahoma" pitchFamily="34" charset="0"/>
                          <a:ea typeface="Tahoma" pitchFamily="34" charset="0"/>
                          <a:cs typeface="Tahoma" pitchFamily="34" charset="0"/>
                        </a:rPr>
                        <a:t>12.1</a:t>
                      </a:r>
                    </a:p>
                  </a:txBody>
                  <a:tcPr marL="21441" marR="21441" marT="0" marB="0"/>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รูปภาพ1"/>
          <p:cNvPicPr>
            <a:picLocks noChangeAspect="1" noChangeArrowheads="1"/>
          </p:cNvPicPr>
          <p:nvPr/>
        </p:nvPicPr>
        <p:blipFill>
          <a:blip r:embed="rId3" cstate="print"/>
          <a:srcRect/>
          <a:stretch>
            <a:fillRect/>
          </a:stretch>
        </p:blipFill>
        <p:spPr bwMode="auto">
          <a:xfrm>
            <a:off x="142875" y="1143000"/>
            <a:ext cx="8943975" cy="5022304"/>
          </a:xfrm>
          <a:prstGeom prst="rect">
            <a:avLst/>
          </a:prstGeom>
          <a:noFill/>
          <a:ln w="9525">
            <a:noFill/>
            <a:miter lim="800000"/>
            <a:headEnd/>
            <a:tailEnd/>
          </a:ln>
        </p:spPr>
      </p:pic>
      <p:sp>
        <p:nvSpPr>
          <p:cNvPr id="5" name="Title 4"/>
          <p:cNvSpPr>
            <a:spLocks noGrp="1"/>
          </p:cNvSpPr>
          <p:nvPr>
            <p:ph type="title"/>
          </p:nvPr>
        </p:nvSpPr>
        <p:spPr/>
        <p:txBody>
          <a:bodyPr>
            <a:normAutofit fontScale="90000"/>
          </a:bodyPr>
          <a:lstStyle/>
          <a:p>
            <a:r>
              <a:rPr lang="en-US" altLang="ja-JP" b="1" dirty="0" smtClean="0">
                <a:solidFill>
                  <a:srgbClr val="0000FF"/>
                </a:solidFill>
                <a:latin typeface="Browallia New" pitchFamily="34" charset="-34"/>
                <a:cs typeface="Browallia New" pitchFamily="34" charset="-34"/>
              </a:rPr>
              <a:t>Thailand has achieve industrialization but not industrial development</a:t>
            </a:r>
            <a:endParaRPr lang="th-TH" dirty="0"/>
          </a:p>
        </p:txBody>
      </p:sp>
      <p:sp>
        <p:nvSpPr>
          <p:cNvPr id="6" name="Slide Number Placeholder 5"/>
          <p:cNvSpPr>
            <a:spLocks noGrp="1"/>
          </p:cNvSpPr>
          <p:nvPr>
            <p:ph type="sldNum" sz="quarter" idx="12"/>
          </p:nvPr>
        </p:nvSpPr>
        <p:spPr/>
        <p:txBody>
          <a:bodyPr/>
          <a:lstStyle/>
          <a:p>
            <a:fld id="{0610825D-E846-48A8-8D0C-D24888332A7E}" type="slidenum">
              <a:rPr lang="th-TH" smtClean="0"/>
              <a:pPr/>
              <a:t>31</a:t>
            </a:fld>
            <a:endParaRPr lang="th-TH"/>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4000" b="1" dirty="0" smtClean="0">
                <a:solidFill>
                  <a:schemeClr val="tx1">
                    <a:lumMod val="95000"/>
                    <a:lumOff val="5000"/>
                  </a:schemeClr>
                </a:solidFill>
                <a:latin typeface="Browallia New" pitchFamily="34" charset="-34"/>
                <a:cs typeface="Browallia New" pitchFamily="34" charset="-34"/>
              </a:rPr>
              <a:t>Economic Structure of Thailand</a:t>
            </a:r>
            <a:endParaRPr lang="th-TH" sz="4000" b="1" dirty="0">
              <a:solidFill>
                <a:schemeClr val="tx1">
                  <a:lumMod val="95000"/>
                  <a:lumOff val="5000"/>
                </a:schemeClr>
              </a:solidFill>
              <a:latin typeface="Browallia New" pitchFamily="34" charset="-34"/>
              <a:cs typeface="Browallia New" pitchFamily="34" charset="-34"/>
            </a:endParaRPr>
          </a:p>
        </p:txBody>
      </p:sp>
      <p:sp>
        <p:nvSpPr>
          <p:cNvPr id="3" name="Slide Number Placeholder 2"/>
          <p:cNvSpPr>
            <a:spLocks noGrp="1"/>
          </p:cNvSpPr>
          <p:nvPr>
            <p:ph type="sldNum" sz="quarter" idx="12"/>
          </p:nvPr>
        </p:nvSpPr>
        <p:spPr/>
        <p:txBody>
          <a:bodyPr/>
          <a:lstStyle/>
          <a:p>
            <a:fld id="{95B7B35E-DA83-4FF5-9E5C-2C1473E02CDC}" type="slidenum">
              <a:rPr lang="th-TH" smtClean="0"/>
              <a:pPr/>
              <a:t>32</a:t>
            </a:fld>
            <a:endParaRPr lang="th-TH"/>
          </a:p>
        </p:txBody>
      </p:sp>
      <p:pic>
        <p:nvPicPr>
          <p:cNvPr id="6" name="Picture 5"/>
          <p:cNvPicPr/>
          <p:nvPr/>
        </p:nvPicPr>
        <p:blipFill>
          <a:blip r:embed="rId2" cstate="print"/>
          <a:srcRect/>
          <a:stretch>
            <a:fillRect/>
          </a:stretch>
        </p:blipFill>
        <p:spPr bwMode="auto">
          <a:xfrm>
            <a:off x="323528" y="1643062"/>
            <a:ext cx="8496944" cy="4738266"/>
          </a:xfrm>
          <a:prstGeom prst="rect">
            <a:avLst/>
          </a:prstGeom>
          <a:noFill/>
          <a:ln w="6350" cmpd="sng">
            <a:solidFill>
              <a:srgbClr val="000000"/>
            </a:solid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Line 3"/>
          <p:cNvSpPr>
            <a:spLocks noChangeShapeType="1"/>
          </p:cNvSpPr>
          <p:nvPr/>
        </p:nvSpPr>
        <p:spPr bwMode="auto">
          <a:xfrm>
            <a:off x="2782888"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67" name="Line 4"/>
          <p:cNvSpPr>
            <a:spLocks noChangeShapeType="1"/>
          </p:cNvSpPr>
          <p:nvPr/>
        </p:nvSpPr>
        <p:spPr bwMode="auto">
          <a:xfrm>
            <a:off x="4330700"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68" name="Line 5"/>
          <p:cNvSpPr>
            <a:spLocks noChangeShapeType="1"/>
          </p:cNvSpPr>
          <p:nvPr/>
        </p:nvSpPr>
        <p:spPr bwMode="auto">
          <a:xfrm>
            <a:off x="392113" y="1295400"/>
            <a:ext cx="3094037" cy="0"/>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0" name="Text Box 6"/>
          <p:cNvSpPr txBox="1">
            <a:spLocks noChangeArrowheads="1"/>
          </p:cNvSpPr>
          <p:nvPr/>
        </p:nvSpPr>
        <p:spPr bwMode="auto">
          <a:xfrm>
            <a:off x="884239" y="1000109"/>
            <a:ext cx="2179637" cy="535531"/>
          </a:xfrm>
          <a:prstGeom prst="rect">
            <a:avLst/>
          </a:prstGeom>
          <a:solidFill>
            <a:srgbClr val="CCECFF"/>
          </a:solidFill>
          <a:ln w="9525" algn="ctr">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60000"/>
              </a:lnSpc>
              <a:spcBef>
                <a:spcPct val="50000"/>
              </a:spcBef>
              <a:defRPr/>
            </a:pPr>
            <a:r>
              <a:rPr lang="th-TH" sz="2400" b="1" dirty="0">
                <a:ln w="11430"/>
                <a:latin typeface="BrowalliaUPC" pitchFamily="34" charset="-34"/>
                <a:cs typeface="BrowalliaUPC" pitchFamily="34" charset="-34"/>
              </a:rPr>
              <a:t>ยุคทองของการวางแผน</a:t>
            </a:r>
          </a:p>
        </p:txBody>
      </p:sp>
      <p:sp>
        <p:nvSpPr>
          <p:cNvPr id="11270" name="Line 7"/>
          <p:cNvSpPr>
            <a:spLocks noChangeShapeType="1"/>
          </p:cNvSpPr>
          <p:nvPr/>
        </p:nvSpPr>
        <p:spPr bwMode="auto">
          <a:xfrm>
            <a:off x="6651625" y="692150"/>
            <a:ext cx="0" cy="6019800"/>
          </a:xfrm>
          <a:prstGeom prst="line">
            <a:avLst/>
          </a:prstGeom>
          <a:noFill/>
          <a:ln w="57150" cap="rnd">
            <a:solidFill>
              <a:srgbClr val="336699"/>
            </a:solidFill>
            <a:prstDash val="sysDot"/>
            <a:round/>
            <a:headEnd/>
            <a:tailEnd/>
          </a:ln>
        </p:spPr>
        <p:txBody>
          <a:bodyPr wrap="none" anchor="ctr"/>
          <a:lstStyle/>
          <a:p>
            <a:endParaRPr lang="th-TH">
              <a:latin typeface="BrowalliaUPC" pitchFamily="34" charset="-34"/>
              <a:cs typeface="BrowalliaUPC" pitchFamily="34" charset="-34"/>
            </a:endParaRPr>
          </a:p>
        </p:txBody>
      </p:sp>
      <p:sp>
        <p:nvSpPr>
          <p:cNvPr id="11271" name="Line 8"/>
          <p:cNvSpPr>
            <a:spLocks noChangeShapeType="1"/>
          </p:cNvSpPr>
          <p:nvPr/>
        </p:nvSpPr>
        <p:spPr bwMode="auto">
          <a:xfrm>
            <a:off x="4330700" y="1719263"/>
            <a:ext cx="2298700" cy="0"/>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3" name="Text Box 9"/>
          <p:cNvSpPr txBox="1">
            <a:spLocks noChangeArrowheads="1"/>
          </p:cNvSpPr>
          <p:nvPr/>
        </p:nvSpPr>
        <p:spPr bwMode="auto">
          <a:xfrm>
            <a:off x="4572001" y="1484313"/>
            <a:ext cx="1819275" cy="400110"/>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spcBef>
                <a:spcPct val="50000"/>
              </a:spcBef>
              <a:defRPr/>
            </a:pPr>
            <a:r>
              <a:rPr lang="th-TH" sz="2000" b="1" dirty="0">
                <a:ln w="11430"/>
                <a:latin typeface="BrowalliaUPC" pitchFamily="34" charset="-34"/>
                <a:cs typeface="BrowalliaUPC" pitchFamily="34" charset="-34"/>
              </a:rPr>
              <a:t>ยุคประชาธิปไตย</a:t>
            </a:r>
          </a:p>
        </p:txBody>
      </p:sp>
      <p:sp>
        <p:nvSpPr>
          <p:cNvPr id="11273" name="Line 10"/>
          <p:cNvSpPr>
            <a:spLocks noChangeShapeType="1"/>
          </p:cNvSpPr>
          <p:nvPr/>
        </p:nvSpPr>
        <p:spPr bwMode="auto">
          <a:xfrm>
            <a:off x="6651625" y="2011363"/>
            <a:ext cx="2039938" cy="1587"/>
          </a:xfrm>
          <a:prstGeom prst="line">
            <a:avLst/>
          </a:prstGeom>
          <a:noFill/>
          <a:ln w="38100">
            <a:solidFill>
              <a:schemeClr val="accent1"/>
            </a:solidFill>
            <a:round/>
            <a:headEnd/>
            <a:tailEnd/>
          </a:ln>
        </p:spPr>
        <p:txBody>
          <a:bodyPr wrap="none" anchor="ctr"/>
          <a:lstStyle/>
          <a:p>
            <a:endParaRPr lang="th-TH">
              <a:latin typeface="BrowalliaUPC" pitchFamily="34" charset="-34"/>
              <a:cs typeface="BrowalliaUPC" pitchFamily="34" charset="-34"/>
            </a:endParaRPr>
          </a:p>
        </p:txBody>
      </p:sp>
      <p:sp>
        <p:nvSpPr>
          <p:cNvPr id="6155" name="Text Box 11"/>
          <p:cNvSpPr txBox="1">
            <a:spLocks noChangeArrowheads="1"/>
          </p:cNvSpPr>
          <p:nvPr/>
        </p:nvSpPr>
        <p:spPr bwMode="auto">
          <a:xfrm>
            <a:off x="6851651" y="1674957"/>
            <a:ext cx="1687513" cy="654025"/>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90000"/>
              </a:lnSpc>
              <a:spcBef>
                <a:spcPct val="50000"/>
              </a:spcBef>
              <a:defRPr/>
            </a:pPr>
            <a:r>
              <a:rPr lang="th-TH" sz="2000" b="1" dirty="0">
                <a:ln w="11430"/>
                <a:latin typeface="BrowalliaUPC" pitchFamily="34" charset="-34"/>
                <a:cs typeface="BrowalliaUPC" pitchFamily="34" charset="-34"/>
              </a:rPr>
              <a:t>ยุคเปลี่ยนผ่านสู่กระบวนทัศน์ใหม่</a:t>
            </a:r>
          </a:p>
        </p:txBody>
      </p:sp>
      <p:sp>
        <p:nvSpPr>
          <p:cNvPr id="6156" name="Text Box 12"/>
          <p:cNvSpPr txBox="1">
            <a:spLocks noChangeArrowheads="1"/>
          </p:cNvSpPr>
          <p:nvPr/>
        </p:nvSpPr>
        <p:spPr bwMode="auto">
          <a:xfrm>
            <a:off x="862013" y="160020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1</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2504-09</a:t>
            </a:r>
          </a:p>
        </p:txBody>
      </p:sp>
      <p:pic>
        <p:nvPicPr>
          <p:cNvPr id="11276" name="Picture 13" descr="011"/>
          <p:cNvPicPr>
            <a:picLocks noChangeAspect="1" noChangeArrowheads="1"/>
          </p:cNvPicPr>
          <p:nvPr/>
        </p:nvPicPr>
        <p:blipFill>
          <a:blip r:embed="rId2" cstate="print"/>
          <a:srcRect/>
          <a:stretch>
            <a:fillRect/>
          </a:stretch>
        </p:blipFill>
        <p:spPr bwMode="auto">
          <a:xfrm>
            <a:off x="404813" y="1666875"/>
            <a:ext cx="841375" cy="457200"/>
          </a:xfrm>
          <a:prstGeom prst="rect">
            <a:avLst/>
          </a:prstGeom>
          <a:noFill/>
          <a:ln w="9525">
            <a:noFill/>
            <a:miter lim="800000"/>
            <a:headEnd/>
            <a:tailEnd/>
          </a:ln>
        </p:spPr>
      </p:pic>
      <p:sp>
        <p:nvSpPr>
          <p:cNvPr id="6158" name="Text Box 14"/>
          <p:cNvSpPr txBox="1">
            <a:spLocks noChangeArrowheads="1"/>
          </p:cNvSpPr>
          <p:nvPr/>
        </p:nvSpPr>
        <p:spPr bwMode="auto">
          <a:xfrm>
            <a:off x="1733550" y="219075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2</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2510-14</a:t>
            </a:r>
          </a:p>
        </p:txBody>
      </p:sp>
      <p:pic>
        <p:nvPicPr>
          <p:cNvPr id="11278" name="Picture 15" descr="022"/>
          <p:cNvPicPr>
            <a:picLocks noChangeAspect="1" noChangeArrowheads="1"/>
          </p:cNvPicPr>
          <p:nvPr/>
        </p:nvPicPr>
        <p:blipFill>
          <a:blip r:embed="rId3" cstate="print"/>
          <a:srcRect/>
          <a:stretch>
            <a:fillRect/>
          </a:stretch>
        </p:blipFill>
        <p:spPr bwMode="auto">
          <a:xfrm>
            <a:off x="949325" y="2295525"/>
            <a:ext cx="984250" cy="376238"/>
          </a:xfrm>
          <a:prstGeom prst="rect">
            <a:avLst/>
          </a:prstGeom>
          <a:noFill/>
          <a:ln w="9525">
            <a:noFill/>
            <a:miter lim="800000"/>
            <a:headEnd/>
            <a:tailEnd/>
          </a:ln>
        </p:spPr>
      </p:pic>
      <p:grpSp>
        <p:nvGrpSpPr>
          <p:cNvPr id="2" name="Group 16"/>
          <p:cNvGrpSpPr>
            <a:grpSpLocks/>
          </p:cNvGrpSpPr>
          <p:nvPr/>
        </p:nvGrpSpPr>
        <p:grpSpPr bwMode="auto">
          <a:xfrm>
            <a:off x="1925638" y="2733675"/>
            <a:ext cx="2246312" cy="508000"/>
            <a:chOff x="1143" y="1680"/>
            <a:chExt cx="1533" cy="320"/>
          </a:xfrm>
        </p:grpSpPr>
        <p:sp>
          <p:nvSpPr>
            <p:cNvPr id="6193" name="Text Box 17"/>
            <p:cNvSpPr txBox="1">
              <a:spLocks noChangeArrowheads="1"/>
            </p:cNvSpPr>
            <p:nvPr/>
          </p:nvSpPr>
          <p:spPr bwMode="auto">
            <a:xfrm>
              <a:off x="1476" y="1704"/>
              <a:ext cx="1200" cy="274"/>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3</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2515-19</a:t>
              </a:r>
            </a:p>
          </p:txBody>
        </p:sp>
        <p:pic>
          <p:nvPicPr>
            <p:cNvPr id="11313" name="Picture 18" descr="1749"/>
            <p:cNvPicPr>
              <a:picLocks noChangeAspect="1" noChangeArrowheads="1"/>
            </p:cNvPicPr>
            <p:nvPr/>
          </p:nvPicPr>
          <p:blipFill>
            <a:blip r:embed="rId4" cstate="print"/>
            <a:srcRect/>
            <a:stretch>
              <a:fillRect/>
            </a:stretch>
          </p:blipFill>
          <p:spPr bwMode="auto">
            <a:xfrm>
              <a:off x="1143" y="1680"/>
              <a:ext cx="494" cy="320"/>
            </a:xfrm>
            <a:prstGeom prst="rect">
              <a:avLst/>
            </a:prstGeom>
            <a:noFill/>
            <a:ln w="9525">
              <a:noFill/>
              <a:miter lim="800000"/>
              <a:headEnd/>
              <a:tailEnd/>
            </a:ln>
          </p:spPr>
        </p:pic>
      </p:grpSp>
      <p:sp>
        <p:nvSpPr>
          <p:cNvPr id="6161" name="Text Box 19"/>
          <p:cNvSpPr txBox="1">
            <a:spLocks noChangeArrowheads="1"/>
          </p:cNvSpPr>
          <p:nvPr/>
        </p:nvSpPr>
        <p:spPr bwMode="auto">
          <a:xfrm>
            <a:off x="3170238" y="3362325"/>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4</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2520-24</a:t>
            </a:r>
          </a:p>
        </p:txBody>
      </p:sp>
      <p:pic>
        <p:nvPicPr>
          <p:cNvPr id="11281" name="Picture 20" descr="ACAB001K"/>
          <p:cNvPicPr>
            <a:picLocks noChangeAspect="1" noChangeArrowheads="1"/>
          </p:cNvPicPr>
          <p:nvPr/>
        </p:nvPicPr>
        <p:blipFill>
          <a:blip r:embed="rId5" cstate="print"/>
          <a:srcRect/>
          <a:stretch>
            <a:fillRect/>
          </a:stretch>
        </p:blipFill>
        <p:spPr bwMode="auto">
          <a:xfrm>
            <a:off x="2571750" y="3419475"/>
            <a:ext cx="962025" cy="415925"/>
          </a:xfrm>
          <a:prstGeom prst="rect">
            <a:avLst/>
          </a:prstGeom>
          <a:noFill/>
          <a:ln w="9525">
            <a:noFill/>
            <a:miter lim="800000"/>
            <a:headEnd/>
            <a:tailEnd/>
          </a:ln>
        </p:spPr>
      </p:pic>
      <p:sp>
        <p:nvSpPr>
          <p:cNvPr id="6163" name="Text Box 21"/>
          <p:cNvSpPr txBox="1">
            <a:spLocks noChangeArrowheads="1"/>
          </p:cNvSpPr>
          <p:nvPr/>
        </p:nvSpPr>
        <p:spPr bwMode="auto">
          <a:xfrm>
            <a:off x="4725988" y="4524375"/>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6</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2530-34</a:t>
            </a:r>
          </a:p>
        </p:txBody>
      </p:sp>
      <p:pic>
        <p:nvPicPr>
          <p:cNvPr id="11283" name="Picture 22" descr="ACCA013J"/>
          <p:cNvPicPr>
            <a:picLocks noChangeAspect="1" noChangeArrowheads="1"/>
          </p:cNvPicPr>
          <p:nvPr/>
        </p:nvPicPr>
        <p:blipFill>
          <a:blip r:embed="rId6" cstate="print"/>
          <a:srcRect/>
          <a:stretch>
            <a:fillRect/>
          </a:stretch>
        </p:blipFill>
        <p:spPr bwMode="auto">
          <a:xfrm>
            <a:off x="4119563" y="4562475"/>
            <a:ext cx="962025" cy="385763"/>
          </a:xfrm>
          <a:prstGeom prst="rect">
            <a:avLst/>
          </a:prstGeom>
          <a:noFill/>
          <a:ln w="9525">
            <a:noFill/>
            <a:miter lim="800000"/>
            <a:headEnd/>
            <a:tailEnd/>
          </a:ln>
        </p:spPr>
      </p:pic>
      <p:sp>
        <p:nvSpPr>
          <p:cNvPr id="6165" name="Text Box 23"/>
          <p:cNvSpPr txBox="1">
            <a:spLocks noChangeArrowheads="1"/>
          </p:cNvSpPr>
          <p:nvPr/>
        </p:nvSpPr>
        <p:spPr bwMode="auto">
          <a:xfrm>
            <a:off x="7091363" y="5719763"/>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9</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2545-49</a:t>
            </a:r>
          </a:p>
        </p:txBody>
      </p:sp>
      <p:pic>
        <p:nvPicPr>
          <p:cNvPr id="11285" name="Picture 24" descr="BOOK55"/>
          <p:cNvPicPr>
            <a:picLocks noChangeAspect="1" noChangeArrowheads="1"/>
          </p:cNvPicPr>
          <p:nvPr/>
        </p:nvPicPr>
        <p:blipFill>
          <a:blip r:embed="rId7" cstate="print"/>
          <a:srcRect/>
          <a:stretch>
            <a:fillRect/>
          </a:stretch>
        </p:blipFill>
        <p:spPr bwMode="auto">
          <a:xfrm>
            <a:off x="6792913" y="5749925"/>
            <a:ext cx="633412" cy="558800"/>
          </a:xfrm>
          <a:prstGeom prst="rect">
            <a:avLst/>
          </a:prstGeom>
          <a:noFill/>
          <a:ln w="9525">
            <a:noFill/>
            <a:miter lim="800000"/>
            <a:headEnd/>
            <a:tailEnd/>
          </a:ln>
        </p:spPr>
      </p:pic>
      <p:sp>
        <p:nvSpPr>
          <p:cNvPr id="6167" name="Text Box 25"/>
          <p:cNvSpPr txBox="1">
            <a:spLocks noChangeArrowheads="1"/>
          </p:cNvSpPr>
          <p:nvPr/>
        </p:nvSpPr>
        <p:spPr bwMode="auto">
          <a:xfrm>
            <a:off x="5503863" y="4960938"/>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7</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2535-39</a:t>
            </a:r>
          </a:p>
        </p:txBody>
      </p:sp>
      <p:pic>
        <p:nvPicPr>
          <p:cNvPr id="11287" name="Picture 26" descr="DEC043Y"/>
          <p:cNvPicPr>
            <a:picLocks noChangeAspect="1" noChangeArrowheads="1"/>
          </p:cNvPicPr>
          <p:nvPr/>
        </p:nvPicPr>
        <p:blipFill>
          <a:blip r:embed="rId8" cstate="print"/>
          <a:srcRect/>
          <a:stretch>
            <a:fillRect/>
          </a:stretch>
        </p:blipFill>
        <p:spPr bwMode="auto">
          <a:xfrm>
            <a:off x="5245100" y="4941888"/>
            <a:ext cx="554038" cy="604837"/>
          </a:xfrm>
          <a:prstGeom prst="rect">
            <a:avLst/>
          </a:prstGeom>
          <a:noFill/>
          <a:ln w="9525">
            <a:noFill/>
            <a:miter lim="800000"/>
            <a:headEnd/>
            <a:tailEnd/>
          </a:ln>
        </p:spPr>
      </p:pic>
      <p:sp>
        <p:nvSpPr>
          <p:cNvPr id="6169" name="Text Box 27"/>
          <p:cNvSpPr txBox="1">
            <a:spLocks noChangeArrowheads="1"/>
          </p:cNvSpPr>
          <p:nvPr/>
        </p:nvSpPr>
        <p:spPr bwMode="auto">
          <a:xfrm>
            <a:off x="6305550" y="5273675"/>
            <a:ext cx="1757363"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8</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2540-44</a:t>
            </a:r>
          </a:p>
        </p:txBody>
      </p:sp>
      <p:pic>
        <p:nvPicPr>
          <p:cNvPr id="11289" name="Picture 28" descr="DEC041D"/>
          <p:cNvPicPr>
            <a:picLocks noChangeAspect="1" noChangeArrowheads="1"/>
          </p:cNvPicPr>
          <p:nvPr/>
        </p:nvPicPr>
        <p:blipFill>
          <a:blip r:embed="rId9" cstate="print"/>
          <a:srcRect/>
          <a:stretch>
            <a:fillRect/>
          </a:stretch>
        </p:blipFill>
        <p:spPr bwMode="auto">
          <a:xfrm>
            <a:off x="5878513" y="5462588"/>
            <a:ext cx="750887" cy="487362"/>
          </a:xfrm>
          <a:prstGeom prst="rect">
            <a:avLst/>
          </a:prstGeom>
          <a:noFill/>
          <a:ln w="9525">
            <a:noFill/>
            <a:miter lim="800000"/>
            <a:headEnd/>
            <a:tailEnd/>
          </a:ln>
        </p:spPr>
      </p:pic>
      <p:pic>
        <p:nvPicPr>
          <p:cNvPr id="11290" name="Picture 29" descr="BIT0132"/>
          <p:cNvPicPr>
            <a:picLocks noChangeAspect="1" noChangeArrowheads="1"/>
          </p:cNvPicPr>
          <p:nvPr/>
        </p:nvPicPr>
        <p:blipFill>
          <a:blip r:embed="rId10" cstate="print"/>
          <a:srcRect/>
          <a:stretch>
            <a:fillRect/>
          </a:stretch>
        </p:blipFill>
        <p:spPr bwMode="auto">
          <a:xfrm>
            <a:off x="3557588" y="3952875"/>
            <a:ext cx="673100" cy="495300"/>
          </a:xfrm>
          <a:prstGeom prst="rect">
            <a:avLst/>
          </a:prstGeom>
          <a:noFill/>
          <a:ln w="9525">
            <a:noFill/>
            <a:miter lim="800000"/>
            <a:headEnd/>
            <a:tailEnd/>
          </a:ln>
        </p:spPr>
      </p:pic>
      <p:sp>
        <p:nvSpPr>
          <p:cNvPr id="6172" name="Text Box 30"/>
          <p:cNvSpPr txBox="1">
            <a:spLocks noChangeArrowheads="1"/>
          </p:cNvSpPr>
          <p:nvPr/>
        </p:nvSpPr>
        <p:spPr bwMode="auto">
          <a:xfrm>
            <a:off x="3952875" y="3943350"/>
            <a:ext cx="1758950" cy="434975"/>
          </a:xfrm>
          <a:prstGeom prst="rect">
            <a:avLst/>
          </a:prstGeom>
          <a:noFill/>
          <a:ln w="9525">
            <a:noFill/>
            <a:miter lim="800000"/>
            <a:headEnd/>
            <a:tailEnd/>
          </a:ln>
        </p:spPr>
        <p:txBody>
          <a:bodyPr>
            <a:spAutoFit/>
          </a:bodyPr>
          <a:lstStyle/>
          <a:p>
            <a:pPr algn="ctr" eaLnBrk="0" hangingPunct="0">
              <a:lnSpc>
                <a:spcPct val="70000"/>
              </a:lnSpc>
              <a:spcBef>
                <a:spcPct val="50000"/>
              </a:spcBef>
              <a:defRPr/>
            </a:pPr>
            <a:r>
              <a:rPr lang="th-TH" sz="1600" b="1" dirty="0">
                <a:solidFill>
                  <a:schemeClr val="accent5">
                    <a:lumMod val="75000"/>
                  </a:schemeClr>
                </a:solidFill>
                <a:latin typeface="BrowalliaUPC" pitchFamily="34" charset="-34"/>
                <a:cs typeface="BrowalliaUPC" pitchFamily="34" charset="-34"/>
              </a:rPr>
              <a:t>แผนฯ 5</a:t>
            </a:r>
            <a:br>
              <a:rPr lang="th-TH" sz="1600" b="1" dirty="0">
                <a:solidFill>
                  <a:schemeClr val="accent5">
                    <a:lumMod val="75000"/>
                  </a:schemeClr>
                </a:solidFill>
                <a:latin typeface="BrowalliaUPC" pitchFamily="34" charset="-34"/>
                <a:cs typeface="BrowalliaUPC" pitchFamily="34" charset="-34"/>
              </a:rPr>
            </a:br>
            <a:r>
              <a:rPr lang="th-TH" sz="1600" b="1" dirty="0">
                <a:solidFill>
                  <a:schemeClr val="accent5">
                    <a:lumMod val="75000"/>
                  </a:schemeClr>
                </a:solidFill>
                <a:latin typeface="BrowalliaUPC" pitchFamily="34" charset="-34"/>
                <a:cs typeface="BrowalliaUPC" pitchFamily="34" charset="-34"/>
              </a:rPr>
              <a:t>2525-29</a:t>
            </a:r>
          </a:p>
        </p:txBody>
      </p:sp>
      <p:grpSp>
        <p:nvGrpSpPr>
          <p:cNvPr id="3" name="Group 31"/>
          <p:cNvGrpSpPr>
            <a:grpSpLocks/>
          </p:cNvGrpSpPr>
          <p:nvPr/>
        </p:nvGrpSpPr>
        <p:grpSpPr bwMode="auto">
          <a:xfrm>
            <a:off x="395288" y="692150"/>
            <a:ext cx="8296275" cy="5905500"/>
            <a:chOff x="266" y="528"/>
            <a:chExt cx="5228" cy="3792"/>
          </a:xfrm>
        </p:grpSpPr>
        <p:sp>
          <p:nvSpPr>
            <p:cNvPr id="11309" name="Line 32"/>
            <p:cNvSpPr>
              <a:spLocks noChangeShapeType="1"/>
            </p:cNvSpPr>
            <p:nvPr/>
          </p:nvSpPr>
          <p:spPr bwMode="auto">
            <a:xfrm flipV="1">
              <a:off x="266" y="528"/>
              <a:ext cx="5228" cy="0"/>
            </a:xfrm>
            <a:prstGeom prst="line">
              <a:avLst/>
            </a:prstGeom>
            <a:noFill/>
            <a:ln w="38100">
              <a:solidFill>
                <a:schemeClr val="accent2"/>
              </a:solidFill>
              <a:round/>
              <a:headEnd/>
              <a:tailEnd/>
            </a:ln>
          </p:spPr>
          <p:txBody>
            <a:bodyPr wrap="none" anchor="ctr"/>
            <a:lstStyle/>
            <a:p>
              <a:endParaRPr lang="th-TH">
                <a:latin typeface="BrowalliaUPC" pitchFamily="34" charset="-34"/>
                <a:cs typeface="BrowalliaUPC" pitchFamily="34" charset="-34"/>
              </a:endParaRPr>
            </a:p>
          </p:txBody>
        </p:sp>
        <p:sp>
          <p:nvSpPr>
            <p:cNvPr id="11310" name="Line 33"/>
            <p:cNvSpPr>
              <a:spLocks noChangeShapeType="1"/>
            </p:cNvSpPr>
            <p:nvPr/>
          </p:nvSpPr>
          <p:spPr bwMode="auto">
            <a:xfrm>
              <a:off x="266" y="528"/>
              <a:ext cx="0" cy="3792"/>
            </a:xfrm>
            <a:prstGeom prst="line">
              <a:avLst/>
            </a:prstGeom>
            <a:noFill/>
            <a:ln w="9525">
              <a:solidFill>
                <a:schemeClr val="accent2"/>
              </a:solidFill>
              <a:round/>
              <a:headEnd/>
              <a:tailEnd/>
            </a:ln>
          </p:spPr>
          <p:txBody>
            <a:bodyPr/>
            <a:lstStyle/>
            <a:p>
              <a:endParaRPr lang="th-TH">
                <a:latin typeface="BrowalliaUPC" pitchFamily="34" charset="-34"/>
                <a:cs typeface="BrowalliaUPC" pitchFamily="34" charset="-34"/>
              </a:endParaRPr>
            </a:p>
          </p:txBody>
        </p:sp>
        <p:sp>
          <p:nvSpPr>
            <p:cNvPr id="11311" name="Line 34"/>
            <p:cNvSpPr>
              <a:spLocks noChangeShapeType="1"/>
            </p:cNvSpPr>
            <p:nvPr/>
          </p:nvSpPr>
          <p:spPr bwMode="auto">
            <a:xfrm>
              <a:off x="5484" y="528"/>
              <a:ext cx="0" cy="3792"/>
            </a:xfrm>
            <a:prstGeom prst="line">
              <a:avLst/>
            </a:prstGeom>
            <a:noFill/>
            <a:ln w="9525">
              <a:solidFill>
                <a:schemeClr val="accent2"/>
              </a:solidFill>
              <a:round/>
              <a:headEnd/>
              <a:tailEnd/>
            </a:ln>
          </p:spPr>
          <p:txBody>
            <a:bodyPr/>
            <a:lstStyle/>
            <a:p>
              <a:endParaRPr lang="th-TH">
                <a:latin typeface="BrowalliaUPC" pitchFamily="34" charset="-34"/>
                <a:cs typeface="BrowalliaUPC" pitchFamily="34" charset="-34"/>
              </a:endParaRPr>
            </a:p>
          </p:txBody>
        </p:sp>
      </p:grpSp>
      <p:sp>
        <p:nvSpPr>
          <p:cNvPr id="11293" name="Line 35"/>
          <p:cNvSpPr>
            <a:spLocks noChangeShapeType="1"/>
          </p:cNvSpPr>
          <p:nvPr/>
        </p:nvSpPr>
        <p:spPr bwMode="auto">
          <a:xfrm>
            <a:off x="392113" y="4217988"/>
            <a:ext cx="2390775"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294" name="Text Box 36"/>
          <p:cNvSpPr txBox="1">
            <a:spLocks noChangeArrowheads="1"/>
          </p:cNvSpPr>
          <p:nvPr/>
        </p:nvSpPr>
        <p:spPr bwMode="auto">
          <a:xfrm>
            <a:off x="755650" y="3648075"/>
            <a:ext cx="1700213" cy="1200150"/>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a:solidFill>
                  <a:srgbClr val="006699"/>
                </a:solidFill>
                <a:latin typeface="BrowalliaUPC" pitchFamily="34" charset="-34"/>
                <a:cs typeface="BrowalliaUPC" pitchFamily="34" charset="-34"/>
              </a:rPr>
              <a:t>เน้นการเติบโตทางเศรษฐกิจด้วยการพัฒนาโครงสร้างพื้นฐาน</a:t>
            </a:r>
          </a:p>
        </p:txBody>
      </p:sp>
      <p:sp>
        <p:nvSpPr>
          <p:cNvPr id="11295" name="Line 37"/>
          <p:cNvSpPr>
            <a:spLocks noChangeShapeType="1"/>
          </p:cNvSpPr>
          <p:nvPr/>
        </p:nvSpPr>
        <p:spPr bwMode="auto">
          <a:xfrm>
            <a:off x="2797175" y="5613400"/>
            <a:ext cx="1547813"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296" name="Text Box 38"/>
          <p:cNvSpPr txBox="1">
            <a:spLocks noChangeArrowheads="1"/>
          </p:cNvSpPr>
          <p:nvPr/>
        </p:nvSpPr>
        <p:spPr bwMode="auto">
          <a:xfrm>
            <a:off x="3036888" y="4872038"/>
            <a:ext cx="1079500" cy="1754326"/>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dirty="0">
                <a:solidFill>
                  <a:srgbClr val="006699"/>
                </a:solidFill>
                <a:latin typeface="BrowalliaUPC" pitchFamily="34" charset="-34"/>
                <a:cs typeface="BrowalliaUPC" pitchFamily="34" charset="-34"/>
              </a:rPr>
              <a:t>เน้นการพัฒนาเศรษฐกิจควบคู่กับการพัฒนาสังคม</a:t>
            </a:r>
          </a:p>
        </p:txBody>
      </p:sp>
      <p:sp>
        <p:nvSpPr>
          <p:cNvPr id="11297" name="Line 39"/>
          <p:cNvSpPr>
            <a:spLocks noChangeShapeType="1"/>
          </p:cNvSpPr>
          <p:nvPr/>
        </p:nvSpPr>
        <p:spPr bwMode="auto">
          <a:xfrm flipH="1">
            <a:off x="3473450" y="692150"/>
            <a:ext cx="12700" cy="1981200"/>
          </a:xfrm>
          <a:prstGeom prst="line">
            <a:avLst/>
          </a:prstGeom>
          <a:noFill/>
          <a:ln w="57150" cap="rnd">
            <a:solidFill>
              <a:srgbClr val="006666"/>
            </a:solidFill>
            <a:prstDash val="sysDot"/>
            <a:round/>
            <a:headEnd/>
            <a:tailEnd/>
          </a:ln>
        </p:spPr>
        <p:txBody>
          <a:bodyPr wrap="none" anchor="ctr"/>
          <a:lstStyle/>
          <a:p>
            <a:endParaRPr lang="th-TH">
              <a:latin typeface="BrowalliaUPC" pitchFamily="34" charset="-34"/>
              <a:cs typeface="BrowalliaUPC" pitchFamily="34" charset="-34"/>
            </a:endParaRPr>
          </a:p>
        </p:txBody>
      </p:sp>
      <p:grpSp>
        <p:nvGrpSpPr>
          <p:cNvPr id="4" name="Group 40"/>
          <p:cNvGrpSpPr>
            <a:grpSpLocks/>
          </p:cNvGrpSpPr>
          <p:nvPr/>
        </p:nvGrpSpPr>
        <p:grpSpPr bwMode="auto">
          <a:xfrm>
            <a:off x="4330700" y="6021388"/>
            <a:ext cx="2320925" cy="479425"/>
            <a:chOff x="2976" y="3888"/>
            <a:chExt cx="1584" cy="302"/>
          </a:xfrm>
        </p:grpSpPr>
        <p:sp>
          <p:nvSpPr>
            <p:cNvPr id="11307" name="Line 41"/>
            <p:cNvSpPr>
              <a:spLocks noChangeShapeType="1"/>
            </p:cNvSpPr>
            <p:nvPr/>
          </p:nvSpPr>
          <p:spPr bwMode="auto">
            <a:xfrm>
              <a:off x="2976" y="4043"/>
              <a:ext cx="1584"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8" name="Text Box 42"/>
            <p:cNvSpPr txBox="1">
              <a:spLocks noChangeArrowheads="1"/>
            </p:cNvSpPr>
            <p:nvPr/>
          </p:nvSpPr>
          <p:spPr bwMode="auto">
            <a:xfrm>
              <a:off x="3128" y="3888"/>
              <a:ext cx="1280" cy="302"/>
            </a:xfrm>
            <a:prstGeom prst="rect">
              <a:avLst/>
            </a:prstGeom>
            <a:solidFill>
              <a:srgbClr val="CCECFF"/>
            </a:solidFill>
            <a:ln w="9525">
              <a:noFill/>
              <a:miter lim="800000"/>
              <a:headEnd/>
              <a:tailEnd/>
            </a:ln>
          </p:spPr>
          <p:txBody>
            <a:bodyPr>
              <a:spAutoFit/>
            </a:bodyPr>
            <a:lstStyle/>
            <a:p>
              <a:pPr algn="ctr" eaLnBrk="0" hangingPunct="0">
                <a:lnSpc>
                  <a:spcPct val="70000"/>
                </a:lnSpc>
                <a:spcBef>
                  <a:spcPct val="50000"/>
                </a:spcBef>
              </a:pPr>
              <a:r>
                <a:rPr lang="th-TH" sz="1800" b="1">
                  <a:solidFill>
                    <a:srgbClr val="006699"/>
                  </a:solidFill>
                  <a:latin typeface="BrowalliaUPC" pitchFamily="34" charset="-34"/>
                  <a:cs typeface="BrowalliaUPC" pitchFamily="34" charset="-34"/>
                </a:rPr>
                <a:t>เน้นเสถียรภาพเศรษฐกิจ มุ่งพัฒนาภูมิภาค ชนบท</a:t>
              </a:r>
            </a:p>
          </p:txBody>
        </p:sp>
      </p:grpSp>
      <p:sp>
        <p:nvSpPr>
          <p:cNvPr id="11299" name="Line 43"/>
          <p:cNvSpPr>
            <a:spLocks noChangeShapeType="1"/>
          </p:cNvSpPr>
          <p:nvPr/>
        </p:nvSpPr>
        <p:spPr bwMode="auto">
          <a:xfrm>
            <a:off x="6651625" y="3203575"/>
            <a:ext cx="2039938"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0" name="Text Box 44"/>
          <p:cNvSpPr txBox="1">
            <a:spLocks noChangeArrowheads="1"/>
          </p:cNvSpPr>
          <p:nvPr/>
        </p:nvSpPr>
        <p:spPr bwMode="auto">
          <a:xfrm>
            <a:off x="6867525" y="2601913"/>
            <a:ext cx="1620838" cy="1200150"/>
          </a:xfrm>
          <a:prstGeom prst="rect">
            <a:avLst/>
          </a:prstGeom>
          <a:solidFill>
            <a:srgbClr val="CCECFF"/>
          </a:solidFill>
          <a:ln w="9525">
            <a:noFill/>
            <a:miter lim="800000"/>
            <a:headEnd/>
            <a:tailEnd/>
          </a:ln>
        </p:spPr>
        <p:txBody>
          <a:bodyPr>
            <a:spAutoFit/>
          </a:bodyPr>
          <a:lstStyle/>
          <a:p>
            <a:pPr algn="ctr" eaLnBrk="0" hangingPunct="0">
              <a:spcBef>
                <a:spcPct val="50000"/>
              </a:spcBef>
            </a:pPr>
            <a:r>
              <a:rPr lang="th-TH" sz="1800" b="1">
                <a:solidFill>
                  <a:srgbClr val="006699"/>
                </a:solidFill>
                <a:latin typeface="BrowalliaUPC" pitchFamily="34" charset="-34"/>
                <a:cs typeface="BrowalliaUPC" pitchFamily="34" charset="-34"/>
              </a:rPr>
              <a:t>ยึดคนเป็นศูนย์กลางเน้นการมีส่วนร่วม</a:t>
            </a:r>
            <a:br>
              <a:rPr lang="th-TH" sz="1800" b="1">
                <a:solidFill>
                  <a:srgbClr val="006699"/>
                </a:solidFill>
                <a:latin typeface="BrowalliaUPC" pitchFamily="34" charset="-34"/>
                <a:cs typeface="BrowalliaUPC" pitchFamily="34" charset="-34"/>
              </a:rPr>
            </a:br>
            <a:r>
              <a:rPr lang="th-TH" sz="1800" b="1">
                <a:solidFill>
                  <a:srgbClr val="006699"/>
                </a:solidFill>
                <a:latin typeface="BrowalliaUPC" pitchFamily="34" charset="-34"/>
                <a:cs typeface="BrowalliaUPC" pitchFamily="34" charset="-34"/>
              </a:rPr>
              <a:t>ใช้เศรษฐกิจเป็นเครื่องมือพัฒนาคน</a:t>
            </a:r>
          </a:p>
        </p:txBody>
      </p:sp>
      <p:sp>
        <p:nvSpPr>
          <p:cNvPr id="11301" name="Line 45"/>
          <p:cNvSpPr>
            <a:spLocks noChangeShapeType="1"/>
          </p:cNvSpPr>
          <p:nvPr/>
        </p:nvSpPr>
        <p:spPr bwMode="auto">
          <a:xfrm flipV="1">
            <a:off x="3479800" y="1900238"/>
            <a:ext cx="836613" cy="3175"/>
          </a:xfrm>
          <a:prstGeom prst="line">
            <a:avLst/>
          </a:prstGeom>
          <a:noFill/>
          <a:ln w="38100">
            <a:solidFill>
              <a:schemeClr val="bg2"/>
            </a:solidFill>
            <a:round/>
            <a:headEnd/>
            <a:tailEnd/>
          </a:ln>
        </p:spPr>
        <p:txBody>
          <a:bodyPr wrap="none" anchor="ctr"/>
          <a:lstStyle/>
          <a:p>
            <a:endParaRPr lang="th-TH">
              <a:latin typeface="BrowalliaUPC" pitchFamily="34" charset="-34"/>
              <a:cs typeface="BrowalliaUPC" pitchFamily="34" charset="-34"/>
            </a:endParaRPr>
          </a:p>
        </p:txBody>
      </p:sp>
      <p:sp>
        <p:nvSpPr>
          <p:cNvPr id="6183" name="Text Box 46"/>
          <p:cNvSpPr txBox="1">
            <a:spLocks noChangeArrowheads="1"/>
          </p:cNvSpPr>
          <p:nvPr/>
        </p:nvSpPr>
        <p:spPr bwMode="auto">
          <a:xfrm>
            <a:off x="3500430" y="966789"/>
            <a:ext cx="785818" cy="888705"/>
          </a:xfrm>
          <a:prstGeom prst="rect">
            <a:avLst/>
          </a:prstGeom>
          <a:solidFill>
            <a:srgbClr val="CCECFF"/>
          </a:solidFill>
          <a:ln w="9525">
            <a:noFill/>
            <a:miter lim="800000"/>
            <a:headEnd/>
            <a:tailEnd/>
          </a:ln>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0" hangingPunct="0">
              <a:lnSpc>
                <a:spcPct val="70000"/>
              </a:lnSpc>
              <a:spcBef>
                <a:spcPct val="50000"/>
              </a:spcBef>
              <a:defRPr/>
            </a:pPr>
            <a:r>
              <a:rPr lang="th-TH" sz="1800" b="1" dirty="0">
                <a:ln w="11430"/>
                <a:latin typeface="BrowalliaUPC" pitchFamily="34" charset="-34"/>
                <a:cs typeface="BrowalliaUPC" pitchFamily="34" charset="-34"/>
              </a:rPr>
              <a:t>ยุคผันผวนทางการ</a:t>
            </a:r>
            <a:br>
              <a:rPr lang="th-TH" sz="1800" b="1" dirty="0">
                <a:ln w="11430"/>
                <a:latin typeface="BrowalliaUPC" pitchFamily="34" charset="-34"/>
                <a:cs typeface="BrowalliaUPC" pitchFamily="34" charset="-34"/>
              </a:rPr>
            </a:br>
            <a:r>
              <a:rPr lang="th-TH" sz="1800" b="1" dirty="0">
                <a:ln w="11430"/>
                <a:latin typeface="BrowalliaUPC" pitchFamily="34" charset="-34"/>
                <a:cs typeface="BrowalliaUPC" pitchFamily="34" charset="-34"/>
              </a:rPr>
              <a:t>เมือง</a:t>
            </a:r>
          </a:p>
        </p:txBody>
      </p:sp>
      <p:sp>
        <p:nvSpPr>
          <p:cNvPr id="56367" name="Text Box 47"/>
          <p:cNvSpPr txBox="1">
            <a:spLocks noChangeArrowheads="1"/>
          </p:cNvSpPr>
          <p:nvPr/>
        </p:nvSpPr>
        <p:spPr bwMode="auto">
          <a:xfrm>
            <a:off x="7435850" y="6110288"/>
            <a:ext cx="1493838" cy="584200"/>
          </a:xfrm>
          <a:prstGeom prst="rect">
            <a:avLst/>
          </a:prstGeom>
          <a:noFill/>
          <a:ln w="9525" algn="ctr">
            <a:noFill/>
            <a:miter lim="800000"/>
            <a:headEnd/>
            <a:tailEnd/>
          </a:ln>
          <a:effectLst/>
        </p:spPr>
        <p:txBody>
          <a:bodyPr>
            <a:spAutoFit/>
          </a:bodyPr>
          <a:lstStyle/>
          <a:p>
            <a:pPr algn="ctr" eaLnBrk="0" hangingPunct="0">
              <a:spcBef>
                <a:spcPct val="50000"/>
              </a:spcBef>
              <a:defRPr/>
            </a:pPr>
            <a:r>
              <a:rPr lang="th-TH" sz="1600" b="1" i="1" dirty="0">
                <a:solidFill>
                  <a:schemeClr val="accent5">
                    <a:lumMod val="75000"/>
                  </a:schemeClr>
                </a:solidFill>
                <a:latin typeface="BrowalliaUPC" pitchFamily="34" charset="-34"/>
                <a:cs typeface="BrowalliaUPC" pitchFamily="34" charset="-34"/>
              </a:rPr>
              <a:t>แผนฯ 10</a:t>
            </a:r>
            <a:br>
              <a:rPr lang="th-TH" sz="1600" b="1" i="1" dirty="0">
                <a:solidFill>
                  <a:schemeClr val="accent5">
                    <a:lumMod val="75000"/>
                  </a:schemeClr>
                </a:solidFill>
                <a:latin typeface="BrowalliaUPC" pitchFamily="34" charset="-34"/>
                <a:cs typeface="BrowalliaUPC" pitchFamily="34" charset="-34"/>
              </a:rPr>
            </a:br>
            <a:r>
              <a:rPr lang="th-TH" sz="1600" b="1" i="1" dirty="0">
                <a:solidFill>
                  <a:schemeClr val="accent5">
                    <a:lumMod val="75000"/>
                  </a:schemeClr>
                </a:solidFill>
                <a:latin typeface="BrowalliaUPC" pitchFamily="34" charset="-34"/>
                <a:cs typeface="BrowalliaUPC" pitchFamily="34" charset="-34"/>
              </a:rPr>
              <a:t>2550-54</a:t>
            </a:r>
          </a:p>
        </p:txBody>
      </p:sp>
      <p:sp>
        <p:nvSpPr>
          <p:cNvPr id="11304" name="Line 49"/>
          <p:cNvSpPr>
            <a:spLocks noChangeShapeType="1"/>
          </p:cNvSpPr>
          <p:nvPr/>
        </p:nvSpPr>
        <p:spPr bwMode="auto">
          <a:xfrm>
            <a:off x="6629400" y="4641850"/>
            <a:ext cx="2039938" cy="0"/>
          </a:xfrm>
          <a:prstGeom prst="line">
            <a:avLst/>
          </a:prstGeom>
          <a:noFill/>
          <a:ln w="38100">
            <a:solidFill>
              <a:srgbClr val="006666"/>
            </a:solidFill>
            <a:round/>
            <a:headEnd type="triangle" w="med" len="med"/>
            <a:tailEnd type="triangle" w="med" len="med"/>
          </a:ln>
        </p:spPr>
        <p:txBody>
          <a:bodyPr wrap="none" anchor="ctr"/>
          <a:lstStyle/>
          <a:p>
            <a:endParaRPr lang="th-TH">
              <a:latin typeface="BrowalliaUPC" pitchFamily="34" charset="-34"/>
              <a:cs typeface="BrowalliaUPC" pitchFamily="34" charset="-34"/>
            </a:endParaRPr>
          </a:p>
        </p:txBody>
      </p:sp>
      <p:sp>
        <p:nvSpPr>
          <p:cNvPr id="11305" name="Text Box 50"/>
          <p:cNvSpPr txBox="1">
            <a:spLocks noChangeArrowheads="1"/>
          </p:cNvSpPr>
          <p:nvPr/>
        </p:nvSpPr>
        <p:spPr bwMode="auto">
          <a:xfrm>
            <a:off x="6845300" y="4141788"/>
            <a:ext cx="1620838" cy="1200329"/>
          </a:xfrm>
          <a:prstGeom prst="rect">
            <a:avLst/>
          </a:prstGeom>
          <a:solidFill>
            <a:srgbClr val="CCECFF"/>
          </a:solidFill>
          <a:ln w="9525">
            <a:noFill/>
            <a:miter lim="800000"/>
            <a:headEnd/>
            <a:tailEnd/>
          </a:ln>
        </p:spPr>
        <p:txBody>
          <a:bodyPr>
            <a:spAutoFit/>
          </a:bodyPr>
          <a:lstStyle/>
          <a:p>
            <a:pPr algn="ctr" eaLnBrk="0" hangingPunct="0">
              <a:lnSpc>
                <a:spcPct val="80000"/>
              </a:lnSpc>
              <a:spcBef>
                <a:spcPct val="50000"/>
              </a:spcBef>
            </a:pPr>
            <a:r>
              <a:rPr lang="th-TH" sz="1800" b="1">
                <a:solidFill>
                  <a:srgbClr val="006699"/>
                </a:solidFill>
                <a:latin typeface="BrowalliaUPC" pitchFamily="34" charset="-34"/>
                <a:cs typeface="BrowalliaUPC" pitchFamily="34" charset="-34"/>
              </a:rPr>
              <a:t>ยึดปฏิบัติตามปรัชญาของเศรษฐกิจพอเพียงมุ่งสู่สังคมอยู่เย็นเป็นสุขร่วมกัน</a:t>
            </a:r>
          </a:p>
        </p:txBody>
      </p:sp>
      <p:sp>
        <p:nvSpPr>
          <p:cNvPr id="51" name="Rectangle 50"/>
          <p:cNvSpPr/>
          <p:nvPr/>
        </p:nvSpPr>
        <p:spPr>
          <a:xfrm>
            <a:off x="4333172" y="48260"/>
            <a:ext cx="4310795" cy="523220"/>
          </a:xfrm>
          <a:prstGeom prst="rect">
            <a:avLst/>
          </a:prstGeom>
        </p:spPr>
        <p:txBody>
          <a:bodyPr wrap="none">
            <a:spAutoFit/>
          </a:bodyPr>
          <a:lstStyle/>
          <a:p>
            <a:pPr marL="1431925" indent="-1431925" algn="r" eaLnBrk="0" hangingPunct="0">
              <a:defRPr/>
            </a:pPr>
            <a:r>
              <a:rPr lang="th-TH" b="1" dirty="0">
                <a:solidFill>
                  <a:srgbClr val="000099"/>
                </a:solidFill>
                <a:effectLst>
                  <a:reflection blurRad="6350" stA="55000" endA="300" endPos="45500" dir="5400000" sy="-100000" algn="bl" rotWithShape="0"/>
                </a:effectLst>
                <a:latin typeface="BrowalliaUPC" pitchFamily="34" charset="-34"/>
                <a:cs typeface="BrowalliaUPC" pitchFamily="34" charset="-34"/>
              </a:rPr>
              <a:t>การวางแผนพัฒนาประเทศ แผนฯ 1-10</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nvGraphicFramePr>
        <p:xfrm>
          <a:off x="161925" y="2112288"/>
          <a:ext cx="7853363" cy="3664917"/>
        </p:xfrm>
        <a:graphic>
          <a:graphicData uri="http://schemas.openxmlformats.org/presentationml/2006/ole">
            <p:oleObj spid="_x0000_s1026" name="Chart" r:id="rId3" imgW="7200943" imgH="4152928" progId="MSGraph.Chart.8">
              <p:embed followColorScheme="full"/>
            </p:oleObj>
          </a:graphicData>
        </a:graphic>
      </p:graphicFrame>
      <p:grpSp>
        <p:nvGrpSpPr>
          <p:cNvPr id="2" name="Group 3"/>
          <p:cNvGrpSpPr>
            <a:grpSpLocks/>
          </p:cNvGrpSpPr>
          <p:nvPr/>
        </p:nvGrpSpPr>
        <p:grpSpPr bwMode="auto">
          <a:xfrm>
            <a:off x="1190625" y="5323181"/>
            <a:ext cx="7588250" cy="320675"/>
            <a:chOff x="617" y="3286"/>
            <a:chExt cx="4806" cy="224"/>
          </a:xfrm>
        </p:grpSpPr>
        <p:sp>
          <p:nvSpPr>
            <p:cNvPr id="2065" name="Rectangle 4"/>
            <p:cNvSpPr>
              <a:spLocks noChangeArrowheads="1"/>
            </p:cNvSpPr>
            <p:nvPr/>
          </p:nvSpPr>
          <p:spPr bwMode="auto">
            <a:xfrm>
              <a:off x="4667" y="3394"/>
              <a:ext cx="643" cy="110"/>
            </a:xfrm>
            <a:prstGeom prst="rect">
              <a:avLst/>
            </a:prstGeom>
            <a:noFill/>
            <a:ln w="9525">
              <a:solidFill>
                <a:schemeClr val="bg1"/>
              </a:solidFill>
              <a:miter lim="800000"/>
              <a:headEnd/>
              <a:tailEnd/>
            </a:ln>
          </p:spPr>
          <p:txBody>
            <a:bodyPr wrap="none" lIns="90000" tIns="46800" rIns="90000" bIns="46800" anchor="ctr"/>
            <a:lstStyle/>
            <a:p>
              <a:pPr algn="ctr" latinLnBrk="1">
                <a:spcBef>
                  <a:spcPct val="20000"/>
                </a:spcBef>
              </a:pPr>
              <a:r>
                <a:rPr kumimoji="1" lang="en-US" altLang="ko-KR" sz="1050" b="1">
                  <a:ea typeface="Gulim" pitchFamily="34" charset="-127"/>
                  <a:cs typeface="Angsana New" pitchFamily="18" charset="-34"/>
                </a:rPr>
                <a:t>2010</a:t>
              </a:r>
            </a:p>
          </p:txBody>
        </p:sp>
        <p:sp>
          <p:nvSpPr>
            <p:cNvPr id="2066" name="Rectangle 5"/>
            <p:cNvSpPr>
              <a:spLocks noChangeArrowheads="1"/>
            </p:cNvSpPr>
            <p:nvPr/>
          </p:nvSpPr>
          <p:spPr bwMode="auto">
            <a:xfrm>
              <a:off x="618" y="3400"/>
              <a:ext cx="687"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1960</a:t>
              </a:r>
            </a:p>
          </p:txBody>
        </p:sp>
        <p:sp>
          <p:nvSpPr>
            <p:cNvPr id="2067" name="Rectangle 6"/>
            <p:cNvSpPr>
              <a:spLocks noChangeArrowheads="1"/>
            </p:cNvSpPr>
            <p:nvPr/>
          </p:nvSpPr>
          <p:spPr bwMode="auto">
            <a:xfrm>
              <a:off x="1442"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1970</a:t>
              </a:r>
            </a:p>
          </p:txBody>
        </p:sp>
        <p:sp>
          <p:nvSpPr>
            <p:cNvPr id="2068" name="Rectangle 7"/>
            <p:cNvSpPr>
              <a:spLocks noChangeArrowheads="1"/>
            </p:cNvSpPr>
            <p:nvPr/>
          </p:nvSpPr>
          <p:spPr bwMode="auto">
            <a:xfrm>
              <a:off x="2311"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1980</a:t>
              </a:r>
            </a:p>
          </p:txBody>
        </p:sp>
        <p:sp>
          <p:nvSpPr>
            <p:cNvPr id="2069" name="Rectangle 8"/>
            <p:cNvSpPr>
              <a:spLocks noChangeArrowheads="1"/>
            </p:cNvSpPr>
            <p:nvPr/>
          </p:nvSpPr>
          <p:spPr bwMode="auto">
            <a:xfrm>
              <a:off x="3047"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1990</a:t>
              </a:r>
            </a:p>
          </p:txBody>
        </p:sp>
        <p:sp>
          <p:nvSpPr>
            <p:cNvPr id="2070" name="Rectangle 9"/>
            <p:cNvSpPr>
              <a:spLocks noChangeArrowheads="1"/>
            </p:cNvSpPr>
            <p:nvPr/>
          </p:nvSpPr>
          <p:spPr bwMode="auto">
            <a:xfrm>
              <a:off x="3865" y="3400"/>
              <a:ext cx="686" cy="110"/>
            </a:xfrm>
            <a:prstGeom prst="rect">
              <a:avLst/>
            </a:prstGeom>
            <a:noFill/>
            <a:ln w="9525">
              <a:solidFill>
                <a:schemeClr val="bg1"/>
              </a:solidFill>
              <a:miter lim="800000"/>
              <a:headEnd/>
              <a:tailEnd/>
            </a:ln>
          </p:spPr>
          <p:txBody>
            <a:bodyPr wrap="none" lIns="89964" tIns="46782" rIns="89964" bIns="46782" anchor="ctr"/>
            <a:lstStyle/>
            <a:p>
              <a:pPr algn="ctr" latinLnBrk="1">
                <a:spcBef>
                  <a:spcPct val="20000"/>
                </a:spcBef>
              </a:pPr>
              <a:r>
                <a:rPr kumimoji="1" lang="en-US" altLang="ko-KR" sz="1050" b="1">
                  <a:ea typeface="Gulim" pitchFamily="34" charset="-127"/>
                  <a:cs typeface="Angsana New" pitchFamily="18" charset="-34"/>
                </a:rPr>
                <a:t>2000</a:t>
              </a:r>
            </a:p>
          </p:txBody>
        </p:sp>
        <p:sp>
          <p:nvSpPr>
            <p:cNvPr id="2071" name="Line 10"/>
            <p:cNvSpPr>
              <a:spLocks noChangeShapeType="1"/>
            </p:cNvSpPr>
            <p:nvPr/>
          </p:nvSpPr>
          <p:spPr bwMode="auto">
            <a:xfrm>
              <a:off x="617" y="3363"/>
              <a:ext cx="4806" cy="0"/>
            </a:xfrm>
            <a:prstGeom prst="line">
              <a:avLst/>
            </a:prstGeom>
            <a:noFill/>
            <a:ln w="25400">
              <a:solidFill>
                <a:schemeClr val="tx1"/>
              </a:solidFill>
              <a:round/>
              <a:headEnd/>
              <a:tailEnd/>
            </a:ln>
          </p:spPr>
          <p:txBody>
            <a:bodyPr/>
            <a:lstStyle/>
            <a:p>
              <a:endParaRPr lang="th-TH" sz="4000"/>
            </a:p>
          </p:txBody>
        </p:sp>
        <p:sp>
          <p:nvSpPr>
            <p:cNvPr id="2072" name="Line 11"/>
            <p:cNvSpPr>
              <a:spLocks noChangeShapeType="1"/>
            </p:cNvSpPr>
            <p:nvPr/>
          </p:nvSpPr>
          <p:spPr bwMode="auto">
            <a:xfrm>
              <a:off x="1418"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3" name="Line 12"/>
            <p:cNvSpPr>
              <a:spLocks noChangeShapeType="1"/>
            </p:cNvSpPr>
            <p:nvPr/>
          </p:nvSpPr>
          <p:spPr bwMode="auto">
            <a:xfrm>
              <a:off x="2219"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4" name="Line 13"/>
            <p:cNvSpPr>
              <a:spLocks noChangeShapeType="1"/>
            </p:cNvSpPr>
            <p:nvPr/>
          </p:nvSpPr>
          <p:spPr bwMode="auto">
            <a:xfrm>
              <a:off x="3020"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5" name="Line 14"/>
            <p:cNvSpPr>
              <a:spLocks noChangeShapeType="1"/>
            </p:cNvSpPr>
            <p:nvPr/>
          </p:nvSpPr>
          <p:spPr bwMode="auto">
            <a:xfrm>
              <a:off x="3821" y="3286"/>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6" name="Line 15"/>
            <p:cNvSpPr>
              <a:spLocks noChangeShapeType="1"/>
            </p:cNvSpPr>
            <p:nvPr/>
          </p:nvSpPr>
          <p:spPr bwMode="auto">
            <a:xfrm>
              <a:off x="4622" y="3288"/>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sp>
          <p:nvSpPr>
            <p:cNvPr id="2077" name="Line 16"/>
            <p:cNvSpPr>
              <a:spLocks noChangeShapeType="1"/>
            </p:cNvSpPr>
            <p:nvPr/>
          </p:nvSpPr>
          <p:spPr bwMode="auto">
            <a:xfrm>
              <a:off x="5414" y="3288"/>
              <a:ext cx="0" cy="74"/>
            </a:xfrm>
            <a:prstGeom prst="line">
              <a:avLst/>
            </a:prstGeom>
            <a:noFill/>
            <a:ln w="25400">
              <a:solidFill>
                <a:schemeClr val="tx1"/>
              </a:solidFill>
              <a:round/>
              <a:headEnd/>
              <a:tailEnd/>
            </a:ln>
          </p:spPr>
          <p:txBody>
            <a:bodyPr wrap="none" lIns="90000" tIns="46800" rIns="90000" bIns="46800" anchor="ctr"/>
            <a:lstStyle/>
            <a:p>
              <a:endParaRPr lang="th-TH" sz="4000"/>
            </a:p>
          </p:txBody>
        </p:sp>
      </p:grpSp>
      <p:sp>
        <p:nvSpPr>
          <p:cNvPr id="2053" name="Rectangle 17"/>
          <p:cNvSpPr>
            <a:spLocks noChangeArrowheads="1"/>
          </p:cNvSpPr>
          <p:nvPr/>
        </p:nvSpPr>
        <p:spPr bwMode="auto">
          <a:xfrm>
            <a:off x="1235075" y="3984919"/>
            <a:ext cx="1187450" cy="1355725"/>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Ores &amp; Metal Scrap</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Textile Fiber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Fruit &amp; Vegetable</a:t>
            </a:r>
          </a:p>
        </p:txBody>
      </p:sp>
      <p:sp>
        <p:nvSpPr>
          <p:cNvPr id="2054" name="Rectangle 18"/>
          <p:cNvSpPr>
            <a:spLocks noChangeArrowheads="1"/>
          </p:cNvSpPr>
          <p:nvPr/>
        </p:nvSpPr>
        <p:spPr bwMode="auto">
          <a:xfrm>
            <a:off x="2484438" y="3767431"/>
            <a:ext cx="1187450" cy="1368425"/>
          </a:xfrm>
          <a:prstGeom prst="rect">
            <a:avLst/>
          </a:prstGeom>
          <a:noFill/>
          <a:ln w="9525">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Fruit &amp; Vegetable</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Non-ferrous Metal</a:t>
            </a:r>
          </a:p>
          <a:p>
            <a:pPr marL="88900" indent="-88900" latinLnBrk="1">
              <a:lnSpc>
                <a:spcPct val="120000"/>
              </a:lnSpc>
              <a:spcBef>
                <a:spcPct val="20000"/>
              </a:spcBef>
              <a:buSzPct val="60000"/>
              <a:buFont typeface="Wingdings" pitchFamily="2" charset="2"/>
              <a:buChar char="§"/>
            </a:pPr>
            <a:r>
              <a:rPr kumimoji="1" lang="en-US" altLang="ko-KR" sz="1100" b="1">
                <a:ea typeface="Gulim" pitchFamily="34" charset="-127"/>
                <a:cs typeface="Angsana New" pitchFamily="18" charset="-34"/>
              </a:rPr>
              <a:t>Textile Fiber</a:t>
            </a:r>
          </a:p>
        </p:txBody>
      </p:sp>
      <p:sp>
        <p:nvSpPr>
          <p:cNvPr id="2055" name="Rectangle 19"/>
          <p:cNvSpPr>
            <a:spLocks noChangeArrowheads="1"/>
          </p:cNvSpPr>
          <p:nvPr/>
        </p:nvSpPr>
        <p:spPr bwMode="auto">
          <a:xfrm>
            <a:off x="4983163" y="2097381"/>
            <a:ext cx="1187450" cy="1431925"/>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Clothing</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Seafood</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Other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Rice &amp; Rubber</a:t>
            </a:r>
            <a:endParaRPr kumimoji="1" lang="en-US" altLang="ko-KR" sz="1050" b="1" dirty="0">
              <a:ea typeface="Gulim" pitchFamily="34" charset="-127"/>
              <a:cs typeface="Angsana New" pitchFamily="18" charset="-34"/>
            </a:endParaRPr>
          </a:p>
        </p:txBody>
      </p:sp>
      <p:sp>
        <p:nvSpPr>
          <p:cNvPr id="2056" name="Rectangle 20"/>
          <p:cNvSpPr>
            <a:spLocks noChangeArrowheads="1"/>
          </p:cNvSpPr>
          <p:nvPr/>
        </p:nvSpPr>
        <p:spPr bwMode="auto">
          <a:xfrm>
            <a:off x="6242050" y="1032169"/>
            <a:ext cx="1187450" cy="1655762"/>
          </a:xfrm>
          <a:prstGeom prst="rect">
            <a:avLst/>
          </a:prstGeom>
          <a:noFill/>
          <a:ln w="9525" algn="ctr">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Computer-Parts, Accessories</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Seafood</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Telecom Equipment</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Apparel</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Tourism</a:t>
            </a:r>
          </a:p>
        </p:txBody>
      </p:sp>
      <p:sp>
        <p:nvSpPr>
          <p:cNvPr id="2057" name="Rectangle 21"/>
          <p:cNvSpPr>
            <a:spLocks noChangeArrowheads="1"/>
          </p:cNvSpPr>
          <p:nvPr/>
        </p:nvSpPr>
        <p:spPr bwMode="auto">
          <a:xfrm>
            <a:off x="7842250" y="1032169"/>
            <a:ext cx="1146175" cy="1584325"/>
          </a:xfrm>
          <a:prstGeom prst="rect">
            <a:avLst/>
          </a:prstGeom>
          <a:noFill/>
          <a:ln w="25400">
            <a:solidFill>
              <a:srgbClr val="FF3300"/>
            </a:solidFill>
            <a:prstDash val="dash"/>
            <a:miter lim="800000"/>
            <a:headEnd/>
            <a:tailEnd/>
          </a:ln>
        </p:spPr>
        <p:txBody>
          <a:bodyPr anchor="ctr"/>
          <a:lstStyle/>
          <a:p>
            <a:pPr algn="ctr">
              <a:lnSpc>
                <a:spcPct val="120000"/>
              </a:lnSpc>
            </a:pPr>
            <a:r>
              <a:rPr lang="en-US" sz="1400" b="1" i="1" dirty="0">
                <a:cs typeface="Cordia New" pitchFamily="34" charset="-34"/>
              </a:rPr>
              <a:t>What</a:t>
            </a:r>
            <a:r>
              <a:rPr lang="en-US" sz="1400" b="1" i="1" dirty="0">
                <a:latin typeface="Cordia New" pitchFamily="34" charset="-34"/>
                <a:cs typeface="Cordia New" pitchFamily="34" charset="-34"/>
              </a:rPr>
              <a:t>’</a:t>
            </a:r>
            <a:r>
              <a:rPr lang="en-US" sz="1400" b="1" i="1" dirty="0">
                <a:cs typeface="Cordia New" pitchFamily="34" charset="-34"/>
              </a:rPr>
              <a:t>s Next???</a:t>
            </a:r>
          </a:p>
          <a:p>
            <a:pPr>
              <a:lnSpc>
                <a:spcPct val="120000"/>
              </a:lnSpc>
              <a:buFontTx/>
              <a:buChar char="•"/>
            </a:pPr>
            <a:r>
              <a:rPr lang="en-US" sz="1400" b="1" i="1" dirty="0" err="1">
                <a:cs typeface="Cordia New" pitchFamily="34" charset="-34"/>
              </a:rPr>
              <a:t>Agri</a:t>
            </a:r>
            <a:r>
              <a:rPr lang="en-US" sz="1400" b="1" i="1" dirty="0">
                <a:latin typeface="Cordia New" pitchFamily="34" charset="-34"/>
                <a:cs typeface="Cordia New" pitchFamily="34" charset="-34"/>
              </a:rPr>
              <a:t>…</a:t>
            </a:r>
            <a:endParaRPr lang="en-US" sz="1400" b="1" i="1" dirty="0">
              <a:cs typeface="Cordia New" pitchFamily="34" charset="-34"/>
            </a:endParaRPr>
          </a:p>
          <a:p>
            <a:pPr>
              <a:lnSpc>
                <a:spcPct val="120000"/>
              </a:lnSpc>
              <a:buFontTx/>
              <a:buChar char="•"/>
            </a:pPr>
            <a:r>
              <a:rPr lang="en-US" sz="1400" b="1" i="1" dirty="0" err="1">
                <a:cs typeface="Cordia New" pitchFamily="34" charset="-34"/>
              </a:rPr>
              <a:t>Manuf</a:t>
            </a:r>
            <a:r>
              <a:rPr lang="en-US" sz="1400" b="1" i="1" dirty="0">
                <a:latin typeface="Cordia New" pitchFamily="34" charset="-34"/>
                <a:cs typeface="Cordia New" pitchFamily="34" charset="-34"/>
              </a:rPr>
              <a:t>……</a:t>
            </a:r>
            <a:endParaRPr lang="en-US" sz="1400" b="1" i="1" dirty="0">
              <a:cs typeface="Cordia New" pitchFamily="34" charset="-34"/>
            </a:endParaRPr>
          </a:p>
          <a:p>
            <a:pPr>
              <a:lnSpc>
                <a:spcPct val="120000"/>
              </a:lnSpc>
              <a:buFontTx/>
              <a:buChar char="•"/>
            </a:pPr>
            <a:r>
              <a:rPr lang="en-US" sz="1400" b="1" i="1" dirty="0">
                <a:cs typeface="Cordia New" pitchFamily="34" charset="-34"/>
              </a:rPr>
              <a:t>Service</a:t>
            </a:r>
            <a:endParaRPr lang="th-TH" sz="1400" b="1" i="1" dirty="0">
              <a:cs typeface="Cordia New" pitchFamily="34" charset="-34"/>
            </a:endParaRPr>
          </a:p>
        </p:txBody>
      </p:sp>
      <p:sp>
        <p:nvSpPr>
          <p:cNvPr id="2058" name="Rectangle 22"/>
          <p:cNvSpPr>
            <a:spLocks noChangeArrowheads="1"/>
          </p:cNvSpPr>
          <p:nvPr/>
        </p:nvSpPr>
        <p:spPr bwMode="auto">
          <a:xfrm>
            <a:off x="3730625" y="2759369"/>
            <a:ext cx="1187450" cy="1462087"/>
          </a:xfrm>
          <a:prstGeom prst="rect">
            <a:avLst/>
          </a:prstGeom>
          <a:noFill/>
          <a:ln w="9525">
            <a:solidFill>
              <a:schemeClr val="tx1"/>
            </a:solidFill>
            <a:miter lim="800000"/>
            <a:headEnd/>
            <a:tailEnd/>
          </a:ln>
        </p:spPr>
        <p:txBody>
          <a:bodyPr lIns="89964" tIns="46782" rIns="89964" bIns="46782" anchor="ctr"/>
          <a:lstStyle/>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Rice</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Fruit &amp; Vegetable</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Non-ferrous Metal</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Crude rubber</a:t>
            </a:r>
          </a:p>
          <a:p>
            <a:pPr marL="88900" indent="-88900" latinLnBrk="1">
              <a:lnSpc>
                <a:spcPct val="120000"/>
              </a:lnSpc>
              <a:spcBef>
                <a:spcPct val="20000"/>
              </a:spcBef>
              <a:buSzPct val="60000"/>
              <a:buFont typeface="Wingdings" pitchFamily="2" charset="2"/>
              <a:buChar char="§"/>
            </a:pPr>
            <a:r>
              <a:rPr kumimoji="1" lang="en-US" altLang="ko-KR" sz="1100" b="1" dirty="0">
                <a:ea typeface="Gulim" pitchFamily="34" charset="-127"/>
                <a:cs typeface="Angsana New" pitchFamily="18" charset="-34"/>
              </a:rPr>
              <a:t>Electrical machinery</a:t>
            </a:r>
          </a:p>
        </p:txBody>
      </p:sp>
      <p:sp>
        <p:nvSpPr>
          <p:cNvPr id="2059" name="AutoShape 23"/>
          <p:cNvSpPr>
            <a:spLocks noChangeArrowheads="1"/>
          </p:cNvSpPr>
          <p:nvPr/>
        </p:nvSpPr>
        <p:spPr bwMode="auto">
          <a:xfrm>
            <a:off x="823913" y="6001044"/>
            <a:ext cx="5445125" cy="587375"/>
          </a:xfrm>
          <a:prstGeom prst="rightArrow">
            <a:avLst>
              <a:gd name="adj1" fmla="val 61861"/>
              <a:gd name="adj2" fmla="val 122059"/>
            </a:avLst>
          </a:prstGeom>
          <a:noFill/>
          <a:ln w="25400">
            <a:solidFill>
              <a:schemeClr val="tx1"/>
            </a:solidFill>
            <a:miter lim="800000"/>
            <a:headEnd/>
            <a:tailEnd/>
          </a:ln>
        </p:spPr>
        <p:txBody>
          <a:bodyPr wrap="none" anchor="ctr"/>
          <a:lstStyle/>
          <a:p>
            <a:pPr algn="ctr"/>
            <a:r>
              <a:rPr lang="en-US" sz="1100" b="1" i="1">
                <a:cs typeface="BrowalliaUPC" pitchFamily="34" charset="-34"/>
              </a:rPr>
              <a:t>Import Substitution, Export-led growth, FDI</a:t>
            </a:r>
          </a:p>
        </p:txBody>
      </p:sp>
      <p:sp>
        <p:nvSpPr>
          <p:cNvPr id="2060" name="AutoShape 24"/>
          <p:cNvSpPr>
            <a:spLocks noChangeArrowheads="1"/>
          </p:cNvSpPr>
          <p:nvPr/>
        </p:nvSpPr>
        <p:spPr bwMode="auto">
          <a:xfrm>
            <a:off x="6338888" y="6001044"/>
            <a:ext cx="2579687" cy="587375"/>
          </a:xfrm>
          <a:prstGeom prst="rightArrow">
            <a:avLst>
              <a:gd name="adj1" fmla="val 61861"/>
              <a:gd name="adj2" fmla="val 57827"/>
            </a:avLst>
          </a:prstGeom>
          <a:noFill/>
          <a:ln w="25400">
            <a:solidFill>
              <a:schemeClr val="tx1"/>
            </a:solidFill>
            <a:prstDash val="sysDot"/>
            <a:miter lim="800000"/>
            <a:headEnd/>
            <a:tailEnd/>
          </a:ln>
        </p:spPr>
        <p:txBody>
          <a:bodyPr wrap="none" anchor="ctr"/>
          <a:lstStyle/>
          <a:p>
            <a:pPr algn="ctr"/>
            <a:r>
              <a:rPr lang="en-US" sz="1100" b="1" i="1">
                <a:cs typeface="BrowalliaUPC" pitchFamily="34" charset="-34"/>
              </a:rPr>
              <a:t>Innovation + Knowledge</a:t>
            </a:r>
          </a:p>
        </p:txBody>
      </p:sp>
      <p:sp>
        <p:nvSpPr>
          <p:cNvPr id="2061" name="Rectangle 25"/>
          <p:cNvSpPr>
            <a:spLocks noChangeArrowheads="1"/>
          </p:cNvSpPr>
          <p:nvPr/>
        </p:nvSpPr>
        <p:spPr bwMode="auto">
          <a:xfrm>
            <a:off x="706438" y="5785144"/>
            <a:ext cx="1748556" cy="276999"/>
          </a:xfrm>
          <a:prstGeom prst="rect">
            <a:avLst/>
          </a:prstGeom>
          <a:noFill/>
          <a:ln w="9525">
            <a:noFill/>
            <a:miter lim="800000"/>
            <a:headEnd/>
            <a:tailEnd/>
          </a:ln>
        </p:spPr>
        <p:txBody>
          <a:bodyPr wrap="none">
            <a:spAutoFit/>
          </a:bodyPr>
          <a:lstStyle/>
          <a:p>
            <a:r>
              <a:rPr lang="en-US" sz="1200" b="1" i="1">
                <a:cs typeface="Cordia New" pitchFamily="34" charset="-34"/>
              </a:rPr>
              <a:t>Key Policies/Drivers:</a:t>
            </a:r>
          </a:p>
        </p:txBody>
      </p:sp>
      <p:sp>
        <p:nvSpPr>
          <p:cNvPr id="2062" name="Rectangle 26"/>
          <p:cNvSpPr>
            <a:spLocks noChangeArrowheads="1"/>
          </p:cNvSpPr>
          <p:nvPr/>
        </p:nvSpPr>
        <p:spPr bwMode="auto">
          <a:xfrm>
            <a:off x="577850" y="1352844"/>
            <a:ext cx="1247775" cy="595312"/>
          </a:xfrm>
          <a:prstGeom prst="rect">
            <a:avLst/>
          </a:prstGeom>
          <a:noFill/>
          <a:ln w="9525">
            <a:noFill/>
            <a:miter lim="800000"/>
            <a:headEnd/>
            <a:tailEnd/>
          </a:ln>
        </p:spPr>
        <p:txBody>
          <a:bodyPr lIns="89964" tIns="46782" rIns="89964" bIns="46782" anchor="ctr"/>
          <a:lstStyle/>
          <a:p>
            <a:pPr marL="88900" indent="-88900" latinLnBrk="1">
              <a:lnSpc>
                <a:spcPct val="110000"/>
              </a:lnSpc>
              <a:spcBef>
                <a:spcPct val="20000"/>
              </a:spcBef>
              <a:buSzPct val="60000"/>
              <a:buFont typeface="Wingdings" pitchFamily="2" charset="2"/>
              <a:buNone/>
            </a:pPr>
            <a:r>
              <a:rPr kumimoji="1" lang="en-US" altLang="ko-KR" sz="1100" b="1">
                <a:ea typeface="Gulim" pitchFamily="34" charset="-127"/>
                <a:cs typeface="Angsana New" pitchFamily="18" charset="-34"/>
              </a:rPr>
              <a:t>GDP Mil Baht</a:t>
            </a:r>
          </a:p>
        </p:txBody>
      </p:sp>
      <p:sp>
        <p:nvSpPr>
          <p:cNvPr id="2063" name="Freeform 27"/>
          <p:cNvSpPr>
            <a:spLocks/>
          </p:cNvSpPr>
          <p:nvPr/>
        </p:nvSpPr>
        <p:spPr bwMode="auto">
          <a:xfrm>
            <a:off x="6911975" y="2664119"/>
            <a:ext cx="1147763" cy="585787"/>
          </a:xfrm>
          <a:custGeom>
            <a:avLst/>
            <a:gdLst>
              <a:gd name="T0" fmla="*/ 0 w 726"/>
              <a:gd name="T1" fmla="*/ 408 h 408"/>
              <a:gd name="T2" fmla="*/ 136 w 726"/>
              <a:gd name="T3" fmla="*/ 227 h 408"/>
              <a:gd name="T4" fmla="*/ 726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cubicBezTo>
                  <a:pt x="7" y="351"/>
                  <a:pt x="15" y="295"/>
                  <a:pt x="136" y="227"/>
                </a:cubicBezTo>
                <a:cubicBezTo>
                  <a:pt x="257" y="159"/>
                  <a:pt x="491" y="79"/>
                  <a:pt x="726" y="0"/>
                </a:cubicBezTo>
              </a:path>
            </a:pathLst>
          </a:custGeom>
          <a:noFill/>
          <a:ln w="25400">
            <a:solidFill>
              <a:schemeClr val="tx1"/>
            </a:solidFill>
            <a:prstDash val="sysDot"/>
            <a:round/>
            <a:headEnd/>
            <a:tailEnd type="stealth" w="lg" len="lg"/>
          </a:ln>
        </p:spPr>
        <p:txBody>
          <a:bodyPr/>
          <a:lstStyle/>
          <a:p>
            <a:endParaRPr lang="th-TH" sz="4000"/>
          </a:p>
        </p:txBody>
      </p:sp>
      <p:sp>
        <p:nvSpPr>
          <p:cNvPr id="31" name="Slide Number Placeholder 30"/>
          <p:cNvSpPr>
            <a:spLocks noGrp="1"/>
          </p:cNvSpPr>
          <p:nvPr>
            <p:ph type="sldNum" sz="quarter" idx="12"/>
          </p:nvPr>
        </p:nvSpPr>
        <p:spPr/>
        <p:txBody>
          <a:bodyPr>
            <a:normAutofit/>
          </a:bodyPr>
          <a:lstStyle/>
          <a:p>
            <a:fld id="{0610825D-E846-48A8-8D0C-D24888332A7E}" type="slidenum">
              <a:rPr lang="th-TH" smtClean="0"/>
              <a:pPr/>
              <a:t>34</a:t>
            </a:fld>
            <a:endParaRPr lang="th-TH"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800" dirty="0" smtClean="0">
                <a:latin typeface="Angsana New" pitchFamily="18" charset="-34"/>
                <a:cs typeface="FreesiaUPC" pitchFamily="34" charset="-34"/>
              </a:rPr>
              <a:t>FDI and Thai Manufacturing Sector</a:t>
            </a:r>
            <a:endParaRPr lang="th-TH" dirty="0"/>
          </a:p>
        </p:txBody>
      </p:sp>
      <p:sp>
        <p:nvSpPr>
          <p:cNvPr id="3" name="Slide Number Placeholder 2"/>
          <p:cNvSpPr>
            <a:spLocks noGrp="1"/>
          </p:cNvSpPr>
          <p:nvPr>
            <p:ph type="sldNum" sz="quarter" idx="12"/>
          </p:nvPr>
        </p:nvSpPr>
        <p:spPr/>
        <p:txBody>
          <a:bodyPr/>
          <a:lstStyle/>
          <a:p>
            <a:fld id="{FFCD7B8A-ED40-4ECC-B175-8706CC71E8B4}" type="slidenum">
              <a:rPr lang="th-TH" smtClean="0"/>
              <a:pPr/>
              <a:t>35</a:t>
            </a:fld>
            <a:endParaRPr lang="th-TH"/>
          </a:p>
        </p:txBody>
      </p:sp>
      <p:pic>
        <p:nvPicPr>
          <p:cNvPr id="4" name="Picture 3" descr="ภาพที่ 3 fdi แต่ละอุตสาหกรรม"/>
          <p:cNvPicPr/>
          <p:nvPr/>
        </p:nvPicPr>
        <p:blipFill>
          <a:blip r:embed="rId2" cstate="print"/>
          <a:srcRect/>
          <a:stretch>
            <a:fillRect/>
          </a:stretch>
        </p:blipFill>
        <p:spPr bwMode="auto">
          <a:xfrm>
            <a:off x="251520" y="1412776"/>
            <a:ext cx="8568952" cy="5445224"/>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568952" cy="1143000"/>
          </a:xfrm>
        </p:spPr>
        <p:txBody>
          <a:bodyPr>
            <a:normAutofit/>
          </a:bodyPr>
          <a:lstStyle/>
          <a:p>
            <a:r>
              <a:rPr lang="en-US" sz="3200" b="1" dirty="0" smtClean="0">
                <a:solidFill>
                  <a:schemeClr val="tx1">
                    <a:lumMod val="95000"/>
                    <a:lumOff val="5000"/>
                  </a:schemeClr>
                </a:solidFill>
                <a:latin typeface="BrowalliaUPC" pitchFamily="34" charset="-34"/>
                <a:ea typeface="Tahoma" pitchFamily="34" charset="0"/>
                <a:cs typeface="BrowalliaUPC" pitchFamily="34" charset="-34"/>
              </a:rPr>
              <a:t>GDP Contribution and Employment (2010)</a:t>
            </a:r>
            <a:endParaRPr lang="th-TH" sz="3200" b="1" dirty="0">
              <a:solidFill>
                <a:schemeClr val="tx1">
                  <a:lumMod val="95000"/>
                  <a:lumOff val="5000"/>
                </a:schemeClr>
              </a:solidFill>
              <a:latin typeface="BrowalliaUPC" pitchFamily="34" charset="-34"/>
              <a:ea typeface="Tahoma" pitchFamily="34" charset="0"/>
              <a:cs typeface="BrowalliaUPC" pitchFamily="34" charset="-34"/>
            </a:endParaRPr>
          </a:p>
        </p:txBody>
      </p:sp>
      <p:grpSp>
        <p:nvGrpSpPr>
          <p:cNvPr id="3" name="Group 9"/>
          <p:cNvGrpSpPr>
            <a:grpSpLocks/>
          </p:cNvGrpSpPr>
          <p:nvPr/>
        </p:nvGrpSpPr>
        <p:grpSpPr bwMode="auto">
          <a:xfrm>
            <a:off x="6350" y="1546225"/>
            <a:ext cx="9137650" cy="5151438"/>
            <a:chOff x="0" y="811"/>
            <a:chExt cx="5620" cy="3245"/>
          </a:xfrm>
        </p:grpSpPr>
        <p:sp>
          <p:nvSpPr>
            <p:cNvPr id="5" name="Text Box 3"/>
            <p:cNvSpPr txBox="1">
              <a:spLocks noChangeArrowheads="1"/>
            </p:cNvSpPr>
            <p:nvPr/>
          </p:nvSpPr>
          <p:spPr bwMode="auto">
            <a:xfrm>
              <a:off x="624" y="811"/>
              <a:ext cx="1455" cy="233"/>
            </a:xfrm>
            <a:prstGeom prst="rect">
              <a:avLst/>
            </a:prstGeom>
            <a:solidFill>
              <a:srgbClr val="FF6600"/>
            </a:solidFill>
            <a:ln w="114300" cmpd="tri" algn="ctr">
              <a:noFill/>
              <a:miter lim="800000"/>
              <a:headEnd/>
              <a:tailEnd/>
            </a:ln>
            <a:effectLst>
              <a:outerShdw dist="107763" dir="8100000" algn="ctr" rotWithShape="0">
                <a:srgbClr val="990000"/>
              </a:outerShdw>
            </a:effectLst>
          </p:spPr>
          <p:txBody>
            <a:bodyPr>
              <a:spAutoFit/>
            </a:bodyPr>
            <a:lstStyle/>
            <a:p>
              <a:pPr algn="ctr" fontAlgn="auto">
                <a:spcBef>
                  <a:spcPct val="50000"/>
                </a:spcBef>
                <a:spcAft>
                  <a:spcPts val="0"/>
                </a:spcAft>
                <a:defRPr/>
              </a:pPr>
              <a:r>
                <a:rPr lang="th-TH" sz="1800" dirty="0">
                  <a:cs typeface="+mn-cs"/>
                </a:rPr>
                <a:t>GDP</a:t>
              </a:r>
            </a:p>
          </p:txBody>
        </p:sp>
        <p:graphicFrame>
          <p:nvGraphicFramePr>
            <p:cNvPr id="6" name="Chart 3"/>
            <p:cNvGraphicFramePr>
              <a:graphicFrameLocks/>
            </p:cNvGraphicFramePr>
            <p:nvPr/>
          </p:nvGraphicFramePr>
          <p:xfrm>
            <a:off x="0" y="1085"/>
            <a:ext cx="2745" cy="216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p:nvPr/>
          </p:nvGraphicFramePr>
          <p:xfrm>
            <a:off x="2548" y="1181"/>
            <a:ext cx="3072" cy="201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 Box 3"/>
            <p:cNvSpPr txBox="1">
              <a:spLocks noChangeArrowheads="1"/>
            </p:cNvSpPr>
            <p:nvPr/>
          </p:nvSpPr>
          <p:spPr bwMode="auto">
            <a:xfrm>
              <a:off x="3600" y="811"/>
              <a:ext cx="1632" cy="233"/>
            </a:xfrm>
            <a:prstGeom prst="rect">
              <a:avLst/>
            </a:prstGeom>
            <a:solidFill>
              <a:srgbClr val="FF6600"/>
            </a:solidFill>
            <a:ln w="114300" cmpd="tri" algn="ctr">
              <a:noFill/>
              <a:miter lim="800000"/>
              <a:headEnd/>
              <a:tailEnd/>
            </a:ln>
            <a:effectLst>
              <a:outerShdw dist="107763" dir="8100000" algn="ctr" rotWithShape="0">
                <a:srgbClr val="990000"/>
              </a:outerShdw>
            </a:effectLst>
          </p:spPr>
          <p:txBody>
            <a:bodyPr>
              <a:spAutoFit/>
            </a:bodyPr>
            <a:lstStyle/>
            <a:p>
              <a:pPr algn="ctr" fontAlgn="auto">
                <a:spcBef>
                  <a:spcPct val="50000"/>
                </a:spcBef>
                <a:spcAft>
                  <a:spcPts val="0"/>
                </a:spcAft>
                <a:defRPr/>
              </a:pPr>
              <a:r>
                <a:rPr lang="en-US" sz="1800">
                  <a:latin typeface="+mn-lt"/>
                  <a:cs typeface="+mn-cs"/>
                </a:rPr>
                <a:t>Employment</a:t>
              </a:r>
              <a:endParaRPr lang="th-TH" sz="1800">
                <a:latin typeface="+mn-lt"/>
                <a:cs typeface="Cordia New" pitchFamily="34" charset="-34"/>
              </a:endParaRPr>
            </a:p>
          </p:txBody>
        </p:sp>
        <p:sp>
          <p:nvSpPr>
            <p:cNvPr id="10" name="TextBox 18"/>
            <p:cNvSpPr txBox="1">
              <a:spLocks noChangeArrowheads="1"/>
            </p:cNvSpPr>
            <p:nvPr/>
          </p:nvSpPr>
          <p:spPr bwMode="auto">
            <a:xfrm>
              <a:off x="2587" y="3222"/>
              <a:ext cx="3033" cy="834"/>
            </a:xfrm>
            <a:prstGeom prst="rect">
              <a:avLst/>
            </a:prstGeom>
            <a:noFill/>
            <a:ln w="9525">
              <a:noFill/>
              <a:miter lim="800000"/>
              <a:headEnd/>
              <a:tailEnd/>
            </a:ln>
          </p:spPr>
          <p:txBody>
            <a:bodyPr wrap="square">
              <a:spAutoFit/>
            </a:bodyPr>
            <a:lstStyle/>
            <a:p>
              <a:r>
                <a:rPr lang="en-US" sz="1600" dirty="0" smtClean="0">
                  <a:latin typeface="Tahoma" pitchFamily="34" charset="0"/>
                  <a:cs typeface="Tahoma" pitchFamily="34" charset="0"/>
                </a:rPr>
                <a:t>Total employment 38.8 million people</a:t>
              </a:r>
              <a:endParaRPr lang="th-TH" sz="1600" dirty="0">
                <a:latin typeface="Tahoma" pitchFamily="34" charset="0"/>
                <a:cs typeface="Tahoma" pitchFamily="34" charset="0"/>
              </a:endParaRPr>
            </a:p>
            <a:p>
              <a:r>
                <a:rPr lang="en-US" sz="1600" dirty="0" smtClean="0">
                  <a:latin typeface="Tahoma" pitchFamily="34" charset="0"/>
                  <a:cs typeface="Tahoma" pitchFamily="34" charset="0"/>
                </a:rPr>
                <a:t>1.Service </a:t>
              </a:r>
              <a:r>
                <a:rPr lang="en-US" sz="1600" dirty="0">
                  <a:latin typeface="Tahoma" pitchFamily="34" charset="0"/>
                  <a:cs typeface="Tahoma" pitchFamily="34" charset="0"/>
                </a:rPr>
                <a:t>= 17.01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r>
                <a:rPr lang="en-US" sz="1600" dirty="0">
                  <a:latin typeface="Tahoma" pitchFamily="34" charset="0"/>
                  <a:cs typeface="Tahoma" pitchFamily="34" charset="0"/>
                </a:rPr>
                <a:t>2.Agriculture = 16.39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r>
                <a:rPr lang="en-US" sz="1600" dirty="0">
                  <a:latin typeface="Tahoma" pitchFamily="34" charset="0"/>
                  <a:cs typeface="Tahoma" pitchFamily="34" charset="0"/>
                </a:rPr>
                <a:t>3.Manufacturing = 5.4 </a:t>
              </a:r>
              <a:r>
                <a:rPr lang="en-US" sz="1600" dirty="0" smtClean="0">
                  <a:latin typeface="Tahoma" pitchFamily="34" charset="0"/>
                  <a:cs typeface="Tahoma" pitchFamily="34" charset="0"/>
                </a:rPr>
                <a:t>million people</a:t>
              </a:r>
              <a:endParaRPr lang="th-TH" sz="1600" dirty="0">
                <a:latin typeface="Tahoma" pitchFamily="34" charset="0"/>
                <a:cs typeface="Tahoma" pitchFamily="34" charset="0"/>
              </a:endParaRPr>
            </a:p>
            <a:p>
              <a:endParaRPr lang="en-US" sz="1600" dirty="0">
                <a:latin typeface="Calibri" pitchFamily="34" charset="0"/>
              </a:endParaRPr>
            </a:p>
          </p:txBody>
        </p:sp>
        <p:sp>
          <p:nvSpPr>
            <p:cNvPr id="11" name="TextBox 19"/>
            <p:cNvSpPr txBox="1">
              <a:spLocks noChangeArrowheads="1"/>
            </p:cNvSpPr>
            <p:nvPr/>
          </p:nvSpPr>
          <p:spPr bwMode="auto">
            <a:xfrm>
              <a:off x="144" y="3389"/>
              <a:ext cx="2448" cy="446"/>
            </a:xfrm>
            <a:prstGeom prst="rect">
              <a:avLst/>
            </a:prstGeom>
            <a:noFill/>
            <a:ln w="9525">
              <a:noFill/>
              <a:miter lim="800000"/>
              <a:headEnd/>
              <a:tailEnd/>
            </a:ln>
          </p:spPr>
          <p:txBody>
            <a:bodyPr>
              <a:spAutoFit/>
            </a:bodyPr>
            <a:lstStyle/>
            <a:p>
              <a:r>
                <a:rPr lang="en-US" sz="2000" dirty="0">
                  <a:latin typeface="Tahoma" pitchFamily="34" charset="0"/>
                  <a:cs typeface="Tahoma" pitchFamily="34" charset="0"/>
                </a:rPr>
                <a:t>GDP </a:t>
              </a:r>
              <a:r>
                <a:rPr lang="en-US" sz="2000" dirty="0" smtClean="0">
                  <a:latin typeface="Tahoma" pitchFamily="34" charset="0"/>
                  <a:cs typeface="Tahoma" pitchFamily="34" charset="0"/>
                </a:rPr>
                <a:t>2010 </a:t>
              </a:r>
              <a:r>
                <a:rPr lang="en-US" sz="2000" dirty="0">
                  <a:latin typeface="Tahoma" pitchFamily="34" charset="0"/>
                  <a:cs typeface="Tahoma" pitchFamily="34" charset="0"/>
                </a:rPr>
                <a:t>= </a:t>
              </a:r>
              <a:r>
                <a:rPr lang="en-US" sz="2000" dirty="0" smtClean="0">
                  <a:latin typeface="Tahoma" pitchFamily="34" charset="0"/>
                  <a:ea typeface="Tahoma" pitchFamily="34" charset="0"/>
                  <a:cs typeface="Tahoma" pitchFamily="34" charset="0"/>
                </a:rPr>
                <a:t>US$ 312.6 billion </a:t>
              </a:r>
              <a:endParaRPr lang="th-TH" sz="2000" dirty="0">
                <a:latin typeface="Tahoma" pitchFamily="34" charset="0"/>
                <a:cs typeface="Tahoma" pitchFamily="34" charset="0"/>
              </a:endParaRPr>
            </a:p>
            <a:p>
              <a:endParaRPr lang="en-US" sz="2000" dirty="0">
                <a:latin typeface="Calibri" pitchFamily="34" charset="0"/>
              </a:endParaRPr>
            </a:p>
          </p:txBody>
        </p:sp>
      </p:grpSp>
      <p:sp>
        <p:nvSpPr>
          <p:cNvPr id="13" name="ตัวยึดหมายเลขภาพนิ่ง 14"/>
          <p:cNvSpPr>
            <a:spLocks noGrp="1"/>
          </p:cNvSpPr>
          <p:nvPr>
            <p:ph type="sldNum" sz="quarter" idx="12"/>
          </p:nvPr>
        </p:nvSpPr>
        <p:spPr>
          <a:xfrm>
            <a:off x="7010400" y="6492875"/>
            <a:ext cx="2133600" cy="365125"/>
          </a:xfrm>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36</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12"/>
          </p:nvPr>
        </p:nvSpPr>
        <p:spPr>
          <a:noFill/>
        </p:spPr>
        <p:txBody>
          <a:bodyPr>
            <a:normAutofit/>
          </a:bodyPr>
          <a:lstStyle/>
          <a:p>
            <a:fld id="{1C2DB807-49CC-4DD8-AE5E-48C6768E532E}" type="slidenum">
              <a:rPr lang="en-US"/>
              <a:pPr/>
              <a:t>37</a:t>
            </a:fld>
            <a:endParaRPr lang="en-US"/>
          </a:p>
        </p:txBody>
      </p:sp>
      <p:pic>
        <p:nvPicPr>
          <p:cNvPr id="12292" name="Picture 26"/>
          <p:cNvPicPr>
            <a:picLocks noChangeAspect="1" noChangeArrowheads="1"/>
          </p:cNvPicPr>
          <p:nvPr/>
        </p:nvPicPr>
        <p:blipFill>
          <a:blip r:embed="rId2" cstate="print"/>
          <a:srcRect l="2077" t="38322" r="37692" b="8588"/>
          <a:stretch>
            <a:fillRect/>
          </a:stretch>
        </p:blipFill>
        <p:spPr bwMode="auto">
          <a:xfrm>
            <a:off x="282003" y="332656"/>
            <a:ext cx="8610477" cy="56966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2"/>
          <p:cNvSpPr>
            <a:spLocks noChangeArrowheads="1"/>
          </p:cNvSpPr>
          <p:nvPr/>
        </p:nvSpPr>
        <p:spPr bwMode="auto">
          <a:xfrm rot="-5400000">
            <a:off x="-1409700" y="3162300"/>
            <a:ext cx="34290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Level of Industry Attractiveness</a:t>
            </a:r>
          </a:p>
        </p:txBody>
      </p:sp>
      <p:sp>
        <p:nvSpPr>
          <p:cNvPr id="246787" name="Rectangle 3"/>
          <p:cNvSpPr>
            <a:spLocks noChangeArrowheads="1"/>
          </p:cNvSpPr>
          <p:nvPr/>
        </p:nvSpPr>
        <p:spPr bwMode="auto">
          <a:xfrm>
            <a:off x="1371600" y="1295400"/>
            <a:ext cx="7467600" cy="4114800"/>
          </a:xfrm>
          <a:prstGeom prst="rect">
            <a:avLst/>
          </a:prstGeom>
          <a:solidFill>
            <a:schemeClr val="hlink"/>
          </a:solidFill>
          <a:ln w="28575">
            <a:noFill/>
            <a:miter lim="800000"/>
            <a:headEnd/>
            <a:tailEnd/>
          </a:ln>
          <a:effectLst>
            <a:outerShdw dist="107763" dir="2700000" algn="ctr" rotWithShape="0">
              <a:schemeClr val="bg2"/>
            </a:outerShdw>
          </a:effectLst>
        </p:spPr>
        <p:txBody>
          <a:bodyPr wrap="none" anchor="ctr"/>
          <a:lstStyle/>
          <a:p>
            <a:pPr algn="ctr" eaLnBrk="0" hangingPunct="0"/>
            <a:endParaRPr lang="th-TH" sz="1200">
              <a:solidFill>
                <a:srgbClr val="FFFF66"/>
              </a:solidFill>
              <a:latin typeface="Arial" pitchFamily="34" charset="0"/>
              <a:cs typeface="Arial" pitchFamily="34" charset="0"/>
            </a:endParaRPr>
          </a:p>
        </p:txBody>
      </p:sp>
      <p:sp>
        <p:nvSpPr>
          <p:cNvPr id="246788" name="Text Box 4"/>
          <p:cNvSpPr txBox="1">
            <a:spLocks noChangeArrowheads="1"/>
          </p:cNvSpPr>
          <p:nvPr/>
        </p:nvSpPr>
        <p:spPr bwMode="auto">
          <a:xfrm>
            <a:off x="6186488" y="1752600"/>
            <a:ext cx="1562100" cy="711200"/>
          </a:xfrm>
          <a:prstGeom prst="rect">
            <a:avLst/>
          </a:prstGeom>
          <a:noFill/>
          <a:ln w="9525">
            <a:noFill/>
            <a:miter lim="800000"/>
            <a:headEnd/>
            <a:tailEnd/>
          </a:ln>
          <a:effectLst/>
        </p:spPr>
        <p:txBody>
          <a:bodyPr>
            <a:spAutoFit/>
          </a:bodyPr>
          <a:lstStyle/>
          <a:p>
            <a:pPr algn="l" eaLnBrk="0" hangingPunct="0">
              <a:lnSpc>
                <a:spcPct val="80000"/>
              </a:lnSpc>
              <a:buFontTx/>
              <a:buChar char="•"/>
            </a:pPr>
            <a:r>
              <a:rPr lang="en-US" sz="1700">
                <a:solidFill>
                  <a:srgbClr val="FFFF66"/>
                </a:solidFill>
                <a:latin typeface="Arial" pitchFamily="34" charset="0"/>
              </a:rPr>
              <a:t> Foods</a:t>
            </a:r>
          </a:p>
          <a:p>
            <a:pPr algn="l" eaLnBrk="0" hangingPunct="0">
              <a:lnSpc>
                <a:spcPct val="80000"/>
              </a:lnSpc>
              <a:buFontTx/>
              <a:buChar char="•"/>
            </a:pPr>
            <a:r>
              <a:rPr lang="en-US" sz="1700">
                <a:solidFill>
                  <a:srgbClr val="FFFF66"/>
                </a:solidFill>
                <a:latin typeface="Arial" pitchFamily="34" charset="0"/>
              </a:rPr>
              <a:t> Garment </a:t>
            </a:r>
          </a:p>
          <a:p>
            <a:pPr algn="l" eaLnBrk="0" hangingPunct="0">
              <a:lnSpc>
                <a:spcPct val="80000"/>
              </a:lnSpc>
              <a:buFontTx/>
              <a:buChar char="•"/>
            </a:pPr>
            <a:r>
              <a:rPr lang="en-US" sz="1700">
                <a:solidFill>
                  <a:srgbClr val="FFFF66"/>
                </a:solidFill>
                <a:latin typeface="Arial" pitchFamily="34" charset="0"/>
              </a:rPr>
              <a:t> Jewelry</a:t>
            </a:r>
          </a:p>
        </p:txBody>
      </p:sp>
      <p:sp>
        <p:nvSpPr>
          <p:cNvPr id="246789" name="Rectangle 5"/>
          <p:cNvSpPr>
            <a:spLocks noChangeArrowheads="1"/>
          </p:cNvSpPr>
          <p:nvPr/>
        </p:nvSpPr>
        <p:spPr bwMode="auto">
          <a:xfrm>
            <a:off x="1828800" y="4191000"/>
            <a:ext cx="1828800" cy="1066800"/>
          </a:xfrm>
          <a:prstGeom prst="rect">
            <a:avLst/>
          </a:prstGeom>
          <a:noFill/>
          <a:ln w="9525">
            <a:noFill/>
            <a:miter lim="800000"/>
            <a:headEnd/>
            <a:tailEnd/>
          </a:ln>
          <a:effectLst/>
        </p:spPr>
        <p:txBody>
          <a:bodyPr wrap="none" anchor="ctr"/>
          <a:lstStyle/>
          <a:p>
            <a:pPr algn="l" eaLnBrk="0" hangingPunct="0">
              <a:lnSpc>
                <a:spcPct val="80000"/>
              </a:lnSpc>
              <a:buFontTx/>
              <a:buChar char="•"/>
            </a:pPr>
            <a:r>
              <a:rPr lang="en-US" sz="1600" b="1">
                <a:solidFill>
                  <a:srgbClr val="FFFF66"/>
                </a:solidFill>
                <a:latin typeface="Arial" pitchFamily="34" charset="0"/>
              </a:rPr>
              <a:t>Metals</a:t>
            </a:r>
          </a:p>
          <a:p>
            <a:pPr algn="l" eaLnBrk="0" hangingPunct="0">
              <a:lnSpc>
                <a:spcPct val="80000"/>
              </a:lnSpc>
              <a:buFontTx/>
              <a:buChar char="•"/>
            </a:pPr>
            <a:r>
              <a:rPr lang="en-US" sz="1600" b="1">
                <a:solidFill>
                  <a:srgbClr val="FFFF66"/>
                </a:solidFill>
                <a:latin typeface="Arial" pitchFamily="34" charset="0"/>
              </a:rPr>
              <a:t>Petrochemicals</a:t>
            </a:r>
          </a:p>
          <a:p>
            <a:pPr algn="l" eaLnBrk="0" hangingPunct="0">
              <a:lnSpc>
                <a:spcPct val="80000"/>
              </a:lnSpc>
              <a:buFontTx/>
              <a:buChar char="•"/>
            </a:pPr>
            <a:r>
              <a:rPr lang="en-US" sz="1600" b="1">
                <a:solidFill>
                  <a:srgbClr val="FFFF66"/>
                </a:solidFill>
                <a:latin typeface="Arial" pitchFamily="34" charset="0"/>
              </a:rPr>
              <a:t>Machinery</a:t>
            </a:r>
          </a:p>
        </p:txBody>
      </p:sp>
      <p:sp>
        <p:nvSpPr>
          <p:cNvPr id="246790" name="Rectangle 6"/>
          <p:cNvSpPr>
            <a:spLocks noChangeArrowheads="1"/>
          </p:cNvSpPr>
          <p:nvPr/>
        </p:nvSpPr>
        <p:spPr bwMode="auto">
          <a:xfrm>
            <a:off x="6705600" y="54864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High</a:t>
            </a:r>
          </a:p>
        </p:txBody>
      </p:sp>
      <p:sp>
        <p:nvSpPr>
          <p:cNvPr id="246791" name="Rectangle 7"/>
          <p:cNvSpPr>
            <a:spLocks noChangeArrowheads="1"/>
          </p:cNvSpPr>
          <p:nvPr/>
        </p:nvSpPr>
        <p:spPr bwMode="auto">
          <a:xfrm>
            <a:off x="1524000" y="55626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Low </a:t>
            </a:r>
          </a:p>
        </p:txBody>
      </p:sp>
      <p:sp>
        <p:nvSpPr>
          <p:cNvPr id="246792" name="Rectangle 8"/>
          <p:cNvSpPr>
            <a:spLocks noChangeArrowheads="1"/>
          </p:cNvSpPr>
          <p:nvPr/>
        </p:nvSpPr>
        <p:spPr bwMode="auto">
          <a:xfrm rot="17389">
            <a:off x="3238500" y="6172200"/>
            <a:ext cx="3733800" cy="457200"/>
          </a:xfrm>
          <a:prstGeom prst="rect">
            <a:avLst/>
          </a:prstGeom>
          <a:noFill/>
          <a:ln w="9525">
            <a:noFill/>
            <a:miter lim="800000"/>
            <a:headEnd/>
            <a:tailEnd/>
          </a:ln>
          <a:effectLst/>
        </p:spPr>
        <p:txBody>
          <a:bodyPr wrap="none" anchor="ctr"/>
          <a:lstStyle/>
          <a:p>
            <a:pPr algn="ctr" eaLnBrk="0" hangingPunct="0"/>
            <a:r>
              <a:rPr lang="th-TH" sz="1800" b="1">
                <a:latin typeface="Arial" pitchFamily="34" charset="0"/>
                <a:cs typeface="Arial" pitchFamily="34" charset="0"/>
              </a:rPr>
              <a:t>Thai Producers’ Competitiveness</a:t>
            </a:r>
          </a:p>
        </p:txBody>
      </p:sp>
      <p:sp>
        <p:nvSpPr>
          <p:cNvPr id="246793" name="Line 9"/>
          <p:cNvSpPr>
            <a:spLocks noChangeShapeType="1"/>
          </p:cNvSpPr>
          <p:nvPr/>
        </p:nvSpPr>
        <p:spPr bwMode="auto">
          <a:xfrm flipV="1">
            <a:off x="1295400" y="6096000"/>
            <a:ext cx="7620000" cy="0"/>
          </a:xfrm>
          <a:prstGeom prst="line">
            <a:avLst/>
          </a:prstGeom>
          <a:noFill/>
          <a:ln w="28575">
            <a:solidFill>
              <a:schemeClr val="tx1"/>
            </a:solidFill>
            <a:round/>
            <a:headEnd/>
            <a:tailEnd/>
          </a:ln>
          <a:effectLst/>
        </p:spPr>
        <p:txBody>
          <a:bodyPr wrap="none" anchor="ctr"/>
          <a:lstStyle/>
          <a:p>
            <a:endParaRPr lang="th-TH"/>
          </a:p>
        </p:txBody>
      </p:sp>
      <p:sp>
        <p:nvSpPr>
          <p:cNvPr id="246794" name="Line 10"/>
          <p:cNvSpPr>
            <a:spLocks noChangeShapeType="1"/>
          </p:cNvSpPr>
          <p:nvPr/>
        </p:nvSpPr>
        <p:spPr bwMode="auto">
          <a:xfrm>
            <a:off x="609600" y="1295400"/>
            <a:ext cx="0" cy="4114800"/>
          </a:xfrm>
          <a:prstGeom prst="line">
            <a:avLst/>
          </a:prstGeom>
          <a:noFill/>
          <a:ln w="28575">
            <a:solidFill>
              <a:schemeClr val="tx1"/>
            </a:solidFill>
            <a:round/>
            <a:headEnd/>
            <a:tailEnd/>
          </a:ln>
          <a:effectLst/>
        </p:spPr>
        <p:txBody>
          <a:bodyPr wrap="none" anchor="ctr"/>
          <a:lstStyle/>
          <a:p>
            <a:endParaRPr lang="th-TH"/>
          </a:p>
        </p:txBody>
      </p:sp>
      <p:sp>
        <p:nvSpPr>
          <p:cNvPr id="246795" name="Rectangle 11"/>
          <p:cNvSpPr>
            <a:spLocks noChangeArrowheads="1"/>
          </p:cNvSpPr>
          <p:nvPr/>
        </p:nvSpPr>
        <p:spPr bwMode="auto">
          <a:xfrm rot="-5366234">
            <a:off x="-76200" y="47244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Low </a:t>
            </a:r>
          </a:p>
        </p:txBody>
      </p:sp>
      <p:sp>
        <p:nvSpPr>
          <p:cNvPr id="246796" name="Rectangle 12"/>
          <p:cNvSpPr>
            <a:spLocks noChangeArrowheads="1"/>
          </p:cNvSpPr>
          <p:nvPr/>
        </p:nvSpPr>
        <p:spPr bwMode="auto">
          <a:xfrm rot="-5400000">
            <a:off x="-76200" y="1447800"/>
            <a:ext cx="1981200" cy="457200"/>
          </a:xfrm>
          <a:prstGeom prst="rect">
            <a:avLst/>
          </a:prstGeom>
          <a:noFill/>
          <a:ln w="9525">
            <a:noFill/>
            <a:miter lim="800000"/>
            <a:headEnd/>
            <a:tailEnd/>
          </a:ln>
          <a:effectLst/>
        </p:spPr>
        <p:txBody>
          <a:bodyPr wrap="none" anchor="ctr"/>
          <a:lstStyle/>
          <a:p>
            <a:pPr algn="ctr" eaLnBrk="0" hangingPunct="0"/>
            <a:r>
              <a:rPr lang="en-US" sz="1800" b="1">
                <a:latin typeface="Arial" pitchFamily="34" charset="0"/>
                <a:cs typeface="Arial" pitchFamily="34" charset="0"/>
              </a:rPr>
              <a:t>High</a:t>
            </a:r>
          </a:p>
        </p:txBody>
      </p:sp>
      <p:sp>
        <p:nvSpPr>
          <p:cNvPr id="246797" name="Text Box 13"/>
          <p:cNvSpPr txBox="1">
            <a:spLocks noChangeArrowheads="1"/>
          </p:cNvSpPr>
          <p:nvPr/>
        </p:nvSpPr>
        <p:spPr bwMode="auto">
          <a:xfrm>
            <a:off x="7291388" y="1812925"/>
            <a:ext cx="1368425" cy="711200"/>
          </a:xfrm>
          <a:prstGeom prst="rect">
            <a:avLst/>
          </a:prstGeom>
          <a:noFill/>
          <a:ln w="9525">
            <a:noFill/>
            <a:miter lim="800000"/>
            <a:headEnd/>
            <a:tailEnd/>
          </a:ln>
          <a:effectLst/>
        </p:spPr>
        <p:txBody>
          <a:bodyPr wrap="none">
            <a:spAutoFit/>
          </a:bodyPr>
          <a:lstStyle/>
          <a:p>
            <a:pPr algn="l" eaLnBrk="0" hangingPunct="0">
              <a:lnSpc>
                <a:spcPct val="80000"/>
              </a:lnSpc>
              <a:buFontTx/>
              <a:buChar char="•"/>
            </a:pPr>
            <a:r>
              <a:rPr lang="en-US" sz="1700">
                <a:solidFill>
                  <a:srgbClr val="FFFF66"/>
                </a:solidFill>
                <a:latin typeface="Arial" pitchFamily="34" charset="0"/>
              </a:rPr>
              <a:t> Leather</a:t>
            </a:r>
          </a:p>
          <a:p>
            <a:pPr algn="l" eaLnBrk="0" hangingPunct="0">
              <a:lnSpc>
                <a:spcPct val="80000"/>
              </a:lnSpc>
              <a:buFontTx/>
              <a:buChar char="•"/>
            </a:pPr>
            <a:r>
              <a:rPr lang="en-US" sz="1700">
                <a:solidFill>
                  <a:srgbClr val="FFFF66"/>
                </a:solidFill>
                <a:latin typeface="Arial" pitchFamily="34" charset="0"/>
              </a:rPr>
              <a:t> Electronics</a:t>
            </a:r>
          </a:p>
          <a:p>
            <a:pPr algn="l" eaLnBrk="0" hangingPunct="0">
              <a:lnSpc>
                <a:spcPct val="80000"/>
              </a:lnSpc>
              <a:buFontTx/>
              <a:buChar char="•"/>
            </a:pPr>
            <a:r>
              <a:rPr lang="en-US" sz="1700">
                <a:solidFill>
                  <a:srgbClr val="FFFF66"/>
                </a:solidFill>
                <a:latin typeface="Arial" pitchFamily="34" charset="0"/>
              </a:rPr>
              <a:t> Auto</a:t>
            </a:r>
          </a:p>
        </p:txBody>
      </p:sp>
      <p:sp>
        <p:nvSpPr>
          <p:cNvPr id="246798" name="Text Box 14"/>
          <p:cNvSpPr txBox="1">
            <a:spLocks noChangeArrowheads="1"/>
          </p:cNvSpPr>
          <p:nvPr/>
        </p:nvSpPr>
        <p:spPr bwMode="auto">
          <a:xfrm>
            <a:off x="2819400" y="2959100"/>
            <a:ext cx="1968500" cy="711200"/>
          </a:xfrm>
          <a:prstGeom prst="rect">
            <a:avLst/>
          </a:prstGeom>
          <a:noFill/>
          <a:ln w="9525">
            <a:noFill/>
            <a:miter lim="800000"/>
            <a:headEnd/>
            <a:tailEnd/>
          </a:ln>
          <a:effectLst/>
        </p:spPr>
        <p:txBody>
          <a:bodyPr>
            <a:spAutoFit/>
          </a:bodyPr>
          <a:lstStyle/>
          <a:p>
            <a:pPr algn="l" eaLnBrk="0" hangingPunct="0">
              <a:lnSpc>
                <a:spcPct val="80000"/>
              </a:lnSpc>
              <a:buFontTx/>
              <a:buChar char="•"/>
            </a:pPr>
            <a:r>
              <a:rPr lang="en-US" sz="1700">
                <a:solidFill>
                  <a:srgbClr val="FFFF66"/>
                </a:solidFill>
                <a:latin typeface="Arial" pitchFamily="34" charset="0"/>
              </a:rPr>
              <a:t> Rubber</a:t>
            </a:r>
          </a:p>
          <a:p>
            <a:pPr algn="l" eaLnBrk="0" hangingPunct="0">
              <a:lnSpc>
                <a:spcPct val="80000"/>
              </a:lnSpc>
              <a:buFontTx/>
              <a:buChar char="•"/>
            </a:pPr>
            <a:r>
              <a:rPr lang="en-US" sz="1700">
                <a:solidFill>
                  <a:srgbClr val="FFFF66"/>
                </a:solidFill>
                <a:latin typeface="Arial" pitchFamily="34" charset="0"/>
              </a:rPr>
              <a:t> Wood Products </a:t>
            </a:r>
          </a:p>
          <a:p>
            <a:pPr algn="l" eaLnBrk="0" hangingPunct="0">
              <a:lnSpc>
                <a:spcPct val="80000"/>
              </a:lnSpc>
              <a:buFontTx/>
              <a:buChar char="•"/>
            </a:pPr>
            <a:r>
              <a:rPr lang="en-US" sz="1700">
                <a:solidFill>
                  <a:srgbClr val="FFFF66"/>
                </a:solidFill>
                <a:latin typeface="Arial" pitchFamily="34" charset="0"/>
              </a:rPr>
              <a:t> Pulp &amp; paper</a:t>
            </a:r>
          </a:p>
        </p:txBody>
      </p:sp>
      <p:sp>
        <p:nvSpPr>
          <p:cNvPr id="246799" name="Text Box 15"/>
          <p:cNvSpPr txBox="1">
            <a:spLocks noChangeArrowheads="1"/>
          </p:cNvSpPr>
          <p:nvPr/>
        </p:nvSpPr>
        <p:spPr bwMode="auto">
          <a:xfrm>
            <a:off x="4572000" y="3019425"/>
            <a:ext cx="1995488" cy="711200"/>
          </a:xfrm>
          <a:prstGeom prst="rect">
            <a:avLst/>
          </a:prstGeom>
          <a:noFill/>
          <a:ln w="9525">
            <a:noFill/>
            <a:miter lim="800000"/>
            <a:headEnd/>
            <a:tailEnd/>
          </a:ln>
          <a:effectLst/>
        </p:spPr>
        <p:txBody>
          <a:bodyPr wrap="none">
            <a:spAutoFit/>
          </a:bodyPr>
          <a:lstStyle/>
          <a:p>
            <a:pPr algn="l" eaLnBrk="0" hangingPunct="0">
              <a:lnSpc>
                <a:spcPct val="80000"/>
              </a:lnSpc>
              <a:buFontTx/>
              <a:buChar char="•"/>
            </a:pPr>
            <a:r>
              <a:rPr lang="en-US" sz="1700">
                <a:solidFill>
                  <a:srgbClr val="FFFF66"/>
                </a:solidFill>
                <a:latin typeface="Arial" pitchFamily="34" charset="0"/>
              </a:rPr>
              <a:t> Plastic</a:t>
            </a:r>
          </a:p>
          <a:p>
            <a:pPr algn="l" eaLnBrk="0" hangingPunct="0">
              <a:lnSpc>
                <a:spcPct val="80000"/>
              </a:lnSpc>
              <a:buFontTx/>
              <a:buChar char="•"/>
            </a:pPr>
            <a:r>
              <a:rPr lang="en-US" sz="1700">
                <a:solidFill>
                  <a:srgbClr val="FFFF66"/>
                </a:solidFill>
                <a:latin typeface="Arial" pitchFamily="34" charset="0"/>
              </a:rPr>
              <a:t> Ceramics &amp; Glass</a:t>
            </a:r>
          </a:p>
          <a:p>
            <a:pPr algn="l" eaLnBrk="0" hangingPunct="0">
              <a:lnSpc>
                <a:spcPct val="80000"/>
              </a:lnSpc>
              <a:buFontTx/>
              <a:buChar char="•"/>
            </a:pPr>
            <a:r>
              <a:rPr lang="en-US" sz="1700">
                <a:solidFill>
                  <a:srgbClr val="FFFF66"/>
                </a:solidFill>
                <a:latin typeface="Arial" pitchFamily="34" charset="0"/>
              </a:rPr>
              <a:t> Chemicals</a:t>
            </a:r>
          </a:p>
        </p:txBody>
      </p:sp>
      <p:sp>
        <p:nvSpPr>
          <p:cNvPr id="246800" name="Oval 16"/>
          <p:cNvSpPr>
            <a:spLocks noChangeArrowheads="1"/>
          </p:cNvSpPr>
          <p:nvPr/>
        </p:nvSpPr>
        <p:spPr bwMode="auto">
          <a:xfrm>
            <a:off x="6019800" y="1447800"/>
            <a:ext cx="2743200" cy="1600200"/>
          </a:xfrm>
          <a:prstGeom prst="ellipse">
            <a:avLst/>
          </a:prstGeom>
          <a:noFill/>
          <a:ln w="38100">
            <a:solidFill>
              <a:schemeClr val="bg2"/>
            </a:solidFill>
            <a:round/>
            <a:headEnd/>
            <a:tailEnd/>
          </a:ln>
          <a:effectLst/>
        </p:spPr>
        <p:txBody>
          <a:bodyPr wrap="none" anchor="ctr"/>
          <a:lstStyle/>
          <a:p>
            <a:endParaRPr lang="th-TH"/>
          </a:p>
        </p:txBody>
      </p:sp>
      <p:sp>
        <p:nvSpPr>
          <p:cNvPr id="246801" name="Oval 17"/>
          <p:cNvSpPr>
            <a:spLocks noChangeArrowheads="1"/>
          </p:cNvSpPr>
          <p:nvPr/>
        </p:nvSpPr>
        <p:spPr bwMode="auto">
          <a:xfrm>
            <a:off x="2590800" y="2667000"/>
            <a:ext cx="4191000" cy="1600200"/>
          </a:xfrm>
          <a:prstGeom prst="ellipse">
            <a:avLst/>
          </a:prstGeom>
          <a:noFill/>
          <a:ln w="38100">
            <a:solidFill>
              <a:schemeClr val="bg2"/>
            </a:solidFill>
            <a:round/>
            <a:headEnd/>
            <a:tailEnd/>
          </a:ln>
          <a:effectLst/>
        </p:spPr>
        <p:txBody>
          <a:bodyPr wrap="none" anchor="ctr"/>
          <a:lstStyle/>
          <a:p>
            <a:endParaRPr lang="th-TH"/>
          </a:p>
        </p:txBody>
      </p:sp>
      <p:sp>
        <p:nvSpPr>
          <p:cNvPr id="246802" name="Oval 18"/>
          <p:cNvSpPr>
            <a:spLocks noChangeArrowheads="1"/>
          </p:cNvSpPr>
          <p:nvPr/>
        </p:nvSpPr>
        <p:spPr bwMode="auto">
          <a:xfrm>
            <a:off x="1447800" y="4038600"/>
            <a:ext cx="2286000" cy="1295400"/>
          </a:xfrm>
          <a:prstGeom prst="ellipse">
            <a:avLst/>
          </a:prstGeom>
          <a:noFill/>
          <a:ln w="38100">
            <a:solidFill>
              <a:schemeClr val="bg2"/>
            </a:solidFill>
            <a:round/>
            <a:headEnd/>
            <a:tailEnd/>
          </a:ln>
          <a:effectLst/>
        </p:spPr>
        <p:txBody>
          <a:bodyPr wrap="none" anchor="ctr"/>
          <a:lstStyle/>
          <a:p>
            <a:endParaRPr lang="th-TH"/>
          </a:p>
        </p:txBody>
      </p:sp>
      <p:sp>
        <p:nvSpPr>
          <p:cNvPr id="246803" name="Text Box 19"/>
          <p:cNvSpPr txBox="1">
            <a:spLocks noChangeArrowheads="1"/>
          </p:cNvSpPr>
          <p:nvPr/>
        </p:nvSpPr>
        <p:spPr bwMode="auto">
          <a:xfrm>
            <a:off x="212725" y="319088"/>
            <a:ext cx="8702675" cy="519112"/>
          </a:xfrm>
          <a:prstGeom prst="rect">
            <a:avLst/>
          </a:prstGeom>
          <a:noFill/>
          <a:ln w="9525">
            <a:noFill/>
            <a:miter lim="800000"/>
            <a:headEnd/>
            <a:tailEnd/>
          </a:ln>
          <a:effectLst/>
        </p:spPr>
        <p:txBody>
          <a:bodyPr>
            <a:spAutoFit/>
          </a:bodyPr>
          <a:lstStyle/>
          <a:p>
            <a:pPr algn="l"/>
            <a:r>
              <a:rPr lang="en-US" sz="2800" b="1" dirty="0">
                <a:solidFill>
                  <a:srgbClr val="FFC000"/>
                </a:solidFill>
                <a:latin typeface="Arial" pitchFamily="34" charset="0"/>
                <a:cs typeface="Arial" pitchFamily="34" charset="0"/>
              </a:rPr>
              <a:t>Thai Manufacturing Sector’s Competitive Position</a:t>
            </a:r>
          </a:p>
        </p:txBody>
      </p:sp>
      <p:sp>
        <p:nvSpPr>
          <p:cNvPr id="246804" name="Text Box 20"/>
          <p:cNvSpPr txBox="1">
            <a:spLocks noChangeArrowheads="1"/>
          </p:cNvSpPr>
          <p:nvPr/>
        </p:nvSpPr>
        <p:spPr bwMode="auto">
          <a:xfrm>
            <a:off x="3654425" y="4683125"/>
            <a:ext cx="1603375"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III </a:t>
            </a:r>
          </a:p>
        </p:txBody>
      </p:sp>
      <p:sp>
        <p:nvSpPr>
          <p:cNvPr id="246805" name="Text Box 21"/>
          <p:cNvSpPr txBox="1">
            <a:spLocks noChangeArrowheads="1"/>
          </p:cNvSpPr>
          <p:nvPr/>
        </p:nvSpPr>
        <p:spPr bwMode="auto">
          <a:xfrm>
            <a:off x="5915025" y="3997325"/>
            <a:ext cx="1481138"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II </a:t>
            </a:r>
          </a:p>
        </p:txBody>
      </p:sp>
      <p:sp>
        <p:nvSpPr>
          <p:cNvPr id="246806" name="Text Box 22"/>
          <p:cNvSpPr txBox="1">
            <a:spLocks noChangeArrowheads="1"/>
          </p:cNvSpPr>
          <p:nvPr/>
        </p:nvSpPr>
        <p:spPr bwMode="auto">
          <a:xfrm>
            <a:off x="4737100" y="1817688"/>
            <a:ext cx="1358900" cy="396875"/>
          </a:xfrm>
          <a:prstGeom prst="rect">
            <a:avLst/>
          </a:prstGeom>
          <a:noFill/>
          <a:ln w="9525">
            <a:noFill/>
            <a:miter lim="800000"/>
            <a:headEnd/>
            <a:tailEnd/>
          </a:ln>
          <a:effectLst/>
        </p:spPr>
        <p:txBody>
          <a:bodyPr wrap="none">
            <a:spAutoFit/>
          </a:bodyPr>
          <a:lstStyle/>
          <a:p>
            <a:r>
              <a:rPr lang="th-TH" sz="2000" b="1">
                <a:solidFill>
                  <a:schemeClr val="bg1"/>
                </a:solidFill>
                <a:latin typeface="Arial" pitchFamily="34" charset="0"/>
              </a:rPr>
              <a:t>Cluster I </a:t>
            </a:r>
          </a:p>
        </p:txBody>
      </p:sp>
      <p:sp>
        <p:nvSpPr>
          <p:cNvPr id="24" name="Slide Number Placeholder 23"/>
          <p:cNvSpPr>
            <a:spLocks noGrp="1"/>
          </p:cNvSpPr>
          <p:nvPr>
            <p:ph type="sldNum" sz="quarter" idx="12"/>
          </p:nvPr>
        </p:nvSpPr>
        <p:spPr/>
        <p:txBody>
          <a:bodyPr/>
          <a:lstStyle/>
          <a:p>
            <a:fld id="{0610825D-E846-48A8-8D0C-D24888332A7E}" type="slidenum">
              <a:rPr lang="th-TH" smtClean="0"/>
              <a:pPr/>
              <a:t>38</a:t>
            </a:fld>
            <a:endParaRPr lang="th-TH"/>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8" name="Rectangle 4"/>
          <p:cNvSpPr>
            <a:spLocks noChangeArrowheads="1"/>
          </p:cNvSpPr>
          <p:nvPr/>
        </p:nvSpPr>
        <p:spPr bwMode="auto">
          <a:xfrm>
            <a:off x="1130300" y="1676400"/>
            <a:ext cx="7556500" cy="3810000"/>
          </a:xfrm>
          <a:prstGeom prst="rect">
            <a:avLst/>
          </a:prstGeom>
          <a:solidFill>
            <a:schemeClr val="accent3"/>
          </a:solidFill>
          <a:ln w="9525">
            <a:solidFill>
              <a:schemeClr val="tx1"/>
            </a:solidFill>
            <a:miter lim="800000"/>
            <a:headEnd/>
            <a:tailEnd/>
          </a:ln>
          <a:effectLst>
            <a:outerShdw dist="107763" dir="2700000" algn="ctr" rotWithShape="0">
              <a:srgbClr val="14140A"/>
            </a:outerShdw>
          </a:effectLst>
        </p:spPr>
        <p:txBody>
          <a:bodyPr wrap="none" anchor="ctr"/>
          <a:lstStyle/>
          <a:p>
            <a:pPr algn="ctr"/>
            <a:endParaRPr lang="th-TH" sz="2000">
              <a:latin typeface="Browallia New" pitchFamily="34" charset="-34"/>
              <a:cs typeface="Browallia New" pitchFamily="34" charset="-34"/>
            </a:endParaRPr>
          </a:p>
        </p:txBody>
      </p:sp>
      <p:sp>
        <p:nvSpPr>
          <p:cNvPr id="103429" name="Text Box 5"/>
          <p:cNvSpPr txBox="1">
            <a:spLocks noChangeArrowheads="1"/>
          </p:cNvSpPr>
          <p:nvPr/>
        </p:nvSpPr>
        <p:spPr bwMode="auto">
          <a:xfrm rot="-5400000">
            <a:off x="-629846" y="3497591"/>
            <a:ext cx="2020105" cy="523220"/>
          </a:xfrm>
          <a:prstGeom prst="rect">
            <a:avLst/>
          </a:prstGeom>
          <a:noFill/>
          <a:ln w="9525">
            <a:noFill/>
            <a:miter lim="800000"/>
            <a:headEnd/>
            <a:tailEnd/>
          </a:ln>
          <a:effectLst/>
        </p:spPr>
        <p:txBody>
          <a:bodyPr wrap="none">
            <a:spAutoFit/>
          </a:bodyPr>
          <a:lstStyle/>
          <a:p>
            <a:r>
              <a:rPr lang="th-TH" b="1" dirty="0">
                <a:latin typeface="Browallia New" pitchFamily="34" charset="-34"/>
                <a:cs typeface="Browallia New" pitchFamily="34" charset="-34"/>
              </a:rPr>
              <a:t>% Local Content</a:t>
            </a:r>
          </a:p>
        </p:txBody>
      </p:sp>
      <p:sp>
        <p:nvSpPr>
          <p:cNvPr id="103430" name="Text Box 6"/>
          <p:cNvSpPr txBox="1">
            <a:spLocks noChangeArrowheads="1"/>
          </p:cNvSpPr>
          <p:nvPr/>
        </p:nvSpPr>
        <p:spPr bwMode="auto">
          <a:xfrm>
            <a:off x="3930650" y="6049963"/>
            <a:ext cx="1917513" cy="523220"/>
          </a:xfrm>
          <a:prstGeom prst="rect">
            <a:avLst/>
          </a:prstGeom>
          <a:noFill/>
          <a:ln w="9525">
            <a:noFill/>
            <a:miter lim="800000"/>
            <a:headEnd/>
            <a:tailEnd/>
          </a:ln>
          <a:effectLst/>
        </p:spPr>
        <p:txBody>
          <a:bodyPr wrap="none">
            <a:spAutoFit/>
          </a:bodyPr>
          <a:lstStyle/>
          <a:p>
            <a:r>
              <a:rPr lang="th-TH" b="1">
                <a:latin typeface="Browallia New" pitchFamily="34" charset="-34"/>
                <a:cs typeface="Browallia New" pitchFamily="34" charset="-34"/>
              </a:rPr>
              <a:t>% Export Share</a:t>
            </a:r>
          </a:p>
        </p:txBody>
      </p:sp>
      <p:sp>
        <p:nvSpPr>
          <p:cNvPr id="103433" name="Text Box 9"/>
          <p:cNvSpPr txBox="1">
            <a:spLocks noChangeArrowheads="1"/>
          </p:cNvSpPr>
          <p:nvPr/>
        </p:nvSpPr>
        <p:spPr bwMode="auto">
          <a:xfrm>
            <a:off x="1222375" y="2205608"/>
            <a:ext cx="1465466"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Frozen Shrimp</a:t>
            </a:r>
          </a:p>
        </p:txBody>
      </p:sp>
      <p:sp>
        <p:nvSpPr>
          <p:cNvPr id="103434" name="Text Box 10"/>
          <p:cNvSpPr txBox="1">
            <a:spLocks noChangeArrowheads="1"/>
          </p:cNvSpPr>
          <p:nvPr/>
        </p:nvSpPr>
        <p:spPr bwMode="auto">
          <a:xfrm>
            <a:off x="581025" y="23574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80</a:t>
            </a:r>
          </a:p>
        </p:txBody>
      </p:sp>
      <p:sp>
        <p:nvSpPr>
          <p:cNvPr id="103435" name="Text Box 11"/>
          <p:cNvSpPr txBox="1">
            <a:spLocks noChangeArrowheads="1"/>
          </p:cNvSpPr>
          <p:nvPr/>
        </p:nvSpPr>
        <p:spPr bwMode="auto">
          <a:xfrm>
            <a:off x="581025" y="30686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60</a:t>
            </a:r>
          </a:p>
        </p:txBody>
      </p:sp>
      <p:sp>
        <p:nvSpPr>
          <p:cNvPr id="103436" name="Text Box 12"/>
          <p:cNvSpPr txBox="1">
            <a:spLocks noChangeArrowheads="1"/>
          </p:cNvSpPr>
          <p:nvPr/>
        </p:nvSpPr>
        <p:spPr bwMode="auto">
          <a:xfrm>
            <a:off x="581025" y="3754438"/>
            <a:ext cx="370614" cy="400110"/>
          </a:xfrm>
          <a:prstGeom prst="rect">
            <a:avLst/>
          </a:prstGeom>
          <a:noFill/>
          <a:ln w="9525">
            <a:noFill/>
            <a:miter lim="800000"/>
            <a:headEnd/>
            <a:tailEnd/>
          </a:ln>
          <a:effectLst/>
        </p:spPr>
        <p:txBody>
          <a:bodyPr wrap="none">
            <a:spAutoFit/>
          </a:bodyPr>
          <a:lstStyle/>
          <a:p>
            <a:r>
              <a:rPr lang="th-TH" sz="2000" b="1" dirty="0">
                <a:latin typeface="Browallia New" pitchFamily="34" charset="-34"/>
                <a:cs typeface="Browallia New" pitchFamily="34" charset="-34"/>
              </a:rPr>
              <a:t>40</a:t>
            </a:r>
          </a:p>
        </p:txBody>
      </p:sp>
      <p:sp>
        <p:nvSpPr>
          <p:cNvPr id="103437" name="Text Box 13"/>
          <p:cNvSpPr txBox="1">
            <a:spLocks noChangeArrowheads="1"/>
          </p:cNvSpPr>
          <p:nvPr/>
        </p:nvSpPr>
        <p:spPr bwMode="auto">
          <a:xfrm>
            <a:off x="581025" y="4516438"/>
            <a:ext cx="370614" cy="400110"/>
          </a:xfrm>
          <a:prstGeom prst="rect">
            <a:avLst/>
          </a:prstGeom>
          <a:noFill/>
          <a:ln w="9525">
            <a:noFill/>
            <a:miter lim="800000"/>
            <a:headEnd/>
            <a:tailEnd/>
          </a:ln>
          <a:effectLst/>
        </p:spPr>
        <p:txBody>
          <a:bodyPr wrap="none">
            <a:spAutoFit/>
          </a:bodyPr>
          <a:lstStyle/>
          <a:p>
            <a:r>
              <a:rPr lang="th-TH" sz="2000" b="1" dirty="0">
                <a:latin typeface="Browallia New" pitchFamily="34" charset="-34"/>
                <a:cs typeface="Browallia New" pitchFamily="34" charset="-34"/>
              </a:rPr>
              <a:t>20</a:t>
            </a:r>
          </a:p>
        </p:txBody>
      </p:sp>
      <p:sp>
        <p:nvSpPr>
          <p:cNvPr id="103438" name="Text Box 14"/>
          <p:cNvSpPr txBox="1">
            <a:spLocks noChangeArrowheads="1"/>
          </p:cNvSpPr>
          <p:nvPr/>
        </p:nvSpPr>
        <p:spPr bwMode="auto">
          <a:xfrm>
            <a:off x="13589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a:t>
            </a:r>
          </a:p>
        </p:txBody>
      </p:sp>
      <p:sp>
        <p:nvSpPr>
          <p:cNvPr id="103439" name="Text Box 15"/>
          <p:cNvSpPr txBox="1">
            <a:spLocks noChangeArrowheads="1"/>
          </p:cNvSpPr>
          <p:nvPr/>
        </p:nvSpPr>
        <p:spPr bwMode="auto">
          <a:xfrm>
            <a:off x="1946275"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2</a:t>
            </a:r>
          </a:p>
        </p:txBody>
      </p:sp>
      <p:sp>
        <p:nvSpPr>
          <p:cNvPr id="103440" name="Text Box 16"/>
          <p:cNvSpPr txBox="1">
            <a:spLocks noChangeArrowheads="1"/>
          </p:cNvSpPr>
          <p:nvPr/>
        </p:nvSpPr>
        <p:spPr bwMode="auto">
          <a:xfrm>
            <a:off x="2535238"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3</a:t>
            </a:r>
          </a:p>
        </p:txBody>
      </p:sp>
      <p:sp>
        <p:nvSpPr>
          <p:cNvPr id="103441" name="Text Box 17"/>
          <p:cNvSpPr txBox="1">
            <a:spLocks noChangeArrowheads="1"/>
          </p:cNvSpPr>
          <p:nvPr/>
        </p:nvSpPr>
        <p:spPr bwMode="auto">
          <a:xfrm>
            <a:off x="31242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4</a:t>
            </a:r>
          </a:p>
        </p:txBody>
      </p:sp>
      <p:sp>
        <p:nvSpPr>
          <p:cNvPr id="103442" name="Text Box 18"/>
          <p:cNvSpPr txBox="1">
            <a:spLocks noChangeArrowheads="1"/>
          </p:cNvSpPr>
          <p:nvPr/>
        </p:nvSpPr>
        <p:spPr bwMode="auto">
          <a:xfrm>
            <a:off x="3713163"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5</a:t>
            </a:r>
          </a:p>
        </p:txBody>
      </p:sp>
      <p:sp>
        <p:nvSpPr>
          <p:cNvPr id="103443" name="Text Box 19"/>
          <p:cNvSpPr txBox="1">
            <a:spLocks noChangeArrowheads="1"/>
          </p:cNvSpPr>
          <p:nvPr/>
        </p:nvSpPr>
        <p:spPr bwMode="auto">
          <a:xfrm>
            <a:off x="4300538"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6</a:t>
            </a:r>
          </a:p>
        </p:txBody>
      </p:sp>
      <p:sp>
        <p:nvSpPr>
          <p:cNvPr id="103444" name="Text Box 20"/>
          <p:cNvSpPr txBox="1">
            <a:spLocks noChangeArrowheads="1"/>
          </p:cNvSpPr>
          <p:nvPr/>
        </p:nvSpPr>
        <p:spPr bwMode="auto">
          <a:xfrm>
            <a:off x="4889500"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7</a:t>
            </a:r>
          </a:p>
        </p:txBody>
      </p:sp>
      <p:sp>
        <p:nvSpPr>
          <p:cNvPr id="103445" name="Text Box 21"/>
          <p:cNvSpPr txBox="1">
            <a:spLocks noChangeArrowheads="1"/>
          </p:cNvSpPr>
          <p:nvPr/>
        </p:nvSpPr>
        <p:spPr bwMode="auto">
          <a:xfrm>
            <a:off x="5478463"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8</a:t>
            </a:r>
          </a:p>
        </p:txBody>
      </p:sp>
      <p:sp>
        <p:nvSpPr>
          <p:cNvPr id="103446" name="Text Box 22"/>
          <p:cNvSpPr txBox="1">
            <a:spLocks noChangeArrowheads="1"/>
          </p:cNvSpPr>
          <p:nvPr/>
        </p:nvSpPr>
        <p:spPr bwMode="auto">
          <a:xfrm>
            <a:off x="6067425" y="5583238"/>
            <a:ext cx="277640"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9</a:t>
            </a:r>
          </a:p>
        </p:txBody>
      </p:sp>
      <p:sp>
        <p:nvSpPr>
          <p:cNvPr id="103447" name="Text Box 23"/>
          <p:cNvSpPr txBox="1">
            <a:spLocks noChangeArrowheads="1"/>
          </p:cNvSpPr>
          <p:nvPr/>
        </p:nvSpPr>
        <p:spPr bwMode="auto">
          <a:xfrm>
            <a:off x="6643688"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10</a:t>
            </a:r>
          </a:p>
        </p:txBody>
      </p:sp>
      <p:sp>
        <p:nvSpPr>
          <p:cNvPr id="103448" name="Text Box 24"/>
          <p:cNvSpPr txBox="1">
            <a:spLocks noChangeArrowheads="1"/>
          </p:cNvSpPr>
          <p:nvPr/>
        </p:nvSpPr>
        <p:spPr bwMode="auto">
          <a:xfrm>
            <a:off x="7134225"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11</a:t>
            </a:r>
          </a:p>
        </p:txBody>
      </p:sp>
      <p:sp>
        <p:nvSpPr>
          <p:cNvPr id="103449" name="Text Box 25"/>
          <p:cNvSpPr txBox="1">
            <a:spLocks noChangeArrowheads="1"/>
          </p:cNvSpPr>
          <p:nvPr/>
        </p:nvSpPr>
        <p:spPr bwMode="auto">
          <a:xfrm>
            <a:off x="7743825"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12</a:t>
            </a:r>
          </a:p>
        </p:txBody>
      </p:sp>
      <p:sp>
        <p:nvSpPr>
          <p:cNvPr id="103450" name="Text Box 26"/>
          <p:cNvSpPr txBox="1">
            <a:spLocks noChangeArrowheads="1"/>
          </p:cNvSpPr>
          <p:nvPr/>
        </p:nvSpPr>
        <p:spPr bwMode="auto">
          <a:xfrm>
            <a:off x="1130300" y="1977008"/>
            <a:ext cx="1491114" cy="400110"/>
          </a:xfrm>
          <a:prstGeom prst="rect">
            <a:avLst/>
          </a:prstGeom>
          <a:noFill/>
          <a:ln w="9525">
            <a:noFill/>
            <a:miter lim="800000"/>
            <a:headEnd/>
            <a:tailEnd/>
          </a:ln>
          <a:effectLst/>
        </p:spPr>
        <p:txBody>
          <a:bodyPr wrap="none">
            <a:spAutoFit/>
          </a:bodyPr>
          <a:lstStyle/>
          <a:p>
            <a:pPr>
              <a:buFontTx/>
              <a:buChar char="•"/>
            </a:pPr>
            <a:r>
              <a:rPr lang="th-TH" sz="2000" b="1" dirty="0">
                <a:latin typeface="Browallia New" pitchFamily="34" charset="-34"/>
                <a:cs typeface="Browallia New" pitchFamily="34" charset="-34"/>
              </a:rPr>
              <a:t> FrozenChicken</a:t>
            </a:r>
          </a:p>
        </p:txBody>
      </p:sp>
      <p:sp>
        <p:nvSpPr>
          <p:cNvPr id="103451" name="Text Box 27"/>
          <p:cNvSpPr txBox="1">
            <a:spLocks noChangeArrowheads="1"/>
          </p:cNvSpPr>
          <p:nvPr/>
        </p:nvSpPr>
        <p:spPr bwMode="auto">
          <a:xfrm>
            <a:off x="2724150" y="3983038"/>
            <a:ext cx="914033"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Apparel</a:t>
            </a:r>
          </a:p>
        </p:txBody>
      </p:sp>
      <p:sp>
        <p:nvSpPr>
          <p:cNvPr id="103452" name="Text Box 28"/>
          <p:cNvSpPr txBox="1">
            <a:spLocks noChangeArrowheads="1"/>
          </p:cNvSpPr>
          <p:nvPr/>
        </p:nvSpPr>
        <p:spPr bwMode="auto">
          <a:xfrm>
            <a:off x="1700213" y="42878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3" name="Text Box 29"/>
          <p:cNvSpPr txBox="1">
            <a:spLocks noChangeArrowheads="1"/>
          </p:cNvSpPr>
          <p:nvPr/>
        </p:nvSpPr>
        <p:spPr bwMode="auto">
          <a:xfrm>
            <a:off x="1168400" y="4592638"/>
            <a:ext cx="1604927"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Precious Stones</a:t>
            </a:r>
          </a:p>
        </p:txBody>
      </p:sp>
      <p:sp>
        <p:nvSpPr>
          <p:cNvPr id="103454" name="Text Box 30"/>
          <p:cNvSpPr txBox="1">
            <a:spLocks noChangeArrowheads="1"/>
          </p:cNvSpPr>
          <p:nvPr/>
        </p:nvSpPr>
        <p:spPr bwMode="auto">
          <a:xfrm>
            <a:off x="1587500" y="42878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5" name="Rectangle 31"/>
          <p:cNvSpPr>
            <a:spLocks noChangeArrowheads="1"/>
          </p:cNvSpPr>
          <p:nvPr/>
        </p:nvSpPr>
        <p:spPr bwMode="auto">
          <a:xfrm>
            <a:off x="1836738" y="4211638"/>
            <a:ext cx="845103"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Jewellry</a:t>
            </a:r>
          </a:p>
        </p:txBody>
      </p:sp>
      <p:sp>
        <p:nvSpPr>
          <p:cNvPr id="103456" name="Rectangle 32"/>
          <p:cNvSpPr>
            <a:spLocks noChangeArrowheads="1"/>
          </p:cNvSpPr>
          <p:nvPr/>
        </p:nvSpPr>
        <p:spPr bwMode="auto">
          <a:xfrm>
            <a:off x="1219200" y="3983038"/>
            <a:ext cx="1284326"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Fabric,Woven</a:t>
            </a:r>
          </a:p>
        </p:txBody>
      </p:sp>
      <p:sp>
        <p:nvSpPr>
          <p:cNvPr id="103457" name="Text Box 33"/>
          <p:cNvSpPr txBox="1">
            <a:spLocks noChangeArrowheads="1"/>
          </p:cNvSpPr>
          <p:nvPr/>
        </p:nvSpPr>
        <p:spPr bwMode="auto">
          <a:xfrm>
            <a:off x="1587500" y="3449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58" name="Text Box 34"/>
          <p:cNvSpPr txBox="1">
            <a:spLocks noChangeArrowheads="1"/>
          </p:cNvSpPr>
          <p:nvPr/>
        </p:nvSpPr>
        <p:spPr bwMode="auto">
          <a:xfrm>
            <a:off x="1636713" y="3501008"/>
            <a:ext cx="930063"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Footware</a:t>
            </a:r>
          </a:p>
        </p:txBody>
      </p:sp>
      <p:sp>
        <p:nvSpPr>
          <p:cNvPr id="103459" name="Text Box 35"/>
          <p:cNvSpPr txBox="1">
            <a:spLocks noChangeArrowheads="1"/>
          </p:cNvSpPr>
          <p:nvPr/>
        </p:nvSpPr>
        <p:spPr bwMode="auto">
          <a:xfrm>
            <a:off x="1082675" y="3196208"/>
            <a:ext cx="135806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Passenger Car</a:t>
            </a:r>
          </a:p>
        </p:txBody>
      </p:sp>
      <p:sp>
        <p:nvSpPr>
          <p:cNvPr id="103461" name="Text Box 37"/>
          <p:cNvSpPr txBox="1">
            <a:spLocks noChangeArrowheads="1"/>
          </p:cNvSpPr>
          <p:nvPr/>
        </p:nvSpPr>
        <p:spPr bwMode="auto">
          <a:xfrm>
            <a:off x="1206500" y="36782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2" name="Text Box 38"/>
          <p:cNvSpPr txBox="1">
            <a:spLocks noChangeArrowheads="1"/>
          </p:cNvSpPr>
          <p:nvPr/>
        </p:nvSpPr>
        <p:spPr bwMode="auto">
          <a:xfrm>
            <a:off x="1816100" y="3678238"/>
            <a:ext cx="798617"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Pick Up</a:t>
            </a:r>
          </a:p>
        </p:txBody>
      </p:sp>
      <p:sp>
        <p:nvSpPr>
          <p:cNvPr id="103463" name="Text Box 39"/>
          <p:cNvSpPr txBox="1">
            <a:spLocks noChangeArrowheads="1"/>
          </p:cNvSpPr>
          <p:nvPr/>
        </p:nvSpPr>
        <p:spPr bwMode="auto">
          <a:xfrm>
            <a:off x="1663700" y="36782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4" name="Line 40"/>
          <p:cNvSpPr>
            <a:spLocks noChangeShapeType="1"/>
          </p:cNvSpPr>
          <p:nvPr/>
        </p:nvSpPr>
        <p:spPr bwMode="auto">
          <a:xfrm flipV="1">
            <a:off x="1295400" y="3505200"/>
            <a:ext cx="152400" cy="304800"/>
          </a:xfrm>
          <a:prstGeom prst="line">
            <a:avLst/>
          </a:prstGeom>
          <a:noFill/>
          <a:ln w="9525">
            <a:solidFill>
              <a:schemeClr val="tx1"/>
            </a:solidFill>
            <a:round/>
            <a:headEnd/>
            <a:tailEnd/>
          </a:ln>
          <a:effectLst/>
        </p:spPr>
        <p:txBody>
          <a:bodyPr wrap="none" anchor="ctr"/>
          <a:lstStyle/>
          <a:p>
            <a:endParaRPr lang="th-TH" sz="4000">
              <a:latin typeface="Browallia New" pitchFamily="34" charset="-34"/>
              <a:cs typeface="Browallia New" pitchFamily="34" charset="-34"/>
            </a:endParaRPr>
          </a:p>
        </p:txBody>
      </p:sp>
      <p:sp>
        <p:nvSpPr>
          <p:cNvPr id="103465" name="Text Box 41"/>
          <p:cNvSpPr txBox="1">
            <a:spLocks noChangeArrowheads="1"/>
          </p:cNvSpPr>
          <p:nvPr/>
        </p:nvSpPr>
        <p:spPr bwMode="auto">
          <a:xfrm>
            <a:off x="7683500" y="4211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6" name="Text Box 42"/>
          <p:cNvSpPr txBox="1">
            <a:spLocks noChangeArrowheads="1"/>
          </p:cNvSpPr>
          <p:nvPr/>
        </p:nvSpPr>
        <p:spPr bwMode="auto">
          <a:xfrm>
            <a:off x="6069013" y="4364038"/>
            <a:ext cx="1890261"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Computer Equipment</a:t>
            </a:r>
          </a:p>
        </p:txBody>
      </p:sp>
      <p:sp>
        <p:nvSpPr>
          <p:cNvPr id="103467" name="Text Box 43"/>
          <p:cNvSpPr txBox="1">
            <a:spLocks noChangeArrowheads="1"/>
          </p:cNvSpPr>
          <p:nvPr/>
        </p:nvSpPr>
        <p:spPr bwMode="auto">
          <a:xfrm>
            <a:off x="8280400" y="5583238"/>
            <a:ext cx="370614"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13</a:t>
            </a:r>
          </a:p>
        </p:txBody>
      </p:sp>
      <p:sp>
        <p:nvSpPr>
          <p:cNvPr id="103468" name="Text Box 44"/>
          <p:cNvSpPr txBox="1">
            <a:spLocks noChangeArrowheads="1"/>
          </p:cNvSpPr>
          <p:nvPr/>
        </p:nvSpPr>
        <p:spPr bwMode="auto">
          <a:xfrm>
            <a:off x="8064500" y="4211638"/>
            <a:ext cx="290464" cy="400110"/>
          </a:xfrm>
          <a:prstGeom prst="rect">
            <a:avLst/>
          </a:prstGeom>
          <a:noFill/>
          <a:ln w="9525">
            <a:noFill/>
            <a:miter lim="800000"/>
            <a:headEnd/>
            <a:tailEnd/>
          </a:ln>
          <a:effectLst/>
        </p:spPr>
        <p:txBody>
          <a:bodyPr wrap="none">
            <a:spAutoFit/>
          </a:bodyPr>
          <a:lstStyle/>
          <a:p>
            <a:pPr>
              <a:buFontTx/>
              <a:buChar char="•"/>
            </a:pPr>
            <a:r>
              <a:rPr lang="th-TH" sz="2000" b="1">
                <a:latin typeface="Browallia New" pitchFamily="34" charset="-34"/>
                <a:cs typeface="Browallia New" pitchFamily="34" charset="-34"/>
              </a:rPr>
              <a:t> </a:t>
            </a:r>
          </a:p>
        </p:txBody>
      </p:sp>
      <p:sp>
        <p:nvSpPr>
          <p:cNvPr id="103469" name="Text Box 45"/>
          <p:cNvSpPr txBox="1">
            <a:spLocks noChangeArrowheads="1"/>
          </p:cNvSpPr>
          <p:nvPr/>
        </p:nvSpPr>
        <p:spPr bwMode="auto">
          <a:xfrm>
            <a:off x="6745288" y="4592638"/>
            <a:ext cx="1729961" cy="400110"/>
          </a:xfrm>
          <a:prstGeom prst="rect">
            <a:avLst/>
          </a:prstGeom>
          <a:noFill/>
          <a:ln w="9525">
            <a:noFill/>
            <a:miter lim="800000"/>
            <a:headEnd/>
            <a:tailEnd/>
          </a:ln>
          <a:effectLst/>
        </p:spPr>
        <p:txBody>
          <a:bodyPr wrap="none">
            <a:spAutoFit/>
          </a:bodyPr>
          <a:lstStyle/>
          <a:p>
            <a:r>
              <a:rPr lang="th-TH" sz="2000" b="1">
                <a:latin typeface="Browallia New" pitchFamily="34" charset="-34"/>
                <a:cs typeface="Browallia New" pitchFamily="34" charset="-34"/>
              </a:rPr>
              <a:t>Electric Appliances</a:t>
            </a:r>
          </a:p>
        </p:txBody>
      </p:sp>
      <p:sp>
        <p:nvSpPr>
          <p:cNvPr id="103470" name="Line 46"/>
          <p:cNvSpPr>
            <a:spLocks noChangeShapeType="1"/>
          </p:cNvSpPr>
          <p:nvPr/>
        </p:nvSpPr>
        <p:spPr bwMode="auto">
          <a:xfrm flipH="1" flipV="1">
            <a:off x="1600200" y="4267200"/>
            <a:ext cx="76200" cy="152400"/>
          </a:xfrm>
          <a:prstGeom prst="line">
            <a:avLst/>
          </a:prstGeom>
          <a:noFill/>
          <a:ln w="9525">
            <a:solidFill>
              <a:schemeClr val="tx1"/>
            </a:solidFill>
            <a:round/>
            <a:headEnd/>
            <a:tailEnd/>
          </a:ln>
          <a:effectLst/>
        </p:spPr>
        <p:txBody>
          <a:bodyPr wrap="none" anchor="ctr"/>
          <a:lstStyle/>
          <a:p>
            <a:endParaRPr lang="th-TH" sz="4000">
              <a:latin typeface="Browallia New" pitchFamily="34" charset="-34"/>
              <a:cs typeface="Browallia New" pitchFamily="34" charset="-34"/>
            </a:endParaRPr>
          </a:p>
        </p:txBody>
      </p:sp>
      <p:sp>
        <p:nvSpPr>
          <p:cNvPr id="103472" name="Line 48"/>
          <p:cNvSpPr>
            <a:spLocks noChangeShapeType="1"/>
          </p:cNvSpPr>
          <p:nvPr/>
        </p:nvSpPr>
        <p:spPr bwMode="auto">
          <a:xfrm flipH="1">
            <a:off x="3886200" y="1676400"/>
            <a:ext cx="0" cy="3810000"/>
          </a:xfrm>
          <a:prstGeom prst="line">
            <a:avLst/>
          </a:prstGeom>
          <a:noFill/>
          <a:ln w="9525">
            <a:solidFill>
              <a:schemeClr val="tx1"/>
            </a:solidFill>
            <a:prstDash val="sysDot"/>
            <a:round/>
            <a:headEnd/>
            <a:tailEnd/>
          </a:ln>
          <a:effectLst/>
        </p:spPr>
        <p:txBody>
          <a:bodyPr wrap="none" anchor="ctr"/>
          <a:lstStyle/>
          <a:p>
            <a:endParaRPr lang="th-TH" sz="4000">
              <a:latin typeface="Browallia New" pitchFamily="34" charset="-34"/>
              <a:cs typeface="Browallia New" pitchFamily="34" charset="-34"/>
            </a:endParaRPr>
          </a:p>
        </p:txBody>
      </p:sp>
      <p:sp>
        <p:nvSpPr>
          <p:cNvPr id="103473" name="Line 49"/>
          <p:cNvSpPr>
            <a:spLocks noChangeShapeType="1"/>
          </p:cNvSpPr>
          <p:nvPr/>
        </p:nvSpPr>
        <p:spPr bwMode="auto">
          <a:xfrm>
            <a:off x="1143000" y="3505200"/>
            <a:ext cx="7543800" cy="0"/>
          </a:xfrm>
          <a:prstGeom prst="line">
            <a:avLst/>
          </a:prstGeom>
          <a:noFill/>
          <a:ln w="9525">
            <a:solidFill>
              <a:schemeClr val="tx1"/>
            </a:solidFill>
            <a:prstDash val="sysDot"/>
            <a:round/>
            <a:headEnd/>
            <a:tailEnd/>
          </a:ln>
          <a:effectLst/>
        </p:spPr>
        <p:txBody>
          <a:bodyPr wrap="none" anchor="ctr"/>
          <a:lstStyle/>
          <a:p>
            <a:endParaRPr lang="th-TH" sz="4000">
              <a:latin typeface="Browallia New" pitchFamily="34" charset="-34"/>
              <a:cs typeface="Browallia New" pitchFamily="34" charset="-34"/>
            </a:endParaRPr>
          </a:p>
        </p:txBody>
      </p:sp>
      <p:sp>
        <p:nvSpPr>
          <p:cNvPr id="103475" name="Oval 51"/>
          <p:cNvSpPr>
            <a:spLocks noChangeArrowheads="1"/>
          </p:cNvSpPr>
          <p:nvPr/>
        </p:nvSpPr>
        <p:spPr bwMode="auto">
          <a:xfrm>
            <a:off x="4953000" y="1828800"/>
            <a:ext cx="2819400" cy="1524000"/>
          </a:xfrm>
          <a:prstGeom prst="ellipse">
            <a:avLst/>
          </a:prstGeom>
          <a:solidFill>
            <a:srgbClr val="FFFF00"/>
          </a:solidFill>
          <a:ln w="9525">
            <a:solidFill>
              <a:schemeClr val="tx1"/>
            </a:solidFill>
            <a:round/>
            <a:headEnd/>
            <a:tailEnd/>
          </a:ln>
          <a:effectLst>
            <a:outerShdw dist="107763" dir="2700000" algn="ctr" rotWithShape="0">
              <a:srgbClr val="14140A"/>
            </a:outerShdw>
          </a:effectLst>
        </p:spPr>
        <p:txBody>
          <a:bodyPr wrap="none" anchor="ctr"/>
          <a:lstStyle/>
          <a:p>
            <a:pPr algn="ctr"/>
            <a:r>
              <a:rPr lang="en-US" sz="4400" b="1" dirty="0">
                <a:latin typeface="Browallia New" pitchFamily="34" charset="-34"/>
                <a:cs typeface="Browallia New" pitchFamily="34" charset="-34"/>
              </a:rPr>
              <a:t>?</a:t>
            </a:r>
            <a:endParaRPr lang="th-TH" sz="4400" b="1" dirty="0">
              <a:latin typeface="Browallia New" pitchFamily="34" charset="-34"/>
              <a:cs typeface="Browallia New" pitchFamily="34" charset="-34"/>
            </a:endParaRPr>
          </a:p>
        </p:txBody>
      </p:sp>
      <p:sp>
        <p:nvSpPr>
          <p:cNvPr id="48" name="Title 47"/>
          <p:cNvSpPr>
            <a:spLocks noGrp="1"/>
          </p:cNvSpPr>
          <p:nvPr>
            <p:ph type="title"/>
          </p:nvPr>
        </p:nvSpPr>
        <p:spPr/>
        <p:txBody>
          <a:bodyPr>
            <a:normAutofit fontScale="90000"/>
          </a:bodyPr>
          <a:lstStyle/>
          <a:p>
            <a:r>
              <a:rPr lang="en-US" sz="6000" dirty="0" smtClean="0">
                <a:latin typeface="Browallia New" pitchFamily="34" charset="-34"/>
                <a:cs typeface="Browallia New" pitchFamily="34" charset="-34"/>
              </a:rPr>
              <a:t>Zooming in the First Cluster</a:t>
            </a:r>
            <a:endParaRPr lang="th-TH" sz="5400" dirty="0">
              <a:latin typeface="Browallia New" pitchFamily="34" charset="-34"/>
              <a:cs typeface="Browallia New" pitchFamily="34" charset="-34"/>
            </a:endParaRPr>
          </a:p>
        </p:txBody>
      </p:sp>
      <p:sp>
        <p:nvSpPr>
          <p:cNvPr id="47" name="Slide Number Placeholder 46"/>
          <p:cNvSpPr>
            <a:spLocks noGrp="1"/>
          </p:cNvSpPr>
          <p:nvPr>
            <p:ph type="sldNum" sz="quarter" idx="12"/>
          </p:nvPr>
        </p:nvSpPr>
        <p:spPr/>
        <p:txBody>
          <a:bodyPr/>
          <a:lstStyle/>
          <a:p>
            <a:fld id="{0610825D-E846-48A8-8D0C-D24888332A7E}" type="slidenum">
              <a:rPr lang="th-TH" sz="1600" smtClean="0">
                <a:solidFill>
                  <a:schemeClr val="tx1"/>
                </a:solidFill>
                <a:latin typeface="Browallia New" pitchFamily="34" charset="-34"/>
                <a:cs typeface="Browallia New" pitchFamily="34" charset="-34"/>
              </a:rPr>
              <a:pPr/>
              <a:t>39</a:t>
            </a:fld>
            <a:endParaRPr lang="th-TH" sz="1600">
              <a:solidFill>
                <a:schemeClr val="tx1"/>
              </a:solidFill>
              <a:latin typeface="Browallia New" pitchFamily="34" charset="-34"/>
              <a:cs typeface="Browallia New" pitchFamily="34" charset="-34"/>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Line 3"/>
          <p:cNvSpPr>
            <a:spLocks noChangeShapeType="1"/>
          </p:cNvSpPr>
          <p:nvPr/>
        </p:nvSpPr>
        <p:spPr bwMode="auto">
          <a:xfrm>
            <a:off x="23813" y="4527724"/>
            <a:ext cx="0" cy="687387"/>
          </a:xfrm>
          <a:prstGeom prst="line">
            <a:avLst/>
          </a:prstGeom>
          <a:noFill/>
          <a:ln w="9525">
            <a:noFill/>
            <a:round/>
            <a:headEnd/>
            <a:tailEnd/>
          </a:ln>
        </p:spPr>
        <p:txBody>
          <a:bodyPr/>
          <a:lstStyle/>
          <a:p>
            <a:endParaRPr lang="th-TH">
              <a:latin typeface="Browallia New" pitchFamily="34" charset="-34"/>
              <a:cs typeface="Browallia New" pitchFamily="34" charset="-34"/>
            </a:endParaRPr>
          </a:p>
        </p:txBody>
      </p:sp>
      <p:sp>
        <p:nvSpPr>
          <p:cNvPr id="1031" name="AutoShape 6"/>
          <p:cNvSpPr>
            <a:spLocks noChangeAspect="1" noChangeArrowheads="1" noTextEdit="1"/>
          </p:cNvSpPr>
          <p:nvPr/>
        </p:nvSpPr>
        <p:spPr bwMode="auto">
          <a:xfrm>
            <a:off x="-242888" y="90661"/>
            <a:ext cx="5918201" cy="3178175"/>
          </a:xfrm>
          <a:prstGeom prst="rect">
            <a:avLst/>
          </a:prstGeom>
          <a:noFill/>
          <a:ln w="9525">
            <a:noFill/>
            <a:miter lim="800000"/>
            <a:headEnd/>
            <a:tailEnd/>
          </a:ln>
        </p:spPr>
        <p:txBody>
          <a:bodyPr/>
          <a:lstStyle/>
          <a:p>
            <a:endParaRPr lang="th-TH">
              <a:latin typeface="Browallia New" pitchFamily="34" charset="-34"/>
              <a:cs typeface="Browallia New" pitchFamily="34" charset="-34"/>
            </a:endParaRPr>
          </a:p>
        </p:txBody>
      </p:sp>
      <p:pic>
        <p:nvPicPr>
          <p:cNvPr id="1032" name="Picture 7"/>
          <p:cNvPicPr>
            <a:picLocks noChangeAspect="1" noChangeArrowheads="1"/>
          </p:cNvPicPr>
          <p:nvPr/>
        </p:nvPicPr>
        <p:blipFill>
          <a:blip r:embed="rId4" cstate="print"/>
          <a:srcRect/>
          <a:stretch>
            <a:fillRect/>
          </a:stretch>
        </p:blipFill>
        <p:spPr bwMode="auto">
          <a:xfrm>
            <a:off x="4279900" y="44624"/>
            <a:ext cx="4864100" cy="2949575"/>
          </a:xfrm>
          <a:prstGeom prst="rect">
            <a:avLst/>
          </a:prstGeom>
          <a:noFill/>
          <a:ln w="9525" algn="ctr">
            <a:noFill/>
            <a:miter lim="800000"/>
            <a:headEnd/>
            <a:tailEnd/>
          </a:ln>
        </p:spPr>
      </p:pic>
      <p:sp>
        <p:nvSpPr>
          <p:cNvPr id="1033" name="Oval 8"/>
          <p:cNvSpPr>
            <a:spLocks noChangeArrowheads="1"/>
          </p:cNvSpPr>
          <p:nvPr/>
        </p:nvSpPr>
        <p:spPr bwMode="auto">
          <a:xfrm>
            <a:off x="4246563" y="3329161"/>
            <a:ext cx="88900" cy="136525"/>
          </a:xfrm>
          <a:prstGeom prst="ellipse">
            <a:avLst/>
          </a:prstGeom>
          <a:solidFill>
            <a:srgbClr val="FF0000"/>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sp>
        <p:nvSpPr>
          <p:cNvPr id="1034" name="Rectangle 9"/>
          <p:cNvSpPr>
            <a:spLocks noChangeArrowheads="1"/>
          </p:cNvSpPr>
          <p:nvPr/>
        </p:nvSpPr>
        <p:spPr bwMode="auto">
          <a:xfrm>
            <a:off x="4687888" y="2897361"/>
            <a:ext cx="4456112" cy="342900"/>
          </a:xfrm>
          <a:prstGeom prst="rect">
            <a:avLst/>
          </a:prstGeom>
          <a:solidFill>
            <a:schemeClr val="accent1"/>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35" name="Text Box 10"/>
          <p:cNvSpPr txBox="1">
            <a:spLocks noChangeArrowheads="1"/>
          </p:cNvSpPr>
          <p:nvPr/>
        </p:nvSpPr>
        <p:spPr bwMode="auto">
          <a:xfrm rot="-2097280">
            <a:off x="4225925" y="2787824"/>
            <a:ext cx="762000" cy="336550"/>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2503</a:t>
            </a:r>
          </a:p>
        </p:txBody>
      </p:sp>
      <p:grpSp>
        <p:nvGrpSpPr>
          <p:cNvPr id="2" name="Group 12"/>
          <p:cNvGrpSpPr>
            <a:grpSpLocks/>
          </p:cNvGrpSpPr>
          <p:nvPr/>
        </p:nvGrpSpPr>
        <p:grpSpPr bwMode="auto">
          <a:xfrm>
            <a:off x="4616450" y="2781470"/>
            <a:ext cx="4527550" cy="989011"/>
            <a:chOff x="2840" y="2843"/>
            <a:chExt cx="2853" cy="623"/>
          </a:xfrm>
        </p:grpSpPr>
        <p:sp>
          <p:nvSpPr>
            <p:cNvPr id="1067" name="Text Box 13"/>
            <p:cNvSpPr txBox="1">
              <a:spLocks noChangeArrowheads="1"/>
            </p:cNvSpPr>
            <p:nvPr/>
          </p:nvSpPr>
          <p:spPr bwMode="auto">
            <a:xfrm rot="-2097280">
              <a:off x="2845" y="2883"/>
              <a:ext cx="480" cy="212"/>
            </a:xfrm>
            <a:prstGeom prst="rect">
              <a:avLst/>
            </a:prstGeom>
            <a:noFill/>
            <a:ln w="9525" algn="ctr">
              <a:noFill/>
              <a:miter lim="800000"/>
              <a:headEnd/>
              <a:tailEnd/>
            </a:ln>
          </p:spPr>
          <p:txBody>
            <a:bodyPr>
              <a:spAutoFit/>
            </a:bodyPr>
            <a:lstStyle/>
            <a:p>
              <a:pPr algn="ctr">
                <a:spcBef>
                  <a:spcPct val="50000"/>
                </a:spcBef>
              </a:pPr>
              <a:r>
                <a:rPr lang="en-US" sz="1600" b="1" dirty="0">
                  <a:latin typeface="Browallia New" pitchFamily="34" charset="-34"/>
                  <a:cs typeface="Browallia New" pitchFamily="34" charset="-34"/>
                </a:rPr>
                <a:t>2513</a:t>
              </a:r>
            </a:p>
          </p:txBody>
        </p:sp>
        <p:sp>
          <p:nvSpPr>
            <p:cNvPr id="1068" name="Text Box 14"/>
            <p:cNvSpPr txBox="1">
              <a:spLocks noChangeArrowheads="1"/>
            </p:cNvSpPr>
            <p:nvPr/>
          </p:nvSpPr>
          <p:spPr bwMode="auto">
            <a:xfrm rot="-2097280">
              <a:off x="3053"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2523</a:t>
              </a:r>
            </a:p>
          </p:txBody>
        </p:sp>
        <p:sp>
          <p:nvSpPr>
            <p:cNvPr id="1069" name="Text Box 15"/>
            <p:cNvSpPr txBox="1">
              <a:spLocks noChangeArrowheads="1"/>
            </p:cNvSpPr>
            <p:nvPr/>
          </p:nvSpPr>
          <p:spPr bwMode="auto">
            <a:xfrm rot="-2097280">
              <a:off x="3269"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2533</a:t>
              </a:r>
            </a:p>
          </p:txBody>
        </p:sp>
        <p:sp>
          <p:nvSpPr>
            <p:cNvPr id="1070" name="Text Box 16"/>
            <p:cNvSpPr txBox="1">
              <a:spLocks noChangeArrowheads="1"/>
            </p:cNvSpPr>
            <p:nvPr/>
          </p:nvSpPr>
          <p:spPr bwMode="auto">
            <a:xfrm rot="-2097280">
              <a:off x="3485"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2543</a:t>
              </a:r>
            </a:p>
          </p:txBody>
        </p:sp>
        <p:sp>
          <p:nvSpPr>
            <p:cNvPr id="1071" name="Text Box 17"/>
            <p:cNvSpPr txBox="1">
              <a:spLocks noChangeArrowheads="1"/>
            </p:cNvSpPr>
            <p:nvPr/>
          </p:nvSpPr>
          <p:spPr bwMode="auto">
            <a:xfrm rot="-2097280">
              <a:off x="3685"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2548</a:t>
              </a:r>
            </a:p>
          </p:txBody>
        </p:sp>
        <p:sp>
          <p:nvSpPr>
            <p:cNvPr id="1072" name="Text Box 18"/>
            <p:cNvSpPr txBox="1">
              <a:spLocks noChangeArrowheads="1"/>
            </p:cNvSpPr>
            <p:nvPr/>
          </p:nvSpPr>
          <p:spPr bwMode="auto">
            <a:xfrm rot="-2097280">
              <a:off x="3909"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2553</a:t>
              </a:r>
            </a:p>
          </p:txBody>
        </p:sp>
        <p:sp>
          <p:nvSpPr>
            <p:cNvPr id="1073" name="Text Box 19"/>
            <p:cNvSpPr txBox="1">
              <a:spLocks noChangeArrowheads="1"/>
            </p:cNvSpPr>
            <p:nvPr/>
          </p:nvSpPr>
          <p:spPr bwMode="auto">
            <a:xfrm rot="-2097280">
              <a:off x="4117"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2558</a:t>
              </a:r>
            </a:p>
          </p:txBody>
        </p:sp>
        <p:sp>
          <p:nvSpPr>
            <p:cNvPr id="1074" name="Text Box 20"/>
            <p:cNvSpPr txBox="1">
              <a:spLocks noChangeArrowheads="1"/>
            </p:cNvSpPr>
            <p:nvPr/>
          </p:nvSpPr>
          <p:spPr bwMode="auto">
            <a:xfrm rot="-2097280">
              <a:off x="4333"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2563</a:t>
              </a:r>
            </a:p>
          </p:txBody>
        </p:sp>
        <p:sp>
          <p:nvSpPr>
            <p:cNvPr id="1075" name="Text Box 21"/>
            <p:cNvSpPr txBox="1">
              <a:spLocks noChangeArrowheads="1"/>
            </p:cNvSpPr>
            <p:nvPr/>
          </p:nvSpPr>
          <p:spPr bwMode="auto">
            <a:xfrm rot="-2097280">
              <a:off x="4541" y="2875"/>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2568</a:t>
              </a:r>
            </a:p>
          </p:txBody>
        </p:sp>
        <p:sp>
          <p:nvSpPr>
            <p:cNvPr id="1076" name="Text Box 22"/>
            <p:cNvSpPr txBox="1">
              <a:spLocks noChangeArrowheads="1"/>
            </p:cNvSpPr>
            <p:nvPr/>
          </p:nvSpPr>
          <p:spPr bwMode="auto">
            <a:xfrm rot="-2097280">
              <a:off x="4765"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2573</a:t>
              </a:r>
            </a:p>
          </p:txBody>
        </p:sp>
        <p:sp>
          <p:nvSpPr>
            <p:cNvPr id="1077" name="Text Box 23"/>
            <p:cNvSpPr txBox="1">
              <a:spLocks noChangeArrowheads="1"/>
            </p:cNvSpPr>
            <p:nvPr/>
          </p:nvSpPr>
          <p:spPr bwMode="auto">
            <a:xfrm rot="-2097280">
              <a:off x="4981" y="2867"/>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2578</a:t>
              </a:r>
            </a:p>
          </p:txBody>
        </p:sp>
        <p:sp>
          <p:nvSpPr>
            <p:cNvPr id="1078" name="Text Box 24"/>
            <p:cNvSpPr txBox="1">
              <a:spLocks noChangeArrowheads="1"/>
            </p:cNvSpPr>
            <p:nvPr/>
          </p:nvSpPr>
          <p:spPr bwMode="auto">
            <a:xfrm rot="-2097280">
              <a:off x="5213" y="2843"/>
              <a:ext cx="480" cy="212"/>
            </a:xfrm>
            <a:prstGeom prst="rect">
              <a:avLst/>
            </a:prstGeom>
            <a:noFill/>
            <a:ln w="9525" algn="ctr">
              <a:noFill/>
              <a:miter lim="800000"/>
              <a:headEnd/>
              <a:tailEnd/>
            </a:ln>
          </p:spPr>
          <p:txBody>
            <a:bodyPr>
              <a:spAutoFit/>
            </a:bodyPr>
            <a:lstStyle/>
            <a:p>
              <a:pPr algn="ctr">
                <a:spcBef>
                  <a:spcPct val="50000"/>
                </a:spcBef>
              </a:pPr>
              <a:r>
                <a:rPr lang="en-US" sz="1600" b="1">
                  <a:latin typeface="Browallia New" pitchFamily="34" charset="-34"/>
                  <a:cs typeface="Browallia New" pitchFamily="34" charset="-34"/>
                </a:rPr>
                <a:t>2583</a:t>
              </a:r>
            </a:p>
          </p:txBody>
        </p:sp>
        <p:sp>
          <p:nvSpPr>
            <p:cNvPr id="1079" name="Text Box 25"/>
            <p:cNvSpPr txBox="1">
              <a:spLocks noChangeArrowheads="1"/>
            </p:cNvSpPr>
            <p:nvPr/>
          </p:nvSpPr>
          <p:spPr bwMode="auto">
            <a:xfrm>
              <a:off x="2840" y="3168"/>
              <a:ext cx="776" cy="281"/>
            </a:xfrm>
            <a:prstGeom prst="rect">
              <a:avLst/>
            </a:prstGeom>
            <a:noFill/>
            <a:ln w="9525" algn="ctr">
              <a:noFill/>
              <a:miter lim="800000"/>
              <a:headEnd/>
              <a:tailEnd/>
            </a:ln>
          </p:spPr>
          <p:txBody>
            <a:bodyPr>
              <a:spAutoFit/>
            </a:bodyPr>
            <a:lstStyle/>
            <a:p>
              <a:pPr algn="ctr">
                <a:lnSpc>
                  <a:spcPct val="30000"/>
                </a:lnSpc>
                <a:spcBef>
                  <a:spcPct val="50000"/>
                </a:spcBef>
              </a:pPr>
              <a:r>
                <a:rPr lang="th-TH" sz="1800" dirty="0">
                  <a:latin typeface="Browallia New" pitchFamily="34" charset="-34"/>
                  <a:cs typeface="Browallia New" pitchFamily="34" charset="-34"/>
                </a:rPr>
                <a:t>ภาระพึ่งพิงสูง</a:t>
              </a:r>
            </a:p>
            <a:p>
              <a:pPr algn="ctr">
                <a:lnSpc>
                  <a:spcPct val="30000"/>
                </a:lnSpc>
                <a:spcBef>
                  <a:spcPct val="50000"/>
                </a:spcBef>
              </a:pPr>
              <a:r>
                <a:rPr lang="th-TH" sz="1800" dirty="0">
                  <a:latin typeface="Browallia New" pitchFamily="34" charset="-34"/>
                  <a:cs typeface="Browallia New" pitchFamily="34" charset="-34"/>
                </a:rPr>
                <a:t>จากเด็ก</a:t>
              </a:r>
              <a:endParaRPr lang="en-US" sz="1800" dirty="0">
                <a:latin typeface="Browallia New" pitchFamily="34" charset="-34"/>
                <a:cs typeface="Browallia New" pitchFamily="34" charset="-34"/>
              </a:endParaRPr>
            </a:p>
          </p:txBody>
        </p:sp>
        <p:sp>
          <p:nvSpPr>
            <p:cNvPr id="1080" name="Text Box 26"/>
            <p:cNvSpPr txBox="1">
              <a:spLocks noChangeArrowheads="1"/>
            </p:cNvSpPr>
            <p:nvPr/>
          </p:nvSpPr>
          <p:spPr bwMode="auto">
            <a:xfrm>
              <a:off x="3712" y="3120"/>
              <a:ext cx="1032" cy="346"/>
            </a:xfrm>
            <a:prstGeom prst="rect">
              <a:avLst/>
            </a:prstGeom>
            <a:noFill/>
            <a:ln w="9525" algn="ctr">
              <a:noFill/>
              <a:miter lim="800000"/>
              <a:headEnd/>
              <a:tailEnd/>
            </a:ln>
          </p:spPr>
          <p:txBody>
            <a:bodyPr>
              <a:spAutoFit/>
            </a:bodyPr>
            <a:lstStyle/>
            <a:p>
              <a:pPr algn="ctr">
                <a:lnSpc>
                  <a:spcPct val="80000"/>
                </a:lnSpc>
                <a:spcBef>
                  <a:spcPct val="50000"/>
                </a:spcBef>
              </a:pPr>
              <a:r>
                <a:rPr lang="th-TH" sz="1800">
                  <a:latin typeface="Browallia New" pitchFamily="34" charset="-34"/>
                  <a:cs typeface="Browallia New" pitchFamily="34" charset="-34"/>
                </a:rPr>
                <a:t>ช่วงทองจากการปันผลทางประชากร</a:t>
              </a:r>
              <a:endParaRPr lang="en-US" sz="1800">
                <a:latin typeface="Browallia New" pitchFamily="34" charset="-34"/>
                <a:cs typeface="Browallia New" pitchFamily="34" charset="-34"/>
              </a:endParaRPr>
            </a:p>
          </p:txBody>
        </p:sp>
        <p:sp>
          <p:nvSpPr>
            <p:cNvPr id="1081" name="Text Box 27"/>
            <p:cNvSpPr txBox="1">
              <a:spLocks noChangeArrowheads="1"/>
            </p:cNvSpPr>
            <p:nvPr/>
          </p:nvSpPr>
          <p:spPr bwMode="auto">
            <a:xfrm>
              <a:off x="4824" y="3120"/>
              <a:ext cx="776" cy="346"/>
            </a:xfrm>
            <a:prstGeom prst="rect">
              <a:avLst/>
            </a:prstGeom>
            <a:noFill/>
            <a:ln w="9525" algn="ctr">
              <a:noFill/>
              <a:miter lim="800000"/>
              <a:headEnd/>
              <a:tailEnd/>
            </a:ln>
          </p:spPr>
          <p:txBody>
            <a:bodyPr>
              <a:spAutoFit/>
            </a:bodyPr>
            <a:lstStyle/>
            <a:p>
              <a:pPr algn="ctr">
                <a:lnSpc>
                  <a:spcPct val="80000"/>
                </a:lnSpc>
                <a:spcBef>
                  <a:spcPct val="50000"/>
                </a:spcBef>
              </a:pPr>
              <a:r>
                <a:rPr lang="th-TH" sz="1800" b="1">
                  <a:solidFill>
                    <a:srgbClr val="FF0000"/>
                  </a:solidFill>
                  <a:latin typeface="Browallia New" pitchFamily="34" charset="-34"/>
                  <a:cs typeface="Browallia New" pitchFamily="34" charset="-34"/>
                </a:rPr>
                <a:t>ภาระพึ่งพิงสูงจากผู้สูงอายุ</a:t>
              </a:r>
              <a:endParaRPr lang="en-US" sz="1800" b="1">
                <a:solidFill>
                  <a:srgbClr val="FF0000"/>
                </a:solidFill>
                <a:latin typeface="Browallia New" pitchFamily="34" charset="-34"/>
                <a:cs typeface="Browallia New" pitchFamily="34" charset="-34"/>
              </a:endParaRPr>
            </a:p>
          </p:txBody>
        </p:sp>
      </p:grpSp>
      <p:grpSp>
        <p:nvGrpSpPr>
          <p:cNvPr id="3" name="Group 28"/>
          <p:cNvGrpSpPr>
            <a:grpSpLocks/>
          </p:cNvGrpSpPr>
          <p:nvPr/>
        </p:nvGrpSpPr>
        <p:grpSpPr bwMode="auto">
          <a:xfrm>
            <a:off x="4213225" y="324024"/>
            <a:ext cx="4714875" cy="2471737"/>
            <a:chOff x="2693" y="1344"/>
            <a:chExt cx="2971" cy="1493"/>
          </a:xfrm>
        </p:grpSpPr>
        <p:sp>
          <p:nvSpPr>
            <p:cNvPr id="1063" name="Line 29"/>
            <p:cNvSpPr>
              <a:spLocks noChangeShapeType="1"/>
            </p:cNvSpPr>
            <p:nvPr/>
          </p:nvSpPr>
          <p:spPr bwMode="auto">
            <a:xfrm flipV="1">
              <a:off x="2693" y="2803"/>
              <a:ext cx="1" cy="34"/>
            </a:xfrm>
            <a:prstGeom prst="line">
              <a:avLst/>
            </a:prstGeom>
            <a:noFill/>
            <a:ln w="9525">
              <a:solidFill>
                <a:srgbClr val="000000"/>
              </a:solidFill>
              <a:round/>
              <a:headEnd/>
              <a:tailEnd/>
            </a:ln>
          </p:spPr>
          <p:txBody>
            <a:bodyPr/>
            <a:lstStyle/>
            <a:p>
              <a:endParaRPr lang="th-TH">
                <a:latin typeface="Browallia New" pitchFamily="34" charset="-34"/>
                <a:cs typeface="Browallia New" pitchFamily="34" charset="-34"/>
              </a:endParaRPr>
            </a:p>
          </p:txBody>
        </p:sp>
        <p:sp>
          <p:nvSpPr>
            <p:cNvPr id="1064" name="Rectangle 30"/>
            <p:cNvSpPr>
              <a:spLocks noChangeArrowheads="1"/>
            </p:cNvSpPr>
            <p:nvPr/>
          </p:nvSpPr>
          <p:spPr bwMode="auto">
            <a:xfrm>
              <a:off x="2920" y="1344"/>
              <a:ext cx="720" cy="1456"/>
            </a:xfrm>
            <a:prstGeom prst="rect">
              <a:avLst/>
            </a:prstGeom>
            <a:solidFill>
              <a:srgbClr val="FFFF00">
                <a:alpha val="41176"/>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65" name="Rectangle 31"/>
            <p:cNvSpPr>
              <a:spLocks noChangeArrowheads="1"/>
            </p:cNvSpPr>
            <p:nvPr/>
          </p:nvSpPr>
          <p:spPr bwMode="auto">
            <a:xfrm>
              <a:off x="4752" y="1344"/>
              <a:ext cx="912" cy="1456"/>
            </a:xfrm>
            <a:prstGeom prst="rect">
              <a:avLst/>
            </a:prstGeom>
            <a:solidFill>
              <a:srgbClr val="FF9900">
                <a:alpha val="34901"/>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sp>
          <p:nvSpPr>
            <p:cNvPr id="1066" name="Rectangle 32"/>
            <p:cNvSpPr>
              <a:spLocks noChangeArrowheads="1"/>
            </p:cNvSpPr>
            <p:nvPr/>
          </p:nvSpPr>
          <p:spPr bwMode="auto">
            <a:xfrm>
              <a:off x="3640" y="1344"/>
              <a:ext cx="1112" cy="1456"/>
            </a:xfrm>
            <a:prstGeom prst="rect">
              <a:avLst/>
            </a:prstGeom>
            <a:solidFill>
              <a:srgbClr val="FF6600">
                <a:alpha val="59999"/>
              </a:srgbClr>
            </a:solidFill>
            <a:ln w="9525" algn="ctr">
              <a:noFill/>
              <a:miter lim="800000"/>
              <a:headEnd/>
              <a:tailEnd/>
            </a:ln>
          </p:spPr>
          <p:txBody>
            <a:bodyPr wrap="none" anchor="ctr"/>
            <a:lstStyle/>
            <a:p>
              <a:endParaRPr lang="th-TH">
                <a:latin typeface="Browallia New" pitchFamily="34" charset="-34"/>
                <a:cs typeface="Browallia New" pitchFamily="34" charset="-34"/>
              </a:endParaRPr>
            </a:p>
          </p:txBody>
        </p:sp>
      </p:grpSp>
      <p:grpSp>
        <p:nvGrpSpPr>
          <p:cNvPr id="4" name="Group 33"/>
          <p:cNvGrpSpPr>
            <a:grpSpLocks/>
          </p:cNvGrpSpPr>
          <p:nvPr/>
        </p:nvGrpSpPr>
        <p:grpSpPr bwMode="auto">
          <a:xfrm>
            <a:off x="-115888" y="123999"/>
            <a:ext cx="4452938" cy="3763963"/>
            <a:chOff x="-31" y="621"/>
            <a:chExt cx="3039" cy="2371"/>
          </a:xfrm>
        </p:grpSpPr>
        <p:sp>
          <p:nvSpPr>
            <p:cNvPr id="1041" name="AutoShape 34"/>
            <p:cNvSpPr>
              <a:spLocks/>
            </p:cNvSpPr>
            <p:nvPr/>
          </p:nvSpPr>
          <p:spPr bwMode="auto">
            <a:xfrm>
              <a:off x="1462" y="1712"/>
              <a:ext cx="104" cy="864"/>
            </a:xfrm>
            <a:prstGeom prst="rightBrace">
              <a:avLst>
                <a:gd name="adj1" fmla="val 69231"/>
                <a:gd name="adj2" fmla="val 50000"/>
              </a:avLst>
            </a:prstGeom>
            <a:noFill/>
            <a:ln w="9525">
              <a:noFill/>
              <a:round/>
              <a:headEnd/>
              <a:tailEnd/>
            </a:ln>
          </p:spPr>
          <p:txBody>
            <a:bodyPr wrap="none" anchor="ctr"/>
            <a:lstStyle/>
            <a:p>
              <a:endParaRPr lang="th-TH">
                <a:latin typeface="Browallia New" pitchFamily="34" charset="-34"/>
                <a:cs typeface="Browallia New" pitchFamily="34" charset="-34"/>
              </a:endParaRPr>
            </a:p>
          </p:txBody>
        </p:sp>
        <p:sp>
          <p:nvSpPr>
            <p:cNvPr id="1042" name="Text Box 35"/>
            <p:cNvSpPr txBox="1">
              <a:spLocks noChangeArrowheads="1"/>
            </p:cNvSpPr>
            <p:nvPr/>
          </p:nvSpPr>
          <p:spPr bwMode="auto">
            <a:xfrm>
              <a:off x="1261" y="2686"/>
              <a:ext cx="842" cy="166"/>
            </a:xfrm>
            <a:prstGeom prst="rect">
              <a:avLst/>
            </a:prstGeom>
            <a:noFill/>
            <a:ln w="9525">
              <a:noFill/>
              <a:miter lim="800000"/>
              <a:headEnd/>
              <a:tailEnd/>
            </a:ln>
          </p:spPr>
          <p:txBody>
            <a:bodyPr>
              <a:spAutoFit/>
            </a:bodyPr>
            <a:lstStyle/>
            <a:p>
              <a:pPr>
                <a:lnSpc>
                  <a:spcPct val="70000"/>
                </a:lnSpc>
                <a:spcBef>
                  <a:spcPct val="50000"/>
                </a:spcBef>
              </a:pPr>
              <a:endParaRPr lang="th-TH" sz="1600">
                <a:latin typeface="Browallia New" pitchFamily="34" charset="-34"/>
                <a:cs typeface="Browallia New" pitchFamily="34" charset="-34"/>
              </a:endParaRPr>
            </a:p>
          </p:txBody>
        </p:sp>
        <p:sp>
          <p:nvSpPr>
            <p:cNvPr id="1043" name="Text Box 36"/>
            <p:cNvSpPr txBox="1">
              <a:spLocks noChangeArrowheads="1"/>
            </p:cNvSpPr>
            <p:nvPr/>
          </p:nvSpPr>
          <p:spPr bwMode="auto">
            <a:xfrm>
              <a:off x="2302" y="2715"/>
              <a:ext cx="591" cy="181"/>
            </a:xfrm>
            <a:prstGeom prst="rect">
              <a:avLst/>
            </a:prstGeom>
            <a:noFill/>
            <a:ln w="9525">
              <a:noFill/>
              <a:miter lim="800000"/>
              <a:headEnd/>
              <a:tailEnd/>
            </a:ln>
          </p:spPr>
          <p:txBody>
            <a:bodyPr>
              <a:spAutoFit/>
            </a:bodyPr>
            <a:lstStyle/>
            <a:p>
              <a:pPr>
                <a:lnSpc>
                  <a:spcPct val="80000"/>
                </a:lnSpc>
                <a:spcBef>
                  <a:spcPct val="50000"/>
                </a:spcBef>
              </a:pPr>
              <a:endParaRPr lang="th-TH" sz="1600">
                <a:latin typeface="Browallia New" pitchFamily="34" charset="-34"/>
                <a:cs typeface="Browallia New" pitchFamily="34" charset="-34"/>
              </a:endParaRPr>
            </a:p>
          </p:txBody>
        </p:sp>
        <p:sp>
          <p:nvSpPr>
            <p:cNvPr id="1044" name="Text Box 37"/>
            <p:cNvSpPr txBox="1">
              <a:spLocks noChangeArrowheads="1"/>
            </p:cNvSpPr>
            <p:nvPr/>
          </p:nvSpPr>
          <p:spPr bwMode="auto">
            <a:xfrm>
              <a:off x="1098" y="2525"/>
              <a:ext cx="879" cy="346"/>
            </a:xfrm>
            <a:prstGeom prst="rect">
              <a:avLst/>
            </a:prstGeom>
            <a:noFill/>
            <a:ln w="9525">
              <a:noFill/>
              <a:miter lim="800000"/>
              <a:headEnd/>
              <a:tailEnd/>
            </a:ln>
          </p:spPr>
          <p:txBody>
            <a:bodyPr>
              <a:spAutoFit/>
            </a:bodyPr>
            <a:lstStyle/>
            <a:p>
              <a:pPr algn="ctr">
                <a:lnSpc>
                  <a:spcPct val="80000"/>
                </a:lnSpc>
                <a:spcBef>
                  <a:spcPct val="50000"/>
                </a:spcBef>
              </a:pPr>
              <a:r>
                <a:rPr lang="en-US" sz="1800" b="1" dirty="0">
                  <a:solidFill>
                    <a:schemeClr val="accent2"/>
                  </a:solidFill>
                  <a:latin typeface="Browallia New" pitchFamily="34" charset="-34"/>
                  <a:cs typeface="Browallia New" pitchFamily="34" charset="-34"/>
                </a:rPr>
                <a:t>Demographic Dividend</a:t>
              </a:r>
            </a:p>
          </p:txBody>
        </p:sp>
        <p:sp>
          <p:nvSpPr>
            <p:cNvPr id="1045" name="Oval 38"/>
            <p:cNvSpPr>
              <a:spLocks noChangeArrowheads="1"/>
            </p:cNvSpPr>
            <p:nvPr/>
          </p:nvSpPr>
          <p:spPr bwMode="auto">
            <a:xfrm>
              <a:off x="1909" y="2639"/>
              <a:ext cx="64" cy="86"/>
            </a:xfrm>
            <a:prstGeom prst="ellipse">
              <a:avLst/>
            </a:prstGeom>
            <a:solidFill>
              <a:srgbClr val="FF0000"/>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sp>
          <p:nvSpPr>
            <p:cNvPr id="1046" name="Oval 39"/>
            <p:cNvSpPr>
              <a:spLocks noChangeArrowheads="1"/>
            </p:cNvSpPr>
            <p:nvPr/>
          </p:nvSpPr>
          <p:spPr bwMode="auto">
            <a:xfrm>
              <a:off x="1076" y="2639"/>
              <a:ext cx="62" cy="86"/>
            </a:xfrm>
            <a:prstGeom prst="ellipse">
              <a:avLst/>
            </a:prstGeom>
            <a:solidFill>
              <a:schemeClr val="folHlink"/>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cxnSp>
          <p:nvCxnSpPr>
            <p:cNvPr id="1047" name="AutoShape 40"/>
            <p:cNvCxnSpPr>
              <a:cxnSpLocks noChangeShapeType="1"/>
              <a:stCxn id="1046" idx="6"/>
              <a:endCxn id="1045" idx="2"/>
            </p:cNvCxnSpPr>
            <p:nvPr/>
          </p:nvCxnSpPr>
          <p:spPr bwMode="auto">
            <a:xfrm>
              <a:off x="1138" y="2682"/>
              <a:ext cx="771" cy="0"/>
            </a:xfrm>
            <a:prstGeom prst="straightConnector1">
              <a:avLst/>
            </a:prstGeom>
            <a:noFill/>
            <a:ln w="9525">
              <a:solidFill>
                <a:schemeClr val="tx1"/>
              </a:solidFill>
              <a:round/>
              <a:headEnd/>
              <a:tailEnd/>
            </a:ln>
          </p:spPr>
        </p:cxnSp>
        <p:sp>
          <p:nvSpPr>
            <p:cNvPr id="1048" name="Text Box 41"/>
            <p:cNvSpPr txBox="1">
              <a:spLocks noChangeArrowheads="1"/>
            </p:cNvSpPr>
            <p:nvPr/>
          </p:nvSpPr>
          <p:spPr bwMode="auto">
            <a:xfrm>
              <a:off x="2095" y="2528"/>
              <a:ext cx="728" cy="346"/>
            </a:xfrm>
            <a:prstGeom prst="rect">
              <a:avLst/>
            </a:prstGeom>
            <a:noFill/>
            <a:ln w="9525">
              <a:noFill/>
              <a:miter lim="800000"/>
              <a:headEnd/>
              <a:tailEnd/>
            </a:ln>
          </p:spPr>
          <p:txBody>
            <a:bodyPr>
              <a:spAutoFit/>
            </a:bodyPr>
            <a:lstStyle/>
            <a:p>
              <a:pPr algn="ctr">
                <a:lnSpc>
                  <a:spcPct val="80000"/>
                </a:lnSpc>
                <a:spcBef>
                  <a:spcPct val="50000"/>
                </a:spcBef>
              </a:pPr>
              <a:r>
                <a:rPr lang="en-US" sz="1800" b="1">
                  <a:solidFill>
                    <a:srgbClr val="FF0000"/>
                  </a:solidFill>
                  <a:latin typeface="Browallia New" pitchFamily="34" charset="-34"/>
                  <a:cs typeface="Browallia New" pitchFamily="34" charset="-34"/>
                </a:rPr>
                <a:t>Aging Population</a:t>
              </a:r>
            </a:p>
          </p:txBody>
        </p:sp>
        <p:sp>
          <p:nvSpPr>
            <p:cNvPr id="1049" name="Oval 42"/>
            <p:cNvSpPr>
              <a:spLocks noChangeArrowheads="1"/>
            </p:cNvSpPr>
            <p:nvPr/>
          </p:nvSpPr>
          <p:spPr bwMode="auto">
            <a:xfrm>
              <a:off x="432" y="2639"/>
              <a:ext cx="62" cy="86"/>
            </a:xfrm>
            <a:prstGeom prst="ellipse">
              <a:avLst/>
            </a:prstGeom>
            <a:solidFill>
              <a:schemeClr val="folHlink"/>
            </a:solidFill>
            <a:ln w="9525" algn="ctr">
              <a:solidFill>
                <a:schemeClr val="accent2"/>
              </a:solidFill>
              <a:round/>
              <a:headEnd/>
              <a:tailEnd/>
            </a:ln>
          </p:spPr>
          <p:txBody>
            <a:bodyPr wrap="none" lIns="91380" tIns="45690" rIns="91380" bIns="45690" anchor="ctr"/>
            <a:lstStyle/>
            <a:p>
              <a:endParaRPr lang="th-TH">
                <a:latin typeface="Browallia New" pitchFamily="34" charset="-34"/>
                <a:cs typeface="Browallia New" pitchFamily="34" charset="-34"/>
              </a:endParaRPr>
            </a:p>
          </p:txBody>
        </p:sp>
        <p:cxnSp>
          <p:nvCxnSpPr>
            <p:cNvPr id="1050" name="AutoShape 43"/>
            <p:cNvCxnSpPr>
              <a:cxnSpLocks noChangeShapeType="1"/>
              <a:stCxn id="1049" idx="6"/>
              <a:endCxn id="1046" idx="2"/>
            </p:cNvCxnSpPr>
            <p:nvPr/>
          </p:nvCxnSpPr>
          <p:spPr bwMode="auto">
            <a:xfrm>
              <a:off x="494" y="2682"/>
              <a:ext cx="582" cy="0"/>
            </a:xfrm>
            <a:prstGeom prst="straightConnector1">
              <a:avLst/>
            </a:prstGeom>
            <a:noFill/>
            <a:ln w="9525">
              <a:solidFill>
                <a:schemeClr val="accent2"/>
              </a:solidFill>
              <a:round/>
              <a:headEnd/>
              <a:tailEnd/>
            </a:ln>
          </p:spPr>
        </p:cxnSp>
        <p:sp>
          <p:nvSpPr>
            <p:cNvPr id="1051" name="Text Box 44"/>
            <p:cNvSpPr txBox="1">
              <a:spLocks noChangeArrowheads="1"/>
            </p:cNvSpPr>
            <p:nvPr/>
          </p:nvSpPr>
          <p:spPr bwMode="auto">
            <a:xfrm>
              <a:off x="446" y="2527"/>
              <a:ext cx="682" cy="346"/>
            </a:xfrm>
            <a:prstGeom prst="rect">
              <a:avLst/>
            </a:prstGeom>
            <a:noFill/>
            <a:ln w="9525">
              <a:noFill/>
              <a:miter lim="800000"/>
              <a:headEnd/>
              <a:tailEnd/>
            </a:ln>
          </p:spPr>
          <p:txBody>
            <a:bodyPr>
              <a:spAutoFit/>
            </a:bodyPr>
            <a:lstStyle/>
            <a:p>
              <a:pPr algn="ctr">
                <a:lnSpc>
                  <a:spcPct val="80000"/>
                </a:lnSpc>
                <a:spcBef>
                  <a:spcPct val="50000"/>
                </a:spcBef>
              </a:pPr>
              <a:r>
                <a:rPr lang="en-US" sz="1800" b="1" dirty="0">
                  <a:solidFill>
                    <a:schemeClr val="accent2"/>
                  </a:solidFill>
                  <a:latin typeface="Browallia New" pitchFamily="34" charset="-34"/>
                  <a:cs typeface="Browallia New" pitchFamily="34" charset="-34"/>
                </a:rPr>
                <a:t>Population Boom</a:t>
              </a:r>
            </a:p>
          </p:txBody>
        </p:sp>
        <p:sp>
          <p:nvSpPr>
            <p:cNvPr id="1052" name="Line 45"/>
            <p:cNvSpPr>
              <a:spLocks noChangeShapeType="1"/>
            </p:cNvSpPr>
            <p:nvPr/>
          </p:nvSpPr>
          <p:spPr bwMode="auto">
            <a:xfrm>
              <a:off x="1989" y="2684"/>
              <a:ext cx="963" cy="0"/>
            </a:xfrm>
            <a:prstGeom prst="line">
              <a:avLst/>
            </a:prstGeom>
            <a:noFill/>
            <a:ln w="9525">
              <a:solidFill>
                <a:schemeClr val="tx1"/>
              </a:solidFill>
              <a:round/>
              <a:headEnd/>
              <a:tailEnd/>
            </a:ln>
          </p:spPr>
          <p:txBody>
            <a:bodyPr/>
            <a:lstStyle/>
            <a:p>
              <a:endParaRPr lang="th-TH">
                <a:latin typeface="Browallia New" pitchFamily="34" charset="-34"/>
                <a:cs typeface="Browallia New" pitchFamily="34" charset="-34"/>
              </a:endParaRPr>
            </a:p>
          </p:txBody>
        </p:sp>
        <p:sp>
          <p:nvSpPr>
            <p:cNvPr id="1053" name="Text Box 46"/>
            <p:cNvSpPr txBox="1">
              <a:spLocks noChangeArrowheads="1"/>
            </p:cNvSpPr>
            <p:nvPr/>
          </p:nvSpPr>
          <p:spPr bwMode="auto">
            <a:xfrm>
              <a:off x="1167" y="2662"/>
              <a:ext cx="684" cy="330"/>
            </a:xfrm>
            <a:prstGeom prst="rect">
              <a:avLst/>
            </a:prstGeom>
            <a:noFill/>
            <a:ln w="9525">
              <a:noFill/>
              <a:miter lim="800000"/>
              <a:headEnd/>
              <a:tailEnd/>
            </a:ln>
          </p:spPr>
          <p:txBody>
            <a:bodyPr>
              <a:spAutoFit/>
            </a:bodyPr>
            <a:lstStyle/>
            <a:p>
              <a:pPr algn="ctr">
                <a:spcBef>
                  <a:spcPct val="50000"/>
                </a:spcBef>
              </a:pPr>
              <a:endParaRPr lang="th-TH" b="1">
                <a:solidFill>
                  <a:srgbClr val="FF0000"/>
                </a:solidFill>
                <a:latin typeface="Browallia New" pitchFamily="34" charset="-34"/>
                <a:cs typeface="Browallia New" pitchFamily="34" charset="-34"/>
              </a:endParaRPr>
            </a:p>
          </p:txBody>
        </p:sp>
        <p:graphicFrame>
          <p:nvGraphicFramePr>
            <p:cNvPr id="1026" name="Object 47"/>
            <p:cNvGraphicFramePr>
              <a:graphicFrameLocks noChangeAspect="1"/>
            </p:cNvGraphicFramePr>
            <p:nvPr/>
          </p:nvGraphicFramePr>
          <p:xfrm>
            <a:off x="162" y="748"/>
            <a:ext cx="2846" cy="1631"/>
          </p:xfrm>
          <a:graphic>
            <a:graphicData uri="http://schemas.openxmlformats.org/presentationml/2006/ole">
              <p:oleObj spid="_x0000_s3074" name="Chart" r:id="rId5" imgW="5886416" imgH="2828857" progId="Excel.Sheet.8">
                <p:embed/>
              </p:oleObj>
            </a:graphicData>
          </a:graphic>
        </p:graphicFrame>
        <p:sp>
          <p:nvSpPr>
            <p:cNvPr id="1054" name="Text Box 48"/>
            <p:cNvSpPr txBox="1">
              <a:spLocks noChangeArrowheads="1"/>
            </p:cNvSpPr>
            <p:nvPr/>
          </p:nvSpPr>
          <p:spPr bwMode="auto">
            <a:xfrm rot="-5400000">
              <a:off x="-243" y="1393"/>
              <a:ext cx="696" cy="271"/>
            </a:xfrm>
            <a:prstGeom prst="rect">
              <a:avLst/>
            </a:prstGeom>
            <a:noFill/>
            <a:ln w="9525">
              <a:noFill/>
              <a:miter lim="800000"/>
              <a:headEnd/>
              <a:tailEnd/>
            </a:ln>
          </p:spPr>
          <p:txBody>
            <a:bodyPr>
              <a:spAutoFit/>
            </a:bodyPr>
            <a:lstStyle/>
            <a:p>
              <a:pPr>
                <a:spcBef>
                  <a:spcPct val="50000"/>
                </a:spcBef>
              </a:pPr>
              <a:r>
                <a:rPr lang="en-US" sz="2000" b="1">
                  <a:latin typeface="Browallia New" pitchFamily="34" charset="-34"/>
                  <a:cs typeface="Browallia New" pitchFamily="34" charset="-34"/>
                </a:rPr>
                <a:t>Percentage</a:t>
              </a:r>
            </a:p>
          </p:txBody>
        </p:sp>
        <p:grpSp>
          <p:nvGrpSpPr>
            <p:cNvPr id="5" name="Group 49"/>
            <p:cNvGrpSpPr>
              <a:grpSpLocks/>
            </p:cNvGrpSpPr>
            <p:nvPr/>
          </p:nvGrpSpPr>
          <p:grpSpPr bwMode="auto">
            <a:xfrm>
              <a:off x="399" y="2379"/>
              <a:ext cx="2437" cy="116"/>
              <a:chOff x="357" y="2379"/>
              <a:chExt cx="2437" cy="116"/>
            </a:xfrm>
          </p:grpSpPr>
          <p:sp>
            <p:nvSpPr>
              <p:cNvPr id="1056" name="Rectangle 50"/>
              <p:cNvSpPr>
                <a:spLocks noChangeArrowheads="1"/>
              </p:cNvSpPr>
              <p:nvPr/>
            </p:nvSpPr>
            <p:spPr bwMode="auto">
              <a:xfrm>
                <a:off x="357"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2513</a:t>
                </a:r>
                <a:endParaRPr lang="en-US" sz="1400" b="1">
                  <a:latin typeface="Browallia New" pitchFamily="34" charset="-34"/>
                  <a:cs typeface="Browallia New" pitchFamily="34" charset="-34"/>
                </a:endParaRPr>
              </a:p>
            </p:txBody>
          </p:sp>
          <p:sp>
            <p:nvSpPr>
              <p:cNvPr id="1057" name="Rectangle 51"/>
              <p:cNvSpPr>
                <a:spLocks noChangeArrowheads="1"/>
              </p:cNvSpPr>
              <p:nvPr/>
            </p:nvSpPr>
            <p:spPr bwMode="auto">
              <a:xfrm>
                <a:off x="738"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2533</a:t>
                </a:r>
                <a:endParaRPr lang="en-US" sz="1400" b="1">
                  <a:latin typeface="Browallia New" pitchFamily="34" charset="-34"/>
                  <a:cs typeface="Browallia New" pitchFamily="34" charset="-34"/>
                </a:endParaRPr>
              </a:p>
            </p:txBody>
          </p:sp>
          <p:sp>
            <p:nvSpPr>
              <p:cNvPr id="1058" name="Rectangle 52"/>
              <p:cNvSpPr>
                <a:spLocks noChangeArrowheads="1"/>
              </p:cNvSpPr>
              <p:nvPr/>
            </p:nvSpPr>
            <p:spPr bwMode="auto">
              <a:xfrm>
                <a:off x="1126"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2543</a:t>
                </a:r>
                <a:endParaRPr lang="en-US" sz="1400" b="1">
                  <a:latin typeface="Browallia New" pitchFamily="34" charset="-34"/>
                  <a:cs typeface="Browallia New" pitchFamily="34" charset="-34"/>
                </a:endParaRPr>
              </a:p>
            </p:txBody>
          </p:sp>
          <p:sp>
            <p:nvSpPr>
              <p:cNvPr id="1059" name="Rectangle 53"/>
              <p:cNvSpPr>
                <a:spLocks noChangeArrowheads="1"/>
              </p:cNvSpPr>
              <p:nvPr/>
            </p:nvSpPr>
            <p:spPr bwMode="auto">
              <a:xfrm>
                <a:off x="1488"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2551</a:t>
                </a:r>
                <a:endParaRPr lang="en-US" sz="1400" b="1">
                  <a:latin typeface="Browallia New" pitchFamily="34" charset="-34"/>
                  <a:cs typeface="Browallia New" pitchFamily="34" charset="-34"/>
                </a:endParaRPr>
              </a:p>
            </p:txBody>
          </p:sp>
          <p:sp>
            <p:nvSpPr>
              <p:cNvPr id="1060" name="Rectangle 54"/>
              <p:cNvSpPr>
                <a:spLocks noChangeArrowheads="1"/>
              </p:cNvSpPr>
              <p:nvPr/>
            </p:nvSpPr>
            <p:spPr bwMode="auto">
              <a:xfrm>
                <a:off x="1861"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2560</a:t>
                </a:r>
                <a:endParaRPr lang="en-US" sz="1400" b="1">
                  <a:latin typeface="Browallia New" pitchFamily="34" charset="-34"/>
                  <a:cs typeface="Browallia New" pitchFamily="34" charset="-34"/>
                </a:endParaRPr>
              </a:p>
            </p:txBody>
          </p:sp>
          <p:sp>
            <p:nvSpPr>
              <p:cNvPr id="1061" name="Rectangle 55"/>
              <p:cNvSpPr>
                <a:spLocks noChangeArrowheads="1"/>
              </p:cNvSpPr>
              <p:nvPr/>
            </p:nvSpPr>
            <p:spPr bwMode="auto">
              <a:xfrm>
                <a:off x="2249"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2568</a:t>
                </a:r>
                <a:endParaRPr lang="en-US" sz="1400" b="1">
                  <a:latin typeface="Browallia New" pitchFamily="34" charset="-34"/>
                  <a:cs typeface="Browallia New" pitchFamily="34" charset="-34"/>
                </a:endParaRPr>
              </a:p>
            </p:txBody>
          </p:sp>
          <p:sp>
            <p:nvSpPr>
              <p:cNvPr id="1062" name="Rectangle 56"/>
              <p:cNvSpPr>
                <a:spLocks noChangeArrowheads="1"/>
              </p:cNvSpPr>
              <p:nvPr/>
            </p:nvSpPr>
            <p:spPr bwMode="auto">
              <a:xfrm>
                <a:off x="2641" y="2379"/>
                <a:ext cx="153" cy="116"/>
              </a:xfrm>
              <a:prstGeom prst="rect">
                <a:avLst/>
              </a:prstGeom>
              <a:noFill/>
              <a:ln w="9525">
                <a:noFill/>
                <a:miter lim="800000"/>
                <a:headEnd/>
                <a:tailEnd/>
              </a:ln>
            </p:spPr>
            <p:txBody>
              <a:bodyPr wrap="none" lIns="0" tIns="0" rIns="0" bIns="0">
                <a:spAutoFit/>
              </a:bodyPr>
              <a:lstStyle/>
              <a:p>
                <a:r>
                  <a:rPr lang="en-US" sz="1200" b="1">
                    <a:solidFill>
                      <a:srgbClr val="000000"/>
                    </a:solidFill>
                    <a:latin typeface="Browallia New" pitchFamily="34" charset="-34"/>
                    <a:cs typeface="Browallia New" pitchFamily="34" charset="-34"/>
                  </a:rPr>
                  <a:t>2570</a:t>
                </a:r>
                <a:endParaRPr lang="en-US" sz="1400" b="1">
                  <a:latin typeface="Browallia New" pitchFamily="34" charset="-34"/>
                  <a:cs typeface="Browallia New" pitchFamily="34" charset="-34"/>
                </a:endParaRPr>
              </a:p>
            </p:txBody>
          </p:sp>
        </p:grpSp>
        <p:graphicFrame>
          <p:nvGraphicFramePr>
            <p:cNvPr id="1027" name="Object 57"/>
            <p:cNvGraphicFramePr>
              <a:graphicFrameLocks noChangeAspect="1"/>
            </p:cNvGraphicFramePr>
            <p:nvPr/>
          </p:nvGraphicFramePr>
          <p:xfrm>
            <a:off x="458" y="621"/>
            <a:ext cx="2412" cy="166"/>
          </p:xfrm>
          <a:graphic>
            <a:graphicData uri="http://schemas.openxmlformats.org/presentationml/2006/ole">
              <p:oleObj spid="_x0000_s3075" name="Chart" r:id="rId6" imgW="5886416" imgH="2828857" progId="Excel.Sheet.8">
                <p:embed/>
              </p:oleObj>
            </a:graphicData>
          </a:graphic>
        </p:graphicFrame>
      </p:grpSp>
      <p:pic>
        <p:nvPicPr>
          <p:cNvPr id="60" name="Picture 59"/>
          <p:cNvPicPr/>
          <p:nvPr/>
        </p:nvPicPr>
        <p:blipFill>
          <a:blip r:embed="rId7" cstate="print"/>
          <a:srcRect l="3081" t="10682" r="923" b="7045"/>
          <a:stretch>
            <a:fillRect/>
          </a:stretch>
        </p:blipFill>
        <p:spPr bwMode="auto">
          <a:xfrm>
            <a:off x="1547664" y="3789040"/>
            <a:ext cx="5904656" cy="266429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p:cNvSpPr>
          <p:nvPr>
            <p:ph type="title" idx="4294967295"/>
          </p:nvPr>
        </p:nvSpPr>
        <p:spPr>
          <a:xfrm>
            <a:off x="323528" y="188640"/>
            <a:ext cx="8243887" cy="569912"/>
          </a:xfrm>
        </p:spPr>
        <p:txBody>
          <a:bodyPr rtlCol="0">
            <a:normAutofit/>
          </a:bodyPr>
          <a:lstStyle/>
          <a:p>
            <a:pPr eaLnBrk="1" fontAlgn="auto" hangingPunct="1">
              <a:spcAft>
                <a:spcPts val="0"/>
              </a:spcAft>
              <a:defRPr/>
            </a:pPr>
            <a:r>
              <a:rPr lang="en-US" sz="2800" b="1" dirty="0" smtClean="0">
                <a:solidFill>
                  <a:schemeClr val="tx2"/>
                </a:solidFill>
                <a:latin typeface="Tahoma" pitchFamily="34" charset="0"/>
                <a:ea typeface="Tahoma" pitchFamily="34" charset="0"/>
                <a:cs typeface="Tahoma" pitchFamily="34" charset="0"/>
              </a:rPr>
              <a:t>Thailand in the “Middle-Income” Trap</a:t>
            </a:r>
            <a:r>
              <a:rPr lang="th-TH" sz="2000" b="1" dirty="0" smtClean="0">
                <a:solidFill>
                  <a:schemeClr val="tx2"/>
                </a:solidFill>
                <a:latin typeface="Tahoma" pitchFamily="34" charset="0"/>
                <a:ea typeface="Tahoma" pitchFamily="34" charset="0"/>
                <a:cs typeface="Tahoma" pitchFamily="34" charset="0"/>
              </a:rPr>
              <a:t> </a:t>
            </a:r>
          </a:p>
        </p:txBody>
      </p:sp>
      <p:sp>
        <p:nvSpPr>
          <p:cNvPr id="51203" name="Rectangle 3"/>
          <p:cNvSpPr>
            <a:spLocks noChangeArrowheads="1"/>
          </p:cNvSpPr>
          <p:nvPr/>
        </p:nvSpPr>
        <p:spPr bwMode="auto">
          <a:xfrm>
            <a:off x="982663" y="6542088"/>
            <a:ext cx="4154487" cy="315912"/>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692" name="Rectangle 4"/>
          <p:cNvSpPr>
            <a:spLocks noChangeArrowheads="1"/>
          </p:cNvSpPr>
          <p:nvPr/>
        </p:nvSpPr>
        <p:spPr bwMode="auto">
          <a:xfrm>
            <a:off x="2422525" y="1492250"/>
            <a:ext cx="5227638" cy="4308475"/>
          </a:xfrm>
          <a:prstGeom prst="rect">
            <a:avLst/>
          </a:prstGeom>
          <a:solidFill>
            <a:schemeClr val="tx2">
              <a:lumMod val="20000"/>
              <a:lumOff val="80000"/>
            </a:schemeClr>
          </a:solidFill>
          <a:ln w="12700">
            <a:solidFill>
              <a:srgbClr val="000000"/>
            </a:solidFill>
            <a:miter lim="800000"/>
            <a:headEnd/>
            <a:tailEnd/>
          </a:ln>
          <a:effectLst>
            <a:outerShdw dist="35921" dir="2700000" algn="ctr" rotWithShape="0">
              <a:srgbClr val="808080"/>
            </a:outerShdw>
          </a:effectLst>
        </p:spPr>
        <p:txBody>
          <a:bodyPr/>
          <a:lstStyle/>
          <a:p>
            <a:pPr eaLnBrk="0" fontAlgn="auto" hangingPunct="0">
              <a:spcBef>
                <a:spcPts val="0"/>
              </a:spcBef>
              <a:spcAft>
                <a:spcPts val="0"/>
              </a:spcAft>
              <a:defRPr/>
            </a:pPr>
            <a:endParaRPr lang="th-TH" sz="2400">
              <a:latin typeface="Tahoma" pitchFamily="34" charset="0"/>
              <a:ea typeface="MS PGothic" pitchFamily="34" charset="-128"/>
              <a:cs typeface="+mn-cs"/>
            </a:endParaRPr>
          </a:p>
        </p:txBody>
      </p:sp>
      <p:grpSp>
        <p:nvGrpSpPr>
          <p:cNvPr id="2" name="Group 5"/>
          <p:cNvGrpSpPr>
            <a:grpSpLocks/>
          </p:cNvGrpSpPr>
          <p:nvPr/>
        </p:nvGrpSpPr>
        <p:grpSpPr bwMode="auto">
          <a:xfrm>
            <a:off x="5026025" y="1492250"/>
            <a:ext cx="20638" cy="4273550"/>
            <a:chOff x="3436" y="1221"/>
            <a:chExt cx="8" cy="2048"/>
          </a:xfrm>
        </p:grpSpPr>
        <p:sp>
          <p:nvSpPr>
            <p:cNvPr id="51293" name="Rectangle 6"/>
            <p:cNvSpPr>
              <a:spLocks noChangeArrowheads="1"/>
            </p:cNvSpPr>
            <p:nvPr/>
          </p:nvSpPr>
          <p:spPr bwMode="auto">
            <a:xfrm>
              <a:off x="3436" y="122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4" name="Rectangle 7"/>
            <p:cNvSpPr>
              <a:spLocks noChangeArrowheads="1"/>
            </p:cNvSpPr>
            <p:nvPr/>
          </p:nvSpPr>
          <p:spPr bwMode="auto">
            <a:xfrm>
              <a:off x="3436" y="127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5" name="Rectangle 8"/>
            <p:cNvSpPr>
              <a:spLocks noChangeArrowheads="1"/>
            </p:cNvSpPr>
            <p:nvPr/>
          </p:nvSpPr>
          <p:spPr bwMode="auto">
            <a:xfrm>
              <a:off x="3436" y="133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6" name="Rectangle 9"/>
            <p:cNvSpPr>
              <a:spLocks noChangeArrowheads="1"/>
            </p:cNvSpPr>
            <p:nvPr/>
          </p:nvSpPr>
          <p:spPr bwMode="auto">
            <a:xfrm>
              <a:off x="3436" y="138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7" name="Rectangle 10"/>
            <p:cNvSpPr>
              <a:spLocks noChangeArrowheads="1"/>
            </p:cNvSpPr>
            <p:nvPr/>
          </p:nvSpPr>
          <p:spPr bwMode="auto">
            <a:xfrm>
              <a:off x="3436" y="144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8" name="Rectangle 11"/>
            <p:cNvSpPr>
              <a:spLocks noChangeArrowheads="1"/>
            </p:cNvSpPr>
            <p:nvPr/>
          </p:nvSpPr>
          <p:spPr bwMode="auto">
            <a:xfrm>
              <a:off x="3436" y="150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9" name="Rectangle 12"/>
            <p:cNvSpPr>
              <a:spLocks noChangeArrowheads="1"/>
            </p:cNvSpPr>
            <p:nvPr/>
          </p:nvSpPr>
          <p:spPr bwMode="auto">
            <a:xfrm>
              <a:off x="3436" y="155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0" name="Rectangle 13"/>
            <p:cNvSpPr>
              <a:spLocks noChangeArrowheads="1"/>
            </p:cNvSpPr>
            <p:nvPr/>
          </p:nvSpPr>
          <p:spPr bwMode="auto">
            <a:xfrm>
              <a:off x="3436" y="161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1" name="Rectangle 14"/>
            <p:cNvSpPr>
              <a:spLocks noChangeArrowheads="1"/>
            </p:cNvSpPr>
            <p:nvPr/>
          </p:nvSpPr>
          <p:spPr bwMode="auto">
            <a:xfrm>
              <a:off x="3436" y="166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2" name="Rectangle 15"/>
            <p:cNvSpPr>
              <a:spLocks noChangeArrowheads="1"/>
            </p:cNvSpPr>
            <p:nvPr/>
          </p:nvSpPr>
          <p:spPr bwMode="auto">
            <a:xfrm>
              <a:off x="3436" y="172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3" name="Rectangle 16"/>
            <p:cNvSpPr>
              <a:spLocks noChangeArrowheads="1"/>
            </p:cNvSpPr>
            <p:nvPr/>
          </p:nvSpPr>
          <p:spPr bwMode="auto">
            <a:xfrm>
              <a:off x="3436" y="178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4" name="Rectangle 17"/>
            <p:cNvSpPr>
              <a:spLocks noChangeArrowheads="1"/>
            </p:cNvSpPr>
            <p:nvPr/>
          </p:nvSpPr>
          <p:spPr bwMode="auto">
            <a:xfrm>
              <a:off x="3436" y="183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5" name="Rectangle 18"/>
            <p:cNvSpPr>
              <a:spLocks noChangeArrowheads="1"/>
            </p:cNvSpPr>
            <p:nvPr/>
          </p:nvSpPr>
          <p:spPr bwMode="auto">
            <a:xfrm>
              <a:off x="3436" y="189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6" name="Rectangle 19"/>
            <p:cNvSpPr>
              <a:spLocks noChangeArrowheads="1"/>
            </p:cNvSpPr>
            <p:nvPr/>
          </p:nvSpPr>
          <p:spPr bwMode="auto">
            <a:xfrm>
              <a:off x="3436" y="194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7" name="Rectangle 20"/>
            <p:cNvSpPr>
              <a:spLocks noChangeArrowheads="1"/>
            </p:cNvSpPr>
            <p:nvPr/>
          </p:nvSpPr>
          <p:spPr bwMode="auto">
            <a:xfrm>
              <a:off x="3436" y="200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8" name="Rectangle 21"/>
            <p:cNvSpPr>
              <a:spLocks noChangeArrowheads="1"/>
            </p:cNvSpPr>
            <p:nvPr/>
          </p:nvSpPr>
          <p:spPr bwMode="auto">
            <a:xfrm>
              <a:off x="3436" y="206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09" name="Rectangle 22"/>
            <p:cNvSpPr>
              <a:spLocks noChangeArrowheads="1"/>
            </p:cNvSpPr>
            <p:nvPr/>
          </p:nvSpPr>
          <p:spPr bwMode="auto">
            <a:xfrm>
              <a:off x="3436" y="211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0" name="Rectangle 23"/>
            <p:cNvSpPr>
              <a:spLocks noChangeArrowheads="1"/>
            </p:cNvSpPr>
            <p:nvPr/>
          </p:nvSpPr>
          <p:spPr bwMode="auto">
            <a:xfrm>
              <a:off x="3436" y="217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1" name="Rectangle 24"/>
            <p:cNvSpPr>
              <a:spLocks noChangeArrowheads="1"/>
            </p:cNvSpPr>
            <p:nvPr/>
          </p:nvSpPr>
          <p:spPr bwMode="auto">
            <a:xfrm>
              <a:off x="3436" y="222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2" name="Rectangle 25"/>
            <p:cNvSpPr>
              <a:spLocks noChangeArrowheads="1"/>
            </p:cNvSpPr>
            <p:nvPr/>
          </p:nvSpPr>
          <p:spPr bwMode="auto">
            <a:xfrm>
              <a:off x="3436" y="228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3" name="Rectangle 26"/>
            <p:cNvSpPr>
              <a:spLocks noChangeArrowheads="1"/>
            </p:cNvSpPr>
            <p:nvPr/>
          </p:nvSpPr>
          <p:spPr bwMode="auto">
            <a:xfrm>
              <a:off x="3436" y="234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4" name="Rectangle 27"/>
            <p:cNvSpPr>
              <a:spLocks noChangeArrowheads="1"/>
            </p:cNvSpPr>
            <p:nvPr/>
          </p:nvSpPr>
          <p:spPr bwMode="auto">
            <a:xfrm>
              <a:off x="3436" y="239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5" name="Rectangle 28"/>
            <p:cNvSpPr>
              <a:spLocks noChangeArrowheads="1"/>
            </p:cNvSpPr>
            <p:nvPr/>
          </p:nvSpPr>
          <p:spPr bwMode="auto">
            <a:xfrm>
              <a:off x="3436" y="245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6" name="Rectangle 29"/>
            <p:cNvSpPr>
              <a:spLocks noChangeArrowheads="1"/>
            </p:cNvSpPr>
            <p:nvPr/>
          </p:nvSpPr>
          <p:spPr bwMode="auto">
            <a:xfrm>
              <a:off x="3436" y="250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7" name="Rectangle 30"/>
            <p:cNvSpPr>
              <a:spLocks noChangeArrowheads="1"/>
            </p:cNvSpPr>
            <p:nvPr/>
          </p:nvSpPr>
          <p:spPr bwMode="auto">
            <a:xfrm>
              <a:off x="3436" y="256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8" name="Rectangle 31"/>
            <p:cNvSpPr>
              <a:spLocks noChangeArrowheads="1"/>
            </p:cNvSpPr>
            <p:nvPr/>
          </p:nvSpPr>
          <p:spPr bwMode="auto">
            <a:xfrm>
              <a:off x="3436" y="262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19" name="Rectangle 32"/>
            <p:cNvSpPr>
              <a:spLocks noChangeArrowheads="1"/>
            </p:cNvSpPr>
            <p:nvPr/>
          </p:nvSpPr>
          <p:spPr bwMode="auto">
            <a:xfrm>
              <a:off x="3436" y="267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0" name="Rectangle 33"/>
            <p:cNvSpPr>
              <a:spLocks noChangeArrowheads="1"/>
            </p:cNvSpPr>
            <p:nvPr/>
          </p:nvSpPr>
          <p:spPr bwMode="auto">
            <a:xfrm>
              <a:off x="3436" y="273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1" name="Rectangle 34"/>
            <p:cNvSpPr>
              <a:spLocks noChangeArrowheads="1"/>
            </p:cNvSpPr>
            <p:nvPr/>
          </p:nvSpPr>
          <p:spPr bwMode="auto">
            <a:xfrm>
              <a:off x="3436" y="278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2" name="Rectangle 35"/>
            <p:cNvSpPr>
              <a:spLocks noChangeArrowheads="1"/>
            </p:cNvSpPr>
            <p:nvPr/>
          </p:nvSpPr>
          <p:spPr bwMode="auto">
            <a:xfrm>
              <a:off x="3436" y="284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3" name="Rectangle 36"/>
            <p:cNvSpPr>
              <a:spLocks noChangeArrowheads="1"/>
            </p:cNvSpPr>
            <p:nvPr/>
          </p:nvSpPr>
          <p:spPr bwMode="auto">
            <a:xfrm>
              <a:off x="3436" y="290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4" name="Rectangle 37"/>
            <p:cNvSpPr>
              <a:spLocks noChangeArrowheads="1"/>
            </p:cNvSpPr>
            <p:nvPr/>
          </p:nvSpPr>
          <p:spPr bwMode="auto">
            <a:xfrm>
              <a:off x="3436" y="295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5" name="Rectangle 38"/>
            <p:cNvSpPr>
              <a:spLocks noChangeArrowheads="1"/>
            </p:cNvSpPr>
            <p:nvPr/>
          </p:nvSpPr>
          <p:spPr bwMode="auto">
            <a:xfrm>
              <a:off x="3436" y="3013"/>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6" name="Rectangle 39"/>
            <p:cNvSpPr>
              <a:spLocks noChangeArrowheads="1"/>
            </p:cNvSpPr>
            <p:nvPr/>
          </p:nvSpPr>
          <p:spPr bwMode="auto">
            <a:xfrm>
              <a:off x="3436" y="3069"/>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7" name="Rectangle 40"/>
            <p:cNvSpPr>
              <a:spLocks noChangeArrowheads="1"/>
            </p:cNvSpPr>
            <p:nvPr/>
          </p:nvSpPr>
          <p:spPr bwMode="auto">
            <a:xfrm>
              <a:off x="3436" y="3125"/>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8" name="Rectangle 41"/>
            <p:cNvSpPr>
              <a:spLocks noChangeArrowheads="1"/>
            </p:cNvSpPr>
            <p:nvPr/>
          </p:nvSpPr>
          <p:spPr bwMode="auto">
            <a:xfrm>
              <a:off x="3436" y="3181"/>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329" name="Rectangle 42"/>
            <p:cNvSpPr>
              <a:spLocks noChangeArrowheads="1"/>
            </p:cNvSpPr>
            <p:nvPr/>
          </p:nvSpPr>
          <p:spPr bwMode="auto">
            <a:xfrm>
              <a:off x="3436" y="3237"/>
              <a:ext cx="8" cy="32"/>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grpSp>
      <p:grpSp>
        <p:nvGrpSpPr>
          <p:cNvPr id="3" name="Group 43"/>
          <p:cNvGrpSpPr>
            <a:grpSpLocks/>
          </p:cNvGrpSpPr>
          <p:nvPr/>
        </p:nvGrpSpPr>
        <p:grpSpPr bwMode="auto">
          <a:xfrm>
            <a:off x="2422525" y="3636963"/>
            <a:ext cx="5184775" cy="17462"/>
            <a:chOff x="2407" y="2249"/>
            <a:chExt cx="2049" cy="8"/>
          </a:xfrm>
        </p:grpSpPr>
        <p:sp>
          <p:nvSpPr>
            <p:cNvPr id="51256" name="Rectangle 44"/>
            <p:cNvSpPr>
              <a:spLocks noChangeArrowheads="1"/>
            </p:cNvSpPr>
            <p:nvPr/>
          </p:nvSpPr>
          <p:spPr bwMode="auto">
            <a:xfrm>
              <a:off x="2407"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7" name="Rectangle 45"/>
            <p:cNvSpPr>
              <a:spLocks noChangeArrowheads="1"/>
            </p:cNvSpPr>
            <p:nvPr/>
          </p:nvSpPr>
          <p:spPr bwMode="auto">
            <a:xfrm>
              <a:off x="2463"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8" name="Rectangle 46"/>
            <p:cNvSpPr>
              <a:spLocks noChangeArrowheads="1"/>
            </p:cNvSpPr>
            <p:nvPr/>
          </p:nvSpPr>
          <p:spPr bwMode="auto">
            <a:xfrm>
              <a:off x="2519"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59" name="Rectangle 47"/>
            <p:cNvSpPr>
              <a:spLocks noChangeArrowheads="1"/>
            </p:cNvSpPr>
            <p:nvPr/>
          </p:nvSpPr>
          <p:spPr bwMode="auto">
            <a:xfrm>
              <a:off x="2575"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0" name="Rectangle 48"/>
            <p:cNvSpPr>
              <a:spLocks noChangeArrowheads="1"/>
            </p:cNvSpPr>
            <p:nvPr/>
          </p:nvSpPr>
          <p:spPr bwMode="auto">
            <a:xfrm>
              <a:off x="2631"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1" name="Rectangle 49"/>
            <p:cNvSpPr>
              <a:spLocks noChangeArrowheads="1"/>
            </p:cNvSpPr>
            <p:nvPr/>
          </p:nvSpPr>
          <p:spPr bwMode="auto">
            <a:xfrm>
              <a:off x="2687"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2" name="Rectangle 50"/>
            <p:cNvSpPr>
              <a:spLocks noChangeArrowheads="1"/>
            </p:cNvSpPr>
            <p:nvPr/>
          </p:nvSpPr>
          <p:spPr bwMode="auto">
            <a:xfrm>
              <a:off x="2743"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3" name="Rectangle 51"/>
            <p:cNvSpPr>
              <a:spLocks noChangeArrowheads="1"/>
            </p:cNvSpPr>
            <p:nvPr/>
          </p:nvSpPr>
          <p:spPr bwMode="auto">
            <a:xfrm>
              <a:off x="2799" y="2249"/>
              <a:ext cx="33"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4" name="Rectangle 52"/>
            <p:cNvSpPr>
              <a:spLocks noChangeArrowheads="1"/>
            </p:cNvSpPr>
            <p:nvPr/>
          </p:nvSpPr>
          <p:spPr bwMode="auto">
            <a:xfrm>
              <a:off x="285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5" name="Rectangle 53"/>
            <p:cNvSpPr>
              <a:spLocks noChangeArrowheads="1"/>
            </p:cNvSpPr>
            <p:nvPr/>
          </p:nvSpPr>
          <p:spPr bwMode="auto">
            <a:xfrm>
              <a:off x="291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6" name="Rectangle 54"/>
            <p:cNvSpPr>
              <a:spLocks noChangeArrowheads="1"/>
            </p:cNvSpPr>
            <p:nvPr/>
          </p:nvSpPr>
          <p:spPr bwMode="auto">
            <a:xfrm>
              <a:off x="296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7" name="Rectangle 55"/>
            <p:cNvSpPr>
              <a:spLocks noChangeArrowheads="1"/>
            </p:cNvSpPr>
            <p:nvPr/>
          </p:nvSpPr>
          <p:spPr bwMode="auto">
            <a:xfrm>
              <a:off x="302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8" name="Rectangle 56"/>
            <p:cNvSpPr>
              <a:spLocks noChangeArrowheads="1"/>
            </p:cNvSpPr>
            <p:nvPr/>
          </p:nvSpPr>
          <p:spPr bwMode="auto">
            <a:xfrm>
              <a:off x="308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69" name="Rectangle 57"/>
            <p:cNvSpPr>
              <a:spLocks noChangeArrowheads="1"/>
            </p:cNvSpPr>
            <p:nvPr/>
          </p:nvSpPr>
          <p:spPr bwMode="auto">
            <a:xfrm>
              <a:off x="313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0" name="Rectangle 58"/>
            <p:cNvSpPr>
              <a:spLocks noChangeArrowheads="1"/>
            </p:cNvSpPr>
            <p:nvPr/>
          </p:nvSpPr>
          <p:spPr bwMode="auto">
            <a:xfrm>
              <a:off x="319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1" name="Rectangle 59"/>
            <p:cNvSpPr>
              <a:spLocks noChangeArrowheads="1"/>
            </p:cNvSpPr>
            <p:nvPr/>
          </p:nvSpPr>
          <p:spPr bwMode="auto">
            <a:xfrm>
              <a:off x="324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2" name="Rectangle 60"/>
            <p:cNvSpPr>
              <a:spLocks noChangeArrowheads="1"/>
            </p:cNvSpPr>
            <p:nvPr/>
          </p:nvSpPr>
          <p:spPr bwMode="auto">
            <a:xfrm>
              <a:off x="330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3" name="Rectangle 61"/>
            <p:cNvSpPr>
              <a:spLocks noChangeArrowheads="1"/>
            </p:cNvSpPr>
            <p:nvPr/>
          </p:nvSpPr>
          <p:spPr bwMode="auto">
            <a:xfrm>
              <a:off x="336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4" name="Rectangle 62"/>
            <p:cNvSpPr>
              <a:spLocks noChangeArrowheads="1"/>
            </p:cNvSpPr>
            <p:nvPr/>
          </p:nvSpPr>
          <p:spPr bwMode="auto">
            <a:xfrm>
              <a:off x="341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5" name="Rectangle 63"/>
            <p:cNvSpPr>
              <a:spLocks noChangeArrowheads="1"/>
            </p:cNvSpPr>
            <p:nvPr/>
          </p:nvSpPr>
          <p:spPr bwMode="auto">
            <a:xfrm>
              <a:off x="347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6" name="Rectangle 64"/>
            <p:cNvSpPr>
              <a:spLocks noChangeArrowheads="1"/>
            </p:cNvSpPr>
            <p:nvPr/>
          </p:nvSpPr>
          <p:spPr bwMode="auto">
            <a:xfrm>
              <a:off x="352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7" name="Rectangle 65"/>
            <p:cNvSpPr>
              <a:spLocks noChangeArrowheads="1"/>
            </p:cNvSpPr>
            <p:nvPr/>
          </p:nvSpPr>
          <p:spPr bwMode="auto">
            <a:xfrm>
              <a:off x="358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8" name="Rectangle 66"/>
            <p:cNvSpPr>
              <a:spLocks noChangeArrowheads="1"/>
            </p:cNvSpPr>
            <p:nvPr/>
          </p:nvSpPr>
          <p:spPr bwMode="auto">
            <a:xfrm>
              <a:off x="364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79" name="Rectangle 67"/>
            <p:cNvSpPr>
              <a:spLocks noChangeArrowheads="1"/>
            </p:cNvSpPr>
            <p:nvPr/>
          </p:nvSpPr>
          <p:spPr bwMode="auto">
            <a:xfrm>
              <a:off x="369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0" name="Rectangle 68"/>
            <p:cNvSpPr>
              <a:spLocks noChangeArrowheads="1"/>
            </p:cNvSpPr>
            <p:nvPr/>
          </p:nvSpPr>
          <p:spPr bwMode="auto">
            <a:xfrm>
              <a:off x="375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1" name="Rectangle 69"/>
            <p:cNvSpPr>
              <a:spLocks noChangeArrowheads="1"/>
            </p:cNvSpPr>
            <p:nvPr/>
          </p:nvSpPr>
          <p:spPr bwMode="auto">
            <a:xfrm>
              <a:off x="380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2" name="Rectangle 70"/>
            <p:cNvSpPr>
              <a:spLocks noChangeArrowheads="1"/>
            </p:cNvSpPr>
            <p:nvPr/>
          </p:nvSpPr>
          <p:spPr bwMode="auto">
            <a:xfrm>
              <a:off x="386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3" name="Rectangle 71"/>
            <p:cNvSpPr>
              <a:spLocks noChangeArrowheads="1"/>
            </p:cNvSpPr>
            <p:nvPr/>
          </p:nvSpPr>
          <p:spPr bwMode="auto">
            <a:xfrm>
              <a:off x="392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4" name="Rectangle 72"/>
            <p:cNvSpPr>
              <a:spLocks noChangeArrowheads="1"/>
            </p:cNvSpPr>
            <p:nvPr/>
          </p:nvSpPr>
          <p:spPr bwMode="auto">
            <a:xfrm>
              <a:off x="397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5" name="Rectangle 73"/>
            <p:cNvSpPr>
              <a:spLocks noChangeArrowheads="1"/>
            </p:cNvSpPr>
            <p:nvPr/>
          </p:nvSpPr>
          <p:spPr bwMode="auto">
            <a:xfrm>
              <a:off x="403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6" name="Rectangle 74"/>
            <p:cNvSpPr>
              <a:spLocks noChangeArrowheads="1"/>
            </p:cNvSpPr>
            <p:nvPr/>
          </p:nvSpPr>
          <p:spPr bwMode="auto">
            <a:xfrm>
              <a:off x="408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7" name="Rectangle 75"/>
            <p:cNvSpPr>
              <a:spLocks noChangeArrowheads="1"/>
            </p:cNvSpPr>
            <p:nvPr/>
          </p:nvSpPr>
          <p:spPr bwMode="auto">
            <a:xfrm>
              <a:off x="414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8" name="Rectangle 76"/>
            <p:cNvSpPr>
              <a:spLocks noChangeArrowheads="1"/>
            </p:cNvSpPr>
            <p:nvPr/>
          </p:nvSpPr>
          <p:spPr bwMode="auto">
            <a:xfrm>
              <a:off x="4200"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89" name="Rectangle 77"/>
            <p:cNvSpPr>
              <a:spLocks noChangeArrowheads="1"/>
            </p:cNvSpPr>
            <p:nvPr/>
          </p:nvSpPr>
          <p:spPr bwMode="auto">
            <a:xfrm>
              <a:off x="4256"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0" name="Rectangle 78"/>
            <p:cNvSpPr>
              <a:spLocks noChangeArrowheads="1"/>
            </p:cNvSpPr>
            <p:nvPr/>
          </p:nvSpPr>
          <p:spPr bwMode="auto">
            <a:xfrm>
              <a:off x="4312"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1" name="Rectangle 79"/>
            <p:cNvSpPr>
              <a:spLocks noChangeArrowheads="1"/>
            </p:cNvSpPr>
            <p:nvPr/>
          </p:nvSpPr>
          <p:spPr bwMode="auto">
            <a:xfrm>
              <a:off x="4368"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sp>
          <p:nvSpPr>
            <p:cNvPr id="51292" name="Rectangle 80"/>
            <p:cNvSpPr>
              <a:spLocks noChangeArrowheads="1"/>
            </p:cNvSpPr>
            <p:nvPr/>
          </p:nvSpPr>
          <p:spPr bwMode="auto">
            <a:xfrm>
              <a:off x="4424" y="2249"/>
              <a:ext cx="32" cy="8"/>
            </a:xfrm>
            <a:prstGeom prst="rect">
              <a:avLst/>
            </a:prstGeom>
            <a:solidFill>
              <a:srgbClr val="000000"/>
            </a:solidFill>
            <a:ln w="9525">
              <a:noFill/>
              <a:miter lim="800000"/>
              <a:headEnd/>
              <a:tailEnd/>
            </a:ln>
          </p:spPr>
          <p:txBody>
            <a:bodyPr/>
            <a:lstStyle/>
            <a:p>
              <a:endParaRPr lang="th-TH">
                <a:latin typeface="Calibri" pitchFamily="34" charset="0"/>
                <a:cs typeface="Cordia New" pitchFamily="34" charset="-34"/>
              </a:endParaRPr>
            </a:p>
          </p:txBody>
        </p:sp>
      </p:grpSp>
      <p:sp>
        <p:nvSpPr>
          <p:cNvPr id="51207" name="Oval 81"/>
          <p:cNvSpPr>
            <a:spLocks noChangeArrowheads="1"/>
          </p:cNvSpPr>
          <p:nvPr/>
        </p:nvSpPr>
        <p:spPr bwMode="auto">
          <a:xfrm>
            <a:off x="6588125" y="1700213"/>
            <a:ext cx="609600" cy="503237"/>
          </a:xfrm>
          <a:prstGeom prst="ellipse">
            <a:avLst/>
          </a:prstGeom>
          <a:solidFill>
            <a:schemeClr val="accent2"/>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08" name="Oval 82"/>
          <p:cNvSpPr>
            <a:spLocks noChangeArrowheads="1"/>
          </p:cNvSpPr>
          <p:nvPr/>
        </p:nvSpPr>
        <p:spPr bwMode="auto">
          <a:xfrm>
            <a:off x="2543175" y="4897438"/>
            <a:ext cx="852488" cy="703262"/>
          </a:xfrm>
          <a:prstGeom prst="ellipse">
            <a:avLst/>
          </a:prstGeom>
          <a:solidFill>
            <a:srgbClr val="990099"/>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09" name="Oval 83"/>
          <p:cNvSpPr>
            <a:spLocks noChangeArrowheads="1"/>
          </p:cNvSpPr>
          <p:nvPr/>
        </p:nvSpPr>
        <p:spPr bwMode="auto">
          <a:xfrm>
            <a:off x="4127500" y="4311650"/>
            <a:ext cx="368300" cy="303213"/>
          </a:xfrm>
          <a:prstGeom prst="ellipse">
            <a:avLst/>
          </a:prstGeom>
          <a:solidFill>
            <a:srgbClr val="000099"/>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10" name="Rectangle 85"/>
          <p:cNvSpPr>
            <a:spLocks noChangeArrowheads="1"/>
          </p:cNvSpPr>
          <p:nvPr/>
        </p:nvSpPr>
        <p:spPr bwMode="auto">
          <a:xfrm>
            <a:off x="1371600" y="1692275"/>
            <a:ext cx="7270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4" name="Rectangle 86"/>
          <p:cNvSpPr>
            <a:spLocks noChangeArrowheads="1"/>
          </p:cNvSpPr>
          <p:nvPr/>
        </p:nvSpPr>
        <p:spPr bwMode="auto">
          <a:xfrm>
            <a:off x="1371600" y="1704975"/>
            <a:ext cx="8763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Leaders</a:t>
            </a:r>
          </a:p>
        </p:txBody>
      </p:sp>
      <p:sp>
        <p:nvSpPr>
          <p:cNvPr id="51212" name="Rectangle 87"/>
          <p:cNvSpPr>
            <a:spLocks noChangeArrowheads="1"/>
          </p:cNvSpPr>
          <p:nvPr/>
        </p:nvSpPr>
        <p:spPr bwMode="auto">
          <a:xfrm>
            <a:off x="762000" y="3495675"/>
            <a:ext cx="1336675"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6" name="Rectangle 88"/>
          <p:cNvSpPr>
            <a:spLocks noChangeArrowheads="1"/>
          </p:cNvSpPr>
          <p:nvPr/>
        </p:nvSpPr>
        <p:spPr bwMode="auto">
          <a:xfrm>
            <a:off x="963613" y="3397250"/>
            <a:ext cx="12827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Technology</a:t>
            </a:r>
          </a:p>
        </p:txBody>
      </p:sp>
      <p:sp>
        <p:nvSpPr>
          <p:cNvPr id="370777" name="Rectangle 89"/>
          <p:cNvSpPr>
            <a:spLocks noChangeArrowheads="1"/>
          </p:cNvSpPr>
          <p:nvPr/>
        </p:nvSpPr>
        <p:spPr bwMode="auto">
          <a:xfrm>
            <a:off x="1008063" y="3702050"/>
            <a:ext cx="12319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and Design</a:t>
            </a:r>
          </a:p>
        </p:txBody>
      </p:sp>
      <p:sp>
        <p:nvSpPr>
          <p:cNvPr id="51215" name="Rectangle 90"/>
          <p:cNvSpPr>
            <a:spLocks noChangeArrowheads="1"/>
          </p:cNvSpPr>
          <p:nvPr/>
        </p:nvSpPr>
        <p:spPr bwMode="auto">
          <a:xfrm>
            <a:off x="762000" y="5497513"/>
            <a:ext cx="13366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79" name="Rectangle 91"/>
          <p:cNvSpPr>
            <a:spLocks noChangeArrowheads="1"/>
          </p:cNvSpPr>
          <p:nvPr/>
        </p:nvSpPr>
        <p:spPr bwMode="auto">
          <a:xfrm>
            <a:off x="1143000" y="5510213"/>
            <a:ext cx="1066800" cy="274637"/>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Followers</a:t>
            </a:r>
          </a:p>
        </p:txBody>
      </p:sp>
      <p:sp>
        <p:nvSpPr>
          <p:cNvPr id="51217" name="Rectangle 92"/>
          <p:cNvSpPr>
            <a:spLocks noChangeArrowheads="1"/>
          </p:cNvSpPr>
          <p:nvPr/>
        </p:nvSpPr>
        <p:spPr bwMode="auto">
          <a:xfrm>
            <a:off x="2422525" y="5899150"/>
            <a:ext cx="1341438" cy="2016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1" name="Rectangle 93"/>
          <p:cNvSpPr>
            <a:spLocks noChangeArrowheads="1"/>
          </p:cNvSpPr>
          <p:nvPr/>
        </p:nvSpPr>
        <p:spPr bwMode="auto">
          <a:xfrm>
            <a:off x="2505075" y="5911850"/>
            <a:ext cx="10287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Low Cost</a:t>
            </a:r>
          </a:p>
        </p:txBody>
      </p:sp>
      <p:sp>
        <p:nvSpPr>
          <p:cNvPr id="51219" name="Rectangle 94"/>
          <p:cNvSpPr>
            <a:spLocks noChangeArrowheads="1"/>
          </p:cNvSpPr>
          <p:nvPr/>
        </p:nvSpPr>
        <p:spPr bwMode="auto">
          <a:xfrm>
            <a:off x="4368800" y="5899150"/>
            <a:ext cx="1336675"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3" name="Rectangle 95"/>
          <p:cNvSpPr>
            <a:spLocks noChangeArrowheads="1"/>
          </p:cNvSpPr>
          <p:nvPr/>
        </p:nvSpPr>
        <p:spPr bwMode="auto">
          <a:xfrm>
            <a:off x="3810000" y="6461125"/>
            <a:ext cx="25400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solidFill>
                  <a:srgbClr val="0000FF"/>
                </a:solidFill>
                <a:effectLst>
                  <a:outerShdw blurRad="38100" dist="38100" dir="2700000" algn="tl">
                    <a:srgbClr val="C0C0C0"/>
                  </a:outerShdw>
                </a:effectLst>
                <a:latin typeface="+mn-lt"/>
                <a:ea typeface="MS PGothic" pitchFamily="34" charset="-128"/>
                <a:cs typeface="Arial" pitchFamily="34" charset="0"/>
              </a:rPr>
              <a:t>Competitive Advantage</a:t>
            </a:r>
          </a:p>
        </p:txBody>
      </p:sp>
      <p:sp>
        <p:nvSpPr>
          <p:cNvPr id="51221" name="Rectangle 96"/>
          <p:cNvSpPr>
            <a:spLocks noChangeArrowheads="1"/>
          </p:cNvSpPr>
          <p:nvPr/>
        </p:nvSpPr>
        <p:spPr bwMode="auto">
          <a:xfrm>
            <a:off x="6434138" y="5899150"/>
            <a:ext cx="1338262" cy="2016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370785" name="Rectangle 97"/>
          <p:cNvSpPr>
            <a:spLocks noChangeArrowheads="1"/>
          </p:cNvSpPr>
          <p:nvPr/>
        </p:nvSpPr>
        <p:spPr bwMode="auto">
          <a:xfrm>
            <a:off x="6313488" y="5911850"/>
            <a:ext cx="15494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effectLst>
                  <a:outerShdw blurRad="38100" dist="38100" dir="2700000" algn="tl">
                    <a:srgbClr val="C0C0C0"/>
                  </a:outerShdw>
                </a:effectLst>
                <a:latin typeface="+mn-lt"/>
                <a:ea typeface="MS PGothic" pitchFamily="34" charset="-128"/>
                <a:cs typeface="Arial" pitchFamily="34" charset="0"/>
              </a:rPr>
              <a:t>Differentiation</a:t>
            </a:r>
          </a:p>
        </p:txBody>
      </p:sp>
      <p:sp>
        <p:nvSpPr>
          <p:cNvPr id="51223" name="Rectangle 98"/>
          <p:cNvSpPr>
            <a:spLocks noChangeArrowheads="1"/>
          </p:cNvSpPr>
          <p:nvPr/>
        </p:nvSpPr>
        <p:spPr bwMode="auto">
          <a:xfrm>
            <a:off x="6310313" y="1592263"/>
            <a:ext cx="1339850" cy="201612"/>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4" name="Rectangle 99"/>
          <p:cNvSpPr>
            <a:spLocks noChangeArrowheads="1"/>
          </p:cNvSpPr>
          <p:nvPr/>
        </p:nvSpPr>
        <p:spPr bwMode="auto">
          <a:xfrm>
            <a:off x="7092950" y="1628775"/>
            <a:ext cx="444500" cy="184150"/>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Japan</a:t>
            </a:r>
            <a:endParaRPr lang="en-US" sz="1200">
              <a:latin typeface="Calibri" pitchFamily="34" charset="0"/>
              <a:ea typeface="MS PGothic" pitchFamily="34" charset="-128"/>
              <a:cs typeface="Arial" pitchFamily="34" charset="0"/>
            </a:endParaRPr>
          </a:p>
        </p:txBody>
      </p:sp>
      <p:sp>
        <p:nvSpPr>
          <p:cNvPr id="51225" name="Rectangle 100"/>
          <p:cNvSpPr>
            <a:spLocks noChangeArrowheads="1"/>
          </p:cNvSpPr>
          <p:nvPr/>
        </p:nvSpPr>
        <p:spPr bwMode="auto">
          <a:xfrm>
            <a:off x="3881438" y="3195638"/>
            <a:ext cx="852487" cy="403225"/>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6" name="Rectangle 103"/>
          <p:cNvSpPr>
            <a:spLocks noChangeArrowheads="1"/>
          </p:cNvSpPr>
          <p:nvPr/>
        </p:nvSpPr>
        <p:spPr bwMode="auto">
          <a:xfrm>
            <a:off x="2359025" y="4595813"/>
            <a:ext cx="855663"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27" name="Rectangle 104"/>
          <p:cNvSpPr>
            <a:spLocks noChangeArrowheads="1"/>
          </p:cNvSpPr>
          <p:nvPr/>
        </p:nvSpPr>
        <p:spPr bwMode="auto">
          <a:xfrm>
            <a:off x="2505075" y="4606925"/>
            <a:ext cx="428625" cy="184150"/>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China</a:t>
            </a:r>
            <a:endParaRPr lang="en-US" sz="1200">
              <a:latin typeface="Calibri" pitchFamily="34" charset="0"/>
              <a:ea typeface="MS PGothic" pitchFamily="34" charset="-128"/>
              <a:cs typeface="Arial" pitchFamily="34" charset="0"/>
            </a:endParaRPr>
          </a:p>
        </p:txBody>
      </p:sp>
      <p:sp>
        <p:nvSpPr>
          <p:cNvPr id="51228" name="Rectangle 105"/>
          <p:cNvSpPr>
            <a:spLocks noChangeArrowheads="1"/>
          </p:cNvSpPr>
          <p:nvPr/>
        </p:nvSpPr>
        <p:spPr bwMode="auto">
          <a:xfrm>
            <a:off x="4487863" y="4495800"/>
            <a:ext cx="854075" cy="203200"/>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grpSp>
        <p:nvGrpSpPr>
          <p:cNvPr id="4" name="Group 106"/>
          <p:cNvGrpSpPr>
            <a:grpSpLocks/>
          </p:cNvGrpSpPr>
          <p:nvPr/>
        </p:nvGrpSpPr>
        <p:grpSpPr bwMode="auto">
          <a:xfrm>
            <a:off x="5114925" y="2124075"/>
            <a:ext cx="1222375" cy="946150"/>
            <a:chOff x="3471" y="1524"/>
            <a:chExt cx="484" cy="453"/>
          </a:xfrm>
        </p:grpSpPr>
        <p:sp>
          <p:nvSpPr>
            <p:cNvPr id="51254" name="Freeform 107"/>
            <p:cNvSpPr>
              <a:spLocks/>
            </p:cNvSpPr>
            <p:nvPr/>
          </p:nvSpPr>
          <p:spPr bwMode="auto">
            <a:xfrm>
              <a:off x="3471" y="1524"/>
              <a:ext cx="484" cy="453"/>
            </a:xfrm>
            <a:custGeom>
              <a:avLst/>
              <a:gdLst>
                <a:gd name="T0" fmla="*/ 484 w 484"/>
                <a:gd name="T1" fmla="*/ 453 h 453"/>
                <a:gd name="T2" fmla="*/ 363 w 484"/>
                <a:gd name="T3" fmla="*/ 340 h 453"/>
                <a:gd name="T4" fmla="*/ 470 w 484"/>
                <a:gd name="T5" fmla="*/ 226 h 453"/>
                <a:gd name="T6" fmla="*/ 227 w 484"/>
                <a:gd name="T7" fmla="*/ 0 h 453"/>
                <a:gd name="T8" fmla="*/ 121 w 484"/>
                <a:gd name="T9" fmla="*/ 115 h 453"/>
                <a:gd name="T10" fmla="*/ 0 w 484"/>
                <a:gd name="T11" fmla="*/ 2 h 453"/>
                <a:gd name="T12" fmla="*/ 152 w 484"/>
                <a:gd name="T13" fmla="*/ 324 h 453"/>
                <a:gd name="T14" fmla="*/ 484 w 484"/>
                <a:gd name="T15" fmla="*/ 453 h 453"/>
                <a:gd name="T16" fmla="*/ 0 60000 65536"/>
                <a:gd name="T17" fmla="*/ 0 60000 65536"/>
                <a:gd name="T18" fmla="*/ 0 60000 65536"/>
                <a:gd name="T19" fmla="*/ 0 60000 65536"/>
                <a:gd name="T20" fmla="*/ 0 60000 65536"/>
                <a:gd name="T21" fmla="*/ 0 60000 65536"/>
                <a:gd name="T22" fmla="*/ 0 60000 65536"/>
                <a:gd name="T23" fmla="*/ 0 60000 65536"/>
                <a:gd name="T24" fmla="*/ 0 w 484"/>
                <a:gd name="T25" fmla="*/ 0 h 453"/>
                <a:gd name="T26" fmla="*/ 484 w 484"/>
                <a:gd name="T27" fmla="*/ 453 h 4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4" h="453">
                  <a:moveTo>
                    <a:pt x="484" y="453"/>
                  </a:moveTo>
                  <a:lnTo>
                    <a:pt x="363" y="340"/>
                  </a:lnTo>
                  <a:lnTo>
                    <a:pt x="470" y="226"/>
                  </a:lnTo>
                  <a:lnTo>
                    <a:pt x="227" y="0"/>
                  </a:lnTo>
                  <a:lnTo>
                    <a:pt x="121" y="115"/>
                  </a:lnTo>
                  <a:lnTo>
                    <a:pt x="0" y="2"/>
                  </a:lnTo>
                  <a:lnTo>
                    <a:pt x="152" y="324"/>
                  </a:lnTo>
                  <a:lnTo>
                    <a:pt x="484" y="453"/>
                  </a:lnTo>
                  <a:close/>
                </a:path>
              </a:pathLst>
            </a:custGeom>
            <a:solidFill>
              <a:srgbClr val="FFFF00"/>
            </a:solidFill>
            <a:ln w="9525">
              <a:noFill/>
              <a:round/>
              <a:headEnd/>
              <a:tailEnd/>
            </a:ln>
          </p:spPr>
          <p:txBody>
            <a:bodyPr/>
            <a:lstStyle/>
            <a:p>
              <a:endParaRPr lang="th-TH"/>
            </a:p>
          </p:txBody>
        </p:sp>
        <p:sp>
          <p:nvSpPr>
            <p:cNvPr id="51255" name="Freeform 108"/>
            <p:cNvSpPr>
              <a:spLocks/>
            </p:cNvSpPr>
            <p:nvPr/>
          </p:nvSpPr>
          <p:spPr bwMode="auto">
            <a:xfrm>
              <a:off x="3471" y="1524"/>
              <a:ext cx="484" cy="453"/>
            </a:xfrm>
            <a:custGeom>
              <a:avLst/>
              <a:gdLst>
                <a:gd name="T0" fmla="*/ 484 w 484"/>
                <a:gd name="T1" fmla="*/ 453 h 453"/>
                <a:gd name="T2" fmla="*/ 363 w 484"/>
                <a:gd name="T3" fmla="*/ 340 h 453"/>
                <a:gd name="T4" fmla="*/ 470 w 484"/>
                <a:gd name="T5" fmla="*/ 226 h 453"/>
                <a:gd name="T6" fmla="*/ 227 w 484"/>
                <a:gd name="T7" fmla="*/ 0 h 453"/>
                <a:gd name="T8" fmla="*/ 121 w 484"/>
                <a:gd name="T9" fmla="*/ 115 h 453"/>
                <a:gd name="T10" fmla="*/ 0 w 484"/>
                <a:gd name="T11" fmla="*/ 2 h 453"/>
                <a:gd name="T12" fmla="*/ 152 w 484"/>
                <a:gd name="T13" fmla="*/ 324 h 453"/>
                <a:gd name="T14" fmla="*/ 484 w 484"/>
                <a:gd name="T15" fmla="*/ 453 h 453"/>
                <a:gd name="T16" fmla="*/ 0 60000 65536"/>
                <a:gd name="T17" fmla="*/ 0 60000 65536"/>
                <a:gd name="T18" fmla="*/ 0 60000 65536"/>
                <a:gd name="T19" fmla="*/ 0 60000 65536"/>
                <a:gd name="T20" fmla="*/ 0 60000 65536"/>
                <a:gd name="T21" fmla="*/ 0 60000 65536"/>
                <a:gd name="T22" fmla="*/ 0 60000 65536"/>
                <a:gd name="T23" fmla="*/ 0 60000 65536"/>
                <a:gd name="T24" fmla="*/ 0 w 484"/>
                <a:gd name="T25" fmla="*/ 0 h 453"/>
                <a:gd name="T26" fmla="*/ 484 w 484"/>
                <a:gd name="T27" fmla="*/ 453 h 4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4" h="453">
                  <a:moveTo>
                    <a:pt x="484" y="453"/>
                  </a:moveTo>
                  <a:lnTo>
                    <a:pt x="363" y="340"/>
                  </a:lnTo>
                  <a:lnTo>
                    <a:pt x="470" y="226"/>
                  </a:lnTo>
                  <a:lnTo>
                    <a:pt x="227" y="0"/>
                  </a:lnTo>
                  <a:lnTo>
                    <a:pt x="121" y="115"/>
                  </a:lnTo>
                  <a:lnTo>
                    <a:pt x="0" y="2"/>
                  </a:lnTo>
                  <a:lnTo>
                    <a:pt x="152" y="324"/>
                  </a:lnTo>
                  <a:lnTo>
                    <a:pt x="484" y="453"/>
                  </a:lnTo>
                  <a:close/>
                </a:path>
              </a:pathLst>
            </a:custGeom>
            <a:solidFill>
              <a:srgbClr val="FFFF00"/>
            </a:solidFill>
            <a:ln w="12700">
              <a:solidFill>
                <a:srgbClr val="000000"/>
              </a:solidFill>
              <a:round/>
              <a:headEnd/>
              <a:tailEnd/>
            </a:ln>
          </p:spPr>
          <p:txBody>
            <a:bodyPr/>
            <a:lstStyle/>
            <a:p>
              <a:endParaRPr lang="th-TH"/>
            </a:p>
          </p:txBody>
        </p:sp>
      </p:grpSp>
      <p:grpSp>
        <p:nvGrpSpPr>
          <p:cNvPr id="5" name="Group 109"/>
          <p:cNvGrpSpPr>
            <a:grpSpLocks/>
          </p:cNvGrpSpPr>
          <p:nvPr/>
        </p:nvGrpSpPr>
        <p:grpSpPr bwMode="auto">
          <a:xfrm>
            <a:off x="2922588" y="4060825"/>
            <a:ext cx="1338262" cy="1035050"/>
            <a:chOff x="2605" y="2452"/>
            <a:chExt cx="529" cy="496"/>
          </a:xfrm>
        </p:grpSpPr>
        <p:sp>
          <p:nvSpPr>
            <p:cNvPr id="51252" name="Freeform 110"/>
            <p:cNvSpPr>
              <a:spLocks/>
            </p:cNvSpPr>
            <p:nvPr/>
          </p:nvSpPr>
          <p:spPr bwMode="auto">
            <a:xfrm>
              <a:off x="2605" y="2452"/>
              <a:ext cx="529" cy="496"/>
            </a:xfrm>
            <a:custGeom>
              <a:avLst/>
              <a:gdLst>
                <a:gd name="T0" fmla="*/ 0 w 529"/>
                <a:gd name="T1" fmla="*/ 0 h 496"/>
                <a:gd name="T2" fmla="*/ 132 w 529"/>
                <a:gd name="T3" fmla="*/ 124 h 496"/>
                <a:gd name="T4" fmla="*/ 25 w 529"/>
                <a:gd name="T5" fmla="*/ 238 h 496"/>
                <a:gd name="T6" fmla="*/ 290 w 529"/>
                <a:gd name="T7" fmla="*/ 486 h 496"/>
                <a:gd name="T8" fmla="*/ 397 w 529"/>
                <a:gd name="T9" fmla="*/ 372 h 496"/>
                <a:gd name="T10" fmla="*/ 529 w 529"/>
                <a:gd name="T11" fmla="*/ 496 h 496"/>
                <a:gd name="T12" fmla="*/ 356 w 529"/>
                <a:gd name="T13" fmla="*/ 152 h 496"/>
                <a:gd name="T14" fmla="*/ 0 w 529"/>
                <a:gd name="T15" fmla="*/ 0 h 496"/>
                <a:gd name="T16" fmla="*/ 0 60000 65536"/>
                <a:gd name="T17" fmla="*/ 0 60000 65536"/>
                <a:gd name="T18" fmla="*/ 0 60000 65536"/>
                <a:gd name="T19" fmla="*/ 0 60000 65536"/>
                <a:gd name="T20" fmla="*/ 0 60000 65536"/>
                <a:gd name="T21" fmla="*/ 0 60000 65536"/>
                <a:gd name="T22" fmla="*/ 0 60000 65536"/>
                <a:gd name="T23" fmla="*/ 0 60000 65536"/>
                <a:gd name="T24" fmla="*/ 0 w 529"/>
                <a:gd name="T25" fmla="*/ 0 h 496"/>
                <a:gd name="T26" fmla="*/ 529 w 529"/>
                <a:gd name="T27" fmla="*/ 496 h 4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9" h="496">
                  <a:moveTo>
                    <a:pt x="0" y="0"/>
                  </a:moveTo>
                  <a:lnTo>
                    <a:pt x="132" y="124"/>
                  </a:lnTo>
                  <a:lnTo>
                    <a:pt x="25" y="238"/>
                  </a:lnTo>
                  <a:lnTo>
                    <a:pt x="290" y="486"/>
                  </a:lnTo>
                  <a:lnTo>
                    <a:pt x="397" y="372"/>
                  </a:lnTo>
                  <a:lnTo>
                    <a:pt x="529" y="496"/>
                  </a:lnTo>
                  <a:lnTo>
                    <a:pt x="356" y="152"/>
                  </a:lnTo>
                  <a:lnTo>
                    <a:pt x="0" y="0"/>
                  </a:lnTo>
                  <a:close/>
                </a:path>
              </a:pathLst>
            </a:custGeom>
            <a:solidFill>
              <a:srgbClr val="FFFF00"/>
            </a:solidFill>
            <a:ln w="9525">
              <a:noFill/>
              <a:round/>
              <a:headEnd/>
              <a:tailEnd/>
            </a:ln>
          </p:spPr>
          <p:txBody>
            <a:bodyPr/>
            <a:lstStyle/>
            <a:p>
              <a:endParaRPr lang="th-TH"/>
            </a:p>
          </p:txBody>
        </p:sp>
        <p:sp>
          <p:nvSpPr>
            <p:cNvPr id="51253" name="Freeform 111"/>
            <p:cNvSpPr>
              <a:spLocks/>
            </p:cNvSpPr>
            <p:nvPr/>
          </p:nvSpPr>
          <p:spPr bwMode="auto">
            <a:xfrm>
              <a:off x="2605" y="2452"/>
              <a:ext cx="529" cy="496"/>
            </a:xfrm>
            <a:custGeom>
              <a:avLst/>
              <a:gdLst>
                <a:gd name="T0" fmla="*/ 0 w 529"/>
                <a:gd name="T1" fmla="*/ 0 h 496"/>
                <a:gd name="T2" fmla="*/ 132 w 529"/>
                <a:gd name="T3" fmla="*/ 124 h 496"/>
                <a:gd name="T4" fmla="*/ 25 w 529"/>
                <a:gd name="T5" fmla="*/ 238 h 496"/>
                <a:gd name="T6" fmla="*/ 290 w 529"/>
                <a:gd name="T7" fmla="*/ 486 h 496"/>
                <a:gd name="T8" fmla="*/ 397 w 529"/>
                <a:gd name="T9" fmla="*/ 372 h 496"/>
                <a:gd name="T10" fmla="*/ 529 w 529"/>
                <a:gd name="T11" fmla="*/ 496 h 496"/>
                <a:gd name="T12" fmla="*/ 356 w 529"/>
                <a:gd name="T13" fmla="*/ 152 h 496"/>
                <a:gd name="T14" fmla="*/ 0 w 529"/>
                <a:gd name="T15" fmla="*/ 0 h 496"/>
                <a:gd name="T16" fmla="*/ 0 60000 65536"/>
                <a:gd name="T17" fmla="*/ 0 60000 65536"/>
                <a:gd name="T18" fmla="*/ 0 60000 65536"/>
                <a:gd name="T19" fmla="*/ 0 60000 65536"/>
                <a:gd name="T20" fmla="*/ 0 60000 65536"/>
                <a:gd name="T21" fmla="*/ 0 60000 65536"/>
                <a:gd name="T22" fmla="*/ 0 60000 65536"/>
                <a:gd name="T23" fmla="*/ 0 60000 65536"/>
                <a:gd name="T24" fmla="*/ 0 w 529"/>
                <a:gd name="T25" fmla="*/ 0 h 496"/>
                <a:gd name="T26" fmla="*/ 529 w 529"/>
                <a:gd name="T27" fmla="*/ 496 h 4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9" h="496">
                  <a:moveTo>
                    <a:pt x="0" y="0"/>
                  </a:moveTo>
                  <a:lnTo>
                    <a:pt x="132" y="124"/>
                  </a:lnTo>
                  <a:lnTo>
                    <a:pt x="25" y="238"/>
                  </a:lnTo>
                  <a:lnTo>
                    <a:pt x="290" y="486"/>
                  </a:lnTo>
                  <a:lnTo>
                    <a:pt x="397" y="372"/>
                  </a:lnTo>
                  <a:lnTo>
                    <a:pt x="529" y="496"/>
                  </a:lnTo>
                  <a:lnTo>
                    <a:pt x="356" y="152"/>
                  </a:lnTo>
                  <a:lnTo>
                    <a:pt x="0" y="0"/>
                  </a:lnTo>
                  <a:close/>
                </a:path>
              </a:pathLst>
            </a:custGeom>
            <a:solidFill>
              <a:srgbClr val="FFFF00"/>
            </a:solidFill>
            <a:ln w="12700">
              <a:solidFill>
                <a:srgbClr val="000000"/>
              </a:solidFill>
              <a:round/>
              <a:headEnd/>
              <a:tailEnd/>
            </a:ln>
          </p:spPr>
          <p:txBody>
            <a:bodyPr/>
            <a:lstStyle/>
            <a:p>
              <a:endParaRPr lang="th-TH"/>
            </a:p>
          </p:txBody>
        </p:sp>
      </p:grpSp>
      <p:sp>
        <p:nvSpPr>
          <p:cNvPr id="51231" name="Rectangle 112"/>
          <p:cNvSpPr>
            <a:spLocks noChangeArrowheads="1"/>
          </p:cNvSpPr>
          <p:nvPr/>
        </p:nvSpPr>
        <p:spPr bwMode="auto">
          <a:xfrm>
            <a:off x="6310313" y="2794000"/>
            <a:ext cx="1217612" cy="64611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32" name="Rectangle 113"/>
          <p:cNvSpPr>
            <a:spLocks noChangeArrowheads="1"/>
          </p:cNvSpPr>
          <p:nvPr/>
        </p:nvSpPr>
        <p:spPr bwMode="auto">
          <a:xfrm>
            <a:off x="6624638" y="2800350"/>
            <a:ext cx="508000"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Design</a:t>
            </a:r>
            <a:endParaRPr lang="en-US" sz="1200">
              <a:latin typeface="Calibri" pitchFamily="34" charset="0"/>
              <a:ea typeface="MS PGothic" pitchFamily="34" charset="-128"/>
              <a:cs typeface="Arial" pitchFamily="34" charset="0"/>
            </a:endParaRPr>
          </a:p>
        </p:txBody>
      </p:sp>
      <p:sp>
        <p:nvSpPr>
          <p:cNvPr id="51233" name="Rectangle 114"/>
          <p:cNvSpPr>
            <a:spLocks noChangeArrowheads="1"/>
          </p:cNvSpPr>
          <p:nvPr/>
        </p:nvSpPr>
        <p:spPr bwMode="auto">
          <a:xfrm>
            <a:off x="7165975" y="2800350"/>
            <a:ext cx="42863"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a:t>
            </a:r>
            <a:endParaRPr lang="en-US" sz="1200">
              <a:latin typeface="Calibri" pitchFamily="34" charset="0"/>
              <a:ea typeface="MS PGothic" pitchFamily="34" charset="-128"/>
              <a:cs typeface="Arial" pitchFamily="34" charset="0"/>
            </a:endParaRPr>
          </a:p>
        </p:txBody>
      </p:sp>
      <p:sp>
        <p:nvSpPr>
          <p:cNvPr id="51234" name="Rectangle 115"/>
          <p:cNvSpPr>
            <a:spLocks noChangeArrowheads="1"/>
          </p:cNvSpPr>
          <p:nvPr/>
        </p:nvSpPr>
        <p:spPr bwMode="auto">
          <a:xfrm>
            <a:off x="6376988" y="2960688"/>
            <a:ext cx="1019175"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differentiation</a:t>
            </a:r>
            <a:endParaRPr lang="en-US" sz="1200">
              <a:latin typeface="Calibri" pitchFamily="34" charset="0"/>
              <a:ea typeface="MS PGothic" pitchFamily="34" charset="-128"/>
              <a:cs typeface="Arial" pitchFamily="34" charset="0"/>
            </a:endParaRPr>
          </a:p>
        </p:txBody>
      </p:sp>
      <p:sp>
        <p:nvSpPr>
          <p:cNvPr id="51235" name="Rectangle 116"/>
          <p:cNvSpPr>
            <a:spLocks noChangeArrowheads="1"/>
          </p:cNvSpPr>
          <p:nvPr/>
        </p:nvSpPr>
        <p:spPr bwMode="auto">
          <a:xfrm>
            <a:off x="6681788" y="3122613"/>
            <a:ext cx="439737"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based</a:t>
            </a:r>
            <a:endParaRPr lang="en-US" sz="1200">
              <a:latin typeface="Calibri" pitchFamily="34" charset="0"/>
              <a:ea typeface="MS PGothic" pitchFamily="34" charset="-128"/>
              <a:cs typeface="Arial" pitchFamily="34" charset="0"/>
            </a:endParaRPr>
          </a:p>
        </p:txBody>
      </p:sp>
      <p:sp>
        <p:nvSpPr>
          <p:cNvPr id="51236" name="Rectangle 117"/>
          <p:cNvSpPr>
            <a:spLocks noChangeArrowheads="1"/>
          </p:cNvSpPr>
          <p:nvPr/>
        </p:nvSpPr>
        <p:spPr bwMode="auto">
          <a:xfrm>
            <a:off x="6457950" y="3282950"/>
            <a:ext cx="865188"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competition</a:t>
            </a:r>
            <a:endParaRPr lang="en-US" sz="1200">
              <a:latin typeface="Calibri" pitchFamily="34" charset="0"/>
              <a:ea typeface="MS PGothic" pitchFamily="34" charset="-128"/>
              <a:cs typeface="Arial" pitchFamily="34" charset="0"/>
            </a:endParaRPr>
          </a:p>
        </p:txBody>
      </p:sp>
      <p:sp>
        <p:nvSpPr>
          <p:cNvPr id="51237" name="Rectangle 118"/>
          <p:cNvSpPr>
            <a:spLocks noChangeArrowheads="1"/>
          </p:cNvSpPr>
          <p:nvPr/>
        </p:nvSpPr>
        <p:spPr bwMode="auto">
          <a:xfrm>
            <a:off x="3776663" y="5076825"/>
            <a:ext cx="1458912" cy="322263"/>
          </a:xfrm>
          <a:prstGeom prst="rect">
            <a:avLst/>
          </a:prstGeom>
          <a:noFill/>
          <a:ln w="9525">
            <a:noFill/>
            <a:miter lim="800000"/>
            <a:headEnd/>
            <a:tailEnd/>
          </a:ln>
        </p:spPr>
        <p:txBody>
          <a:bodyPr/>
          <a:lstStyle/>
          <a:p>
            <a:endParaRPr lang="th-TH">
              <a:latin typeface="Calibri" pitchFamily="34" charset="0"/>
              <a:cs typeface="Cordia New" pitchFamily="34" charset="-34"/>
            </a:endParaRPr>
          </a:p>
        </p:txBody>
      </p:sp>
      <p:sp>
        <p:nvSpPr>
          <p:cNvPr id="51238" name="Rectangle 119"/>
          <p:cNvSpPr>
            <a:spLocks noChangeArrowheads="1"/>
          </p:cNvSpPr>
          <p:nvPr/>
        </p:nvSpPr>
        <p:spPr bwMode="auto">
          <a:xfrm>
            <a:off x="3878263" y="5083175"/>
            <a:ext cx="1176337" cy="182563"/>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Low Cost-based</a:t>
            </a:r>
            <a:endParaRPr lang="en-US" sz="1200">
              <a:latin typeface="Calibri" pitchFamily="34" charset="0"/>
              <a:ea typeface="MS PGothic" pitchFamily="34" charset="-128"/>
              <a:cs typeface="Arial" pitchFamily="34" charset="0"/>
            </a:endParaRPr>
          </a:p>
        </p:txBody>
      </p:sp>
      <p:sp>
        <p:nvSpPr>
          <p:cNvPr id="51239" name="Rectangle 120"/>
          <p:cNvSpPr>
            <a:spLocks noChangeArrowheads="1"/>
          </p:cNvSpPr>
          <p:nvPr/>
        </p:nvSpPr>
        <p:spPr bwMode="auto">
          <a:xfrm>
            <a:off x="4044950" y="5243513"/>
            <a:ext cx="865188" cy="182562"/>
          </a:xfrm>
          <a:prstGeom prst="rect">
            <a:avLst/>
          </a:prstGeom>
          <a:noFill/>
          <a:ln w="9525">
            <a:noFill/>
            <a:miter lim="800000"/>
            <a:headEnd/>
            <a:tailEnd/>
          </a:ln>
        </p:spPr>
        <p:txBody>
          <a:bodyPr wrap="none" lIns="0" tIns="0" rIns="0" bIns="0">
            <a:spAutoFit/>
          </a:bodyPr>
          <a:lstStyle/>
          <a:p>
            <a:r>
              <a:rPr lang="en-US" sz="1200" i="1">
                <a:latin typeface="Calibri" pitchFamily="34" charset="0"/>
                <a:ea typeface="MS PGothic" pitchFamily="34" charset="-128"/>
                <a:cs typeface="Arial" pitchFamily="34" charset="0"/>
              </a:rPr>
              <a:t>competition</a:t>
            </a:r>
            <a:endParaRPr lang="en-US" sz="1200">
              <a:latin typeface="Calibri" pitchFamily="34" charset="0"/>
              <a:ea typeface="MS PGothic" pitchFamily="34" charset="-128"/>
              <a:cs typeface="Arial" pitchFamily="34" charset="0"/>
            </a:endParaRPr>
          </a:p>
        </p:txBody>
      </p:sp>
      <p:sp>
        <p:nvSpPr>
          <p:cNvPr id="51242" name="Oval 124"/>
          <p:cNvSpPr>
            <a:spLocks noChangeArrowheads="1"/>
          </p:cNvSpPr>
          <p:nvPr/>
        </p:nvSpPr>
        <p:spPr bwMode="auto">
          <a:xfrm>
            <a:off x="6372225" y="2205038"/>
            <a:ext cx="576263" cy="503237"/>
          </a:xfrm>
          <a:prstGeom prst="ellipse">
            <a:avLst/>
          </a:prstGeom>
          <a:solidFill>
            <a:srgbClr val="E13900"/>
          </a:solidFill>
          <a:ln w="12700">
            <a:solidFill>
              <a:srgbClr val="000000"/>
            </a:solidFill>
            <a:round/>
            <a:headEnd/>
            <a:tailEnd/>
          </a:ln>
        </p:spPr>
        <p:txBody>
          <a:bodyPr/>
          <a:lstStyle/>
          <a:p>
            <a:endParaRPr lang="th-TH">
              <a:latin typeface="Calibri" pitchFamily="34" charset="0"/>
              <a:cs typeface="Cordia New" pitchFamily="34" charset="-34"/>
            </a:endParaRPr>
          </a:p>
        </p:txBody>
      </p:sp>
      <p:sp>
        <p:nvSpPr>
          <p:cNvPr id="51243" name="Rectangle 125"/>
          <p:cNvSpPr>
            <a:spLocks noChangeArrowheads="1"/>
          </p:cNvSpPr>
          <p:nvPr/>
        </p:nvSpPr>
        <p:spPr bwMode="auto">
          <a:xfrm>
            <a:off x="7019925" y="2492375"/>
            <a:ext cx="434975" cy="184150"/>
          </a:xfrm>
          <a:prstGeom prst="rect">
            <a:avLst/>
          </a:prstGeom>
          <a:noFill/>
          <a:ln w="9525">
            <a:noFill/>
            <a:miter lim="800000"/>
            <a:headEnd/>
            <a:tailEnd/>
          </a:ln>
        </p:spPr>
        <p:txBody>
          <a:bodyPr wrap="none" lIns="0" tIns="0" rIns="0" bIns="0">
            <a:spAutoFit/>
          </a:bodyPr>
          <a:lstStyle/>
          <a:p>
            <a:r>
              <a:rPr lang="en-US" sz="1200">
                <a:latin typeface="Calibri" pitchFamily="34" charset="0"/>
                <a:ea typeface="MS PGothic" pitchFamily="34" charset="-128"/>
                <a:cs typeface="Arial" pitchFamily="34" charset="0"/>
              </a:rPr>
              <a:t>Korea</a:t>
            </a:r>
          </a:p>
        </p:txBody>
      </p:sp>
      <p:sp>
        <p:nvSpPr>
          <p:cNvPr id="51244" name="AutoShape 126"/>
          <p:cNvSpPr>
            <a:spLocks noChangeArrowheads="1"/>
          </p:cNvSpPr>
          <p:nvPr/>
        </p:nvSpPr>
        <p:spPr bwMode="auto">
          <a:xfrm rot="2951200">
            <a:off x="4816475" y="2773363"/>
            <a:ext cx="762000" cy="1828800"/>
          </a:xfrm>
          <a:prstGeom prst="upArrow">
            <a:avLst>
              <a:gd name="adj1" fmla="val 50000"/>
              <a:gd name="adj2" fmla="val 60000"/>
            </a:avLst>
          </a:prstGeom>
          <a:gradFill rotWithShape="1">
            <a:gsLst>
              <a:gs pos="0">
                <a:srgbClr val="FF9999"/>
              </a:gs>
              <a:gs pos="100000">
                <a:srgbClr val="E38888"/>
              </a:gs>
            </a:gsLst>
            <a:lin ang="5400000" scaled="1"/>
          </a:gradFill>
          <a:ln w="19050">
            <a:solidFill>
              <a:schemeClr val="tx1"/>
            </a:solidFill>
            <a:prstDash val="sysDot"/>
            <a:miter lim="800000"/>
            <a:headEnd/>
            <a:tailEnd/>
          </a:ln>
        </p:spPr>
        <p:txBody>
          <a:bodyPr wrap="none" anchor="ctr"/>
          <a:lstStyle/>
          <a:p>
            <a:endParaRPr lang="th-TH">
              <a:latin typeface="Calibri" pitchFamily="34" charset="0"/>
              <a:cs typeface="Cordia New" pitchFamily="34" charset="-34"/>
            </a:endParaRPr>
          </a:p>
        </p:txBody>
      </p:sp>
      <p:sp>
        <p:nvSpPr>
          <p:cNvPr id="51245" name="Rectangle 127"/>
          <p:cNvSpPr>
            <a:spLocks noChangeArrowheads="1"/>
          </p:cNvSpPr>
          <p:nvPr/>
        </p:nvSpPr>
        <p:spPr bwMode="auto">
          <a:xfrm>
            <a:off x="4495800" y="4540250"/>
            <a:ext cx="939800" cy="274638"/>
          </a:xfrm>
          <a:prstGeom prst="rect">
            <a:avLst/>
          </a:prstGeom>
          <a:noFill/>
          <a:ln w="9525">
            <a:noFill/>
            <a:miter lim="800000"/>
            <a:headEnd/>
            <a:tailEnd/>
          </a:ln>
        </p:spPr>
        <p:txBody>
          <a:bodyPr wrap="none" lIns="0" tIns="0" rIns="0" bIns="0">
            <a:spAutoFit/>
          </a:bodyPr>
          <a:lstStyle/>
          <a:p>
            <a:r>
              <a:rPr lang="en-US" sz="1800" i="1" u="sng">
                <a:latin typeface="Calibri" pitchFamily="34" charset="0"/>
                <a:ea typeface="MS PGothic" pitchFamily="34" charset="-128"/>
                <a:cs typeface="Arial" pitchFamily="34" charset="0"/>
              </a:rPr>
              <a:t>Thailand</a:t>
            </a:r>
            <a:endParaRPr lang="en-US" sz="1800" u="sng">
              <a:latin typeface="Calibri" pitchFamily="34" charset="0"/>
              <a:ea typeface="MS PGothic" pitchFamily="34" charset="-128"/>
              <a:cs typeface="Arial" pitchFamily="34" charset="0"/>
            </a:endParaRPr>
          </a:p>
        </p:txBody>
      </p:sp>
      <p:sp>
        <p:nvSpPr>
          <p:cNvPr id="370816" name="Text Box 128"/>
          <p:cNvSpPr txBox="1">
            <a:spLocks noChangeArrowheads="1"/>
          </p:cNvSpPr>
          <p:nvPr/>
        </p:nvSpPr>
        <p:spPr bwMode="auto">
          <a:xfrm>
            <a:off x="4724400" y="1447800"/>
            <a:ext cx="2073275" cy="517525"/>
          </a:xfrm>
          <a:prstGeom prst="rect">
            <a:avLst/>
          </a:prstGeom>
          <a:noFill/>
          <a:ln w="9525">
            <a:noFill/>
            <a:miter lim="800000"/>
            <a:headEnd/>
            <a:tailEnd/>
          </a:ln>
          <a:effectLst/>
        </p:spPr>
        <p:txBody>
          <a:bodyPr>
            <a:spAutoFit/>
          </a:bodyPr>
          <a:lstStyle/>
          <a:p>
            <a:pPr eaLnBrk="0" fontAlgn="auto" hangingPunct="0">
              <a:spcBef>
                <a:spcPts val="0"/>
              </a:spcBef>
              <a:spcAft>
                <a:spcPts val="0"/>
              </a:spcAft>
              <a:defRPr/>
            </a:pPr>
            <a:r>
              <a:rPr lang="en-US"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Pressures from high-income economies</a:t>
            </a:r>
            <a:endParaRPr lang="th-TH"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370817" name="Text Box 129"/>
          <p:cNvSpPr txBox="1">
            <a:spLocks noChangeArrowheads="1"/>
          </p:cNvSpPr>
          <p:nvPr/>
        </p:nvSpPr>
        <p:spPr bwMode="auto">
          <a:xfrm>
            <a:off x="2438400" y="3625850"/>
            <a:ext cx="2073275" cy="730250"/>
          </a:xfrm>
          <a:prstGeom prst="rect">
            <a:avLst/>
          </a:prstGeom>
          <a:noFill/>
          <a:ln w="9525">
            <a:noFill/>
            <a:miter lim="800000"/>
            <a:headEnd/>
            <a:tailEnd/>
          </a:ln>
          <a:effectLst/>
        </p:spPr>
        <p:txBody>
          <a:bodyPr>
            <a:spAutoFit/>
          </a:bodyPr>
          <a:lstStyle/>
          <a:p>
            <a:pPr eaLnBrk="0" fontAlgn="auto" hangingPunct="0">
              <a:spcBef>
                <a:spcPts val="0"/>
              </a:spcBef>
              <a:spcAft>
                <a:spcPts val="0"/>
              </a:spcAft>
              <a:defRPr/>
            </a:pPr>
            <a:r>
              <a:rPr lang="en-US"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Pressures from lower-wage economies</a:t>
            </a:r>
            <a:endParaRPr lang="th-TH" sz="140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51248" name="AutoShape 130"/>
          <p:cNvSpPr>
            <a:spLocks noChangeArrowheads="1"/>
          </p:cNvSpPr>
          <p:nvPr/>
        </p:nvSpPr>
        <p:spPr bwMode="auto">
          <a:xfrm rot="-6155256">
            <a:off x="5014118" y="4031457"/>
            <a:ext cx="1008063" cy="457200"/>
          </a:xfrm>
          <a:prstGeom prst="curvedDownArrow">
            <a:avLst>
              <a:gd name="adj1" fmla="val 44097"/>
              <a:gd name="adj2" fmla="val 88194"/>
              <a:gd name="adj3" fmla="val 33333"/>
            </a:avLst>
          </a:prstGeom>
          <a:solidFill>
            <a:srgbClr val="FF9999"/>
          </a:solidFill>
          <a:ln w="9525">
            <a:solidFill>
              <a:schemeClr val="tx1"/>
            </a:solidFill>
            <a:miter lim="800000"/>
            <a:headEnd/>
            <a:tailEnd/>
          </a:ln>
        </p:spPr>
        <p:txBody>
          <a:bodyPr wrap="none" anchor="ctr"/>
          <a:lstStyle/>
          <a:p>
            <a:endParaRPr lang="th-TH">
              <a:latin typeface="Calibri" pitchFamily="34" charset="0"/>
              <a:cs typeface="Cordia New" pitchFamily="34" charset="-34"/>
            </a:endParaRPr>
          </a:p>
        </p:txBody>
      </p:sp>
      <p:sp>
        <p:nvSpPr>
          <p:cNvPr id="370819" name="Text Box 131"/>
          <p:cNvSpPr txBox="1">
            <a:spLocks noChangeArrowheads="1"/>
          </p:cNvSpPr>
          <p:nvPr/>
        </p:nvSpPr>
        <p:spPr bwMode="auto">
          <a:xfrm>
            <a:off x="5791200" y="4311650"/>
            <a:ext cx="1589088" cy="366713"/>
          </a:xfrm>
          <a:prstGeom prst="rect">
            <a:avLst/>
          </a:prstGeom>
          <a:noFill/>
          <a:ln w="9525">
            <a:noFill/>
            <a:miter lim="800000"/>
            <a:headEnd/>
            <a:tailEnd/>
          </a:ln>
          <a:effectLst/>
        </p:spPr>
        <p:txBody>
          <a:bodyPr>
            <a:spAutoFit/>
          </a:bodyPr>
          <a:lstStyle/>
          <a:p>
            <a:pPr algn="ctr" eaLnBrk="0" fontAlgn="auto" hangingPunct="0">
              <a:spcBef>
                <a:spcPts val="0"/>
              </a:spcBef>
              <a:spcAft>
                <a:spcPts val="0"/>
              </a:spcAft>
              <a:defRPr/>
            </a:pPr>
            <a:r>
              <a:rPr lang="en-US" sz="1800" dirty="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rPr>
              <a:t>Innovation</a:t>
            </a:r>
            <a:endParaRPr lang="th-TH" sz="1800" dirty="0">
              <a:solidFill>
                <a:srgbClr val="FF3399"/>
              </a:solidFill>
              <a:effectLst>
                <a:outerShdw blurRad="38100" dist="38100" dir="2700000" algn="tl">
                  <a:srgbClr val="C0C0C0"/>
                </a:outerShdw>
              </a:effectLst>
              <a:latin typeface="Tahoma" pitchFamily="34" charset="0"/>
              <a:ea typeface="MS PGothic" pitchFamily="34" charset="-128"/>
              <a:cs typeface="Tahoma" pitchFamily="34" charset="0"/>
            </a:endParaRPr>
          </a:p>
        </p:txBody>
      </p:sp>
      <p:sp>
        <p:nvSpPr>
          <p:cNvPr id="370820" name="Rectangle 132"/>
          <p:cNvSpPr>
            <a:spLocks noChangeArrowheads="1"/>
          </p:cNvSpPr>
          <p:nvPr/>
        </p:nvSpPr>
        <p:spPr bwMode="auto">
          <a:xfrm rot="-5400000">
            <a:off x="-624681" y="3626644"/>
            <a:ext cx="2438400" cy="274638"/>
          </a:xfrm>
          <a:prstGeom prst="rect">
            <a:avLst/>
          </a:prstGeom>
          <a:noFill/>
          <a:ln w="9525">
            <a:noFill/>
            <a:miter lim="800000"/>
            <a:headEnd/>
            <a:tailEnd/>
          </a:ln>
        </p:spPr>
        <p:txBody>
          <a:bodyPr wrap="none" lIns="0" tIns="0" rIns="0" bIns="0">
            <a:spAutoFit/>
          </a:bodyPr>
          <a:lstStyle/>
          <a:p>
            <a:pPr fontAlgn="auto">
              <a:spcBef>
                <a:spcPts val="0"/>
              </a:spcBef>
              <a:spcAft>
                <a:spcPts val="0"/>
              </a:spcAft>
              <a:defRPr/>
            </a:pPr>
            <a:r>
              <a:rPr lang="en-US" sz="1800">
                <a:solidFill>
                  <a:srgbClr val="0000FF"/>
                </a:solidFill>
                <a:effectLst>
                  <a:outerShdw blurRad="38100" dist="38100" dir="2700000" algn="tl">
                    <a:srgbClr val="C0C0C0"/>
                  </a:outerShdw>
                </a:effectLst>
                <a:latin typeface="+mn-lt"/>
                <a:ea typeface="MS PGothic" pitchFamily="34" charset="-128"/>
                <a:cs typeface="Arial" pitchFamily="34" charset="0"/>
              </a:rPr>
              <a:t>Technology Capability</a:t>
            </a:r>
          </a:p>
        </p:txBody>
      </p:sp>
      <p:pic>
        <p:nvPicPr>
          <p:cNvPr id="51251" name="Picture 5"/>
          <p:cNvPicPr>
            <a:picLocks noChangeAspect="1" noChangeArrowheads="1"/>
          </p:cNvPicPr>
          <p:nvPr/>
        </p:nvPicPr>
        <p:blipFill>
          <a:blip r:embed="rId3" cstate="print"/>
          <a:srcRect/>
          <a:stretch>
            <a:fillRect/>
          </a:stretch>
        </p:blipFill>
        <p:spPr bwMode="auto">
          <a:xfrm>
            <a:off x="8429625" y="0"/>
            <a:ext cx="714375" cy="762000"/>
          </a:xfrm>
          <a:prstGeom prst="rect">
            <a:avLst/>
          </a:prstGeom>
          <a:noFill/>
          <a:ln w="9525" algn="ctr">
            <a:noFill/>
            <a:miter lim="800000"/>
            <a:headEnd/>
            <a:tailEnd/>
          </a:ln>
        </p:spPr>
      </p:pic>
      <p:sp>
        <p:nvSpPr>
          <p:cNvPr id="130" name="ตัวยึดหมายเลขภาพนิ่ง 14"/>
          <p:cNvSpPr>
            <a:spLocks noGrp="1"/>
          </p:cNvSpPr>
          <p:nvPr>
            <p:ph type="sldNum" sz="quarter" idx="12"/>
          </p:nvPr>
        </p:nvSpPr>
        <p:spPr>
          <a:xfrm>
            <a:off x="7010400" y="6492875"/>
            <a:ext cx="2133600" cy="365125"/>
          </a:xfrm>
        </p:spPr>
        <p:txBody>
          <a:bodyPr/>
          <a:lstStyle/>
          <a:p>
            <a:pPr>
              <a:defRPr/>
            </a:pPr>
            <a:fld id="{6962A9B6-AB46-4A58-9CF2-1242F3E1F1F1}" type="slidenum">
              <a:rPr lang="en-US">
                <a:solidFill>
                  <a:schemeClr val="tx1">
                    <a:lumMod val="65000"/>
                    <a:lumOff val="35000"/>
                  </a:schemeClr>
                </a:solidFill>
                <a:latin typeface="Tahoma" pitchFamily="34" charset="0"/>
                <a:ea typeface="Tahoma" pitchFamily="34" charset="0"/>
                <a:cs typeface="Tahoma" pitchFamily="34" charset="0"/>
              </a:rPr>
              <a:pPr>
                <a:defRPr/>
              </a:pPr>
              <a:t>41</a:t>
            </a:fld>
            <a:endParaRPr lang="en-US" dirty="0">
              <a:solidFill>
                <a:schemeClr val="tx1">
                  <a:lumMod val="65000"/>
                  <a:lumOff val="35000"/>
                </a:schemeClr>
              </a:solidFill>
              <a:latin typeface="Tahoma" pitchFamily="34" charset="0"/>
              <a:ea typeface="Tahoma" pitchFamily="34" charset="0"/>
              <a:cs typeface="Tahoma" pitchFamily="34" charset="0"/>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cstate="print"/>
          <a:srcRect l="11965" t="10947" r="9428" b="7692"/>
          <a:stretch>
            <a:fillRect/>
          </a:stretch>
        </p:blipFill>
        <p:spPr bwMode="auto">
          <a:xfrm>
            <a:off x="251520" y="260648"/>
            <a:ext cx="5853062" cy="3109888"/>
          </a:xfrm>
          <a:prstGeom prst="rect">
            <a:avLst/>
          </a:prstGeom>
          <a:noFill/>
          <a:ln w="9525">
            <a:noFill/>
            <a:miter lim="800000"/>
            <a:headEnd/>
            <a:tailEnd/>
          </a:ln>
        </p:spPr>
      </p:pic>
      <p:pic>
        <p:nvPicPr>
          <p:cNvPr id="4" name="Picture 3"/>
          <p:cNvPicPr/>
          <p:nvPr/>
        </p:nvPicPr>
        <p:blipFill>
          <a:blip r:embed="rId3" cstate="print"/>
          <a:srcRect l="14292" t="12130" r="12253" b="5621"/>
          <a:stretch>
            <a:fillRect/>
          </a:stretch>
        </p:blipFill>
        <p:spPr bwMode="auto">
          <a:xfrm>
            <a:off x="3923928" y="3356992"/>
            <a:ext cx="5002138" cy="3296022"/>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Out of Middle Income Trap</a:t>
            </a:r>
            <a:endParaRPr lang="th-TH" dirty="0"/>
          </a:p>
        </p:txBody>
      </p:sp>
      <p:pic>
        <p:nvPicPr>
          <p:cNvPr id="4" name="Picture 3"/>
          <p:cNvPicPr/>
          <p:nvPr/>
        </p:nvPicPr>
        <p:blipFill>
          <a:blip r:embed="rId2" cstate="print"/>
          <a:srcRect l="3111" t="18639" r="1285" b="12426"/>
          <a:stretch>
            <a:fillRect/>
          </a:stretch>
        </p:blipFill>
        <p:spPr bwMode="auto">
          <a:xfrm>
            <a:off x="432048" y="1628800"/>
            <a:ext cx="8388424" cy="4422031"/>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3" name="Group 113"/>
          <p:cNvGraphicFramePr>
            <a:graphicFrameLocks noGrp="1"/>
          </p:cNvGraphicFramePr>
          <p:nvPr>
            <p:ph/>
          </p:nvPr>
        </p:nvGraphicFramePr>
        <p:xfrm>
          <a:off x="500063" y="1571625"/>
          <a:ext cx="8229600" cy="3714751"/>
        </p:xfrm>
        <a:graphic>
          <a:graphicData uri="http://schemas.openxmlformats.org/drawingml/2006/table">
            <a:tbl>
              <a:tblPr/>
              <a:tblGrid>
                <a:gridCol w="1835150"/>
                <a:gridCol w="601662"/>
                <a:gridCol w="603250"/>
                <a:gridCol w="604838"/>
                <a:gridCol w="603250"/>
                <a:gridCol w="601662"/>
                <a:gridCol w="604838"/>
                <a:gridCol w="603250"/>
                <a:gridCol w="603250"/>
                <a:gridCol w="603250"/>
                <a:gridCol w="965200"/>
              </a:tblGrid>
              <a:tr h="460375">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dirty="0" smtClean="0">
                        <a:ln>
                          <a:noFill/>
                        </a:ln>
                        <a:solidFill>
                          <a:schemeClr val="tx1"/>
                        </a:solidFill>
                        <a:effectLst/>
                        <a:latin typeface="Arial" pitchFamily="34" charset="0"/>
                        <a:cs typeface="Angsana New" pitchFamily="18" charset="-34"/>
                      </a:endParaRPr>
                    </a:p>
                  </a:txBody>
                  <a:tcPr marL="42203" marR="42203"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Arial" pitchFamily="34" charset="0"/>
                        <a:cs typeface="Angsana New" pitchFamily="18"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400" b="1" i="0" u="none" strike="noStrike" cap="none" normalizeH="0" baseline="0" smtClean="0">
                          <a:ln>
                            <a:noFill/>
                          </a:ln>
                          <a:solidFill>
                            <a:srgbClr val="000000"/>
                          </a:solidFill>
                          <a:effectLst/>
                          <a:latin typeface="Cordia New" pitchFamily="34" charset="-34"/>
                          <a:cs typeface="Times New Roman" pitchFamily="18" charset="0"/>
                        </a:rPr>
                        <a:t>average</a:t>
                      </a:r>
                      <a:endParaRPr kumimoji="0" lang="en-US" sz="2400" b="1" i="0" u="none" strike="noStrike" cap="none" normalizeH="0" baseline="0" smtClean="0">
                        <a:ln>
                          <a:noFill/>
                        </a:ln>
                        <a:solidFill>
                          <a:schemeClr val="tx1"/>
                        </a:solidFill>
                        <a:effectLst/>
                        <a:latin typeface="Arial" pitchFamily="34" charset="0"/>
                        <a:cs typeface="Times New Roman" pitchFamily="18" charset="0"/>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r>
              <a:tr h="425450">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1997</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1998</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1999</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2000</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2001</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2002</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2003</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2004</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2005</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Browallia New" pitchFamily="34" charset="-34"/>
                          <a:ea typeface="Times New Roman" pitchFamily="18" charset="0"/>
                          <a:cs typeface="Browallia New" pitchFamily="34" charset="-34"/>
                        </a:rPr>
                        <a:t>1982-2005</a:t>
                      </a:r>
                      <a:endParaRPr kumimoji="0" lang="en-US" sz="1800" b="0" i="0" u="none" strike="noStrike" cap="none" normalizeH="0" baseline="0" dirty="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r>
              <a:tr h="493713">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200" b="1" i="0" u="sng" strike="noStrike" cap="none" normalizeH="0" baseline="0" smtClean="0">
                          <a:ln>
                            <a:noFill/>
                          </a:ln>
                          <a:solidFill>
                            <a:srgbClr val="000080"/>
                          </a:solidFill>
                          <a:effectLst/>
                          <a:latin typeface="Browallia New" pitchFamily="34" charset="-34"/>
                          <a:ea typeface="Times New Roman" pitchFamily="18" charset="0"/>
                          <a:cs typeface="Browallia New" pitchFamily="34" charset="-34"/>
                        </a:rPr>
                        <a:t>Whole Kingdom</a:t>
                      </a:r>
                      <a:endParaRPr kumimoji="0" lang="en-US" sz="2200" b="0" i="0" u="sng"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18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00"/>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GDP Growth</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-1.37</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-10.51</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4.45</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4.75</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2.17</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5.32</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7.14</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6.28</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4.49</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0000CC"/>
                          </a:solidFill>
                          <a:effectLst/>
                          <a:latin typeface="Browallia New" pitchFamily="34" charset="-34"/>
                          <a:ea typeface="Times New Roman" pitchFamily="18" charset="0"/>
                          <a:cs typeface="Browallia New" pitchFamily="34" charset="-34"/>
                        </a:rPr>
                        <a:t>6.03</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93713">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200" b="1" i="1"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rPr>
                        <a:t>Source of Growth</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0" marR="0" lvl="0" indent="0" algn="l" defTabSz="914400" rtl="0" eaLnBrk="1" fontAlgn="base" latinLnBrk="0" hangingPunct="1">
                        <a:lnSpc>
                          <a:spcPct val="85000"/>
                        </a:lnSpc>
                        <a:spcBef>
                          <a:spcPct val="20000"/>
                        </a:spcBef>
                        <a:spcAft>
                          <a:spcPct val="0"/>
                        </a:spcAft>
                        <a:buClr>
                          <a:schemeClr val="bg2"/>
                        </a:buClr>
                        <a:buSzPct val="75000"/>
                        <a:buFont typeface="Wingdings" pitchFamily="2" charset="2"/>
                        <a:buNone/>
                        <a:tabLst/>
                      </a:pPr>
                      <a:endParaRPr kumimoji="0" lang="th-TH" sz="2000" b="0" i="0" u="none" strike="noStrike" cap="none" normalizeH="0" baseline="0" smtClean="0">
                        <a:ln>
                          <a:noFill/>
                        </a:ln>
                        <a:solidFill>
                          <a:schemeClr val="tx1"/>
                        </a:solidFill>
                        <a:effectLst/>
                        <a:latin typeface="Browallia New" pitchFamily="34" charset="-34"/>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Labor</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0.60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-1.56</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0.54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0.93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0.83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1.01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0.44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0.60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Capital</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3.54</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-0.57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1.42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1.12</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0.19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1.88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2.08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4.73</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r h="460375">
                <a:tc>
                  <a:txBody>
                    <a:bodyPr/>
                    <a:lstStyle/>
                    <a:p>
                      <a:pPr marL="342900" marR="0" lvl="0" indent="-342900" algn="l"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FF0000"/>
                          </a:solidFill>
                          <a:effectLst/>
                          <a:latin typeface="Browallia New" pitchFamily="34" charset="-34"/>
                          <a:ea typeface="Times New Roman" pitchFamily="18" charset="0"/>
                          <a:cs typeface="Browallia New" pitchFamily="34" charset="-34"/>
                        </a:rPr>
                        <a:t>TFP</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-5.51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-8.38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2.20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3.07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1.07</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2.39</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4.41</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3.28</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Browallia New" pitchFamily="34" charset="-34"/>
                          <a:ea typeface="Times New Roman" pitchFamily="18" charset="0"/>
                          <a:cs typeface="Browallia New" pitchFamily="34" charset="-34"/>
                        </a:rPr>
                        <a:t>1.90</a:t>
                      </a:r>
                      <a:endParaRPr kumimoji="0" lang="en-US" sz="2000" b="0" i="0" u="none" strike="noStrike" cap="none" normalizeH="0" baseline="0" smtClean="0">
                        <a:ln>
                          <a:noFill/>
                        </a:ln>
                        <a:solidFill>
                          <a:schemeClr val="tx1"/>
                        </a:solidFill>
                        <a:effectLst/>
                        <a:latin typeface="Browallia New" pitchFamily="34" charset="-34"/>
                        <a:ea typeface="Times New Roman" pitchFamily="18" charset="0"/>
                        <a:cs typeface="Browallia New" pitchFamily="34" charset="-34"/>
                      </a:endParaRP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c>
                  <a:txBody>
                    <a:bodyPr/>
                    <a:lstStyle/>
                    <a:p>
                      <a:pPr marL="342900" marR="0" lvl="0" indent="-342900" algn="ctr" defTabSz="914400" rtl="0" eaLnBrk="1" fontAlgn="base" latinLnBrk="0" hangingPunct="1">
                        <a:lnSpc>
                          <a:spcPct val="85000"/>
                        </a:lnSpc>
                        <a:spcBef>
                          <a:spcPct val="0"/>
                        </a:spcBef>
                        <a:spcAft>
                          <a:spcPct val="0"/>
                        </a:spcAft>
                        <a:buClrTx/>
                        <a:buSzTx/>
                        <a:buFontTx/>
                        <a:buNone/>
                        <a:tabLst/>
                      </a:pPr>
                      <a:r>
                        <a:rPr kumimoji="0" lang="en-US" sz="2000" b="1" i="0" u="none" strike="noStrike" cap="none" normalizeH="0" baseline="0" smtClean="0">
                          <a:ln>
                            <a:noFill/>
                          </a:ln>
                          <a:solidFill>
                            <a:srgbClr val="FF0000"/>
                          </a:solidFill>
                          <a:effectLst/>
                          <a:latin typeface="Browallia New" pitchFamily="34" charset="-34"/>
                          <a:ea typeface="Times New Roman" pitchFamily="18" charset="0"/>
                          <a:cs typeface="Browallia New" pitchFamily="34" charset="-34"/>
                        </a:rPr>
                        <a:t>0.70</a:t>
                      </a:r>
                    </a:p>
                  </a:txBody>
                  <a:tcPr marL="42203" marR="4220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alpha val="45097"/>
                      </a:srgbClr>
                    </a:solidFill>
                  </a:tcPr>
                </a:tc>
              </a:tr>
            </a:tbl>
          </a:graphicData>
        </a:graphic>
      </p:graphicFrame>
      <p:sp>
        <p:nvSpPr>
          <p:cNvPr id="938173" name="Rectangle 189"/>
          <p:cNvSpPr>
            <a:spLocks noChangeArrowheads="1"/>
          </p:cNvSpPr>
          <p:nvPr/>
        </p:nvSpPr>
        <p:spPr bwMode="auto">
          <a:xfrm>
            <a:off x="561975" y="366713"/>
            <a:ext cx="8331200" cy="723900"/>
          </a:xfrm>
          <a:prstGeom prst="rect">
            <a:avLst/>
          </a:prstGeom>
          <a:solidFill>
            <a:schemeClr val="accent3"/>
          </a:solidFill>
          <a:ln w="31750">
            <a:noFill/>
            <a:prstDash val="sysDot"/>
            <a:miter lim="800000"/>
            <a:headEnd/>
            <a:tailEnd/>
          </a:ln>
          <a:effectLst/>
        </p:spPr>
        <p:txBody>
          <a:bodyPr rIns="45720" anchor="ctr"/>
          <a:lstStyle/>
          <a:p>
            <a:pPr marL="363538" indent="-363538" latinLnBrk="1">
              <a:lnSpc>
                <a:spcPct val="75000"/>
              </a:lnSpc>
              <a:tabLst>
                <a:tab pos="2686050" algn="l"/>
              </a:tabLst>
              <a:defRPr/>
            </a:pP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Economic growth is from expansion of factors</a:t>
            </a:r>
          </a:p>
          <a:p>
            <a:pPr marL="363538" indent="-363538" latinLnBrk="1">
              <a:lnSpc>
                <a:spcPct val="75000"/>
              </a:lnSpc>
              <a:tabLst>
                <a:tab pos="2686050" algn="l"/>
              </a:tabLst>
              <a:defRPr/>
            </a:pP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rather</a:t>
            </a:r>
            <a:r>
              <a:rPr lang="th-TH"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 </a:t>
            </a:r>
            <a:r>
              <a:rPr lang="en-US" b="1" dirty="0" smtClean="0">
                <a:solidFill>
                  <a:schemeClr val="bg1">
                    <a:lumMod val="85000"/>
                    <a:lumOff val="15000"/>
                  </a:schemeClr>
                </a:solidFill>
                <a:effectLst>
                  <a:outerShdw blurRad="38100" dist="38100" dir="2700000" algn="tl">
                    <a:srgbClr val="C0C0C0"/>
                  </a:outerShdw>
                </a:effectLst>
                <a:latin typeface="Calibri" pitchFamily="34" charset="0"/>
                <a:cs typeface="Cordia New" pitchFamily="34" charset="-34"/>
              </a:rPr>
              <a:t>than productivity improvement</a:t>
            </a:r>
            <a:endParaRPr lang="en-US" altLang="ja-JP" b="1" u="sng" dirty="0">
              <a:solidFill>
                <a:schemeClr val="bg1">
                  <a:lumMod val="85000"/>
                  <a:lumOff val="15000"/>
                </a:schemeClr>
              </a:solidFill>
              <a:effectLst>
                <a:outerShdw blurRad="38100" dist="38100" dir="2700000" algn="tl">
                  <a:srgbClr val="C0C0C0"/>
                </a:outerShdw>
              </a:effectLst>
              <a:latin typeface="Calibri"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363</TotalTime>
  <Words>3621</Words>
  <Application>Microsoft Office PowerPoint</Application>
  <PresentationFormat>On-screen Show (4:3)</PresentationFormat>
  <Paragraphs>528</Paragraphs>
  <Slides>44</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46" baseType="lpstr">
      <vt:lpstr>Civic</vt:lpstr>
      <vt:lpstr>Chart</vt:lpstr>
      <vt:lpstr>  Industrialisation and Inequality  in Thailand </vt:lpstr>
      <vt:lpstr>Professor Somboon Siriprachai</vt:lpstr>
      <vt:lpstr>Introduction</vt:lpstr>
      <vt:lpstr>Outline </vt:lpstr>
      <vt:lpstr>Process of Economic Policy Formulation</vt:lpstr>
      <vt:lpstr>I. A Conceptual Framework </vt:lpstr>
      <vt:lpstr>I. A Conceptual Framework </vt:lpstr>
      <vt:lpstr>I. A Conceptual Framework </vt:lpstr>
      <vt:lpstr>I. A Conceptual Framework </vt:lpstr>
      <vt:lpstr>I. A Conceptual Framework </vt:lpstr>
      <vt:lpstr>II. State Promotion of Industrialisation </vt:lpstr>
      <vt:lpstr>II. State Promotion of Industrialisation </vt:lpstr>
      <vt:lpstr>II. State Promotion of Industrialisation </vt:lpstr>
      <vt:lpstr>II. State Promotion of Industrialisation </vt:lpstr>
      <vt:lpstr>II. State Promotion of Industrialisation </vt:lpstr>
      <vt:lpstr>II. State Promotion of Industrialisation </vt:lpstr>
      <vt:lpstr>III. Export Promotion, the Legacy of ISI and the Squeeze on Agriculture </vt:lpstr>
      <vt:lpstr>III. Export Promotion, the Legacy of ISI and the Squeeze on Agriculture </vt:lpstr>
      <vt:lpstr>III. Export Promotion, the Legacy of ISI and the Squeeze on Agriculture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IV. Economic Policy Reforms, Industrialisation and Poverty </vt:lpstr>
      <vt:lpstr>V. The Thai State: Between Rent-seeking and Inequality </vt:lpstr>
      <vt:lpstr>V. The Thai State: Between Rent-seeking and Inequality </vt:lpstr>
      <vt:lpstr>V. The Thai State: Between Rent-seeking and Inequality </vt:lpstr>
      <vt:lpstr>Thailand</vt:lpstr>
      <vt:lpstr>Thailand has achieve industrialization but not industrial development</vt:lpstr>
      <vt:lpstr>Economic Structure of Thailand</vt:lpstr>
      <vt:lpstr>Slide 33</vt:lpstr>
      <vt:lpstr>Slide 34</vt:lpstr>
      <vt:lpstr>FDI and Thai Manufacturing Sector</vt:lpstr>
      <vt:lpstr>GDP Contribution and Employment (2010)</vt:lpstr>
      <vt:lpstr>Slide 37</vt:lpstr>
      <vt:lpstr>Slide 38</vt:lpstr>
      <vt:lpstr>Zooming in the First Cluster</vt:lpstr>
      <vt:lpstr>Slide 40</vt:lpstr>
      <vt:lpstr>Thailand in the “Middle-Income” Trap </vt:lpstr>
      <vt:lpstr>Slide 42</vt:lpstr>
      <vt:lpstr>Out of Middle Income Trap</vt:lpstr>
      <vt:lpstr>Slide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Industrialisation and Inequality  in Thailand </dc:title>
  <dc:creator>kook</dc:creator>
  <cp:lastModifiedBy>kook</cp:lastModifiedBy>
  <cp:revision>9</cp:revision>
  <dcterms:created xsi:type="dcterms:W3CDTF">2013-02-23T05:42:41Z</dcterms:created>
  <dcterms:modified xsi:type="dcterms:W3CDTF">2013-03-27T06:30:45Z</dcterms:modified>
</cp:coreProperties>
</file>