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29"/>
  </p:notesMasterIdLst>
  <p:handoutMasterIdLst>
    <p:handoutMasterId r:id="rId30"/>
  </p:handoutMasterIdLst>
  <p:sldIdLst>
    <p:sldId id="256" r:id="rId2"/>
    <p:sldId id="257" r:id="rId3"/>
    <p:sldId id="258" r:id="rId4"/>
    <p:sldId id="285" r:id="rId5"/>
    <p:sldId id="268" r:id="rId6"/>
    <p:sldId id="259" r:id="rId7"/>
    <p:sldId id="269" r:id="rId8"/>
    <p:sldId id="270" r:id="rId9"/>
    <p:sldId id="265" r:id="rId10"/>
    <p:sldId id="286" r:id="rId11"/>
    <p:sldId id="271" r:id="rId12"/>
    <p:sldId id="272" r:id="rId13"/>
    <p:sldId id="260" r:id="rId14"/>
    <p:sldId id="273" r:id="rId15"/>
    <p:sldId id="274" r:id="rId16"/>
    <p:sldId id="262" r:id="rId17"/>
    <p:sldId id="275" r:id="rId18"/>
    <p:sldId id="276" r:id="rId19"/>
    <p:sldId id="277" r:id="rId20"/>
    <p:sldId id="278" r:id="rId21"/>
    <p:sldId id="279" r:id="rId22"/>
    <p:sldId id="280" r:id="rId23"/>
    <p:sldId id="281" r:id="rId24"/>
    <p:sldId id="282" r:id="rId25"/>
    <p:sldId id="283" r:id="rId26"/>
    <p:sldId id="284" r:id="rId27"/>
    <p:sldId id="287" r:id="rId28"/>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charset="0"/>
        <a:ea typeface="+mn-ea"/>
        <a:cs typeface="Angsana New" pitchFamily="18" charset="-34"/>
      </a:defRPr>
    </a:lvl1pPr>
    <a:lvl2pPr marL="457200" algn="l" rtl="0" fontAlgn="base">
      <a:spcBef>
        <a:spcPct val="0"/>
      </a:spcBef>
      <a:spcAft>
        <a:spcPct val="0"/>
      </a:spcAft>
      <a:defRPr kern="1200">
        <a:solidFill>
          <a:schemeClr val="tx1"/>
        </a:solidFill>
        <a:latin typeface="Arial" charset="0"/>
        <a:ea typeface="+mn-ea"/>
        <a:cs typeface="Angsana New" pitchFamily="18" charset="-34"/>
      </a:defRPr>
    </a:lvl2pPr>
    <a:lvl3pPr marL="914400" algn="l" rtl="0" fontAlgn="base">
      <a:spcBef>
        <a:spcPct val="0"/>
      </a:spcBef>
      <a:spcAft>
        <a:spcPct val="0"/>
      </a:spcAft>
      <a:defRPr kern="1200">
        <a:solidFill>
          <a:schemeClr val="tx1"/>
        </a:solidFill>
        <a:latin typeface="Arial" charset="0"/>
        <a:ea typeface="+mn-ea"/>
        <a:cs typeface="Angsana New" pitchFamily="18" charset="-34"/>
      </a:defRPr>
    </a:lvl3pPr>
    <a:lvl4pPr marL="1371600" algn="l" rtl="0" fontAlgn="base">
      <a:spcBef>
        <a:spcPct val="0"/>
      </a:spcBef>
      <a:spcAft>
        <a:spcPct val="0"/>
      </a:spcAft>
      <a:defRPr kern="1200">
        <a:solidFill>
          <a:schemeClr val="tx1"/>
        </a:solidFill>
        <a:latin typeface="Arial" charset="0"/>
        <a:ea typeface="+mn-ea"/>
        <a:cs typeface="Angsana New" pitchFamily="18" charset="-34"/>
      </a:defRPr>
    </a:lvl4pPr>
    <a:lvl5pPr marL="1828800" algn="l" rtl="0" fontAlgn="base">
      <a:spcBef>
        <a:spcPct val="0"/>
      </a:spcBef>
      <a:spcAft>
        <a:spcPct val="0"/>
      </a:spcAft>
      <a:defRPr kern="1200">
        <a:solidFill>
          <a:schemeClr val="tx1"/>
        </a:solidFill>
        <a:latin typeface="Arial" charset="0"/>
        <a:ea typeface="+mn-ea"/>
        <a:cs typeface="Angsana New" pitchFamily="18" charset="-34"/>
      </a:defRPr>
    </a:lvl5pPr>
    <a:lvl6pPr marL="2286000" algn="l" defTabSz="914400" rtl="0" eaLnBrk="1" latinLnBrk="0" hangingPunct="1">
      <a:defRPr kern="1200">
        <a:solidFill>
          <a:schemeClr val="tx1"/>
        </a:solidFill>
        <a:latin typeface="Arial" charset="0"/>
        <a:ea typeface="+mn-ea"/>
        <a:cs typeface="Angsana New" pitchFamily="18" charset="-34"/>
      </a:defRPr>
    </a:lvl6pPr>
    <a:lvl7pPr marL="2743200" algn="l" defTabSz="914400" rtl="0" eaLnBrk="1" latinLnBrk="0" hangingPunct="1">
      <a:defRPr kern="1200">
        <a:solidFill>
          <a:schemeClr val="tx1"/>
        </a:solidFill>
        <a:latin typeface="Arial" charset="0"/>
        <a:ea typeface="+mn-ea"/>
        <a:cs typeface="Angsana New" pitchFamily="18" charset="-34"/>
      </a:defRPr>
    </a:lvl7pPr>
    <a:lvl8pPr marL="3200400" algn="l" defTabSz="914400" rtl="0" eaLnBrk="1" latinLnBrk="0" hangingPunct="1">
      <a:defRPr kern="1200">
        <a:solidFill>
          <a:schemeClr val="tx1"/>
        </a:solidFill>
        <a:latin typeface="Arial" charset="0"/>
        <a:ea typeface="+mn-ea"/>
        <a:cs typeface="Angsana New" pitchFamily="18" charset="-34"/>
      </a:defRPr>
    </a:lvl8pPr>
    <a:lvl9pPr marL="3657600" algn="l" defTabSz="914400" rtl="0" eaLnBrk="1" latinLnBrk="0" hangingPunct="1">
      <a:defRPr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24307" autoAdjust="0"/>
    <p:restoredTop sz="80286" autoAdjust="0"/>
  </p:normalViewPr>
  <p:slideViewPr>
    <p:cSldViewPr>
      <p:cViewPr varScale="1">
        <p:scale>
          <a:sx n="74" d="100"/>
          <a:sy n="74" d="100"/>
        </p:scale>
        <p:origin x="-137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6246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6246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6246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580BB7E4-4D32-4C4F-A7C0-FCCA5F9D22BC}" type="slidenum">
              <a:rPr lang="en-US"/>
              <a:pPr>
                <a:defRPr/>
              </a:pPr>
              <a:t>‹#›</a:t>
            </a:fld>
            <a:endParaRPr lang="th-TH"/>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1026"/>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9219" name="Rectangle 1027"/>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29700" name="Rectangle 1028"/>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221" name="Rectangle 1029"/>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endParaRPr lang="en-US" noProof="0" smtClean="0"/>
          </a:p>
          <a:p>
            <a:pPr lvl="1"/>
            <a:r>
              <a:rPr lang="th-TH" noProof="0" smtClean="0"/>
              <a:t>ระดับที่สอง</a:t>
            </a:r>
            <a:endParaRPr lang="en-US" noProof="0" smtClean="0"/>
          </a:p>
          <a:p>
            <a:pPr lvl="2"/>
            <a:r>
              <a:rPr lang="th-TH" noProof="0" smtClean="0"/>
              <a:t>ระดับที่สาม</a:t>
            </a:r>
            <a:endParaRPr lang="en-US" noProof="0" smtClean="0"/>
          </a:p>
          <a:p>
            <a:pPr lvl="3"/>
            <a:r>
              <a:rPr lang="th-TH" noProof="0" smtClean="0"/>
              <a:t>ระดับที่สี่</a:t>
            </a:r>
            <a:endParaRPr lang="en-US" noProof="0" smtClean="0"/>
          </a:p>
          <a:p>
            <a:pPr lvl="4"/>
            <a:r>
              <a:rPr lang="th-TH" noProof="0" smtClean="0"/>
              <a:t>ระดับที่ห้า</a:t>
            </a:r>
            <a:endParaRPr lang="en-US" noProof="0" smtClean="0"/>
          </a:p>
        </p:txBody>
      </p:sp>
      <p:sp>
        <p:nvSpPr>
          <p:cNvPr id="9222" name="Rectangle 1030"/>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9223" name="Rectangle 1031"/>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71C8D9B9-2AA6-4EEE-9B53-F9FD8E576F52}"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031"/>
          <p:cNvSpPr>
            <a:spLocks noGrp="1" noChangeArrowheads="1"/>
          </p:cNvSpPr>
          <p:nvPr>
            <p:ph type="sldNum" sz="quarter" idx="5"/>
          </p:nvPr>
        </p:nvSpPr>
        <p:spPr>
          <a:noFill/>
        </p:spPr>
        <p:txBody>
          <a:bodyPr/>
          <a:lstStyle/>
          <a:p>
            <a:fld id="{FBE9493A-9ED6-435D-8B9B-749FAD19011D}" type="slidenum">
              <a:rPr lang="en-US" smtClean="0"/>
              <a:pPr/>
              <a:t>1</a:t>
            </a:fld>
            <a:endParaRPr lang="th-TH" smtClean="0"/>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sz="18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031"/>
          <p:cNvSpPr>
            <a:spLocks noGrp="1" noChangeArrowheads="1"/>
          </p:cNvSpPr>
          <p:nvPr>
            <p:ph type="sldNum" sz="quarter" idx="5"/>
          </p:nvPr>
        </p:nvSpPr>
        <p:spPr>
          <a:noFill/>
        </p:spPr>
        <p:txBody>
          <a:bodyPr/>
          <a:lstStyle/>
          <a:p>
            <a:fld id="{937032C5-EE27-4727-9BC1-60CB7686FFE1}" type="slidenum">
              <a:rPr lang="en-US" smtClean="0"/>
              <a:pPr/>
              <a:t>2</a:t>
            </a:fld>
            <a:endParaRPr lang="th-TH" smtClean="0"/>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sz="18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031"/>
          <p:cNvSpPr>
            <a:spLocks noGrp="1" noChangeArrowheads="1"/>
          </p:cNvSpPr>
          <p:nvPr>
            <p:ph type="sldNum" sz="quarter" idx="5"/>
          </p:nvPr>
        </p:nvSpPr>
        <p:spPr>
          <a:noFill/>
        </p:spPr>
        <p:txBody>
          <a:bodyPr/>
          <a:lstStyle/>
          <a:p>
            <a:fld id="{CFE3A5A6-36BC-4856-A4B9-F7F3932BFD09}" type="slidenum">
              <a:rPr lang="en-US" smtClean="0"/>
              <a:pPr/>
              <a:t>3</a:t>
            </a:fld>
            <a:endParaRPr lang="th-TH" smtClean="0"/>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th-TH" sz="1600" smtClean="0"/>
              <a:t>Importance of 1850: the beginning of an era for Siam to be subject to free trade with the rest of the world, particularly to the West. This was as a result of the Bowring Treaty forced upon Thailand by Britain. It coincides with the reign of  King Rama IV: 1851 </a:t>
            </a:r>
            <a:r>
              <a:rPr lang="th-TH" sz="1600" smtClean="0">
                <a:latin typeface="Times New Roman" pitchFamily="18" charset="0"/>
              </a:rPr>
              <a:t>–</a:t>
            </a:r>
            <a:r>
              <a:rPr lang="th-TH" sz="1600" smtClean="0"/>
              <a:t> 1868. The opening to trade with the West brought about by the King probably saves the kingdom from becoming a colony of either Britain or France. It also created significant impacts on the economy in the century that followed.</a:t>
            </a:r>
          </a:p>
          <a:p>
            <a:pPr eaLnBrk="1" hangingPunct="1"/>
            <a:r>
              <a:rPr lang="en-US" sz="1600" smtClean="0"/>
              <a:t>Siam in 1850 was still an agricultural economy with rice as a dominant crop. Other crops include sugar, cotton, pepper, fruits and vegetables. Its industries were small and mainly handicraft production of textiles and household utensils (pots, pans, and simple farming tools), mostly for own use.</a:t>
            </a:r>
            <a:r>
              <a:rPr lang="th-TH" sz="1600" smtClean="0"/>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031"/>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B061E543-5BEB-4000-92E3-654549DE57A3}" type="slidenum">
              <a:rPr lang="en-US" sz="1200"/>
              <a:pPr algn="r"/>
              <a:t>4</a:t>
            </a:fld>
            <a:endParaRPr lang="th-TH" sz="1200"/>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th-TH" sz="1600" smtClean="0"/>
              <a:t>Importance of 1850: the beginning of an era for Siam to be subject to free trade with the rest of the world, particularly to the West. This was as a result of the Bowring Treaty forced upon Thailand by Britain. It coincides with the reign of  King Rama IV: 1851 </a:t>
            </a:r>
            <a:r>
              <a:rPr lang="th-TH" sz="1600" smtClean="0">
                <a:latin typeface="Times New Roman" pitchFamily="18" charset="0"/>
              </a:rPr>
              <a:t>–</a:t>
            </a:r>
            <a:r>
              <a:rPr lang="th-TH" sz="1600" smtClean="0"/>
              <a:t> 1868. The opening to trade with the West brought about by the King probably saves the kingdom from becoming a colony of either Britain or France. It also created significant impacts on the economy in the century that followed.</a:t>
            </a:r>
          </a:p>
          <a:p>
            <a:pPr eaLnBrk="1" hangingPunct="1"/>
            <a:r>
              <a:rPr lang="en-US" sz="1600" smtClean="0"/>
              <a:t>Siam in 1850 was still an agricultural economy with rice as a dominant crop. Other crops include sugar, cotton, pepper, fruits and vegetables. Its industries were small and mainly handicraft production of textiles and household utensils (pots, pans, and simple farming tools), mostly for own use.</a:t>
            </a:r>
            <a:r>
              <a:rPr lang="th-TH" sz="1600" smtClean="0"/>
              <a: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031"/>
          <p:cNvSpPr>
            <a:spLocks noGrp="1" noChangeArrowheads="1"/>
          </p:cNvSpPr>
          <p:nvPr>
            <p:ph type="sldNum" sz="quarter" idx="5"/>
          </p:nvPr>
        </p:nvSpPr>
        <p:spPr>
          <a:noFill/>
        </p:spPr>
        <p:txBody>
          <a:bodyPr/>
          <a:lstStyle/>
          <a:p>
            <a:fld id="{06DDAB9E-9AD8-4062-B2D1-C21637C87A76}" type="slidenum">
              <a:rPr lang="en-US" smtClean="0"/>
              <a:pPr/>
              <a:t>5</a:t>
            </a:fld>
            <a:endParaRPr lang="th-TH" smtClean="0"/>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th-TH" sz="1800" smtClean="0"/>
              <a:t>Most households were self-sufficient in food and clothing. Artisans were employed in the households of wealthy nobles to produce luxurious goods like lacquerware and jewelry. Other activities were teak processing and tin mining largely in the hands of Chinese operators. The Chinese seem to have almost completely controlled the domestic trade.</a:t>
            </a:r>
          </a:p>
          <a:p>
            <a:pPr eaLnBrk="1" hangingPunct="1"/>
            <a:r>
              <a:rPr lang="th-TH" sz="1800" smtClean="0"/>
              <a:t>	</a:t>
            </a:r>
          </a:p>
          <a:p>
            <a:pPr eaLnBrk="1" hangingPunct="1"/>
            <a:r>
              <a:rPr lang="th-TH" sz="1800" smtClean="0"/>
              <a:t>Foreign trade was conducted mainly with neighboring states and China </a:t>
            </a:r>
            <a:r>
              <a:rPr lang="th-TH" sz="1800" smtClean="0">
                <a:latin typeface="Times New Roman" pitchFamily="18" charset="0"/>
              </a:rPr>
              <a:t>–</a:t>
            </a:r>
            <a:r>
              <a:rPr lang="th-TH" sz="1800" smtClean="0"/>
              <a:t> very little trade with the West. Major export items included primary products, notably rice, sugar and tin. It imported manufactured products, mainly consumption goods, e.g. textiles, gold, and silver.</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031"/>
          <p:cNvSpPr>
            <a:spLocks noGrp="1" noChangeArrowheads="1"/>
          </p:cNvSpPr>
          <p:nvPr>
            <p:ph type="sldNum" sz="quarter" idx="5"/>
          </p:nvPr>
        </p:nvSpPr>
        <p:spPr>
          <a:noFill/>
        </p:spPr>
        <p:txBody>
          <a:bodyPr/>
          <a:lstStyle/>
          <a:p>
            <a:fld id="{84080FF5-F6A2-4AEF-97CB-7753C4437BB4}" type="slidenum">
              <a:rPr lang="en-US" smtClean="0"/>
              <a:pPr/>
              <a:t>6</a:t>
            </a:fld>
            <a:endParaRPr lang="th-TH" smtClean="0"/>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th-TH" sz="1800" smtClean="0"/>
              <a:t>One important observation: large fluctuations of rice exports. Probably because the amount of rice export  volume allowed depended on the King</a:t>
            </a:r>
            <a:r>
              <a:rPr lang="th-TH" sz="1800" smtClean="0">
                <a:latin typeface="Times New Roman" pitchFamily="18" charset="0"/>
              </a:rPr>
              <a:t>’</a:t>
            </a:r>
            <a:r>
              <a:rPr lang="th-TH" sz="1800" smtClean="0"/>
              <a:t>s policy and local production. When local production was low,  rice export was restricted in order to ensure sufficient supply in the country. Foreign trade was of small importance to the country in </a:t>
            </a:r>
            <a:r>
              <a:rPr lang="th-TH" sz="2400" smtClean="0"/>
              <a:t>1850.</a:t>
            </a:r>
          </a:p>
          <a:p>
            <a:pPr eaLnBrk="1" hangingPunct="1"/>
            <a:r>
              <a:rPr lang="en-US" sz="1800" smtClean="0"/>
              <a:t>The king monopolized, restricted and controlled external trade. He also collected high taxed on both imports and exports. Royal monopolies of some items were sold to the Chinese who were given special privileges in conducting foreign trade, but these were not granted to any Western traders.</a:t>
            </a:r>
            <a:r>
              <a:rPr lang="th-TH" sz="1800" smtClean="0"/>
              <a: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031"/>
          <p:cNvSpPr>
            <a:spLocks noGrp="1" noChangeArrowheads="1"/>
          </p:cNvSpPr>
          <p:nvPr>
            <p:ph type="sldNum" sz="quarter" idx="5"/>
          </p:nvPr>
        </p:nvSpPr>
        <p:spPr>
          <a:noFill/>
        </p:spPr>
        <p:txBody>
          <a:bodyPr/>
          <a:lstStyle/>
          <a:p>
            <a:fld id="{D10A8384-BB19-499C-B5D6-3F60D19CB2DA}" type="slidenum">
              <a:rPr lang="en-US" smtClean="0"/>
              <a:pPr/>
              <a:t>7</a:t>
            </a:fld>
            <a:endParaRPr lang="th-TH" smtClean="0"/>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th-TH" sz="1800" smtClean="0"/>
              <a:t>The Bowring Treaty in 1855 ended all these. Taxes on external trade were limited to only 3%, and all trading monopolies were ended. Opium trade was made legal to benefit the British who imported opium from China to be sold in Siam. Britain was given the most-favored-nation status: i.e. any trade privileges given to other countries must also be granted to Britain. Finally, </a:t>
            </a:r>
            <a:r>
              <a:rPr lang="th-TH" sz="1800" smtClean="0">
                <a:latin typeface="Times New Roman" pitchFamily="18" charset="0"/>
              </a:rPr>
              <a:t>“</a:t>
            </a:r>
            <a:r>
              <a:rPr lang="th-TH" sz="1800" smtClean="0"/>
              <a:t>extra-territoriality: all British subjects were placed under consular jurisdiction (courts), not Thai laws (regarded as being barbaric?). All other trading </a:t>
            </a:r>
            <a:r>
              <a:rPr lang="en-US" sz="1800" smtClean="0"/>
              <a:t>Western </a:t>
            </a:r>
            <a:r>
              <a:rPr lang="th-TH" sz="1800" smtClean="0"/>
              <a:t>partners latter concluded similar treaties with Siam.</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031"/>
          <p:cNvSpPr>
            <a:spLocks noGrp="1" noChangeArrowheads="1"/>
          </p:cNvSpPr>
          <p:nvPr>
            <p:ph type="sldNum" sz="quarter" idx="5"/>
          </p:nvPr>
        </p:nvSpPr>
        <p:spPr>
          <a:noFill/>
        </p:spPr>
        <p:txBody>
          <a:bodyPr/>
          <a:lstStyle/>
          <a:p>
            <a:fld id="{468C7E07-E0B5-4908-854B-6D2AD296BC5B}" type="slidenum">
              <a:rPr lang="en-US" smtClean="0"/>
              <a:pPr/>
              <a:t>8</a:t>
            </a:fld>
            <a:endParaRPr lang="th-TH" smtClean="0"/>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sz="1800" smtClean="0"/>
              <a:t>The Bowring Treaty changed Thailand from an almost self-sufficient economy to an economy which specialized in and exported </a:t>
            </a:r>
            <a:r>
              <a:rPr lang="th-TH" sz="1800" smtClean="0"/>
              <a:t> </a:t>
            </a:r>
            <a:r>
              <a:rPr lang="en-US" sz="1800" smtClean="0"/>
              <a:t>few primary products, particularly rice, teak, tin and (later) rubber. Most rice exports went to Hong Kong and Singapore</a:t>
            </a:r>
            <a:r>
              <a:rPr lang="th-TH" sz="1800" smtClean="0"/>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031"/>
          <p:cNvSpPr>
            <a:spLocks noGrp="1" noChangeArrowheads="1"/>
          </p:cNvSpPr>
          <p:nvPr>
            <p:ph type="sldNum" sz="quarter" idx="5"/>
          </p:nvPr>
        </p:nvSpPr>
        <p:spPr>
          <a:noFill/>
        </p:spPr>
        <p:txBody>
          <a:bodyPr/>
          <a:lstStyle/>
          <a:p>
            <a:fld id="{A522780C-49AF-481A-95A8-E8BD7555EE5B}" type="slidenum">
              <a:rPr lang="en-US" smtClean="0"/>
              <a:pPr/>
              <a:t>9</a:t>
            </a:fld>
            <a:endParaRPr lang="th-TH" smtClean="0"/>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r>
              <a:rPr lang="th-TH" sz="1800" smtClean="0"/>
              <a:t>. Thai farmers substantially increased rice production in response to export opportunities, first by increasing rice land in the Central Plain and later (since 1905) expanding into the North and Northeast, facilitated by railway construction linking these regions with Bangkok (Korat line completed in 1900). Note that the railway was built primarily to consolidate control and administration of the outlying regions for fear of losing territory to the British and French, rather than for economic purposes. Canals in the Central Plain were dug for the purpose of both irrigation for rice production and transportation of rice.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031"/>
          <p:cNvSpPr>
            <a:spLocks noGrp="1" noChangeArrowheads="1"/>
          </p:cNvSpPr>
          <p:nvPr>
            <p:ph type="sldNum" sz="quarter" idx="5"/>
          </p:nvPr>
        </p:nvSpPr>
        <p:spPr>
          <a:noFill/>
        </p:spPr>
        <p:txBody>
          <a:bodyPr/>
          <a:lstStyle/>
          <a:p>
            <a:fld id="{6C31ADF7-BC28-4B0F-B5B6-94DAA41449D7}" type="slidenum">
              <a:rPr lang="en-US" smtClean="0"/>
              <a:pPr/>
              <a:t>10</a:t>
            </a:fld>
            <a:endParaRPr lang="th-TH" smtClean="0"/>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th-TH" sz="1800" smtClean="0"/>
              <a:t>. Thai farmers substantially increased rice production in response to export opportunities, first by increasing rice land in the Central Plain and later (since 1905) expanding into the North and Northeast, facilitated by railway construction linking these regions with Bangkok (Korat line completed in 1900). Note that the railway was built primarily to consolidate control and administration of the outlying regions for fear of losing territory to the British and French, rather than for economic purposes. Canals in the Central Plain were dug for the purpose of both irrigation for rice production and transportation of rice.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031"/>
          <p:cNvSpPr>
            <a:spLocks noGrp="1" noChangeArrowheads="1"/>
          </p:cNvSpPr>
          <p:nvPr>
            <p:ph type="sldNum" sz="quarter" idx="5"/>
          </p:nvPr>
        </p:nvSpPr>
        <p:spPr>
          <a:noFill/>
        </p:spPr>
        <p:txBody>
          <a:bodyPr/>
          <a:lstStyle/>
          <a:p>
            <a:fld id="{D3A35D5B-27EB-43A6-8FB6-A397E3B0CECE}" type="slidenum">
              <a:rPr lang="en-US" smtClean="0"/>
              <a:pPr/>
              <a:t>11</a:t>
            </a:fld>
            <a:endParaRPr lang="th-TH" smtClean="0"/>
          </a:p>
        </p:txBody>
      </p:sp>
      <p:sp>
        <p:nvSpPr>
          <p:cNvPr id="40963" name="Rectangle 2"/>
          <p:cNvSpPr>
            <a:spLocks noRo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th-TH" sz="1800" smtClean="0"/>
              <a:t>New economic functions: buying rice from farmers, rice milling, transporting rice, selling it to foreign buyers. These </a:t>
            </a:r>
            <a:r>
              <a:rPr lang="th-TH" sz="1800" smtClean="0">
                <a:latin typeface="Times New Roman" pitchFamily="18" charset="0"/>
              </a:rPr>
              <a:t>“</a:t>
            </a:r>
            <a:r>
              <a:rPr lang="th-TH" sz="1800" smtClean="0"/>
              <a:t>middlemen</a:t>
            </a:r>
            <a:r>
              <a:rPr lang="th-TH" sz="1800" smtClean="0">
                <a:latin typeface="Times New Roman" pitchFamily="18" charset="0"/>
              </a:rPr>
              <a:t>”</a:t>
            </a:r>
            <a:r>
              <a:rPr lang="th-TH" sz="1800" smtClean="0"/>
              <a:t> functions were performed by the Chinese, and western merchants (at the wholesale level). The Thais, by concentrating on only being small farmers growing rice, were willing to leave these and other entrepreneurial functions to foreigners. Supply of farming labor comes from: natural population growth, and the abolition of slavery (during Rama V reign). Labor work outside of agriculture has been performed by the Chinese.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031"/>
          <p:cNvSpPr>
            <a:spLocks noGrp="1" noChangeArrowheads="1"/>
          </p:cNvSpPr>
          <p:nvPr>
            <p:ph type="sldNum" sz="quarter" idx="5"/>
          </p:nvPr>
        </p:nvSpPr>
        <p:spPr>
          <a:noFill/>
        </p:spPr>
        <p:txBody>
          <a:bodyPr/>
          <a:lstStyle/>
          <a:p>
            <a:fld id="{58594399-CD12-42A5-B546-FFCE8A8FC236}" type="slidenum">
              <a:rPr lang="en-US" smtClean="0"/>
              <a:pPr/>
              <a:t>12</a:t>
            </a:fld>
            <a:endParaRPr lang="th-TH" smtClean="0"/>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th-TH" sz="1800" smtClean="0"/>
              <a:t>Other major exports were tin, rubber and teak (until 1950</a:t>
            </a:r>
            <a:r>
              <a:rPr lang="th-TH" sz="1800" smtClean="0">
                <a:latin typeface="Times New Roman" pitchFamily="18" charset="0"/>
              </a:rPr>
              <a:t>’</a:t>
            </a:r>
            <a:r>
              <a:rPr lang="th-TH" sz="1800" smtClean="0"/>
              <a:t>s). Their production were largely exported. In the case of tin, teak, and to a lesser extent, rubber, all stages of production, processing, and trade have been in foreign hands. Tin: controlled by European and Chinese capital and by Chinese labor. Teak: worked by European companies, in European and Chinese mills, using mainly Chinese labor, exported by European companies. Rubber: introduced from Malaya by Chinese immigrants, was cultivated by Chinese and Thai planters (most were small holders), but the trade was in Chinese hands. All tin ore and rubber were exported to Malaya for further processing and re-export.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031"/>
          <p:cNvSpPr>
            <a:spLocks noGrp="1" noChangeArrowheads="1"/>
          </p:cNvSpPr>
          <p:nvPr>
            <p:ph type="sldNum" sz="quarter" idx="5"/>
          </p:nvPr>
        </p:nvSpPr>
        <p:spPr>
          <a:noFill/>
        </p:spPr>
        <p:txBody>
          <a:bodyPr/>
          <a:lstStyle/>
          <a:p>
            <a:fld id="{C5E8B10C-0D66-45A0-BBCA-1798AD5B32A6}" type="slidenum">
              <a:rPr lang="en-US" smtClean="0"/>
              <a:pPr/>
              <a:t>13</a:t>
            </a:fld>
            <a:endParaRPr lang="th-TH" smtClean="0"/>
          </a:p>
        </p:txBody>
      </p:sp>
      <p:sp>
        <p:nvSpPr>
          <p:cNvPr id="43011" name="Rectangle 2"/>
          <p:cNvSpPr>
            <a:spLocks noRo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lnSpc>
                <a:spcPct val="90000"/>
              </a:lnSpc>
            </a:pPr>
            <a:r>
              <a:rPr lang="en-US" sz="1800" smtClean="0"/>
              <a:t>Thailand have imported</a:t>
            </a:r>
            <a:r>
              <a:rPr lang="en-US" sz="1800" b="1" smtClean="0"/>
              <a:t> textiles </a:t>
            </a:r>
            <a:r>
              <a:rPr lang="en-US" sz="1800" smtClean="0"/>
              <a:t>since the Ayutthaya period from China</a:t>
            </a:r>
            <a:r>
              <a:rPr lang="th-TH" sz="1800" smtClean="0"/>
              <a:t>, </a:t>
            </a:r>
            <a:r>
              <a:rPr lang="en-US" sz="1800" smtClean="0"/>
              <a:t>India , and the West. Since 1850 textiles had become Thailand</a:t>
            </a:r>
            <a:r>
              <a:rPr lang="en-US" sz="1800" smtClean="0">
                <a:latin typeface="Times New Roman" pitchFamily="18" charset="0"/>
              </a:rPr>
              <a:t>’</a:t>
            </a:r>
            <a:r>
              <a:rPr lang="en-US" sz="1800" smtClean="0"/>
              <a:t>s major import item. Both cotton and silk were produced in households all over the country, but tools and equipment were primitive, and imported cloth were cheaper and more colorful, though less durable. Replaced by imports, the manufacture of native hand-made cotton cloth decreased considerably, particularly in the Central Plain. Later tariffs on imported textiles and shortages during the WW II gave a big stimulus to domestic production. Domestic production of </a:t>
            </a:r>
            <a:r>
              <a:rPr lang="th-TH" sz="1800" smtClean="0"/>
              <a:t> </a:t>
            </a:r>
            <a:r>
              <a:rPr lang="en-US" sz="1800" smtClean="0"/>
              <a:t>textiles as a percentage of total consumption first declined from 1850 to about 1920, but since then it has gradually increased, due mainly to the recovery of</a:t>
            </a:r>
            <a:r>
              <a:rPr lang="th-TH" sz="1800" smtClean="0"/>
              <a:t>  </a:t>
            </a:r>
            <a:r>
              <a:rPr lang="en-US" sz="1800" smtClean="0"/>
              <a:t>textile production in households. </a:t>
            </a:r>
            <a:endParaRPr lang="th-TH" sz="18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031"/>
          <p:cNvSpPr>
            <a:spLocks noGrp="1" noChangeArrowheads="1"/>
          </p:cNvSpPr>
          <p:nvPr>
            <p:ph type="sldNum" sz="quarter" idx="5"/>
          </p:nvPr>
        </p:nvSpPr>
        <p:spPr>
          <a:noFill/>
        </p:spPr>
        <p:txBody>
          <a:bodyPr/>
          <a:lstStyle/>
          <a:p>
            <a:fld id="{2A3A9EC8-06BD-4FA7-9F06-DDEAE137F279}" type="slidenum">
              <a:rPr lang="en-US" smtClean="0"/>
              <a:pPr/>
              <a:t>14</a:t>
            </a:fld>
            <a:endParaRPr lang="th-TH" smtClean="0"/>
          </a:p>
        </p:txBody>
      </p:sp>
      <p:sp>
        <p:nvSpPr>
          <p:cNvPr id="44035" name="Rectangle 2"/>
          <p:cNvSpPr>
            <a:spLocks noRo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th-TH" sz="1800" smtClean="0"/>
              <a:t>Up to 1950, the large-scale textile industry had not developed in Thailand, because of low tariffs on foreign textiles, the small domestic market, and the lack of capital, entrepreneurship, and trained labor. In the 1920</a:t>
            </a:r>
            <a:r>
              <a:rPr lang="th-TH" sz="1800" smtClean="0">
                <a:latin typeface="Times New Roman" pitchFamily="18" charset="0"/>
              </a:rPr>
              <a:t>’</a:t>
            </a:r>
            <a:r>
              <a:rPr lang="th-TH" sz="1800" smtClean="0"/>
              <a:t>s the army set up a mill to spin and weave cotton textiles for army use. In 1950 a spinning mill was set up by a group of Chinese, employing 1,100 workers. Other production facilities were small workshops and households.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031"/>
          <p:cNvSpPr>
            <a:spLocks noGrp="1" noChangeArrowheads="1"/>
          </p:cNvSpPr>
          <p:nvPr>
            <p:ph type="sldNum" sz="quarter" idx="5"/>
          </p:nvPr>
        </p:nvSpPr>
        <p:spPr>
          <a:noFill/>
        </p:spPr>
        <p:txBody>
          <a:bodyPr/>
          <a:lstStyle/>
          <a:p>
            <a:fld id="{C9F20588-63A8-4C34-B5BC-83356EB8AD31}" type="slidenum">
              <a:rPr lang="en-US" smtClean="0"/>
              <a:pPr/>
              <a:t>15</a:t>
            </a:fld>
            <a:endParaRPr lang="th-TH" smtClean="0"/>
          </a:p>
        </p:txBody>
      </p:sp>
      <p:sp>
        <p:nvSpPr>
          <p:cNvPr id="45059" name="Rectangle 2"/>
          <p:cNvSpPr>
            <a:spLocks noRo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th-TH" sz="1800" b="1" smtClean="0"/>
              <a:t>Sugar</a:t>
            </a:r>
            <a:r>
              <a:rPr lang="th-TH" sz="1800" smtClean="0"/>
              <a:t> export increased after the Treaty; sugar cane planted mostly in Nakorn Patom with 25 sugar mills on Nakorn Chaisi River in 1865. However, production and exports declined later due to two reasons: heavy taxes on land, sugar cane, and sugar mills; and low world prices of sugar. By 1889 the export of sugar had stopped, and the government could not protect the industry because import duties were fixed at 3% by treaties. The terms of trade was also in favor of rice, so switching to rice. Thailand had to import sugar from Indonesia and the Philippines from 1880 to 1950. The two WW</a:t>
            </a:r>
            <a:r>
              <a:rPr lang="th-TH" sz="1800" smtClean="0">
                <a:latin typeface="Times New Roman" pitchFamily="18" charset="0"/>
              </a:rPr>
              <a:t>’</a:t>
            </a:r>
            <a:r>
              <a:rPr lang="th-TH" sz="1800" smtClean="0"/>
              <a:t>s, tariff protection in the 1920</a:t>
            </a:r>
            <a:r>
              <a:rPr lang="th-TH" sz="1800" smtClean="0">
                <a:latin typeface="Times New Roman" pitchFamily="18" charset="0"/>
              </a:rPr>
              <a:t>’</a:t>
            </a:r>
            <a:r>
              <a:rPr lang="th-TH" sz="1800" smtClean="0"/>
              <a:t>s, and gov</a:t>
            </a:r>
            <a:r>
              <a:rPr lang="th-TH" sz="1800" smtClean="0">
                <a:latin typeface="Times New Roman" pitchFamily="18" charset="0"/>
              </a:rPr>
              <a:t>’</a:t>
            </a:r>
            <a:r>
              <a:rPr lang="th-TH" sz="1800" smtClean="0"/>
              <a:t>t initiative (setting up 6 sugar mills) all stimulated the local industry. But still no prospect of exporting in 1950.</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031"/>
          <p:cNvSpPr>
            <a:spLocks noGrp="1" noChangeArrowheads="1"/>
          </p:cNvSpPr>
          <p:nvPr>
            <p:ph type="sldNum" sz="quarter" idx="5"/>
          </p:nvPr>
        </p:nvSpPr>
        <p:spPr>
          <a:noFill/>
        </p:spPr>
        <p:txBody>
          <a:bodyPr/>
          <a:lstStyle/>
          <a:p>
            <a:fld id="{BAE6047F-0CE5-4FA0-9BA2-952D6FF3246A}" type="slidenum">
              <a:rPr lang="en-US" smtClean="0"/>
              <a:pPr/>
              <a:t>16</a:t>
            </a:fld>
            <a:endParaRPr lang="th-TH" smtClean="0"/>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th-TH" sz="1800" smtClean="0"/>
              <a:t>Other import items were </a:t>
            </a:r>
            <a:r>
              <a:rPr lang="th-TH" sz="1800" smtClean="0">
                <a:latin typeface="Times New Roman" pitchFamily="18" charset="0"/>
              </a:rPr>
              <a:t>“</a:t>
            </a:r>
            <a:r>
              <a:rPr lang="th-TH" sz="1800" smtClean="0"/>
              <a:t>consumption goods</a:t>
            </a:r>
            <a:r>
              <a:rPr lang="th-TH" sz="1800" smtClean="0">
                <a:latin typeface="Times New Roman" pitchFamily="18" charset="0"/>
              </a:rPr>
              <a:t>”</a:t>
            </a:r>
            <a:r>
              <a:rPr lang="th-TH" sz="1800" smtClean="0"/>
              <a:t> rather than </a:t>
            </a:r>
            <a:r>
              <a:rPr lang="th-TH" sz="1800" smtClean="0">
                <a:latin typeface="Times New Roman" pitchFamily="18" charset="0"/>
              </a:rPr>
              <a:t>“</a:t>
            </a:r>
            <a:r>
              <a:rPr lang="th-TH" sz="1800" smtClean="0"/>
              <a:t>capital goods</a:t>
            </a:r>
            <a:r>
              <a:rPr lang="th-TH" sz="1800" smtClean="0">
                <a:latin typeface="Times New Roman" pitchFamily="18" charset="0"/>
              </a:rPr>
              <a:t>”</a:t>
            </a:r>
            <a:r>
              <a:rPr lang="th-TH" sz="1800" smtClean="0"/>
              <a:t>. Some were </a:t>
            </a:r>
            <a:r>
              <a:rPr lang="th-TH" sz="1800" smtClean="0">
                <a:latin typeface="Times New Roman" pitchFamily="18" charset="0"/>
              </a:rPr>
              <a:t>“</a:t>
            </a:r>
            <a:r>
              <a:rPr lang="th-TH" sz="1800" smtClean="0"/>
              <a:t>luxuries</a:t>
            </a:r>
            <a:r>
              <a:rPr lang="th-TH" sz="1800" smtClean="0">
                <a:latin typeface="Times New Roman" pitchFamily="18" charset="0"/>
              </a:rPr>
              <a:t>”</a:t>
            </a:r>
            <a:r>
              <a:rPr lang="th-TH" sz="1800" smtClean="0"/>
              <a:t> having a very small market limited to foreigners and rich Thais, and some (e.g. kerosene and canned milk) were consumed widely. However, the % of capital goods in total imports increased over time to about 30% in 1950. Total imports accounted for about 10% of GNP in 1950.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31"/>
          <p:cNvSpPr>
            <a:spLocks noGrp="1" noChangeArrowheads="1"/>
          </p:cNvSpPr>
          <p:nvPr>
            <p:ph type="sldNum" sz="quarter" idx="5"/>
          </p:nvPr>
        </p:nvSpPr>
        <p:spPr>
          <a:noFill/>
        </p:spPr>
        <p:txBody>
          <a:bodyPr/>
          <a:lstStyle/>
          <a:p>
            <a:fld id="{6DB451BE-CCD4-4E1C-8309-3E085AA36024}" type="slidenum">
              <a:rPr lang="en-US" smtClean="0"/>
              <a:pPr/>
              <a:t>17</a:t>
            </a:fld>
            <a:endParaRPr lang="th-TH" smtClean="0"/>
          </a:p>
        </p:txBody>
      </p:sp>
      <p:sp>
        <p:nvSpPr>
          <p:cNvPr id="47107" name="Rectangle 2"/>
          <p:cNvSpPr>
            <a:spLocks noRo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th-TH" sz="1800" smtClean="0"/>
              <a:t>In the late 19th and early 20th centuries, Thailand</a:t>
            </a:r>
            <a:r>
              <a:rPr lang="th-TH" sz="1800" smtClean="0">
                <a:latin typeface="Times New Roman" pitchFamily="18" charset="0"/>
              </a:rPr>
              <a:t>’</a:t>
            </a:r>
            <a:r>
              <a:rPr lang="th-TH" sz="1800" smtClean="0"/>
              <a:t>s external trade became closely tied to the British Empire. International trade, shipping, and other related services were dominated by Western firms. This situation was similar to some of the characteristics of a British colony. However, Thailand retained a degree of political independence.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031"/>
          <p:cNvSpPr>
            <a:spLocks noGrp="1" noChangeArrowheads="1"/>
          </p:cNvSpPr>
          <p:nvPr>
            <p:ph type="sldNum" sz="quarter" idx="5"/>
          </p:nvPr>
        </p:nvSpPr>
        <p:spPr>
          <a:noFill/>
        </p:spPr>
        <p:txBody>
          <a:bodyPr/>
          <a:lstStyle/>
          <a:p>
            <a:fld id="{B6711EE2-18EC-4BF9-8962-AACE7CAC905F}" type="slidenum">
              <a:rPr lang="en-US" smtClean="0"/>
              <a:pPr/>
              <a:t>18</a:t>
            </a:fld>
            <a:endParaRPr lang="th-TH" smtClean="0"/>
          </a:p>
        </p:txBody>
      </p:sp>
      <p:sp>
        <p:nvSpPr>
          <p:cNvPr id="48131" name="Rectangle 2"/>
          <p:cNvSpPr>
            <a:spLocks noRo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z="1800" smtClean="0"/>
              <a:t>Up to 1950 factory production had been of very little importance in Thailand. Significant </a:t>
            </a:r>
            <a:r>
              <a:rPr lang="en-US" sz="1800" smtClean="0">
                <a:latin typeface="Times New Roman" pitchFamily="18" charset="0"/>
              </a:rPr>
              <a:t>“</a:t>
            </a:r>
            <a:r>
              <a:rPr lang="en-US" sz="1800" smtClean="0"/>
              <a:t>industries</a:t>
            </a:r>
            <a:r>
              <a:rPr lang="en-US" sz="1800" smtClean="0">
                <a:latin typeface="Times New Roman" pitchFamily="18" charset="0"/>
              </a:rPr>
              <a:t>”</a:t>
            </a:r>
            <a:r>
              <a:rPr lang="en-US" sz="1800" smtClean="0"/>
              <a:t> were rice milling and lumber milling. In 1919, it was reported that 7 </a:t>
            </a:r>
            <a:r>
              <a:rPr lang="en-US" sz="1800" smtClean="0">
                <a:latin typeface="Times New Roman" pitchFamily="18" charset="0"/>
              </a:rPr>
              <a:t>“</a:t>
            </a:r>
            <a:r>
              <a:rPr lang="en-US" sz="1800" smtClean="0"/>
              <a:t>factories</a:t>
            </a:r>
            <a:r>
              <a:rPr lang="en-US" sz="1800" smtClean="0">
                <a:latin typeface="Times New Roman" pitchFamily="18" charset="0"/>
              </a:rPr>
              <a:t>”</a:t>
            </a:r>
            <a:r>
              <a:rPr lang="en-US" sz="1800" smtClean="0"/>
              <a:t> existed in Bangkok: cement, aerated-water, soap, cigarette, and leather, mostly owned by foreigners.</a:t>
            </a:r>
            <a:r>
              <a:rPr lang="th-TH" sz="1800" smtClean="0"/>
              <a:t>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31"/>
          <p:cNvSpPr>
            <a:spLocks noGrp="1" noChangeArrowheads="1"/>
          </p:cNvSpPr>
          <p:nvPr>
            <p:ph type="sldNum" sz="quarter" idx="5"/>
          </p:nvPr>
        </p:nvSpPr>
        <p:spPr>
          <a:noFill/>
        </p:spPr>
        <p:txBody>
          <a:bodyPr/>
          <a:lstStyle/>
          <a:p>
            <a:fld id="{E184A9EC-A640-4872-B6A2-69B88C32FBC9}" type="slidenum">
              <a:rPr lang="en-US" smtClean="0"/>
              <a:pPr/>
              <a:t>19</a:t>
            </a:fld>
            <a:endParaRPr lang="th-TH" smtClean="0"/>
          </a:p>
        </p:txBody>
      </p:sp>
      <p:sp>
        <p:nvSpPr>
          <p:cNvPr id="49155" name="Rectangle 2"/>
          <p:cNvSpPr>
            <a:spLocks noRo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th-TH" sz="1800" smtClean="0"/>
              <a:t>Why small manufacturing? Lack of resources and raw materials, capital, entrepreneurship, and skilled labor. Low import tariffs. Small Thai market.   Lack of reliable electricity supply, most was generated by burning rice husks in 1952.</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031"/>
          <p:cNvSpPr>
            <a:spLocks noGrp="1" noChangeArrowheads="1"/>
          </p:cNvSpPr>
          <p:nvPr>
            <p:ph type="sldNum" sz="quarter" idx="5"/>
          </p:nvPr>
        </p:nvSpPr>
        <p:spPr>
          <a:noFill/>
        </p:spPr>
        <p:txBody>
          <a:bodyPr/>
          <a:lstStyle/>
          <a:p>
            <a:fld id="{8235770E-62E2-491C-8D98-B8A831F6E505}" type="slidenum">
              <a:rPr lang="en-US" smtClean="0"/>
              <a:pPr/>
              <a:t>20</a:t>
            </a:fld>
            <a:endParaRPr lang="th-TH" smtClean="0"/>
          </a:p>
        </p:txBody>
      </p:sp>
      <p:sp>
        <p:nvSpPr>
          <p:cNvPr id="50179" name="Rectangle 2"/>
          <p:cNvSpPr>
            <a:spLocks noRo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th-TH" sz="1800" smtClean="0"/>
              <a:t>Large private industries include the Siam Cement Co. (formed in 1913), match factories, tobacco factories (one of the largest industries in 1941), soap, beer, sugar mills, soft drinks, leather, brick &amp; tile, printing, food processing, etc. Many of these were owned by the Chinese.</a:t>
            </a:r>
          </a:p>
          <a:p>
            <a:pPr eaLnBrk="1" hangingPunct="1"/>
            <a:r>
              <a:rPr lang="en-US" sz="1800" smtClean="0"/>
              <a:t>The government played a significant role in manufacturing industries during the period. The army set up a paper factory (1917) and a textile factory (1933). The first government sugar mill was built in Lampang in 1937. Other state-owned industries include whisky distilleries, tobacco (large, profitable, and remarkably successful). </a:t>
            </a:r>
            <a:endParaRPr lang="th-TH" sz="18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031"/>
          <p:cNvSpPr>
            <a:spLocks noGrp="1" noChangeArrowheads="1"/>
          </p:cNvSpPr>
          <p:nvPr>
            <p:ph type="sldNum" sz="quarter" idx="5"/>
          </p:nvPr>
        </p:nvSpPr>
        <p:spPr>
          <a:noFill/>
        </p:spPr>
        <p:txBody>
          <a:bodyPr/>
          <a:lstStyle/>
          <a:p>
            <a:fld id="{05E580F3-4918-436B-A785-405EACB216E3}" type="slidenum">
              <a:rPr lang="en-US" smtClean="0"/>
              <a:pPr/>
              <a:t>21</a:t>
            </a:fld>
            <a:endParaRPr lang="th-TH" smtClean="0"/>
          </a:p>
        </p:txBody>
      </p:sp>
      <p:sp>
        <p:nvSpPr>
          <p:cNvPr id="51203" name="Rectangle 2"/>
          <p:cNvSpPr>
            <a:spLocks noRo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th-TH" sz="1800" smtClean="0"/>
              <a:t>In 1952, </a:t>
            </a:r>
            <a:r>
              <a:rPr lang="en-US" sz="1800" smtClean="0"/>
              <a:t>the Phibun government</a:t>
            </a:r>
            <a:r>
              <a:rPr lang="th-TH" sz="1800" smtClean="0"/>
              <a:t> planned to have over 20 factories : rubber products, paper, cement, glass, tapioca, leather, electricity, jute bags</a:t>
            </a:r>
            <a:r>
              <a:rPr lang="th-TH" sz="1800" smtClean="0">
                <a:latin typeface="Times New Roman" pitchFamily="18" charset="0"/>
              </a:rPr>
              <a:t>……</a:t>
            </a:r>
            <a:r>
              <a:rPr lang="th-TH" sz="1800" smtClean="0"/>
              <a:t>.. One reason for the expanding role of govt in industry: desire to prevent new industries from coming under the control of the Chinese and other foreigners </a:t>
            </a:r>
            <a:r>
              <a:rPr lang="th-TH" sz="1800" smtClean="0">
                <a:latin typeface="Times New Roman" pitchFamily="18" charset="0"/>
              </a:rPr>
              <a:t>–</a:t>
            </a:r>
            <a:r>
              <a:rPr lang="th-TH" sz="1800" smtClean="0"/>
              <a:t> the rise of nationalism. This was justified by the fact that the Chinese tended form informal associations  to bar entry of outsiders (Thai or other non-Chinese) from competing with them. However, it seems that most state factories were not successful; plagued by corruption, delays, poor quality, inefficient supervision, and financial losses.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031"/>
          <p:cNvSpPr>
            <a:spLocks noGrp="1" noChangeArrowheads="1"/>
          </p:cNvSpPr>
          <p:nvPr>
            <p:ph type="sldNum" sz="quarter" idx="5"/>
          </p:nvPr>
        </p:nvSpPr>
        <p:spPr>
          <a:noFill/>
        </p:spPr>
        <p:txBody>
          <a:bodyPr/>
          <a:lstStyle/>
          <a:p>
            <a:fld id="{2D160DD3-84B4-47FE-B0BF-6D41BF1ACF25}" type="slidenum">
              <a:rPr lang="en-US" smtClean="0"/>
              <a:pPr/>
              <a:t>22</a:t>
            </a:fld>
            <a:endParaRPr lang="th-TH" smtClean="0"/>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z="1800" smtClean="0"/>
              <a:t>The </a:t>
            </a:r>
            <a:r>
              <a:rPr lang="en-US" sz="1800" b="1" smtClean="0"/>
              <a:t>Chinese</a:t>
            </a:r>
            <a:r>
              <a:rPr lang="en-US" sz="1800" smtClean="0"/>
              <a:t> in Thailand played a very important role in trade and non-agricultural production. By the late 1930</a:t>
            </a:r>
            <a:r>
              <a:rPr lang="en-US" sz="1800" smtClean="0">
                <a:latin typeface="Times New Roman" pitchFamily="18" charset="0"/>
              </a:rPr>
              <a:t>’</a:t>
            </a:r>
            <a:r>
              <a:rPr lang="en-US" sz="1800" smtClean="0"/>
              <a:t>s the Chinese were said to have controlled 80% of domestic trade, including complete control of the rice sector. </a:t>
            </a:r>
            <a:endParaRPr lang="th-TH" sz="18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031"/>
          <p:cNvSpPr>
            <a:spLocks noGrp="1" noChangeArrowheads="1"/>
          </p:cNvSpPr>
          <p:nvPr>
            <p:ph type="sldNum" sz="quarter" idx="5"/>
          </p:nvPr>
        </p:nvSpPr>
        <p:spPr>
          <a:noFill/>
        </p:spPr>
        <p:txBody>
          <a:bodyPr/>
          <a:lstStyle/>
          <a:p>
            <a:fld id="{26ED6A6D-40D0-4E0E-9A10-A3F82301E4DC}" type="slidenum">
              <a:rPr lang="en-US" smtClean="0"/>
              <a:pPr/>
              <a:t>23</a:t>
            </a:fld>
            <a:endParaRPr lang="th-TH" smtClean="0"/>
          </a:p>
        </p:txBody>
      </p:sp>
      <p:sp>
        <p:nvSpPr>
          <p:cNvPr id="53251" name="Rectangle 2"/>
          <p:cNvSpPr>
            <a:spLocks noRo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z="1800" smtClean="0"/>
              <a:t>Between 1820 and 1950 about 4 million Chinese entered Thailand, and al least 1.5 million did not leave the country. By the late 1930</a:t>
            </a:r>
            <a:r>
              <a:rPr lang="en-US" sz="1800" smtClean="0">
                <a:latin typeface="Times New Roman" pitchFamily="18" charset="0"/>
              </a:rPr>
              <a:t>’</a:t>
            </a:r>
            <a:r>
              <a:rPr lang="en-US" sz="1800" smtClean="0"/>
              <a:t>s Chinese dominated the labor force in railways, ports, saw mills, rice mills, trading, retailing, and manufacturing. Between 1938 and 1941 a series of measures were implemented to reduce the influence of non-Thai nationals, including the Chinese, over the economy.</a:t>
            </a:r>
            <a:r>
              <a:rPr lang="th-TH" sz="1800" smtClean="0"/>
              <a:t> </a:t>
            </a:r>
            <a:r>
              <a:rPr lang="en-US" sz="1800" smtClean="0"/>
              <a:t>Chinese schools and newspapers were closed, and taxes on Chinese businesses increased.</a:t>
            </a:r>
            <a:endParaRPr lang="th-TH" sz="18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31"/>
          <p:cNvSpPr>
            <a:spLocks noGrp="1" noChangeArrowheads="1"/>
          </p:cNvSpPr>
          <p:nvPr>
            <p:ph type="sldNum" sz="quarter" idx="5"/>
          </p:nvPr>
        </p:nvSpPr>
        <p:spPr>
          <a:noFill/>
        </p:spPr>
        <p:txBody>
          <a:bodyPr/>
          <a:lstStyle/>
          <a:p>
            <a:fld id="{39619B9E-88A8-48D8-A975-EAB64324654D}" type="slidenum">
              <a:rPr lang="en-US" smtClean="0"/>
              <a:pPr/>
              <a:t>24</a:t>
            </a:fld>
            <a:endParaRPr lang="th-TH" smtClean="0"/>
          </a:p>
        </p:txBody>
      </p:sp>
      <p:sp>
        <p:nvSpPr>
          <p:cNvPr id="54275" name="Rectangle 2"/>
          <p:cNvSpPr>
            <a:spLocks noRo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th-TH" sz="1800" smtClean="0"/>
              <a:t>. In response, they became more integrated into the Thai society and their economic  role became less obvious. In the long run, the Chinese in Thailand became the most highly and effectively assimilated in South East Asia. In 1950 some 3 million (15% of the population) could be regarded as Chinese either ethnically or by ancestry.</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31"/>
          <p:cNvSpPr>
            <a:spLocks noGrp="1" noChangeArrowheads="1"/>
          </p:cNvSpPr>
          <p:nvPr>
            <p:ph type="sldNum" sz="quarter" idx="5"/>
          </p:nvPr>
        </p:nvSpPr>
        <p:spPr>
          <a:noFill/>
        </p:spPr>
        <p:txBody>
          <a:bodyPr/>
          <a:lstStyle/>
          <a:p>
            <a:fld id="{4476B478-F3DF-4206-B083-B435B14D7F27}" type="slidenum">
              <a:rPr lang="en-US" smtClean="0"/>
              <a:pPr/>
              <a:t>25</a:t>
            </a:fld>
            <a:endParaRPr lang="th-TH" smtClean="0"/>
          </a:p>
        </p:txBody>
      </p:sp>
      <p:sp>
        <p:nvSpPr>
          <p:cNvPr id="55299" name="Rectangle 2"/>
          <p:cNvSpPr>
            <a:spLocks noRo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th-TH" sz="1800" smtClean="0"/>
              <a:t>Ingram</a:t>
            </a:r>
            <a:r>
              <a:rPr lang="th-TH" sz="1800" smtClean="0">
                <a:latin typeface="Times New Roman" pitchFamily="18" charset="0"/>
              </a:rPr>
              <a:t>’</a:t>
            </a:r>
            <a:r>
              <a:rPr lang="th-TH" sz="1800" smtClean="0"/>
              <a:t>s conclusion on the Thai economy during the 1850 </a:t>
            </a:r>
            <a:r>
              <a:rPr lang="th-TH" sz="1800" smtClean="0">
                <a:latin typeface="Times New Roman" pitchFamily="18" charset="0"/>
              </a:rPr>
              <a:t>–</a:t>
            </a:r>
            <a:r>
              <a:rPr lang="th-TH" sz="1800" smtClean="0"/>
              <a:t> 1950 period: </a:t>
            </a:r>
          </a:p>
          <a:p>
            <a:pPr eaLnBrk="1" hangingPunct="1"/>
            <a:r>
              <a:rPr lang="th-TH" sz="1800" smtClean="0"/>
              <a:t>Many changes (more use of money, increased specialization based on world markets, growth of racial division of labor, and rapid population growth absorbed in rice cultivation)</a:t>
            </a:r>
          </a:p>
          <a:p>
            <a:pPr eaLnBrk="1" hangingPunct="1"/>
            <a:r>
              <a:rPr lang="th-TH" sz="1800" smtClean="0"/>
              <a:t>But not much </a:t>
            </a:r>
            <a:r>
              <a:rPr lang="th-TH" sz="1800" smtClean="0">
                <a:latin typeface="Times New Roman" pitchFamily="18" charset="0"/>
              </a:rPr>
              <a:t>“</a:t>
            </a:r>
            <a:r>
              <a:rPr lang="th-TH" sz="1800" smtClean="0"/>
              <a:t>progress</a:t>
            </a:r>
            <a:r>
              <a:rPr lang="th-TH" sz="1800" smtClean="0">
                <a:latin typeface="Times New Roman" pitchFamily="18" charset="0"/>
              </a:rPr>
              <a:t>”</a:t>
            </a:r>
            <a:r>
              <a:rPr lang="th-TH" sz="1800" smtClean="0"/>
              <a:t> (increased per capita income)</a:t>
            </a:r>
          </a:p>
          <a:p>
            <a:pPr eaLnBrk="1" hangingPunct="1"/>
            <a:r>
              <a:rPr lang="th-TH" sz="1800" smtClean="0"/>
              <a:t>Not much development (use of more capital, relative to labor, and of new   techniques)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31"/>
          <p:cNvSpPr>
            <a:spLocks noGrp="1" noChangeArrowheads="1"/>
          </p:cNvSpPr>
          <p:nvPr>
            <p:ph type="sldNum" sz="quarter" idx="5"/>
          </p:nvPr>
        </p:nvSpPr>
        <p:spPr>
          <a:noFill/>
        </p:spPr>
        <p:txBody>
          <a:bodyPr/>
          <a:lstStyle/>
          <a:p>
            <a:fld id="{5A1AA0BD-93C9-4F9E-8B09-5FE39C3272E4}" type="slidenum">
              <a:rPr lang="en-US" smtClean="0"/>
              <a:pPr/>
              <a:t>26</a:t>
            </a:fld>
            <a:endParaRPr lang="th-TH" smtClean="0"/>
          </a:p>
        </p:txBody>
      </p:sp>
      <p:sp>
        <p:nvSpPr>
          <p:cNvPr id="56323" name="Rectangle 2"/>
          <p:cNvSpPr>
            <a:spLocks noRo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th-TH" sz="1800" smtClean="0"/>
              <a:t>Ingram</a:t>
            </a:r>
            <a:r>
              <a:rPr lang="th-TH" sz="1800" smtClean="0">
                <a:latin typeface="Times New Roman" pitchFamily="18" charset="0"/>
              </a:rPr>
              <a:t>’</a:t>
            </a:r>
            <a:r>
              <a:rPr lang="th-TH" sz="1800" smtClean="0"/>
              <a:t>s conclusion on the Thai economy during the 1850 </a:t>
            </a:r>
            <a:r>
              <a:rPr lang="th-TH" sz="1800" smtClean="0">
                <a:latin typeface="Times New Roman" pitchFamily="18" charset="0"/>
              </a:rPr>
              <a:t>–</a:t>
            </a:r>
            <a:r>
              <a:rPr lang="th-TH" sz="1800" smtClean="0"/>
              <a:t> 1950 period: </a:t>
            </a:r>
          </a:p>
          <a:p>
            <a:pPr eaLnBrk="1" hangingPunct="1"/>
            <a:r>
              <a:rPr lang="th-TH" sz="1800" smtClean="0"/>
              <a:t>Many changes (more use of money, increased specialization based on world markets, growth of racial division of labor, and rapid population growth absorbed in rice cultivation)</a:t>
            </a:r>
          </a:p>
          <a:p>
            <a:pPr eaLnBrk="1" hangingPunct="1"/>
            <a:r>
              <a:rPr lang="th-TH" sz="1800" smtClean="0"/>
              <a:t>But not much </a:t>
            </a:r>
            <a:r>
              <a:rPr lang="th-TH" sz="1800" smtClean="0">
                <a:latin typeface="Times New Roman" pitchFamily="18" charset="0"/>
              </a:rPr>
              <a:t>“</a:t>
            </a:r>
            <a:r>
              <a:rPr lang="th-TH" sz="1800" smtClean="0"/>
              <a:t>progress</a:t>
            </a:r>
            <a:r>
              <a:rPr lang="th-TH" sz="1800" smtClean="0">
                <a:latin typeface="Times New Roman" pitchFamily="18" charset="0"/>
              </a:rPr>
              <a:t>”</a:t>
            </a:r>
            <a:r>
              <a:rPr lang="th-TH" sz="1800" smtClean="0"/>
              <a:t> (increased per capita income)</a:t>
            </a:r>
          </a:p>
          <a:p>
            <a:pPr eaLnBrk="1" hangingPunct="1"/>
            <a:r>
              <a:rPr lang="th-TH" sz="1800" smtClean="0"/>
              <a:t>Not much development (use of more capital, relative to labor, and of new   techniques)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31"/>
          <p:cNvSpPr>
            <a:spLocks noGrp="1" noChangeArrowheads="1"/>
          </p:cNvSpPr>
          <p:nvPr>
            <p:ph type="sldNum" sz="quarter" idx="5"/>
          </p:nvPr>
        </p:nvSpPr>
        <p:spPr>
          <a:noFill/>
        </p:spPr>
        <p:txBody>
          <a:bodyPr/>
          <a:lstStyle/>
          <a:p>
            <a:fld id="{5A1AA0BD-93C9-4F9E-8B09-5FE39C3272E4}" type="slidenum">
              <a:rPr lang="en-US" smtClean="0"/>
              <a:pPr/>
              <a:t>27</a:t>
            </a:fld>
            <a:endParaRPr lang="th-TH" smtClean="0"/>
          </a:p>
        </p:txBody>
      </p:sp>
      <p:sp>
        <p:nvSpPr>
          <p:cNvPr id="56323" name="Rectangle 2"/>
          <p:cNvSpPr>
            <a:spLocks noRo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th-TH" sz="1800" smtClean="0"/>
              <a:t>Ingram</a:t>
            </a:r>
            <a:r>
              <a:rPr lang="th-TH" sz="1800" smtClean="0">
                <a:latin typeface="Times New Roman" pitchFamily="18" charset="0"/>
              </a:rPr>
              <a:t>’</a:t>
            </a:r>
            <a:r>
              <a:rPr lang="th-TH" sz="1800" smtClean="0"/>
              <a:t>s conclusion on the Thai economy during the 1850 </a:t>
            </a:r>
            <a:r>
              <a:rPr lang="th-TH" sz="1800" smtClean="0">
                <a:latin typeface="Times New Roman" pitchFamily="18" charset="0"/>
              </a:rPr>
              <a:t>–</a:t>
            </a:r>
            <a:r>
              <a:rPr lang="th-TH" sz="1800" smtClean="0"/>
              <a:t> 1950 period: </a:t>
            </a:r>
          </a:p>
          <a:p>
            <a:pPr eaLnBrk="1" hangingPunct="1"/>
            <a:r>
              <a:rPr lang="th-TH" sz="1800" smtClean="0"/>
              <a:t>Many changes (more use of money, increased specialization based on world markets, growth of racial division of labor, and rapid population growth absorbed in rice cultivation)</a:t>
            </a:r>
          </a:p>
          <a:p>
            <a:pPr eaLnBrk="1" hangingPunct="1"/>
            <a:r>
              <a:rPr lang="th-TH" sz="1800" smtClean="0"/>
              <a:t>But not much </a:t>
            </a:r>
            <a:r>
              <a:rPr lang="th-TH" sz="1800" smtClean="0">
                <a:latin typeface="Times New Roman" pitchFamily="18" charset="0"/>
              </a:rPr>
              <a:t>“</a:t>
            </a:r>
            <a:r>
              <a:rPr lang="th-TH" sz="1800" smtClean="0"/>
              <a:t>progress</a:t>
            </a:r>
            <a:r>
              <a:rPr lang="th-TH" sz="1800" smtClean="0">
                <a:latin typeface="Times New Roman" pitchFamily="18" charset="0"/>
              </a:rPr>
              <a:t>”</a:t>
            </a:r>
            <a:r>
              <a:rPr lang="th-TH" sz="1800" smtClean="0"/>
              <a:t> (increased per capita income)</a:t>
            </a:r>
          </a:p>
          <a:p>
            <a:pPr eaLnBrk="1" hangingPunct="1"/>
            <a:r>
              <a:rPr lang="th-TH" sz="1800" smtClean="0"/>
              <a:t>Not much development (use of more capital, relative to labor, and of new   techniques)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026"/>
          <p:cNvGrpSpPr>
            <a:grpSpLocks/>
          </p:cNvGrpSpPr>
          <p:nvPr/>
        </p:nvGrpSpPr>
        <p:grpSpPr bwMode="auto">
          <a:xfrm>
            <a:off x="0" y="0"/>
            <a:ext cx="9144000" cy="6858000"/>
            <a:chOff x="0" y="0"/>
            <a:chExt cx="5760" cy="4320"/>
          </a:xfrm>
        </p:grpSpPr>
        <p:sp>
          <p:nvSpPr>
            <p:cNvPr id="5" name="Rectangle 1027"/>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6" name="Rectangle 1028"/>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lang="en-US" sz="2400">
                <a:latin typeface="Times New Roman" pitchFamily="18" charset="0"/>
              </a:endParaRPr>
            </a:p>
          </p:txBody>
        </p:sp>
        <p:grpSp>
          <p:nvGrpSpPr>
            <p:cNvPr id="7" name="Group 1029"/>
            <p:cNvGrpSpPr>
              <a:grpSpLocks/>
            </p:cNvGrpSpPr>
            <p:nvPr/>
          </p:nvGrpSpPr>
          <p:grpSpPr bwMode="auto">
            <a:xfrm>
              <a:off x="0" y="672"/>
              <a:ext cx="1806" cy="1989"/>
              <a:chOff x="0" y="672"/>
              <a:chExt cx="1806" cy="1989"/>
            </a:xfrm>
          </p:grpSpPr>
          <p:sp>
            <p:nvSpPr>
              <p:cNvPr id="8" name="Rectangle 1030"/>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lang="en-US" sz="2400">
                  <a:latin typeface="Times New Roman" pitchFamily="18" charset="0"/>
                </a:endParaRPr>
              </a:p>
            </p:txBody>
          </p:sp>
          <p:sp>
            <p:nvSpPr>
              <p:cNvPr id="9" name="Rectangle 1031"/>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a:defRPr/>
                </a:pPr>
                <a:endParaRPr lang="en-US" sz="2400">
                  <a:latin typeface="Times New Roman" pitchFamily="18" charset="0"/>
                </a:endParaRPr>
              </a:p>
            </p:txBody>
          </p:sp>
          <p:sp>
            <p:nvSpPr>
              <p:cNvPr id="10" name="Rectangle 1032"/>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en-US" sz="2400">
                  <a:latin typeface="Times New Roman" pitchFamily="18" charset="0"/>
                </a:endParaRPr>
              </a:p>
            </p:txBody>
          </p:sp>
          <p:sp>
            <p:nvSpPr>
              <p:cNvPr id="11" name="Rectangle 1033"/>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lang="en-US" sz="2400">
                  <a:latin typeface="Times New Roman" pitchFamily="18" charset="0"/>
                </a:endParaRPr>
              </a:p>
            </p:txBody>
          </p:sp>
          <p:sp>
            <p:nvSpPr>
              <p:cNvPr id="12" name="Rectangle 1034"/>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lang="en-US" sz="2400">
                  <a:latin typeface="Times New Roman" pitchFamily="18" charset="0"/>
                </a:endParaRPr>
              </a:p>
            </p:txBody>
          </p:sp>
          <p:sp>
            <p:nvSpPr>
              <p:cNvPr id="13" name="Rectangle 1035"/>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lang="en-US" sz="2400">
                  <a:latin typeface="Times New Roman" pitchFamily="18" charset="0"/>
                </a:endParaRPr>
              </a:p>
            </p:txBody>
          </p:sp>
          <p:sp>
            <p:nvSpPr>
              <p:cNvPr id="14" name="Rectangle 1036"/>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en-US" sz="2400">
                  <a:latin typeface="Times New Roman" pitchFamily="18" charset="0"/>
                </a:endParaRPr>
              </a:p>
            </p:txBody>
          </p:sp>
          <p:sp>
            <p:nvSpPr>
              <p:cNvPr id="15" name="Rectangle 1037"/>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lang="en-US" sz="2400">
                  <a:latin typeface="Times New Roman" pitchFamily="18" charset="0"/>
                </a:endParaRPr>
              </a:p>
            </p:txBody>
          </p:sp>
          <p:sp>
            <p:nvSpPr>
              <p:cNvPr id="16" name="Rectangle 1038"/>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a:defRPr/>
                </a:pPr>
                <a:endParaRPr lang="en-US" sz="2400">
                  <a:latin typeface="Times New Roman" pitchFamily="18" charset="0"/>
                </a:endParaRPr>
              </a:p>
            </p:txBody>
          </p:sp>
          <p:sp>
            <p:nvSpPr>
              <p:cNvPr id="17" name="Rectangle 1039"/>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lang="en-US" sz="2400">
                  <a:latin typeface="Times New Roman" pitchFamily="18" charset="0"/>
                </a:endParaRPr>
              </a:p>
            </p:txBody>
          </p:sp>
        </p:grpSp>
      </p:grpSp>
      <p:sp>
        <p:nvSpPr>
          <p:cNvPr id="55315" name="Rectangle 1043"/>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th-TH"/>
              <a:t>คลิกเพื่อแก้ไขลักษณะต้นแบบชื่อเรื่อง</a:t>
            </a:r>
            <a:endParaRPr lang="en-US"/>
          </a:p>
        </p:txBody>
      </p:sp>
      <p:sp>
        <p:nvSpPr>
          <p:cNvPr id="55316" name="Rectangle 1044"/>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th-TH"/>
              <a:t>คลิกเพื่อแก้ไขลักษณะต้นแบบหัวข้อย่อย</a:t>
            </a:r>
            <a:endParaRPr lang="en-US"/>
          </a:p>
        </p:txBody>
      </p:sp>
      <p:sp>
        <p:nvSpPr>
          <p:cNvPr id="18" name="Rectangle 1040"/>
          <p:cNvSpPr>
            <a:spLocks noGrp="1" noChangeArrowheads="1"/>
          </p:cNvSpPr>
          <p:nvPr>
            <p:ph type="dt" sz="half" idx="10"/>
          </p:nvPr>
        </p:nvSpPr>
        <p:spPr>
          <a:xfrm>
            <a:off x="457200" y="6248400"/>
            <a:ext cx="2133600" cy="457200"/>
          </a:xfrm>
        </p:spPr>
        <p:txBody>
          <a:bodyPr/>
          <a:lstStyle>
            <a:lvl1pPr>
              <a:defRPr/>
            </a:lvl1pPr>
          </a:lstStyle>
          <a:p>
            <a:pPr>
              <a:defRPr/>
            </a:pPr>
            <a:endParaRPr lang="th-TH"/>
          </a:p>
        </p:txBody>
      </p:sp>
      <p:sp>
        <p:nvSpPr>
          <p:cNvPr id="19" name="Rectangle 1041"/>
          <p:cNvSpPr>
            <a:spLocks noGrp="1" noChangeArrowheads="1"/>
          </p:cNvSpPr>
          <p:nvPr>
            <p:ph type="ftr" sz="quarter" idx="11"/>
          </p:nvPr>
        </p:nvSpPr>
        <p:spPr/>
        <p:txBody>
          <a:bodyPr/>
          <a:lstStyle>
            <a:lvl1pPr>
              <a:defRPr/>
            </a:lvl1pPr>
          </a:lstStyle>
          <a:p>
            <a:pPr>
              <a:defRPr/>
            </a:pPr>
            <a:endParaRPr lang="th-TH"/>
          </a:p>
        </p:txBody>
      </p:sp>
      <p:sp>
        <p:nvSpPr>
          <p:cNvPr id="20" name="Rectangle 1042"/>
          <p:cNvSpPr>
            <a:spLocks noGrp="1" noChangeArrowheads="1"/>
          </p:cNvSpPr>
          <p:nvPr>
            <p:ph type="sldNum" sz="quarter" idx="12"/>
          </p:nvPr>
        </p:nvSpPr>
        <p:spPr/>
        <p:txBody>
          <a:bodyPr/>
          <a:lstStyle>
            <a:lvl1pPr>
              <a:defRPr/>
            </a:lvl1pPr>
          </a:lstStyle>
          <a:p>
            <a:pPr>
              <a:defRPr/>
            </a:pPr>
            <a:fld id="{DFA4B10A-9CB1-4D98-8491-6BBA70E6BCE8}"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74BB2F5D-EB85-45A4-B320-2E533FD61C76}" type="slidenum">
              <a:rPr lang="en-US"/>
              <a:pPr>
                <a:defRPr/>
              </a:pPr>
              <a:t>‹#›</a:t>
            </a:fld>
            <a:endParaRPr lang="th-TH"/>
          </a:p>
        </p:txBody>
      </p:sp>
      <p:sp>
        <p:nvSpPr>
          <p:cNvPr id="6"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3970EC29-32B0-47E6-91FE-5EA3F69C0051}" type="slidenum">
              <a:rPr lang="en-US"/>
              <a:pPr>
                <a:defRPr/>
              </a:pPr>
              <a:t>‹#›</a:t>
            </a:fld>
            <a:endParaRPr lang="th-TH"/>
          </a:p>
        </p:txBody>
      </p:sp>
      <p:sp>
        <p:nvSpPr>
          <p:cNvPr id="6"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DEB4A59F-CAFF-4492-B727-6F60A51928EF}" type="slidenum">
              <a:rPr lang="en-US"/>
              <a:pPr>
                <a:defRPr/>
              </a:pPr>
              <a:t>‹#›</a:t>
            </a:fld>
            <a:endParaRPr lang="th-TH"/>
          </a:p>
        </p:txBody>
      </p:sp>
      <p:sp>
        <p:nvSpPr>
          <p:cNvPr id="7"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a:ln/>
        </p:spPr>
        <p:txBody>
          <a:bodyPr/>
          <a:lstStyle>
            <a:lvl1pPr>
              <a:defRPr/>
            </a:lvl1pPr>
          </a:lstStyle>
          <a:p>
            <a:pPr>
              <a:defRPr/>
            </a:pPr>
            <a:endParaRPr lang="th-TH"/>
          </a:p>
        </p:txBody>
      </p:sp>
      <p:sp>
        <p:nvSpPr>
          <p:cNvPr id="8" name="Rectangle 3"/>
          <p:cNvSpPr>
            <a:spLocks noGrp="1" noChangeArrowheads="1"/>
          </p:cNvSpPr>
          <p:nvPr>
            <p:ph type="sldNum" sz="quarter" idx="11"/>
          </p:nvPr>
        </p:nvSpPr>
        <p:spPr>
          <a:ln/>
        </p:spPr>
        <p:txBody>
          <a:bodyPr/>
          <a:lstStyle>
            <a:lvl1pPr>
              <a:defRPr/>
            </a:lvl1pPr>
          </a:lstStyle>
          <a:p>
            <a:pPr>
              <a:defRPr/>
            </a:pPr>
            <a:fld id="{63890193-C950-4E32-876B-157851136C2F}" type="slidenum">
              <a:rPr lang="en-US"/>
              <a:pPr>
                <a:defRPr/>
              </a:pPr>
              <a:t>‹#›</a:t>
            </a:fld>
            <a:endParaRPr lang="th-TH"/>
          </a:p>
        </p:txBody>
      </p:sp>
      <p:sp>
        <p:nvSpPr>
          <p:cNvPr id="9"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ftr" sz="quarter" idx="10"/>
          </p:nvPr>
        </p:nvSpPr>
        <p:spPr>
          <a:ln/>
        </p:spPr>
        <p:txBody>
          <a:bodyPr/>
          <a:lstStyle>
            <a:lvl1pPr>
              <a:defRPr/>
            </a:lvl1pPr>
          </a:lstStyle>
          <a:p>
            <a:pPr>
              <a:defRPr/>
            </a:pPr>
            <a:endParaRPr lang="th-TH"/>
          </a:p>
        </p:txBody>
      </p:sp>
      <p:sp>
        <p:nvSpPr>
          <p:cNvPr id="4" name="Rectangle 3"/>
          <p:cNvSpPr>
            <a:spLocks noGrp="1" noChangeArrowheads="1"/>
          </p:cNvSpPr>
          <p:nvPr>
            <p:ph type="sldNum" sz="quarter" idx="11"/>
          </p:nvPr>
        </p:nvSpPr>
        <p:spPr>
          <a:ln/>
        </p:spPr>
        <p:txBody>
          <a:bodyPr/>
          <a:lstStyle>
            <a:lvl1pPr>
              <a:defRPr/>
            </a:lvl1pPr>
          </a:lstStyle>
          <a:p>
            <a:pPr>
              <a:defRPr/>
            </a:pPr>
            <a:fld id="{1B12093F-066C-417E-B2BF-5BA9FB8B8046}" type="slidenum">
              <a:rPr lang="en-US"/>
              <a:pPr>
                <a:defRPr/>
              </a:pPr>
              <a:t>‹#›</a:t>
            </a:fld>
            <a:endParaRPr lang="th-TH"/>
          </a:p>
        </p:txBody>
      </p:sp>
      <p:sp>
        <p:nvSpPr>
          <p:cNvPr id="5"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th-TH"/>
          </a:p>
        </p:txBody>
      </p:sp>
      <p:sp>
        <p:nvSpPr>
          <p:cNvPr id="3" name="Rectangle 3"/>
          <p:cNvSpPr>
            <a:spLocks noGrp="1" noChangeArrowheads="1"/>
          </p:cNvSpPr>
          <p:nvPr>
            <p:ph type="sldNum" sz="quarter" idx="11"/>
          </p:nvPr>
        </p:nvSpPr>
        <p:spPr>
          <a:ln/>
        </p:spPr>
        <p:txBody>
          <a:bodyPr/>
          <a:lstStyle>
            <a:lvl1pPr>
              <a:defRPr/>
            </a:lvl1pPr>
          </a:lstStyle>
          <a:p>
            <a:pPr>
              <a:defRPr/>
            </a:pPr>
            <a:fld id="{FF3FB630-B4C3-428B-B016-15C5A3139933}" type="slidenum">
              <a:rPr lang="en-US"/>
              <a:pPr>
                <a:defRPr/>
              </a:pPr>
              <a:t>‹#›</a:t>
            </a:fld>
            <a:endParaRPr lang="th-TH"/>
          </a:p>
        </p:txBody>
      </p:sp>
      <p:sp>
        <p:nvSpPr>
          <p:cNvPr id="4"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AB65AFA8-3105-4A07-BDDF-A28B33636C71}" type="slidenum">
              <a:rPr lang="en-US"/>
              <a:pPr>
                <a:defRPr/>
              </a:pPr>
              <a:t>‹#›</a:t>
            </a:fld>
            <a:endParaRPr lang="th-TH"/>
          </a:p>
        </p:txBody>
      </p:sp>
      <p:sp>
        <p:nvSpPr>
          <p:cNvPr id="7"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A251B3DD-487C-4CC2-AB13-B617EDD3C222}" type="slidenum">
              <a:rPr lang="en-US"/>
              <a:pPr>
                <a:defRPr/>
              </a:pPr>
              <a:t>‹#›</a:t>
            </a:fld>
            <a:endParaRPr lang="th-TH"/>
          </a:p>
        </p:txBody>
      </p:sp>
      <p:sp>
        <p:nvSpPr>
          <p:cNvPr id="7"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0E472B7B-A2EB-46FC-B6C2-411A744A4278}" type="slidenum">
              <a:rPr lang="en-US"/>
              <a:pPr>
                <a:defRPr/>
              </a:pPr>
              <a:t>‹#›</a:t>
            </a:fld>
            <a:endParaRPr lang="th-TH"/>
          </a:p>
        </p:txBody>
      </p:sp>
      <p:sp>
        <p:nvSpPr>
          <p:cNvPr id="6"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541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457200"/>
            <a:ext cx="60198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0B8DF600-B381-421A-856E-4EC1ADA24A8B}" type="slidenum">
              <a:rPr lang="en-US"/>
              <a:pPr>
                <a:defRPr/>
              </a:pPr>
              <a:t>‹#›</a:t>
            </a:fld>
            <a:endParaRPr lang="th-TH"/>
          </a:p>
        </p:txBody>
      </p:sp>
      <p:sp>
        <p:nvSpPr>
          <p:cNvPr id="6"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charset="0"/>
              </a:defRPr>
            </a:lvl1pPr>
          </a:lstStyle>
          <a:p>
            <a:pPr>
              <a:defRPr/>
            </a:pPr>
            <a:endParaRPr lang="th-TH"/>
          </a:p>
        </p:txBody>
      </p:sp>
      <p:sp>
        <p:nvSpPr>
          <p:cNvPr id="54275"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pPr>
              <a:defRPr/>
            </a:pPr>
            <a:fld id="{FFAF287C-3E22-45F8-B373-786BC1864778}" type="slidenum">
              <a:rPr lang="en-US"/>
              <a:pPr>
                <a:defRPr/>
              </a:pPr>
              <a:t>‹#›</a:t>
            </a:fld>
            <a:endParaRPr lang="th-TH"/>
          </a:p>
        </p:txBody>
      </p:sp>
      <p:grpSp>
        <p:nvGrpSpPr>
          <p:cNvPr id="2052" name="Group 4"/>
          <p:cNvGrpSpPr>
            <a:grpSpLocks/>
          </p:cNvGrpSpPr>
          <p:nvPr/>
        </p:nvGrpSpPr>
        <p:grpSpPr bwMode="auto">
          <a:xfrm>
            <a:off x="0" y="0"/>
            <a:ext cx="9144000" cy="546100"/>
            <a:chOff x="0" y="0"/>
            <a:chExt cx="5760" cy="344"/>
          </a:xfrm>
        </p:grpSpPr>
        <p:sp>
          <p:nvSpPr>
            <p:cNvPr id="54277"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54278"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en-US" sz="2400">
                <a:latin typeface="Times New Roman" pitchFamily="18" charset="0"/>
              </a:endParaRPr>
            </a:p>
          </p:txBody>
        </p:sp>
        <p:sp>
          <p:nvSpPr>
            <p:cNvPr id="54279"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lang="en-US">
                <a:solidFill>
                  <a:schemeClr val="hlink"/>
                </a:solidFill>
              </a:endParaRPr>
            </a:p>
          </p:txBody>
        </p:sp>
        <p:sp>
          <p:nvSpPr>
            <p:cNvPr id="54280"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lang="en-US">
                <a:solidFill>
                  <a:schemeClr val="hlink"/>
                </a:solidFill>
              </a:endParaRPr>
            </a:p>
          </p:txBody>
        </p:sp>
        <p:sp>
          <p:nvSpPr>
            <p:cNvPr id="54281"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lang="en-US">
                <a:solidFill>
                  <a:schemeClr val="accent2"/>
                </a:solidFill>
              </a:endParaRPr>
            </a:p>
          </p:txBody>
        </p:sp>
        <p:sp>
          <p:nvSpPr>
            <p:cNvPr id="54282"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lang="en-US">
                <a:solidFill>
                  <a:schemeClr val="hlink"/>
                </a:solidFill>
              </a:endParaRPr>
            </a:p>
          </p:txBody>
        </p:sp>
        <p:sp>
          <p:nvSpPr>
            <p:cNvPr id="54283"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lang="en-US" sz="2400">
                <a:latin typeface="Times New Roman" pitchFamily="18" charset="0"/>
              </a:endParaRPr>
            </a:p>
          </p:txBody>
        </p:sp>
        <p:sp>
          <p:nvSpPr>
            <p:cNvPr id="54284"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lang="en-US">
                <a:solidFill>
                  <a:schemeClr val="accent2"/>
                </a:solidFill>
              </a:endParaRPr>
            </a:p>
          </p:txBody>
        </p:sp>
        <p:sp>
          <p:nvSpPr>
            <p:cNvPr id="54285"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lang="en-US">
                <a:solidFill>
                  <a:schemeClr val="accent2"/>
                </a:solidFill>
              </a:endParaRPr>
            </a:p>
          </p:txBody>
        </p:sp>
      </p:grpSp>
      <p:sp>
        <p:nvSpPr>
          <p:cNvPr id="2053"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คลิกเพื่อแก้ไขลักษณะต้นแบบชื่อเรื่อง</a:t>
            </a:r>
            <a:endParaRPr lang="en-US" smtClean="0"/>
          </a:p>
        </p:txBody>
      </p:sp>
      <p:sp>
        <p:nvSpPr>
          <p:cNvPr id="2054"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endParaRPr lang="en-US" smtClean="0"/>
          </a:p>
          <a:p>
            <a:pPr lvl="1"/>
            <a:r>
              <a:rPr lang="th-TH" smtClean="0"/>
              <a:t>ระดับที่สอง</a:t>
            </a:r>
            <a:endParaRPr lang="en-US" smtClean="0"/>
          </a:p>
          <a:p>
            <a:pPr lvl="2"/>
            <a:r>
              <a:rPr lang="th-TH" smtClean="0"/>
              <a:t>ระดับที่สาม</a:t>
            </a:r>
            <a:endParaRPr lang="en-US" smtClean="0"/>
          </a:p>
          <a:p>
            <a:pPr lvl="3"/>
            <a:r>
              <a:rPr lang="th-TH" smtClean="0"/>
              <a:t>ระดับที่สี่</a:t>
            </a:r>
            <a:endParaRPr lang="en-US" smtClean="0"/>
          </a:p>
          <a:p>
            <a:pPr lvl="4"/>
            <a:r>
              <a:rPr lang="th-TH" smtClean="0"/>
              <a:t>ระดับที่ห้า</a:t>
            </a:r>
            <a:endParaRPr lang="en-US" smtClean="0"/>
          </a:p>
        </p:txBody>
      </p:sp>
      <p:sp>
        <p:nvSpPr>
          <p:cNvPr id="54288"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Tree>
  </p:cSld>
  <p:clrMap bg1="lt1" tx1="dk1" bg2="lt2" tx2="dk2" accent1="accent1" accent2="accent2" accent3="accent3" accent4="accent4" accent5="accent5" accent6="accent6" hlink="hlink" folHlink="folHlink"/>
  <p:sldLayoutIdLst>
    <p:sldLayoutId id="2147483746"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hf hdr="0" ftr="0" dt="0"/>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cs typeface="Angsana New" pitchFamily="18" charset="-34"/>
        </a:defRPr>
      </a:lvl2pPr>
      <a:lvl3pPr algn="l" rtl="0" eaLnBrk="0" fontAlgn="base" hangingPunct="0">
        <a:spcBef>
          <a:spcPct val="0"/>
        </a:spcBef>
        <a:spcAft>
          <a:spcPct val="0"/>
        </a:spcAft>
        <a:defRPr sz="4400">
          <a:solidFill>
            <a:schemeClr val="tx1"/>
          </a:solidFill>
          <a:latin typeface="Arial" charset="0"/>
          <a:cs typeface="Angsana New" pitchFamily="18" charset="-34"/>
        </a:defRPr>
      </a:lvl3pPr>
      <a:lvl4pPr algn="l" rtl="0" eaLnBrk="0" fontAlgn="base" hangingPunct="0">
        <a:spcBef>
          <a:spcPct val="0"/>
        </a:spcBef>
        <a:spcAft>
          <a:spcPct val="0"/>
        </a:spcAft>
        <a:defRPr sz="4400">
          <a:solidFill>
            <a:schemeClr val="tx1"/>
          </a:solidFill>
          <a:latin typeface="Arial" charset="0"/>
          <a:cs typeface="Angsana New" pitchFamily="18" charset="-34"/>
        </a:defRPr>
      </a:lvl4pPr>
      <a:lvl5pPr algn="l" rtl="0" eaLnBrk="0" fontAlgn="base" hangingPunct="0">
        <a:spcBef>
          <a:spcPct val="0"/>
        </a:spcBef>
        <a:spcAft>
          <a:spcPct val="0"/>
        </a:spcAft>
        <a:defRPr sz="4400">
          <a:solidFill>
            <a:schemeClr val="tx1"/>
          </a:solidFill>
          <a:latin typeface="Arial" charset="0"/>
          <a:cs typeface="Angsana New" pitchFamily="18" charset="-34"/>
        </a:defRPr>
      </a:lvl5pPr>
      <a:lvl6pPr marL="457200" algn="l" rtl="0" fontAlgn="base">
        <a:spcBef>
          <a:spcPct val="0"/>
        </a:spcBef>
        <a:spcAft>
          <a:spcPct val="0"/>
        </a:spcAft>
        <a:defRPr sz="4400">
          <a:solidFill>
            <a:schemeClr val="tx1"/>
          </a:solidFill>
          <a:latin typeface="Arial" charset="0"/>
          <a:cs typeface="Angsana New" pitchFamily="18" charset="-34"/>
        </a:defRPr>
      </a:lvl6pPr>
      <a:lvl7pPr marL="914400" algn="l" rtl="0" fontAlgn="base">
        <a:spcBef>
          <a:spcPct val="0"/>
        </a:spcBef>
        <a:spcAft>
          <a:spcPct val="0"/>
        </a:spcAft>
        <a:defRPr sz="4400">
          <a:solidFill>
            <a:schemeClr val="tx1"/>
          </a:solidFill>
          <a:latin typeface="Arial" charset="0"/>
          <a:cs typeface="Angsana New" pitchFamily="18" charset="-34"/>
        </a:defRPr>
      </a:lvl7pPr>
      <a:lvl8pPr marL="1371600" algn="l" rtl="0" fontAlgn="base">
        <a:spcBef>
          <a:spcPct val="0"/>
        </a:spcBef>
        <a:spcAft>
          <a:spcPct val="0"/>
        </a:spcAft>
        <a:defRPr sz="4400">
          <a:solidFill>
            <a:schemeClr val="tx1"/>
          </a:solidFill>
          <a:latin typeface="Arial" charset="0"/>
          <a:cs typeface="Angsana New" pitchFamily="18" charset="-34"/>
        </a:defRPr>
      </a:lvl8pPr>
      <a:lvl9pPr marL="1828800" algn="l" rtl="0" fontAlgn="base">
        <a:spcBef>
          <a:spcPct val="0"/>
        </a:spcBef>
        <a:spcAft>
          <a:spcPct val="0"/>
        </a:spcAft>
        <a:defRPr sz="4400">
          <a:solidFill>
            <a:schemeClr val="tx1"/>
          </a:solidFill>
          <a:latin typeface="Arial" charset="0"/>
          <a:cs typeface="Angsana New" pitchFamily="18" charset="-34"/>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package" Target="../embeddings/Microsoft_Office_Excel_Worksheet1.xlsx"/></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42"/>
          <p:cNvSpPr>
            <a:spLocks noGrp="1" noChangeArrowheads="1"/>
          </p:cNvSpPr>
          <p:nvPr>
            <p:ph type="sldNum" sz="quarter" idx="12"/>
          </p:nvPr>
        </p:nvSpPr>
        <p:spPr>
          <a:noFill/>
        </p:spPr>
        <p:txBody>
          <a:bodyPr/>
          <a:lstStyle/>
          <a:p>
            <a:fld id="{0B6B824E-A7AC-48ED-8529-A14B28F4121C}" type="slidenum">
              <a:rPr lang="en-US" smtClean="0"/>
              <a:pPr/>
              <a:t>1</a:t>
            </a:fld>
            <a:endParaRPr lang="th-TH" smtClean="0"/>
          </a:p>
        </p:txBody>
      </p:sp>
      <p:sp>
        <p:nvSpPr>
          <p:cNvPr id="4099" name="Rectangle 2"/>
          <p:cNvSpPr>
            <a:spLocks noGrp="1" noChangeArrowheads="1"/>
          </p:cNvSpPr>
          <p:nvPr>
            <p:ph type="ctrTitle"/>
          </p:nvPr>
        </p:nvSpPr>
        <p:spPr/>
        <p:txBody>
          <a:bodyPr/>
          <a:lstStyle/>
          <a:p>
            <a:pPr eaLnBrk="1" hangingPunct="1"/>
            <a:r>
              <a:rPr lang="en-US" b="1" smtClean="0"/>
              <a:t>Economic History 1850 - 1950</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4"/>
          <p:cNvSpPr>
            <a:spLocks noGrp="1"/>
          </p:cNvSpPr>
          <p:nvPr>
            <p:ph type="sldNum" sz="quarter" idx="11"/>
          </p:nvPr>
        </p:nvSpPr>
        <p:spPr>
          <a:noFill/>
        </p:spPr>
        <p:txBody>
          <a:bodyPr/>
          <a:lstStyle/>
          <a:p>
            <a:fld id="{F2186137-6D65-498C-8FB5-79DF3BC2E34B}" type="slidenum">
              <a:rPr lang="en-US" smtClean="0"/>
              <a:pPr/>
              <a:t>2</a:t>
            </a:fld>
            <a:endParaRPr lang="th-TH" smtClean="0"/>
          </a:p>
        </p:txBody>
      </p:sp>
      <p:sp>
        <p:nvSpPr>
          <p:cNvPr id="5123" name="Rectangle 7"/>
          <p:cNvSpPr>
            <a:spLocks noGrp="1" noChangeArrowheads="1"/>
          </p:cNvSpPr>
          <p:nvPr>
            <p:ph type="title"/>
          </p:nvPr>
        </p:nvSpPr>
        <p:spPr/>
        <p:txBody>
          <a:bodyPr/>
          <a:lstStyle/>
          <a:p>
            <a:pPr eaLnBrk="1" hangingPunct="1"/>
            <a:r>
              <a:rPr lang="en-US" sz="4000" b="1" smtClean="0">
                <a:latin typeface="Tahoma" pitchFamily="34" charset="0"/>
                <a:cs typeface="Tahoma" pitchFamily="34" charset="0"/>
              </a:rPr>
              <a:t>Economic History 1850 - 1950</a:t>
            </a:r>
          </a:p>
        </p:txBody>
      </p:sp>
      <p:sp>
        <p:nvSpPr>
          <p:cNvPr id="5124" name="Rectangle 8"/>
          <p:cNvSpPr>
            <a:spLocks noGrp="1" noChangeArrowheads="1"/>
          </p:cNvSpPr>
          <p:nvPr>
            <p:ph type="body" idx="1"/>
          </p:nvPr>
        </p:nvSpPr>
        <p:spPr>
          <a:xfrm>
            <a:off x="533400" y="1981200"/>
            <a:ext cx="8305800" cy="3048000"/>
          </a:xfrm>
        </p:spPr>
        <p:txBody>
          <a:bodyPr/>
          <a:lstStyle/>
          <a:p>
            <a:pPr eaLnBrk="1" hangingPunct="1">
              <a:buFont typeface="Wingdings" pitchFamily="2" charset="2"/>
              <a:buNone/>
            </a:pPr>
            <a:r>
              <a:rPr lang="en-US" b="1" u="sng" smtClean="0">
                <a:latin typeface="Times New Roman" pitchFamily="18" charset="0"/>
              </a:rPr>
              <a:t>References</a:t>
            </a:r>
            <a:endParaRPr lang="en-US" b="1" smtClean="0">
              <a:latin typeface="Times New Roman" pitchFamily="18" charset="0"/>
            </a:endParaRPr>
          </a:p>
          <a:p>
            <a:pPr eaLnBrk="1" hangingPunct="1"/>
            <a:r>
              <a:rPr lang="en-US" b="1" i="1" smtClean="0">
                <a:latin typeface="Times New Roman" pitchFamily="18" charset="0"/>
              </a:rPr>
              <a:t>James Ingram: Economic Change in Thailand during1850- 1970, Chs. 2-6</a:t>
            </a:r>
          </a:p>
          <a:p>
            <a:pPr eaLnBrk="1" hangingPunct="1"/>
            <a:r>
              <a:rPr lang="en-US" b="1" i="1" smtClean="0">
                <a:latin typeface="Times New Roman" pitchFamily="18" charset="0"/>
              </a:rPr>
              <a:t>Chris Dixon: The Thai Economy: Uneven Development and Internationalisation, Ch. 2</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4"/>
          <p:cNvSpPr>
            <a:spLocks noGrp="1"/>
          </p:cNvSpPr>
          <p:nvPr>
            <p:ph type="sldNum" sz="quarter" idx="11"/>
          </p:nvPr>
        </p:nvSpPr>
        <p:spPr>
          <a:noFill/>
        </p:spPr>
        <p:txBody>
          <a:bodyPr/>
          <a:lstStyle/>
          <a:p>
            <a:fld id="{FFEBD44D-0B90-41ED-8F4E-6DCD9E50ED9A}" type="slidenum">
              <a:rPr lang="en-US" smtClean="0"/>
              <a:pPr/>
              <a:t>3</a:t>
            </a:fld>
            <a:endParaRPr lang="th-TH" smtClean="0"/>
          </a:p>
        </p:txBody>
      </p:sp>
      <p:sp>
        <p:nvSpPr>
          <p:cNvPr id="6147" name="Rectangle 3"/>
          <p:cNvSpPr>
            <a:spLocks noGrp="1" noChangeArrowheads="1"/>
          </p:cNvSpPr>
          <p:nvPr>
            <p:ph type="body" idx="1"/>
          </p:nvPr>
        </p:nvSpPr>
        <p:spPr/>
        <p:txBody>
          <a:bodyPr/>
          <a:lstStyle/>
          <a:p>
            <a:pPr eaLnBrk="1" hangingPunct="1"/>
            <a:r>
              <a:rPr lang="en-US" b="1" dirty="0" smtClean="0">
                <a:latin typeface="Times New Roman" pitchFamily="18" charset="0"/>
              </a:rPr>
              <a:t>Why1850?  The Bowring Treaty, forced on Siam by Britain, during King </a:t>
            </a:r>
            <a:r>
              <a:rPr lang="en-US" b="1" dirty="0" err="1" smtClean="0">
                <a:latin typeface="Times New Roman" pitchFamily="18" charset="0"/>
              </a:rPr>
              <a:t>Mongkut</a:t>
            </a:r>
            <a:r>
              <a:rPr lang="en-US" b="1" dirty="0" smtClean="0">
                <a:latin typeface="Times New Roman" pitchFamily="18" charset="0"/>
              </a:rPr>
              <a:t> </a:t>
            </a:r>
            <a:r>
              <a:rPr lang="en-US" b="1" dirty="0" smtClean="0">
                <a:latin typeface="Times New Roman" pitchFamily="18" charset="0"/>
              </a:rPr>
              <a:t>reign (Rama 4):</a:t>
            </a:r>
            <a:endParaRPr lang="en-US" b="1" dirty="0" smtClean="0">
              <a:latin typeface="Times New Roman" pitchFamily="18" charset="0"/>
            </a:endParaRPr>
          </a:p>
          <a:p>
            <a:pPr lvl="1" eaLnBrk="1" hangingPunct="1"/>
            <a:r>
              <a:rPr lang="en-US" b="1" dirty="0" smtClean="0">
                <a:latin typeface="Times New Roman" pitchFamily="18" charset="0"/>
              </a:rPr>
              <a:t> saved the Kingdom from being colonized </a:t>
            </a:r>
          </a:p>
          <a:p>
            <a:pPr lvl="1" eaLnBrk="1" hangingPunct="1"/>
            <a:r>
              <a:rPr lang="en-US" b="1" dirty="0" smtClean="0">
                <a:latin typeface="Times New Roman" pitchFamily="18" charset="0"/>
              </a:rPr>
              <a:t> and its great impact through open trade with the West</a:t>
            </a:r>
          </a:p>
        </p:txBody>
      </p:sp>
      <p:sp>
        <p:nvSpPr>
          <p:cNvPr id="6148" name="Rectangle 6"/>
          <p:cNvSpPr>
            <a:spLocks noGrp="1" noChangeArrowheads="1"/>
          </p:cNvSpPr>
          <p:nvPr>
            <p:ph type="title"/>
          </p:nvPr>
        </p:nvSpPr>
        <p:spPr>
          <a:noFill/>
        </p:spPr>
        <p:txBody>
          <a:bodyPr/>
          <a:lstStyle/>
          <a:p>
            <a:pPr eaLnBrk="1" hangingPunct="1"/>
            <a:r>
              <a:rPr lang="en-US" b="1" smtClean="0"/>
              <a:t>Economic History 1850 - 1950</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4"/>
          <p:cNvSpPr txBox="1">
            <a:spLocks noGrp="1"/>
          </p:cNvSpPr>
          <p:nvPr/>
        </p:nvSpPr>
        <p:spPr bwMode="auto">
          <a:xfrm>
            <a:off x="6553200" y="6248400"/>
            <a:ext cx="2133600" cy="457200"/>
          </a:xfrm>
          <a:prstGeom prst="rect">
            <a:avLst/>
          </a:prstGeom>
          <a:noFill/>
          <a:ln w="9525">
            <a:noFill/>
            <a:miter lim="800000"/>
            <a:headEnd/>
            <a:tailEnd/>
          </a:ln>
        </p:spPr>
        <p:txBody>
          <a:bodyPr anchor="b"/>
          <a:lstStyle/>
          <a:p>
            <a:pPr algn="r"/>
            <a:fld id="{CC15FD74-D9BC-40C2-A28C-439821C1D75D}" type="slidenum">
              <a:rPr lang="en-US" sz="1200">
                <a:latin typeface="Arial Black" pitchFamily="34" charset="0"/>
              </a:rPr>
              <a:pPr algn="r"/>
              <a:t>4</a:t>
            </a:fld>
            <a:endParaRPr lang="th-TH" sz="1200">
              <a:latin typeface="Arial Black" pitchFamily="34" charset="0"/>
            </a:endParaRPr>
          </a:p>
        </p:txBody>
      </p:sp>
      <p:sp>
        <p:nvSpPr>
          <p:cNvPr id="7171" name="Rectangle 3"/>
          <p:cNvSpPr>
            <a:spLocks noGrp="1" noChangeArrowheads="1"/>
          </p:cNvSpPr>
          <p:nvPr>
            <p:ph type="body" idx="4294967295"/>
          </p:nvPr>
        </p:nvSpPr>
        <p:spPr/>
        <p:txBody>
          <a:bodyPr/>
          <a:lstStyle/>
          <a:p>
            <a:pPr eaLnBrk="1" hangingPunct="1"/>
            <a:r>
              <a:rPr lang="en-US" b="1" smtClean="0">
                <a:latin typeface="Times New Roman" pitchFamily="18" charset="0"/>
              </a:rPr>
              <a:t>Siam in 1850: Agricultural with rice as a dominant crop, and sugar, cotton, pepper, fruits , vegetables</a:t>
            </a:r>
          </a:p>
          <a:p>
            <a:pPr eaLnBrk="1" hangingPunct="1"/>
            <a:r>
              <a:rPr lang="en-US" b="1" smtClean="0">
                <a:latin typeface="Times New Roman" pitchFamily="18" charset="0"/>
              </a:rPr>
              <a:t>Small industries, mainly handicraft (textiles &amp; utensils)</a:t>
            </a:r>
          </a:p>
        </p:txBody>
      </p:sp>
      <p:sp>
        <p:nvSpPr>
          <p:cNvPr id="7172" name="Rectangle 6"/>
          <p:cNvSpPr>
            <a:spLocks noGrp="1" noChangeArrowheads="1"/>
          </p:cNvSpPr>
          <p:nvPr>
            <p:ph type="title" idx="4294967295"/>
          </p:nvPr>
        </p:nvSpPr>
        <p:spPr>
          <a:noFill/>
        </p:spPr>
        <p:txBody>
          <a:bodyPr/>
          <a:lstStyle/>
          <a:p>
            <a:pPr eaLnBrk="1" hangingPunct="1"/>
            <a:r>
              <a:rPr lang="en-US" b="1" smtClean="0"/>
              <a:t>Economic History 1850 - 1950</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4"/>
          <p:cNvSpPr>
            <a:spLocks noGrp="1"/>
          </p:cNvSpPr>
          <p:nvPr>
            <p:ph type="sldNum" sz="quarter" idx="11"/>
          </p:nvPr>
        </p:nvSpPr>
        <p:spPr>
          <a:noFill/>
        </p:spPr>
        <p:txBody>
          <a:bodyPr/>
          <a:lstStyle/>
          <a:p>
            <a:fld id="{9536402D-6956-4646-BCF2-DC6DF8D2F8CC}" type="slidenum">
              <a:rPr lang="en-US" smtClean="0"/>
              <a:pPr/>
              <a:t>5</a:t>
            </a:fld>
            <a:endParaRPr lang="th-TH" smtClean="0"/>
          </a:p>
        </p:txBody>
      </p:sp>
      <p:sp>
        <p:nvSpPr>
          <p:cNvPr id="8195" name="Rectangle 2"/>
          <p:cNvSpPr>
            <a:spLocks noGrp="1" noChangeArrowheads="1"/>
          </p:cNvSpPr>
          <p:nvPr>
            <p:ph type="body" idx="1"/>
          </p:nvPr>
        </p:nvSpPr>
        <p:spPr>
          <a:xfrm>
            <a:off x="457200" y="1981200"/>
            <a:ext cx="8229600" cy="4191000"/>
          </a:xfrm>
        </p:spPr>
        <p:txBody>
          <a:bodyPr/>
          <a:lstStyle/>
          <a:p>
            <a:pPr eaLnBrk="1" hangingPunct="1">
              <a:lnSpc>
                <a:spcPct val="90000"/>
              </a:lnSpc>
            </a:pPr>
            <a:r>
              <a:rPr lang="en-US" b="1" smtClean="0">
                <a:latin typeface="Times New Roman" pitchFamily="18" charset="0"/>
              </a:rPr>
              <a:t>Most were self-sufficient in food and clothing; some artisans for the rich</a:t>
            </a:r>
          </a:p>
          <a:p>
            <a:pPr eaLnBrk="1" hangingPunct="1">
              <a:lnSpc>
                <a:spcPct val="90000"/>
              </a:lnSpc>
            </a:pPr>
            <a:r>
              <a:rPr lang="en-US" b="1" smtClean="0">
                <a:latin typeface="Times New Roman" pitchFamily="18" charset="0"/>
              </a:rPr>
              <a:t>Teak and tin by Chinese operators</a:t>
            </a:r>
          </a:p>
          <a:p>
            <a:pPr eaLnBrk="1" hangingPunct="1">
              <a:lnSpc>
                <a:spcPct val="90000"/>
              </a:lnSpc>
            </a:pPr>
            <a:r>
              <a:rPr lang="en-US" b="1" smtClean="0">
                <a:latin typeface="Times New Roman" pitchFamily="18" charset="0"/>
              </a:rPr>
              <a:t>Siam in 1850 mainly traded with neighbors and China </a:t>
            </a:r>
          </a:p>
          <a:p>
            <a:pPr eaLnBrk="1" hangingPunct="1">
              <a:lnSpc>
                <a:spcPct val="90000"/>
              </a:lnSpc>
            </a:pPr>
            <a:r>
              <a:rPr lang="en-US" b="1" smtClean="0">
                <a:latin typeface="Times New Roman" pitchFamily="18" charset="0"/>
              </a:rPr>
              <a:t>Exports of primary products (rice, sugar, tin), and imports of manufactured products (textiles, gold, silver)</a:t>
            </a:r>
          </a:p>
        </p:txBody>
      </p:sp>
      <p:sp>
        <p:nvSpPr>
          <p:cNvPr id="8196" name="Rectangle 3"/>
          <p:cNvSpPr>
            <a:spLocks noGrp="1" noChangeArrowheads="1"/>
          </p:cNvSpPr>
          <p:nvPr>
            <p:ph type="title"/>
          </p:nvPr>
        </p:nvSpPr>
        <p:spPr>
          <a:noFill/>
        </p:spPr>
        <p:txBody>
          <a:bodyPr/>
          <a:lstStyle/>
          <a:p>
            <a:pPr eaLnBrk="1" hangingPunct="1"/>
            <a:r>
              <a:rPr lang="en-US" b="1" smtClean="0"/>
              <a:t>Economic History 1850 - 1950</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4"/>
          <p:cNvSpPr>
            <a:spLocks noGrp="1"/>
          </p:cNvSpPr>
          <p:nvPr>
            <p:ph type="sldNum" sz="quarter" idx="11"/>
          </p:nvPr>
        </p:nvSpPr>
        <p:spPr>
          <a:noFill/>
        </p:spPr>
        <p:txBody>
          <a:bodyPr/>
          <a:lstStyle/>
          <a:p>
            <a:fld id="{336C1A42-2CE0-4A28-886A-1AA69AE27AED}" type="slidenum">
              <a:rPr lang="en-US" smtClean="0"/>
              <a:pPr/>
              <a:t>6</a:t>
            </a:fld>
            <a:endParaRPr lang="th-TH" smtClean="0"/>
          </a:p>
        </p:txBody>
      </p:sp>
      <p:sp>
        <p:nvSpPr>
          <p:cNvPr id="9219" name="Rectangle 3"/>
          <p:cNvSpPr>
            <a:spLocks noGrp="1" noChangeArrowheads="1"/>
          </p:cNvSpPr>
          <p:nvPr>
            <p:ph type="body" idx="1"/>
          </p:nvPr>
        </p:nvSpPr>
        <p:spPr>
          <a:xfrm>
            <a:off x="457200" y="1981200"/>
            <a:ext cx="8229600" cy="4191000"/>
          </a:xfrm>
        </p:spPr>
        <p:txBody>
          <a:bodyPr/>
          <a:lstStyle/>
          <a:p>
            <a:pPr eaLnBrk="1" hangingPunct="1"/>
            <a:r>
              <a:rPr lang="en-US" b="1" smtClean="0">
                <a:latin typeface="Times New Roman" pitchFamily="18" charset="0"/>
              </a:rPr>
              <a:t>Large fluctuations of rice exports, depending on policy and local production</a:t>
            </a:r>
          </a:p>
          <a:p>
            <a:pPr eaLnBrk="1" hangingPunct="1"/>
            <a:r>
              <a:rPr lang="en-US" b="1" smtClean="0">
                <a:latin typeface="Times New Roman" pitchFamily="18" charset="0"/>
              </a:rPr>
              <a:t>Foreign trade was still small in the economy</a:t>
            </a:r>
            <a:endParaRPr lang="th-TH" b="1" smtClean="0">
              <a:latin typeface="Times New Roman" pitchFamily="18" charset="0"/>
            </a:endParaRPr>
          </a:p>
          <a:p>
            <a:pPr eaLnBrk="1" hangingPunct="1"/>
            <a:r>
              <a:rPr lang="th-TH" b="1" smtClean="0">
                <a:latin typeface="Times New Roman" pitchFamily="18" charset="0"/>
              </a:rPr>
              <a:t>Royal monopoly in foreign trade</a:t>
            </a:r>
            <a:r>
              <a:rPr lang="en-US" b="1" smtClean="0">
                <a:latin typeface="Times New Roman" pitchFamily="18" charset="0"/>
              </a:rPr>
              <a:t>, imposed high trade taxes</a:t>
            </a:r>
          </a:p>
          <a:p>
            <a:pPr eaLnBrk="1" hangingPunct="1"/>
            <a:r>
              <a:rPr lang="en-US" b="1" smtClean="0">
                <a:latin typeface="Times New Roman" pitchFamily="18" charset="0"/>
              </a:rPr>
              <a:t>Some monopolies sold to Chinese with special privileges</a:t>
            </a:r>
            <a:endParaRPr lang="th-TH" b="1" smtClean="0">
              <a:latin typeface="Times New Roman" pitchFamily="18" charset="0"/>
            </a:endParaRPr>
          </a:p>
        </p:txBody>
      </p:sp>
      <p:sp>
        <p:nvSpPr>
          <p:cNvPr id="9220" name="Rectangle 6"/>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4"/>
          <p:cNvSpPr>
            <a:spLocks noGrp="1"/>
          </p:cNvSpPr>
          <p:nvPr>
            <p:ph type="sldNum" sz="quarter" idx="11"/>
          </p:nvPr>
        </p:nvSpPr>
        <p:spPr>
          <a:noFill/>
        </p:spPr>
        <p:txBody>
          <a:bodyPr/>
          <a:lstStyle/>
          <a:p>
            <a:fld id="{E8639425-B082-4CEC-9E86-187B90D85017}" type="slidenum">
              <a:rPr lang="en-US" smtClean="0"/>
              <a:pPr/>
              <a:t>7</a:t>
            </a:fld>
            <a:endParaRPr lang="th-TH" smtClean="0"/>
          </a:p>
        </p:txBody>
      </p:sp>
      <p:sp>
        <p:nvSpPr>
          <p:cNvPr id="10243" name="Rectangle 2"/>
          <p:cNvSpPr>
            <a:spLocks noGrp="1" noChangeArrowheads="1"/>
          </p:cNvSpPr>
          <p:nvPr>
            <p:ph type="body" idx="1"/>
          </p:nvPr>
        </p:nvSpPr>
        <p:spPr>
          <a:xfrm>
            <a:off x="457200" y="1981200"/>
            <a:ext cx="8229600" cy="4191000"/>
          </a:xfrm>
        </p:spPr>
        <p:txBody>
          <a:bodyPr/>
          <a:lstStyle/>
          <a:p>
            <a:pPr eaLnBrk="1" hangingPunct="1">
              <a:lnSpc>
                <a:spcPct val="90000"/>
              </a:lnSpc>
            </a:pPr>
            <a:r>
              <a:rPr lang="th-TH" b="1" dirty="0" smtClean="0">
                <a:latin typeface="Times New Roman" pitchFamily="18" charset="0"/>
              </a:rPr>
              <a:t>The Bowring Treaty in </a:t>
            </a:r>
            <a:r>
              <a:rPr lang="en-US" b="1" dirty="0" smtClean="0">
                <a:latin typeface="Times New Roman" pitchFamily="18" charset="0"/>
              </a:rPr>
              <a:t>1855</a:t>
            </a:r>
            <a:endParaRPr lang="th-TH" b="1" dirty="0" smtClean="0">
              <a:latin typeface="Times New Roman" pitchFamily="18" charset="0"/>
            </a:endParaRPr>
          </a:p>
          <a:p>
            <a:pPr lvl="1" eaLnBrk="1" hangingPunct="1">
              <a:lnSpc>
                <a:spcPct val="90000"/>
              </a:lnSpc>
            </a:pPr>
            <a:r>
              <a:rPr lang="en-US" sz="3200" b="1" dirty="0" smtClean="0">
                <a:latin typeface="Times New Roman" pitchFamily="18" charset="0"/>
              </a:rPr>
              <a:t> 3%</a:t>
            </a:r>
            <a:r>
              <a:rPr lang="th-TH" sz="3200" b="1" dirty="0" smtClean="0">
                <a:latin typeface="Times New Roman" pitchFamily="18" charset="0"/>
              </a:rPr>
              <a:t> trade taxes </a:t>
            </a:r>
            <a:r>
              <a:rPr lang="en-US" sz="3200" b="1" dirty="0" smtClean="0">
                <a:latin typeface="Times New Roman" pitchFamily="18" charset="0"/>
                <a:sym typeface="Wingdings" pitchFamily="2" charset="2"/>
              </a:rPr>
              <a:t>=</a:t>
            </a:r>
            <a:r>
              <a:rPr lang="th-TH" sz="3200" b="1" dirty="0" smtClean="0">
                <a:latin typeface="Times New Roman" pitchFamily="18" charset="0"/>
              </a:rPr>
              <a:t> </a:t>
            </a:r>
            <a:r>
              <a:rPr lang="th-TH" sz="3200" b="1" dirty="0" smtClean="0">
                <a:latin typeface="Times New Roman" pitchFamily="18" charset="0"/>
              </a:rPr>
              <a:t>free trade</a:t>
            </a:r>
            <a:endParaRPr lang="en-US" sz="3200" b="1" dirty="0" smtClean="0">
              <a:latin typeface="Times New Roman" pitchFamily="18" charset="0"/>
            </a:endParaRPr>
          </a:p>
          <a:p>
            <a:pPr lvl="1" eaLnBrk="1" hangingPunct="1">
              <a:lnSpc>
                <a:spcPct val="90000"/>
              </a:lnSpc>
            </a:pPr>
            <a:r>
              <a:rPr lang="en-US" sz="3200" b="1" dirty="0" smtClean="0">
                <a:latin typeface="Times New Roman" pitchFamily="18" charset="0"/>
              </a:rPr>
              <a:t> Legal opium trade</a:t>
            </a:r>
          </a:p>
          <a:p>
            <a:pPr lvl="1" eaLnBrk="1" hangingPunct="1">
              <a:lnSpc>
                <a:spcPct val="90000"/>
              </a:lnSpc>
            </a:pPr>
            <a:r>
              <a:rPr lang="en-US" sz="3200" b="1" dirty="0" smtClean="0">
                <a:latin typeface="Times New Roman" pitchFamily="18" charset="0"/>
              </a:rPr>
              <a:t> Most-favored-nation </a:t>
            </a:r>
            <a:r>
              <a:rPr lang="en-US" sz="3200" b="1" dirty="0" smtClean="0">
                <a:latin typeface="Times New Roman" pitchFamily="18" charset="0"/>
              </a:rPr>
              <a:t>status (MFN)</a:t>
            </a:r>
            <a:endParaRPr lang="th-TH" sz="3200" b="1" dirty="0" smtClean="0">
              <a:latin typeface="Times New Roman" pitchFamily="18" charset="0"/>
            </a:endParaRPr>
          </a:p>
          <a:p>
            <a:pPr lvl="1" eaLnBrk="1" hangingPunct="1">
              <a:lnSpc>
                <a:spcPct val="90000"/>
              </a:lnSpc>
            </a:pPr>
            <a:r>
              <a:rPr lang="th-TH" sz="3200" b="1" dirty="0" smtClean="0">
                <a:latin typeface="Times New Roman" pitchFamily="18" charset="0"/>
              </a:rPr>
              <a:t> extraterritoriality </a:t>
            </a:r>
            <a:r>
              <a:rPr lang="en-US" sz="3200" b="1" dirty="0" smtClean="0">
                <a:latin typeface="Times New Roman" pitchFamily="18" charset="0"/>
              </a:rPr>
              <a:t>(British subjects tried in consular courts)</a:t>
            </a:r>
            <a:endParaRPr lang="th-TH" sz="3200" b="1" dirty="0" smtClean="0">
              <a:latin typeface="Times New Roman" pitchFamily="18" charset="0"/>
            </a:endParaRPr>
          </a:p>
          <a:p>
            <a:pPr eaLnBrk="1" hangingPunct="1">
              <a:lnSpc>
                <a:spcPct val="90000"/>
              </a:lnSpc>
            </a:pPr>
            <a:r>
              <a:rPr lang="en-US" b="1" dirty="0" smtClean="0">
                <a:latin typeface="Times New Roman" pitchFamily="18" charset="0"/>
              </a:rPr>
              <a:t>Later, similar treaties with other Westerners</a:t>
            </a:r>
            <a:endParaRPr lang="th-TH" b="1" dirty="0" smtClean="0">
              <a:latin typeface="Times New Roman" pitchFamily="18" charset="0"/>
            </a:endParaRPr>
          </a:p>
        </p:txBody>
      </p:sp>
      <p:sp>
        <p:nvSpPr>
          <p:cNvPr id="10244"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4"/>
          <p:cNvSpPr>
            <a:spLocks noGrp="1"/>
          </p:cNvSpPr>
          <p:nvPr>
            <p:ph type="sldNum" sz="quarter" idx="11"/>
          </p:nvPr>
        </p:nvSpPr>
        <p:spPr>
          <a:noFill/>
        </p:spPr>
        <p:txBody>
          <a:bodyPr/>
          <a:lstStyle/>
          <a:p>
            <a:fld id="{E514F7EE-ECFA-499E-9CCA-DC41D438BB1E}" type="slidenum">
              <a:rPr lang="en-US" smtClean="0"/>
              <a:pPr/>
              <a:t>8</a:t>
            </a:fld>
            <a:endParaRPr lang="th-TH" smtClean="0"/>
          </a:p>
        </p:txBody>
      </p:sp>
      <p:sp>
        <p:nvSpPr>
          <p:cNvPr id="11267" name="Rectangle 2"/>
          <p:cNvSpPr>
            <a:spLocks noGrp="1" noChangeArrowheads="1"/>
          </p:cNvSpPr>
          <p:nvPr>
            <p:ph type="body" idx="1"/>
          </p:nvPr>
        </p:nvSpPr>
        <p:spPr>
          <a:xfrm>
            <a:off x="457200" y="1981200"/>
            <a:ext cx="8229600" cy="4191000"/>
          </a:xfrm>
        </p:spPr>
        <p:txBody>
          <a:bodyPr/>
          <a:lstStyle/>
          <a:p>
            <a:pPr eaLnBrk="1" hangingPunct="1"/>
            <a:r>
              <a:rPr lang="en-US" b="1" dirty="0" smtClean="0">
                <a:latin typeface="Times New Roman" pitchFamily="18" charset="0"/>
              </a:rPr>
              <a:t>Better export opportunities led to </a:t>
            </a:r>
            <a:r>
              <a:rPr lang="en-US" b="1" dirty="0" smtClean="0">
                <a:latin typeface="Times New Roman" pitchFamily="18" charset="0"/>
              </a:rPr>
              <a:t>v</a:t>
            </a:r>
            <a:r>
              <a:rPr lang="th-TH" b="1" dirty="0" smtClean="0">
                <a:latin typeface="Times New Roman" pitchFamily="18" charset="0"/>
              </a:rPr>
              <a:t>ery </a:t>
            </a:r>
            <a:r>
              <a:rPr lang="th-TH" b="1" dirty="0" smtClean="0">
                <a:latin typeface="Times New Roman" pitchFamily="18" charset="0"/>
              </a:rPr>
              <a:t>rapid expansion </a:t>
            </a:r>
            <a:r>
              <a:rPr lang="th-TH" b="1" dirty="0" smtClean="0">
                <a:latin typeface="Times New Roman" pitchFamily="18" charset="0"/>
              </a:rPr>
              <a:t>in production </a:t>
            </a:r>
            <a:r>
              <a:rPr lang="th-TH" b="1" dirty="0" smtClean="0">
                <a:latin typeface="Times New Roman" pitchFamily="18" charset="0"/>
              </a:rPr>
              <a:t>and </a:t>
            </a:r>
            <a:r>
              <a:rPr lang="th-TH" b="1" dirty="0" smtClean="0">
                <a:latin typeface="Times New Roman" pitchFamily="18" charset="0"/>
              </a:rPr>
              <a:t>export</a:t>
            </a:r>
            <a:r>
              <a:rPr lang="en-US" b="1" dirty="0" smtClean="0">
                <a:latin typeface="Times New Roman" pitchFamily="18" charset="0"/>
              </a:rPr>
              <a:t> of </a:t>
            </a:r>
            <a:r>
              <a:rPr lang="th-TH" b="1" dirty="0" smtClean="0">
                <a:latin typeface="Times New Roman" pitchFamily="18" charset="0"/>
              </a:rPr>
              <a:t> rice </a:t>
            </a:r>
            <a:r>
              <a:rPr lang="th-TH" b="1" dirty="0" smtClean="0">
                <a:latin typeface="Times New Roman" pitchFamily="18" charset="0"/>
              </a:rPr>
              <a:t> </a:t>
            </a:r>
            <a:r>
              <a:rPr lang="th-TH" b="1" dirty="0" smtClean="0">
                <a:latin typeface="Times New Roman" pitchFamily="18" charset="0"/>
              </a:rPr>
              <a:t>and others (tin, teak</a:t>
            </a:r>
            <a:r>
              <a:rPr lang="en-US" b="1" dirty="0" smtClean="0">
                <a:latin typeface="Times New Roman" pitchFamily="18" charset="0"/>
              </a:rPr>
              <a:t>, </a:t>
            </a:r>
            <a:r>
              <a:rPr lang="th-TH" b="1" dirty="0" smtClean="0">
                <a:latin typeface="Times New Roman" pitchFamily="18" charset="0"/>
              </a:rPr>
              <a:t>rubber)</a:t>
            </a:r>
          </a:p>
          <a:p>
            <a:pPr eaLnBrk="1" hangingPunct="1"/>
            <a:r>
              <a:rPr lang="en-US" b="1" dirty="0" smtClean="0">
                <a:latin typeface="Times New Roman" pitchFamily="18" charset="0"/>
              </a:rPr>
              <a:t>Change from self sufficiency to specialization in </a:t>
            </a:r>
            <a:r>
              <a:rPr lang="en-US" b="1" dirty="0" smtClean="0">
                <a:latin typeface="Times New Roman" pitchFamily="18" charset="0"/>
              </a:rPr>
              <a:t>fewer </a:t>
            </a:r>
            <a:r>
              <a:rPr lang="en-US" b="1" dirty="0" smtClean="0">
                <a:latin typeface="Times New Roman" pitchFamily="18" charset="0"/>
              </a:rPr>
              <a:t>products</a:t>
            </a:r>
            <a:endParaRPr lang="th-TH" b="1" dirty="0" smtClean="0">
              <a:latin typeface="Times New Roman" pitchFamily="18" charset="0"/>
            </a:endParaRPr>
          </a:p>
        </p:txBody>
      </p:sp>
      <p:sp>
        <p:nvSpPr>
          <p:cNvPr id="11268"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p:cNvSpPr>
            <a:spLocks noGrp="1"/>
          </p:cNvSpPr>
          <p:nvPr>
            <p:ph type="sldNum" sz="quarter" idx="11"/>
          </p:nvPr>
        </p:nvSpPr>
        <p:spPr>
          <a:noFill/>
        </p:spPr>
        <p:txBody>
          <a:bodyPr/>
          <a:lstStyle/>
          <a:p>
            <a:fld id="{A43FE367-958A-4098-BA1C-6DE1875E2E32}" type="slidenum">
              <a:rPr lang="en-US" smtClean="0"/>
              <a:pPr/>
              <a:t>9</a:t>
            </a:fld>
            <a:endParaRPr lang="th-TH" smtClean="0"/>
          </a:p>
        </p:txBody>
      </p:sp>
      <p:sp>
        <p:nvSpPr>
          <p:cNvPr id="12291" name="Rectangle 3"/>
          <p:cNvSpPr>
            <a:spLocks noGrp="1" noChangeArrowheads="1"/>
          </p:cNvSpPr>
          <p:nvPr>
            <p:ph type="body" idx="1"/>
          </p:nvPr>
        </p:nvSpPr>
        <p:spPr/>
        <p:txBody>
          <a:bodyPr/>
          <a:lstStyle/>
          <a:p>
            <a:pPr eaLnBrk="1" hangingPunct="1"/>
            <a:r>
              <a:rPr lang="en-US" b="1" smtClean="0">
                <a:latin typeface="Times New Roman" pitchFamily="18" charset="0"/>
              </a:rPr>
              <a:t>Rice: 80% of population as rice farmers,    60% of total exports</a:t>
            </a:r>
            <a:endParaRPr lang="th-TH" b="1" smtClean="0">
              <a:latin typeface="Times New Roman" pitchFamily="18" charset="0"/>
            </a:endParaRPr>
          </a:p>
          <a:p>
            <a:pPr eaLnBrk="1" hangingPunct="1"/>
            <a:r>
              <a:rPr lang="en-US" b="1" smtClean="0">
                <a:latin typeface="Times New Roman" pitchFamily="18" charset="0"/>
              </a:rPr>
              <a:t>Rice production expanded first in Central, then North and Northeast (railways &amp; end of slavery)</a:t>
            </a:r>
          </a:p>
          <a:p>
            <a:pPr eaLnBrk="1" hangingPunct="1"/>
            <a:r>
              <a:rPr lang="en-US" b="1" smtClean="0">
                <a:latin typeface="Times New Roman" pitchFamily="18" charset="0"/>
              </a:rPr>
              <a:t>Canals for irrigation and transport</a:t>
            </a:r>
          </a:p>
          <a:p>
            <a:pPr eaLnBrk="1" hangingPunct="1"/>
            <a:r>
              <a:rPr lang="en-US" b="1" smtClean="0">
                <a:latin typeface="Times New Roman" pitchFamily="18" charset="0"/>
              </a:rPr>
              <a:t>Government exempted land tax  </a:t>
            </a:r>
            <a:endParaRPr lang="th-TH" b="1" smtClean="0">
              <a:latin typeface="Times New Roman" pitchFamily="18" charset="0"/>
            </a:endParaRPr>
          </a:p>
        </p:txBody>
      </p:sp>
      <p:sp>
        <p:nvSpPr>
          <p:cNvPr id="12292" name="Rectangle 5"/>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Slide Number Placeholder 4"/>
          <p:cNvSpPr>
            <a:spLocks noGrp="1"/>
          </p:cNvSpPr>
          <p:nvPr>
            <p:ph type="sldNum" sz="quarter" idx="11"/>
          </p:nvPr>
        </p:nvSpPr>
        <p:spPr>
          <a:noFill/>
        </p:spPr>
        <p:txBody>
          <a:bodyPr/>
          <a:lstStyle/>
          <a:p>
            <a:fld id="{2FD4E322-9A9D-4DE5-A16D-4633674E0DC6}" type="slidenum">
              <a:rPr lang="en-US" smtClean="0"/>
              <a:pPr/>
              <a:t>10</a:t>
            </a:fld>
            <a:endParaRPr lang="th-TH" smtClean="0"/>
          </a:p>
        </p:txBody>
      </p:sp>
      <p:sp>
        <p:nvSpPr>
          <p:cNvPr id="1028" name="Rectangle 5"/>
          <p:cNvSpPr>
            <a:spLocks noGrp="1" noChangeArrowheads="1"/>
          </p:cNvSpPr>
          <p:nvPr>
            <p:ph type="title"/>
          </p:nvPr>
        </p:nvSpPr>
        <p:spPr>
          <a:noFill/>
        </p:spPr>
        <p:txBody>
          <a:bodyPr/>
          <a:lstStyle/>
          <a:p>
            <a:pPr eaLnBrk="1" hangingPunct="1"/>
            <a:r>
              <a:rPr lang="en-US" sz="4000" b="1" smtClean="0"/>
              <a:t>Economic History 1850 - 1950</a:t>
            </a:r>
          </a:p>
        </p:txBody>
      </p:sp>
      <p:graphicFrame>
        <p:nvGraphicFramePr>
          <p:cNvPr id="1026" name="Object 2"/>
          <p:cNvGraphicFramePr>
            <a:graphicFrameLocks noChangeAspect="1"/>
          </p:cNvGraphicFramePr>
          <p:nvPr/>
        </p:nvGraphicFramePr>
        <p:xfrm>
          <a:off x="762000" y="1981200"/>
          <a:ext cx="7467600" cy="3810000"/>
        </p:xfrm>
        <a:graphic>
          <a:graphicData uri="http://schemas.openxmlformats.org/presentationml/2006/ole">
            <p:oleObj spid="_x0000_s1026" name="Worksheet" r:id="rId4" imgW="3669876" imgH="1825916" progId="Excel.Sheet.12">
              <p:embed/>
            </p:oleObj>
          </a:graphicData>
        </a:graphic>
      </p:graphicFrame>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4"/>
          <p:cNvSpPr>
            <a:spLocks noGrp="1"/>
          </p:cNvSpPr>
          <p:nvPr>
            <p:ph type="sldNum" sz="quarter" idx="11"/>
          </p:nvPr>
        </p:nvSpPr>
        <p:spPr>
          <a:noFill/>
        </p:spPr>
        <p:txBody>
          <a:bodyPr/>
          <a:lstStyle/>
          <a:p>
            <a:fld id="{FAC060C0-076A-4BF3-A8FC-4BD9075822C9}" type="slidenum">
              <a:rPr lang="en-US" smtClean="0"/>
              <a:pPr/>
              <a:t>11</a:t>
            </a:fld>
            <a:endParaRPr lang="th-TH" smtClean="0"/>
          </a:p>
        </p:txBody>
      </p:sp>
      <p:sp>
        <p:nvSpPr>
          <p:cNvPr id="13315" name="Rectangle 2"/>
          <p:cNvSpPr>
            <a:spLocks noGrp="1" noChangeArrowheads="1"/>
          </p:cNvSpPr>
          <p:nvPr>
            <p:ph type="body" idx="1"/>
          </p:nvPr>
        </p:nvSpPr>
        <p:spPr/>
        <p:txBody>
          <a:bodyPr/>
          <a:lstStyle/>
          <a:p>
            <a:pPr eaLnBrk="1" hangingPunct="1"/>
            <a:r>
              <a:rPr lang="en-US" b="1" smtClean="0">
                <a:latin typeface="Times New Roman" pitchFamily="18" charset="0"/>
              </a:rPr>
              <a:t>Thais preferred farming, leaving other “middlemen” functions to Chinese traders and millers</a:t>
            </a:r>
          </a:p>
          <a:p>
            <a:pPr eaLnBrk="1" hangingPunct="1"/>
            <a:r>
              <a:rPr lang="en-US" b="1" smtClean="0">
                <a:latin typeface="Times New Roman" pitchFamily="18" charset="0"/>
              </a:rPr>
              <a:t>Supply of farming labor: population growth and slavery abolition (King Rama 5); Chinese labor outside agriculture</a:t>
            </a:r>
            <a:endParaRPr lang="th-TH" sz="3600" b="1" smtClean="0">
              <a:latin typeface="Times New Roman" pitchFamily="18" charset="0"/>
            </a:endParaRPr>
          </a:p>
          <a:p>
            <a:pPr eaLnBrk="1" hangingPunct="1"/>
            <a:endParaRPr lang="th-TH" b="1" smtClean="0">
              <a:latin typeface="Times New Roman" pitchFamily="18" charset="0"/>
            </a:endParaRPr>
          </a:p>
        </p:txBody>
      </p:sp>
      <p:sp>
        <p:nvSpPr>
          <p:cNvPr id="1331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4"/>
          <p:cNvSpPr>
            <a:spLocks noGrp="1"/>
          </p:cNvSpPr>
          <p:nvPr>
            <p:ph type="sldNum" sz="quarter" idx="11"/>
          </p:nvPr>
        </p:nvSpPr>
        <p:spPr>
          <a:noFill/>
        </p:spPr>
        <p:txBody>
          <a:bodyPr/>
          <a:lstStyle/>
          <a:p>
            <a:fld id="{EA184AA7-23C6-489A-B91D-174ACCA001F4}" type="slidenum">
              <a:rPr lang="en-US" smtClean="0"/>
              <a:pPr/>
              <a:t>12</a:t>
            </a:fld>
            <a:endParaRPr lang="th-TH" smtClean="0"/>
          </a:p>
        </p:txBody>
      </p:sp>
      <p:sp>
        <p:nvSpPr>
          <p:cNvPr id="14339" name="Rectangle 2"/>
          <p:cNvSpPr>
            <a:spLocks noGrp="1" noChangeArrowheads="1"/>
          </p:cNvSpPr>
          <p:nvPr>
            <p:ph type="body" idx="1"/>
          </p:nvPr>
        </p:nvSpPr>
        <p:spPr>
          <a:xfrm>
            <a:off x="457200" y="1981200"/>
            <a:ext cx="8229600" cy="4343400"/>
          </a:xfrm>
        </p:spPr>
        <p:txBody>
          <a:bodyPr/>
          <a:lstStyle/>
          <a:p>
            <a:pPr eaLnBrk="1" hangingPunct="1">
              <a:lnSpc>
                <a:spcPct val="90000"/>
              </a:lnSpc>
            </a:pPr>
            <a:r>
              <a:rPr lang="en-US" b="1" smtClean="0">
                <a:latin typeface="Times New Roman" pitchFamily="18" charset="0"/>
              </a:rPr>
              <a:t>Other exports: tin, rubber and teak</a:t>
            </a:r>
          </a:p>
          <a:p>
            <a:pPr eaLnBrk="1" hangingPunct="1">
              <a:lnSpc>
                <a:spcPct val="90000"/>
              </a:lnSpc>
            </a:pPr>
            <a:r>
              <a:rPr lang="en-US" b="1" smtClean="0">
                <a:latin typeface="Times New Roman" pitchFamily="18" charset="0"/>
              </a:rPr>
              <a:t>All stages of production and trade were in foreign hands:</a:t>
            </a:r>
          </a:p>
          <a:p>
            <a:pPr lvl="1" eaLnBrk="1" hangingPunct="1">
              <a:lnSpc>
                <a:spcPct val="90000"/>
              </a:lnSpc>
            </a:pPr>
            <a:r>
              <a:rPr lang="en-US" b="1" smtClean="0">
                <a:latin typeface="Times New Roman" pitchFamily="18" charset="0"/>
              </a:rPr>
              <a:t> Tin: European and Chinese capital + Chinese labor</a:t>
            </a:r>
          </a:p>
          <a:p>
            <a:pPr lvl="1" eaLnBrk="1" hangingPunct="1">
              <a:lnSpc>
                <a:spcPct val="90000"/>
              </a:lnSpc>
            </a:pPr>
            <a:r>
              <a:rPr lang="en-US" b="1" smtClean="0">
                <a:latin typeface="Times New Roman" pitchFamily="18" charset="0"/>
              </a:rPr>
              <a:t> Teak: European and Chinese mills + Chinese labor</a:t>
            </a:r>
          </a:p>
          <a:p>
            <a:pPr lvl="1" eaLnBrk="1" hangingPunct="1">
              <a:lnSpc>
                <a:spcPct val="90000"/>
              </a:lnSpc>
            </a:pPr>
            <a:r>
              <a:rPr lang="en-US" b="1" smtClean="0">
                <a:latin typeface="Times New Roman" pitchFamily="18" charset="0"/>
              </a:rPr>
              <a:t> Rubber: Chinese and Thai small growers + Chinese traders</a:t>
            </a:r>
            <a:endParaRPr lang="th-TH" b="1" smtClean="0">
              <a:latin typeface="Times New Roman" pitchFamily="18" charset="0"/>
            </a:endParaRPr>
          </a:p>
        </p:txBody>
      </p:sp>
      <p:sp>
        <p:nvSpPr>
          <p:cNvPr id="14340"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4"/>
          <p:cNvSpPr>
            <a:spLocks noGrp="1"/>
          </p:cNvSpPr>
          <p:nvPr>
            <p:ph type="sldNum" sz="quarter" idx="11"/>
          </p:nvPr>
        </p:nvSpPr>
        <p:spPr>
          <a:noFill/>
        </p:spPr>
        <p:txBody>
          <a:bodyPr/>
          <a:lstStyle/>
          <a:p>
            <a:fld id="{1C7A8149-80C7-4132-A041-F51C3FA1CB96}" type="slidenum">
              <a:rPr lang="en-US" smtClean="0"/>
              <a:pPr/>
              <a:t>13</a:t>
            </a:fld>
            <a:endParaRPr lang="th-TH" smtClean="0"/>
          </a:p>
        </p:txBody>
      </p:sp>
      <p:sp>
        <p:nvSpPr>
          <p:cNvPr id="15363" name="Rectangle 3"/>
          <p:cNvSpPr>
            <a:spLocks noGrp="1" noChangeArrowheads="1"/>
          </p:cNvSpPr>
          <p:nvPr>
            <p:ph type="body" idx="1"/>
          </p:nvPr>
        </p:nvSpPr>
        <p:spPr/>
        <p:txBody>
          <a:bodyPr/>
          <a:lstStyle/>
          <a:p>
            <a:pPr eaLnBrk="1" hangingPunct="1"/>
            <a:r>
              <a:rPr lang="en-US" b="1" smtClean="0">
                <a:latin typeface="Times New Roman" pitchFamily="18" charset="0"/>
              </a:rPr>
              <a:t>Imports of textiles since Ayutthaya</a:t>
            </a:r>
          </a:p>
          <a:p>
            <a:pPr eaLnBrk="1" hangingPunct="1"/>
            <a:r>
              <a:rPr lang="en-US" b="1" smtClean="0">
                <a:latin typeface="Times New Roman" pitchFamily="18" charset="0"/>
              </a:rPr>
              <a:t>Hand-made local textiles (cotton and silk) being replaced by cheaper imports under free trade</a:t>
            </a:r>
          </a:p>
          <a:p>
            <a:pPr eaLnBrk="1" hangingPunct="1"/>
            <a:r>
              <a:rPr lang="en-US" b="1" smtClean="0">
                <a:latin typeface="Times New Roman" pitchFamily="18" charset="0"/>
              </a:rPr>
              <a:t>Local textile manufacture declined, but later boosted by import tariffs and shortage during WW II</a:t>
            </a:r>
          </a:p>
        </p:txBody>
      </p:sp>
      <p:sp>
        <p:nvSpPr>
          <p:cNvPr id="15364" name="Rectangle 5"/>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1"/>
          </p:nvPr>
        </p:nvSpPr>
        <p:spPr>
          <a:noFill/>
        </p:spPr>
        <p:txBody>
          <a:bodyPr/>
          <a:lstStyle/>
          <a:p>
            <a:fld id="{D8F0D9B7-D5D8-4D49-A155-9C4426360BCF}" type="slidenum">
              <a:rPr lang="en-US" smtClean="0"/>
              <a:pPr/>
              <a:t>14</a:t>
            </a:fld>
            <a:endParaRPr lang="th-TH" smtClean="0"/>
          </a:p>
        </p:txBody>
      </p:sp>
      <p:sp>
        <p:nvSpPr>
          <p:cNvPr id="16387" name="Rectangle 2"/>
          <p:cNvSpPr>
            <a:spLocks noGrp="1" noChangeArrowheads="1"/>
          </p:cNvSpPr>
          <p:nvPr>
            <p:ph type="body" idx="1"/>
          </p:nvPr>
        </p:nvSpPr>
        <p:spPr/>
        <p:txBody>
          <a:bodyPr/>
          <a:lstStyle/>
          <a:p>
            <a:pPr eaLnBrk="1" hangingPunct="1"/>
            <a:r>
              <a:rPr lang="en-US" b="1" smtClean="0">
                <a:latin typeface="Times New Roman" pitchFamily="18" charset="0"/>
              </a:rPr>
              <a:t>No large-scale textiles industry due to low tariff, small Thai market, lack of capital, enterpreneurs, and skilled labor</a:t>
            </a:r>
          </a:p>
          <a:p>
            <a:pPr eaLnBrk="1" hangingPunct="1"/>
            <a:r>
              <a:rPr lang="en-US" b="1" smtClean="0">
                <a:latin typeface="Times New Roman" pitchFamily="18" charset="0"/>
              </a:rPr>
              <a:t>A few cotton textile factories by the army and Chinese investors</a:t>
            </a:r>
          </a:p>
        </p:txBody>
      </p:sp>
      <p:sp>
        <p:nvSpPr>
          <p:cNvPr id="16388"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4"/>
          <p:cNvSpPr>
            <a:spLocks noGrp="1"/>
          </p:cNvSpPr>
          <p:nvPr>
            <p:ph type="sldNum" sz="quarter" idx="11"/>
          </p:nvPr>
        </p:nvSpPr>
        <p:spPr>
          <a:noFill/>
        </p:spPr>
        <p:txBody>
          <a:bodyPr/>
          <a:lstStyle/>
          <a:p>
            <a:fld id="{FF0FD9B4-7E45-4BE8-AD68-004F24CDE754}" type="slidenum">
              <a:rPr lang="en-US" smtClean="0"/>
              <a:pPr/>
              <a:t>15</a:t>
            </a:fld>
            <a:endParaRPr lang="th-TH" smtClean="0"/>
          </a:p>
        </p:txBody>
      </p:sp>
      <p:sp>
        <p:nvSpPr>
          <p:cNvPr id="17411" name="Rectangle 2"/>
          <p:cNvSpPr>
            <a:spLocks noGrp="1" noChangeArrowheads="1"/>
          </p:cNvSpPr>
          <p:nvPr>
            <p:ph type="body" idx="1"/>
          </p:nvPr>
        </p:nvSpPr>
        <p:spPr/>
        <p:txBody>
          <a:bodyPr/>
          <a:lstStyle/>
          <a:p>
            <a:pPr eaLnBrk="1" hangingPunct="1"/>
            <a:r>
              <a:rPr lang="en-US" b="1" smtClean="0">
                <a:latin typeface="Times New Roman" pitchFamily="18" charset="0"/>
              </a:rPr>
              <a:t> Sugar export increased after the Treaty, but declined later due to heavy taxes on production and low world prices of sugar</a:t>
            </a:r>
          </a:p>
          <a:p>
            <a:pPr eaLnBrk="1" hangingPunct="1"/>
            <a:r>
              <a:rPr lang="en-US" b="1" smtClean="0">
                <a:latin typeface="Times New Roman" pitchFamily="18" charset="0"/>
              </a:rPr>
              <a:t>Imported sugar from Indonesia and Philippines from 1880 to 1950</a:t>
            </a:r>
          </a:p>
          <a:p>
            <a:pPr eaLnBrk="1" hangingPunct="1"/>
            <a:r>
              <a:rPr lang="en-US" b="1" smtClean="0">
                <a:latin typeface="Times New Roman" pitchFamily="18" charset="0"/>
              </a:rPr>
              <a:t>Some sugar production in government-owned mills, but no export prospect in 1950</a:t>
            </a:r>
          </a:p>
        </p:txBody>
      </p:sp>
      <p:sp>
        <p:nvSpPr>
          <p:cNvPr id="17412"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4"/>
          <p:cNvSpPr>
            <a:spLocks noGrp="1"/>
          </p:cNvSpPr>
          <p:nvPr>
            <p:ph type="sldNum" sz="quarter" idx="11"/>
          </p:nvPr>
        </p:nvSpPr>
        <p:spPr>
          <a:noFill/>
        </p:spPr>
        <p:txBody>
          <a:bodyPr/>
          <a:lstStyle/>
          <a:p>
            <a:fld id="{FDCD8A14-C0F7-42D5-929D-4E7483A0FB18}" type="slidenum">
              <a:rPr lang="en-US" smtClean="0"/>
              <a:pPr/>
              <a:t>16</a:t>
            </a:fld>
            <a:endParaRPr lang="th-TH" smtClean="0"/>
          </a:p>
        </p:txBody>
      </p:sp>
      <p:sp>
        <p:nvSpPr>
          <p:cNvPr id="18435" name="Rectangle 3"/>
          <p:cNvSpPr>
            <a:spLocks noGrp="1" noChangeArrowheads="1"/>
          </p:cNvSpPr>
          <p:nvPr>
            <p:ph type="body" idx="1"/>
          </p:nvPr>
        </p:nvSpPr>
        <p:spPr/>
        <p:txBody>
          <a:bodyPr/>
          <a:lstStyle/>
          <a:p>
            <a:pPr eaLnBrk="1" hangingPunct="1"/>
            <a:r>
              <a:rPr lang="en-US" b="1" smtClean="0">
                <a:latin typeface="Times New Roman" pitchFamily="18" charset="0"/>
              </a:rPr>
              <a:t> Other imports : “consumption goods”, some luxuries for the rich and some essentials (kerosene, canned milk)</a:t>
            </a:r>
          </a:p>
          <a:p>
            <a:pPr eaLnBrk="1" hangingPunct="1"/>
            <a:r>
              <a:rPr lang="en-US" b="1" smtClean="0">
                <a:latin typeface="Times New Roman" pitchFamily="18" charset="0"/>
              </a:rPr>
              <a:t>Increasing share of capital goods import for industries and infrastructure construction</a:t>
            </a:r>
          </a:p>
          <a:p>
            <a:pPr eaLnBrk="1" hangingPunct="1"/>
            <a:r>
              <a:rPr lang="en-US" b="1" smtClean="0">
                <a:latin typeface="Times New Roman" pitchFamily="18" charset="0"/>
              </a:rPr>
              <a:t>Total imports = 10% of GNP in 1950</a:t>
            </a:r>
          </a:p>
        </p:txBody>
      </p:sp>
      <p:sp>
        <p:nvSpPr>
          <p:cNvPr id="18436" name="Rectangle 5"/>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4"/>
          <p:cNvSpPr>
            <a:spLocks noGrp="1"/>
          </p:cNvSpPr>
          <p:nvPr>
            <p:ph type="sldNum" sz="quarter" idx="11"/>
          </p:nvPr>
        </p:nvSpPr>
        <p:spPr>
          <a:noFill/>
        </p:spPr>
        <p:txBody>
          <a:bodyPr/>
          <a:lstStyle/>
          <a:p>
            <a:fld id="{5DED26E7-5C95-4497-A4A1-39E284A18C6C}" type="slidenum">
              <a:rPr lang="en-US" smtClean="0"/>
              <a:pPr/>
              <a:t>17</a:t>
            </a:fld>
            <a:endParaRPr lang="th-TH" smtClean="0"/>
          </a:p>
        </p:txBody>
      </p:sp>
      <p:sp>
        <p:nvSpPr>
          <p:cNvPr id="19459" name="Rectangle 2"/>
          <p:cNvSpPr>
            <a:spLocks noGrp="1" noChangeArrowheads="1"/>
          </p:cNvSpPr>
          <p:nvPr>
            <p:ph type="body" idx="1"/>
          </p:nvPr>
        </p:nvSpPr>
        <p:spPr/>
        <p:txBody>
          <a:bodyPr/>
          <a:lstStyle/>
          <a:p>
            <a:pPr eaLnBrk="1" hangingPunct="1"/>
            <a:r>
              <a:rPr lang="en-US" b="1" smtClean="0">
                <a:latin typeface="Times New Roman" pitchFamily="18" charset="0"/>
              </a:rPr>
              <a:t>Political independence but “colonial” trade ties with British Empire</a:t>
            </a:r>
          </a:p>
          <a:p>
            <a:pPr eaLnBrk="1" hangingPunct="1"/>
            <a:r>
              <a:rPr lang="en-US" b="1" smtClean="0">
                <a:latin typeface="Times New Roman" pitchFamily="18" charset="0"/>
              </a:rPr>
              <a:t>External trade and shipping mostly handled by Western firms</a:t>
            </a:r>
          </a:p>
        </p:txBody>
      </p:sp>
      <p:sp>
        <p:nvSpPr>
          <p:cNvPr id="19460"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4"/>
          <p:cNvSpPr>
            <a:spLocks noGrp="1"/>
          </p:cNvSpPr>
          <p:nvPr>
            <p:ph type="sldNum" sz="quarter" idx="11"/>
          </p:nvPr>
        </p:nvSpPr>
        <p:spPr>
          <a:noFill/>
        </p:spPr>
        <p:txBody>
          <a:bodyPr/>
          <a:lstStyle/>
          <a:p>
            <a:fld id="{A482C8B6-4DB4-44D9-9C50-2BD4A037CF37}" type="slidenum">
              <a:rPr lang="en-US" smtClean="0"/>
              <a:pPr/>
              <a:t>18</a:t>
            </a:fld>
            <a:endParaRPr lang="th-TH" smtClean="0"/>
          </a:p>
        </p:txBody>
      </p:sp>
      <p:sp>
        <p:nvSpPr>
          <p:cNvPr id="20483" name="Rectangle 2"/>
          <p:cNvSpPr>
            <a:spLocks noGrp="1" noChangeArrowheads="1"/>
          </p:cNvSpPr>
          <p:nvPr>
            <p:ph type="body" idx="1"/>
          </p:nvPr>
        </p:nvSpPr>
        <p:spPr/>
        <p:txBody>
          <a:bodyPr/>
          <a:lstStyle/>
          <a:p>
            <a:pPr eaLnBrk="1" hangingPunct="1"/>
            <a:r>
              <a:rPr lang="en-US" b="1" smtClean="0">
                <a:latin typeface="Times New Roman" pitchFamily="18" charset="0"/>
              </a:rPr>
              <a:t>Small manufacturing: in 1919 only 7 factories in Bangkok (cement, soap, cigarette)</a:t>
            </a:r>
          </a:p>
          <a:p>
            <a:pPr eaLnBrk="1" hangingPunct="1"/>
            <a:r>
              <a:rPr lang="en-US" b="1" smtClean="0">
                <a:latin typeface="Times New Roman" pitchFamily="18" charset="0"/>
              </a:rPr>
              <a:t>Significant groups: rice and lumber milling</a:t>
            </a:r>
          </a:p>
          <a:p>
            <a:pPr eaLnBrk="1" hangingPunct="1">
              <a:buFont typeface="Wingdings" pitchFamily="2" charset="2"/>
              <a:buNone/>
            </a:pPr>
            <a:endParaRPr lang="en-US" b="1" smtClean="0">
              <a:latin typeface="Times New Roman" pitchFamily="18" charset="0"/>
            </a:endParaRPr>
          </a:p>
        </p:txBody>
      </p:sp>
      <p:sp>
        <p:nvSpPr>
          <p:cNvPr id="20484"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4"/>
          <p:cNvSpPr>
            <a:spLocks noGrp="1"/>
          </p:cNvSpPr>
          <p:nvPr>
            <p:ph type="sldNum" sz="quarter" idx="11"/>
          </p:nvPr>
        </p:nvSpPr>
        <p:spPr>
          <a:noFill/>
        </p:spPr>
        <p:txBody>
          <a:bodyPr/>
          <a:lstStyle/>
          <a:p>
            <a:fld id="{7920311A-EE35-42CC-89CF-9052730E94D8}" type="slidenum">
              <a:rPr lang="en-US" smtClean="0"/>
              <a:pPr/>
              <a:t>19</a:t>
            </a:fld>
            <a:endParaRPr lang="th-TH" smtClean="0"/>
          </a:p>
        </p:txBody>
      </p:sp>
      <p:sp>
        <p:nvSpPr>
          <p:cNvPr id="21507" name="Rectangle 2"/>
          <p:cNvSpPr>
            <a:spLocks noGrp="1" noChangeArrowheads="1"/>
          </p:cNvSpPr>
          <p:nvPr>
            <p:ph type="body" idx="1"/>
          </p:nvPr>
        </p:nvSpPr>
        <p:spPr/>
        <p:txBody>
          <a:bodyPr/>
          <a:lstStyle/>
          <a:p>
            <a:pPr eaLnBrk="1" hangingPunct="1"/>
            <a:r>
              <a:rPr lang="en-US" b="1" dirty="0" smtClean="0">
                <a:latin typeface="Times New Roman" pitchFamily="18" charset="0"/>
              </a:rPr>
              <a:t>Why small manufacturing?</a:t>
            </a:r>
          </a:p>
          <a:p>
            <a:pPr lvl="1" eaLnBrk="1" hangingPunct="1"/>
            <a:r>
              <a:rPr lang="en-US" b="1" dirty="0" smtClean="0">
                <a:latin typeface="Times New Roman" pitchFamily="18" charset="0"/>
              </a:rPr>
              <a:t>Lack of resources, capital, entrepreneur, skilled labor</a:t>
            </a:r>
          </a:p>
          <a:p>
            <a:pPr lvl="1" eaLnBrk="1" hangingPunct="1"/>
            <a:r>
              <a:rPr lang="en-US" b="1" dirty="0" smtClean="0">
                <a:latin typeface="Times New Roman" pitchFamily="18" charset="0"/>
              </a:rPr>
              <a:t>Low tariff </a:t>
            </a:r>
            <a:r>
              <a:rPr lang="en-US" b="1" dirty="0" smtClean="0">
                <a:latin typeface="Times New Roman" pitchFamily="18" charset="0"/>
              </a:rPr>
              <a:t>(the result of the Bowring </a:t>
            </a:r>
            <a:r>
              <a:rPr lang="en-US" b="1" dirty="0" smtClean="0">
                <a:latin typeface="Times New Roman" pitchFamily="18" charset="0"/>
              </a:rPr>
              <a:t>Treaty)</a:t>
            </a:r>
          </a:p>
          <a:p>
            <a:pPr lvl="1" eaLnBrk="1" hangingPunct="1"/>
            <a:r>
              <a:rPr lang="en-US" b="1" dirty="0" smtClean="0">
                <a:latin typeface="Times New Roman" pitchFamily="18" charset="0"/>
              </a:rPr>
              <a:t>Small domestic market (20 million in 1950)</a:t>
            </a:r>
          </a:p>
          <a:p>
            <a:pPr lvl="1" eaLnBrk="1" hangingPunct="1"/>
            <a:r>
              <a:rPr lang="en-US" b="1" dirty="0" smtClean="0">
                <a:latin typeface="Times New Roman" pitchFamily="18" charset="0"/>
              </a:rPr>
              <a:t>Lack of electricity (fuelled by rice husks)</a:t>
            </a:r>
          </a:p>
          <a:p>
            <a:pPr eaLnBrk="1" hangingPunct="1">
              <a:buFont typeface="Wingdings" pitchFamily="2" charset="2"/>
              <a:buNone/>
            </a:pPr>
            <a:endParaRPr lang="en-US" b="1" dirty="0" smtClean="0">
              <a:latin typeface="Times New Roman" pitchFamily="18" charset="0"/>
            </a:endParaRPr>
          </a:p>
        </p:txBody>
      </p:sp>
      <p:sp>
        <p:nvSpPr>
          <p:cNvPr id="21508"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4"/>
          <p:cNvSpPr>
            <a:spLocks noGrp="1"/>
          </p:cNvSpPr>
          <p:nvPr>
            <p:ph type="sldNum" sz="quarter" idx="11"/>
          </p:nvPr>
        </p:nvSpPr>
        <p:spPr>
          <a:noFill/>
        </p:spPr>
        <p:txBody>
          <a:bodyPr/>
          <a:lstStyle/>
          <a:p>
            <a:fld id="{838C3F0D-0547-4402-8532-3CB5BACE80DD}" type="slidenum">
              <a:rPr lang="en-US" smtClean="0"/>
              <a:pPr/>
              <a:t>20</a:t>
            </a:fld>
            <a:endParaRPr lang="th-TH" smtClean="0"/>
          </a:p>
        </p:txBody>
      </p:sp>
      <p:sp>
        <p:nvSpPr>
          <p:cNvPr id="22531" name="Rectangle 2"/>
          <p:cNvSpPr>
            <a:spLocks noGrp="1" noChangeArrowheads="1"/>
          </p:cNvSpPr>
          <p:nvPr>
            <p:ph type="body" idx="1"/>
          </p:nvPr>
        </p:nvSpPr>
        <p:spPr/>
        <p:txBody>
          <a:bodyPr/>
          <a:lstStyle/>
          <a:p>
            <a:pPr eaLnBrk="1" hangingPunct="1"/>
            <a:r>
              <a:rPr lang="en-US" b="1" smtClean="0">
                <a:latin typeface="Times New Roman" pitchFamily="18" charset="0"/>
              </a:rPr>
              <a:t>Private-owned industries: cement (Siam Cement), tobacco, matches, soap, beer, etc.</a:t>
            </a:r>
          </a:p>
          <a:p>
            <a:pPr eaLnBrk="1" hangingPunct="1"/>
            <a:r>
              <a:rPr lang="en-US" b="1" smtClean="0">
                <a:latin typeface="Times New Roman" pitchFamily="18" charset="0"/>
              </a:rPr>
              <a:t>Many were Chinese-owned</a:t>
            </a:r>
          </a:p>
          <a:p>
            <a:pPr eaLnBrk="1" hangingPunct="1"/>
            <a:r>
              <a:rPr lang="en-US" b="1" smtClean="0">
                <a:latin typeface="Times New Roman" pitchFamily="18" charset="0"/>
              </a:rPr>
              <a:t>Since early 1900’s, Government became more active in setting up its own factories: paper, textile, sugar mills, tobacco (large and profitable)</a:t>
            </a:r>
          </a:p>
        </p:txBody>
      </p:sp>
      <p:sp>
        <p:nvSpPr>
          <p:cNvPr id="22532"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4"/>
          <p:cNvSpPr>
            <a:spLocks noGrp="1"/>
          </p:cNvSpPr>
          <p:nvPr>
            <p:ph type="sldNum" sz="quarter" idx="11"/>
          </p:nvPr>
        </p:nvSpPr>
        <p:spPr>
          <a:noFill/>
        </p:spPr>
        <p:txBody>
          <a:bodyPr/>
          <a:lstStyle/>
          <a:p>
            <a:fld id="{CA352A42-931B-4926-866F-369E70EC1F10}" type="slidenum">
              <a:rPr lang="en-US" smtClean="0"/>
              <a:pPr/>
              <a:t>21</a:t>
            </a:fld>
            <a:endParaRPr lang="th-TH" smtClean="0"/>
          </a:p>
        </p:txBody>
      </p:sp>
      <p:sp>
        <p:nvSpPr>
          <p:cNvPr id="23555" name="Rectangle 2"/>
          <p:cNvSpPr>
            <a:spLocks noGrp="1" noChangeArrowheads="1"/>
          </p:cNvSpPr>
          <p:nvPr>
            <p:ph type="body" idx="1"/>
          </p:nvPr>
        </p:nvSpPr>
        <p:spPr>
          <a:xfrm>
            <a:off x="457200" y="1981200"/>
            <a:ext cx="8229600" cy="4114800"/>
          </a:xfrm>
        </p:spPr>
        <p:txBody>
          <a:bodyPr/>
          <a:lstStyle/>
          <a:p>
            <a:pPr eaLnBrk="1" hangingPunct="1">
              <a:lnSpc>
                <a:spcPct val="90000"/>
              </a:lnSpc>
            </a:pPr>
            <a:r>
              <a:rPr lang="en-US" b="1" smtClean="0">
                <a:latin typeface="Times New Roman" pitchFamily="18" charset="0"/>
              </a:rPr>
              <a:t>1952 Phibun government planned for over 20 factories</a:t>
            </a:r>
          </a:p>
          <a:p>
            <a:pPr eaLnBrk="1" hangingPunct="1">
              <a:lnSpc>
                <a:spcPct val="90000"/>
              </a:lnSpc>
            </a:pPr>
            <a:r>
              <a:rPr lang="en-US" b="1" smtClean="0">
                <a:latin typeface="Times New Roman" pitchFamily="18" charset="0"/>
              </a:rPr>
              <a:t>To promote industrialization, and want to reduce influence of Chinese and other foreigners – “nationalism”</a:t>
            </a:r>
          </a:p>
          <a:p>
            <a:pPr eaLnBrk="1" hangingPunct="1">
              <a:lnSpc>
                <a:spcPct val="90000"/>
              </a:lnSpc>
            </a:pPr>
            <a:r>
              <a:rPr lang="en-US" b="1" smtClean="0">
                <a:latin typeface="Times New Roman" pitchFamily="18" charset="0"/>
              </a:rPr>
              <a:t>Most state-owned factories were not successful: corruption, poor supervision, losses</a:t>
            </a:r>
          </a:p>
          <a:p>
            <a:pPr eaLnBrk="1" hangingPunct="1">
              <a:lnSpc>
                <a:spcPct val="90000"/>
              </a:lnSpc>
            </a:pPr>
            <a:endParaRPr lang="en-US" b="1" smtClean="0">
              <a:latin typeface="Times New Roman" pitchFamily="18" charset="0"/>
            </a:endParaRPr>
          </a:p>
        </p:txBody>
      </p:sp>
      <p:sp>
        <p:nvSpPr>
          <p:cNvPr id="2355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4"/>
          <p:cNvSpPr>
            <a:spLocks noGrp="1"/>
          </p:cNvSpPr>
          <p:nvPr>
            <p:ph type="sldNum" sz="quarter" idx="11"/>
          </p:nvPr>
        </p:nvSpPr>
        <p:spPr>
          <a:noFill/>
        </p:spPr>
        <p:txBody>
          <a:bodyPr/>
          <a:lstStyle/>
          <a:p>
            <a:fld id="{62C87A95-2BBF-4DEF-BE4F-657E44FEC811}" type="slidenum">
              <a:rPr lang="en-US" smtClean="0"/>
              <a:pPr/>
              <a:t>22</a:t>
            </a:fld>
            <a:endParaRPr lang="th-TH" smtClean="0"/>
          </a:p>
        </p:txBody>
      </p:sp>
      <p:sp>
        <p:nvSpPr>
          <p:cNvPr id="24579" name="Rectangle 2"/>
          <p:cNvSpPr>
            <a:spLocks noGrp="1" noChangeArrowheads="1"/>
          </p:cNvSpPr>
          <p:nvPr>
            <p:ph type="body" idx="1"/>
          </p:nvPr>
        </p:nvSpPr>
        <p:spPr/>
        <p:txBody>
          <a:bodyPr/>
          <a:lstStyle/>
          <a:p>
            <a:pPr eaLnBrk="1" hangingPunct="1"/>
            <a:r>
              <a:rPr lang="en-US" b="1" smtClean="0">
                <a:latin typeface="Times New Roman" pitchFamily="18" charset="0"/>
              </a:rPr>
              <a:t>Role of Chinese: important in trade and other non-agriculture</a:t>
            </a:r>
          </a:p>
          <a:p>
            <a:pPr eaLnBrk="1" hangingPunct="1"/>
            <a:r>
              <a:rPr lang="en-US" b="1" smtClean="0">
                <a:latin typeface="Times New Roman" pitchFamily="18" charset="0"/>
              </a:rPr>
              <a:t>1930’s: 80% of domestic trade in Chinese hands</a:t>
            </a:r>
          </a:p>
          <a:p>
            <a:pPr eaLnBrk="1" hangingPunct="1"/>
            <a:r>
              <a:rPr lang="en-US" b="1" smtClean="0">
                <a:latin typeface="Times New Roman" pitchFamily="18" charset="0"/>
              </a:rPr>
              <a:t>Informal associations among Chinese to prevent entry of outsiders</a:t>
            </a:r>
          </a:p>
        </p:txBody>
      </p:sp>
      <p:sp>
        <p:nvSpPr>
          <p:cNvPr id="24580"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4"/>
          <p:cNvSpPr>
            <a:spLocks noGrp="1"/>
          </p:cNvSpPr>
          <p:nvPr>
            <p:ph type="sldNum" sz="quarter" idx="11"/>
          </p:nvPr>
        </p:nvSpPr>
        <p:spPr>
          <a:noFill/>
        </p:spPr>
        <p:txBody>
          <a:bodyPr/>
          <a:lstStyle/>
          <a:p>
            <a:fld id="{5589988F-AADD-4477-A7B4-40C0E3962E21}" type="slidenum">
              <a:rPr lang="en-US" smtClean="0"/>
              <a:pPr/>
              <a:t>23</a:t>
            </a:fld>
            <a:endParaRPr lang="th-TH" smtClean="0"/>
          </a:p>
        </p:txBody>
      </p:sp>
      <p:sp>
        <p:nvSpPr>
          <p:cNvPr id="25603" name="Rectangle 2"/>
          <p:cNvSpPr>
            <a:spLocks noGrp="1" noChangeArrowheads="1"/>
          </p:cNvSpPr>
          <p:nvPr>
            <p:ph type="body" idx="1"/>
          </p:nvPr>
        </p:nvSpPr>
        <p:spPr/>
        <p:txBody>
          <a:bodyPr/>
          <a:lstStyle/>
          <a:p>
            <a:pPr eaLnBrk="1" hangingPunct="1"/>
            <a:r>
              <a:rPr lang="en-US" b="1" smtClean="0">
                <a:latin typeface="Times New Roman" pitchFamily="18" charset="0"/>
              </a:rPr>
              <a:t>1820-1950: 4 million of Chinese came to Thailand (1.5 million remained)</a:t>
            </a:r>
          </a:p>
          <a:p>
            <a:pPr eaLnBrk="1" hangingPunct="1"/>
            <a:r>
              <a:rPr lang="en-US" b="1" smtClean="0">
                <a:latin typeface="Times New Roman" pitchFamily="18" charset="0"/>
              </a:rPr>
              <a:t>Dominated labor force in non-agricultural activities</a:t>
            </a:r>
          </a:p>
          <a:p>
            <a:pPr eaLnBrk="1" hangingPunct="1"/>
            <a:r>
              <a:rPr lang="en-US" b="1" smtClean="0">
                <a:latin typeface="Times New Roman" pitchFamily="18" charset="0"/>
              </a:rPr>
              <a:t>1938-1941: anti-Chinese measures by Phibun government </a:t>
            </a:r>
            <a:r>
              <a:rPr lang="en-US" b="1" smtClean="0">
                <a:latin typeface="Times New Roman" pitchFamily="18" charset="0"/>
                <a:cs typeface="Times New Roman" pitchFamily="18" charset="0"/>
              </a:rPr>
              <a:t>(Chinese schools and newspapers were closed)</a:t>
            </a:r>
          </a:p>
        </p:txBody>
      </p:sp>
      <p:sp>
        <p:nvSpPr>
          <p:cNvPr id="25604"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4"/>
          <p:cNvSpPr>
            <a:spLocks noGrp="1"/>
          </p:cNvSpPr>
          <p:nvPr>
            <p:ph type="sldNum" sz="quarter" idx="11"/>
          </p:nvPr>
        </p:nvSpPr>
        <p:spPr>
          <a:noFill/>
        </p:spPr>
        <p:txBody>
          <a:bodyPr/>
          <a:lstStyle/>
          <a:p>
            <a:fld id="{72EFC141-9600-4210-BE62-265DB14183DF}" type="slidenum">
              <a:rPr lang="en-US" smtClean="0"/>
              <a:pPr/>
              <a:t>24</a:t>
            </a:fld>
            <a:endParaRPr lang="th-TH" smtClean="0"/>
          </a:p>
        </p:txBody>
      </p:sp>
      <p:sp>
        <p:nvSpPr>
          <p:cNvPr id="26627" name="Rectangle 2"/>
          <p:cNvSpPr>
            <a:spLocks noGrp="1" noChangeArrowheads="1"/>
          </p:cNvSpPr>
          <p:nvPr>
            <p:ph type="body" idx="1"/>
          </p:nvPr>
        </p:nvSpPr>
        <p:spPr/>
        <p:txBody>
          <a:bodyPr/>
          <a:lstStyle/>
          <a:p>
            <a:pPr eaLnBrk="1" hangingPunct="1"/>
            <a:r>
              <a:rPr lang="en-US" b="1" smtClean="0">
                <a:latin typeface="Times New Roman" pitchFamily="18" charset="0"/>
              </a:rPr>
              <a:t>Response: More integration into Thai society, and less obvious economic role</a:t>
            </a:r>
          </a:p>
          <a:p>
            <a:pPr eaLnBrk="1" hangingPunct="1"/>
            <a:r>
              <a:rPr lang="en-US" b="1" smtClean="0">
                <a:latin typeface="Times New Roman" pitchFamily="18" charset="0"/>
              </a:rPr>
              <a:t>Chinese in Thailand: most highly and effectively assimilated in SE Asia</a:t>
            </a:r>
          </a:p>
          <a:p>
            <a:pPr eaLnBrk="1" hangingPunct="1"/>
            <a:r>
              <a:rPr lang="en-US" b="1" smtClean="0">
                <a:latin typeface="Times New Roman" pitchFamily="18" charset="0"/>
              </a:rPr>
              <a:t>In 1950: 3 million Chinese in Thailand (15% of population)</a:t>
            </a:r>
          </a:p>
        </p:txBody>
      </p:sp>
      <p:sp>
        <p:nvSpPr>
          <p:cNvPr id="26628"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4"/>
          <p:cNvSpPr>
            <a:spLocks noGrp="1"/>
          </p:cNvSpPr>
          <p:nvPr>
            <p:ph type="sldNum" sz="quarter" idx="11"/>
          </p:nvPr>
        </p:nvSpPr>
        <p:spPr>
          <a:noFill/>
        </p:spPr>
        <p:txBody>
          <a:bodyPr/>
          <a:lstStyle/>
          <a:p>
            <a:fld id="{34438744-67B2-43C7-903E-0BB390545CCD}" type="slidenum">
              <a:rPr lang="en-US" smtClean="0"/>
              <a:pPr/>
              <a:t>25</a:t>
            </a:fld>
            <a:endParaRPr lang="th-TH" smtClean="0"/>
          </a:p>
        </p:txBody>
      </p:sp>
      <p:sp>
        <p:nvSpPr>
          <p:cNvPr id="27651" name="Rectangle 2"/>
          <p:cNvSpPr>
            <a:spLocks noGrp="1" noChangeArrowheads="1"/>
          </p:cNvSpPr>
          <p:nvPr>
            <p:ph type="body" idx="1"/>
          </p:nvPr>
        </p:nvSpPr>
        <p:spPr/>
        <p:txBody>
          <a:bodyPr/>
          <a:lstStyle/>
          <a:p>
            <a:pPr eaLnBrk="1" hangingPunct="1">
              <a:buFont typeface="Wingdings" pitchFamily="2" charset="2"/>
              <a:buNone/>
            </a:pPr>
            <a:r>
              <a:rPr lang="en-US" b="1" smtClean="0">
                <a:latin typeface="Times New Roman" pitchFamily="18" charset="0"/>
              </a:rPr>
              <a:t>Ingram’s conclusion on 1850 – 1950 period</a:t>
            </a:r>
          </a:p>
          <a:p>
            <a:pPr eaLnBrk="1" hangingPunct="1"/>
            <a:r>
              <a:rPr lang="en-US" b="1" smtClean="0">
                <a:latin typeface="Times New Roman" pitchFamily="18" charset="0"/>
              </a:rPr>
              <a:t>Many “changes”, but not much “progress” and “development”</a:t>
            </a:r>
          </a:p>
          <a:p>
            <a:pPr eaLnBrk="1" hangingPunct="1"/>
            <a:r>
              <a:rPr lang="en-US" b="1" smtClean="0">
                <a:latin typeface="Times New Roman" pitchFamily="18" charset="0"/>
              </a:rPr>
              <a:t>“Changes”: more use of money, more specialization, racial division of labor, rapid population growth</a:t>
            </a:r>
          </a:p>
        </p:txBody>
      </p:sp>
      <p:sp>
        <p:nvSpPr>
          <p:cNvPr id="27652"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4"/>
          <p:cNvSpPr>
            <a:spLocks noGrp="1"/>
          </p:cNvSpPr>
          <p:nvPr>
            <p:ph type="sldNum" sz="quarter" idx="11"/>
          </p:nvPr>
        </p:nvSpPr>
        <p:spPr>
          <a:noFill/>
        </p:spPr>
        <p:txBody>
          <a:bodyPr/>
          <a:lstStyle/>
          <a:p>
            <a:fld id="{D44E7872-0E99-4EC8-82E6-97B47EE61C0C}" type="slidenum">
              <a:rPr lang="en-US" smtClean="0"/>
              <a:pPr/>
              <a:t>26</a:t>
            </a:fld>
            <a:endParaRPr lang="th-TH" smtClean="0"/>
          </a:p>
        </p:txBody>
      </p:sp>
      <p:sp>
        <p:nvSpPr>
          <p:cNvPr id="28675" name="Rectangle 2"/>
          <p:cNvSpPr>
            <a:spLocks noGrp="1" noChangeArrowheads="1"/>
          </p:cNvSpPr>
          <p:nvPr>
            <p:ph type="body" idx="1"/>
          </p:nvPr>
        </p:nvSpPr>
        <p:spPr/>
        <p:txBody>
          <a:bodyPr/>
          <a:lstStyle/>
          <a:p>
            <a:pPr eaLnBrk="1" hangingPunct="1">
              <a:buFont typeface="Wingdings" pitchFamily="2" charset="2"/>
              <a:buNone/>
            </a:pPr>
            <a:r>
              <a:rPr lang="en-US" b="1" smtClean="0">
                <a:latin typeface="Times New Roman" pitchFamily="18" charset="0"/>
              </a:rPr>
              <a:t>Ingram’s conclusion on 1850 – 1950 period</a:t>
            </a:r>
          </a:p>
          <a:p>
            <a:pPr eaLnBrk="1" hangingPunct="1"/>
            <a:r>
              <a:rPr lang="en-US" b="1" smtClean="0">
                <a:latin typeface="Times New Roman" pitchFamily="18" charset="0"/>
              </a:rPr>
              <a:t>Many “changes”, but not much “progress” and “development”</a:t>
            </a:r>
          </a:p>
          <a:p>
            <a:pPr eaLnBrk="1" hangingPunct="1"/>
            <a:r>
              <a:rPr lang="en-US" b="1" smtClean="0">
                <a:latin typeface="Times New Roman" pitchFamily="18" charset="0"/>
              </a:rPr>
              <a:t>“Progress”: increased per capita income</a:t>
            </a:r>
          </a:p>
          <a:p>
            <a:pPr eaLnBrk="1" hangingPunct="1"/>
            <a:r>
              <a:rPr lang="en-US" b="1" smtClean="0">
                <a:latin typeface="Times New Roman" pitchFamily="18" charset="0"/>
              </a:rPr>
              <a:t>“Development”: more use of capital (cf. labor) and new techniques</a:t>
            </a:r>
          </a:p>
        </p:txBody>
      </p:sp>
      <p:sp>
        <p:nvSpPr>
          <p:cNvPr id="2867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4"/>
          <p:cNvSpPr>
            <a:spLocks noGrp="1"/>
          </p:cNvSpPr>
          <p:nvPr>
            <p:ph type="sldNum" sz="quarter" idx="11"/>
          </p:nvPr>
        </p:nvSpPr>
        <p:spPr>
          <a:noFill/>
        </p:spPr>
        <p:txBody>
          <a:bodyPr/>
          <a:lstStyle/>
          <a:p>
            <a:fld id="{D44E7872-0E99-4EC8-82E6-97B47EE61C0C}" type="slidenum">
              <a:rPr lang="en-US" smtClean="0"/>
              <a:pPr/>
              <a:t>27</a:t>
            </a:fld>
            <a:endParaRPr lang="th-TH" smtClean="0"/>
          </a:p>
        </p:txBody>
      </p:sp>
      <p:sp>
        <p:nvSpPr>
          <p:cNvPr id="28675" name="Rectangle 2"/>
          <p:cNvSpPr>
            <a:spLocks noGrp="1" noChangeArrowheads="1"/>
          </p:cNvSpPr>
          <p:nvPr>
            <p:ph type="body" idx="1"/>
          </p:nvPr>
        </p:nvSpPr>
        <p:spPr/>
        <p:txBody>
          <a:bodyPr/>
          <a:lstStyle/>
          <a:p>
            <a:pPr eaLnBrk="1" hangingPunct="1">
              <a:buFont typeface="Wingdings" pitchFamily="2" charset="2"/>
              <a:buNone/>
            </a:pPr>
            <a:r>
              <a:rPr lang="en-US" sz="3600" b="1" dirty="0" smtClean="0">
                <a:latin typeface="Times New Roman" pitchFamily="18" charset="0"/>
              </a:rPr>
              <a:t>Question:</a:t>
            </a:r>
          </a:p>
          <a:p>
            <a:pPr eaLnBrk="1" hangingPunct="1">
              <a:buFont typeface="Wingdings" pitchFamily="2" charset="2"/>
              <a:buNone/>
            </a:pPr>
            <a:r>
              <a:rPr lang="en-US" sz="3600" b="1" dirty="0" smtClean="0">
                <a:latin typeface="Times New Roman" pitchFamily="18" charset="0"/>
              </a:rPr>
              <a:t>“What are the positive and negative effects of the Bowring Treaty?”</a:t>
            </a:r>
            <a:endParaRPr lang="en-US" sz="3600" b="1" dirty="0" smtClean="0">
              <a:latin typeface="Times New Roman" pitchFamily="18" charset="0"/>
            </a:endParaRPr>
          </a:p>
        </p:txBody>
      </p:sp>
      <p:sp>
        <p:nvSpPr>
          <p:cNvPr id="2867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456</TotalTime>
  <Words>3435</Words>
  <Application>Microsoft Office PowerPoint</Application>
  <PresentationFormat>On-screen Show (4:3)</PresentationFormat>
  <Paragraphs>200</Paragraphs>
  <Slides>27</Slides>
  <Notes>27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27</vt:i4>
      </vt:variant>
    </vt:vector>
  </HeadingPairs>
  <TitlesOfParts>
    <vt:vector size="35" baseType="lpstr">
      <vt:lpstr>Arial</vt:lpstr>
      <vt:lpstr>Angsana New</vt:lpstr>
      <vt:lpstr>Wingdings</vt:lpstr>
      <vt:lpstr>Arial Black</vt:lpstr>
      <vt:lpstr>Times New Roman</vt:lpstr>
      <vt:lpstr>Tahoma</vt:lpstr>
      <vt:lpstr>Pixel</vt:lpstr>
      <vt:lpstr>Microsoft Office Excel Worksheet</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Historical Overview</dc:title>
  <dc:creator>home</dc:creator>
  <cp:lastModifiedBy>Praipol</cp:lastModifiedBy>
  <cp:revision>28</cp:revision>
  <dcterms:created xsi:type="dcterms:W3CDTF">2003-07-24T03:58:41Z</dcterms:created>
  <dcterms:modified xsi:type="dcterms:W3CDTF">2012-01-08T04:59:53Z</dcterms:modified>
</cp:coreProperties>
</file>