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334" r:id="rId2"/>
    <p:sldId id="270" r:id="rId3"/>
    <p:sldId id="336" r:id="rId4"/>
    <p:sldId id="337" r:id="rId5"/>
    <p:sldId id="281" r:id="rId6"/>
    <p:sldId id="280" r:id="rId7"/>
    <p:sldId id="338" r:id="rId8"/>
    <p:sldId id="339" r:id="rId9"/>
    <p:sldId id="285" r:id="rId10"/>
    <p:sldId id="287" r:id="rId11"/>
    <p:sldId id="343" r:id="rId12"/>
    <p:sldId id="289" r:id="rId13"/>
    <p:sldId id="341" r:id="rId14"/>
    <p:sldId id="293" r:id="rId15"/>
    <p:sldId id="342" r:id="rId16"/>
    <p:sldId id="294" r:id="rId17"/>
    <p:sldId id="340" r:id="rId18"/>
    <p:sldId id="296" r:id="rId19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53" autoAdjust="0"/>
    <p:restoredTop sz="94660"/>
  </p:normalViewPr>
  <p:slideViewPr>
    <p:cSldViewPr>
      <p:cViewPr varScale="1">
        <p:scale>
          <a:sx n="108" d="100"/>
          <a:sy n="108" d="100"/>
        </p:scale>
        <p:origin x="1662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57ABF28-C4AA-4902-B1C2-23BF531BCC7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dirty="0" smtClean="0"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1D87073-0B63-4076-B4E7-AE77B2110549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Calibri" pitchFamily="34" charset="0"/>
              </a:defRPr>
            </a:lvl1pPr>
          </a:lstStyle>
          <a:p>
            <a:pPr>
              <a:defRPr/>
            </a:pPr>
            <a:fld id="{E192160D-A9C9-4714-8204-A4C89DFDFCBE}" type="datetimeFigureOut">
              <a:rPr lang="en-US"/>
              <a:pPr>
                <a:defRPr/>
              </a:pPr>
              <a:t>9/13/2019</a:t>
            </a:fld>
            <a:endParaRPr lang="en-US" dirty="0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9CB02A2B-1A65-4756-AC4B-65059C44AE2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3C07DD92-F249-48AD-822C-E2440ADEFAB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EAAD8C2-74D7-408B-A54F-5D88FEC85309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dirty="0" smtClean="0"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F939763-56C8-4136-9A83-50FB46507F0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7B515EBF-1358-4764-B464-53DCFA24EC4B}" type="slidenum">
              <a:rPr lang="en-US" altLang="th-TH"/>
              <a:pPr/>
              <a:t>‹#›</a:t>
            </a:fld>
            <a:endParaRPr lang="en-US" alt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ED2A0DBE-D1FE-4885-A671-9D72041ADBF1}" type="slidenum">
              <a:rPr lang="en-US" altLang="en-US" smtClean="0"/>
              <a:pPr eaLnBrk="1" hangingPunct="1">
                <a:spcBef>
                  <a:spcPct val="0"/>
                </a:spcBef>
              </a:pPr>
              <a:t>1</a:t>
            </a:fld>
            <a:endParaRPr lang="en-US" altLang="en-US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0611FD-EB38-48A1-AB57-AB2313CC4C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BDD9B3-99FD-4D0F-833E-9866A2D9C8F5}" type="datetimeFigureOut">
              <a:rPr lang="en-US"/>
              <a:pPr>
                <a:defRPr/>
              </a:pPr>
              <a:t>9/13/2019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239BAE-6F30-41B7-A69E-E92BE41A4D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5D7AEB-CB99-4093-A99D-3C62358E29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B35F41-5D5E-41EA-92AD-BE2A1F5A8F20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15546220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9797F3-2935-4A78-AADB-F6298FE873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A61A28-5B57-424F-B48C-D56383830B13}" type="datetimeFigureOut">
              <a:rPr lang="en-US"/>
              <a:pPr>
                <a:defRPr/>
              </a:pPr>
              <a:t>9/13/2019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09228A-5724-473B-859D-D04B42953C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08BBD8-657D-4ADB-B18D-990FB4B674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F87A23-41BA-4467-9B40-3F59E1FB5D2F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34904918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CAA96D-718A-49E9-ABFC-747DDAB083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6E507B-3EEF-4679-BA03-7C8DB2F75AFB}" type="datetimeFigureOut">
              <a:rPr lang="en-US"/>
              <a:pPr>
                <a:defRPr/>
              </a:pPr>
              <a:t>9/13/2019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ADF148-E379-4169-A5D1-FC630F08F2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CE1DE8-13C8-44C0-AAF4-BDDAF64BFA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F0D198-9664-4870-92AA-7C2402F3BEAB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29569969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0348240-50A1-4C9B-8585-DC4F2B830E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036452-80C3-4248-A2CA-DCCE46A0492E}" type="datetimeFigureOut">
              <a:rPr lang="en-US"/>
              <a:pPr>
                <a:defRPr/>
              </a:pPr>
              <a:t>9/13/2019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124DCE5-6D9E-4642-AF37-61AC28D1D4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73F65FF-7F42-41CA-92C5-1AB92EFACC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7F69B2-77D2-4B89-B766-E60A849875BD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41863765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4D45E9C0-FC8C-4884-AF37-644CCD5728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1B02E8-7FFB-4318-B487-1097F680F3AA}" type="datetimeFigureOut">
              <a:rPr lang="en-US"/>
              <a:pPr>
                <a:defRPr/>
              </a:pPr>
              <a:t>9/13/2019</a:t>
            </a:fld>
            <a:endParaRPr lang="en-US" dirty="0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376EE9F4-3FCD-4DA3-BBB8-380619EC4B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D53DCC9F-A6E8-4C26-91BA-2F2FD7C85B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2B0C6C-68E7-4D75-8B63-8D55CA7BDF13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35546633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3D5B4105-B98C-4E70-A185-D8A48A72B6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A6C3E3-A7F8-4F7D-A074-CA0C92C9EE5A}" type="datetimeFigureOut">
              <a:rPr lang="en-US"/>
              <a:pPr>
                <a:defRPr/>
              </a:pPr>
              <a:t>9/13/2019</a:t>
            </a:fld>
            <a:endParaRPr lang="en-US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976E3028-1BAB-4034-84D5-C8564E1347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A92A2B0-099E-4090-9323-3246B52551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F9EBE6-9899-4264-9096-24B68AF6E05E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1326425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CC42ACE-9209-4411-8C5A-064826CD37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F91408-6344-4936-81C0-9CC317624DF0}" type="datetimeFigureOut">
              <a:rPr lang="en-US"/>
              <a:pPr>
                <a:defRPr/>
              </a:pPr>
              <a:t>9/13/2019</a:t>
            </a:fld>
            <a:endParaRPr lang="en-US" dirty="0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F22E6275-4ADE-4768-AA75-6ECD87A7C2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3A9F3D3B-C186-4F04-89B5-CBBBF05CB7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916E59-9EA6-4AD3-B822-E1FA19F5B17C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20932083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B4FE366-FF86-4448-BE98-937F6BE92A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CCD87E-FEE7-457F-8177-12FF9C0CB21E}" type="datetimeFigureOut">
              <a:rPr lang="en-US"/>
              <a:pPr>
                <a:defRPr/>
              </a:pPr>
              <a:t>9/13/2019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4A6F747C-9079-4ECB-89D9-3A8EF515C1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FA2EC010-C087-4227-A470-356100CBC3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16DF50-00BE-4B25-96E7-E40A329E6990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42760028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E92F939-2449-4000-ABC1-B46828C86D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D3C176-D2E8-48C1-BC65-324AB427822D}" type="datetimeFigureOut">
              <a:rPr lang="en-US"/>
              <a:pPr>
                <a:defRPr/>
              </a:pPr>
              <a:t>9/13/2019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A680E68E-ECE6-408D-BE81-11AC77172D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C593A0DF-2564-4E5B-9994-B9196200EB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E670A1-9FEF-4072-B33E-2F0D6754FC77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17404481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124E56-7705-479E-A797-E5AB993E52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D35CD9-4916-4746-903D-D23F08F75C7E}" type="datetimeFigureOut">
              <a:rPr lang="en-US"/>
              <a:pPr>
                <a:defRPr/>
              </a:pPr>
              <a:t>9/13/2019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748B9E-240B-4DD7-99A4-941F281792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CB2608-4D41-449C-B1EE-A4227F7F20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98B7BD-A985-4816-8ED5-039A0CBA8886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31179409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AA3B43-625E-407C-BA30-BC9304B0EC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7F298B-F19D-441C-AC92-659D14CECB76}" type="datetimeFigureOut">
              <a:rPr lang="en-US"/>
              <a:pPr>
                <a:defRPr/>
              </a:pPr>
              <a:t>9/13/2019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FB87F8-00E7-4375-B3AE-AC2EE8093C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A6D55-9FC5-4E08-88FD-04EC9603E5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1E972E-2B91-4E5A-9573-4735E43E8ADB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4126968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Placeholder 1">
            <a:extLst>
              <a:ext uri="{FF2B5EF4-FFF2-40B4-BE49-F238E27FC236}">
                <a16:creationId xmlns:a16="http://schemas.microsoft.com/office/drawing/2014/main" id="{5CF0CEA2-A7DF-4AF3-9FAA-FC922FA72351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/>
              <a:t>Click to edit Master title style</a:t>
            </a:r>
          </a:p>
        </p:txBody>
      </p:sp>
      <p:sp>
        <p:nvSpPr>
          <p:cNvPr id="33795" name="Text Placeholder 2">
            <a:extLst>
              <a:ext uri="{FF2B5EF4-FFF2-40B4-BE49-F238E27FC236}">
                <a16:creationId xmlns:a16="http://schemas.microsoft.com/office/drawing/2014/main" id="{D616787A-8056-44A8-9653-E1DBF85D875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/>
              <a:t>Click to edit Master text styles</a:t>
            </a:r>
          </a:p>
          <a:p>
            <a:pPr lvl="1"/>
            <a:r>
              <a:rPr lang="en-US" altLang="th-TH"/>
              <a:t>Second level</a:t>
            </a:r>
          </a:p>
          <a:p>
            <a:pPr lvl="2"/>
            <a:r>
              <a:rPr lang="en-US" altLang="th-TH"/>
              <a:t>Third level</a:t>
            </a:r>
          </a:p>
          <a:p>
            <a:pPr lvl="3"/>
            <a:r>
              <a:rPr lang="en-US" altLang="th-TH"/>
              <a:t>Fourth level</a:t>
            </a:r>
          </a:p>
          <a:p>
            <a:pPr lvl="4"/>
            <a:r>
              <a:rPr lang="en-US" altLang="th-TH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4F7ACA-B1B2-413E-A237-CFD8996AAE7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 smtClean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4616C811-2921-47FA-AFB7-1092CF0BBCDB}" type="datetimeFigureOut">
              <a:rPr lang="en-US"/>
              <a:pPr>
                <a:defRPr/>
              </a:pPr>
              <a:t>9/13/2019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199119-8696-4BF4-969B-6F0FC3ACD4F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 dirty="0" smtClean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22DF54-78E9-4DB8-B60D-6689F280DC8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56642109-BC84-4993-B73B-CCFB076761D8}" type="slidenum">
              <a:rPr lang="en-US" altLang="th-TH"/>
              <a:pPr/>
              <a:t>‹#›</a:t>
            </a:fld>
            <a:endParaRPr lang="en-US" alt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e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EA64D27E-769E-41FF-AC9A-35DB3A3047FD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1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2051" name="Rectangle 2" descr="Recycled paper"/>
          <p:cNvSpPr>
            <a:spLocks noChangeArrowheads="1"/>
          </p:cNvSpPr>
          <p:nvPr/>
        </p:nvSpPr>
        <p:spPr bwMode="auto">
          <a:xfrm>
            <a:off x="1331913" y="3206750"/>
            <a:ext cx="6477000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4400" b="1" dirty="0"/>
              <a:t>Risk and Information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4400" b="1" dirty="0"/>
              <a:t>(Chapter 15)</a:t>
            </a:r>
          </a:p>
        </p:txBody>
      </p:sp>
      <p:sp>
        <p:nvSpPr>
          <p:cNvPr id="15" name="Title 14"/>
          <p:cNvSpPr txBox="1">
            <a:spLocks/>
          </p:cNvSpPr>
          <p:nvPr/>
        </p:nvSpPr>
        <p:spPr>
          <a:xfrm>
            <a:off x="2627313" y="1752600"/>
            <a:ext cx="3886200" cy="914400"/>
          </a:xfrm>
          <a:prstGeom prst="rect">
            <a:avLst/>
          </a:prstGeom>
          <a:solidFill>
            <a:srgbClr val="C00000"/>
          </a:solidFill>
        </p:spPr>
        <p:txBody>
          <a:bodyPr/>
          <a:lstStyle/>
          <a:p>
            <a:pPr algn="ctr" eaLnBrk="0" hangingPunct="0">
              <a:defRPr/>
            </a:pPr>
            <a:r>
              <a:rPr lang="en-US" sz="44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Topic 4 Part 2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7A286A65-3151-4348-8552-B9776CAFD3B7}" type="slidenum">
              <a:rPr lang="en-US" altLang="en-US">
                <a:solidFill>
                  <a:srgbClr val="898989"/>
                </a:solidFill>
                <a:latin typeface="Calibri" pitchFamily="34" charset="0"/>
              </a:rPr>
              <a:pPr eaLnBrk="1" hangingPunct="1"/>
              <a:t>2</a:t>
            </a:fld>
            <a:endParaRPr lang="en-US" altLang="en-US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13323" name="Rectangle 13"/>
          <p:cNvSpPr>
            <a:spLocks noChangeArrowheads="1"/>
          </p:cNvSpPr>
          <p:nvPr/>
        </p:nvSpPr>
        <p:spPr bwMode="auto">
          <a:xfrm>
            <a:off x="447952" y="1818749"/>
            <a:ext cx="8248095" cy="3785652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2400" i="1" u="sng" dirty="0">
                <a:solidFill>
                  <a:srgbClr val="000066"/>
                </a:solidFill>
                <a:latin typeface="Calibri" pitchFamily="34" charset="0"/>
              </a:rPr>
              <a:t>Definition:</a:t>
            </a:r>
            <a:r>
              <a:rPr lang="en-US" altLang="en-US" sz="2400" i="1" dirty="0">
                <a:latin typeface="Calibri" pitchFamily="34" charset="0"/>
              </a:rPr>
              <a:t>  </a:t>
            </a:r>
            <a:r>
              <a:rPr lang="en-US" altLang="en-US" sz="2400" dirty="0">
                <a:latin typeface="Calibri" pitchFamily="34" charset="0"/>
              </a:rPr>
              <a:t>The risk preferences can be classified as follows:</a:t>
            </a:r>
          </a:p>
          <a:p>
            <a:pPr eaLnBrk="1" hangingPunct="1"/>
            <a:endParaRPr lang="en-US" altLang="en-US" sz="2400" dirty="0">
              <a:latin typeface="Calibri" pitchFamily="34" charset="0"/>
            </a:endParaRPr>
          </a:p>
          <a:p>
            <a:pPr eaLnBrk="1" hangingPunct="1"/>
            <a:r>
              <a:rPr lang="en-US" altLang="en-US" sz="2400" dirty="0">
                <a:latin typeface="Calibri" pitchFamily="34" charset="0"/>
              </a:rPr>
              <a:t>An individual who prefers a sure thing to a lottery with the same expected value is </a:t>
            </a:r>
            <a:r>
              <a:rPr lang="en-US" altLang="en-US" sz="2400" b="1" dirty="0">
                <a:latin typeface="Calibri" pitchFamily="34" charset="0"/>
              </a:rPr>
              <a:t>risk-averse.</a:t>
            </a:r>
          </a:p>
          <a:p>
            <a:pPr eaLnBrk="1" hangingPunct="1"/>
            <a:endParaRPr lang="en-US" altLang="en-US" sz="2400" b="1" dirty="0">
              <a:latin typeface="Calibri" pitchFamily="34" charset="0"/>
            </a:endParaRPr>
          </a:p>
          <a:p>
            <a:pPr eaLnBrk="1" hangingPunct="1"/>
            <a:r>
              <a:rPr lang="en-US" altLang="en-US" sz="2400" dirty="0">
                <a:latin typeface="Calibri" pitchFamily="34" charset="0"/>
              </a:rPr>
              <a:t>An individual who is indifferent about a sure thing or a lottery with the same expected value is </a:t>
            </a:r>
            <a:r>
              <a:rPr lang="en-US" altLang="en-US" sz="2400" b="1" dirty="0">
                <a:latin typeface="Calibri" pitchFamily="34" charset="0"/>
              </a:rPr>
              <a:t>risk-neutral.</a:t>
            </a:r>
          </a:p>
          <a:p>
            <a:pPr eaLnBrk="1" hangingPunct="1"/>
            <a:endParaRPr lang="en-US" altLang="en-US" sz="2400" b="1" dirty="0">
              <a:latin typeface="Calibri" pitchFamily="34" charset="0"/>
            </a:endParaRPr>
          </a:p>
          <a:p>
            <a:pPr eaLnBrk="1" hangingPunct="1"/>
            <a:r>
              <a:rPr lang="en-US" altLang="en-US" sz="2400" dirty="0">
                <a:latin typeface="Calibri" pitchFamily="34" charset="0"/>
              </a:rPr>
              <a:t>An individual who prefers a lottery to a sure thing that equals the expected value of the lottery is </a:t>
            </a:r>
            <a:r>
              <a:rPr lang="en-US" altLang="en-US" sz="2400" b="1" dirty="0">
                <a:latin typeface="Calibri" pitchFamily="34" charset="0"/>
              </a:rPr>
              <a:t>risk-loving.</a:t>
            </a:r>
            <a:endParaRPr lang="en-US" altLang="en-US" sz="2400" dirty="0">
              <a:latin typeface="Calibri" pitchFamily="34" charset="0"/>
            </a:endParaRPr>
          </a:p>
        </p:txBody>
      </p:sp>
      <p:sp>
        <p:nvSpPr>
          <p:cNvPr id="783374" name="AutoShape 14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4000" b="1">
                <a:solidFill>
                  <a:srgbClr val="000066"/>
                </a:solidFill>
                <a:latin typeface="Calibri" pitchFamily="34" charset="0"/>
              </a:rPr>
              <a:t>Risk Preferences</a:t>
            </a:r>
            <a:endParaRPr lang="en-US" altLang="en-US" sz="400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7A286A65-3151-4348-8552-B9776CAFD3B7}" type="slidenum">
              <a:rPr lang="en-US" altLang="en-US">
                <a:solidFill>
                  <a:srgbClr val="898989"/>
                </a:solidFill>
                <a:latin typeface="Calibri" pitchFamily="34" charset="0"/>
              </a:rPr>
              <a:pPr eaLnBrk="1" hangingPunct="1"/>
              <a:t>3</a:t>
            </a:fld>
            <a:endParaRPr lang="en-US" altLang="en-US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13323" name="Rectangle 13"/>
          <p:cNvSpPr>
            <a:spLocks noChangeArrowheads="1"/>
          </p:cNvSpPr>
          <p:nvPr/>
        </p:nvSpPr>
        <p:spPr bwMode="auto">
          <a:xfrm>
            <a:off x="447952" y="1449417"/>
            <a:ext cx="8248095" cy="452431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2400" dirty="0">
                <a:latin typeface="Calibri" pitchFamily="34" charset="0"/>
              </a:rPr>
              <a:t>	Let X be a lottery.</a:t>
            </a:r>
          </a:p>
          <a:p>
            <a:pPr eaLnBrk="1" hangingPunct="1"/>
            <a:r>
              <a:rPr lang="en-US" altLang="en-US" sz="2400" dirty="0">
                <a:latin typeface="Calibri" pitchFamily="34" charset="0"/>
              </a:rPr>
              <a:t>U(E[X]) denotes </a:t>
            </a:r>
            <a:r>
              <a:rPr lang="en-US" altLang="en-US" sz="2400" b="1" dirty="0">
                <a:latin typeface="Calibri" pitchFamily="34" charset="0"/>
              </a:rPr>
              <a:t>Utility of the EV (sure thing) of the lottery X.</a:t>
            </a:r>
          </a:p>
          <a:p>
            <a:pPr eaLnBrk="1" hangingPunct="1"/>
            <a:r>
              <a:rPr lang="en-US" altLang="en-US" sz="2400" dirty="0">
                <a:latin typeface="Calibri" pitchFamily="34" charset="0"/>
              </a:rPr>
              <a:t>E[U(X)] denotes</a:t>
            </a:r>
            <a:r>
              <a:rPr lang="en-US" altLang="en-US" sz="2400" b="1" dirty="0">
                <a:latin typeface="Calibri" pitchFamily="34" charset="0"/>
              </a:rPr>
              <a:t> Expected Utility of the lottery X.</a:t>
            </a:r>
          </a:p>
          <a:p>
            <a:pPr eaLnBrk="1" hangingPunct="1"/>
            <a:endParaRPr lang="en-US" altLang="en-US" sz="2400" dirty="0">
              <a:latin typeface="Calibri" pitchFamily="34" charset="0"/>
            </a:endParaRPr>
          </a:p>
          <a:p>
            <a:pPr eaLnBrk="1" hangingPunct="1"/>
            <a:r>
              <a:rPr lang="en-US" altLang="en-US" sz="2400" b="1" dirty="0">
                <a:latin typeface="Calibri" pitchFamily="34" charset="0"/>
              </a:rPr>
              <a:t>risk-averse:	U(E[X]) &gt; E[U(X)]</a:t>
            </a:r>
          </a:p>
          <a:p>
            <a:pPr eaLnBrk="1" hangingPunct="1"/>
            <a:r>
              <a:rPr lang="en-US" altLang="en-US" sz="2400" dirty="0">
                <a:latin typeface="Calibri" pitchFamily="34" charset="0"/>
              </a:rPr>
              <a:t>happiness from sure thing &gt; expected happiness from lottery</a:t>
            </a:r>
          </a:p>
          <a:p>
            <a:pPr eaLnBrk="1" hangingPunct="1"/>
            <a:endParaRPr lang="en-US" altLang="en-US" sz="2400" dirty="0">
              <a:latin typeface="Calibri" pitchFamily="34" charset="0"/>
            </a:endParaRPr>
          </a:p>
          <a:p>
            <a:pPr eaLnBrk="1" hangingPunct="1"/>
            <a:r>
              <a:rPr lang="en-US" altLang="en-US" sz="2400" b="1" dirty="0">
                <a:latin typeface="Calibri" pitchFamily="34" charset="0"/>
              </a:rPr>
              <a:t>risk-neutral:	U(E[X]) = E[U(X)]</a:t>
            </a:r>
          </a:p>
          <a:p>
            <a:pPr eaLnBrk="1" hangingPunct="1"/>
            <a:r>
              <a:rPr lang="en-US" altLang="en-US" sz="2400" dirty="0">
                <a:latin typeface="Calibri" pitchFamily="34" charset="0"/>
              </a:rPr>
              <a:t>happiness from sure thing = expected happiness from lottery</a:t>
            </a:r>
          </a:p>
          <a:p>
            <a:pPr eaLnBrk="1" hangingPunct="1"/>
            <a:endParaRPr lang="en-US" altLang="en-US" sz="2400" dirty="0">
              <a:latin typeface="Calibri" pitchFamily="34" charset="0"/>
            </a:endParaRPr>
          </a:p>
          <a:p>
            <a:pPr eaLnBrk="1" hangingPunct="1"/>
            <a:r>
              <a:rPr lang="en-US" altLang="en-US" sz="2400" b="1" dirty="0">
                <a:latin typeface="Calibri" pitchFamily="34" charset="0"/>
              </a:rPr>
              <a:t>risk-loving:	U(E[X]) &lt; E[U(X)]</a:t>
            </a:r>
          </a:p>
          <a:p>
            <a:pPr eaLnBrk="1" hangingPunct="1"/>
            <a:r>
              <a:rPr lang="en-US" altLang="en-US" sz="2400" dirty="0">
                <a:latin typeface="Calibri" pitchFamily="34" charset="0"/>
              </a:rPr>
              <a:t>happiness from sure thing &lt; expected happiness from lottery</a:t>
            </a:r>
          </a:p>
        </p:txBody>
      </p:sp>
      <p:sp>
        <p:nvSpPr>
          <p:cNvPr id="783374" name="AutoShape 14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4000" b="1">
                <a:solidFill>
                  <a:srgbClr val="000066"/>
                </a:solidFill>
                <a:latin typeface="Calibri" pitchFamily="34" charset="0"/>
              </a:rPr>
              <a:t>Risk Preferences</a:t>
            </a:r>
            <a:endParaRPr lang="en-US" altLang="en-US" sz="400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46072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BF7FDB7-54A8-459D-BEEF-8E88ED1B4A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3038" y="3557847"/>
            <a:ext cx="6537923" cy="330015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9D1DFC8-2ED9-4492-8093-D318C22401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355784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AB6ECFE6-5912-410A-8163-B132E650B2E3}"/>
              </a:ext>
            </a:extLst>
          </p:cNvPr>
          <p:cNvSpPr/>
          <p:nvPr/>
        </p:nvSpPr>
        <p:spPr>
          <a:xfrm>
            <a:off x="1100582" y="855956"/>
            <a:ext cx="3623818" cy="21084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DA1FFA3-D422-43E2-948B-47CE7C4AD2D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1999" y="1005266"/>
            <a:ext cx="4469165" cy="2552581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B27CCAFD-5A1D-4644-9F83-E2C5FCFE4212}"/>
              </a:ext>
            </a:extLst>
          </p:cNvPr>
          <p:cNvCxnSpPr/>
          <p:nvPr/>
        </p:nvCxnSpPr>
        <p:spPr>
          <a:xfrm>
            <a:off x="4495800" y="855956"/>
            <a:ext cx="0" cy="270189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Slide Number Placeholder 3">
            <a:extLst>
              <a:ext uri="{FF2B5EF4-FFF2-40B4-BE49-F238E27FC236}">
                <a16:creationId xmlns:a16="http://schemas.microsoft.com/office/drawing/2014/main" id="{3B9B7379-5742-441B-9FA2-0DFD6ECC1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49475B0-0CB6-4649-B5A5-57AEEAC742B2}" type="slidenum">
              <a:rPr lang="en-US" altLang="en-US">
                <a:solidFill>
                  <a:srgbClr val="898989"/>
                </a:solidFill>
                <a:latin typeface="Calibri" pitchFamily="34" charset="0"/>
              </a:rPr>
              <a:pPr eaLnBrk="1" hangingPunct="1"/>
              <a:t>4</a:t>
            </a:fld>
            <a:endParaRPr lang="en-US" altLang="en-US">
              <a:solidFill>
                <a:srgbClr val="898989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63797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0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49475B0-0CB6-4649-B5A5-57AEEAC742B2}" type="slidenum">
              <a:rPr lang="en-US" altLang="en-US">
                <a:solidFill>
                  <a:srgbClr val="898989"/>
                </a:solidFill>
                <a:latin typeface="Calibri" pitchFamily="34" charset="0"/>
              </a:rPr>
              <a:pPr eaLnBrk="1" hangingPunct="1"/>
              <a:t>5</a:t>
            </a:fld>
            <a:endParaRPr lang="en-US" altLang="en-US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795661" name="AutoShape 13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4000" b="1">
                <a:solidFill>
                  <a:srgbClr val="000066"/>
                </a:solidFill>
                <a:latin typeface="Calibri" pitchFamily="34" charset="0"/>
              </a:rPr>
              <a:t>Risk Premium</a:t>
            </a:r>
            <a:endParaRPr lang="en-US" altLang="en-US" sz="400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24588" name="Rectangle 14"/>
          <p:cNvSpPr>
            <a:spLocks noChangeArrowheads="1"/>
          </p:cNvSpPr>
          <p:nvPr/>
        </p:nvSpPr>
        <p:spPr bwMode="auto">
          <a:xfrm>
            <a:off x="733425" y="1449417"/>
            <a:ext cx="7677150" cy="4524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/>
            <a:r>
              <a:rPr lang="en-US" altLang="en-US" sz="2400" dirty="0">
                <a:latin typeface="+mj-lt"/>
              </a:rPr>
              <a:t>Most people are risk-averse, but </a:t>
            </a:r>
            <a:r>
              <a:rPr lang="en-US" altLang="en-US" sz="2400" u="sng" dirty="0">
                <a:latin typeface="+mj-lt"/>
              </a:rPr>
              <a:t>some are willing to take risks if they are fairly compensated</a:t>
            </a:r>
            <a:r>
              <a:rPr lang="en-US" altLang="en-US" sz="2400" dirty="0">
                <a:latin typeface="+mj-lt"/>
              </a:rPr>
              <a:t>. The money needed as the compensation is called the </a:t>
            </a:r>
            <a:r>
              <a:rPr lang="en-US" altLang="en-US" sz="2400" b="1" dirty="0">
                <a:latin typeface="+mj-lt"/>
              </a:rPr>
              <a:t>risk premium</a:t>
            </a:r>
            <a:r>
              <a:rPr lang="en-US" altLang="en-US" sz="2400" dirty="0">
                <a:latin typeface="+mj-lt"/>
              </a:rPr>
              <a:t>.</a:t>
            </a:r>
          </a:p>
          <a:p>
            <a:pPr algn="just"/>
            <a:endParaRPr lang="en-US" altLang="en-US" sz="2400" dirty="0">
              <a:latin typeface="+mj-lt"/>
            </a:endParaRPr>
          </a:p>
          <a:p>
            <a:pPr algn="just"/>
            <a:r>
              <a:rPr lang="en-US" altLang="en-US" sz="2400" i="1" u="sng" dirty="0">
                <a:solidFill>
                  <a:srgbClr val="000066"/>
                </a:solidFill>
                <a:latin typeface="+mj-lt"/>
              </a:rPr>
              <a:t>Definition:</a:t>
            </a:r>
            <a:r>
              <a:rPr lang="en-US" altLang="en-US" sz="2400" dirty="0">
                <a:latin typeface="+mj-lt"/>
              </a:rPr>
              <a:t>  The </a:t>
            </a:r>
            <a:r>
              <a:rPr lang="en-US" altLang="en-US" sz="2400" b="1" dirty="0">
                <a:latin typeface="+mj-lt"/>
              </a:rPr>
              <a:t>certainty equivalence (CE) i</a:t>
            </a:r>
            <a:r>
              <a:rPr lang="en-US" sz="2400" dirty="0">
                <a:latin typeface="+mj-lt"/>
              </a:rPr>
              <a:t>s the guaranteed amount of money (sure thing) such that an individual </a:t>
            </a:r>
            <a:r>
              <a:rPr lang="en-US" altLang="en-US" sz="2400" dirty="0">
                <a:latin typeface="+mj-lt"/>
              </a:rPr>
              <a:t>is </a:t>
            </a:r>
            <a:r>
              <a:rPr lang="en-US" altLang="en-US" sz="2400" u="sng" dirty="0">
                <a:latin typeface="+mj-lt"/>
              </a:rPr>
              <a:t>indifferent between the lottery and the said money.</a:t>
            </a:r>
          </a:p>
          <a:p>
            <a:pPr algn="ctr"/>
            <a:r>
              <a:rPr lang="en-US" altLang="en-US" sz="2400" dirty="0">
                <a:latin typeface="+mj-lt"/>
              </a:rPr>
              <a:t>U(CE) = E[U(X)]</a:t>
            </a:r>
          </a:p>
          <a:p>
            <a:pPr algn="just"/>
            <a:endParaRPr lang="en-US" altLang="en-US" sz="2400" i="1" u="sng" dirty="0">
              <a:solidFill>
                <a:srgbClr val="000066"/>
              </a:solidFill>
              <a:latin typeface="+mj-lt"/>
            </a:endParaRPr>
          </a:p>
          <a:p>
            <a:pPr algn="just"/>
            <a:r>
              <a:rPr lang="en-US" altLang="en-US" sz="2400" i="1" u="sng" dirty="0">
                <a:solidFill>
                  <a:srgbClr val="000066"/>
                </a:solidFill>
                <a:latin typeface="+mj-lt"/>
              </a:rPr>
              <a:t>Definition:</a:t>
            </a:r>
            <a:r>
              <a:rPr lang="en-US" altLang="en-US" sz="2400" dirty="0">
                <a:latin typeface="+mj-lt"/>
              </a:rPr>
              <a:t>  The </a:t>
            </a:r>
            <a:r>
              <a:rPr lang="en-US" altLang="en-US" sz="2400" b="1" dirty="0">
                <a:latin typeface="+mj-lt"/>
              </a:rPr>
              <a:t>risk premium (RP) </a:t>
            </a:r>
            <a:r>
              <a:rPr lang="en-US" altLang="en-US" sz="2400" dirty="0">
                <a:latin typeface="+mj-lt"/>
              </a:rPr>
              <a:t>of a lottery is the difference between the EV of the lottery and its CE.</a:t>
            </a:r>
            <a:endParaRPr lang="en-US" altLang="en-US" sz="2400" u="sng" dirty="0">
              <a:latin typeface="+mj-lt"/>
            </a:endParaRPr>
          </a:p>
          <a:p>
            <a:pPr algn="ctr"/>
            <a:r>
              <a:rPr lang="en-US" altLang="en-US" sz="2400" dirty="0">
                <a:latin typeface="+mj-lt"/>
              </a:rPr>
              <a:t>RP = E[X] – CE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6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2421803B-C8F5-4354-80B6-DDF54468BA6B}" type="slidenum">
              <a:rPr lang="en-US" altLang="en-US">
                <a:solidFill>
                  <a:srgbClr val="898989"/>
                </a:solidFill>
                <a:latin typeface="Calibri" pitchFamily="34" charset="0"/>
              </a:rPr>
              <a:pPr eaLnBrk="1" hangingPunct="1"/>
              <a:t>6</a:t>
            </a:fld>
            <a:endParaRPr lang="en-US" altLang="en-US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23557" name="Line 2"/>
          <p:cNvSpPr>
            <a:spLocks noChangeShapeType="1"/>
          </p:cNvSpPr>
          <p:nvPr/>
        </p:nvSpPr>
        <p:spPr bwMode="auto">
          <a:xfrm>
            <a:off x="1401762" y="6019800"/>
            <a:ext cx="54102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58" name="Line 3"/>
          <p:cNvSpPr>
            <a:spLocks noChangeShapeType="1"/>
          </p:cNvSpPr>
          <p:nvPr/>
        </p:nvSpPr>
        <p:spPr bwMode="auto">
          <a:xfrm flipV="1">
            <a:off x="1401762" y="1524000"/>
            <a:ext cx="0" cy="44958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59" name="Freeform 4"/>
          <p:cNvSpPr>
            <a:spLocks/>
          </p:cNvSpPr>
          <p:nvPr/>
        </p:nvSpPr>
        <p:spPr bwMode="auto">
          <a:xfrm>
            <a:off x="1401762" y="2565400"/>
            <a:ext cx="6629400" cy="3454400"/>
          </a:xfrm>
          <a:custGeom>
            <a:avLst/>
            <a:gdLst>
              <a:gd name="T0" fmla="*/ 0 w 4176"/>
              <a:gd name="T1" fmla="*/ 2147483647 h 2176"/>
              <a:gd name="T2" fmla="*/ 483869972 w 4176"/>
              <a:gd name="T3" fmla="*/ 2147483647 h 2176"/>
              <a:gd name="T4" fmla="*/ 1814512445 w 4176"/>
              <a:gd name="T5" fmla="*/ 2147483647 h 2176"/>
              <a:gd name="T6" fmla="*/ 2147483647 w 4176"/>
              <a:gd name="T7" fmla="*/ 1008062444 h 2176"/>
              <a:gd name="T8" fmla="*/ 2147483647 w 4176"/>
              <a:gd name="T9" fmla="*/ 161289977 h 2176"/>
              <a:gd name="T10" fmla="*/ 2147483647 w 4176"/>
              <a:gd name="T11" fmla="*/ 40322494 h 2176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4176"/>
              <a:gd name="T19" fmla="*/ 0 h 2176"/>
              <a:gd name="T20" fmla="*/ 4176 w 4176"/>
              <a:gd name="T21" fmla="*/ 2176 h 217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4176" h="2176">
                <a:moveTo>
                  <a:pt x="0" y="2176"/>
                </a:moveTo>
                <a:cubicBezTo>
                  <a:pt x="36" y="1988"/>
                  <a:pt x="72" y="1800"/>
                  <a:pt x="192" y="1600"/>
                </a:cubicBezTo>
                <a:cubicBezTo>
                  <a:pt x="312" y="1400"/>
                  <a:pt x="472" y="1176"/>
                  <a:pt x="720" y="976"/>
                </a:cubicBezTo>
                <a:cubicBezTo>
                  <a:pt x="968" y="776"/>
                  <a:pt x="1256" y="552"/>
                  <a:pt x="1680" y="400"/>
                </a:cubicBezTo>
                <a:cubicBezTo>
                  <a:pt x="2104" y="248"/>
                  <a:pt x="2848" y="128"/>
                  <a:pt x="3264" y="64"/>
                </a:cubicBezTo>
                <a:cubicBezTo>
                  <a:pt x="3680" y="0"/>
                  <a:pt x="4024" y="24"/>
                  <a:pt x="4176" y="16"/>
                </a:cubicBezTo>
              </a:path>
            </a:pathLst>
          </a:custGeom>
          <a:noFill/>
          <a:ln w="38100" cmpd="sng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60" name="Line 5"/>
          <p:cNvSpPr>
            <a:spLocks noChangeShapeType="1"/>
          </p:cNvSpPr>
          <p:nvPr/>
        </p:nvSpPr>
        <p:spPr bwMode="auto">
          <a:xfrm flipV="1">
            <a:off x="1782762" y="2783319"/>
            <a:ext cx="4038598" cy="2245881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61" name="Line 6"/>
          <p:cNvSpPr>
            <a:spLocks noChangeShapeType="1"/>
          </p:cNvSpPr>
          <p:nvPr/>
        </p:nvSpPr>
        <p:spPr bwMode="auto">
          <a:xfrm>
            <a:off x="3459162" y="3460750"/>
            <a:ext cx="0" cy="255905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62" name="Line 7"/>
          <p:cNvSpPr>
            <a:spLocks noChangeShapeType="1"/>
          </p:cNvSpPr>
          <p:nvPr/>
        </p:nvSpPr>
        <p:spPr bwMode="auto">
          <a:xfrm flipH="1">
            <a:off x="1401762" y="3460750"/>
            <a:ext cx="20574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63" name="Line 8"/>
          <p:cNvSpPr>
            <a:spLocks noChangeShapeType="1"/>
          </p:cNvSpPr>
          <p:nvPr/>
        </p:nvSpPr>
        <p:spPr bwMode="auto">
          <a:xfrm flipH="1">
            <a:off x="1401762" y="50292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64" name="Line 9"/>
          <p:cNvSpPr>
            <a:spLocks noChangeShapeType="1"/>
          </p:cNvSpPr>
          <p:nvPr/>
        </p:nvSpPr>
        <p:spPr bwMode="auto">
          <a:xfrm flipH="1">
            <a:off x="1401762" y="2819400"/>
            <a:ext cx="43434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65" name="Text Box 10"/>
          <p:cNvSpPr txBox="1">
            <a:spLocks noChangeArrowheads="1"/>
          </p:cNvSpPr>
          <p:nvPr/>
        </p:nvSpPr>
        <p:spPr bwMode="auto">
          <a:xfrm>
            <a:off x="7004566" y="5849521"/>
            <a:ext cx="81522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1600" b="1" dirty="0">
                <a:latin typeface="Calibri" pitchFamily="34" charset="0"/>
              </a:rPr>
              <a:t>Income</a:t>
            </a:r>
          </a:p>
        </p:txBody>
      </p:sp>
      <p:sp>
        <p:nvSpPr>
          <p:cNvPr id="23566" name="Text Box 11"/>
          <p:cNvSpPr txBox="1">
            <a:spLocks noChangeArrowheads="1"/>
          </p:cNvSpPr>
          <p:nvPr/>
        </p:nvSpPr>
        <p:spPr bwMode="auto">
          <a:xfrm>
            <a:off x="574675" y="1389427"/>
            <a:ext cx="712787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1400" b="1">
                <a:latin typeface="Calibri" pitchFamily="34" charset="0"/>
              </a:rPr>
              <a:t>Utility</a:t>
            </a:r>
          </a:p>
        </p:txBody>
      </p:sp>
      <p:sp>
        <p:nvSpPr>
          <p:cNvPr id="23567" name="Text Box 12"/>
          <p:cNvSpPr txBox="1">
            <a:spLocks noChangeArrowheads="1"/>
          </p:cNvSpPr>
          <p:nvPr/>
        </p:nvSpPr>
        <p:spPr bwMode="auto">
          <a:xfrm>
            <a:off x="546857" y="3276476"/>
            <a:ext cx="795411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1600" b="1" dirty="0">
                <a:latin typeface="Calibri" pitchFamily="34" charset="0"/>
              </a:rPr>
              <a:t>U(E[X])</a:t>
            </a:r>
          </a:p>
        </p:txBody>
      </p:sp>
      <p:sp>
        <p:nvSpPr>
          <p:cNvPr id="23568" name="Line 13"/>
          <p:cNvSpPr>
            <a:spLocks noChangeShapeType="1"/>
          </p:cNvSpPr>
          <p:nvPr/>
        </p:nvSpPr>
        <p:spPr bwMode="auto">
          <a:xfrm flipH="1">
            <a:off x="1401762" y="4114800"/>
            <a:ext cx="20574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69" name="Text Box 14"/>
          <p:cNvSpPr txBox="1">
            <a:spLocks noChangeArrowheads="1"/>
          </p:cNvSpPr>
          <p:nvPr/>
        </p:nvSpPr>
        <p:spPr bwMode="auto">
          <a:xfrm>
            <a:off x="675386" y="4859923"/>
            <a:ext cx="630301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1600" b="1" dirty="0">
                <a:latin typeface="Calibri" pitchFamily="34" charset="0"/>
              </a:rPr>
              <a:t>U(X</a:t>
            </a:r>
            <a:r>
              <a:rPr lang="en-GB" altLang="en-US" sz="1600" b="1" baseline="-25000" dirty="0">
                <a:latin typeface="Calibri" pitchFamily="34" charset="0"/>
              </a:rPr>
              <a:t>1</a:t>
            </a:r>
            <a:r>
              <a:rPr lang="en-GB" altLang="en-US" sz="1600" b="1" dirty="0">
                <a:latin typeface="Calibri" pitchFamily="34" charset="0"/>
              </a:rPr>
              <a:t>)</a:t>
            </a:r>
          </a:p>
        </p:txBody>
      </p:sp>
      <p:sp>
        <p:nvSpPr>
          <p:cNvPr id="23570" name="Text Box 15"/>
          <p:cNvSpPr txBox="1">
            <a:spLocks noChangeArrowheads="1"/>
          </p:cNvSpPr>
          <p:nvPr/>
        </p:nvSpPr>
        <p:spPr bwMode="auto">
          <a:xfrm>
            <a:off x="548443" y="3924300"/>
            <a:ext cx="795411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1600" b="1" dirty="0">
                <a:latin typeface="Calibri" pitchFamily="34" charset="0"/>
              </a:rPr>
              <a:t>E[U(X)]</a:t>
            </a:r>
          </a:p>
        </p:txBody>
      </p:sp>
      <p:sp>
        <p:nvSpPr>
          <p:cNvPr id="23571" name="Line 16"/>
          <p:cNvSpPr>
            <a:spLocks noChangeShapeType="1"/>
          </p:cNvSpPr>
          <p:nvPr/>
        </p:nvSpPr>
        <p:spPr bwMode="auto">
          <a:xfrm>
            <a:off x="1782762" y="5029200"/>
            <a:ext cx="0" cy="9906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72" name="Line 17"/>
          <p:cNvSpPr>
            <a:spLocks noChangeShapeType="1"/>
          </p:cNvSpPr>
          <p:nvPr/>
        </p:nvSpPr>
        <p:spPr bwMode="auto">
          <a:xfrm>
            <a:off x="5821362" y="2819400"/>
            <a:ext cx="0" cy="32004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73" name="Text Box 18"/>
          <p:cNvSpPr txBox="1">
            <a:spLocks noChangeArrowheads="1"/>
          </p:cNvSpPr>
          <p:nvPr/>
        </p:nvSpPr>
        <p:spPr bwMode="auto">
          <a:xfrm>
            <a:off x="1630362" y="6019800"/>
            <a:ext cx="36740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1600" b="1" dirty="0">
                <a:latin typeface="Calibri" pitchFamily="34" charset="0"/>
              </a:rPr>
              <a:t>X</a:t>
            </a:r>
            <a:r>
              <a:rPr lang="en-GB" altLang="en-US" sz="1600" b="1" baseline="-25000" dirty="0">
                <a:latin typeface="Calibri" pitchFamily="34" charset="0"/>
              </a:rPr>
              <a:t>1</a:t>
            </a:r>
            <a:endParaRPr lang="en-GB" altLang="en-US" sz="1600" b="1" dirty="0">
              <a:latin typeface="Calibri" pitchFamily="34" charset="0"/>
            </a:endParaRPr>
          </a:p>
        </p:txBody>
      </p:sp>
      <p:sp>
        <p:nvSpPr>
          <p:cNvPr id="23574" name="Text Box 19"/>
          <p:cNvSpPr txBox="1">
            <a:spLocks noChangeArrowheads="1"/>
          </p:cNvSpPr>
          <p:nvPr/>
        </p:nvSpPr>
        <p:spPr bwMode="auto">
          <a:xfrm>
            <a:off x="3171239" y="6044490"/>
            <a:ext cx="53251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1600" b="1" dirty="0">
                <a:latin typeface="Calibri" pitchFamily="34" charset="0"/>
              </a:rPr>
              <a:t>E[X]</a:t>
            </a:r>
          </a:p>
        </p:txBody>
      </p:sp>
      <p:sp>
        <p:nvSpPr>
          <p:cNvPr id="23575" name="Text Box 20"/>
          <p:cNvSpPr txBox="1">
            <a:spLocks noChangeArrowheads="1"/>
          </p:cNvSpPr>
          <p:nvPr/>
        </p:nvSpPr>
        <p:spPr bwMode="auto">
          <a:xfrm>
            <a:off x="5668962" y="6022296"/>
            <a:ext cx="36740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1600" b="1" dirty="0">
                <a:latin typeface="Calibri" pitchFamily="34" charset="0"/>
              </a:rPr>
              <a:t>X</a:t>
            </a:r>
            <a:r>
              <a:rPr lang="en-GB" altLang="en-US" sz="1600" b="1" baseline="-25000" dirty="0">
                <a:latin typeface="Calibri" pitchFamily="34" charset="0"/>
              </a:rPr>
              <a:t>2</a:t>
            </a:r>
            <a:endParaRPr lang="en-GB" altLang="en-US" sz="1600" b="1" dirty="0">
              <a:latin typeface="Calibri" pitchFamily="34" charset="0"/>
            </a:endParaRPr>
          </a:p>
        </p:txBody>
      </p:sp>
      <p:sp>
        <p:nvSpPr>
          <p:cNvPr id="23576" name="Text Box 21"/>
          <p:cNvSpPr txBox="1">
            <a:spLocks noChangeArrowheads="1"/>
          </p:cNvSpPr>
          <p:nvPr/>
        </p:nvSpPr>
        <p:spPr bwMode="auto">
          <a:xfrm>
            <a:off x="7558087" y="2271713"/>
            <a:ext cx="1497526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1600" b="1" dirty="0">
                <a:latin typeface="Calibri" pitchFamily="34" charset="0"/>
              </a:rPr>
              <a:t>Utility Function</a:t>
            </a:r>
            <a:endParaRPr lang="en-GB" altLang="en-US" sz="1600" dirty="0">
              <a:latin typeface="Calibri" pitchFamily="34" charset="0"/>
            </a:endParaRPr>
          </a:p>
        </p:txBody>
      </p:sp>
      <p:sp>
        <p:nvSpPr>
          <p:cNvPr id="23577" name="Text Box 22"/>
          <p:cNvSpPr txBox="1">
            <a:spLocks noChangeArrowheads="1"/>
          </p:cNvSpPr>
          <p:nvPr/>
        </p:nvSpPr>
        <p:spPr bwMode="auto">
          <a:xfrm>
            <a:off x="683981" y="2628653"/>
            <a:ext cx="630301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1600" b="1" dirty="0">
                <a:latin typeface="Calibri" pitchFamily="34" charset="0"/>
              </a:rPr>
              <a:t>U(X</a:t>
            </a:r>
            <a:r>
              <a:rPr lang="en-GB" altLang="en-US" sz="1600" b="1" baseline="-25000" dirty="0">
                <a:latin typeface="Calibri" pitchFamily="34" charset="0"/>
              </a:rPr>
              <a:t>2</a:t>
            </a:r>
            <a:r>
              <a:rPr lang="en-GB" altLang="en-US" sz="1600" b="1" dirty="0">
                <a:latin typeface="Calibri" pitchFamily="34" charset="0"/>
              </a:rPr>
              <a:t>)</a:t>
            </a:r>
            <a:endParaRPr lang="en-GB" altLang="en-US" sz="1600" dirty="0">
              <a:latin typeface="Calibri" pitchFamily="34" charset="0"/>
            </a:endParaRPr>
          </a:p>
        </p:txBody>
      </p:sp>
      <p:sp>
        <p:nvSpPr>
          <p:cNvPr id="23578" name="Text Box 23"/>
          <p:cNvSpPr txBox="1">
            <a:spLocks noChangeArrowheads="1"/>
          </p:cNvSpPr>
          <p:nvPr/>
        </p:nvSpPr>
        <p:spPr bwMode="auto">
          <a:xfrm>
            <a:off x="1173162" y="6019800"/>
            <a:ext cx="28575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1600" b="1">
                <a:latin typeface="Calibri" pitchFamily="34" charset="0"/>
              </a:rPr>
              <a:t>0</a:t>
            </a:r>
          </a:p>
        </p:txBody>
      </p:sp>
      <p:sp>
        <p:nvSpPr>
          <p:cNvPr id="23579" name="Line 24"/>
          <p:cNvSpPr>
            <a:spLocks noChangeShapeType="1"/>
          </p:cNvSpPr>
          <p:nvPr/>
        </p:nvSpPr>
        <p:spPr bwMode="auto">
          <a:xfrm flipH="1">
            <a:off x="2544762" y="411480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80" name="Line 25"/>
          <p:cNvSpPr>
            <a:spLocks noChangeShapeType="1"/>
          </p:cNvSpPr>
          <p:nvPr/>
        </p:nvSpPr>
        <p:spPr bwMode="auto">
          <a:xfrm>
            <a:off x="2849562" y="4114800"/>
            <a:ext cx="609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82" name="Line 27"/>
          <p:cNvSpPr>
            <a:spLocks noChangeShapeType="1"/>
          </p:cNvSpPr>
          <p:nvPr/>
        </p:nvSpPr>
        <p:spPr bwMode="auto">
          <a:xfrm>
            <a:off x="2544762" y="4114800"/>
            <a:ext cx="0" cy="19050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83" name="Text Box 28"/>
          <p:cNvSpPr txBox="1">
            <a:spLocks noChangeArrowheads="1"/>
          </p:cNvSpPr>
          <p:nvPr/>
        </p:nvSpPr>
        <p:spPr bwMode="auto">
          <a:xfrm>
            <a:off x="2357577" y="6038818"/>
            <a:ext cx="393056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1600" b="1" dirty="0">
                <a:latin typeface="Calibri" pitchFamily="34" charset="0"/>
              </a:rPr>
              <a:t>CE</a:t>
            </a:r>
          </a:p>
        </p:txBody>
      </p:sp>
      <p:sp>
        <p:nvSpPr>
          <p:cNvPr id="23584" name="Text Box 29"/>
          <p:cNvSpPr txBox="1">
            <a:spLocks noChangeArrowheads="1"/>
          </p:cNvSpPr>
          <p:nvPr/>
        </p:nvSpPr>
        <p:spPr bwMode="auto">
          <a:xfrm>
            <a:off x="2481601" y="1694227"/>
            <a:ext cx="436927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 dirty="0">
                <a:latin typeface="Calibri" pitchFamily="34" charset="0"/>
              </a:rPr>
              <a:t>Risk Premium = B – A = E[X] – CE </a:t>
            </a:r>
          </a:p>
        </p:txBody>
      </p:sp>
      <p:sp>
        <p:nvSpPr>
          <p:cNvPr id="23585" name="Text Box 30"/>
          <p:cNvSpPr txBox="1">
            <a:spLocks noChangeArrowheads="1"/>
          </p:cNvSpPr>
          <p:nvPr/>
        </p:nvSpPr>
        <p:spPr bwMode="auto">
          <a:xfrm>
            <a:off x="3459162" y="4038600"/>
            <a:ext cx="35779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 dirty="0">
                <a:latin typeface="Calibri" pitchFamily="34" charset="0"/>
              </a:rPr>
              <a:t>B</a:t>
            </a:r>
          </a:p>
        </p:txBody>
      </p:sp>
      <p:sp>
        <p:nvSpPr>
          <p:cNvPr id="23586" name="Text Box 31"/>
          <p:cNvSpPr txBox="1">
            <a:spLocks noChangeArrowheads="1"/>
          </p:cNvSpPr>
          <p:nvPr/>
        </p:nvSpPr>
        <p:spPr bwMode="auto">
          <a:xfrm>
            <a:off x="2239962" y="3657600"/>
            <a:ext cx="37061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 dirty="0">
                <a:latin typeface="Calibri" pitchFamily="34" charset="0"/>
              </a:rPr>
              <a:t>A</a:t>
            </a:r>
          </a:p>
        </p:txBody>
      </p:sp>
      <p:sp>
        <p:nvSpPr>
          <p:cNvPr id="23587" name="Text Box 32"/>
          <p:cNvSpPr txBox="1">
            <a:spLocks noChangeArrowheads="1"/>
          </p:cNvSpPr>
          <p:nvPr/>
        </p:nvSpPr>
        <p:spPr bwMode="auto">
          <a:xfrm>
            <a:off x="2325040" y="3751556"/>
            <a:ext cx="3619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4000" b="1" dirty="0">
                <a:latin typeface="Calibri" pitchFamily="34" charset="0"/>
              </a:rPr>
              <a:t>•</a:t>
            </a:r>
          </a:p>
        </p:txBody>
      </p:sp>
      <p:sp>
        <p:nvSpPr>
          <p:cNvPr id="23588" name="Text Box 33"/>
          <p:cNvSpPr txBox="1">
            <a:spLocks noChangeArrowheads="1"/>
          </p:cNvSpPr>
          <p:nvPr/>
        </p:nvSpPr>
        <p:spPr bwMode="auto">
          <a:xfrm>
            <a:off x="3257196" y="3751556"/>
            <a:ext cx="3619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4000" b="1" dirty="0">
                <a:latin typeface="Calibri" pitchFamily="34" charset="0"/>
              </a:rPr>
              <a:t>•</a:t>
            </a:r>
          </a:p>
        </p:txBody>
      </p:sp>
      <p:sp>
        <p:nvSpPr>
          <p:cNvPr id="794666" name="AutoShape 42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4000" b="1" dirty="0">
                <a:solidFill>
                  <a:srgbClr val="000066"/>
                </a:solidFill>
                <a:latin typeface="Calibri" pitchFamily="34" charset="0"/>
              </a:rPr>
              <a:t>Risk Premium</a:t>
            </a:r>
            <a:endParaRPr lang="en-US" alt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0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49475B0-0CB6-4649-B5A5-57AEEAC742B2}" type="slidenum">
              <a:rPr lang="en-US" altLang="en-US">
                <a:solidFill>
                  <a:srgbClr val="898989"/>
                </a:solidFill>
                <a:latin typeface="Calibri" pitchFamily="34" charset="0"/>
              </a:rPr>
              <a:pPr eaLnBrk="1" hangingPunct="1"/>
              <a:t>7</a:t>
            </a:fld>
            <a:endParaRPr lang="en-US" altLang="en-US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795661" name="AutoShape 13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4000" b="1">
                <a:solidFill>
                  <a:srgbClr val="000066"/>
                </a:solidFill>
                <a:latin typeface="Calibri" pitchFamily="34" charset="0"/>
              </a:rPr>
              <a:t>Risk Premium</a:t>
            </a:r>
            <a:endParaRPr lang="en-US" altLang="en-US" sz="400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24588" name="Rectangle 14"/>
          <p:cNvSpPr>
            <a:spLocks noChangeArrowheads="1"/>
          </p:cNvSpPr>
          <p:nvPr/>
        </p:nvSpPr>
        <p:spPr bwMode="auto">
          <a:xfrm>
            <a:off x="1066800" y="1295400"/>
            <a:ext cx="7010400" cy="4524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/>
            <a:r>
              <a:rPr lang="en-US" altLang="en-US" sz="2400" b="1" dirty="0">
                <a:latin typeface="+mj-lt"/>
              </a:rPr>
              <a:t>Risk-Averse:	CE &lt; E[X]	Risk Premium is positive</a:t>
            </a:r>
          </a:p>
          <a:p>
            <a:pPr algn="just"/>
            <a:r>
              <a:rPr lang="en-US" altLang="en-US" sz="2400" dirty="0">
                <a:latin typeface="+mj-lt"/>
              </a:rPr>
              <a:t>	They are willing to accept a smaller sure thing rather than the lottery.</a:t>
            </a:r>
          </a:p>
          <a:p>
            <a:pPr algn="just"/>
            <a:endParaRPr lang="en-US" altLang="en-US" sz="2400" dirty="0">
              <a:latin typeface="+mj-lt"/>
            </a:endParaRPr>
          </a:p>
          <a:p>
            <a:pPr algn="just"/>
            <a:r>
              <a:rPr lang="en-US" altLang="en-US" sz="2400" b="1" dirty="0">
                <a:latin typeface="+mj-lt"/>
              </a:rPr>
              <a:t>Risk-Loving:	CE &gt; E[X]	Risk Premium is negative</a:t>
            </a:r>
          </a:p>
          <a:p>
            <a:pPr algn="just"/>
            <a:r>
              <a:rPr lang="en-US" altLang="en-US" sz="2400" dirty="0">
                <a:latin typeface="+mj-lt"/>
              </a:rPr>
              <a:t>	They require a larger sure thing because they love the lottery.</a:t>
            </a:r>
          </a:p>
          <a:p>
            <a:pPr algn="just"/>
            <a:endParaRPr lang="en-US" altLang="en-US" sz="2400" dirty="0">
              <a:latin typeface="+mj-lt"/>
            </a:endParaRPr>
          </a:p>
          <a:p>
            <a:pPr algn="just"/>
            <a:r>
              <a:rPr lang="en-US" altLang="en-US" sz="2400" b="1" dirty="0">
                <a:latin typeface="+mj-lt"/>
              </a:rPr>
              <a:t>Risk-Neutral:	CE = E[X]	Risk Premium is zero</a:t>
            </a:r>
          </a:p>
          <a:p>
            <a:pPr algn="just"/>
            <a:r>
              <a:rPr lang="en-US" altLang="en-US" sz="2400" dirty="0">
                <a:latin typeface="+mj-lt"/>
              </a:rPr>
              <a:t>	They are indifferent between the sure thing and the lottery.</a:t>
            </a:r>
          </a:p>
          <a:p>
            <a:pPr algn="just"/>
            <a:endParaRPr lang="en-US" altLang="en-US" sz="2400" dirty="0">
              <a:latin typeface="+mj-lt"/>
            </a:endParaRPr>
          </a:p>
        </p:txBody>
      </p:sp>
      <p:sp>
        <p:nvSpPr>
          <p:cNvPr id="795665" name="Rectangle 17"/>
          <p:cNvSpPr>
            <a:spLocks noChangeArrowheads="1"/>
          </p:cNvSpPr>
          <p:nvPr/>
        </p:nvSpPr>
        <p:spPr bwMode="auto">
          <a:xfrm>
            <a:off x="1504950" y="5591452"/>
            <a:ext cx="6134100" cy="83099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latin typeface="+mn-lt"/>
              </a:rPr>
              <a:t>The larger the variance of the lottery, the riskier the lottery, and the larger the risk premium</a:t>
            </a:r>
          </a:p>
        </p:txBody>
      </p:sp>
    </p:spTree>
    <p:extLst>
      <p:ext uri="{BB962C8B-B14F-4D97-AF65-F5344CB8AC3E}">
        <p14:creationId xmlns:p14="http://schemas.microsoft.com/office/powerpoint/2010/main" val="20427565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6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2421803B-C8F5-4354-80B6-DDF54468BA6B}" type="slidenum">
              <a:rPr lang="en-US" altLang="en-US">
                <a:solidFill>
                  <a:srgbClr val="898989"/>
                </a:solidFill>
                <a:latin typeface="Calibri" pitchFamily="34" charset="0"/>
              </a:rPr>
              <a:pPr eaLnBrk="1" hangingPunct="1"/>
              <a:t>8</a:t>
            </a:fld>
            <a:endParaRPr lang="en-US" altLang="en-US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23557" name="Line 2"/>
          <p:cNvSpPr>
            <a:spLocks noChangeShapeType="1"/>
          </p:cNvSpPr>
          <p:nvPr/>
        </p:nvSpPr>
        <p:spPr bwMode="auto">
          <a:xfrm>
            <a:off x="1401762" y="6019800"/>
            <a:ext cx="54102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58" name="Line 3"/>
          <p:cNvSpPr>
            <a:spLocks noChangeShapeType="1"/>
          </p:cNvSpPr>
          <p:nvPr/>
        </p:nvSpPr>
        <p:spPr bwMode="auto">
          <a:xfrm flipV="1">
            <a:off x="1401762" y="1524000"/>
            <a:ext cx="0" cy="44958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59" name="Freeform 4"/>
          <p:cNvSpPr>
            <a:spLocks/>
          </p:cNvSpPr>
          <p:nvPr/>
        </p:nvSpPr>
        <p:spPr bwMode="auto">
          <a:xfrm>
            <a:off x="1401762" y="2565400"/>
            <a:ext cx="6629400" cy="3454400"/>
          </a:xfrm>
          <a:custGeom>
            <a:avLst/>
            <a:gdLst>
              <a:gd name="T0" fmla="*/ 0 w 4176"/>
              <a:gd name="T1" fmla="*/ 2147483647 h 2176"/>
              <a:gd name="T2" fmla="*/ 483869972 w 4176"/>
              <a:gd name="T3" fmla="*/ 2147483647 h 2176"/>
              <a:gd name="T4" fmla="*/ 1814512445 w 4176"/>
              <a:gd name="T5" fmla="*/ 2147483647 h 2176"/>
              <a:gd name="T6" fmla="*/ 2147483647 w 4176"/>
              <a:gd name="T7" fmla="*/ 1008062444 h 2176"/>
              <a:gd name="T8" fmla="*/ 2147483647 w 4176"/>
              <a:gd name="T9" fmla="*/ 161289977 h 2176"/>
              <a:gd name="T10" fmla="*/ 2147483647 w 4176"/>
              <a:gd name="T11" fmla="*/ 40322494 h 2176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4176"/>
              <a:gd name="T19" fmla="*/ 0 h 2176"/>
              <a:gd name="T20" fmla="*/ 4176 w 4176"/>
              <a:gd name="T21" fmla="*/ 2176 h 217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4176" h="2176">
                <a:moveTo>
                  <a:pt x="0" y="2176"/>
                </a:moveTo>
                <a:cubicBezTo>
                  <a:pt x="36" y="1988"/>
                  <a:pt x="72" y="1800"/>
                  <a:pt x="192" y="1600"/>
                </a:cubicBezTo>
                <a:cubicBezTo>
                  <a:pt x="312" y="1400"/>
                  <a:pt x="472" y="1176"/>
                  <a:pt x="720" y="976"/>
                </a:cubicBezTo>
                <a:cubicBezTo>
                  <a:pt x="968" y="776"/>
                  <a:pt x="1256" y="552"/>
                  <a:pt x="1680" y="400"/>
                </a:cubicBezTo>
                <a:cubicBezTo>
                  <a:pt x="2104" y="248"/>
                  <a:pt x="2848" y="128"/>
                  <a:pt x="3264" y="64"/>
                </a:cubicBezTo>
                <a:cubicBezTo>
                  <a:pt x="3680" y="0"/>
                  <a:pt x="4024" y="24"/>
                  <a:pt x="4176" y="16"/>
                </a:cubicBezTo>
              </a:path>
            </a:pathLst>
          </a:custGeom>
          <a:noFill/>
          <a:ln w="38100" cmpd="sng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60" name="Line 5"/>
          <p:cNvSpPr>
            <a:spLocks noChangeShapeType="1"/>
          </p:cNvSpPr>
          <p:nvPr/>
        </p:nvSpPr>
        <p:spPr bwMode="auto">
          <a:xfrm flipV="1">
            <a:off x="1782762" y="2783319"/>
            <a:ext cx="4038598" cy="2245881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61" name="Line 6"/>
          <p:cNvSpPr>
            <a:spLocks noChangeShapeType="1"/>
          </p:cNvSpPr>
          <p:nvPr/>
        </p:nvSpPr>
        <p:spPr bwMode="auto">
          <a:xfrm>
            <a:off x="3459162" y="3460750"/>
            <a:ext cx="0" cy="255905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62" name="Line 7"/>
          <p:cNvSpPr>
            <a:spLocks noChangeShapeType="1"/>
          </p:cNvSpPr>
          <p:nvPr/>
        </p:nvSpPr>
        <p:spPr bwMode="auto">
          <a:xfrm flipH="1">
            <a:off x="1401762" y="3460750"/>
            <a:ext cx="20574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63" name="Line 8"/>
          <p:cNvSpPr>
            <a:spLocks noChangeShapeType="1"/>
          </p:cNvSpPr>
          <p:nvPr/>
        </p:nvSpPr>
        <p:spPr bwMode="auto">
          <a:xfrm flipH="1">
            <a:off x="1401762" y="50292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64" name="Line 9"/>
          <p:cNvSpPr>
            <a:spLocks noChangeShapeType="1"/>
          </p:cNvSpPr>
          <p:nvPr/>
        </p:nvSpPr>
        <p:spPr bwMode="auto">
          <a:xfrm flipH="1">
            <a:off x="1401762" y="2819400"/>
            <a:ext cx="43434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65" name="Text Box 10"/>
          <p:cNvSpPr txBox="1">
            <a:spLocks noChangeArrowheads="1"/>
          </p:cNvSpPr>
          <p:nvPr/>
        </p:nvSpPr>
        <p:spPr bwMode="auto">
          <a:xfrm>
            <a:off x="7004566" y="5849521"/>
            <a:ext cx="104445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1600" b="1" dirty="0">
                <a:latin typeface="Calibri" pitchFamily="34" charset="0"/>
              </a:rPr>
              <a:t>Income (I)</a:t>
            </a:r>
          </a:p>
        </p:txBody>
      </p:sp>
      <p:sp>
        <p:nvSpPr>
          <p:cNvPr id="23566" name="Text Box 11"/>
          <p:cNvSpPr txBox="1">
            <a:spLocks noChangeArrowheads="1"/>
          </p:cNvSpPr>
          <p:nvPr/>
        </p:nvSpPr>
        <p:spPr bwMode="auto">
          <a:xfrm>
            <a:off x="574675" y="1389427"/>
            <a:ext cx="712787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1400" b="1">
                <a:latin typeface="Calibri" pitchFamily="34" charset="0"/>
              </a:rPr>
              <a:t>Utility</a:t>
            </a:r>
          </a:p>
        </p:txBody>
      </p:sp>
      <p:sp>
        <p:nvSpPr>
          <p:cNvPr id="23568" name="Line 13"/>
          <p:cNvSpPr>
            <a:spLocks noChangeShapeType="1"/>
          </p:cNvSpPr>
          <p:nvPr/>
        </p:nvSpPr>
        <p:spPr bwMode="auto">
          <a:xfrm flipH="1">
            <a:off x="1401762" y="4114800"/>
            <a:ext cx="20574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71" name="Line 16"/>
          <p:cNvSpPr>
            <a:spLocks noChangeShapeType="1"/>
          </p:cNvSpPr>
          <p:nvPr/>
        </p:nvSpPr>
        <p:spPr bwMode="auto">
          <a:xfrm>
            <a:off x="1782762" y="5029200"/>
            <a:ext cx="0" cy="9906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72" name="Line 17"/>
          <p:cNvSpPr>
            <a:spLocks noChangeShapeType="1"/>
          </p:cNvSpPr>
          <p:nvPr/>
        </p:nvSpPr>
        <p:spPr bwMode="auto">
          <a:xfrm>
            <a:off x="5821362" y="2819400"/>
            <a:ext cx="0" cy="32004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73" name="Text Box 18"/>
          <p:cNvSpPr txBox="1">
            <a:spLocks noChangeArrowheads="1"/>
          </p:cNvSpPr>
          <p:nvPr/>
        </p:nvSpPr>
        <p:spPr bwMode="auto">
          <a:xfrm>
            <a:off x="1586234" y="6068442"/>
            <a:ext cx="393056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1600" b="1" dirty="0">
                <a:latin typeface="Calibri" pitchFamily="34" charset="0"/>
              </a:rPr>
              <a:t>16</a:t>
            </a:r>
          </a:p>
        </p:txBody>
      </p:sp>
      <p:sp>
        <p:nvSpPr>
          <p:cNvPr id="23575" name="Text Box 20"/>
          <p:cNvSpPr txBox="1">
            <a:spLocks noChangeArrowheads="1"/>
          </p:cNvSpPr>
          <p:nvPr/>
        </p:nvSpPr>
        <p:spPr bwMode="auto">
          <a:xfrm>
            <a:off x="5557311" y="6068442"/>
            <a:ext cx="52809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1600" b="1" dirty="0">
                <a:latin typeface="Calibri" pitchFamily="34" charset="0"/>
              </a:rPr>
              <a:t>100</a:t>
            </a:r>
          </a:p>
        </p:txBody>
      </p:sp>
      <p:sp>
        <p:nvSpPr>
          <p:cNvPr id="23576" name="Text Box 21"/>
          <p:cNvSpPr txBox="1">
            <a:spLocks noChangeArrowheads="1"/>
          </p:cNvSpPr>
          <p:nvPr/>
        </p:nvSpPr>
        <p:spPr bwMode="auto">
          <a:xfrm>
            <a:off x="6430960" y="2712302"/>
            <a:ext cx="2133599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GB" altLang="en-US" sz="2400" b="1" dirty="0">
                <a:latin typeface="Calibri" pitchFamily="34" charset="0"/>
              </a:rPr>
              <a:t>Utility Function</a:t>
            </a:r>
          </a:p>
          <a:p>
            <a:pPr algn="ctr"/>
            <a:r>
              <a:rPr lang="en-GB" altLang="en-US" sz="2400" b="1" dirty="0">
                <a:latin typeface="Calibri" pitchFamily="34" charset="0"/>
              </a:rPr>
              <a:t>U = √I</a:t>
            </a:r>
            <a:endParaRPr lang="en-GB" altLang="en-US" sz="2400" dirty="0">
              <a:latin typeface="Calibri" pitchFamily="34" charset="0"/>
            </a:endParaRPr>
          </a:p>
        </p:txBody>
      </p:sp>
      <p:sp>
        <p:nvSpPr>
          <p:cNvPr id="23578" name="Text Box 23"/>
          <p:cNvSpPr txBox="1">
            <a:spLocks noChangeArrowheads="1"/>
          </p:cNvSpPr>
          <p:nvPr/>
        </p:nvSpPr>
        <p:spPr bwMode="auto">
          <a:xfrm>
            <a:off x="1173162" y="6019800"/>
            <a:ext cx="28575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1600" b="1">
                <a:latin typeface="Calibri" pitchFamily="34" charset="0"/>
              </a:rPr>
              <a:t>0</a:t>
            </a:r>
          </a:p>
        </p:txBody>
      </p:sp>
      <p:sp>
        <p:nvSpPr>
          <p:cNvPr id="23579" name="Line 24"/>
          <p:cNvSpPr>
            <a:spLocks noChangeShapeType="1"/>
          </p:cNvSpPr>
          <p:nvPr/>
        </p:nvSpPr>
        <p:spPr bwMode="auto">
          <a:xfrm flipH="1">
            <a:off x="2544762" y="411480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80" name="Line 25"/>
          <p:cNvSpPr>
            <a:spLocks noChangeShapeType="1"/>
          </p:cNvSpPr>
          <p:nvPr/>
        </p:nvSpPr>
        <p:spPr bwMode="auto">
          <a:xfrm>
            <a:off x="2849562" y="4114800"/>
            <a:ext cx="609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82" name="Line 27"/>
          <p:cNvSpPr>
            <a:spLocks noChangeShapeType="1"/>
          </p:cNvSpPr>
          <p:nvPr/>
        </p:nvSpPr>
        <p:spPr bwMode="auto">
          <a:xfrm>
            <a:off x="2544762" y="4114800"/>
            <a:ext cx="0" cy="19050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83" name="Text Box 28"/>
          <p:cNvSpPr txBox="1">
            <a:spLocks noChangeArrowheads="1"/>
          </p:cNvSpPr>
          <p:nvPr/>
        </p:nvSpPr>
        <p:spPr bwMode="auto">
          <a:xfrm>
            <a:off x="2348234" y="6067103"/>
            <a:ext cx="393056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1600" b="1" dirty="0">
                <a:latin typeface="Calibri" pitchFamily="34" charset="0"/>
              </a:rPr>
              <a:t>CE</a:t>
            </a:r>
          </a:p>
        </p:txBody>
      </p:sp>
      <p:sp>
        <p:nvSpPr>
          <p:cNvPr id="23584" name="Text Box 29"/>
          <p:cNvSpPr txBox="1">
            <a:spLocks noChangeArrowheads="1"/>
          </p:cNvSpPr>
          <p:nvPr/>
        </p:nvSpPr>
        <p:spPr bwMode="auto">
          <a:xfrm>
            <a:off x="1869095" y="1363208"/>
            <a:ext cx="575090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 dirty="0">
                <a:latin typeface="Calibri" pitchFamily="34" charset="0"/>
              </a:rPr>
              <a:t>Suppose X is a lottery with 50% to win 100 and 50% to win 16. Calculate EV, CE, and RP.</a:t>
            </a:r>
          </a:p>
        </p:txBody>
      </p:sp>
      <p:sp>
        <p:nvSpPr>
          <p:cNvPr id="23585" name="Text Box 30"/>
          <p:cNvSpPr txBox="1">
            <a:spLocks noChangeArrowheads="1"/>
          </p:cNvSpPr>
          <p:nvPr/>
        </p:nvSpPr>
        <p:spPr bwMode="auto">
          <a:xfrm>
            <a:off x="3459162" y="4038600"/>
            <a:ext cx="35779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 dirty="0">
                <a:latin typeface="Calibri" pitchFamily="34" charset="0"/>
              </a:rPr>
              <a:t>B</a:t>
            </a:r>
          </a:p>
        </p:txBody>
      </p:sp>
      <p:sp>
        <p:nvSpPr>
          <p:cNvPr id="23586" name="Text Box 31"/>
          <p:cNvSpPr txBox="1">
            <a:spLocks noChangeArrowheads="1"/>
          </p:cNvSpPr>
          <p:nvPr/>
        </p:nvSpPr>
        <p:spPr bwMode="auto">
          <a:xfrm>
            <a:off x="2239962" y="3657600"/>
            <a:ext cx="37061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 dirty="0">
                <a:latin typeface="Calibri" pitchFamily="34" charset="0"/>
              </a:rPr>
              <a:t>A</a:t>
            </a:r>
          </a:p>
        </p:txBody>
      </p:sp>
      <p:sp>
        <p:nvSpPr>
          <p:cNvPr id="23587" name="Text Box 32"/>
          <p:cNvSpPr txBox="1">
            <a:spLocks noChangeArrowheads="1"/>
          </p:cNvSpPr>
          <p:nvPr/>
        </p:nvSpPr>
        <p:spPr bwMode="auto">
          <a:xfrm>
            <a:off x="2325040" y="3751556"/>
            <a:ext cx="3619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4000" b="1" dirty="0">
                <a:latin typeface="Calibri" pitchFamily="34" charset="0"/>
              </a:rPr>
              <a:t>•</a:t>
            </a:r>
          </a:p>
        </p:txBody>
      </p:sp>
      <p:sp>
        <p:nvSpPr>
          <p:cNvPr id="23588" name="Text Box 33"/>
          <p:cNvSpPr txBox="1">
            <a:spLocks noChangeArrowheads="1"/>
          </p:cNvSpPr>
          <p:nvPr/>
        </p:nvSpPr>
        <p:spPr bwMode="auto">
          <a:xfrm>
            <a:off x="3257196" y="3751556"/>
            <a:ext cx="3619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4000" b="1" dirty="0">
                <a:latin typeface="Calibri" pitchFamily="34" charset="0"/>
              </a:rPr>
              <a:t>•</a:t>
            </a:r>
          </a:p>
        </p:txBody>
      </p:sp>
      <p:sp>
        <p:nvSpPr>
          <p:cNvPr id="794666" name="AutoShape 42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4000" b="1" dirty="0">
                <a:solidFill>
                  <a:srgbClr val="000066"/>
                </a:solidFill>
                <a:latin typeface="Calibri" pitchFamily="34" charset="0"/>
              </a:rPr>
              <a:t>Risk Premium – Example </a:t>
            </a:r>
          </a:p>
        </p:txBody>
      </p:sp>
      <p:sp>
        <p:nvSpPr>
          <p:cNvPr id="35" name="Text Box 28">
            <a:extLst>
              <a:ext uri="{FF2B5EF4-FFF2-40B4-BE49-F238E27FC236}">
                <a16:creationId xmlns:a16="http://schemas.microsoft.com/office/drawing/2014/main" id="{8EF681FF-1793-4E1D-A174-45D63C2B07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7556" y="6067103"/>
            <a:ext cx="40588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1600" b="1" dirty="0">
                <a:latin typeface="Calibri" pitchFamily="34" charset="0"/>
              </a:rPr>
              <a:t>EV</a:t>
            </a:r>
          </a:p>
        </p:txBody>
      </p:sp>
    </p:spTree>
    <p:extLst>
      <p:ext uri="{BB962C8B-B14F-4D97-AF65-F5344CB8AC3E}">
        <p14:creationId xmlns:p14="http://schemas.microsoft.com/office/powerpoint/2010/main" val="37109587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6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85FBEFD6-867B-4073-B6E7-6F3FC5CF1442}" type="slidenum">
              <a:rPr lang="en-US" altLang="en-US">
                <a:solidFill>
                  <a:srgbClr val="898989"/>
                </a:solidFill>
                <a:latin typeface="Calibri" pitchFamily="34" charset="0"/>
              </a:rPr>
              <a:pPr eaLnBrk="1" hangingPunct="1"/>
              <a:t>9</a:t>
            </a:fld>
            <a:endParaRPr lang="en-US" altLang="en-US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799757" name="AutoShape 13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4000" b="1" dirty="0">
                <a:solidFill>
                  <a:srgbClr val="000066"/>
                </a:solidFill>
                <a:latin typeface="Calibri" pitchFamily="34" charset="0"/>
              </a:rPr>
              <a:t>Insurance</a:t>
            </a:r>
            <a:endParaRPr lang="en-US" alt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799758" name="Rectangle 14"/>
          <p:cNvSpPr>
            <a:spLocks noChangeArrowheads="1"/>
          </p:cNvSpPr>
          <p:nvPr/>
        </p:nvSpPr>
        <p:spPr bwMode="auto">
          <a:xfrm>
            <a:off x="1028700" y="1981200"/>
            <a:ext cx="7086600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2400" dirty="0">
                <a:latin typeface="Calibri" pitchFamily="34" charset="0"/>
              </a:rPr>
              <a:t>Risk Premium is the money that risk-averse people accept to take risks.</a:t>
            </a:r>
          </a:p>
          <a:p>
            <a:pPr eaLnBrk="1" hangingPunct="1"/>
            <a:endParaRPr lang="en-US" altLang="en-US" sz="2400" dirty="0">
              <a:latin typeface="Calibri" pitchFamily="34" charset="0"/>
            </a:endParaRPr>
          </a:p>
          <a:p>
            <a:pPr eaLnBrk="1" hangingPunct="1"/>
            <a:r>
              <a:rPr lang="en-US" altLang="en-US" sz="2400" b="1" dirty="0">
                <a:latin typeface="Calibri" pitchFamily="34" charset="0"/>
              </a:rPr>
              <a:t>Insurance Premium </a:t>
            </a:r>
            <a:r>
              <a:rPr lang="en-US" altLang="en-US" sz="2400" dirty="0">
                <a:latin typeface="Calibri" pitchFamily="34" charset="0"/>
              </a:rPr>
              <a:t>is the “price” of the insurance that risk-averse people buy in order to </a:t>
            </a:r>
            <a:r>
              <a:rPr lang="en-US" altLang="en-US" sz="2400" u="sng" dirty="0">
                <a:latin typeface="Calibri" pitchFamily="34" charset="0"/>
              </a:rPr>
              <a:t>eliminate the risks</a:t>
            </a:r>
            <a:r>
              <a:rPr lang="en-US" altLang="en-US" sz="2400" dirty="0">
                <a:latin typeface="Calibri" pitchFamily="34" charset="0"/>
              </a:rPr>
              <a:t>.</a:t>
            </a:r>
          </a:p>
          <a:p>
            <a:pPr eaLnBrk="1" hangingPunct="1"/>
            <a:endParaRPr lang="en-US" altLang="en-US" sz="2400" b="1" dirty="0">
              <a:latin typeface="Calibri" pitchFamily="34" charset="0"/>
            </a:endParaRPr>
          </a:p>
          <a:p>
            <a:pPr eaLnBrk="1" hangingPunct="1"/>
            <a:r>
              <a:rPr lang="en-US" altLang="en-US" sz="2400" b="1" dirty="0">
                <a:latin typeface="Calibri" pitchFamily="34" charset="0"/>
              </a:rPr>
              <a:t>Fairly-Priced Insurance Policy</a:t>
            </a:r>
            <a:r>
              <a:rPr lang="en-US" altLang="en-US" sz="2400" dirty="0">
                <a:latin typeface="Calibri" pitchFamily="34" charset="0"/>
              </a:rPr>
              <a:t> is a policy where the insurance premium is equal to the expected value of the insurance payment.</a:t>
            </a:r>
            <a:endParaRPr lang="en-US" altLang="en-US" sz="2400" b="1" dirty="0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4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C8E5B6DB-D804-4374-BADD-FEA2B067EE61}" type="slidenum">
              <a:rPr lang="en-US" altLang="en-US">
                <a:solidFill>
                  <a:srgbClr val="898989"/>
                </a:solidFill>
                <a:latin typeface="Calibri" pitchFamily="34" charset="0"/>
              </a:rPr>
              <a:pPr eaLnBrk="1" hangingPunct="1"/>
              <a:t>10</a:t>
            </a:fld>
            <a:endParaRPr lang="en-US" altLang="en-US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801804" name="AutoShape 12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4000" b="1" dirty="0">
                <a:solidFill>
                  <a:srgbClr val="000066"/>
                </a:solidFill>
                <a:latin typeface="Calibri" pitchFamily="34" charset="0"/>
              </a:rPr>
              <a:t>Fairly-Priced Insurance – Example</a:t>
            </a:r>
          </a:p>
        </p:txBody>
      </p:sp>
      <p:sp>
        <p:nvSpPr>
          <p:cNvPr id="801805" name="Rectangle 13"/>
          <p:cNvSpPr>
            <a:spLocks noChangeArrowheads="1"/>
          </p:cNvSpPr>
          <p:nvPr/>
        </p:nvSpPr>
        <p:spPr bwMode="auto">
          <a:xfrm>
            <a:off x="1219200" y="1449417"/>
            <a:ext cx="6705600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eaLnBrk="1" hangingPunct="1"/>
            <a:r>
              <a:rPr lang="en-US" altLang="en-US" sz="2400" b="1" dirty="0">
                <a:latin typeface="Calibri" pitchFamily="34" charset="0"/>
              </a:rPr>
              <a:t>Example</a:t>
            </a:r>
          </a:p>
          <a:p>
            <a:pPr algn="just" eaLnBrk="1" hangingPunct="1"/>
            <a:endParaRPr lang="en-US" altLang="en-US" sz="2400" b="1" dirty="0">
              <a:latin typeface="Calibri" pitchFamily="34" charset="0"/>
            </a:endParaRPr>
          </a:p>
          <a:p>
            <a:pPr algn="just" eaLnBrk="1" hangingPunct="1"/>
            <a:r>
              <a:rPr lang="en-US" altLang="en-US" sz="2400" dirty="0">
                <a:latin typeface="Calibri" pitchFamily="34" charset="0"/>
              </a:rPr>
              <a:t>Insurance Premium (price) = $500</a:t>
            </a:r>
          </a:p>
          <a:p>
            <a:pPr algn="just" eaLnBrk="1" hangingPunct="1"/>
            <a:endParaRPr lang="en-US" altLang="en-US" sz="2400" dirty="0">
              <a:latin typeface="Calibri" pitchFamily="34" charset="0"/>
            </a:endParaRPr>
          </a:p>
          <a:p>
            <a:pPr algn="just" eaLnBrk="1" hangingPunct="1"/>
            <a:r>
              <a:rPr lang="en-US" altLang="en-US" sz="2400" dirty="0">
                <a:latin typeface="Calibri" pitchFamily="34" charset="0"/>
              </a:rPr>
              <a:t>It promises to pay $10,000 if Bad Thing happens.</a:t>
            </a:r>
          </a:p>
          <a:p>
            <a:pPr algn="just" eaLnBrk="1" hangingPunct="1"/>
            <a:r>
              <a:rPr lang="en-US" altLang="en-US" sz="2400" dirty="0">
                <a:latin typeface="Calibri" pitchFamily="34" charset="0"/>
              </a:rPr>
              <a:t>It promises to pay $0 if Nothing happens.</a:t>
            </a:r>
          </a:p>
          <a:p>
            <a:pPr algn="just" eaLnBrk="1" hangingPunct="1"/>
            <a:endParaRPr lang="en-US" altLang="en-US" sz="2400" dirty="0">
              <a:latin typeface="Calibri" pitchFamily="34" charset="0"/>
            </a:endParaRPr>
          </a:p>
          <a:p>
            <a:pPr algn="just" eaLnBrk="1" hangingPunct="1"/>
            <a:r>
              <a:rPr lang="en-US" altLang="en-US" sz="2400" dirty="0" err="1">
                <a:latin typeface="Calibri" pitchFamily="34" charset="0"/>
              </a:rPr>
              <a:t>Pr</a:t>
            </a:r>
            <a:r>
              <a:rPr lang="en-US" altLang="en-US" sz="2400" dirty="0">
                <a:latin typeface="Calibri" pitchFamily="34" charset="0"/>
              </a:rPr>
              <a:t>(</a:t>
            </a:r>
            <a:r>
              <a:rPr lang="en-US" altLang="en-US" sz="2400" dirty="0" err="1">
                <a:latin typeface="Calibri" pitchFamily="34" charset="0"/>
              </a:rPr>
              <a:t>BadThings</a:t>
            </a:r>
            <a:r>
              <a:rPr lang="en-US" altLang="en-US" sz="2400" dirty="0">
                <a:latin typeface="Calibri" pitchFamily="34" charset="0"/>
              </a:rPr>
              <a:t>) = 5%		</a:t>
            </a:r>
            <a:r>
              <a:rPr lang="en-US" altLang="en-US" sz="2400" dirty="0" err="1">
                <a:latin typeface="Calibri" pitchFamily="34" charset="0"/>
              </a:rPr>
              <a:t>Pr</a:t>
            </a:r>
            <a:r>
              <a:rPr lang="en-US" altLang="en-US" sz="2400" dirty="0">
                <a:latin typeface="Calibri" pitchFamily="34" charset="0"/>
              </a:rPr>
              <a:t>(Nothing) = 95%</a:t>
            </a:r>
          </a:p>
          <a:p>
            <a:pPr algn="just" eaLnBrk="1" hangingPunct="1"/>
            <a:endParaRPr lang="en-US" altLang="en-US" sz="2400" dirty="0">
              <a:latin typeface="Calibri" pitchFamily="34" charset="0"/>
            </a:endParaRPr>
          </a:p>
          <a:p>
            <a:pPr algn="just" eaLnBrk="1" hangingPunct="1"/>
            <a:r>
              <a:rPr lang="en-US" altLang="en-US" sz="2400" dirty="0">
                <a:latin typeface="Calibri" pitchFamily="34" charset="0"/>
              </a:rPr>
              <a:t>500 = .05(10,000) + .95(0)</a:t>
            </a:r>
          </a:p>
          <a:p>
            <a:pPr algn="just" eaLnBrk="1" hangingPunct="1"/>
            <a:r>
              <a:rPr lang="en-US" altLang="en-US" sz="2400" dirty="0">
                <a:latin typeface="Calibri" pitchFamily="34" charset="0"/>
              </a:rPr>
              <a:t>That is, insurance premium = expected payment.</a:t>
            </a:r>
          </a:p>
          <a:p>
            <a:pPr algn="just" eaLnBrk="1" hangingPunct="1"/>
            <a:r>
              <a:rPr lang="en-US" altLang="en-US" sz="2400" dirty="0">
                <a:latin typeface="Calibri" pitchFamily="34" charset="0"/>
              </a:rPr>
              <a:t>Thus, </a:t>
            </a:r>
            <a:r>
              <a:rPr lang="en-US" altLang="en-US" sz="2400" u="sng" dirty="0">
                <a:latin typeface="Calibri" pitchFamily="34" charset="0"/>
              </a:rPr>
              <a:t>this insurance is fairly priced</a:t>
            </a:r>
            <a:r>
              <a:rPr lang="en-US" altLang="en-US" sz="2400" dirty="0">
                <a:latin typeface="Calibri" pitchFamily="34" charset="0"/>
              </a:rPr>
              <a:t>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9B6E4E99-F2AB-4696-8C6B-21A2C99E470C}"/>
              </a:ext>
            </a:extLst>
          </p:cNvPr>
          <p:cNvGrpSpPr/>
          <p:nvPr/>
        </p:nvGrpSpPr>
        <p:grpSpPr>
          <a:xfrm>
            <a:off x="1314000" y="0"/>
            <a:ext cx="6516000" cy="4032000"/>
            <a:chOff x="0" y="0"/>
            <a:chExt cx="6516000" cy="4032000"/>
          </a:xfrm>
        </p:grpSpPr>
        <p:pic>
          <p:nvPicPr>
            <p:cNvPr id="2" name="Picture 1">
              <a:extLst>
                <a:ext uri="{FF2B5EF4-FFF2-40B4-BE49-F238E27FC236}">
                  <a16:creationId xmlns:a16="http://schemas.microsoft.com/office/drawing/2014/main" id="{C9A1F941-B2A9-4D96-8FE7-A95C22CA2C5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6516000" cy="4032000"/>
            </a:xfrm>
            <a:prstGeom prst="rect">
              <a:avLst/>
            </a:prstGeom>
          </p:spPr>
        </p:pic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01A72466-14D3-4930-8E32-3E321026126B}"/>
                </a:ext>
              </a:extLst>
            </p:cNvPr>
            <p:cNvSpPr/>
            <p:nvPr/>
          </p:nvSpPr>
          <p:spPr>
            <a:xfrm>
              <a:off x="5029200" y="905522"/>
              <a:ext cx="1486800" cy="312647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</p:grpSp>
      <p:sp>
        <p:nvSpPr>
          <p:cNvPr id="5" name="Slide Number Placeholder 3">
            <a:extLst>
              <a:ext uri="{FF2B5EF4-FFF2-40B4-BE49-F238E27FC236}">
                <a16:creationId xmlns:a16="http://schemas.microsoft.com/office/drawing/2014/main" id="{32C4FE3D-79C8-4C34-B873-7A173131B5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C8E5B6DB-D804-4374-BADD-FEA2B067EE61}" type="slidenum">
              <a:rPr lang="en-US" altLang="en-US">
                <a:solidFill>
                  <a:srgbClr val="898989"/>
                </a:solidFill>
                <a:latin typeface="Calibri" pitchFamily="34" charset="0"/>
              </a:rPr>
              <a:pPr eaLnBrk="1" hangingPunct="1"/>
              <a:t>11</a:t>
            </a:fld>
            <a:endParaRPr lang="en-US" altLang="en-US">
              <a:solidFill>
                <a:srgbClr val="898989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11665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2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E96D613-7C0F-4A4A-AADF-3640D4AD71A8}" type="slidenum">
              <a:rPr lang="en-US" altLang="en-US">
                <a:solidFill>
                  <a:srgbClr val="898989"/>
                </a:solidFill>
                <a:latin typeface="Calibri" pitchFamily="34" charset="0"/>
              </a:rPr>
              <a:pPr eaLnBrk="1" hangingPunct="1"/>
              <a:t>12</a:t>
            </a:fld>
            <a:endParaRPr lang="en-US" altLang="en-US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803851" name="AutoShape 11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4000" b="1" dirty="0">
                <a:solidFill>
                  <a:srgbClr val="000066"/>
                </a:solidFill>
                <a:latin typeface="Calibri" pitchFamily="34" charset="0"/>
              </a:rPr>
              <a:t>Adverse Selection &amp; Moral Hazard</a:t>
            </a:r>
            <a:endParaRPr lang="en-US" alt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13" name="Rectangle 13"/>
          <p:cNvSpPr>
            <a:spLocks noChangeArrowheads="1"/>
          </p:cNvSpPr>
          <p:nvPr/>
        </p:nvSpPr>
        <p:spPr bwMode="auto">
          <a:xfrm>
            <a:off x="771524" y="1449417"/>
            <a:ext cx="7600951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square"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i="1" u="sng" dirty="0">
                <a:solidFill>
                  <a:srgbClr val="000066"/>
                </a:solidFill>
                <a:latin typeface="+mj-lt"/>
              </a:rPr>
              <a:t>Definition:</a:t>
            </a:r>
            <a:r>
              <a:rPr lang="en-US" sz="2400" dirty="0">
                <a:latin typeface="+mj-lt"/>
              </a:rPr>
              <a:t>  </a:t>
            </a:r>
            <a:r>
              <a:rPr lang="en-US" sz="2400" b="1" dirty="0">
                <a:latin typeface="+mj-lt"/>
              </a:rPr>
              <a:t>Asymmetric Information </a:t>
            </a:r>
            <a:r>
              <a:rPr lang="en-US" sz="2400" dirty="0">
                <a:latin typeface="+mj-lt"/>
              </a:rPr>
              <a:t>is a situation in which one party knows more about its own actions or characteristics than another party.</a:t>
            </a:r>
            <a:endParaRPr lang="en-US" sz="2400" i="1" u="sng" dirty="0">
              <a:solidFill>
                <a:srgbClr val="000066"/>
              </a:solidFill>
              <a:latin typeface="+mj-lt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400" i="1" u="sng" dirty="0">
              <a:solidFill>
                <a:srgbClr val="000066"/>
              </a:solidFill>
              <a:latin typeface="+mj-lt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i="1" u="sng" dirty="0">
                <a:solidFill>
                  <a:srgbClr val="000066"/>
                </a:solidFill>
                <a:latin typeface="+mj-lt"/>
              </a:rPr>
              <a:t>Definition:</a:t>
            </a:r>
            <a:r>
              <a:rPr lang="en-US" sz="2400" dirty="0">
                <a:latin typeface="+mj-lt"/>
              </a:rPr>
              <a:t>  </a:t>
            </a:r>
            <a:r>
              <a:rPr lang="en-US" sz="2400" b="1" dirty="0">
                <a:latin typeface="+mj-lt"/>
              </a:rPr>
              <a:t>Adverse Selection</a:t>
            </a:r>
            <a:r>
              <a:rPr lang="en-US" sz="2400" dirty="0">
                <a:latin typeface="+mj-lt"/>
              </a:rPr>
              <a:t> is </a:t>
            </a:r>
            <a:r>
              <a:rPr lang="en-US" sz="2400" i="1" dirty="0">
                <a:latin typeface="+mj-lt"/>
              </a:rPr>
              <a:t>opportunism </a:t>
            </a:r>
            <a:r>
              <a:rPr lang="en-US" sz="2400" dirty="0">
                <a:latin typeface="+mj-lt"/>
              </a:rPr>
              <a:t>characterized by an informed person's taking advantage of a less informed person who does not know about an </a:t>
            </a:r>
            <a:r>
              <a:rPr lang="en-US" sz="2400" i="1" dirty="0">
                <a:latin typeface="+mj-lt"/>
              </a:rPr>
              <a:t>unobserved characteristic </a:t>
            </a:r>
            <a:r>
              <a:rPr lang="en-US" sz="2400" dirty="0">
                <a:latin typeface="+mj-lt"/>
              </a:rPr>
              <a:t>of the informed person.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400" dirty="0">
              <a:latin typeface="+mj-lt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i="1" u="sng" dirty="0">
                <a:solidFill>
                  <a:srgbClr val="000066"/>
                </a:solidFill>
                <a:latin typeface="+mj-lt"/>
              </a:rPr>
              <a:t>Definition:</a:t>
            </a:r>
            <a:r>
              <a:rPr lang="en-US" sz="2400" dirty="0">
                <a:latin typeface="+mj-lt"/>
              </a:rPr>
              <a:t> </a:t>
            </a:r>
            <a:r>
              <a:rPr lang="en-US" sz="2400" b="1" dirty="0">
                <a:latin typeface="+mj-lt"/>
              </a:rPr>
              <a:t>Moral Hazard </a:t>
            </a:r>
            <a:r>
              <a:rPr lang="en-US" sz="2400" dirty="0">
                <a:latin typeface="+mj-lt"/>
              </a:rPr>
              <a:t>is </a:t>
            </a:r>
            <a:r>
              <a:rPr lang="en-US" sz="2400" i="1" dirty="0">
                <a:latin typeface="+mj-lt"/>
              </a:rPr>
              <a:t>opportunism</a:t>
            </a:r>
            <a:r>
              <a:rPr lang="en-US" sz="2400" dirty="0">
                <a:latin typeface="+mj-lt"/>
              </a:rPr>
              <a:t> characterized by an informed person's taking advantage of a less informed person through an </a:t>
            </a:r>
            <a:r>
              <a:rPr lang="en-US" sz="2400" i="1" dirty="0">
                <a:latin typeface="+mj-lt"/>
              </a:rPr>
              <a:t>unobserved action.</a:t>
            </a:r>
            <a:endParaRPr lang="en-US" sz="2400" dirty="0">
              <a:latin typeface="+mj-lt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2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E96D613-7C0F-4A4A-AADF-3640D4AD71A8}" type="slidenum">
              <a:rPr lang="en-US" altLang="en-US">
                <a:solidFill>
                  <a:srgbClr val="898989"/>
                </a:solidFill>
                <a:latin typeface="Calibri" pitchFamily="34" charset="0"/>
              </a:rPr>
              <a:pPr eaLnBrk="1" hangingPunct="1"/>
              <a:t>13</a:t>
            </a:fld>
            <a:endParaRPr lang="en-US" altLang="en-US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803851" name="AutoShape 11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4000" b="1" dirty="0">
                <a:solidFill>
                  <a:srgbClr val="000066"/>
                </a:solidFill>
                <a:latin typeface="Calibri" pitchFamily="34" charset="0"/>
              </a:rPr>
              <a:t>Adverse Selection &amp; Moral Hazard</a:t>
            </a:r>
            <a:endParaRPr lang="en-US" alt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13" name="Rectangle 13"/>
          <p:cNvSpPr>
            <a:spLocks noChangeArrowheads="1"/>
          </p:cNvSpPr>
          <p:nvPr/>
        </p:nvSpPr>
        <p:spPr bwMode="auto">
          <a:xfrm>
            <a:off x="620604" y="1818749"/>
            <a:ext cx="7902791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latin typeface="+mj-lt"/>
              </a:rPr>
              <a:t>Adverse Selection / Hidden Information: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US" sz="2400" dirty="0">
                <a:latin typeface="+mj-lt"/>
              </a:rPr>
              <a:t>Good and Bad cars in second-hand garages.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US" sz="2400" dirty="0">
                <a:latin typeface="+mj-lt"/>
              </a:rPr>
              <a:t>Healthy and Unhealthy people in health insurance markets.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400" dirty="0">
              <a:latin typeface="+mj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400" dirty="0">
              <a:latin typeface="+mj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latin typeface="+mj-lt"/>
              </a:rPr>
              <a:t>Moral Hazard / Hidden Action: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US" sz="2400" dirty="0">
                <a:latin typeface="+mj-lt"/>
              </a:rPr>
              <a:t>People drive carelessly after buying car insurances.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US" sz="2400" dirty="0">
                <a:latin typeface="+mj-lt"/>
              </a:rPr>
              <a:t>Employers fails to observe lazing employees.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US" sz="2400" dirty="0">
                <a:latin typeface="+mj-lt"/>
              </a:rPr>
              <a:t>Doctors over-prescribe treatments for patients with health insurances.</a:t>
            </a:r>
          </a:p>
        </p:txBody>
      </p:sp>
    </p:spTree>
    <p:extLst>
      <p:ext uri="{BB962C8B-B14F-4D97-AF65-F5344CB8AC3E}">
        <p14:creationId xmlns:p14="http://schemas.microsoft.com/office/powerpoint/2010/main" val="102218215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8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9C377F1-186C-4770-9DBF-AFDB59CEF097}" type="slidenum">
              <a:rPr lang="en-US" altLang="en-US">
                <a:solidFill>
                  <a:srgbClr val="898989"/>
                </a:solidFill>
                <a:latin typeface="Calibri" pitchFamily="34" charset="0"/>
              </a:rPr>
              <a:pPr eaLnBrk="1" hangingPunct="1"/>
              <a:t>14</a:t>
            </a:fld>
            <a:endParaRPr lang="en-US" altLang="en-US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807948" name="AutoShape 12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4000" b="1">
                <a:solidFill>
                  <a:srgbClr val="000066"/>
                </a:solidFill>
                <a:latin typeface="Calibri" pitchFamily="34" charset="0"/>
              </a:rPr>
              <a:t>Decision Trees</a:t>
            </a:r>
            <a:endParaRPr lang="en-US" altLang="en-US" sz="400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36877" name="Rectangle 13"/>
          <p:cNvSpPr>
            <a:spLocks noChangeArrowheads="1"/>
          </p:cNvSpPr>
          <p:nvPr/>
        </p:nvSpPr>
        <p:spPr bwMode="auto">
          <a:xfrm>
            <a:off x="658057" y="1600200"/>
            <a:ext cx="7827885" cy="452431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eaLnBrk="1" hangingPunct="1"/>
            <a:r>
              <a:rPr lang="en-US" altLang="en-US" sz="2400" i="1" u="sng" dirty="0">
                <a:solidFill>
                  <a:srgbClr val="000066"/>
                </a:solidFill>
                <a:latin typeface="+mj-lt"/>
              </a:rPr>
              <a:t>Definition:</a:t>
            </a:r>
            <a:r>
              <a:rPr lang="en-US" altLang="en-US" sz="2400" dirty="0">
                <a:latin typeface="+mj-lt"/>
              </a:rPr>
              <a:t>  A </a:t>
            </a:r>
            <a:r>
              <a:rPr lang="en-US" altLang="en-US" sz="2400" b="1" dirty="0">
                <a:latin typeface="+mj-lt"/>
              </a:rPr>
              <a:t>decision tree</a:t>
            </a:r>
            <a:r>
              <a:rPr lang="en-US" altLang="en-US" sz="2400" dirty="0">
                <a:latin typeface="+mj-lt"/>
              </a:rPr>
              <a:t>  is a diagram that describes the options available to a decision maker, as well as the risky events that can occur at each point in time.</a:t>
            </a:r>
          </a:p>
          <a:p>
            <a:pPr algn="just" eaLnBrk="1" hangingPunct="1"/>
            <a:endParaRPr lang="en-US" altLang="en-US" sz="2400" dirty="0">
              <a:latin typeface="+mj-lt"/>
            </a:endParaRPr>
          </a:p>
          <a:p>
            <a:pPr algn="just" eaLnBrk="1" hangingPunct="1"/>
            <a:r>
              <a:rPr lang="en-US" altLang="en-US" sz="2400" dirty="0">
                <a:latin typeface="+mj-lt"/>
              </a:rPr>
              <a:t>Decision Tree has the following elements: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latin typeface="+mj-lt"/>
              </a:rPr>
              <a:t>1.  Decision Nodes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latin typeface="+mj-lt"/>
              </a:rPr>
              <a:t>2.  Chance Nodes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latin typeface="+mj-lt"/>
              </a:rPr>
              <a:t>3.  Probabilities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latin typeface="+mj-lt"/>
              </a:rPr>
              <a:t>4.  Payoffs</a:t>
            </a:r>
          </a:p>
          <a:p>
            <a:pPr algn="just" eaLnBrk="1" hangingPunct="1"/>
            <a:endParaRPr lang="en-US" altLang="en-US" sz="2400" dirty="0">
              <a:latin typeface="+mj-lt"/>
            </a:endParaRPr>
          </a:p>
          <a:p>
            <a:pPr algn="just" eaLnBrk="1" hangingPunct="1"/>
            <a:r>
              <a:rPr lang="en-US" altLang="en-US" sz="2400" i="1" dirty="0">
                <a:latin typeface="+mj-lt"/>
              </a:rPr>
              <a:t>We analyze decision problems by working backward along the decision tree to decide the optimal decision.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954CBD6-913B-4EE4-9C3D-B95C314800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/>
              <a:t>An oil company is considering whether it should build a large facility (good if the oil reservoir is large) or a small facility (good if the oil reservoir is small).</a:t>
            </a:r>
          </a:p>
          <a:p>
            <a:endParaRPr lang="en-US" sz="2400" dirty="0"/>
          </a:p>
          <a:p>
            <a:r>
              <a:rPr lang="en-US" sz="2400" dirty="0" err="1"/>
              <a:t>Pr</a:t>
            </a:r>
            <a:r>
              <a:rPr lang="en-US" sz="2400" dirty="0"/>
              <a:t>(Small Reservoir) = 0.5 and </a:t>
            </a:r>
            <a:r>
              <a:rPr lang="en-US" sz="2400" dirty="0" err="1"/>
              <a:t>Pr</a:t>
            </a:r>
            <a:r>
              <a:rPr lang="en-US" sz="2400" dirty="0"/>
              <a:t>(Large Reservoir) = 0.5.</a:t>
            </a:r>
          </a:p>
          <a:p>
            <a:endParaRPr lang="en-US" sz="2400" dirty="0"/>
          </a:p>
          <a:p>
            <a:r>
              <a:rPr lang="en-US" sz="2400" dirty="0"/>
              <a:t>However, it can implement “free seismic test” before building a facility to determine if the reservoir is large or small.</a:t>
            </a:r>
          </a:p>
        </p:txBody>
      </p:sp>
      <p:sp>
        <p:nvSpPr>
          <p:cNvPr id="37892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567963F-6088-41A8-9A08-33B08187865A}" type="slidenum">
              <a:rPr lang="en-US" altLang="en-US">
                <a:solidFill>
                  <a:srgbClr val="898989"/>
                </a:solidFill>
                <a:latin typeface="Calibri" pitchFamily="34" charset="0"/>
              </a:rPr>
              <a:pPr eaLnBrk="1" hangingPunct="1"/>
              <a:t>15</a:t>
            </a:fld>
            <a:endParaRPr lang="en-US" altLang="en-US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809026" name="AutoShape 66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4000" b="1" dirty="0">
                <a:solidFill>
                  <a:srgbClr val="000066"/>
                </a:solidFill>
                <a:latin typeface="Calibri" pitchFamily="34" charset="0"/>
              </a:rPr>
              <a:t>Decision Trees</a:t>
            </a:r>
            <a:endParaRPr lang="en-US" alt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5038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2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567963F-6088-41A8-9A08-33B08187865A}" type="slidenum">
              <a:rPr lang="en-US" altLang="en-US">
                <a:solidFill>
                  <a:srgbClr val="898989"/>
                </a:solidFill>
                <a:latin typeface="Calibri" pitchFamily="34" charset="0"/>
              </a:rPr>
              <a:pPr eaLnBrk="1" hangingPunct="1"/>
              <a:t>16</a:t>
            </a:fld>
            <a:endParaRPr lang="en-US" altLang="en-US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809026" name="AutoShape 66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4000" b="1" dirty="0">
                <a:solidFill>
                  <a:srgbClr val="000066"/>
                </a:solidFill>
                <a:latin typeface="Calibri" pitchFamily="34" charset="0"/>
              </a:rPr>
              <a:t>Decision Trees</a:t>
            </a:r>
            <a:endParaRPr lang="en-US" alt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6C5FBE5F-491C-4F3F-820E-2DDA0CB4E3AE}"/>
              </a:ext>
            </a:extLst>
          </p:cNvPr>
          <p:cNvGrpSpPr/>
          <p:nvPr/>
        </p:nvGrpSpPr>
        <p:grpSpPr>
          <a:xfrm>
            <a:off x="967085" y="1427162"/>
            <a:ext cx="7209830" cy="4929188"/>
            <a:chOff x="1219199" y="1427162"/>
            <a:chExt cx="7209830" cy="4929188"/>
          </a:xfrm>
        </p:grpSpPr>
        <p:pic>
          <p:nvPicPr>
            <p:cNvPr id="37899" name="Picture 65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83518" y="1427162"/>
              <a:ext cx="6176963" cy="49291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E3BB988B-C8C3-45E3-9B37-AC24E86EC44A}"/>
                </a:ext>
              </a:extLst>
            </p:cNvPr>
            <p:cNvSpPr/>
            <p:nvPr/>
          </p:nvSpPr>
          <p:spPr>
            <a:xfrm>
              <a:off x="1219199" y="4572000"/>
              <a:ext cx="6705600" cy="1784350"/>
            </a:xfrm>
            <a:prstGeom prst="rect">
              <a:avLst/>
            </a:prstGeom>
            <a:solidFill>
              <a:schemeClr val="bg2"/>
            </a:solidFill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A5E3EF7C-9F20-4600-B95C-6CD7EB146E04}"/>
                </a:ext>
              </a:extLst>
            </p:cNvPr>
            <p:cNvSpPr txBox="1"/>
            <p:nvPr/>
          </p:nvSpPr>
          <p:spPr>
            <a:xfrm>
              <a:off x="7420569" y="2084943"/>
              <a:ext cx="100846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EV = 30</a:t>
              </a:r>
              <a:endParaRPr lang="th-TH" dirty="0"/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4C6C10B8-8EF2-466C-B93D-907E2C8FEAC2}"/>
                </a:ext>
              </a:extLst>
            </p:cNvPr>
            <p:cNvSpPr txBox="1"/>
            <p:nvPr/>
          </p:nvSpPr>
          <p:spPr>
            <a:xfrm>
              <a:off x="7420569" y="3749953"/>
              <a:ext cx="100846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EV = 25</a:t>
              </a:r>
              <a:endParaRPr lang="th-TH" dirty="0"/>
            </a:p>
          </p:txBody>
        </p:sp>
        <p:sp>
          <p:nvSpPr>
            <p:cNvPr id="6" name="Right Brace 5">
              <a:extLst>
                <a:ext uri="{FF2B5EF4-FFF2-40B4-BE49-F238E27FC236}">
                  <a16:creationId xmlns:a16="http://schemas.microsoft.com/office/drawing/2014/main" id="{F52C45E0-A572-4FEB-BECD-F8F82A9741E1}"/>
                </a:ext>
              </a:extLst>
            </p:cNvPr>
            <p:cNvSpPr/>
            <p:nvPr/>
          </p:nvSpPr>
          <p:spPr>
            <a:xfrm>
              <a:off x="6946726" y="1812409"/>
              <a:ext cx="410169" cy="914400"/>
            </a:xfrm>
            <a:prstGeom prst="rightBrac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19" name="Right Brace 18">
              <a:extLst>
                <a:ext uri="{FF2B5EF4-FFF2-40B4-BE49-F238E27FC236}">
                  <a16:creationId xmlns:a16="http://schemas.microsoft.com/office/drawing/2014/main" id="{3ACDC3CE-B1F1-4B8C-ACAB-810199A8F58C}"/>
                </a:ext>
              </a:extLst>
            </p:cNvPr>
            <p:cNvSpPr/>
            <p:nvPr/>
          </p:nvSpPr>
          <p:spPr>
            <a:xfrm>
              <a:off x="6942129" y="3477419"/>
              <a:ext cx="410169" cy="914400"/>
            </a:xfrm>
            <a:prstGeom prst="rightBrac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687E7D07-28F1-4A86-A8C2-5646B05AEE24}"/>
              </a:ext>
            </a:extLst>
          </p:cNvPr>
          <p:cNvSpPr txBox="1"/>
          <p:nvPr/>
        </p:nvSpPr>
        <p:spPr>
          <a:xfrm>
            <a:off x="1219200" y="5203377"/>
            <a:ext cx="6705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/>
              <a:t>Without Seismic Test, the company would build a large facility, and its expected payoff is 30.</a:t>
            </a:r>
            <a:endParaRPr lang="th-TH" sz="24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2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567963F-6088-41A8-9A08-33B08187865A}" type="slidenum">
              <a:rPr lang="en-US" altLang="en-US">
                <a:solidFill>
                  <a:srgbClr val="898989"/>
                </a:solidFill>
                <a:latin typeface="Calibri" pitchFamily="34" charset="0"/>
              </a:rPr>
              <a:pPr eaLnBrk="1" hangingPunct="1"/>
              <a:t>17</a:t>
            </a:fld>
            <a:endParaRPr lang="en-US" altLang="en-US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809026" name="AutoShape 66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4000" b="1" dirty="0">
                <a:solidFill>
                  <a:srgbClr val="000066"/>
                </a:solidFill>
                <a:latin typeface="Calibri" pitchFamily="34" charset="0"/>
              </a:rPr>
              <a:t>Decision Trees</a:t>
            </a:r>
            <a:endParaRPr lang="en-US" alt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0B8A619E-E3E6-44D7-812D-321129E3589D}"/>
              </a:ext>
            </a:extLst>
          </p:cNvPr>
          <p:cNvGrpSpPr/>
          <p:nvPr/>
        </p:nvGrpSpPr>
        <p:grpSpPr>
          <a:xfrm>
            <a:off x="753070" y="1066800"/>
            <a:ext cx="7637860" cy="4929188"/>
            <a:chOff x="990600" y="1427162"/>
            <a:chExt cx="7637860" cy="4929188"/>
          </a:xfrm>
        </p:grpSpPr>
        <p:pic>
          <p:nvPicPr>
            <p:cNvPr id="37899" name="Picture 65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90600" y="1427162"/>
              <a:ext cx="6176963" cy="49291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3" name="Straight Connector 2">
              <a:extLst>
                <a:ext uri="{FF2B5EF4-FFF2-40B4-BE49-F238E27FC236}">
                  <a16:creationId xmlns:a16="http://schemas.microsoft.com/office/drawing/2014/main" id="{60FFDA0E-48A1-4354-8C2C-4386C653480B}"/>
                </a:ext>
              </a:extLst>
            </p:cNvPr>
            <p:cNvCxnSpPr/>
            <p:nvPr/>
          </p:nvCxnSpPr>
          <p:spPr>
            <a:xfrm>
              <a:off x="5145882" y="5302190"/>
              <a:ext cx="1828800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48088464-922A-4342-8E64-83F5BC2D4CB5}"/>
                </a:ext>
              </a:extLst>
            </p:cNvPr>
            <p:cNvCxnSpPr/>
            <p:nvPr/>
          </p:nvCxnSpPr>
          <p:spPr>
            <a:xfrm>
              <a:off x="5145882" y="5594410"/>
              <a:ext cx="1828800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38FB8D03-7CC1-4BD3-B0BA-7C15A0FCB6B8}"/>
                </a:ext>
              </a:extLst>
            </p:cNvPr>
            <p:cNvSpPr txBox="1"/>
            <p:nvPr/>
          </p:nvSpPr>
          <p:spPr>
            <a:xfrm>
              <a:off x="6927651" y="2084943"/>
              <a:ext cx="100846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EV = 30</a:t>
              </a:r>
              <a:endParaRPr lang="th-TH" dirty="0"/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42C22442-36BA-4A9A-BFA1-8432D6631DBB}"/>
                </a:ext>
              </a:extLst>
            </p:cNvPr>
            <p:cNvSpPr txBox="1"/>
            <p:nvPr/>
          </p:nvSpPr>
          <p:spPr>
            <a:xfrm>
              <a:off x="6927651" y="3749953"/>
              <a:ext cx="100846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EV = 25</a:t>
              </a:r>
              <a:endParaRPr lang="th-TH" dirty="0"/>
            </a:p>
          </p:txBody>
        </p:sp>
        <p:sp>
          <p:nvSpPr>
            <p:cNvPr id="10" name="Right Brace 9">
              <a:extLst>
                <a:ext uri="{FF2B5EF4-FFF2-40B4-BE49-F238E27FC236}">
                  <a16:creationId xmlns:a16="http://schemas.microsoft.com/office/drawing/2014/main" id="{202FBB26-39B6-40D6-BA29-14B15ED1403A}"/>
                </a:ext>
              </a:extLst>
            </p:cNvPr>
            <p:cNvSpPr/>
            <p:nvPr/>
          </p:nvSpPr>
          <p:spPr>
            <a:xfrm>
              <a:off x="6453808" y="1812409"/>
              <a:ext cx="410169" cy="914400"/>
            </a:xfrm>
            <a:prstGeom prst="rightBrac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11" name="Right Brace 10">
              <a:extLst>
                <a:ext uri="{FF2B5EF4-FFF2-40B4-BE49-F238E27FC236}">
                  <a16:creationId xmlns:a16="http://schemas.microsoft.com/office/drawing/2014/main" id="{8E345E93-4591-4752-9EF6-AC7113EA0277}"/>
                </a:ext>
              </a:extLst>
            </p:cNvPr>
            <p:cNvSpPr/>
            <p:nvPr/>
          </p:nvSpPr>
          <p:spPr>
            <a:xfrm>
              <a:off x="6449211" y="3477419"/>
              <a:ext cx="410169" cy="914400"/>
            </a:xfrm>
            <a:prstGeom prst="rightBrac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12" name="Right Brace 11">
              <a:extLst>
                <a:ext uri="{FF2B5EF4-FFF2-40B4-BE49-F238E27FC236}">
                  <a16:creationId xmlns:a16="http://schemas.microsoft.com/office/drawing/2014/main" id="{0765829A-06AA-4809-AAB2-7437F309DC71}"/>
                </a:ext>
              </a:extLst>
            </p:cNvPr>
            <p:cNvSpPr/>
            <p:nvPr/>
          </p:nvSpPr>
          <p:spPr>
            <a:xfrm>
              <a:off x="7171423" y="4780616"/>
              <a:ext cx="410169" cy="1391583"/>
            </a:xfrm>
            <a:prstGeom prst="rightBrac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6BDB6B9B-C079-4B7F-B300-C404F5017227}"/>
                </a:ext>
              </a:extLst>
            </p:cNvPr>
            <p:cNvSpPr txBox="1"/>
            <p:nvPr/>
          </p:nvSpPr>
          <p:spPr>
            <a:xfrm>
              <a:off x="7620000" y="5291741"/>
              <a:ext cx="100846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EV = 35</a:t>
              </a:r>
              <a:endParaRPr lang="th-TH" dirty="0"/>
            </a:p>
          </p:txBody>
        </p:sp>
      </p:grpSp>
      <p:sp>
        <p:nvSpPr>
          <p:cNvPr id="15" name="TextBox 14">
            <a:extLst>
              <a:ext uri="{FF2B5EF4-FFF2-40B4-BE49-F238E27FC236}">
                <a16:creationId xmlns:a16="http://schemas.microsoft.com/office/drawing/2014/main" id="{7537847D-9C64-4A26-804B-56E023C9919C}"/>
              </a:ext>
            </a:extLst>
          </p:cNvPr>
          <p:cNvSpPr txBox="1"/>
          <p:nvPr/>
        </p:nvSpPr>
        <p:spPr>
          <a:xfrm>
            <a:off x="1219200" y="6120803"/>
            <a:ext cx="6705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/>
              <a:t>With Seismic Test, the expected payoff is 35.</a:t>
            </a:r>
            <a:endParaRPr lang="th-TH" sz="2400" dirty="0"/>
          </a:p>
        </p:txBody>
      </p:sp>
    </p:spTree>
    <p:extLst>
      <p:ext uri="{BB962C8B-B14F-4D97-AF65-F5344CB8AC3E}">
        <p14:creationId xmlns:p14="http://schemas.microsoft.com/office/powerpoint/2010/main" val="120195650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0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A41CFA85-42C3-4245-BB09-0E7CF7F2C1F2}" type="slidenum">
              <a:rPr lang="en-US" altLang="en-US">
                <a:solidFill>
                  <a:srgbClr val="898989"/>
                </a:solidFill>
                <a:latin typeface="Calibri" pitchFamily="34" charset="0"/>
              </a:rPr>
              <a:pPr eaLnBrk="1" hangingPunct="1"/>
              <a:t>18</a:t>
            </a:fld>
            <a:endParaRPr lang="en-US" altLang="en-US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1173515" name="AutoShape 11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4000" b="1" dirty="0">
                <a:solidFill>
                  <a:srgbClr val="000066"/>
                </a:solidFill>
                <a:latin typeface="Calibri" pitchFamily="34" charset="0"/>
              </a:rPr>
              <a:t>Perfect Information</a:t>
            </a:r>
            <a:endParaRPr lang="en-US" alt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1173517" name="Rectangle 13"/>
          <p:cNvSpPr>
            <a:spLocks noChangeArrowheads="1"/>
          </p:cNvSpPr>
          <p:nvPr/>
        </p:nvSpPr>
        <p:spPr bwMode="auto">
          <a:xfrm>
            <a:off x="933450" y="1541750"/>
            <a:ext cx="7277100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square">
            <a:spAutoFit/>
          </a:bodyPr>
          <a:lstStyle/>
          <a:p>
            <a:pPr algn="just" eaLnBrk="0" fontAlgn="auto" hangingPunct="0">
              <a:spcBef>
                <a:spcPct val="50000"/>
              </a:spcBef>
              <a:spcAft>
                <a:spcPts val="0"/>
              </a:spcAft>
              <a:defRPr/>
            </a:pPr>
            <a:r>
              <a:rPr lang="en-US" sz="2400" i="1" u="sng" dirty="0">
                <a:solidFill>
                  <a:srgbClr val="000066"/>
                </a:solidFill>
                <a:latin typeface="+mn-lt"/>
              </a:rPr>
              <a:t>Definition</a:t>
            </a:r>
            <a:r>
              <a:rPr lang="en-US" sz="2400" u="sng" dirty="0">
                <a:latin typeface="+mn-lt"/>
              </a:rPr>
              <a:t>:</a:t>
            </a:r>
            <a:r>
              <a:rPr lang="en-US" sz="2400" dirty="0">
                <a:latin typeface="+mn-lt"/>
              </a:rPr>
              <a:t> The </a:t>
            </a:r>
            <a:r>
              <a:rPr lang="en-US" sz="2400" b="1" dirty="0">
                <a:latin typeface="+mn-lt"/>
              </a:rPr>
              <a:t>value of perfect information</a:t>
            </a:r>
            <a:r>
              <a:rPr lang="en-US" sz="2400" dirty="0">
                <a:latin typeface="+mn-lt"/>
              </a:rPr>
              <a:t> is the increase in the decision maker's expected payoff when the decision maker can -- at no cost -- obtain information that reveals the outcome of the risky event.</a:t>
            </a:r>
          </a:p>
          <a:p>
            <a:pPr algn="just" eaLnBrk="0" fontAlgn="auto" hangingPunct="0">
              <a:spcBef>
                <a:spcPct val="50000"/>
              </a:spcBef>
              <a:spcAft>
                <a:spcPts val="0"/>
              </a:spcAft>
              <a:defRPr/>
            </a:pPr>
            <a:endParaRPr lang="en-US" sz="2400" dirty="0">
              <a:latin typeface="+mn-lt"/>
            </a:endParaRPr>
          </a:p>
          <a:p>
            <a:pPr eaLnBrk="1" hangingPunct="1"/>
            <a:r>
              <a:rPr lang="en-US" altLang="en-US" sz="2400" b="1" dirty="0">
                <a:solidFill>
                  <a:srgbClr val="000066"/>
                </a:solidFill>
                <a:latin typeface="Calibri" pitchFamily="34" charset="0"/>
              </a:rPr>
              <a:t>Example:</a:t>
            </a:r>
            <a:r>
              <a:rPr lang="en-US" altLang="en-US" sz="2400" b="1" u="sng" dirty="0">
                <a:latin typeface="Calibri" pitchFamily="34" charset="0"/>
              </a:rPr>
              <a:t>  </a:t>
            </a:r>
          </a:p>
          <a:p>
            <a:pPr algn="just" eaLnBrk="1" hangingPunct="1">
              <a:buFontTx/>
              <a:buChar char="•"/>
            </a:pPr>
            <a:r>
              <a:rPr lang="en-US" altLang="en-US" sz="2400" dirty="0">
                <a:latin typeface="Calibri" pitchFamily="34" charset="0"/>
              </a:rPr>
              <a:t> Expected payoff to conducting test: $35M</a:t>
            </a:r>
          </a:p>
          <a:p>
            <a:pPr algn="just" eaLnBrk="1" hangingPunct="1">
              <a:buFontTx/>
              <a:buChar char="•"/>
            </a:pPr>
            <a:r>
              <a:rPr lang="en-US" altLang="en-US" sz="2400" dirty="0">
                <a:latin typeface="Calibri" pitchFamily="34" charset="0"/>
              </a:rPr>
              <a:t> Expected payoff to not conducting test: $30M</a:t>
            </a:r>
          </a:p>
          <a:p>
            <a:pPr algn="just" eaLnBrk="1" hangingPunct="1"/>
            <a:endParaRPr lang="en-US" altLang="en-US" sz="2400" dirty="0">
              <a:latin typeface="Calibri" pitchFamily="34" charset="0"/>
            </a:endParaRPr>
          </a:p>
          <a:p>
            <a:pPr algn="just" eaLnBrk="1" hangingPunct="1"/>
            <a:r>
              <a:rPr lang="en-US" altLang="en-US" sz="2400" b="1" dirty="0">
                <a:latin typeface="Calibri" pitchFamily="34" charset="0"/>
              </a:rPr>
              <a:t>The value of information: $5M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1056</TotalTime>
  <Words>836</Words>
  <Application>Microsoft Office PowerPoint</Application>
  <PresentationFormat>On-screen Show (4:3)</PresentationFormat>
  <Paragraphs>162</Paragraphs>
  <Slides>18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1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Wiley Publishing,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jmanias</dc:creator>
  <cp:lastModifiedBy>LENOVO</cp:lastModifiedBy>
  <cp:revision>105</cp:revision>
  <dcterms:created xsi:type="dcterms:W3CDTF">2010-03-18T15:11:55Z</dcterms:created>
  <dcterms:modified xsi:type="dcterms:W3CDTF">2019-09-12T21:33:13Z</dcterms:modified>
</cp:coreProperties>
</file>