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353" r:id="rId2"/>
    <p:sldId id="380" r:id="rId3"/>
    <p:sldId id="370" r:id="rId4"/>
    <p:sldId id="383" r:id="rId5"/>
    <p:sldId id="384" r:id="rId6"/>
    <p:sldId id="385" r:id="rId7"/>
    <p:sldId id="387" r:id="rId8"/>
    <p:sldId id="386" r:id="rId9"/>
    <p:sldId id="335" r:id="rId10"/>
    <p:sldId id="388" r:id="rId11"/>
    <p:sldId id="336" r:id="rId12"/>
    <p:sldId id="389" r:id="rId13"/>
    <p:sldId id="349" r:id="rId14"/>
    <p:sldId id="347" r:id="rId15"/>
    <p:sldId id="391" r:id="rId16"/>
    <p:sldId id="390" r:id="rId1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7F15872-934C-433F-868F-3715D0AD53A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CFDFD3-91BB-4C1B-BF5E-44F3266BE2B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A7EC22AB-425D-4E10-B22A-22A54FF4C502}" type="datetimeFigureOut">
              <a:rPr lang="en-US"/>
              <a:pPr>
                <a:defRPr/>
              </a:pPr>
              <a:t>11/7/2019</a:t>
            </a:fld>
            <a:endParaRPr lang="en-US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36F3E7E5-B185-4FD8-A499-BE9DA531486F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8441D580-3B1B-488C-880E-8BF1E53C098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CC126D-1ADE-4F56-9127-186FF3066B5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dirty="0" smtClean="0"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A48C0-7D94-4402-956A-A8E70F88F09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E97E2A2D-E216-4FEE-BFE8-5151C4FB3488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>
            <a:extLst>
              <a:ext uri="{FF2B5EF4-FFF2-40B4-BE49-F238E27FC236}">
                <a16:creationId xmlns:a16="http://schemas.microsoft.com/office/drawing/2014/main" id="{28AF0DD7-1330-43D1-9AAC-55BD941C033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2D46B4A-7FF0-4488-AA85-91125137B2E5}" type="slidenum">
              <a:rPr lang="en-US" altLang="en-US"/>
              <a:pPr>
                <a:spcBef>
                  <a:spcPct val="0"/>
                </a:spcBef>
              </a:pPr>
              <a:t>1</a:t>
            </a:fld>
            <a:endParaRPr lang="en-US" altLang="en-US"/>
          </a:p>
        </p:txBody>
      </p:sp>
      <p:sp>
        <p:nvSpPr>
          <p:cNvPr id="4099" name="Rectangle 2">
            <a:extLst>
              <a:ext uri="{FF2B5EF4-FFF2-40B4-BE49-F238E27FC236}">
                <a16:creationId xmlns:a16="http://schemas.microsoft.com/office/drawing/2014/main" id="{63D2EB64-D43A-4E09-9EA4-D310ABB1AC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0" name="Rectangle 3">
            <a:extLst>
              <a:ext uri="{FF2B5EF4-FFF2-40B4-BE49-F238E27FC236}">
                <a16:creationId xmlns:a16="http://schemas.microsoft.com/office/drawing/2014/main" id="{6847C64F-678D-4140-A314-08EFC7DED39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1323764" y="3228896"/>
            <a:ext cx="7280698" cy="305895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377904-1749-4C3C-A22E-585A63BC1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22A9B2-67D4-4D22-8A61-47EC2CD63B6C}" type="datetimeFigureOut">
              <a:rPr lang="en-US"/>
              <a:pPr>
                <a:defRPr/>
              </a:pPr>
              <a:t>11/7/2019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62E07D-7004-428A-ABE2-9B3245F706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50C2E-FD55-42C9-8370-3EB574F76A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2841A4-8FF6-4F78-846F-0B0E7BF985F9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8796486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6DDD3-5DFA-4665-B39D-94033C1E1A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D9FA7-CD91-4940-A0DF-2D229BB4753E}" type="datetimeFigureOut">
              <a:rPr lang="en-US"/>
              <a:pPr>
                <a:defRPr/>
              </a:pPr>
              <a:t>11/7/2019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6BDD43-07B2-4A55-A5B4-4F4B5466406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896985-E86A-41A7-B5B6-08BA39BD78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62936F-16F4-4C4F-BF56-41A2A62709DC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4050732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7336D0-824B-4ECF-BDEC-7A17960F24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8F897A-9F7D-447F-BFC9-504082B58CBC}" type="datetimeFigureOut">
              <a:rPr lang="en-US"/>
              <a:pPr>
                <a:defRPr/>
              </a:pPr>
              <a:t>11/7/2019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DD9F83-B93A-4068-8E58-5A2E84AB98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5980FAD-09D0-4A99-B6B5-A8543B91B4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48346C-56C8-41B4-B0B8-A7149D9D8967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1953957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B4C2B82-740A-4907-B725-16B79AC1F5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5A5EA-E9C0-4F45-88EF-61BE77C550CF}" type="datetimeFigureOut">
              <a:rPr lang="en-US"/>
              <a:pPr>
                <a:defRPr/>
              </a:pPr>
              <a:t>11/7/2019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A245BB0-6157-4CE4-B998-C129C4403B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00BB1E77-8016-4180-96B7-47DF5B4C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D6F740-E861-4BF2-BBEB-FEF915AC9C03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654066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2A4FAB0-4775-49DF-9B82-CBB0A5F122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E3CB13-E021-4537-91C5-F4BC8BB46F05}" type="datetimeFigureOut">
              <a:rPr lang="en-US"/>
              <a:pPr>
                <a:defRPr/>
              </a:pPr>
              <a:t>11/7/2019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68430CA9-E484-4BAE-BEBB-4A0E13B14D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45A2620B-86C0-49CE-9D96-873D0C797D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6FBADA-FB60-43BB-B67D-261A3BFFA726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7517277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17D1D659-8D9E-4D15-AA75-829FCF397E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9558EF-4876-48BF-A2CF-F036222BD63E}" type="datetimeFigureOut">
              <a:rPr lang="en-US"/>
              <a:pPr>
                <a:defRPr/>
              </a:pPr>
              <a:t>11/7/2019</a:t>
            </a:fld>
            <a:endParaRPr lang="en-US" dirty="0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2EE281DA-7FC2-4E83-9290-EB4E385FA8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49C661E5-171F-40E0-8FB1-30E9BB7F66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E08465-571A-4730-B6D6-4E2C092F546F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9382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756BA1DB-A0B8-4383-92DC-A410D4ED5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17FA2F-CD6D-4603-8E00-35600D233F42}" type="datetimeFigureOut">
              <a:rPr lang="en-US"/>
              <a:pPr>
                <a:defRPr/>
              </a:pPr>
              <a:t>11/7/2019</a:t>
            </a:fld>
            <a:endParaRPr lang="en-US" dirty="0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71A11A28-4415-451A-B032-BAECF52AF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00073F4E-E9E5-4FD1-B7FE-BCAB8C3D89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4D3CCA-244A-40A9-80FC-0C04A503EED5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319574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1D3AC33-FE52-4424-948F-7A34862B62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F002C6-DEC0-4FBE-A08C-C2C3228F7C76}" type="datetimeFigureOut">
              <a:rPr lang="en-US"/>
              <a:pPr>
                <a:defRPr/>
              </a:pPr>
              <a:t>11/7/2019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B6BB3D90-2757-4797-B09E-217C2AAF1E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AD69BB8B-2B5E-492F-AB63-5B80FAC58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E46AD4-91DA-415C-A4A8-2227F63A956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1875080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85EA494-3A24-462D-A47E-18BAC65A33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04842-9F64-41C4-A4F5-ABBBA9C38C91}" type="datetimeFigureOut">
              <a:rPr lang="en-US"/>
              <a:pPr>
                <a:defRPr/>
              </a:pPr>
              <a:t>11/7/2019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6943D67D-4647-4CE1-93EA-2CF2CA60A3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25217C1-EFEB-4537-8713-C3B6ADDE49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D204B53-4725-4E70-96B8-38D7B9638DA4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27280437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003417-E6D0-46C6-9439-9BABD2DBE3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D31AA6-4177-4A19-A18E-33B08162A9DA}" type="datetimeFigureOut">
              <a:rPr lang="en-US"/>
              <a:pPr>
                <a:defRPr/>
              </a:pPr>
              <a:t>11/7/2019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489922D-FA45-4735-99E2-0518C7BB80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6E4220-C460-40B8-A718-04632801F9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40F9C5F-85B2-4ABA-AE5C-AFA853D65781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9770777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622A44-4321-4030-BB14-676ECDE613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46DC13-8713-4EA2-89CD-B059D391E49F}" type="datetimeFigureOut">
              <a:rPr lang="en-US"/>
              <a:pPr>
                <a:defRPr/>
              </a:pPr>
              <a:t>11/7/2019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832CDA-F300-4040-BA2F-6BA7EB515C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4EE884C-A1D3-41C0-A127-D5F42AD62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79E6E7-2A59-4442-B161-E973614EACEE}" type="slidenum">
              <a:rPr lang="en-US" altLang="th-TH"/>
              <a:pPr/>
              <a:t>‹#›</a:t>
            </a:fld>
            <a:endParaRPr lang="en-US" altLang="th-TH"/>
          </a:p>
        </p:txBody>
      </p:sp>
    </p:spTree>
    <p:extLst>
      <p:ext uri="{BB962C8B-B14F-4D97-AF65-F5344CB8AC3E}">
        <p14:creationId xmlns:p14="http://schemas.microsoft.com/office/powerpoint/2010/main" val="37739257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Title Placeholder 1">
            <a:extLst>
              <a:ext uri="{FF2B5EF4-FFF2-40B4-BE49-F238E27FC236}">
                <a16:creationId xmlns:a16="http://schemas.microsoft.com/office/drawing/2014/main" id="{4B2F32B2-BE71-4000-B1EC-BB87DFE8AC6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title style</a:t>
            </a:r>
          </a:p>
        </p:txBody>
      </p:sp>
      <p:sp>
        <p:nvSpPr>
          <p:cNvPr id="66563" name="Text Placeholder 2">
            <a:extLst>
              <a:ext uri="{FF2B5EF4-FFF2-40B4-BE49-F238E27FC236}">
                <a16:creationId xmlns:a16="http://schemas.microsoft.com/office/drawing/2014/main" id="{742A20BA-FC32-4BC4-BFB2-DD61A44169F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th-TH"/>
              <a:t>Click to edit Master text styles</a:t>
            </a:r>
          </a:p>
          <a:p>
            <a:pPr lvl="1"/>
            <a:r>
              <a:rPr lang="en-US" altLang="th-TH"/>
              <a:t>Second level</a:t>
            </a:r>
          </a:p>
          <a:p>
            <a:pPr lvl="2"/>
            <a:r>
              <a:rPr lang="en-US" altLang="th-TH"/>
              <a:t>Third level</a:t>
            </a:r>
          </a:p>
          <a:p>
            <a:pPr lvl="3"/>
            <a:r>
              <a:rPr lang="en-US" altLang="th-TH"/>
              <a:t>Fourth level</a:t>
            </a:r>
          </a:p>
          <a:p>
            <a:pPr lvl="4"/>
            <a:r>
              <a:rPr lang="en-US" altLang="th-TH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ADE55-0BB1-47B7-B0BD-60453A4B8F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585DCC36-64B7-4BF6-8C9D-B15D26A07D25}" type="datetimeFigureOut">
              <a:rPr lang="en-US"/>
              <a:pPr>
                <a:defRPr/>
              </a:pPr>
              <a:t>11/7/2019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F1D2EC-9419-4A19-BBC8-0FAF8AE6118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 dirty="0" smtClean="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9FAC8A-6DBC-4200-9CF4-8862B32CFD9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E9A198FD-0912-492A-9EDE-331544F4BB22}" type="slidenum">
              <a:rPr lang="en-US" altLang="th-TH"/>
              <a:pPr/>
              <a:t>‹#›</a:t>
            </a:fld>
            <a:endParaRPr lang="en-US" alt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Slide Number Placeholder 3">
            <a:extLst>
              <a:ext uri="{FF2B5EF4-FFF2-40B4-BE49-F238E27FC236}">
                <a16:creationId xmlns:a16="http://schemas.microsoft.com/office/drawing/2014/main" id="{99FB2063-4C54-4D86-A521-B838C6636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E6443BD7-68B9-4D8A-81EE-3B33EB301255}" type="slidenum">
              <a:rPr lang="en-US" altLang="en-US" sz="120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200">
              <a:solidFill>
                <a:srgbClr val="898989"/>
              </a:solidFill>
            </a:endParaRPr>
          </a:p>
        </p:txBody>
      </p:sp>
      <p:sp>
        <p:nvSpPr>
          <p:cNvPr id="3075" name="Rectangle 2" descr="Recycled paper">
            <a:extLst>
              <a:ext uri="{FF2B5EF4-FFF2-40B4-BE49-F238E27FC236}">
                <a16:creationId xmlns:a16="http://schemas.microsoft.com/office/drawing/2014/main" id="{5B3C2436-C3E2-4735-8CA3-60D1345167C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31913" y="3206750"/>
            <a:ext cx="64770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Oligopoly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4400" b="1" dirty="0"/>
              <a:t>(Chapter 13)</a:t>
            </a:r>
          </a:p>
        </p:txBody>
      </p:sp>
      <p:sp>
        <p:nvSpPr>
          <p:cNvPr id="15" name="Title 14">
            <a:extLst>
              <a:ext uri="{FF2B5EF4-FFF2-40B4-BE49-F238E27FC236}">
                <a16:creationId xmlns:a16="http://schemas.microsoft.com/office/drawing/2014/main" id="{12760996-B193-43E8-8525-78B61574361E}"/>
              </a:ext>
            </a:extLst>
          </p:cNvPr>
          <p:cNvSpPr txBox="1">
            <a:spLocks/>
          </p:cNvSpPr>
          <p:nvPr/>
        </p:nvSpPr>
        <p:spPr>
          <a:xfrm>
            <a:off x="2627313" y="1752600"/>
            <a:ext cx="3886200" cy="914400"/>
          </a:xfrm>
          <a:prstGeom prst="rect">
            <a:avLst/>
          </a:prstGeom>
          <a:solidFill>
            <a:srgbClr val="C00000"/>
          </a:solidFill>
        </p:spPr>
        <p:txBody>
          <a:bodyPr/>
          <a:lstStyle/>
          <a:p>
            <a:pPr algn="ctr" eaLnBrk="1" hangingPunct="1">
              <a:defRPr/>
            </a:pPr>
            <a:r>
              <a:rPr lang="en-US" sz="44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Topic 11 Part 3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6" name="Slide Number Placeholder 3">
            <a:extLst>
              <a:ext uri="{FF2B5EF4-FFF2-40B4-BE49-F238E27FC236}">
                <a16:creationId xmlns:a16="http://schemas.microsoft.com/office/drawing/2014/main" id="{497BB0B3-135A-44D2-BC75-87DC1A5498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A5FFBFA3-461A-4882-B5F1-69C1D7FA646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96331" name="AutoShape 11">
            <a:extLst>
              <a:ext uri="{FF2B5EF4-FFF2-40B4-BE49-F238E27FC236}">
                <a16:creationId xmlns:a16="http://schemas.microsoft.com/office/drawing/2014/main" id="{0E598629-F2EB-46DD-9551-741AF59CE5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Oligopoly –</a:t>
            </a:r>
            <a:r>
              <a:rPr lang="en-US" sz="4000" b="1" i="1" dirty="0">
                <a:solidFill>
                  <a:srgbClr val="0000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alibri" pitchFamily="34" charset="0"/>
              </a:rPr>
              <a:t> </a:t>
            </a:r>
            <a:r>
              <a:rPr lang="en-US" altLang="th-TH" sz="4000" b="1" dirty="0">
                <a:solidFill>
                  <a:srgbClr val="000066"/>
                </a:solidFill>
                <a:latin typeface="Calibri" panose="020F0502020204030204" pitchFamily="34" charset="0"/>
              </a:rPr>
              <a:t>Assumptions</a:t>
            </a:r>
          </a:p>
        </p:txBody>
      </p:sp>
      <p:sp>
        <p:nvSpPr>
          <p:cNvPr id="8204" name="Rectangle 12">
            <a:extLst>
              <a:ext uri="{FF2B5EF4-FFF2-40B4-BE49-F238E27FC236}">
                <a16:creationId xmlns:a16="http://schemas.microsoft.com/office/drawing/2014/main" id="{397A7749-DC07-4286-B08B-0D0F10E4FB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71626" y="1449417"/>
            <a:ext cx="8200748" cy="4893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b="1" u="sng" dirty="0">
                <a:latin typeface="Calibri" panose="020F0502020204030204" pitchFamily="34" charset="0"/>
              </a:rPr>
              <a:t>Assumptions</a:t>
            </a:r>
          </a:p>
          <a:p>
            <a:pPr marL="457200" indent="-457200" eaLnBrk="1" hangingPunct="1">
              <a:buAutoNum type="arabicParenR"/>
            </a:pPr>
            <a:r>
              <a:rPr lang="en-US" altLang="th-TH" sz="2400" b="1" dirty="0">
                <a:latin typeface="Calibri" panose="020F0502020204030204" pitchFamily="34" charset="0"/>
              </a:rPr>
              <a:t>Firms set prices</a:t>
            </a:r>
          </a:p>
          <a:p>
            <a:pPr marL="457200" indent="-457200" eaLnBrk="1" hangingPunct="1">
              <a:buAutoNum type="arabicParenR"/>
            </a:pPr>
            <a:r>
              <a:rPr lang="en-US" altLang="th-TH" sz="2400" dirty="0">
                <a:latin typeface="Calibri" panose="020F0502020204030204" pitchFamily="34" charset="0"/>
              </a:rPr>
              <a:t>Simultaneous-move</a:t>
            </a:r>
          </a:p>
          <a:p>
            <a:pPr marL="457200" indent="-457200" eaLnBrk="1" hangingPunct="1">
              <a:buAutoNum type="arabicParenR"/>
            </a:pPr>
            <a:r>
              <a:rPr lang="en-US" altLang="th-TH" sz="2400" dirty="0">
                <a:latin typeface="Calibri" panose="020F0502020204030204" pitchFamily="34" charset="0"/>
              </a:rPr>
              <a:t>Non-cooperative</a:t>
            </a:r>
          </a:p>
          <a:p>
            <a:pPr marL="457200" indent="-457200" eaLnBrk="1" hangingPunct="1">
              <a:buAutoNum type="arabicParenR"/>
            </a:pPr>
            <a:r>
              <a:rPr lang="en-US" altLang="th-TH" sz="2400" b="1" dirty="0">
                <a:latin typeface="Calibri" panose="020F0502020204030204" pitchFamily="34" charset="0"/>
              </a:rPr>
              <a:t>Homogeneous Products VS Differentiated Products</a:t>
            </a:r>
          </a:p>
          <a:p>
            <a:pPr marL="457200" indent="-457200" eaLnBrk="1" hangingPunct="1">
              <a:buAutoNum type="arabicParenR"/>
            </a:pPr>
            <a:endParaRPr lang="en-US" altLang="th-TH" sz="2400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dirty="0">
                <a:latin typeface="Calibri" panose="020F0502020204030204" pitchFamily="34" charset="0"/>
              </a:rPr>
              <a:t>We will study TWO versions of Bertrand Oligopoly:</a:t>
            </a:r>
          </a:p>
          <a:p>
            <a:pPr marL="342900" indent="-342900" eaLnBrk="1" hangingPunct="1">
              <a:buFontTx/>
              <a:buChar char="-"/>
            </a:pPr>
            <a:r>
              <a:rPr lang="en-US" altLang="th-TH" sz="2400" dirty="0">
                <a:latin typeface="Calibri" panose="020F0502020204030204" pitchFamily="34" charset="0"/>
              </a:rPr>
              <a:t>Bertrand Duopoly with </a:t>
            </a:r>
            <a:r>
              <a:rPr lang="en-US" altLang="th-TH" sz="2400" b="1" dirty="0">
                <a:latin typeface="Calibri" panose="020F0502020204030204" pitchFamily="34" charset="0"/>
              </a:rPr>
              <a:t>Homogeneous Products</a:t>
            </a:r>
          </a:p>
          <a:p>
            <a:pPr marL="342900" indent="-342900" eaLnBrk="1" hangingPunct="1">
              <a:buFontTx/>
              <a:buChar char="-"/>
            </a:pPr>
            <a:r>
              <a:rPr lang="en-US" altLang="th-TH" sz="2400" dirty="0">
                <a:latin typeface="Calibri" panose="020F0502020204030204" pitchFamily="34" charset="0"/>
              </a:rPr>
              <a:t>Bertrand Duopoly with </a:t>
            </a:r>
            <a:r>
              <a:rPr lang="en-US" altLang="th-TH" sz="2400" b="1" dirty="0">
                <a:latin typeface="Calibri" panose="020F0502020204030204" pitchFamily="34" charset="0"/>
              </a:rPr>
              <a:t>Differentiated Products</a:t>
            </a:r>
          </a:p>
          <a:p>
            <a:pPr marL="342900" indent="-342900" eaLnBrk="1" hangingPunct="1">
              <a:buFontTx/>
              <a:buChar char="-"/>
            </a:pPr>
            <a:endParaRPr lang="en-US" altLang="th-TH" sz="2400" b="1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b="1" dirty="0">
                <a:latin typeface="Calibri" panose="020F0502020204030204" pitchFamily="34" charset="0"/>
              </a:rPr>
              <a:t>Note that in Bertrand, firms engage in </a:t>
            </a:r>
            <a:r>
              <a:rPr lang="en-US" altLang="th-TH" sz="2400" b="1" u="sng" dirty="0">
                <a:latin typeface="Calibri" panose="020F0502020204030204" pitchFamily="34" charset="0"/>
              </a:rPr>
              <a:t>Price Competition</a:t>
            </a:r>
            <a:r>
              <a:rPr lang="en-US" altLang="th-TH" sz="2400" b="1" dirty="0">
                <a:latin typeface="Calibri" panose="020F0502020204030204" pitchFamily="34" charset="0"/>
              </a:rPr>
              <a:t>.</a:t>
            </a:r>
          </a:p>
          <a:p>
            <a:pPr eaLnBrk="1" hangingPunct="1"/>
            <a:endParaRPr lang="en-US" altLang="th-TH" sz="2400" b="1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dirty="0">
                <a:latin typeface="Calibri" panose="020F0502020204030204" pitchFamily="34" charset="0"/>
              </a:rPr>
              <a:t>In </a:t>
            </a:r>
            <a:r>
              <a:rPr lang="en-US" altLang="th-TH" sz="2400" b="1" dirty="0">
                <a:latin typeface="Calibri" panose="020F0502020204030204" pitchFamily="34" charset="0"/>
              </a:rPr>
              <a:t>Cournot</a:t>
            </a:r>
            <a:r>
              <a:rPr lang="en-US" altLang="th-TH" sz="2400" dirty="0">
                <a:latin typeface="Calibri" panose="020F0502020204030204" pitchFamily="34" charset="0"/>
              </a:rPr>
              <a:t>, firms engage in </a:t>
            </a:r>
            <a:r>
              <a:rPr lang="en-US" altLang="th-TH" sz="2400" b="1" u="sng" dirty="0">
                <a:latin typeface="Calibri" panose="020F0502020204030204" pitchFamily="34" charset="0"/>
              </a:rPr>
              <a:t>Quantity Competition</a:t>
            </a:r>
            <a:r>
              <a:rPr lang="en-US" altLang="th-TH" sz="2400" dirty="0">
                <a:latin typeface="Calibri" panose="020F0502020204030204" pitchFamily="34" charset="0"/>
              </a:rPr>
              <a:t>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DA6E9914-F659-4077-B105-FB89DB9D6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2C22339-BC23-4B75-8637-5884E02400B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6395" name="Rectangle 11">
            <a:extLst>
              <a:ext uri="{FF2B5EF4-FFF2-40B4-BE49-F238E27FC236}">
                <a16:creationId xmlns:a16="http://schemas.microsoft.com/office/drawing/2014/main" id="{88143D38-73BA-465A-9BD1-E1440F5F5A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4900" y="1449417"/>
            <a:ext cx="6934200" cy="452431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b="1" dirty="0">
                <a:latin typeface="Calibri" panose="020F0502020204030204" pitchFamily="34" charset="0"/>
              </a:rPr>
              <a:t>Homogeneity implies that consumers will buy from the low-price seller.</a:t>
            </a:r>
          </a:p>
          <a:p>
            <a:pPr eaLnBrk="1" hangingPunct="1"/>
            <a:endParaRPr lang="en-US" altLang="th-TH" sz="2400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dirty="0">
                <a:latin typeface="Calibri" panose="020F0502020204030204" pitchFamily="34" charset="0"/>
              </a:rPr>
              <a:t>Further, each firm realizes that the demand that it faces depends both on its own price and on the price set by other firms</a:t>
            </a:r>
            <a:r>
              <a:rPr lang="en-US" altLang="th-TH" sz="2400" b="1" dirty="0">
                <a:latin typeface="Calibri" panose="020F0502020204030204" pitchFamily="34" charset="0"/>
              </a:rPr>
              <a:t>.</a:t>
            </a:r>
          </a:p>
          <a:p>
            <a:pPr eaLnBrk="1" hangingPunct="1"/>
            <a:endParaRPr lang="en-US" altLang="th-TH" sz="2400" b="1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b="1" dirty="0">
                <a:latin typeface="Calibri" panose="020F0502020204030204" pitchFamily="34" charset="0"/>
              </a:rPr>
              <a:t>Any firm charging a higher price than its rivals will sell no output.</a:t>
            </a:r>
          </a:p>
          <a:p>
            <a:pPr eaLnBrk="1" hangingPunct="1"/>
            <a:endParaRPr lang="en-US" altLang="th-TH" sz="2400" b="1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b="1" dirty="0">
                <a:latin typeface="Calibri" panose="020F0502020204030204" pitchFamily="34" charset="0"/>
              </a:rPr>
              <a:t>Any firm charging a lower price than its rivals will obtain the entire market demand.</a:t>
            </a:r>
          </a:p>
        </p:txBody>
      </p:sp>
      <p:sp>
        <p:nvSpPr>
          <p:cNvPr id="697356" name="AutoShape 12">
            <a:extLst>
              <a:ext uri="{FF2B5EF4-FFF2-40B4-BE49-F238E27FC236}">
                <a16:creationId xmlns:a16="http://schemas.microsoft.com/office/drawing/2014/main" id="{BF0C32B6-70F3-47E2-AB96-90B741730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– Homogeneous Products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DA6E9914-F659-4077-B105-FB89DB9D6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2C22339-BC23-4B75-8637-5884E02400B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6395" name="Rectangle 11">
            <a:extLst>
              <a:ext uri="{FF2B5EF4-FFF2-40B4-BE49-F238E27FC236}">
                <a16:creationId xmlns:a16="http://schemas.microsoft.com/office/drawing/2014/main" id="{88143D38-73BA-465A-9BD1-E1440F5F5A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4900" y="1326306"/>
            <a:ext cx="6934200" cy="477053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dirty="0">
                <a:latin typeface="Calibri" panose="020F0502020204030204" pitchFamily="34" charset="0"/>
              </a:rPr>
              <a:t>Any firm charging a higher price than its rivals will sell no output.</a:t>
            </a:r>
          </a:p>
          <a:p>
            <a:pPr eaLnBrk="1" hangingPunct="1"/>
            <a:endParaRPr lang="en-US" altLang="th-TH" sz="2400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dirty="0">
                <a:latin typeface="Calibri" panose="020F0502020204030204" pitchFamily="34" charset="0"/>
              </a:rPr>
              <a:t>Any firm charging a lower price than its rivals will obtain the entire market demand.</a:t>
            </a:r>
          </a:p>
          <a:p>
            <a:pPr eaLnBrk="1" hangingPunct="1"/>
            <a:endParaRPr lang="en-US" altLang="th-TH" sz="2400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dirty="0">
                <a:latin typeface="Calibri" panose="020F0502020204030204" pitchFamily="34" charset="0"/>
              </a:rPr>
              <a:t>Symbolically, the quantity sold of Firm 1 is given by </a:t>
            </a:r>
          </a:p>
          <a:p>
            <a:pPr eaLnBrk="1" hangingPunct="1"/>
            <a:endParaRPr lang="en-US" altLang="th-TH" sz="2400" b="1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b="1" dirty="0">
                <a:latin typeface="Calibri" panose="020F0502020204030204" pitchFamily="34" charset="0"/>
              </a:rPr>
              <a:t>			= D(P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b="1" dirty="0">
                <a:latin typeface="Calibri" panose="020F0502020204030204" pitchFamily="34" charset="0"/>
              </a:rPr>
              <a:t>, P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2</a:t>
            </a:r>
            <a:r>
              <a:rPr lang="en-US" altLang="th-TH" sz="2400" b="1" dirty="0">
                <a:latin typeface="Calibri" panose="020F0502020204030204" pitchFamily="34" charset="0"/>
              </a:rPr>
              <a:t>)/2	IF P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b="1" dirty="0">
                <a:latin typeface="Calibri" panose="020F0502020204030204" pitchFamily="34" charset="0"/>
              </a:rPr>
              <a:t> = P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2</a:t>
            </a:r>
            <a:r>
              <a:rPr lang="en-US" altLang="th-TH" sz="2400" b="1" dirty="0">
                <a:latin typeface="Calibri" panose="020F0502020204030204" pitchFamily="34" charset="0"/>
              </a:rPr>
              <a:t>	</a:t>
            </a:r>
          </a:p>
          <a:p>
            <a:pPr eaLnBrk="1" hangingPunct="1"/>
            <a:r>
              <a:rPr lang="en-US" altLang="th-TH" sz="2400" b="1" dirty="0">
                <a:latin typeface="Calibri" panose="020F0502020204030204" pitchFamily="34" charset="0"/>
              </a:rPr>
              <a:t>Q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b="1" dirty="0">
                <a:latin typeface="Calibri" panose="020F0502020204030204" pitchFamily="34" charset="0"/>
              </a:rPr>
              <a:t> = D(P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b="1" dirty="0">
                <a:latin typeface="Calibri" panose="020F0502020204030204" pitchFamily="34" charset="0"/>
              </a:rPr>
              <a:t>, P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2</a:t>
            </a:r>
            <a:r>
              <a:rPr lang="en-US" altLang="th-TH" sz="2400" b="1" dirty="0">
                <a:latin typeface="Calibri" panose="020F0502020204030204" pitchFamily="34" charset="0"/>
              </a:rPr>
              <a:t>)		= D(P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b="1" dirty="0">
                <a:latin typeface="Calibri" panose="020F0502020204030204" pitchFamily="34" charset="0"/>
              </a:rPr>
              <a:t>)		IF P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b="1" dirty="0">
                <a:latin typeface="Calibri" panose="020F0502020204030204" pitchFamily="34" charset="0"/>
              </a:rPr>
              <a:t> &lt; P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2</a:t>
            </a:r>
            <a:endParaRPr lang="en-US" altLang="th-TH" sz="2400" b="1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b="1" dirty="0">
                <a:latin typeface="Calibri" panose="020F0502020204030204" pitchFamily="34" charset="0"/>
              </a:rPr>
              <a:t>			= 0		IF P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b="1" dirty="0">
                <a:latin typeface="Calibri" panose="020F0502020204030204" pitchFamily="34" charset="0"/>
              </a:rPr>
              <a:t> &gt; P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2</a:t>
            </a:r>
          </a:p>
          <a:p>
            <a:pPr eaLnBrk="1" hangingPunct="1"/>
            <a:endParaRPr lang="en-US" altLang="th-TH" sz="2400" b="1" baseline="-25000" dirty="0">
              <a:latin typeface="Calibri" panose="020F0502020204030204" pitchFamily="34" charset="0"/>
            </a:endParaRPr>
          </a:p>
          <a:p>
            <a:pPr eaLnBrk="1" hangingPunct="1"/>
            <a:r>
              <a:rPr lang="en-US" altLang="th-TH" sz="2400" b="1" dirty="0">
                <a:latin typeface="Calibri" panose="020F0502020204030204" pitchFamily="34" charset="0"/>
              </a:rPr>
              <a:t>We use the following result to derive P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b="1" dirty="0">
                <a:latin typeface="Calibri" panose="020F0502020204030204" pitchFamily="34" charset="0"/>
              </a:rPr>
              <a:t>* = BR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b="1" dirty="0">
                <a:latin typeface="Calibri" panose="020F0502020204030204" pitchFamily="34" charset="0"/>
              </a:rPr>
              <a:t>(P</a:t>
            </a:r>
            <a:r>
              <a:rPr lang="en-US" altLang="th-TH" sz="2400" b="1" baseline="-25000" dirty="0">
                <a:latin typeface="Calibri" panose="020F0502020204030204" pitchFamily="34" charset="0"/>
              </a:rPr>
              <a:t>2</a:t>
            </a:r>
            <a:r>
              <a:rPr lang="en-US" altLang="th-TH" sz="2400" b="1" dirty="0">
                <a:latin typeface="Calibri" panose="020F0502020204030204" pitchFamily="34" charset="0"/>
              </a:rPr>
              <a:t>).</a:t>
            </a:r>
          </a:p>
        </p:txBody>
      </p:sp>
      <p:sp>
        <p:nvSpPr>
          <p:cNvPr id="697356" name="AutoShape 12">
            <a:extLst>
              <a:ext uri="{FF2B5EF4-FFF2-40B4-BE49-F238E27FC236}">
                <a16:creationId xmlns:a16="http://schemas.microsoft.com/office/drawing/2014/main" id="{BF0C32B6-70F3-47E2-AB96-90B741730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– Homogeneous Products</a:t>
            </a:r>
          </a:p>
        </p:txBody>
      </p:sp>
      <p:sp>
        <p:nvSpPr>
          <p:cNvPr id="2" name="Left Brace 1">
            <a:extLst>
              <a:ext uri="{FF2B5EF4-FFF2-40B4-BE49-F238E27FC236}">
                <a16:creationId xmlns:a16="http://schemas.microsoft.com/office/drawing/2014/main" id="{1637B592-CDA6-4A30-B8FB-693E86A6764C}"/>
              </a:ext>
            </a:extLst>
          </p:cNvPr>
          <p:cNvSpPr/>
          <p:nvPr/>
        </p:nvSpPr>
        <p:spPr>
          <a:xfrm>
            <a:off x="3200400" y="4419600"/>
            <a:ext cx="381000" cy="914400"/>
          </a:xfrm>
          <a:prstGeom prst="leftBrace">
            <a:avLst>
              <a:gd name="adj1" fmla="val 60000"/>
              <a:gd name="adj2" fmla="val 50000"/>
            </a:avLst>
          </a:prstGeom>
          <a:noFill/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5222208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DA6E9914-F659-4077-B105-FB89DB9D6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2C22339-BC23-4B75-8637-5884E02400B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16395" name="Rectangle 11">
            <a:extLst>
              <a:ext uri="{FF2B5EF4-FFF2-40B4-BE49-F238E27FC236}">
                <a16:creationId xmlns:a16="http://schemas.microsoft.com/office/drawing/2014/main" id="{88143D38-73BA-465A-9BD1-E1440F5F5A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04900" y="1320710"/>
            <a:ext cx="6934200" cy="1200329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dirty="0">
                <a:latin typeface="Calibri" panose="020F0502020204030204" pitchFamily="34" charset="0"/>
              </a:rPr>
              <a:t>P</a:t>
            </a:r>
            <a:r>
              <a:rPr lang="en-US" altLang="th-TH" sz="2400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dirty="0">
                <a:latin typeface="Calibri" panose="020F0502020204030204" pitchFamily="34" charset="0"/>
              </a:rPr>
              <a:t>* = BR</a:t>
            </a:r>
            <a:r>
              <a:rPr lang="en-US" altLang="th-TH" sz="2400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dirty="0">
                <a:latin typeface="Calibri" panose="020F0502020204030204" pitchFamily="34" charset="0"/>
              </a:rPr>
              <a:t>(P</a:t>
            </a:r>
            <a:r>
              <a:rPr lang="en-US" altLang="th-TH" sz="2400" baseline="-25000" dirty="0">
                <a:latin typeface="Calibri" panose="020F0502020204030204" pitchFamily="34" charset="0"/>
              </a:rPr>
              <a:t>2</a:t>
            </a:r>
            <a:r>
              <a:rPr lang="en-US" altLang="th-TH" sz="2400" dirty="0">
                <a:latin typeface="Calibri" panose="020F0502020204030204" pitchFamily="34" charset="0"/>
              </a:rPr>
              <a:t>)	refers to the profit-maximizing price (best response function) of Firm 1 which depends on the price of Firm 2.</a:t>
            </a:r>
          </a:p>
        </p:txBody>
      </p:sp>
      <p:sp>
        <p:nvSpPr>
          <p:cNvPr id="697356" name="AutoShape 12">
            <a:extLst>
              <a:ext uri="{FF2B5EF4-FFF2-40B4-BE49-F238E27FC236}">
                <a16:creationId xmlns:a16="http://schemas.microsoft.com/office/drawing/2014/main" id="{BF0C32B6-70F3-47E2-AB96-90B741730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– Homogeneous Products</a:t>
            </a:r>
          </a:p>
        </p:txBody>
      </p:sp>
      <p:pic>
        <p:nvPicPr>
          <p:cNvPr id="29698" name="Picture 2">
            <a:extLst>
              <a:ext uri="{FF2B5EF4-FFF2-40B4-BE49-F238E27FC236}">
                <a16:creationId xmlns:a16="http://schemas.microsoft.com/office/drawing/2014/main" id="{496781FE-39B9-422C-8D27-269E43E38A5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2774950"/>
            <a:ext cx="3552825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9F06177E-1325-40CF-855A-6620D78C6493}"/>
              </a:ext>
            </a:extLst>
          </p:cNvPr>
          <p:cNvSpPr txBox="1"/>
          <p:nvPr/>
        </p:nvSpPr>
        <p:spPr>
          <a:xfrm>
            <a:off x="4324350" y="3099866"/>
            <a:ext cx="44577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th-TH" sz="2400" dirty="0">
                <a:latin typeface="Calibri" panose="020F0502020204030204" pitchFamily="34" charset="0"/>
              </a:rPr>
              <a:t>P</a:t>
            </a:r>
            <a:r>
              <a:rPr lang="en-US" altLang="th-TH" sz="2400" baseline="-25000" dirty="0">
                <a:latin typeface="Calibri" panose="020F0502020204030204" pitchFamily="34" charset="0"/>
              </a:rPr>
              <a:t>m</a:t>
            </a:r>
            <a:r>
              <a:rPr lang="en-US" altLang="th-TH" sz="2400" dirty="0">
                <a:latin typeface="Calibri" panose="020F0502020204030204" pitchFamily="34" charset="0"/>
              </a:rPr>
              <a:t> = monopoly price</a:t>
            </a:r>
          </a:p>
          <a:p>
            <a:endParaRPr lang="en-US" altLang="th-TH" sz="2400" dirty="0">
              <a:latin typeface="Calibri" panose="020F0502020204030204" pitchFamily="34" charset="0"/>
            </a:endParaRPr>
          </a:p>
          <a:p>
            <a:r>
              <a:rPr lang="en-US" altLang="th-TH" sz="2400" b="1" u="sng" dirty="0">
                <a:latin typeface="Calibri" panose="020F0502020204030204" pitchFamily="34" charset="0"/>
              </a:rPr>
              <a:t>P</a:t>
            </a:r>
            <a:r>
              <a:rPr lang="en-US" altLang="th-TH" sz="2400" b="1" u="sng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b="1" u="sng" dirty="0">
                <a:latin typeface="Calibri" panose="020F0502020204030204" pitchFamily="34" charset="0"/>
              </a:rPr>
              <a:t>* = BR</a:t>
            </a:r>
            <a:r>
              <a:rPr lang="en-US" altLang="th-TH" sz="2400" b="1" u="sng" baseline="-25000" dirty="0">
                <a:latin typeface="Calibri" panose="020F0502020204030204" pitchFamily="34" charset="0"/>
              </a:rPr>
              <a:t>1</a:t>
            </a:r>
            <a:r>
              <a:rPr lang="en-US" altLang="th-TH" sz="2400" b="1" u="sng" dirty="0">
                <a:latin typeface="Calibri" panose="020F0502020204030204" pitchFamily="34" charset="0"/>
              </a:rPr>
              <a:t>(P</a:t>
            </a:r>
            <a:r>
              <a:rPr lang="en-US" altLang="th-TH" sz="2400" b="1" u="sng" baseline="-25000" dirty="0">
                <a:latin typeface="Calibri" panose="020F0502020204030204" pitchFamily="34" charset="0"/>
              </a:rPr>
              <a:t>2</a:t>
            </a:r>
            <a:r>
              <a:rPr lang="en-US" altLang="th-TH" sz="2400" b="1" u="sng" dirty="0">
                <a:latin typeface="Calibri" panose="020F0502020204030204" pitchFamily="34" charset="0"/>
              </a:rPr>
              <a:t>) </a:t>
            </a:r>
          </a:p>
          <a:p>
            <a:endParaRPr lang="en-US" sz="2400" dirty="0">
              <a:latin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</a:rPr>
              <a:t>P</a:t>
            </a:r>
            <a:r>
              <a:rPr lang="en-US" sz="2400" baseline="-25000" dirty="0">
                <a:latin typeface="Calibri" panose="020F0502020204030204" pitchFamily="34" charset="0"/>
              </a:rPr>
              <a:t>1</a:t>
            </a:r>
            <a:r>
              <a:rPr lang="en-US" sz="2400" dirty="0">
                <a:latin typeface="Calibri" panose="020F0502020204030204" pitchFamily="34" charset="0"/>
              </a:rPr>
              <a:t> = MC	when 0 ≤ P</a:t>
            </a:r>
            <a:r>
              <a:rPr lang="en-US" sz="2400" baseline="-25000" dirty="0">
                <a:latin typeface="Calibri" panose="020F0502020204030204" pitchFamily="34" charset="0"/>
              </a:rPr>
              <a:t>2</a:t>
            </a:r>
            <a:r>
              <a:rPr lang="en-US" sz="2400" dirty="0">
                <a:latin typeface="Calibri" panose="020F0502020204030204" pitchFamily="34" charset="0"/>
              </a:rPr>
              <a:t> ≤ MC</a:t>
            </a:r>
          </a:p>
          <a:p>
            <a:r>
              <a:rPr lang="en-US" sz="2400" dirty="0">
                <a:latin typeface="Calibri" panose="020F0502020204030204" pitchFamily="34" charset="0"/>
              </a:rPr>
              <a:t>P</a:t>
            </a:r>
            <a:r>
              <a:rPr lang="en-US" sz="2400" baseline="-25000" dirty="0">
                <a:latin typeface="Calibri" panose="020F0502020204030204" pitchFamily="34" charset="0"/>
              </a:rPr>
              <a:t>1</a:t>
            </a:r>
            <a:r>
              <a:rPr lang="en-US" sz="2400" dirty="0">
                <a:latin typeface="Calibri" panose="020F0502020204030204" pitchFamily="34" charset="0"/>
              </a:rPr>
              <a:t> &lt; P</a:t>
            </a:r>
            <a:r>
              <a:rPr lang="en-US" sz="2400" baseline="-25000" dirty="0">
                <a:latin typeface="Calibri" panose="020F0502020204030204" pitchFamily="34" charset="0"/>
              </a:rPr>
              <a:t>2</a:t>
            </a:r>
            <a:r>
              <a:rPr lang="en-US" sz="2400" dirty="0">
                <a:latin typeface="Calibri" panose="020F0502020204030204" pitchFamily="34" charset="0"/>
              </a:rPr>
              <a:t>		when MC &lt; P</a:t>
            </a:r>
            <a:r>
              <a:rPr lang="en-US" sz="2400" baseline="-25000" dirty="0">
                <a:latin typeface="Calibri" panose="020F0502020204030204" pitchFamily="34" charset="0"/>
              </a:rPr>
              <a:t>2</a:t>
            </a:r>
            <a:r>
              <a:rPr lang="en-US" sz="2400" dirty="0">
                <a:latin typeface="Calibri" panose="020F0502020204030204" pitchFamily="34" charset="0"/>
              </a:rPr>
              <a:t> ≤ P</a:t>
            </a:r>
            <a:r>
              <a:rPr lang="en-US" sz="2400" baseline="-25000" dirty="0">
                <a:latin typeface="Calibri" panose="020F0502020204030204" pitchFamily="34" charset="0"/>
              </a:rPr>
              <a:t>m</a:t>
            </a:r>
            <a:endParaRPr lang="en-US" sz="2400" dirty="0">
              <a:latin typeface="Calibri" panose="020F0502020204030204" pitchFamily="34" charset="0"/>
            </a:endParaRPr>
          </a:p>
          <a:p>
            <a:r>
              <a:rPr lang="en-US" sz="2400" dirty="0">
                <a:latin typeface="Calibri" panose="020F0502020204030204" pitchFamily="34" charset="0"/>
              </a:rPr>
              <a:t>P</a:t>
            </a:r>
            <a:r>
              <a:rPr lang="en-US" sz="2400" baseline="-25000" dirty="0">
                <a:latin typeface="Calibri" panose="020F0502020204030204" pitchFamily="34" charset="0"/>
              </a:rPr>
              <a:t>1</a:t>
            </a:r>
            <a:r>
              <a:rPr lang="en-US" sz="2400" dirty="0">
                <a:latin typeface="Calibri" panose="020F0502020204030204" pitchFamily="34" charset="0"/>
              </a:rPr>
              <a:t> = P</a:t>
            </a:r>
            <a:r>
              <a:rPr lang="en-US" sz="2400" baseline="-25000" dirty="0">
                <a:latin typeface="Calibri" panose="020F0502020204030204" pitchFamily="34" charset="0"/>
              </a:rPr>
              <a:t>m</a:t>
            </a:r>
            <a:r>
              <a:rPr lang="en-US" sz="2400" dirty="0">
                <a:latin typeface="Calibri" panose="020F0502020204030204" pitchFamily="34" charset="0"/>
              </a:rPr>
              <a:t>		when P</a:t>
            </a:r>
            <a:r>
              <a:rPr lang="en-US" sz="2400" baseline="-25000" dirty="0">
                <a:latin typeface="Calibri" panose="020F0502020204030204" pitchFamily="34" charset="0"/>
              </a:rPr>
              <a:t>m</a:t>
            </a:r>
            <a:r>
              <a:rPr lang="en-US" sz="2400" dirty="0">
                <a:latin typeface="Calibri" panose="020F0502020204030204" pitchFamily="34" charset="0"/>
              </a:rPr>
              <a:t> &lt; P</a:t>
            </a:r>
            <a:r>
              <a:rPr lang="en-US" sz="2400" baseline="-25000" dirty="0">
                <a:latin typeface="Calibri" panose="020F0502020204030204" pitchFamily="34" charset="0"/>
              </a:rPr>
              <a:t>2</a:t>
            </a:r>
            <a:endParaRPr lang="th-TH" sz="2400" dirty="0"/>
          </a:p>
        </p:txBody>
      </p:sp>
    </p:spTree>
    <p:extLst>
      <p:ext uri="{BB962C8B-B14F-4D97-AF65-F5344CB8AC3E}">
        <p14:creationId xmlns:p14="http://schemas.microsoft.com/office/powerpoint/2010/main" val="22814773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DA6E9914-F659-4077-B105-FB89DB9D6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2C22339-BC23-4B75-8637-5884E02400B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97356" name="AutoShape 12">
            <a:extLst>
              <a:ext uri="{FF2B5EF4-FFF2-40B4-BE49-F238E27FC236}">
                <a16:creationId xmlns:a16="http://schemas.microsoft.com/office/drawing/2014/main" id="{BF0C32B6-70F3-47E2-AB96-90B741730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– Homogeneous Products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06177E-1325-40CF-855A-6620D78C6493}"/>
              </a:ext>
            </a:extLst>
          </p:cNvPr>
          <p:cNvSpPr txBox="1"/>
          <p:nvPr/>
        </p:nvSpPr>
        <p:spPr>
          <a:xfrm>
            <a:off x="4367074" y="2857490"/>
            <a:ext cx="4372252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th-TH" sz="2400" b="1" u="sng" dirty="0">
                <a:latin typeface="+mj-lt"/>
              </a:rPr>
              <a:t>P</a:t>
            </a:r>
            <a:r>
              <a:rPr lang="en-US" altLang="th-TH" sz="2400" b="1" u="sng" baseline="-25000" dirty="0">
                <a:latin typeface="+mj-lt"/>
              </a:rPr>
              <a:t>1</a:t>
            </a:r>
            <a:r>
              <a:rPr lang="en-US" altLang="th-TH" sz="2400" b="1" u="sng" dirty="0">
                <a:latin typeface="+mj-lt"/>
              </a:rPr>
              <a:t>* = BR</a:t>
            </a:r>
            <a:r>
              <a:rPr lang="en-US" altLang="th-TH" sz="2400" b="1" u="sng" baseline="-25000" dirty="0">
                <a:latin typeface="+mj-lt"/>
              </a:rPr>
              <a:t>1</a:t>
            </a:r>
            <a:r>
              <a:rPr lang="en-US" altLang="th-TH" sz="2400" b="1" u="sng" dirty="0">
                <a:latin typeface="+mj-lt"/>
              </a:rPr>
              <a:t>(P</a:t>
            </a:r>
            <a:r>
              <a:rPr lang="en-US" altLang="th-TH" sz="2400" b="1" u="sng" baseline="-25000" dirty="0">
                <a:latin typeface="+mj-lt"/>
              </a:rPr>
              <a:t>2</a:t>
            </a:r>
            <a:r>
              <a:rPr lang="en-US" altLang="th-TH" sz="2400" b="1" u="sng" dirty="0">
                <a:latin typeface="+mj-lt"/>
              </a:rPr>
              <a:t>) </a:t>
            </a:r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P</a:t>
            </a:r>
            <a:r>
              <a:rPr lang="en-US" sz="2400" b="1" baseline="-25000" dirty="0">
                <a:latin typeface="+mj-lt"/>
              </a:rPr>
              <a:t>1</a:t>
            </a:r>
            <a:r>
              <a:rPr lang="en-US" sz="2400" b="1" dirty="0">
                <a:latin typeface="+mj-lt"/>
              </a:rPr>
              <a:t> = MC	when 0 ≤ P</a:t>
            </a:r>
            <a:r>
              <a:rPr lang="en-US" sz="2400" b="1" baseline="-25000" dirty="0">
                <a:latin typeface="+mj-lt"/>
              </a:rPr>
              <a:t>2</a:t>
            </a:r>
            <a:r>
              <a:rPr lang="en-US" sz="2400" b="1" dirty="0">
                <a:latin typeface="+mj-lt"/>
              </a:rPr>
              <a:t> ≤ MC</a:t>
            </a:r>
          </a:p>
          <a:p>
            <a:r>
              <a:rPr lang="en-US" sz="2400" dirty="0">
                <a:latin typeface="+mj-lt"/>
              </a:rPr>
              <a:t>P</a:t>
            </a:r>
            <a:r>
              <a:rPr lang="en-US" sz="2400" baseline="-25000" dirty="0">
                <a:latin typeface="+mj-lt"/>
              </a:rPr>
              <a:t>1</a:t>
            </a:r>
            <a:r>
              <a:rPr lang="en-US" sz="2400" dirty="0">
                <a:latin typeface="+mj-lt"/>
              </a:rPr>
              <a:t> &lt; P</a:t>
            </a:r>
            <a:r>
              <a:rPr lang="en-US" sz="2400" baseline="-25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		when MC &lt; P</a:t>
            </a:r>
            <a:r>
              <a:rPr lang="en-US" sz="2400" baseline="-25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≤ P</a:t>
            </a:r>
            <a:r>
              <a:rPr lang="en-US" sz="2400" baseline="-25000" dirty="0">
                <a:latin typeface="+mj-lt"/>
              </a:rPr>
              <a:t>m</a:t>
            </a:r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P</a:t>
            </a:r>
            <a:r>
              <a:rPr lang="en-US" sz="2400" baseline="-25000" dirty="0">
                <a:latin typeface="+mj-lt"/>
              </a:rPr>
              <a:t>1</a:t>
            </a:r>
            <a:r>
              <a:rPr lang="en-US" sz="2400" dirty="0">
                <a:latin typeface="+mj-lt"/>
              </a:rPr>
              <a:t> = P</a:t>
            </a:r>
            <a:r>
              <a:rPr lang="en-US" sz="2400" baseline="-25000" dirty="0">
                <a:latin typeface="+mj-lt"/>
              </a:rPr>
              <a:t>m</a:t>
            </a:r>
            <a:r>
              <a:rPr lang="en-US" sz="2400" dirty="0">
                <a:latin typeface="+mj-lt"/>
              </a:rPr>
              <a:t>		when P</a:t>
            </a:r>
            <a:r>
              <a:rPr lang="en-US" sz="2400" baseline="-25000" dirty="0">
                <a:latin typeface="+mj-lt"/>
              </a:rPr>
              <a:t>m</a:t>
            </a:r>
            <a:r>
              <a:rPr lang="en-US" sz="2400" dirty="0">
                <a:latin typeface="+mj-lt"/>
              </a:rPr>
              <a:t> &lt; P</a:t>
            </a:r>
            <a:r>
              <a:rPr lang="en-US" sz="2400" baseline="-25000" dirty="0">
                <a:latin typeface="+mj-lt"/>
              </a:rPr>
              <a:t>2</a:t>
            </a:r>
            <a:endParaRPr lang="th-TH" sz="2400" dirty="0">
              <a:latin typeface="+mj-lt"/>
            </a:endParaRPr>
          </a:p>
          <a:p>
            <a:endParaRPr lang="en-US" sz="2400" dirty="0">
              <a:latin typeface="+mj-lt"/>
            </a:endParaRPr>
          </a:p>
          <a:p>
            <a:r>
              <a:rPr lang="en-US" altLang="th-TH" sz="2400" b="1" u="sng" dirty="0">
                <a:latin typeface="+mj-lt"/>
              </a:rPr>
              <a:t>P</a:t>
            </a:r>
            <a:r>
              <a:rPr lang="en-US" altLang="th-TH" sz="2400" b="1" u="sng" baseline="-25000" dirty="0">
                <a:latin typeface="+mj-lt"/>
              </a:rPr>
              <a:t>2</a:t>
            </a:r>
            <a:r>
              <a:rPr lang="en-US" altLang="th-TH" sz="2400" b="1" u="sng" dirty="0">
                <a:latin typeface="+mj-lt"/>
              </a:rPr>
              <a:t>* = BR</a:t>
            </a:r>
            <a:r>
              <a:rPr lang="en-US" altLang="th-TH" sz="2400" b="1" u="sng" baseline="-25000" dirty="0">
                <a:latin typeface="+mj-lt"/>
              </a:rPr>
              <a:t>2</a:t>
            </a:r>
            <a:r>
              <a:rPr lang="en-US" altLang="th-TH" sz="2400" b="1" u="sng" dirty="0">
                <a:latin typeface="+mj-lt"/>
              </a:rPr>
              <a:t>(P</a:t>
            </a:r>
            <a:r>
              <a:rPr lang="en-US" altLang="th-TH" sz="2400" b="1" u="sng" baseline="-25000" dirty="0">
                <a:latin typeface="+mj-lt"/>
              </a:rPr>
              <a:t>1</a:t>
            </a:r>
            <a:r>
              <a:rPr lang="en-US" altLang="th-TH" sz="2400" b="1" u="sng" dirty="0">
                <a:latin typeface="+mj-lt"/>
              </a:rPr>
              <a:t>) </a:t>
            </a:r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P</a:t>
            </a:r>
            <a:r>
              <a:rPr lang="en-US" sz="2400" b="1" baseline="-25000" dirty="0">
                <a:latin typeface="+mj-lt"/>
              </a:rPr>
              <a:t>2</a:t>
            </a:r>
            <a:r>
              <a:rPr lang="en-US" sz="2400" b="1" dirty="0">
                <a:latin typeface="+mj-lt"/>
              </a:rPr>
              <a:t> = MC	when 0 ≤ P</a:t>
            </a:r>
            <a:r>
              <a:rPr lang="en-US" sz="2400" b="1" baseline="-25000" dirty="0">
                <a:latin typeface="+mj-lt"/>
              </a:rPr>
              <a:t>1</a:t>
            </a:r>
            <a:r>
              <a:rPr lang="en-US" sz="2400" b="1" dirty="0">
                <a:latin typeface="+mj-lt"/>
              </a:rPr>
              <a:t> ≤ MC</a:t>
            </a:r>
          </a:p>
          <a:p>
            <a:r>
              <a:rPr lang="en-US" sz="2400" dirty="0">
                <a:latin typeface="+mj-lt"/>
              </a:rPr>
              <a:t>P</a:t>
            </a:r>
            <a:r>
              <a:rPr lang="en-US" sz="2400" baseline="-25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&lt; P</a:t>
            </a:r>
            <a:r>
              <a:rPr lang="en-US" sz="2400" baseline="-25000" dirty="0">
                <a:latin typeface="+mj-lt"/>
              </a:rPr>
              <a:t>1</a:t>
            </a:r>
            <a:r>
              <a:rPr lang="en-US" sz="2400" dirty="0">
                <a:latin typeface="+mj-lt"/>
              </a:rPr>
              <a:t>		when MC &lt; P</a:t>
            </a:r>
            <a:r>
              <a:rPr lang="en-US" sz="2400" baseline="-25000" dirty="0">
                <a:latin typeface="+mj-lt"/>
              </a:rPr>
              <a:t>1</a:t>
            </a:r>
            <a:r>
              <a:rPr lang="en-US" sz="2400" dirty="0">
                <a:latin typeface="+mj-lt"/>
              </a:rPr>
              <a:t> ≤ P</a:t>
            </a:r>
            <a:r>
              <a:rPr lang="en-US" sz="2400" baseline="-25000" dirty="0">
                <a:latin typeface="+mj-lt"/>
              </a:rPr>
              <a:t>m</a:t>
            </a:r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P</a:t>
            </a:r>
            <a:r>
              <a:rPr lang="en-US" sz="2400" baseline="-25000" dirty="0">
                <a:latin typeface="+mj-lt"/>
              </a:rPr>
              <a:t>2</a:t>
            </a:r>
            <a:r>
              <a:rPr lang="en-US" sz="2400" dirty="0">
                <a:latin typeface="+mj-lt"/>
              </a:rPr>
              <a:t> = P</a:t>
            </a:r>
            <a:r>
              <a:rPr lang="en-US" sz="2400" baseline="-25000" dirty="0">
                <a:latin typeface="+mj-lt"/>
              </a:rPr>
              <a:t>m</a:t>
            </a:r>
            <a:r>
              <a:rPr lang="en-US" sz="2400" dirty="0">
                <a:latin typeface="+mj-lt"/>
              </a:rPr>
              <a:t>		when P</a:t>
            </a:r>
            <a:r>
              <a:rPr lang="en-US" sz="2400" baseline="-25000" dirty="0">
                <a:latin typeface="+mj-lt"/>
              </a:rPr>
              <a:t>m</a:t>
            </a:r>
            <a:r>
              <a:rPr lang="en-US" sz="2400" dirty="0">
                <a:latin typeface="+mj-lt"/>
              </a:rPr>
              <a:t> &lt; P</a:t>
            </a:r>
            <a:r>
              <a:rPr lang="en-US" sz="2400" baseline="-25000" dirty="0">
                <a:latin typeface="+mj-lt"/>
              </a:rPr>
              <a:t>1</a:t>
            </a:r>
            <a:endParaRPr lang="th-TH" sz="2400" dirty="0">
              <a:latin typeface="+mj-lt"/>
            </a:endParaRPr>
          </a:p>
        </p:txBody>
      </p:sp>
      <p:pic>
        <p:nvPicPr>
          <p:cNvPr id="32770" name="Picture 2">
            <a:extLst>
              <a:ext uri="{FF2B5EF4-FFF2-40B4-BE49-F238E27FC236}">
                <a16:creationId xmlns:a16="http://schemas.microsoft.com/office/drawing/2014/main" id="{8BD1BF6F-4876-4E22-83A1-84E3C9893A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674" y="2692410"/>
            <a:ext cx="3552825" cy="3581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AB3F2A-139A-4872-A6C7-FB0996194D52}"/>
              </a:ext>
            </a:extLst>
          </p:cNvPr>
          <p:cNvSpPr txBox="1"/>
          <p:nvPr/>
        </p:nvSpPr>
        <p:spPr>
          <a:xfrm>
            <a:off x="666750" y="1279440"/>
            <a:ext cx="78105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+mj-lt"/>
              </a:rPr>
              <a:t>Bertrand-NE occurs when </a:t>
            </a:r>
            <a:r>
              <a:rPr lang="en-US" altLang="th-TH" sz="2400" b="1" dirty="0">
                <a:latin typeface="+mj-lt"/>
              </a:rPr>
              <a:t>P</a:t>
            </a:r>
            <a:r>
              <a:rPr lang="en-US" altLang="th-TH" sz="2400" b="1" baseline="-25000" dirty="0">
                <a:latin typeface="+mj-lt"/>
              </a:rPr>
              <a:t>1</a:t>
            </a:r>
            <a:r>
              <a:rPr lang="en-US" altLang="th-TH" sz="2400" b="1" dirty="0">
                <a:latin typeface="+mj-lt"/>
              </a:rPr>
              <a:t>* = BR</a:t>
            </a:r>
            <a:r>
              <a:rPr lang="en-US" altLang="th-TH" sz="2400" b="1" baseline="-25000" dirty="0">
                <a:latin typeface="+mj-lt"/>
              </a:rPr>
              <a:t>1</a:t>
            </a:r>
            <a:r>
              <a:rPr lang="en-US" altLang="th-TH" sz="2400" b="1" dirty="0">
                <a:latin typeface="+mj-lt"/>
              </a:rPr>
              <a:t>(P</a:t>
            </a:r>
            <a:r>
              <a:rPr lang="en-US" altLang="th-TH" sz="2400" b="1" baseline="-25000" dirty="0">
                <a:latin typeface="+mj-lt"/>
              </a:rPr>
              <a:t>2</a:t>
            </a:r>
            <a:r>
              <a:rPr lang="en-US" altLang="th-TH" sz="2400" b="1" dirty="0">
                <a:latin typeface="+mj-lt"/>
              </a:rPr>
              <a:t>*) AND P</a:t>
            </a:r>
            <a:r>
              <a:rPr lang="en-US" altLang="th-TH" sz="2400" b="1" baseline="-25000" dirty="0">
                <a:latin typeface="+mj-lt"/>
              </a:rPr>
              <a:t>2</a:t>
            </a:r>
            <a:r>
              <a:rPr lang="en-US" altLang="th-TH" sz="2400" b="1" dirty="0">
                <a:latin typeface="+mj-lt"/>
              </a:rPr>
              <a:t>* = BR</a:t>
            </a:r>
            <a:r>
              <a:rPr lang="en-US" altLang="th-TH" sz="2400" b="1" baseline="-25000" dirty="0">
                <a:latin typeface="+mj-lt"/>
              </a:rPr>
              <a:t>2</a:t>
            </a:r>
            <a:r>
              <a:rPr lang="en-US" altLang="th-TH" sz="2400" b="1" dirty="0">
                <a:latin typeface="+mj-lt"/>
              </a:rPr>
              <a:t>(P</a:t>
            </a:r>
            <a:r>
              <a:rPr lang="en-US" altLang="th-TH" sz="2400" b="1" baseline="-25000" dirty="0">
                <a:latin typeface="+mj-lt"/>
              </a:rPr>
              <a:t>1</a:t>
            </a:r>
            <a:r>
              <a:rPr lang="en-US" altLang="th-TH" sz="2400" b="1" dirty="0">
                <a:latin typeface="+mj-lt"/>
              </a:rPr>
              <a:t>*).</a:t>
            </a:r>
          </a:p>
          <a:p>
            <a:endParaRPr lang="en-US" altLang="th-TH" sz="2400" b="1" dirty="0">
              <a:latin typeface="+mj-lt"/>
            </a:endParaRPr>
          </a:p>
          <a:p>
            <a:r>
              <a:rPr lang="en-US" altLang="th-TH" sz="2400" b="1" dirty="0">
                <a:latin typeface="+mj-lt"/>
              </a:rPr>
              <a:t>This is where P</a:t>
            </a:r>
            <a:r>
              <a:rPr lang="en-US" altLang="th-TH" sz="2400" b="1" baseline="-25000" dirty="0">
                <a:latin typeface="+mj-lt"/>
              </a:rPr>
              <a:t>1</a:t>
            </a:r>
            <a:r>
              <a:rPr lang="en-US" altLang="th-TH" sz="2400" b="1" dirty="0">
                <a:latin typeface="+mj-lt"/>
              </a:rPr>
              <a:t> = P</a:t>
            </a:r>
            <a:r>
              <a:rPr lang="en-US" altLang="th-TH" sz="2400" b="1" baseline="-25000" dirty="0">
                <a:latin typeface="+mj-lt"/>
              </a:rPr>
              <a:t>2</a:t>
            </a:r>
            <a:r>
              <a:rPr lang="en-US" altLang="th-TH" sz="2400" b="1" dirty="0">
                <a:latin typeface="+mj-lt"/>
              </a:rPr>
              <a:t> = MC.</a:t>
            </a:r>
            <a:endParaRPr lang="th-TH" b="1" dirty="0"/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27A8AA0B-1DEA-4EAF-B716-471CD614E60E}"/>
              </a:ext>
            </a:extLst>
          </p:cNvPr>
          <p:cNvCxnSpPr>
            <a:cxnSpLocks/>
          </p:cNvCxnSpPr>
          <p:nvPr/>
        </p:nvCxnSpPr>
        <p:spPr>
          <a:xfrm flipH="1" flipV="1">
            <a:off x="1905000" y="5029200"/>
            <a:ext cx="914400" cy="152400"/>
          </a:xfrm>
          <a:prstGeom prst="straightConnector1">
            <a:avLst/>
          </a:prstGeom>
          <a:ln w="381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9E929718-C368-47DD-B85F-73283FDB7DDC}"/>
              </a:ext>
            </a:extLst>
          </p:cNvPr>
          <p:cNvSpPr txBox="1"/>
          <p:nvPr/>
        </p:nvSpPr>
        <p:spPr>
          <a:xfrm>
            <a:off x="2855049" y="5000516"/>
            <a:ext cx="533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  <a:latin typeface="+mj-lt"/>
              </a:rPr>
              <a:t>NE</a:t>
            </a:r>
            <a:endParaRPr lang="th-TH" sz="2400" b="1" dirty="0">
              <a:solidFill>
                <a:srgbClr val="FF0000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18810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DA6E9914-F659-4077-B105-FB89DB9D6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2C22339-BC23-4B75-8637-5884E02400B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7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97356" name="AutoShape 12">
            <a:extLst>
              <a:ext uri="{FF2B5EF4-FFF2-40B4-BE49-F238E27FC236}">
                <a16:creationId xmlns:a16="http://schemas.microsoft.com/office/drawing/2014/main" id="{BF0C32B6-70F3-47E2-AB96-90B741730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– Homogeneous Products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06177E-1325-40CF-855A-6620D78C6493}"/>
              </a:ext>
            </a:extLst>
          </p:cNvPr>
          <p:cNvSpPr txBox="1"/>
          <p:nvPr/>
        </p:nvSpPr>
        <p:spPr>
          <a:xfrm>
            <a:off x="457200" y="1634083"/>
            <a:ext cx="82296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>
                <a:latin typeface="+mj-lt"/>
              </a:rPr>
              <a:t>Bertrand Paradox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The paradox describes a situation in which two players (firms) reach Nash equilibrium where both firms charge P = MC.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The paradox is that in models such as Cournot competition, an increase in the number of firms is associated with a convergence of prices to marginal costs.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b="1" dirty="0">
                <a:latin typeface="+mj-lt"/>
              </a:rPr>
              <a:t>In other words, even with very few firms, the oligopoly market can reach the perfectly competitive outcome.</a:t>
            </a:r>
          </a:p>
        </p:txBody>
      </p:sp>
    </p:spTree>
    <p:extLst>
      <p:ext uri="{BB962C8B-B14F-4D97-AF65-F5344CB8AC3E}">
        <p14:creationId xmlns:p14="http://schemas.microsoft.com/office/powerpoint/2010/main" val="425895491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DA6E9914-F659-4077-B105-FB89DB9D65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B2C22339-BC23-4B75-8637-5884E02400B7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8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697356" name="AutoShape 12">
            <a:extLst>
              <a:ext uri="{FF2B5EF4-FFF2-40B4-BE49-F238E27FC236}">
                <a16:creationId xmlns:a16="http://schemas.microsoft.com/office/drawing/2014/main" id="{BF0C32B6-70F3-47E2-AB96-90B741730D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– Homogeneous Products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F06177E-1325-40CF-855A-6620D78C6493}"/>
              </a:ext>
            </a:extLst>
          </p:cNvPr>
          <p:cNvSpPr txBox="1"/>
          <p:nvPr/>
        </p:nvSpPr>
        <p:spPr>
          <a:xfrm>
            <a:off x="438150" y="1264751"/>
            <a:ext cx="82677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th-TH" sz="2400" b="1" u="sng" dirty="0">
                <a:latin typeface="+mj-lt"/>
              </a:rPr>
              <a:t>Bertrand Paradox (Explained)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Neither A nor B will set a higher price than the other because doing so would yield the entire market to their rival.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If they set the same price, the companies will share both the market and profits.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If either firm were to lower its price, even a little, it would gain the whole market and substantially larger profits.</a:t>
            </a:r>
          </a:p>
          <a:p>
            <a:endParaRPr lang="en-US" sz="2400" dirty="0">
              <a:latin typeface="+mj-lt"/>
            </a:endParaRPr>
          </a:p>
          <a:p>
            <a:r>
              <a:rPr lang="en-US" sz="2400" dirty="0">
                <a:latin typeface="+mj-lt"/>
              </a:rPr>
              <a:t>Since both A and B know this, they will each try to undercut their competitor until the product is selling at zero economic profit.</a:t>
            </a:r>
          </a:p>
        </p:txBody>
      </p:sp>
    </p:spTree>
    <p:extLst>
      <p:ext uri="{BB962C8B-B14F-4D97-AF65-F5344CB8AC3E}">
        <p14:creationId xmlns:p14="http://schemas.microsoft.com/office/powerpoint/2010/main" val="3900353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9103A9AB-4F13-4EC9-9646-93EDFCF12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DBDCD39-0F47-4E90-99BD-14244A1F111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9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705548" name="AutoShape 12">
            <a:extLst>
              <a:ext uri="{FF2B5EF4-FFF2-40B4-BE49-F238E27FC236}">
                <a16:creationId xmlns:a16="http://schemas.microsoft.com/office/drawing/2014/main" id="{D7A3EAF6-63D4-4F79-9896-1222219F1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– Differentiated Products</a:t>
            </a:r>
          </a:p>
        </p:txBody>
      </p:sp>
      <p:sp>
        <p:nvSpPr>
          <p:cNvPr id="25612" name="Rectangle 13">
            <a:extLst>
              <a:ext uri="{FF2B5EF4-FFF2-40B4-BE49-F238E27FC236}">
                <a16:creationId xmlns:a16="http://schemas.microsoft.com/office/drawing/2014/main" id="{426E20AD-4A5F-474C-A784-E698B4D4B8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3450" y="2003415"/>
            <a:ext cx="727710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b="1" u="sng" dirty="0">
                <a:latin typeface="Calibri" panose="020F0502020204030204" pitchFamily="34" charset="0"/>
              </a:rPr>
              <a:t>Assumptions</a:t>
            </a:r>
          </a:p>
          <a:p>
            <a:pPr marL="457200" indent="-457200" eaLnBrk="1" hangingPunct="1">
              <a:buAutoNum type="arabicParenR"/>
            </a:pPr>
            <a:r>
              <a:rPr lang="en-US" altLang="th-TH" sz="2400" b="1" dirty="0">
                <a:latin typeface="Calibri" panose="020F0502020204030204" pitchFamily="34" charset="0"/>
              </a:rPr>
              <a:t>Firms set prices</a:t>
            </a:r>
          </a:p>
          <a:p>
            <a:pPr marL="457200" indent="-457200" eaLnBrk="1" hangingPunct="1">
              <a:buAutoNum type="arabicParenR"/>
            </a:pPr>
            <a:r>
              <a:rPr lang="en-US" altLang="th-TH" sz="2400" dirty="0">
                <a:latin typeface="Calibri" panose="020F0502020204030204" pitchFamily="34" charset="0"/>
              </a:rPr>
              <a:t>Simultaneous-move</a:t>
            </a:r>
          </a:p>
          <a:p>
            <a:pPr marL="457200" indent="-457200" eaLnBrk="1" hangingPunct="1">
              <a:buAutoNum type="arabicParenR"/>
            </a:pPr>
            <a:r>
              <a:rPr lang="en-US" altLang="th-TH" sz="2400" dirty="0">
                <a:latin typeface="Calibri" panose="020F0502020204030204" pitchFamily="34" charset="0"/>
              </a:rPr>
              <a:t>Non-cooperative</a:t>
            </a:r>
          </a:p>
          <a:p>
            <a:pPr marL="457200" indent="-457200" eaLnBrk="1" hangingPunct="1">
              <a:buAutoNum type="arabicParenR"/>
            </a:pPr>
            <a:r>
              <a:rPr lang="en-US" altLang="th-TH" sz="2400" b="1" dirty="0">
                <a:latin typeface="Calibri" panose="020F0502020204030204" pitchFamily="34" charset="0"/>
              </a:rPr>
              <a:t>Differentiated Products</a:t>
            </a:r>
          </a:p>
          <a:p>
            <a:pPr algn="just" eaLnBrk="1" hangingPunct="1"/>
            <a:endParaRPr lang="en-US" altLang="th-TH" sz="2400" dirty="0">
              <a:latin typeface="Calibri" panose="020F0502020204030204" pitchFamily="34" charset="0"/>
            </a:endParaRPr>
          </a:p>
          <a:p>
            <a:pPr algn="just" eaLnBrk="1" hangingPunct="1"/>
            <a:r>
              <a:rPr lang="en-US" altLang="th-TH" sz="2400" b="1" dirty="0">
                <a:latin typeface="Calibri" panose="020F0502020204030204" pitchFamily="34" charset="0"/>
              </a:rPr>
              <a:t>Product Differentiation</a:t>
            </a:r>
            <a:r>
              <a:rPr lang="en-US" altLang="th-TH" sz="2400" dirty="0">
                <a:latin typeface="Calibri" panose="020F0502020204030204" pitchFamily="34" charset="0"/>
              </a:rPr>
              <a:t> means that lowering price below your rivals' will not result in capturing the entire market, nor will raising price mean losing the entire market.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9103A9AB-4F13-4EC9-9646-93EDFCF12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DBDCD39-0F47-4E90-99BD-14244A1F111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10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705548" name="AutoShape 12">
            <a:extLst>
              <a:ext uri="{FF2B5EF4-FFF2-40B4-BE49-F238E27FC236}">
                <a16:creationId xmlns:a16="http://schemas.microsoft.com/office/drawing/2014/main" id="{D7A3EAF6-63D4-4F79-9896-1222219F1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– Differentiated Products</a:t>
            </a:r>
          </a:p>
        </p:txBody>
      </p:sp>
      <p:sp>
        <p:nvSpPr>
          <p:cNvPr id="25612" name="Rectangle 13">
            <a:extLst>
              <a:ext uri="{FF2B5EF4-FFF2-40B4-BE49-F238E27FC236}">
                <a16:creationId xmlns:a16="http://schemas.microsoft.com/office/drawing/2014/main" id="{426E20AD-4A5F-474C-A784-E698B4D4B8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0100" y="1449417"/>
            <a:ext cx="7543800" cy="45243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dirty="0">
                <a:latin typeface="+mj-lt"/>
              </a:rPr>
              <a:t>In this model, we solve for the Bertrand-NE in a similar way as when we solve for the Cournot-NE.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marL="457200" indent="-457200" eaLnBrk="1" hangingPunct="1">
              <a:buAutoNum type="arabicParenR"/>
            </a:pPr>
            <a:r>
              <a:rPr lang="en-US" altLang="th-TH" sz="2400" dirty="0">
                <a:latin typeface="+mj-lt"/>
              </a:rPr>
              <a:t>Find the best response function (BR) of each firm, i.e.</a:t>
            </a:r>
            <a:br>
              <a:rPr lang="en-US" altLang="th-TH" sz="2400" dirty="0">
                <a:latin typeface="+mj-lt"/>
              </a:rPr>
            </a:br>
            <a:r>
              <a:rPr lang="en-US" altLang="th-TH" sz="2400" dirty="0">
                <a:latin typeface="+mj-lt"/>
              </a:rPr>
              <a:t>P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* = BR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(P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) for Firm 1 and P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* = BR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(P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) for Firm 2.</a:t>
            </a:r>
          </a:p>
          <a:p>
            <a:pPr marL="457200" indent="-457200" eaLnBrk="1" hangingPunct="1">
              <a:buAutoNum type="arabicParenR"/>
            </a:pPr>
            <a:endParaRPr lang="en-US" altLang="th-TH" sz="2400" dirty="0">
              <a:latin typeface="+mj-lt"/>
            </a:endParaRPr>
          </a:p>
          <a:p>
            <a:pPr marL="457200" indent="-457200" eaLnBrk="1" hangingPunct="1">
              <a:buAutoNum type="arabicParenR"/>
            </a:pPr>
            <a:r>
              <a:rPr lang="en-US" altLang="th-TH" sz="2400" dirty="0">
                <a:latin typeface="+mj-lt"/>
              </a:rPr>
              <a:t>Bertrand-NE is determined where the two BR’s intersect, i.e. where</a:t>
            </a:r>
            <a:br>
              <a:rPr lang="en-US" altLang="th-TH" sz="2400" dirty="0">
                <a:latin typeface="+mj-lt"/>
              </a:rPr>
            </a:br>
            <a:r>
              <a:rPr lang="en-US" altLang="th-TH" sz="2400" b="1" dirty="0">
                <a:latin typeface="+mj-lt"/>
              </a:rPr>
              <a:t>P</a:t>
            </a:r>
            <a:r>
              <a:rPr lang="en-US" altLang="th-TH" sz="2400" b="1" baseline="-25000" dirty="0">
                <a:latin typeface="+mj-lt"/>
              </a:rPr>
              <a:t>1</a:t>
            </a:r>
            <a:r>
              <a:rPr lang="en-US" altLang="th-TH" sz="2400" b="1" dirty="0">
                <a:latin typeface="+mj-lt"/>
              </a:rPr>
              <a:t>* = BR</a:t>
            </a:r>
            <a:r>
              <a:rPr lang="en-US" altLang="th-TH" sz="2400" b="1" baseline="-25000" dirty="0">
                <a:latin typeface="+mj-lt"/>
              </a:rPr>
              <a:t>1</a:t>
            </a:r>
            <a:r>
              <a:rPr lang="en-US" altLang="th-TH" sz="2400" b="1" dirty="0">
                <a:latin typeface="+mj-lt"/>
              </a:rPr>
              <a:t>(P</a:t>
            </a:r>
            <a:r>
              <a:rPr lang="en-US" altLang="th-TH" sz="2400" b="1" baseline="-25000" dirty="0">
                <a:latin typeface="+mj-lt"/>
              </a:rPr>
              <a:t>2</a:t>
            </a:r>
            <a:r>
              <a:rPr lang="en-US" altLang="th-TH" sz="2400" b="1" dirty="0">
                <a:latin typeface="+mj-lt"/>
              </a:rPr>
              <a:t>*) AND P</a:t>
            </a:r>
            <a:r>
              <a:rPr lang="en-US" altLang="th-TH" sz="2400" b="1" baseline="-25000" dirty="0">
                <a:latin typeface="+mj-lt"/>
              </a:rPr>
              <a:t>2</a:t>
            </a:r>
            <a:r>
              <a:rPr lang="en-US" altLang="th-TH" sz="2400" b="1" dirty="0">
                <a:latin typeface="+mj-lt"/>
              </a:rPr>
              <a:t>* = BR</a:t>
            </a:r>
            <a:r>
              <a:rPr lang="en-US" altLang="th-TH" sz="2400" b="1" baseline="-25000" dirty="0">
                <a:latin typeface="+mj-lt"/>
              </a:rPr>
              <a:t>2</a:t>
            </a:r>
            <a:r>
              <a:rPr lang="en-US" altLang="th-TH" sz="2400" b="1" dirty="0">
                <a:latin typeface="+mj-lt"/>
              </a:rPr>
              <a:t>(P</a:t>
            </a:r>
            <a:r>
              <a:rPr lang="en-US" altLang="th-TH" sz="2400" b="1" baseline="-25000" dirty="0">
                <a:latin typeface="+mj-lt"/>
              </a:rPr>
              <a:t>1</a:t>
            </a:r>
            <a:r>
              <a:rPr lang="en-US" altLang="th-TH" sz="2400" b="1" dirty="0">
                <a:latin typeface="+mj-lt"/>
              </a:rPr>
              <a:t>*)</a:t>
            </a:r>
          </a:p>
          <a:p>
            <a:pPr eaLnBrk="1" hangingPunct="1"/>
            <a:endParaRPr lang="en-US" altLang="th-TH" sz="2400" b="1" dirty="0">
              <a:latin typeface="+mj-lt"/>
            </a:endParaRPr>
          </a:p>
          <a:p>
            <a:pPr eaLnBrk="1" hangingPunct="1"/>
            <a:r>
              <a:rPr lang="en-US" altLang="th-TH" sz="2400" b="1" dirty="0">
                <a:latin typeface="+mj-lt"/>
              </a:rPr>
              <a:t>That is, Firm 1 is doing its best given what Firm 2 is doing, AND Firm 2 is doing its best given what Firm 1 is doing.</a:t>
            </a:r>
          </a:p>
        </p:txBody>
      </p:sp>
    </p:spTree>
    <p:extLst>
      <p:ext uri="{BB962C8B-B14F-4D97-AF65-F5344CB8AC3E}">
        <p14:creationId xmlns:p14="http://schemas.microsoft.com/office/powerpoint/2010/main" val="56156139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80260302-DE9A-4683-8A7C-99AA55503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7DCA026-C367-4AF1-AC04-4A5AB46B758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11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06571" name="Rectangle 11">
                <a:extLst>
                  <a:ext uri="{FF2B5EF4-FFF2-40B4-BE49-F238E27FC236}">
                    <a16:creationId xmlns:a16="http://schemas.microsoft.com/office/drawing/2014/main" id="{3DFBDEB9-3318-4941-B1AF-BBCA411A95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47700" y="1465267"/>
                <a:ext cx="7848600" cy="4891083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square">
                <a:spAutoFit/>
              </a:bodyPr>
              <a:lstStyle/>
              <a:p>
                <a:pPr algn="just">
                  <a:defRPr/>
                </a:pPr>
                <a:r>
                  <a:rPr lang="en-US" sz="2400" b="1" u="sng" dirty="0">
                    <a:latin typeface="+mj-lt"/>
                  </a:rPr>
                  <a:t>Example</a:t>
                </a:r>
              </a:p>
              <a:p>
                <a:pPr algn="just">
                  <a:defRPr/>
                </a:pPr>
                <a:endParaRPr lang="en-US" sz="2400" dirty="0">
                  <a:latin typeface="+mj-lt"/>
                </a:endParaRPr>
              </a:p>
              <a:p>
                <a:pPr algn="just">
                  <a:defRPr/>
                </a:pPr>
                <a:r>
                  <a:rPr lang="en-US" sz="2400" dirty="0">
                    <a:latin typeface="+mj-lt"/>
                  </a:rPr>
                  <a:t>Q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= 100 - 2P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+ P</a:t>
                </a:r>
                <a:r>
                  <a:rPr lang="en-US" sz="2400" baseline="-25000" dirty="0">
                    <a:latin typeface="+mj-lt"/>
                  </a:rPr>
                  <a:t>2</a:t>
                </a:r>
                <a:r>
                  <a:rPr lang="en-US" sz="2400" dirty="0">
                    <a:latin typeface="+mj-lt"/>
                  </a:rPr>
                  <a:t>	</a:t>
                </a:r>
                <a:r>
                  <a:rPr lang="en-US" sz="2400" i="1" dirty="0">
                    <a:latin typeface="+mj-lt"/>
                  </a:rPr>
                  <a:t>"Coke's demand"</a:t>
                </a:r>
              </a:p>
              <a:p>
                <a:pPr algn="just">
                  <a:defRPr/>
                </a:pPr>
                <a:r>
                  <a:rPr lang="en-US" sz="2400" dirty="0">
                    <a:latin typeface="+mj-lt"/>
                  </a:rPr>
                  <a:t>Q</a:t>
                </a:r>
                <a:r>
                  <a:rPr lang="en-US" sz="2400" baseline="-25000" dirty="0">
                    <a:latin typeface="+mj-lt"/>
                  </a:rPr>
                  <a:t>2</a:t>
                </a:r>
                <a:r>
                  <a:rPr lang="en-US" sz="2400" dirty="0">
                    <a:latin typeface="+mj-lt"/>
                  </a:rPr>
                  <a:t> = 100 - 2P</a:t>
                </a:r>
                <a:r>
                  <a:rPr lang="en-US" sz="2400" baseline="-25000" dirty="0">
                    <a:latin typeface="+mj-lt"/>
                  </a:rPr>
                  <a:t>2</a:t>
                </a:r>
                <a:r>
                  <a:rPr lang="en-US" sz="2400" dirty="0">
                    <a:latin typeface="+mj-lt"/>
                  </a:rPr>
                  <a:t> + P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	</a:t>
                </a:r>
                <a:r>
                  <a:rPr lang="en-US" sz="2400" i="1" dirty="0">
                    <a:latin typeface="+mj-lt"/>
                  </a:rPr>
                  <a:t>"Pepsi's demand"</a:t>
                </a:r>
                <a:endParaRPr lang="en-US" sz="2400" dirty="0">
                  <a:latin typeface="+mj-lt"/>
                </a:endParaRPr>
              </a:p>
              <a:p>
                <a:pPr algn="just">
                  <a:defRPr/>
                </a:pPr>
                <a:r>
                  <a:rPr lang="en-US" sz="2400" dirty="0">
                    <a:latin typeface="+mj-lt"/>
                  </a:rPr>
                  <a:t>MC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= MC</a:t>
                </a:r>
                <a:r>
                  <a:rPr lang="en-US" sz="2400" baseline="-25000" dirty="0">
                    <a:latin typeface="+mj-lt"/>
                  </a:rPr>
                  <a:t>2</a:t>
                </a:r>
                <a:r>
                  <a:rPr lang="en-US" sz="2400" dirty="0">
                    <a:latin typeface="+mj-lt"/>
                  </a:rPr>
                  <a:t> = 5</a:t>
                </a:r>
              </a:p>
              <a:p>
                <a:pPr algn="just">
                  <a:defRPr/>
                </a:pPr>
                <a:endParaRPr lang="en-US" sz="2400" dirty="0">
                  <a:latin typeface="+mj-lt"/>
                </a:endParaRPr>
              </a:p>
              <a:p>
                <a:pPr algn="just">
                  <a:defRPr/>
                </a:pPr>
                <a:r>
                  <a:rPr lang="en-US" sz="2400" b="1" dirty="0">
                    <a:latin typeface="+mj-lt"/>
                  </a:rPr>
                  <a:t>To find BR</a:t>
                </a:r>
                <a:r>
                  <a:rPr lang="en-US" sz="2400" b="1" baseline="-25000" dirty="0">
                    <a:latin typeface="+mj-lt"/>
                  </a:rPr>
                  <a:t>1</a:t>
                </a:r>
                <a:r>
                  <a:rPr lang="en-US" sz="2400" b="1" dirty="0">
                    <a:latin typeface="+mj-lt"/>
                  </a:rPr>
                  <a:t>(P</a:t>
                </a:r>
                <a:r>
                  <a:rPr lang="en-US" sz="2400" b="1" baseline="-25000" dirty="0">
                    <a:latin typeface="+mj-lt"/>
                  </a:rPr>
                  <a:t>2</a:t>
                </a:r>
                <a:r>
                  <a:rPr lang="en-US" sz="2400" b="1" dirty="0">
                    <a:latin typeface="+mj-lt"/>
                  </a:rPr>
                  <a:t>), we set MR</a:t>
                </a:r>
                <a:r>
                  <a:rPr lang="en-US" sz="2400" b="1" baseline="-25000" dirty="0">
                    <a:latin typeface="+mj-lt"/>
                  </a:rPr>
                  <a:t>1</a:t>
                </a:r>
                <a:r>
                  <a:rPr lang="en-US" sz="2400" b="1" dirty="0">
                    <a:latin typeface="+mj-lt"/>
                  </a:rPr>
                  <a:t> = MC</a:t>
                </a:r>
                <a:r>
                  <a:rPr lang="en-US" sz="2400" b="1" baseline="-25000" dirty="0">
                    <a:latin typeface="+mj-lt"/>
                  </a:rPr>
                  <a:t>1</a:t>
                </a:r>
                <a:r>
                  <a:rPr lang="en-US" sz="2400" b="1" dirty="0">
                    <a:latin typeface="+mj-lt"/>
                  </a:rPr>
                  <a:t>, but first we need TR</a:t>
                </a:r>
                <a:r>
                  <a:rPr lang="en-US" sz="2400" b="1" baseline="-25000" dirty="0">
                    <a:latin typeface="+mj-lt"/>
                  </a:rPr>
                  <a:t>1</a:t>
                </a:r>
                <a:r>
                  <a:rPr lang="en-US" sz="2400" b="1" dirty="0">
                    <a:latin typeface="+mj-lt"/>
                  </a:rPr>
                  <a:t>.</a:t>
                </a:r>
              </a:p>
              <a:p>
                <a:pPr algn="just">
                  <a:defRPr/>
                </a:pPr>
                <a:endParaRPr lang="en-US" sz="2400" b="1" dirty="0">
                  <a:latin typeface="+mj-lt"/>
                </a:endParaRPr>
              </a:p>
              <a:p>
                <a:pPr algn="just">
                  <a:defRPr/>
                </a:pPr>
                <a:r>
                  <a:rPr lang="en-US" sz="2400" dirty="0">
                    <a:latin typeface="+mj-lt"/>
                  </a:rPr>
                  <a:t>TR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= P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Q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	with P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= (100 + P</a:t>
                </a:r>
                <a:r>
                  <a:rPr lang="en-US" sz="2400" baseline="-25000" dirty="0">
                    <a:latin typeface="+mj-lt"/>
                  </a:rPr>
                  <a:t>2</a:t>
                </a:r>
                <a:r>
                  <a:rPr lang="en-US" sz="2400" dirty="0">
                    <a:latin typeface="+mj-lt"/>
                  </a:rPr>
                  <a:t> – Q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)/2</a:t>
                </a:r>
              </a:p>
              <a:p>
                <a:pPr algn="just">
                  <a:defRPr/>
                </a:pPr>
                <a:r>
                  <a:rPr lang="en-US" sz="2400" dirty="0">
                    <a:latin typeface="+mj-lt"/>
                  </a:rPr>
                  <a:t> </a:t>
                </a:r>
              </a:p>
              <a:p>
                <a:pPr algn="just">
                  <a:defRPr/>
                </a:pPr>
                <a:r>
                  <a:rPr lang="en-US" sz="2400" dirty="0">
                    <a:latin typeface="+mj-lt"/>
                  </a:rPr>
                  <a:t>TR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= P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Q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i="0" smtClean="0">
                            <a:latin typeface="+mj-lt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+mj-lt"/>
                          </a:rPr>
                          <m:t>50+</m:t>
                        </m:r>
                        <m:f>
                          <m:fPr>
                            <m:ctrlPr>
                              <a:rPr lang="en-US" sz="2400" i="1" smtClean="0">
                                <a:latin typeface="+mj-lt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+mj-lt"/>
                              </a:rPr>
                              <m:t>1</m:t>
                            </m:r>
                          </m:num>
                          <m:den>
                            <m:r>
                              <a:rPr lang="en-US" sz="2400" b="0" i="1" smtClean="0">
                                <a:latin typeface="+mj-lt"/>
                              </a:rPr>
                              <m:t>2</m:t>
                            </m:r>
                          </m:den>
                        </m:f>
                        <m:sSub>
                          <m:sSubPr>
                            <m:ctrlPr>
                              <a:rPr lang="en-US" sz="2400" i="1" smtClean="0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+mj-lt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+mj-lt"/>
                              </a:rPr>
                              <m:t>2</m:t>
                            </m:r>
                          </m:sub>
                        </m:sSub>
                        <m:r>
                          <a:rPr lang="en-US" sz="2400" b="0" i="1" smtClean="0">
                            <a:latin typeface="+mj-lt"/>
                          </a:rPr>
                          <m:t>−</m:t>
                        </m:r>
                        <m:f>
                          <m:fPr>
                            <m:ctrlPr>
                              <a:rPr lang="en-US" sz="2400" i="1" smtClean="0">
                                <a:latin typeface="+mj-lt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+mj-lt"/>
                              </a:rPr>
                              <m:t>1</m:t>
                            </m:r>
                          </m:num>
                          <m:den>
                            <m:r>
                              <a:rPr lang="en-US" sz="2400" b="0" i="1" smtClean="0">
                                <a:latin typeface="+mj-lt"/>
                              </a:rPr>
                              <m:t>2</m:t>
                            </m:r>
                          </m:den>
                        </m:f>
                        <m:sSub>
                          <m:sSubPr>
                            <m:ctrlPr>
                              <a:rPr lang="en-US" sz="2400" i="1" smtClean="0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+mj-lt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+mj-lt"/>
                              </a:rPr>
                              <m:t>1</m:t>
                            </m:r>
                          </m:sub>
                        </m:sSub>
                      </m:e>
                    </m:d>
                    <m:sSub>
                      <m:sSubPr>
                        <m:ctrlPr>
                          <a:rPr lang="en-US" sz="2400" i="1" smtClean="0">
                            <a:latin typeface="+mj-lt"/>
                          </a:rPr>
                        </m:ctrlPr>
                      </m:sSubPr>
                      <m:e>
                        <m:r>
                          <a:rPr lang="en-US" sz="2400" b="0" i="1" smtClean="0">
                            <a:latin typeface="+mj-lt"/>
                          </a:rPr>
                          <m:t>𝑄</m:t>
                        </m:r>
                      </m:e>
                      <m:sub>
                        <m:r>
                          <a:rPr lang="en-US" sz="2400" b="0" i="1" smtClean="0">
                            <a:latin typeface="+mj-lt"/>
                          </a:rPr>
                          <m:t>1</m:t>
                        </m:r>
                      </m:sub>
                    </m:sSub>
                  </m:oMath>
                </a14:m>
                <a:endParaRPr lang="en-US" sz="2400" dirty="0">
                  <a:latin typeface="+mj-lt"/>
                </a:endParaRPr>
              </a:p>
              <a:p>
                <a:pPr algn="just">
                  <a:defRPr/>
                </a:pPr>
                <a:r>
                  <a:rPr lang="en-US" sz="2400" dirty="0">
                    <a:latin typeface="+mj-lt"/>
                  </a:rPr>
                  <a:t>MR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i="1">
                            <a:latin typeface="+mj-lt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+mj-lt"/>
                          </a:rPr>
                          <m:t>50+</m:t>
                        </m:r>
                        <m:f>
                          <m:fPr>
                            <m:ctrlPr>
                              <a:rPr lang="en-US" sz="2400" i="1">
                                <a:latin typeface="+mj-lt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+mj-lt"/>
                              </a:rPr>
                              <m:t>1</m:t>
                            </m:r>
                          </m:num>
                          <m:den>
                            <m:r>
                              <a:rPr lang="en-US" sz="2400" b="0" i="1" smtClean="0">
                                <a:latin typeface="+mj-lt"/>
                              </a:rPr>
                              <m:t>2</m:t>
                            </m:r>
                          </m:den>
                        </m:f>
                        <m:sSub>
                          <m:sSubPr>
                            <m:ctrlPr>
                              <a:rPr lang="en-US" sz="2400" i="1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+mj-lt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+mj-lt"/>
                              </a:rPr>
                              <m:t>2</m:t>
                            </m:r>
                          </m:sub>
                        </m:sSub>
                        <m:r>
                          <a:rPr lang="en-US" sz="2400" b="0" i="1" smtClean="0">
                            <a:latin typeface="+mj-lt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+mj-lt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+mj-lt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endParaRPr lang="en-US" sz="2400" dirty="0">
                  <a:latin typeface="+mj-lt"/>
                </a:endParaRPr>
              </a:p>
            </p:txBody>
          </p:sp>
        </mc:Choice>
        <mc:Fallback>
          <p:sp>
            <p:nvSpPr>
              <p:cNvPr id="706571" name="Rectangle 11">
                <a:extLst>
                  <a:ext uri="{FF2B5EF4-FFF2-40B4-BE49-F238E27FC236}">
                    <a16:creationId xmlns:a16="http://schemas.microsoft.com/office/drawing/2014/main" id="{3DFBDEB9-3318-4941-B1AF-BBCA411A956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47700" y="1465267"/>
                <a:ext cx="7848600" cy="4891083"/>
              </a:xfrm>
              <a:prstGeom prst="rect">
                <a:avLst/>
              </a:prstGeom>
              <a:blipFill>
                <a:blip r:embed="rId2"/>
                <a:stretch>
                  <a:fillRect l="-920" t="-979"/>
                </a:stretch>
              </a:blipFill>
              <a:ln w="9525">
                <a:noFill/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6572" name="AutoShape 12">
            <a:extLst>
              <a:ext uri="{FF2B5EF4-FFF2-40B4-BE49-F238E27FC236}">
                <a16:creationId xmlns:a16="http://schemas.microsoft.com/office/drawing/2014/main" id="{3A9855E0-7DD0-499C-856D-B5BDF01CA0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– Differentiated Products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80260302-DE9A-4683-8A7C-99AA555033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D7DCA026-C367-4AF1-AC04-4A5AB46B758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12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706571" name="Rectangle 11">
                <a:extLst>
                  <a:ext uri="{FF2B5EF4-FFF2-40B4-BE49-F238E27FC236}">
                    <a16:creationId xmlns:a16="http://schemas.microsoft.com/office/drawing/2014/main" id="{3DFBDEB9-3318-4941-B1AF-BBCA411A956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647700" y="1409098"/>
                <a:ext cx="7848600" cy="494725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 wrap="square">
                <a:spAutoFit/>
              </a:bodyPr>
              <a:lstStyle/>
              <a:p>
                <a:pPr algn="just">
                  <a:defRPr/>
                </a:pPr>
                <a:r>
                  <a:rPr lang="en-US" sz="2400" b="1" dirty="0">
                    <a:latin typeface="+mj-lt"/>
                  </a:rPr>
                  <a:t>To find BR</a:t>
                </a:r>
                <a:r>
                  <a:rPr lang="en-US" sz="2400" b="1" baseline="-25000" dirty="0">
                    <a:latin typeface="+mj-lt"/>
                  </a:rPr>
                  <a:t>1</a:t>
                </a:r>
                <a:r>
                  <a:rPr lang="en-US" sz="2400" b="1" dirty="0">
                    <a:latin typeface="+mj-lt"/>
                  </a:rPr>
                  <a:t>(P</a:t>
                </a:r>
                <a:r>
                  <a:rPr lang="en-US" sz="2400" b="1" baseline="-25000" dirty="0">
                    <a:latin typeface="+mj-lt"/>
                  </a:rPr>
                  <a:t>2</a:t>
                </a:r>
                <a:r>
                  <a:rPr lang="en-US" sz="2400" b="1" dirty="0">
                    <a:latin typeface="+mj-lt"/>
                  </a:rPr>
                  <a:t>), we set MR</a:t>
                </a:r>
                <a:r>
                  <a:rPr lang="en-US" sz="2400" b="1" baseline="-25000" dirty="0">
                    <a:latin typeface="+mj-lt"/>
                  </a:rPr>
                  <a:t>1</a:t>
                </a:r>
                <a:r>
                  <a:rPr lang="en-US" sz="2400" b="1" dirty="0">
                    <a:latin typeface="+mj-lt"/>
                  </a:rPr>
                  <a:t> = MC</a:t>
                </a:r>
                <a:r>
                  <a:rPr lang="en-US" sz="2400" b="1" baseline="-25000" dirty="0">
                    <a:latin typeface="+mj-lt"/>
                  </a:rPr>
                  <a:t>1</a:t>
                </a:r>
                <a:r>
                  <a:rPr lang="en-US" sz="2400" b="1" dirty="0">
                    <a:latin typeface="+mj-lt"/>
                  </a:rPr>
                  <a:t>.</a:t>
                </a:r>
              </a:p>
              <a:p>
                <a:pPr algn="just">
                  <a:defRPr/>
                </a:pPr>
                <a:endParaRPr lang="en-US" sz="2400" dirty="0">
                  <a:latin typeface="+mj-lt"/>
                </a:endParaRPr>
              </a:p>
              <a:p>
                <a:pPr algn="just">
                  <a:defRPr/>
                </a:pPr>
                <a:r>
                  <a:rPr lang="en-US" sz="2400" dirty="0">
                    <a:latin typeface="+mj-lt"/>
                  </a:rPr>
                  <a:t>MR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= </a:t>
                </a:r>
                <a14:m>
                  <m:oMath xmlns:m="http://schemas.openxmlformats.org/officeDocument/2006/math">
                    <m:d>
                      <m:dPr>
                        <m:ctrlPr>
                          <a:rPr lang="en-US" sz="2400" i="1">
                            <a:latin typeface="+mj-lt"/>
                          </a:rPr>
                        </m:ctrlPr>
                      </m:dPr>
                      <m:e>
                        <m:r>
                          <a:rPr lang="en-US" sz="2400" b="0" i="1" smtClean="0">
                            <a:latin typeface="+mj-lt"/>
                          </a:rPr>
                          <m:t>50+</m:t>
                        </m:r>
                        <m:f>
                          <m:fPr>
                            <m:ctrlPr>
                              <a:rPr lang="en-US" sz="2400" i="1">
                                <a:latin typeface="+mj-lt"/>
                              </a:rPr>
                            </m:ctrlPr>
                          </m:fPr>
                          <m:num>
                            <m:r>
                              <a:rPr lang="en-US" sz="2400" b="0" i="1" smtClean="0">
                                <a:latin typeface="+mj-lt"/>
                              </a:rPr>
                              <m:t>1</m:t>
                            </m:r>
                          </m:num>
                          <m:den>
                            <m:r>
                              <a:rPr lang="en-US" sz="2400" b="0" i="1" smtClean="0">
                                <a:latin typeface="+mj-lt"/>
                              </a:rPr>
                              <m:t>2</m:t>
                            </m:r>
                          </m:den>
                        </m:f>
                        <m:sSub>
                          <m:sSubPr>
                            <m:ctrlPr>
                              <a:rPr lang="en-US" sz="2400" i="1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+mj-lt"/>
                              </a:rPr>
                              <m:t>𝑃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+mj-lt"/>
                              </a:rPr>
                              <m:t>2</m:t>
                            </m:r>
                          </m:sub>
                        </m:sSub>
                        <m:r>
                          <a:rPr lang="en-US" sz="2400" b="0" i="1" smtClean="0">
                            <a:latin typeface="+mj-lt"/>
                          </a:rPr>
                          <m:t>−</m:t>
                        </m:r>
                        <m:sSub>
                          <m:sSubPr>
                            <m:ctrlPr>
                              <a:rPr lang="en-US" sz="2400" i="1">
                                <a:latin typeface="+mj-lt"/>
                              </a:rPr>
                            </m:ctrlPr>
                          </m:sSubPr>
                          <m:e>
                            <m:r>
                              <a:rPr lang="en-US" sz="2400" b="0" i="1" smtClean="0">
                                <a:latin typeface="+mj-lt"/>
                              </a:rPr>
                              <m:t>𝑄</m:t>
                            </m:r>
                          </m:e>
                          <m:sub>
                            <m:r>
                              <a:rPr lang="en-US" sz="2400" b="0" i="1" smtClean="0">
                                <a:latin typeface="+mj-lt"/>
                              </a:rPr>
                              <m:t>1</m:t>
                            </m:r>
                          </m:sub>
                        </m:sSub>
                      </m:e>
                    </m:d>
                  </m:oMath>
                </a14:m>
                <a:r>
                  <a:rPr lang="en-US" sz="2400" dirty="0">
                    <a:latin typeface="+mj-lt"/>
                  </a:rPr>
                  <a:t> = MC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= 5</a:t>
                </a:r>
              </a:p>
              <a:p>
                <a:pPr algn="just">
                  <a:defRPr/>
                </a:pPr>
                <a:r>
                  <a:rPr lang="en-US" sz="2400" dirty="0">
                    <a:latin typeface="+mj-lt"/>
                  </a:rPr>
                  <a:t>Q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 = 45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+mj-lt"/>
                          </a:rPr>
                        </m:ctrlPr>
                      </m:fPr>
                      <m:num>
                        <m:r>
                          <a:rPr lang="en-US" sz="2400" i="1">
                            <a:latin typeface="+mj-lt"/>
                          </a:rPr>
                          <m:t>1</m:t>
                        </m:r>
                      </m:num>
                      <m:den>
                        <m:r>
                          <a:rPr lang="en-US" sz="2400" i="1">
                            <a:latin typeface="+mj-lt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+mj-lt"/>
                          </a:rPr>
                        </m:ctrlPr>
                      </m:sSubPr>
                      <m:e>
                        <m:r>
                          <a:rPr lang="en-US" sz="2400" i="1">
                            <a:latin typeface="+mj-lt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+mj-lt"/>
                          </a:rPr>
                          <m:t>2</m:t>
                        </m:r>
                      </m:sub>
                    </m:sSub>
                  </m:oMath>
                </a14:m>
                <a:endParaRPr lang="en-US" sz="2400" dirty="0">
                  <a:latin typeface="+mj-lt"/>
                </a:endParaRPr>
              </a:p>
              <a:p>
                <a:pPr algn="just">
                  <a:defRPr/>
                </a:pPr>
                <a:endParaRPr lang="en-US" sz="2400" dirty="0">
                  <a:latin typeface="+mj-lt"/>
                </a:endParaRPr>
              </a:p>
              <a:p>
                <a:pPr algn="just">
                  <a:defRPr/>
                </a:pPr>
                <a:r>
                  <a:rPr lang="en-US" sz="2400" dirty="0">
                    <a:latin typeface="+mj-lt"/>
                  </a:rPr>
                  <a:t>Recall that Q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= 100 - 2P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+ P</a:t>
                </a:r>
                <a:r>
                  <a:rPr lang="en-US" sz="2400" baseline="-25000" dirty="0">
                    <a:latin typeface="+mj-lt"/>
                  </a:rPr>
                  <a:t>2</a:t>
                </a:r>
                <a:r>
                  <a:rPr lang="en-US" sz="2400" dirty="0">
                    <a:latin typeface="+mj-lt"/>
                  </a:rPr>
                  <a:t>. We have</a:t>
                </a:r>
              </a:p>
              <a:p>
                <a:pPr algn="just">
                  <a:defRPr/>
                </a:pPr>
                <a:endParaRPr lang="en-US" sz="2400" dirty="0">
                  <a:latin typeface="+mj-lt"/>
                </a:endParaRPr>
              </a:p>
              <a:p>
                <a:pPr algn="just">
                  <a:defRPr/>
                </a:pPr>
                <a:r>
                  <a:rPr lang="en-US" sz="2400" dirty="0">
                    <a:latin typeface="+mj-lt"/>
                  </a:rPr>
                  <a:t>100 - 2P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 + P</a:t>
                </a:r>
                <a:r>
                  <a:rPr lang="en-US" sz="2400" baseline="-25000" dirty="0">
                    <a:latin typeface="+mj-lt"/>
                  </a:rPr>
                  <a:t>2</a:t>
                </a:r>
                <a:r>
                  <a:rPr lang="en-US" sz="2400" dirty="0">
                    <a:latin typeface="+mj-lt"/>
                  </a:rPr>
                  <a:t> = 45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+mj-lt"/>
                          </a:rPr>
                        </m:ctrlPr>
                      </m:fPr>
                      <m:num>
                        <m:r>
                          <a:rPr lang="en-US" sz="2400" i="1">
                            <a:latin typeface="+mj-lt"/>
                          </a:rPr>
                          <m:t>1</m:t>
                        </m:r>
                      </m:num>
                      <m:den>
                        <m:r>
                          <a:rPr lang="en-US" sz="2400" i="1">
                            <a:latin typeface="+mj-lt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+mj-lt"/>
                          </a:rPr>
                        </m:ctrlPr>
                      </m:sSubPr>
                      <m:e>
                        <m:r>
                          <a:rPr lang="en-US" sz="2400" i="1">
                            <a:latin typeface="+mj-lt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+mj-lt"/>
                          </a:rPr>
                          <m:t>2</m:t>
                        </m:r>
                      </m:sub>
                    </m:sSub>
                  </m:oMath>
                </a14:m>
                <a:endParaRPr lang="en-US" sz="2400" dirty="0">
                  <a:latin typeface="+mj-lt"/>
                </a:endParaRPr>
              </a:p>
              <a:p>
                <a:pPr algn="just">
                  <a:defRPr/>
                </a:pPr>
                <a:r>
                  <a:rPr lang="en-US" sz="2400" dirty="0">
                    <a:latin typeface="+mj-lt"/>
                  </a:rPr>
                  <a:t>55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+mj-lt"/>
                          </a:rPr>
                        </m:ctrlPr>
                      </m:fPr>
                      <m:num>
                        <m:r>
                          <a:rPr lang="en-US" sz="2400" i="1">
                            <a:latin typeface="+mj-lt"/>
                          </a:rPr>
                          <m:t>1</m:t>
                        </m:r>
                      </m:num>
                      <m:den>
                        <m:r>
                          <a:rPr lang="en-US" sz="2400" i="1">
                            <a:latin typeface="+mj-lt"/>
                          </a:rPr>
                          <m:t>2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+mj-lt"/>
                          </a:rPr>
                        </m:ctrlPr>
                      </m:sSubPr>
                      <m:e>
                        <m:r>
                          <a:rPr lang="en-US" sz="2400" i="1">
                            <a:latin typeface="+mj-lt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+mj-lt"/>
                          </a:rPr>
                          <m:t>2</m:t>
                        </m:r>
                      </m:sub>
                    </m:sSub>
                  </m:oMath>
                </a14:m>
                <a:r>
                  <a:rPr lang="en-US" sz="2400" dirty="0">
                    <a:latin typeface="+mj-lt"/>
                  </a:rPr>
                  <a:t> = 2P</a:t>
                </a:r>
                <a:r>
                  <a:rPr lang="en-US" sz="2400" baseline="-25000" dirty="0">
                    <a:latin typeface="+mj-lt"/>
                  </a:rPr>
                  <a:t>1</a:t>
                </a:r>
                <a:endParaRPr lang="en-US" sz="2400" dirty="0">
                  <a:latin typeface="+mj-lt"/>
                </a:endParaRPr>
              </a:p>
              <a:p>
                <a:pPr algn="just">
                  <a:defRPr/>
                </a:pPr>
                <a:endParaRPr lang="en-US" sz="2400" dirty="0">
                  <a:latin typeface="+mj-lt"/>
                </a:endParaRPr>
              </a:p>
              <a:p>
                <a:pPr algn="just">
                  <a:defRPr/>
                </a:pPr>
                <a:r>
                  <a:rPr lang="en-US" sz="2400" dirty="0">
                    <a:latin typeface="+mj-lt"/>
                  </a:rPr>
                  <a:t>BR</a:t>
                </a:r>
                <a:r>
                  <a:rPr lang="en-US" sz="2400" baseline="-25000" dirty="0">
                    <a:latin typeface="+mj-lt"/>
                  </a:rPr>
                  <a:t>1</a:t>
                </a:r>
                <a:r>
                  <a:rPr lang="en-US" sz="2400" dirty="0">
                    <a:latin typeface="+mj-lt"/>
                  </a:rPr>
                  <a:t>(P</a:t>
                </a:r>
                <a:r>
                  <a:rPr lang="en-US" sz="2400" baseline="-25000" dirty="0">
                    <a:latin typeface="+mj-lt"/>
                  </a:rPr>
                  <a:t>2</a:t>
                </a:r>
                <a:r>
                  <a:rPr lang="en-US" sz="2400" dirty="0">
                    <a:latin typeface="+mj-lt"/>
                  </a:rPr>
                  <a:t>)		</a:t>
                </a:r>
                <a:r>
                  <a:rPr lang="en-US" sz="2400" dirty="0">
                    <a:latin typeface="+mj-lt"/>
                    <a:sym typeface="Wingdings" panose="05000000000000000000" pitchFamily="2" charset="2"/>
                  </a:rPr>
                  <a:t>	P</a:t>
                </a:r>
                <a:r>
                  <a:rPr lang="en-US" sz="2400" baseline="-25000" dirty="0">
                    <a:latin typeface="+mj-lt"/>
                    <a:sym typeface="Wingdings" panose="05000000000000000000" pitchFamily="2" charset="2"/>
                  </a:rPr>
                  <a:t>1</a:t>
                </a:r>
                <a:r>
                  <a:rPr lang="en-US" sz="2400" dirty="0">
                    <a:latin typeface="+mj-lt"/>
                    <a:sym typeface="Wingdings" panose="05000000000000000000" pitchFamily="2" charset="2"/>
                  </a:rPr>
                  <a:t> = 27.5 +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sz="2400" i="1">
                            <a:latin typeface="+mj-lt"/>
                          </a:rPr>
                        </m:ctrlPr>
                      </m:fPr>
                      <m:num>
                        <m:r>
                          <a:rPr lang="en-US" sz="2400" i="1">
                            <a:latin typeface="+mj-lt"/>
                          </a:rPr>
                          <m:t>1</m:t>
                        </m:r>
                      </m:num>
                      <m:den>
                        <m:r>
                          <a:rPr lang="en-US" sz="2400" b="0" i="1" smtClean="0">
                            <a:latin typeface="+mj-lt"/>
                          </a:rPr>
                          <m:t>4</m:t>
                        </m:r>
                      </m:den>
                    </m:f>
                    <m:sSub>
                      <m:sSubPr>
                        <m:ctrlPr>
                          <a:rPr lang="en-US" sz="2400" i="1">
                            <a:latin typeface="+mj-lt"/>
                          </a:rPr>
                        </m:ctrlPr>
                      </m:sSubPr>
                      <m:e>
                        <m:r>
                          <a:rPr lang="en-US" sz="2400" i="1">
                            <a:latin typeface="+mj-lt"/>
                          </a:rPr>
                          <m:t>𝑃</m:t>
                        </m:r>
                      </m:e>
                      <m:sub>
                        <m:r>
                          <a:rPr lang="en-US" sz="2400" i="1">
                            <a:latin typeface="+mj-lt"/>
                          </a:rPr>
                          <m:t>2</m:t>
                        </m:r>
                      </m:sub>
                    </m:sSub>
                  </m:oMath>
                </a14:m>
                <a:endParaRPr lang="en-US" sz="2400" baseline="-25000" dirty="0">
                  <a:latin typeface="+mj-lt"/>
                </a:endParaRPr>
              </a:p>
            </p:txBody>
          </p:sp>
        </mc:Choice>
        <mc:Fallback>
          <p:sp>
            <p:nvSpPr>
              <p:cNvPr id="706571" name="Rectangle 11">
                <a:extLst>
                  <a:ext uri="{FF2B5EF4-FFF2-40B4-BE49-F238E27FC236}">
                    <a16:creationId xmlns:a16="http://schemas.microsoft.com/office/drawing/2014/main" id="{3DFBDEB9-3318-4941-B1AF-BBCA411A9563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 bwMode="auto">
              <a:xfrm>
                <a:off x="647700" y="1409098"/>
                <a:ext cx="7848600" cy="4947252"/>
              </a:xfrm>
              <a:prstGeom prst="rect">
                <a:avLst/>
              </a:prstGeom>
              <a:blipFill>
                <a:blip r:embed="rId2"/>
                <a:stretch>
                  <a:fillRect l="-920" t="-959"/>
                </a:stretch>
              </a:blipFill>
              <a:ln w="9525">
                <a:noFill/>
                <a:miter lim="800000"/>
                <a:headEnd/>
                <a:tailEnd/>
              </a:ln>
              <a:effectLst>
                <a:outerShdw dist="107763" dir="2700000" algn="ctr" rotWithShape="0">
                  <a:schemeClr val="bg2">
                    <a:alpha val="50000"/>
                  </a:schemeClr>
                </a:outerShdw>
              </a:effectLst>
            </p:spPr>
            <p:txBody>
              <a:bodyPr/>
              <a:lstStyle/>
              <a:p>
                <a:r>
                  <a:rPr lang="th-TH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06572" name="AutoShape 12">
            <a:extLst>
              <a:ext uri="{FF2B5EF4-FFF2-40B4-BE49-F238E27FC236}">
                <a16:creationId xmlns:a16="http://schemas.microsoft.com/office/drawing/2014/main" id="{3A9855E0-7DD0-499C-856D-B5BDF01CA05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– Differentiated Products</a:t>
            </a:r>
          </a:p>
        </p:txBody>
      </p:sp>
    </p:spTree>
    <p:extLst>
      <p:ext uri="{BB962C8B-B14F-4D97-AF65-F5344CB8AC3E}">
        <p14:creationId xmlns:p14="http://schemas.microsoft.com/office/powerpoint/2010/main" val="9413822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0B779633-B3EB-4339-A07F-3C646DD7E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FCEFC9C-A681-4E62-B8CA-ACB038A3478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13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39947" name="Rectangle 11">
            <a:extLst>
              <a:ext uri="{FF2B5EF4-FFF2-40B4-BE49-F238E27FC236}">
                <a16:creationId xmlns:a16="http://schemas.microsoft.com/office/drawing/2014/main" id="{20351DFD-34A1-47DA-90D5-BC87D7B62A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66800" y="1467142"/>
            <a:ext cx="7010400" cy="4893647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th-TH" sz="2400" b="1" dirty="0">
                <a:latin typeface="+mj-lt"/>
              </a:rPr>
              <a:t>To find Bertrand-NE,</a:t>
            </a:r>
          </a:p>
          <a:p>
            <a:pPr eaLnBrk="1" hangingPunct="1"/>
            <a:endParaRPr lang="en-US" altLang="th-TH" sz="2400" u="sng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P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 = 27.5 + P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/4	P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 = 27.5 + P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/4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Solving these two equations yields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P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* = P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* = 110/3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Plugging these prices into demand, we have</a:t>
            </a:r>
          </a:p>
          <a:p>
            <a:pPr eaLnBrk="1" hangingPunct="1"/>
            <a:endParaRPr lang="en-US" altLang="th-TH" sz="2400" dirty="0">
              <a:latin typeface="+mj-lt"/>
            </a:endParaRPr>
          </a:p>
          <a:p>
            <a:pPr eaLnBrk="1" hangingPunct="1"/>
            <a:r>
              <a:rPr lang="en-US" altLang="th-TH" sz="2400" dirty="0">
                <a:latin typeface="+mj-lt"/>
              </a:rPr>
              <a:t>Q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* = Q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* = 190/3</a:t>
            </a:r>
          </a:p>
          <a:p>
            <a:pPr eaLnBrk="1" hangingPunct="1"/>
            <a:endParaRPr lang="en-US" altLang="th-TH" sz="2400" dirty="0">
              <a:latin typeface="+mj-lt"/>
              <a:sym typeface="Symbol" panose="05050102010706020507" pitchFamily="18" charset="2"/>
            </a:endParaRPr>
          </a:p>
          <a:p>
            <a:pPr eaLnBrk="1" hangingPunct="1"/>
            <a:r>
              <a:rPr lang="en-US" altLang="th-TH" sz="2400" dirty="0">
                <a:latin typeface="+mj-lt"/>
                <a:sym typeface="Symbol" panose="05050102010706020507" pitchFamily="18" charset="2"/>
              </a:rPr>
              <a:t></a:t>
            </a:r>
            <a:r>
              <a:rPr lang="en-US" altLang="th-TH" sz="2400" baseline="-25000" dirty="0">
                <a:latin typeface="+mj-lt"/>
              </a:rPr>
              <a:t>1</a:t>
            </a:r>
            <a:r>
              <a:rPr lang="en-US" altLang="th-TH" sz="2400" dirty="0">
                <a:latin typeface="+mj-lt"/>
              </a:rPr>
              <a:t>* = </a:t>
            </a:r>
            <a:r>
              <a:rPr lang="en-US" altLang="th-TH" sz="2400" dirty="0">
                <a:latin typeface="+mj-lt"/>
                <a:sym typeface="Symbol" panose="05050102010706020507" pitchFamily="18" charset="2"/>
              </a:rPr>
              <a:t></a:t>
            </a:r>
            <a:r>
              <a:rPr lang="en-US" altLang="th-TH" sz="2400" baseline="-25000" dirty="0">
                <a:latin typeface="+mj-lt"/>
              </a:rPr>
              <a:t>2</a:t>
            </a:r>
            <a:r>
              <a:rPr lang="en-US" altLang="th-TH" sz="2400" dirty="0">
                <a:latin typeface="+mj-lt"/>
              </a:rPr>
              <a:t>* = 2005.55		</a:t>
            </a:r>
            <a:r>
              <a:rPr lang="en-US" altLang="th-TH" sz="2400" dirty="0">
                <a:latin typeface="+mj-lt"/>
                <a:sym typeface="Symbol" panose="05050102010706020507" pitchFamily="18" charset="2"/>
              </a:rPr>
              <a:t></a:t>
            </a:r>
            <a:r>
              <a:rPr lang="en-US" altLang="th-TH" sz="2400" dirty="0">
                <a:latin typeface="+mj-lt"/>
              </a:rPr>
              <a:t> = 4011.10</a:t>
            </a:r>
          </a:p>
        </p:txBody>
      </p:sp>
      <p:sp>
        <p:nvSpPr>
          <p:cNvPr id="719885" name="AutoShape 13">
            <a:extLst>
              <a:ext uri="{FF2B5EF4-FFF2-40B4-BE49-F238E27FC236}">
                <a16:creationId xmlns:a16="http://schemas.microsoft.com/office/drawing/2014/main" id="{0FB8209E-9300-4DCF-8354-DCAA66357A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– Differentiated Products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2" name="Slide Number Placeholder 3">
            <a:extLst>
              <a:ext uri="{FF2B5EF4-FFF2-40B4-BE49-F238E27FC236}">
                <a16:creationId xmlns:a16="http://schemas.microsoft.com/office/drawing/2014/main" id="{9E930C8B-B7A7-49C6-8AAA-C3DF40168A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7C062ABF-7B73-407A-9A62-AE2E1DAA0D5A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14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717862" name="AutoShape 38">
            <a:extLst>
              <a:ext uri="{FF2B5EF4-FFF2-40B4-BE49-F238E27FC236}">
                <a16:creationId xmlns:a16="http://schemas.microsoft.com/office/drawing/2014/main" id="{3D4231DA-C0C0-457E-96B5-494810468A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– Differentiated Products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E9CB2E7A-A0BC-41EB-95CD-3EC8D5BE9325}"/>
              </a:ext>
            </a:extLst>
          </p:cNvPr>
          <p:cNvGrpSpPr/>
          <p:nvPr/>
        </p:nvGrpSpPr>
        <p:grpSpPr>
          <a:xfrm>
            <a:off x="557609" y="1156724"/>
            <a:ext cx="8028781" cy="5564751"/>
            <a:chOff x="638784" y="1140849"/>
            <a:chExt cx="8028781" cy="5564751"/>
          </a:xfrm>
        </p:grpSpPr>
        <p:sp>
          <p:nvSpPr>
            <p:cNvPr id="37893" name="Line 3">
              <a:extLst>
                <a:ext uri="{FF2B5EF4-FFF2-40B4-BE49-F238E27FC236}">
                  <a16:creationId xmlns:a16="http://schemas.microsoft.com/office/drawing/2014/main" id="{32694F19-7E1F-4B50-8380-2B42DABD602F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80965" y="6209736"/>
              <a:ext cx="6172200" cy="0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7894" name="Line 9">
              <a:extLst>
                <a:ext uri="{FF2B5EF4-FFF2-40B4-BE49-F238E27FC236}">
                  <a16:creationId xmlns:a16="http://schemas.microsoft.com/office/drawing/2014/main" id="{C837A389-0E42-4B87-B8E3-DBBF883D36D3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580965" y="2171136"/>
              <a:ext cx="5181600" cy="23622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7895" name="Text Box 11">
              <a:extLst>
                <a:ext uri="{FF2B5EF4-FFF2-40B4-BE49-F238E27FC236}">
                  <a16:creationId xmlns:a16="http://schemas.microsoft.com/office/drawing/2014/main" id="{5E6E83E2-F169-49BA-86F2-C106F1C25E2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38784" y="2750573"/>
              <a:ext cx="877888" cy="822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P</a:t>
              </a:r>
              <a:r>
                <a:rPr lang="en-GB" altLang="th-TH" sz="2400" b="1" baseline="-25000" dirty="0">
                  <a:latin typeface="Calibri" panose="020F0502020204030204" pitchFamily="34" charset="0"/>
                </a:rPr>
                <a:t>2</a:t>
              </a:r>
              <a:r>
                <a:rPr lang="en-GB" altLang="th-TH" sz="2400" b="1" dirty="0">
                  <a:latin typeface="Calibri" panose="020F0502020204030204" pitchFamily="34" charset="0"/>
                </a:rPr>
                <a:t> = </a:t>
              </a:r>
            </a:p>
            <a:p>
              <a:r>
                <a:rPr lang="en-GB" altLang="th-TH" sz="2400" b="1" dirty="0">
                  <a:latin typeface="Calibri" panose="020F0502020204030204" pitchFamily="34" charset="0"/>
                </a:rPr>
                <a:t>110/3</a:t>
              </a:r>
            </a:p>
          </p:txBody>
        </p:sp>
        <p:sp>
          <p:nvSpPr>
            <p:cNvPr id="37896" name="Line 12">
              <a:extLst>
                <a:ext uri="{FF2B5EF4-FFF2-40B4-BE49-F238E27FC236}">
                  <a16:creationId xmlns:a16="http://schemas.microsoft.com/office/drawing/2014/main" id="{F96AC037-1AA4-43FA-B8FB-96D5C4C11D87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>
              <a:off x="1580965" y="3161736"/>
              <a:ext cx="3048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7897" name="Line 13">
              <a:extLst>
                <a:ext uri="{FF2B5EF4-FFF2-40B4-BE49-F238E27FC236}">
                  <a16:creationId xmlns:a16="http://schemas.microsoft.com/office/drawing/2014/main" id="{6097FF18-5957-45FC-AA80-7875B8647EB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628965" y="3161736"/>
              <a:ext cx="0" cy="3048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7898" name="Text Box 16">
              <a:extLst>
                <a:ext uri="{FF2B5EF4-FFF2-40B4-BE49-F238E27FC236}">
                  <a16:creationId xmlns:a16="http://schemas.microsoft.com/office/drawing/2014/main" id="{00CC7B90-090A-4A12-9C52-246C59797D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401367" y="2743200"/>
              <a:ext cx="396875" cy="823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4800" b="1" dirty="0">
                  <a:latin typeface="Calibri" panose="020F0502020204030204" pitchFamily="34" charset="0"/>
                </a:rPr>
                <a:t>•</a:t>
              </a:r>
            </a:p>
          </p:txBody>
        </p:sp>
        <p:sp>
          <p:nvSpPr>
            <p:cNvPr id="37899" name="Line 17">
              <a:extLst>
                <a:ext uri="{FF2B5EF4-FFF2-40B4-BE49-F238E27FC236}">
                  <a16:creationId xmlns:a16="http://schemas.microsoft.com/office/drawing/2014/main" id="{9FBBE4BD-6A69-4F74-A7B5-6689B0D6CFB9}"/>
                </a:ext>
              </a:extLst>
            </p:cNvPr>
            <p:cNvSpPr>
              <a:spLocks noChangeShapeType="1"/>
            </p:cNvSpPr>
            <p:nvPr/>
          </p:nvSpPr>
          <p:spPr bwMode="auto">
            <a:xfrm flipH="1" flipV="1">
              <a:off x="4857566" y="3276601"/>
              <a:ext cx="974308" cy="405102"/>
            </a:xfrm>
            <a:prstGeom prst="line">
              <a:avLst/>
            </a:prstGeom>
            <a:noFill/>
            <a:ln w="190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7900" name="Text Box 18">
              <a:extLst>
                <a:ext uri="{FF2B5EF4-FFF2-40B4-BE49-F238E27FC236}">
                  <a16:creationId xmlns:a16="http://schemas.microsoft.com/office/drawing/2014/main" id="{17A6C940-D829-4C87-A1C7-B7A149B27A1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5892200" y="3574485"/>
              <a:ext cx="1408113" cy="701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000" b="1" i="1" dirty="0">
                  <a:solidFill>
                    <a:srgbClr val="000066"/>
                  </a:solidFill>
                  <a:latin typeface="Calibri" panose="020F0502020204030204" pitchFamily="34" charset="0"/>
                </a:rPr>
                <a:t>Bertrand</a:t>
              </a:r>
            </a:p>
            <a:p>
              <a:r>
                <a:rPr lang="en-GB" altLang="th-TH" sz="2000" b="1" i="1" dirty="0">
                  <a:solidFill>
                    <a:srgbClr val="000066"/>
                  </a:solidFill>
                  <a:latin typeface="Calibri" panose="020F0502020204030204" pitchFamily="34" charset="0"/>
                </a:rPr>
                <a:t>Equilibrium</a:t>
              </a:r>
            </a:p>
          </p:txBody>
        </p:sp>
        <p:sp>
          <p:nvSpPr>
            <p:cNvPr id="37901" name="Text Box 19">
              <a:extLst>
                <a:ext uri="{FF2B5EF4-FFF2-40B4-BE49-F238E27FC236}">
                  <a16:creationId xmlns:a16="http://schemas.microsoft.com/office/drawing/2014/main" id="{01FC0C15-EAF1-4DAE-A782-DFAC965AFEF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895165" y="4304736"/>
              <a:ext cx="717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>
                  <a:latin typeface="Calibri" panose="020F0502020204030204" pitchFamily="34" charset="0"/>
                </a:rPr>
                <a:t>27.5</a:t>
              </a:r>
            </a:p>
          </p:txBody>
        </p:sp>
        <p:sp>
          <p:nvSpPr>
            <p:cNvPr id="37908" name="Line 29">
              <a:extLst>
                <a:ext uri="{FF2B5EF4-FFF2-40B4-BE49-F238E27FC236}">
                  <a16:creationId xmlns:a16="http://schemas.microsoft.com/office/drawing/2014/main" id="{40E35679-47EE-4486-B46E-F2485901694A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580965" y="1275433"/>
              <a:ext cx="17463" cy="4960937"/>
            </a:xfrm>
            <a:prstGeom prst="line">
              <a:avLst/>
            </a:prstGeom>
            <a:noFill/>
            <a:ln w="5715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7909" name="Text Box 30">
              <a:extLst>
                <a:ext uri="{FF2B5EF4-FFF2-40B4-BE49-F238E27FC236}">
                  <a16:creationId xmlns:a16="http://schemas.microsoft.com/office/drawing/2014/main" id="{1146070D-CB76-428A-89E0-A213AA9D8F5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656371" y="1140849"/>
              <a:ext cx="1160463" cy="701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000" dirty="0">
                  <a:latin typeface="Calibri" panose="020F0502020204030204" pitchFamily="34" charset="0"/>
                </a:rPr>
                <a:t>Pepsi’s</a:t>
              </a:r>
            </a:p>
            <a:p>
              <a:r>
                <a:rPr lang="en-GB" altLang="th-TH" sz="2000" dirty="0">
                  <a:latin typeface="Calibri" panose="020F0502020204030204" pitchFamily="34" charset="0"/>
                </a:rPr>
                <a:t>Price (P</a:t>
              </a:r>
              <a:r>
                <a:rPr lang="en-GB" altLang="th-TH" sz="2000" baseline="-25000" dirty="0">
                  <a:latin typeface="Calibri" panose="020F0502020204030204" pitchFamily="34" charset="0"/>
                </a:rPr>
                <a:t>2</a:t>
              </a:r>
              <a:r>
                <a:rPr lang="en-GB" altLang="th-TH" sz="2000" dirty="0">
                  <a:latin typeface="Calibri" panose="020F0502020204030204" pitchFamily="34" charset="0"/>
                </a:rPr>
                <a:t>)</a:t>
              </a:r>
            </a:p>
          </p:txBody>
        </p:sp>
        <p:sp>
          <p:nvSpPr>
            <p:cNvPr id="37910" name="Text Box 31">
              <a:extLst>
                <a:ext uri="{FF2B5EF4-FFF2-40B4-BE49-F238E27FC236}">
                  <a16:creationId xmlns:a16="http://schemas.microsoft.com/office/drawing/2014/main" id="{B37D74BD-2ED0-4A90-961D-600CBE38F33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164995" y="5481428"/>
              <a:ext cx="1160463" cy="701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000" dirty="0">
                  <a:latin typeface="Calibri" panose="020F0502020204030204" pitchFamily="34" charset="0"/>
                </a:rPr>
                <a:t>Coke’s </a:t>
              </a:r>
            </a:p>
            <a:p>
              <a:r>
                <a:rPr lang="en-GB" altLang="th-TH" sz="2000" dirty="0">
                  <a:latin typeface="Calibri" panose="020F0502020204030204" pitchFamily="34" charset="0"/>
                </a:rPr>
                <a:t>Price (P</a:t>
              </a:r>
              <a:r>
                <a:rPr lang="en-GB" altLang="th-TH" sz="2000" baseline="-25000" dirty="0">
                  <a:latin typeface="Calibri" panose="020F0502020204030204" pitchFamily="34" charset="0"/>
                </a:rPr>
                <a:t>1</a:t>
              </a:r>
              <a:r>
                <a:rPr lang="en-GB" altLang="th-TH" sz="2000" dirty="0">
                  <a:latin typeface="Calibri" panose="020F0502020204030204" pitchFamily="34" charset="0"/>
                </a:rPr>
                <a:t>)</a:t>
              </a:r>
            </a:p>
          </p:txBody>
        </p:sp>
        <p:sp>
          <p:nvSpPr>
            <p:cNvPr id="37911" name="Line 33">
              <a:extLst>
                <a:ext uri="{FF2B5EF4-FFF2-40B4-BE49-F238E27FC236}">
                  <a16:creationId xmlns:a16="http://schemas.microsoft.com/office/drawing/2014/main" id="{ACC2113C-5F58-40F1-B361-AC84665E3BF8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580965" y="2171136"/>
              <a:ext cx="5181600" cy="236220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7912" name="Text Box 35">
              <a:extLst>
                <a:ext uri="{FF2B5EF4-FFF2-40B4-BE49-F238E27FC236}">
                  <a16:creationId xmlns:a16="http://schemas.microsoft.com/office/drawing/2014/main" id="{AF4BEFEA-1360-4DF1-93BB-BDFA8E2483B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6822890" y="2020324"/>
              <a:ext cx="1844675" cy="701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000" b="1" dirty="0">
                  <a:latin typeface="Calibri" panose="020F0502020204030204" pitchFamily="34" charset="0"/>
                </a:rPr>
                <a:t>P</a:t>
              </a:r>
              <a:r>
                <a:rPr lang="en-GB" altLang="th-TH" sz="2000" b="1" baseline="-25000" dirty="0">
                  <a:latin typeface="Calibri" panose="020F0502020204030204" pitchFamily="34" charset="0"/>
                </a:rPr>
                <a:t>2</a:t>
              </a:r>
              <a:r>
                <a:rPr lang="en-GB" altLang="th-TH" sz="2000" b="1" dirty="0">
                  <a:latin typeface="Calibri" panose="020F0502020204030204" pitchFamily="34" charset="0"/>
                </a:rPr>
                <a:t> = 27.5 + P</a:t>
              </a:r>
              <a:r>
                <a:rPr lang="en-GB" altLang="th-TH" sz="2000" b="1" baseline="-25000" dirty="0">
                  <a:latin typeface="Calibri" panose="020F0502020204030204" pitchFamily="34" charset="0"/>
                </a:rPr>
                <a:t>1</a:t>
              </a:r>
              <a:r>
                <a:rPr lang="en-GB" altLang="th-TH" sz="2000" b="1" dirty="0">
                  <a:latin typeface="Calibri" panose="020F0502020204030204" pitchFamily="34" charset="0"/>
                </a:rPr>
                <a:t>/4</a:t>
              </a:r>
            </a:p>
            <a:p>
              <a:r>
                <a:rPr lang="en-GB" altLang="th-TH" sz="2000" i="1" dirty="0">
                  <a:latin typeface="Calibri" panose="020F0502020204030204" pitchFamily="34" charset="0"/>
                </a:rPr>
                <a:t>(Pepsi’s BR)</a:t>
              </a:r>
            </a:p>
          </p:txBody>
        </p:sp>
        <p:sp>
          <p:nvSpPr>
            <p:cNvPr id="37913" name="Line 36">
              <a:extLst>
                <a:ext uri="{FF2B5EF4-FFF2-40B4-BE49-F238E27FC236}">
                  <a16:creationId xmlns:a16="http://schemas.microsoft.com/office/drawing/2014/main" id="{6C765502-C73C-4D71-92E3-E599B2E3A4E6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3352800" y="1755211"/>
              <a:ext cx="1905000" cy="4454525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7914" name="Text Box 37">
              <a:extLst>
                <a:ext uri="{FF2B5EF4-FFF2-40B4-BE49-F238E27FC236}">
                  <a16:creationId xmlns:a16="http://schemas.microsoft.com/office/drawing/2014/main" id="{3160F1AD-BB8A-4765-8623-8605C7C989C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390715" y="1324999"/>
              <a:ext cx="1908175" cy="701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000" b="1" dirty="0">
                  <a:latin typeface="Calibri" panose="020F0502020204030204" pitchFamily="34" charset="0"/>
                </a:rPr>
                <a:t>P</a:t>
              </a:r>
              <a:r>
                <a:rPr lang="en-GB" altLang="th-TH" sz="2000" b="1" baseline="-25000" dirty="0">
                  <a:latin typeface="Calibri" panose="020F0502020204030204" pitchFamily="34" charset="0"/>
                </a:rPr>
                <a:t>1</a:t>
              </a:r>
              <a:r>
                <a:rPr lang="en-GB" altLang="th-TH" sz="2000" b="1" dirty="0">
                  <a:latin typeface="Calibri" panose="020F0502020204030204" pitchFamily="34" charset="0"/>
                </a:rPr>
                <a:t> = 27.5 + P</a:t>
              </a:r>
              <a:r>
                <a:rPr lang="en-GB" altLang="th-TH" sz="2000" b="1" baseline="-25000" dirty="0">
                  <a:latin typeface="Calibri" panose="020F0502020204030204" pitchFamily="34" charset="0"/>
                </a:rPr>
                <a:t>2</a:t>
              </a:r>
              <a:r>
                <a:rPr lang="en-GB" altLang="th-TH" sz="2000" b="1" dirty="0">
                  <a:latin typeface="Calibri" panose="020F0502020204030204" pitchFamily="34" charset="0"/>
                </a:rPr>
                <a:t>/4 </a:t>
              </a:r>
            </a:p>
            <a:p>
              <a:r>
                <a:rPr lang="en-GB" altLang="th-TH" sz="2000" i="1" dirty="0">
                  <a:latin typeface="Calibri" panose="020F0502020204030204" pitchFamily="34" charset="0"/>
                </a:rPr>
                <a:t>(Coke’s BR)</a:t>
              </a:r>
            </a:p>
          </p:txBody>
        </p:sp>
        <p:sp>
          <p:nvSpPr>
            <p:cNvPr id="37917" name="Line 40">
              <a:extLst>
                <a:ext uri="{FF2B5EF4-FFF2-40B4-BE49-F238E27FC236}">
                  <a16:creationId xmlns:a16="http://schemas.microsoft.com/office/drawing/2014/main" id="{B0DDDB83-BDB1-4E90-A757-567516171074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1580965" y="1640911"/>
              <a:ext cx="4589463" cy="4568825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th-TH"/>
            </a:p>
          </p:txBody>
        </p:sp>
        <p:sp>
          <p:nvSpPr>
            <p:cNvPr id="37918" name="Text Box 41">
              <a:extLst>
                <a:ext uri="{FF2B5EF4-FFF2-40B4-BE49-F238E27FC236}">
                  <a16:creationId xmlns:a16="http://schemas.microsoft.com/office/drawing/2014/main" id="{819A03FF-6871-4E58-9324-7F3CD573CBA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883634" y="6248400"/>
              <a:ext cx="1490662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P</a:t>
              </a:r>
              <a:r>
                <a:rPr lang="en-GB" altLang="th-TH" sz="2400" b="1" baseline="-25000" dirty="0">
                  <a:latin typeface="Calibri" panose="020F0502020204030204" pitchFamily="34" charset="0"/>
                </a:rPr>
                <a:t>1</a:t>
              </a:r>
              <a:r>
                <a:rPr lang="en-GB" altLang="th-TH" sz="2400" b="1" dirty="0">
                  <a:latin typeface="Calibri" panose="020F0502020204030204" pitchFamily="34" charset="0"/>
                </a:rPr>
                <a:t> = 110/3</a:t>
              </a:r>
            </a:p>
          </p:txBody>
        </p:sp>
        <p:sp>
          <p:nvSpPr>
            <p:cNvPr id="37919" name="Text Box 42">
              <a:extLst>
                <a:ext uri="{FF2B5EF4-FFF2-40B4-BE49-F238E27FC236}">
                  <a16:creationId xmlns:a16="http://schemas.microsoft.com/office/drawing/2014/main" id="{F6D54165-28C9-4BD0-8708-46E11378D6D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974790" y="6248400"/>
              <a:ext cx="717550" cy="457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r>
                <a:rPr lang="en-GB" altLang="th-TH" sz="2400" b="1" dirty="0">
                  <a:latin typeface="Calibri" panose="020F0502020204030204" pitchFamily="34" charset="0"/>
                </a:rPr>
                <a:t>27.5</a:t>
              </a:r>
            </a:p>
          </p:txBody>
        </p:sp>
      </p:grp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Slide Number Placeholder 3">
            <a:extLst>
              <a:ext uri="{FF2B5EF4-FFF2-40B4-BE49-F238E27FC236}">
                <a16:creationId xmlns:a16="http://schemas.microsoft.com/office/drawing/2014/main" id="{0B779633-B3EB-4339-A07F-3C646DD7E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FCEFC9C-A681-4E62-B8CA-ACB038A3478C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15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  <p:sp>
        <p:nvSpPr>
          <p:cNvPr id="719885" name="AutoShape 13">
            <a:extLst>
              <a:ext uri="{FF2B5EF4-FFF2-40B4-BE49-F238E27FC236}">
                <a16:creationId xmlns:a16="http://schemas.microsoft.com/office/drawing/2014/main" id="{0FB8209E-9300-4DCF-8354-DCAA66357A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Bertrand – Differentiated Products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C752483-CE9D-4290-9A7B-CE1A19C6EF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45733"/>
            <a:ext cx="9144000" cy="4731684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A4C87726-8800-4B98-8D59-CFF01861C83A}"/>
              </a:ext>
            </a:extLst>
          </p:cNvPr>
          <p:cNvSpPr/>
          <p:nvPr/>
        </p:nvSpPr>
        <p:spPr>
          <a:xfrm>
            <a:off x="4648200" y="2133600"/>
            <a:ext cx="4495800" cy="394381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099109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5548" name="AutoShape 12">
            <a:extLst>
              <a:ext uri="{FF2B5EF4-FFF2-40B4-BE49-F238E27FC236}">
                <a16:creationId xmlns:a16="http://schemas.microsoft.com/office/drawing/2014/main" id="{D7A3EAF6-63D4-4F79-9896-1222219F1367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52400"/>
            <a:ext cx="9144000" cy="914400"/>
          </a:xfrm>
          <a:prstGeom prst="roundRect">
            <a:avLst>
              <a:gd name="adj" fmla="val 50000"/>
            </a:avLst>
          </a:prstGeom>
          <a:solidFill>
            <a:srgbClr val="9F9FBF">
              <a:alpha val="50000"/>
            </a:srgbClr>
          </a:solidFill>
          <a:ln w="3810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lIns="457200" rIns="457200" anchor="ctr"/>
          <a:lstStyle/>
          <a:p>
            <a:pPr eaLnBrk="0" hangingPunct="0">
              <a:defRPr/>
            </a:pPr>
            <a:r>
              <a:rPr lang="en-US" sz="4000" b="1" dirty="0">
                <a:solidFill>
                  <a:srgbClr val="000066"/>
                </a:solidFill>
                <a:latin typeface="Calibri" pitchFamily="34" charset="0"/>
              </a:rPr>
              <a:t>Oligopoly Models – Summary</a:t>
            </a:r>
          </a:p>
        </p:txBody>
      </p:sp>
      <p:graphicFrame>
        <p:nvGraphicFramePr>
          <p:cNvPr id="2" name="Table 2">
            <a:extLst>
              <a:ext uri="{FF2B5EF4-FFF2-40B4-BE49-F238E27FC236}">
                <a16:creationId xmlns:a16="http://schemas.microsoft.com/office/drawing/2014/main" id="{3D79452F-D784-47FB-866B-4557730636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40431683"/>
              </p:ext>
            </p:extLst>
          </p:nvPr>
        </p:nvGraphicFramePr>
        <p:xfrm>
          <a:off x="0" y="1274920"/>
          <a:ext cx="9144005" cy="5428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8801">
                  <a:extLst>
                    <a:ext uri="{9D8B030D-6E8A-4147-A177-3AD203B41FA5}">
                      <a16:colId xmlns:a16="http://schemas.microsoft.com/office/drawing/2014/main" val="420289669"/>
                    </a:ext>
                  </a:extLst>
                </a:gridCol>
                <a:gridCol w="1828801">
                  <a:extLst>
                    <a:ext uri="{9D8B030D-6E8A-4147-A177-3AD203B41FA5}">
                      <a16:colId xmlns:a16="http://schemas.microsoft.com/office/drawing/2014/main" val="1393689327"/>
                    </a:ext>
                  </a:extLst>
                </a:gridCol>
                <a:gridCol w="1828801">
                  <a:extLst>
                    <a:ext uri="{9D8B030D-6E8A-4147-A177-3AD203B41FA5}">
                      <a16:colId xmlns:a16="http://schemas.microsoft.com/office/drawing/2014/main" val="1513376592"/>
                    </a:ext>
                  </a:extLst>
                </a:gridCol>
                <a:gridCol w="1828801">
                  <a:extLst>
                    <a:ext uri="{9D8B030D-6E8A-4147-A177-3AD203B41FA5}">
                      <a16:colId xmlns:a16="http://schemas.microsoft.com/office/drawing/2014/main" val="2166912255"/>
                    </a:ext>
                  </a:extLst>
                </a:gridCol>
                <a:gridCol w="1828801">
                  <a:extLst>
                    <a:ext uri="{9D8B030D-6E8A-4147-A177-3AD203B41FA5}">
                      <a16:colId xmlns:a16="http://schemas.microsoft.com/office/drawing/2014/main" val="1770130762"/>
                    </a:ext>
                  </a:extLst>
                </a:gridCol>
              </a:tblGrid>
              <a:tr h="720000">
                <a:tc>
                  <a:txBody>
                    <a:bodyPr/>
                    <a:lstStyle/>
                    <a:p>
                      <a:r>
                        <a:rPr lang="en-US" dirty="0"/>
                        <a:t>Model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Product Diff.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Setting/</a:t>
                      </a:r>
                    </a:p>
                    <a:p>
                      <a:r>
                        <a:rPr lang="en-US" dirty="0"/>
                        <a:t>Timing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Cooperation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Max. Profit</a:t>
                      </a:r>
                    </a:p>
                    <a:p>
                      <a:r>
                        <a:rPr lang="en-US" dirty="0"/>
                        <a:t>by setting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9664439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US" b="1" dirty="0"/>
                        <a:t>Cartel</a:t>
                      </a:r>
                      <a:endParaRPr lang="th-TH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Simultaneous-move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Cooperative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As if it were a monopolist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09422766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US" b="1" dirty="0"/>
                        <a:t>Cournot</a:t>
                      </a:r>
                      <a:endParaRPr lang="th-TH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Simultaneous-move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Quantity</a:t>
                      </a:r>
                    </a:p>
                    <a:p>
                      <a:r>
                        <a:rPr lang="en-US" dirty="0"/>
                        <a:t>Competition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Quantity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9612023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 err="1"/>
                        <a:t>Stackelberg</a:t>
                      </a:r>
                      <a:r>
                        <a:rPr lang="en-US" b="1" dirty="0"/>
                        <a:t> (Quantity Leadership)</a:t>
                      </a:r>
                      <a:endParaRPr lang="th-TH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Sequential-move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One firm is the quantity leader.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Quantity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85639458"/>
                  </a:ext>
                </a:extLst>
              </a:tr>
              <a:tr h="914400">
                <a:tc>
                  <a:txBody>
                    <a:bodyPr/>
                    <a:lstStyle/>
                    <a:p>
                      <a:r>
                        <a:rPr lang="en-US" b="1" dirty="0"/>
                        <a:t>Dominant Firm (Price Leadership)</a:t>
                      </a:r>
                      <a:endParaRPr lang="th-TH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Sequential-move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One firm is the price leader.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Price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49784211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US" b="1" dirty="0"/>
                        <a:t>Bertrand Homogeneous</a:t>
                      </a:r>
                      <a:endParaRPr lang="th-TH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NO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Simultaneous-move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Price</a:t>
                      </a:r>
                    </a:p>
                    <a:p>
                      <a:r>
                        <a:rPr lang="en-US" dirty="0"/>
                        <a:t>Competition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Price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49947490"/>
                  </a:ext>
                </a:extLst>
              </a:tr>
              <a:tr h="720000">
                <a:tc>
                  <a:txBody>
                    <a:bodyPr/>
                    <a:lstStyle/>
                    <a:p>
                      <a:r>
                        <a:rPr lang="en-US" b="1" dirty="0"/>
                        <a:t>Bertrand Differentiated</a:t>
                      </a:r>
                      <a:endParaRPr lang="th-TH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YES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Simultaneous-move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Price</a:t>
                      </a:r>
                    </a:p>
                    <a:p>
                      <a:r>
                        <a:rPr lang="en-US" dirty="0"/>
                        <a:t>Competition</a:t>
                      </a:r>
                      <a:endParaRPr lang="th-TH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Price</a:t>
                      </a:r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507968"/>
                  </a:ext>
                </a:extLst>
              </a:tr>
            </a:tbl>
          </a:graphicData>
        </a:graphic>
      </p:graphicFrame>
      <p:sp>
        <p:nvSpPr>
          <p:cNvPr id="25604" name="Slide Number Placeholder 3">
            <a:extLst>
              <a:ext uri="{FF2B5EF4-FFF2-40B4-BE49-F238E27FC236}">
                <a16:creationId xmlns:a16="http://schemas.microsoft.com/office/drawing/2014/main" id="{9103A9AB-4F13-4EC9-9646-93EDFCF12F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fld id="{3DBDCD39-0F47-4E90-99BD-14244A1F111F}" type="slidenum">
              <a:rPr lang="en-US" altLang="th-TH">
                <a:solidFill>
                  <a:srgbClr val="898989"/>
                </a:solidFill>
                <a:latin typeface="Calibri" panose="020F0502020204030204" pitchFamily="34" charset="0"/>
              </a:rPr>
              <a:pPr eaLnBrk="1" hangingPunct="1"/>
              <a:t>16</a:t>
            </a:fld>
            <a:endParaRPr lang="en-US" altLang="th-TH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71540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900</TotalTime>
  <Words>1116</Words>
  <Application>Microsoft Office PowerPoint</Application>
  <PresentationFormat>On-screen Show (4:3)</PresentationFormat>
  <Paragraphs>209</Paragraphs>
  <Slides>16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9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Wiley Publishing,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jmanias</dc:creator>
  <cp:lastModifiedBy>LENOVO</cp:lastModifiedBy>
  <cp:revision>61</cp:revision>
  <dcterms:created xsi:type="dcterms:W3CDTF">2010-03-18T15:25:01Z</dcterms:created>
  <dcterms:modified xsi:type="dcterms:W3CDTF">2019-11-07T19:40:22Z</dcterms:modified>
</cp:coreProperties>
</file>