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handoutMasterIdLst>
    <p:handoutMasterId r:id="rId18"/>
  </p:handoutMasterIdLst>
  <p:sldIdLst>
    <p:sldId id="300" r:id="rId2"/>
    <p:sldId id="258" r:id="rId3"/>
    <p:sldId id="319" r:id="rId4"/>
    <p:sldId id="320" r:id="rId5"/>
    <p:sldId id="321" r:id="rId6"/>
    <p:sldId id="322" r:id="rId7"/>
    <p:sldId id="311" r:id="rId8"/>
    <p:sldId id="304" r:id="rId9"/>
    <p:sldId id="307" r:id="rId10"/>
    <p:sldId id="309" r:id="rId11"/>
    <p:sldId id="275" r:id="rId12"/>
    <p:sldId id="323" r:id="rId13"/>
    <p:sldId id="278" r:id="rId14"/>
    <p:sldId id="280" r:id="rId15"/>
    <p:sldId id="25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84238" autoAdjust="0"/>
  </p:normalViewPr>
  <p:slideViewPr>
    <p:cSldViewPr>
      <p:cViewPr varScale="1">
        <p:scale>
          <a:sx n="95" d="100"/>
          <a:sy n="95" d="100"/>
        </p:scale>
        <p:origin x="2120" y="1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7BA32E5-9D9E-446A-B6FC-C3764F5886E3}" type="datetimeFigureOut">
              <a:rPr lang="en-US" smtClean="0"/>
              <a:t>8/15/19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66E7F9B-9F0D-490B-ACCF-C050E5436EC7}" type="slidenum">
              <a:rPr lang="en-US" smtClean="0"/>
              <a:t>‹#›</a:t>
            </a:fld>
            <a:endParaRPr lang="en-US"/>
          </a:p>
        </p:txBody>
      </p:sp>
    </p:spTree>
    <p:extLst>
      <p:ext uri="{BB962C8B-B14F-4D97-AF65-F5344CB8AC3E}">
        <p14:creationId xmlns:p14="http://schemas.microsoft.com/office/powerpoint/2010/main" val="35700665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44690C-68F8-430D-BB3E-371FEB9F9DDC}" type="datetimeFigureOut">
              <a:rPr lang="en-US" smtClean="0"/>
              <a:t>8/15/19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56165B-6FAB-4A42-821C-52CDB22BB622}" type="slidenum">
              <a:rPr lang="en-US" smtClean="0"/>
              <a:t>‹#›</a:t>
            </a:fld>
            <a:endParaRPr lang="en-US"/>
          </a:p>
        </p:txBody>
      </p:sp>
    </p:spTree>
    <p:extLst>
      <p:ext uri="{BB962C8B-B14F-4D97-AF65-F5344CB8AC3E}">
        <p14:creationId xmlns:p14="http://schemas.microsoft.com/office/powerpoint/2010/main" val="11760913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20000"/>
              </a:lnSpc>
            </a:pPr>
            <a:r>
              <a:rPr lang="en-AU" dirty="0"/>
              <a:t>Example: eating, speaking, laughing, running, reading and sleeping </a:t>
            </a:r>
          </a:p>
          <a:p>
            <a:pPr>
              <a:lnSpc>
                <a:spcPct val="120000"/>
              </a:lnSpc>
            </a:pPr>
            <a:r>
              <a:rPr lang="en-AU" dirty="0"/>
              <a:t>Mental process is not directly observable. It is the </a:t>
            </a:r>
            <a:r>
              <a:rPr lang="en-AU" u="sng" dirty="0"/>
              <a:t>private internal working of the mind</a:t>
            </a:r>
          </a:p>
          <a:p>
            <a:pPr>
              <a:lnSpc>
                <a:spcPct val="120000"/>
              </a:lnSpc>
            </a:pPr>
            <a:r>
              <a:rPr lang="en-AU" dirty="0"/>
              <a:t>Examples: thinking, imagining, dreaming</a:t>
            </a:r>
          </a:p>
        </p:txBody>
      </p:sp>
      <p:sp>
        <p:nvSpPr>
          <p:cNvPr id="4" name="Slide Number Placeholder 3"/>
          <p:cNvSpPr>
            <a:spLocks noGrp="1"/>
          </p:cNvSpPr>
          <p:nvPr>
            <p:ph type="sldNum" sz="quarter" idx="10"/>
          </p:nvPr>
        </p:nvSpPr>
        <p:spPr/>
        <p:txBody>
          <a:bodyPr/>
          <a:lstStyle/>
          <a:p>
            <a:fld id="{0E56165B-6FAB-4A42-821C-52CDB22BB622}" type="slidenum">
              <a:rPr lang="en-US" smtClean="0"/>
              <a:t>2</a:t>
            </a:fld>
            <a:endParaRPr lang="en-US"/>
          </a:p>
        </p:txBody>
      </p:sp>
    </p:spTree>
    <p:extLst>
      <p:ext uri="{BB962C8B-B14F-4D97-AF65-F5344CB8AC3E}">
        <p14:creationId xmlns:p14="http://schemas.microsoft.com/office/powerpoint/2010/main" val="37153168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Description, or naming and classifying,</a:t>
            </a:r>
          </a:p>
          <a:p>
            <a:r>
              <a:rPr lang="en-US" dirty="0"/>
              <a:t>is typically based on making a detailed record of scientific</a:t>
            </a:r>
          </a:p>
          <a:p>
            <a:r>
              <a:rPr lang="en-US" dirty="0"/>
              <a:t>Observations</a:t>
            </a:r>
          </a:p>
          <a:p>
            <a:r>
              <a:rPr lang="en-US" dirty="0"/>
              <a:t>But a description doesn’t explain anything, does it? Right. Useful knowledge begins with accurate description, but descriptions fail to answer the important “why” questions. Why do more women attempt suicide, and why do more men complete it? Why are people more aggressive when they are uncomfortable? Why are bystanders often unwilling to help in an emergency?</a:t>
            </a:r>
          </a:p>
        </p:txBody>
      </p:sp>
      <p:sp>
        <p:nvSpPr>
          <p:cNvPr id="4" name="Slide Number Placeholder 3"/>
          <p:cNvSpPr>
            <a:spLocks noGrp="1"/>
          </p:cNvSpPr>
          <p:nvPr>
            <p:ph type="sldNum" sz="quarter" idx="10"/>
          </p:nvPr>
        </p:nvSpPr>
        <p:spPr/>
        <p:txBody>
          <a:bodyPr/>
          <a:lstStyle/>
          <a:p>
            <a:fld id="{0E56165B-6FAB-4A42-821C-52CDB22BB622}" type="slidenum">
              <a:rPr lang="en-US" smtClean="0"/>
              <a:t>4</a:t>
            </a:fld>
            <a:endParaRPr lang="en-US"/>
          </a:p>
        </p:txBody>
      </p:sp>
    </p:spTree>
    <p:extLst>
      <p:ext uri="{BB962C8B-B14F-4D97-AF65-F5344CB8AC3E}">
        <p14:creationId xmlns:p14="http://schemas.microsoft.com/office/powerpoint/2010/main" val="18526050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Difficulty learning in a school environment </a:t>
            </a:r>
            <a:r>
              <a:rPr lang="en-AU" baseline="0" dirty="0"/>
              <a:t> because there are too many activities and stimuli in the classroom</a:t>
            </a:r>
            <a:endParaRPr lang="en-AU" dirty="0"/>
          </a:p>
          <a:p>
            <a:endParaRPr lang="en-US" dirty="0"/>
          </a:p>
        </p:txBody>
      </p:sp>
      <p:sp>
        <p:nvSpPr>
          <p:cNvPr id="4" name="Slide Number Placeholder 3"/>
          <p:cNvSpPr>
            <a:spLocks noGrp="1"/>
          </p:cNvSpPr>
          <p:nvPr>
            <p:ph type="sldNum" sz="quarter" idx="10"/>
          </p:nvPr>
        </p:nvSpPr>
        <p:spPr/>
        <p:txBody>
          <a:bodyPr/>
          <a:lstStyle/>
          <a:p>
            <a:fld id="{0E56165B-6FAB-4A42-821C-52CDB22BB622}" type="slidenum">
              <a:rPr lang="en-US" smtClean="0"/>
              <a:t>5</a:t>
            </a:fld>
            <a:endParaRPr lang="en-US"/>
          </a:p>
        </p:txBody>
      </p:sp>
    </p:spTree>
    <p:extLst>
      <p:ext uri="{BB962C8B-B14F-4D97-AF65-F5344CB8AC3E}">
        <p14:creationId xmlns:p14="http://schemas.microsoft.com/office/powerpoint/2010/main" val="13377851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56165B-6FAB-4A42-821C-52CDB22BB622}" type="slidenum">
              <a:rPr lang="en-US" smtClean="0"/>
              <a:t>14</a:t>
            </a:fld>
            <a:endParaRPr lang="en-US"/>
          </a:p>
        </p:txBody>
      </p:sp>
    </p:spTree>
    <p:extLst>
      <p:ext uri="{BB962C8B-B14F-4D97-AF65-F5344CB8AC3E}">
        <p14:creationId xmlns:p14="http://schemas.microsoft.com/office/powerpoint/2010/main" val="3404113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5EAAD65E-7A2E-40FD-BA96-F949394A47E4}" type="datetimeFigureOut">
              <a:rPr lang="en-US" smtClean="0"/>
              <a:t>8/15/19</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B2169668-67E6-46B7-B27A-092F65DFB43A}" type="slidenum">
              <a:rPr lang="en-US" smtClean="0"/>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5EAAD65E-7A2E-40FD-BA96-F949394A47E4}" type="datetimeFigureOut">
              <a:rPr lang="en-US" smtClean="0"/>
              <a:t>8/15/19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169668-67E6-46B7-B27A-092F65DFB43A}" type="slidenum">
              <a:rPr lang="en-US" smtClean="0"/>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5EAAD65E-7A2E-40FD-BA96-F949394A47E4}" type="datetimeFigureOut">
              <a:rPr lang="en-US" smtClean="0"/>
              <a:t>8/15/19</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B2169668-67E6-46B7-B27A-092F65DFB43A}"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5EAAD65E-7A2E-40FD-BA96-F949394A47E4}" type="datetimeFigureOut">
              <a:rPr lang="en-US" smtClean="0"/>
              <a:t>8/15/19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169668-67E6-46B7-B27A-092F65DFB43A}" type="slidenum">
              <a:rPr lang="en-US" smtClean="0"/>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5EAAD65E-7A2E-40FD-BA96-F949394A47E4}" type="datetimeFigureOut">
              <a:rPr lang="en-US" smtClean="0"/>
              <a:t>8/15/19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2169668-67E6-46B7-B27A-092F65DFB43A}" type="slidenum">
              <a:rPr lang="en-US" smtClean="0"/>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5EAAD65E-7A2E-40FD-BA96-F949394A47E4}" type="datetimeFigureOut">
              <a:rPr lang="en-US" smtClean="0"/>
              <a:t>8/15/19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2169668-67E6-46B7-B27A-092F65DFB43A}"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AAD65E-7A2E-40FD-BA96-F949394A47E4}" type="datetimeFigureOut">
              <a:rPr lang="en-US" smtClean="0"/>
              <a:t>8/15/19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2169668-67E6-46B7-B27A-092F65DFB43A}"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5EAAD65E-7A2E-40FD-BA96-F949394A47E4}" type="datetimeFigureOut">
              <a:rPr lang="en-US" smtClean="0"/>
              <a:t>8/15/19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169668-67E6-46B7-B27A-092F65DFB43A}" type="slidenum">
              <a:rPr lang="en-US" smtClean="0"/>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5EAAD65E-7A2E-40FD-BA96-F949394A47E4}" type="datetimeFigureOut">
              <a:rPr lang="en-US" smtClean="0"/>
              <a:t>8/15/19</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B2169668-67E6-46B7-B27A-092F65DFB43A}" type="slidenum">
              <a:rPr lang="en-US" smtClean="0"/>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EAAD65E-7A2E-40FD-BA96-F949394A47E4}" type="datetimeFigureOut">
              <a:rPr lang="en-US" smtClean="0"/>
              <a:t>8/15/19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169668-67E6-46B7-B27A-092F65DFB43A}"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EAAD65E-7A2E-40FD-BA96-F949394A47E4}" type="datetimeFigureOut">
              <a:rPr lang="en-US" smtClean="0"/>
              <a:t>8/15/19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169668-67E6-46B7-B27A-092F65DFB43A}"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EAAD65E-7A2E-40FD-BA96-F949394A47E4}" type="datetimeFigureOut">
              <a:rPr lang="en-US" smtClean="0"/>
              <a:t>8/15/19</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B2169668-67E6-46B7-B27A-092F65DFB43A}"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What is Psychology? </a:t>
            </a:r>
          </a:p>
        </p:txBody>
      </p:sp>
      <p:sp>
        <p:nvSpPr>
          <p:cNvPr id="5" name="Text Placeholder 4"/>
          <p:cNvSpPr>
            <a:spLocks noGrp="1"/>
          </p:cNvSpPr>
          <p:nvPr>
            <p:ph type="body" idx="1"/>
          </p:nvPr>
        </p:nvSpPr>
        <p:spPr>
          <a:xfrm>
            <a:off x="722312" y="2547938"/>
            <a:ext cx="8242175" cy="1338262"/>
          </a:xfrm>
        </p:spPr>
        <p:txBody>
          <a:bodyPr/>
          <a:lstStyle/>
          <a:p>
            <a:r>
              <a:rPr lang="en-US" sz="4000" dirty="0">
                <a:solidFill>
                  <a:srgbClr val="696464"/>
                </a:solidFill>
                <a:latin typeface="Franklin Gothic Book"/>
              </a:rPr>
              <a:t>Why do we have to study Psychology?</a:t>
            </a:r>
            <a:endParaRPr lang="en-US" dirty="0"/>
          </a:p>
        </p:txBody>
      </p:sp>
    </p:spTree>
    <p:extLst>
      <p:ext uri="{BB962C8B-B14F-4D97-AF65-F5344CB8AC3E}">
        <p14:creationId xmlns:p14="http://schemas.microsoft.com/office/powerpoint/2010/main" val="1701795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What is Psychology</a:t>
            </a:r>
            <a:endParaRPr lang="en-US" dirty="0"/>
          </a:p>
        </p:txBody>
      </p:sp>
      <p:sp>
        <p:nvSpPr>
          <p:cNvPr id="3" name="Content Placeholder 2"/>
          <p:cNvSpPr>
            <a:spLocks noGrp="1"/>
          </p:cNvSpPr>
          <p:nvPr>
            <p:ph sz="quarter" idx="1"/>
          </p:nvPr>
        </p:nvSpPr>
        <p:spPr>
          <a:xfrm>
            <a:off x="914400" y="1447800"/>
            <a:ext cx="7772400" cy="5005536"/>
          </a:xfrm>
        </p:spPr>
        <p:txBody>
          <a:bodyPr>
            <a:normAutofit/>
          </a:bodyPr>
          <a:lstStyle/>
          <a:p>
            <a:pPr>
              <a:lnSpc>
                <a:spcPct val="120000"/>
              </a:lnSpc>
            </a:pPr>
            <a:r>
              <a:rPr lang="en-AU" dirty="0"/>
              <a:t>Psychology </a:t>
            </a:r>
            <a:r>
              <a:rPr lang="en-AU" dirty="0">
                <a:sym typeface="Wingdings" pitchFamily="2" charset="2"/>
              </a:rPr>
              <a:t> Psyche (mind) + Logo (knowledge/ study of)</a:t>
            </a:r>
            <a:endParaRPr lang="en-AU" dirty="0"/>
          </a:p>
          <a:p>
            <a:pPr>
              <a:lnSpc>
                <a:spcPct val="120000"/>
              </a:lnSpc>
            </a:pPr>
            <a:r>
              <a:rPr lang="en-AU" dirty="0"/>
              <a:t>“Psychology is the </a:t>
            </a:r>
            <a:r>
              <a:rPr lang="en-AU" b="1" dirty="0">
                <a:solidFill>
                  <a:srgbClr val="FF0000"/>
                </a:solidFill>
              </a:rPr>
              <a:t>scientific study </a:t>
            </a:r>
            <a:r>
              <a:rPr lang="en-AU" dirty="0"/>
              <a:t>of </a:t>
            </a:r>
            <a:r>
              <a:rPr lang="en-AU" b="1" dirty="0">
                <a:solidFill>
                  <a:srgbClr val="00B0F0"/>
                </a:solidFill>
              </a:rPr>
              <a:t>behaviours</a:t>
            </a:r>
            <a:r>
              <a:rPr lang="en-AU" dirty="0"/>
              <a:t> and </a:t>
            </a:r>
            <a:r>
              <a:rPr lang="en-AU" b="1" dirty="0">
                <a:solidFill>
                  <a:srgbClr val="00B050"/>
                </a:solidFill>
              </a:rPr>
              <a:t>mental processes</a:t>
            </a:r>
            <a:r>
              <a:rPr lang="en-AU" dirty="0"/>
              <a:t>”.</a:t>
            </a:r>
          </a:p>
          <a:p>
            <a:pPr>
              <a:lnSpc>
                <a:spcPct val="120000"/>
              </a:lnSpc>
            </a:pPr>
            <a:r>
              <a:rPr lang="en-AU" b="1" u="sng" dirty="0"/>
              <a:t>Scientific methods </a:t>
            </a:r>
            <a:r>
              <a:rPr lang="en-AU" dirty="0"/>
              <a:t>is the orderly, analytical process used in all sciences to analyse and solve problems</a:t>
            </a:r>
          </a:p>
          <a:p>
            <a:pPr>
              <a:lnSpc>
                <a:spcPct val="120000"/>
              </a:lnSpc>
            </a:pPr>
            <a:r>
              <a:rPr lang="en-AU" b="1" u="sng" dirty="0"/>
              <a:t>Behaviour</a:t>
            </a:r>
            <a:r>
              <a:rPr lang="en-AU" dirty="0"/>
              <a:t> is observable, measurable action or responses in both humans and animals.</a:t>
            </a:r>
          </a:p>
          <a:p>
            <a:pPr>
              <a:lnSpc>
                <a:spcPct val="120000"/>
              </a:lnSpc>
            </a:pPr>
            <a:r>
              <a:rPr lang="en-AU" b="1" u="sng" dirty="0"/>
              <a:t>Mental process </a:t>
            </a:r>
            <a:r>
              <a:rPr lang="en-AU" dirty="0"/>
              <a:t>is not directly observable. It is the </a:t>
            </a:r>
            <a:r>
              <a:rPr lang="en-AU" u="sng" dirty="0"/>
              <a:t>private internal working of the mind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previews.123rf.com/images/julos/julos1706/julos170603162/93853444-cartoon-pink-elephant-with-sunglasses-holding-an-ice-crea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548680"/>
            <a:ext cx="7128792" cy="5976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19949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Goals of Psychology</a:t>
            </a:r>
          </a:p>
        </p:txBody>
      </p:sp>
      <p:sp>
        <p:nvSpPr>
          <p:cNvPr id="4" name="Text Placeholder 3"/>
          <p:cNvSpPr>
            <a:spLocks noGrp="1"/>
          </p:cNvSpPr>
          <p:nvPr>
            <p:ph type="body" idx="1"/>
          </p:nvPr>
        </p:nvSpPr>
        <p:spPr/>
        <p:txBody>
          <a:bodyPr/>
          <a:lstStyle/>
          <a:p>
            <a:r>
              <a:rPr lang="en-US" dirty="0"/>
              <a:t>Describe</a:t>
            </a:r>
          </a:p>
        </p:txBody>
      </p:sp>
      <p:sp>
        <p:nvSpPr>
          <p:cNvPr id="5" name="Text Placeholder 4"/>
          <p:cNvSpPr>
            <a:spLocks noGrp="1"/>
          </p:cNvSpPr>
          <p:nvPr>
            <p:ph type="body" sz="half" idx="3"/>
          </p:nvPr>
        </p:nvSpPr>
        <p:spPr/>
        <p:txBody>
          <a:bodyPr/>
          <a:lstStyle/>
          <a:p>
            <a:r>
              <a:rPr lang="en-US" dirty="0"/>
              <a:t>Explain</a:t>
            </a:r>
          </a:p>
        </p:txBody>
      </p:sp>
      <p:sp>
        <p:nvSpPr>
          <p:cNvPr id="3" name="Content Placeholder 2"/>
          <p:cNvSpPr>
            <a:spLocks noGrp="1"/>
          </p:cNvSpPr>
          <p:nvPr>
            <p:ph sz="half" idx="2"/>
          </p:nvPr>
        </p:nvSpPr>
        <p:spPr/>
        <p:txBody>
          <a:bodyPr>
            <a:normAutofit fontScale="85000" lnSpcReduction="10000"/>
          </a:bodyPr>
          <a:lstStyle/>
          <a:p>
            <a:r>
              <a:rPr lang="en-US" dirty="0"/>
              <a:t>Description </a:t>
            </a:r>
          </a:p>
          <a:p>
            <a:r>
              <a:rPr lang="en-US" dirty="0"/>
              <a:t>A careful description of </a:t>
            </a:r>
            <a:r>
              <a:rPr lang="en-US" dirty="0" err="1"/>
              <a:t>behaviour</a:t>
            </a:r>
            <a:endParaRPr lang="en-US" dirty="0"/>
          </a:p>
          <a:p>
            <a:r>
              <a:rPr lang="en-AU" dirty="0"/>
              <a:t>The different ways that organism behave</a:t>
            </a:r>
            <a:endParaRPr lang="en-US" dirty="0"/>
          </a:p>
          <a:p>
            <a:r>
              <a:rPr lang="en-US" dirty="0"/>
              <a:t>Description/ naming/ classifying – making detailed record of scientific observation</a:t>
            </a:r>
          </a:p>
          <a:p>
            <a:r>
              <a:rPr lang="en-US" dirty="0"/>
              <a:t> Fail to answer the “why”</a:t>
            </a:r>
          </a:p>
          <a:p>
            <a:r>
              <a:rPr lang="en-AU" i="1" dirty="0"/>
              <a:t>Describe behaviours and mental processes of autistic children.</a:t>
            </a:r>
            <a:endParaRPr lang="en-US" i="1" dirty="0"/>
          </a:p>
        </p:txBody>
      </p:sp>
      <p:sp>
        <p:nvSpPr>
          <p:cNvPr id="6" name="Content Placeholder 5"/>
          <p:cNvSpPr>
            <a:spLocks noGrp="1"/>
          </p:cNvSpPr>
          <p:nvPr>
            <p:ph sz="half" idx="4"/>
          </p:nvPr>
        </p:nvSpPr>
        <p:spPr/>
        <p:txBody>
          <a:bodyPr/>
          <a:lstStyle/>
          <a:p>
            <a:r>
              <a:rPr lang="en-US" dirty="0"/>
              <a:t>Understanding</a:t>
            </a:r>
          </a:p>
          <a:p>
            <a:r>
              <a:rPr lang="en-US" dirty="0"/>
              <a:t>The causes of a </a:t>
            </a:r>
            <a:r>
              <a:rPr lang="en-US" dirty="0" err="1"/>
              <a:t>behaviour</a:t>
            </a:r>
            <a:endParaRPr lang="en-US" dirty="0"/>
          </a:p>
          <a:p>
            <a:r>
              <a:rPr lang="en-AU" i="1" dirty="0"/>
              <a:t>The cause of Autism: genetics and biological factors that results in </a:t>
            </a:r>
            <a:r>
              <a:rPr lang="en-AU" i="1" dirty="0" err="1"/>
              <a:t>maldeveloped</a:t>
            </a:r>
            <a:r>
              <a:rPr lang="en-AU" i="1" dirty="0"/>
              <a:t> brain</a:t>
            </a:r>
          </a:p>
          <a:p>
            <a:pPr marL="0" indent="0">
              <a:buNone/>
            </a:pPr>
            <a:endParaRPr lang="en-US" dirty="0"/>
          </a:p>
        </p:txBody>
      </p:sp>
    </p:spTree>
    <p:extLst>
      <p:ext uri="{BB962C8B-B14F-4D97-AF65-F5344CB8AC3E}">
        <p14:creationId xmlns:p14="http://schemas.microsoft.com/office/powerpoint/2010/main" val="4551756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Goals of Psychology</a:t>
            </a:r>
          </a:p>
        </p:txBody>
      </p:sp>
      <p:sp>
        <p:nvSpPr>
          <p:cNvPr id="4" name="Text Placeholder 3"/>
          <p:cNvSpPr>
            <a:spLocks noGrp="1"/>
          </p:cNvSpPr>
          <p:nvPr>
            <p:ph type="body" idx="1"/>
          </p:nvPr>
        </p:nvSpPr>
        <p:spPr/>
        <p:txBody>
          <a:bodyPr/>
          <a:lstStyle/>
          <a:p>
            <a:r>
              <a:rPr lang="en-US" dirty="0"/>
              <a:t>Predict</a:t>
            </a:r>
          </a:p>
        </p:txBody>
      </p:sp>
      <p:sp>
        <p:nvSpPr>
          <p:cNvPr id="5" name="Text Placeholder 4"/>
          <p:cNvSpPr>
            <a:spLocks noGrp="1"/>
          </p:cNvSpPr>
          <p:nvPr>
            <p:ph type="body" sz="half" idx="3"/>
          </p:nvPr>
        </p:nvSpPr>
        <p:spPr/>
        <p:txBody>
          <a:bodyPr/>
          <a:lstStyle/>
          <a:p>
            <a:r>
              <a:rPr lang="en-US" dirty="0"/>
              <a:t>Control</a:t>
            </a:r>
          </a:p>
        </p:txBody>
      </p:sp>
      <p:sp>
        <p:nvSpPr>
          <p:cNvPr id="3" name="Content Placeholder 2"/>
          <p:cNvSpPr>
            <a:spLocks noGrp="1"/>
          </p:cNvSpPr>
          <p:nvPr>
            <p:ph sz="half" idx="2"/>
          </p:nvPr>
        </p:nvSpPr>
        <p:spPr/>
        <p:txBody>
          <a:bodyPr>
            <a:normAutofit fontScale="92500" lnSpcReduction="20000"/>
          </a:bodyPr>
          <a:lstStyle/>
          <a:p>
            <a:r>
              <a:rPr lang="en-US" dirty="0"/>
              <a:t>Prediction</a:t>
            </a:r>
          </a:p>
          <a:p>
            <a:r>
              <a:rPr lang="en-US" dirty="0"/>
              <a:t>Ability to forecast </a:t>
            </a:r>
            <a:r>
              <a:rPr lang="en-US" dirty="0" err="1"/>
              <a:t>behaviour</a:t>
            </a:r>
            <a:r>
              <a:rPr lang="en-US" dirty="0"/>
              <a:t> accurately</a:t>
            </a:r>
          </a:p>
          <a:p>
            <a:r>
              <a:rPr lang="en-AU" dirty="0"/>
              <a:t>How organism will behave in certain situation. </a:t>
            </a:r>
          </a:p>
          <a:p>
            <a:r>
              <a:rPr lang="en-AU" i="1" dirty="0"/>
              <a:t>Autistic children are overwhelmed by strange stimuli and have difficulty paying attention. </a:t>
            </a:r>
            <a:r>
              <a:rPr lang="en-AU" dirty="0"/>
              <a:t>Based on these information, what psychologists can predict? </a:t>
            </a:r>
          </a:p>
          <a:p>
            <a:endParaRPr lang="en-US" i="1" dirty="0"/>
          </a:p>
        </p:txBody>
      </p:sp>
      <p:sp>
        <p:nvSpPr>
          <p:cNvPr id="6" name="Content Placeholder 5"/>
          <p:cNvSpPr>
            <a:spLocks noGrp="1"/>
          </p:cNvSpPr>
          <p:nvPr>
            <p:ph sz="half" idx="4"/>
          </p:nvPr>
        </p:nvSpPr>
        <p:spPr/>
        <p:txBody>
          <a:bodyPr/>
          <a:lstStyle/>
          <a:p>
            <a:r>
              <a:rPr lang="en-AU" dirty="0"/>
              <a:t>Ability to alter conditions that affect behaviour</a:t>
            </a:r>
          </a:p>
          <a:p>
            <a:r>
              <a:rPr lang="en-AU" dirty="0"/>
              <a:t>Treatment/ intervention</a:t>
            </a:r>
          </a:p>
          <a:p>
            <a:r>
              <a:rPr lang="en-US" i="1" dirty="0"/>
              <a:t>How to help autistic children learn to control undesirable </a:t>
            </a:r>
            <a:r>
              <a:rPr lang="en-US" i="1" dirty="0" err="1"/>
              <a:t>behaviours</a:t>
            </a:r>
            <a:endParaRPr lang="en-US" i="1" dirty="0"/>
          </a:p>
          <a:p>
            <a:pPr marL="0" indent="0">
              <a:buNone/>
            </a:pPr>
            <a:endParaRPr lang="en-AU" dirty="0"/>
          </a:p>
          <a:p>
            <a:pPr marL="0" indent="0">
              <a:buNone/>
            </a:pPr>
            <a:endParaRPr lang="en-US" dirty="0"/>
          </a:p>
        </p:txBody>
      </p:sp>
    </p:spTree>
    <p:extLst>
      <p:ext uri="{BB962C8B-B14F-4D97-AF65-F5344CB8AC3E}">
        <p14:creationId xmlns:p14="http://schemas.microsoft.com/office/powerpoint/2010/main" val="2501434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Goals of Psychology</a:t>
            </a:r>
          </a:p>
        </p:txBody>
      </p:sp>
      <p:sp>
        <p:nvSpPr>
          <p:cNvPr id="3" name="Content Placeholder 2"/>
          <p:cNvSpPr>
            <a:spLocks noGrp="1"/>
          </p:cNvSpPr>
          <p:nvPr>
            <p:ph sz="quarter" idx="1"/>
          </p:nvPr>
        </p:nvSpPr>
        <p:spPr/>
        <p:txBody>
          <a:bodyPr>
            <a:normAutofit/>
          </a:bodyPr>
          <a:lstStyle/>
          <a:p>
            <a:r>
              <a:rPr lang="en-US" sz="2800" dirty="0"/>
              <a:t>What is the nature of this behavior? (description)</a:t>
            </a:r>
          </a:p>
          <a:p>
            <a:r>
              <a:rPr lang="en-US" sz="2800" dirty="0"/>
              <a:t>Why does it occur? (understanding and explanation)</a:t>
            </a:r>
          </a:p>
          <a:p>
            <a:r>
              <a:rPr lang="en-US" sz="2800" dirty="0"/>
              <a:t>Can we forecast when it will occur? (prediction)</a:t>
            </a:r>
          </a:p>
          <a:p>
            <a:r>
              <a:rPr lang="en-US" sz="2800" dirty="0"/>
              <a:t>What conditions affect it? (control)</a:t>
            </a:r>
          </a:p>
        </p:txBody>
      </p:sp>
    </p:spTree>
    <p:extLst>
      <p:ext uri="{BB962C8B-B14F-4D97-AF65-F5344CB8AC3E}">
        <p14:creationId xmlns:p14="http://schemas.microsoft.com/office/powerpoint/2010/main" val="39679411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pPr algn="ctr"/>
            <a:r>
              <a:rPr lang="en-AU" b="1" dirty="0"/>
              <a:t>Psychology vs. Psychiatry: </a:t>
            </a:r>
            <a:br>
              <a:rPr lang="en-AU" b="1" dirty="0"/>
            </a:br>
            <a:r>
              <a:rPr lang="en-AU" b="1" dirty="0"/>
              <a:t>Do You Know the Difference? </a:t>
            </a:r>
            <a:endParaRPr lang="th-TH" dirty="0"/>
          </a:p>
        </p:txBody>
      </p:sp>
      <p:sp>
        <p:nvSpPr>
          <p:cNvPr id="3" name="ตัวแทนเนื้อหา 2"/>
          <p:cNvSpPr>
            <a:spLocks noGrp="1"/>
          </p:cNvSpPr>
          <p:nvPr>
            <p:ph sz="quarter" idx="1"/>
          </p:nvPr>
        </p:nvSpPr>
        <p:spPr/>
        <p:txBody>
          <a:bodyPr>
            <a:normAutofit lnSpcReduction="10000"/>
          </a:bodyPr>
          <a:lstStyle/>
          <a:p>
            <a:pPr fontAlgn="base"/>
            <a:r>
              <a:rPr lang="en-AU" sz="2400" b="1" dirty="0"/>
              <a:t>Psychiatrists</a:t>
            </a:r>
            <a:r>
              <a:rPr lang="en-AU" sz="2400" dirty="0"/>
              <a:t> are trained medical doctors, </a:t>
            </a:r>
            <a:endParaRPr lang="en-AU" sz="1800" dirty="0"/>
          </a:p>
          <a:p>
            <a:pPr lvl="1" fontAlgn="base"/>
            <a:r>
              <a:rPr lang="en-AU" dirty="0"/>
              <a:t>they can prescribe medications</a:t>
            </a:r>
          </a:p>
          <a:p>
            <a:pPr lvl="1" fontAlgn="base"/>
            <a:r>
              <a:rPr lang="en-AU" dirty="0"/>
              <a:t>they spend much of their time with patients on medication management as a course of treatment.</a:t>
            </a:r>
          </a:p>
          <a:p>
            <a:pPr fontAlgn="base"/>
            <a:r>
              <a:rPr lang="en-AU" sz="2400" b="1" dirty="0"/>
              <a:t>Psychologists</a:t>
            </a:r>
            <a:r>
              <a:rPr lang="en-AU" sz="2400" dirty="0"/>
              <a:t> focus extensively on psychotherapy</a:t>
            </a:r>
            <a:endParaRPr lang="en-AU" sz="1800" dirty="0"/>
          </a:p>
          <a:p>
            <a:pPr lvl="1" fontAlgn="base"/>
            <a:r>
              <a:rPr lang="en-AU" dirty="0"/>
              <a:t>Psychologists must obtain a PhD or </a:t>
            </a:r>
            <a:r>
              <a:rPr lang="en-AU" dirty="0" err="1"/>
              <a:t>PsyD</a:t>
            </a:r>
            <a:r>
              <a:rPr lang="en-AU" dirty="0"/>
              <a:t>/ </a:t>
            </a:r>
            <a:r>
              <a:rPr lang="en-AU" dirty="0" err="1"/>
              <a:t>DPsych</a:t>
            </a:r>
            <a:r>
              <a:rPr lang="en-AU" dirty="0"/>
              <a:t> doctoral degree </a:t>
            </a:r>
          </a:p>
          <a:p>
            <a:pPr lvl="1" fontAlgn="base"/>
            <a:r>
              <a:rPr lang="en-AU" dirty="0"/>
              <a:t>They treat emotional and mental suffering in patients with </a:t>
            </a:r>
            <a:r>
              <a:rPr lang="en-AU" dirty="0" err="1"/>
              <a:t>behavioral</a:t>
            </a:r>
            <a:r>
              <a:rPr lang="en-AU" dirty="0"/>
              <a:t> intervention. </a:t>
            </a:r>
          </a:p>
          <a:p>
            <a:pPr lvl="1" fontAlgn="base"/>
            <a:r>
              <a:rPr lang="en-AU" dirty="0"/>
              <a:t>Psychologists are also qualified to conduct psychological testing, which is critical in assessing a person’s mental state and determining the most effective course of treatment.</a:t>
            </a:r>
          </a:p>
        </p:txBody>
      </p:sp>
    </p:spTree>
    <p:extLst>
      <p:ext uri="{BB962C8B-B14F-4D97-AF65-F5344CB8AC3E}">
        <p14:creationId xmlns:p14="http://schemas.microsoft.com/office/powerpoint/2010/main" val="38638771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Title 1"/>
          <p:cNvSpPr>
            <a:spLocks noGrp="1"/>
          </p:cNvSpPr>
          <p:nvPr>
            <p:ph type="title"/>
          </p:nvPr>
        </p:nvSpPr>
        <p:spPr/>
        <p:txBody>
          <a:bodyPr/>
          <a:lstStyle/>
          <a:p>
            <a:pPr eaLnBrk="1" hangingPunct="1"/>
            <a:r>
              <a:rPr lang="en-US" altLang="en-US" sz="3300" dirty="0"/>
              <a:t>Subfields of Psychology</a:t>
            </a:r>
          </a:p>
        </p:txBody>
      </p:sp>
      <p:sp>
        <p:nvSpPr>
          <p:cNvPr id="5" name="Freeform 4"/>
          <p:cNvSpPr/>
          <p:nvPr/>
        </p:nvSpPr>
        <p:spPr>
          <a:xfrm>
            <a:off x="1709738" y="2655877"/>
            <a:ext cx="1704975" cy="1022747"/>
          </a:xfrm>
          <a:custGeom>
            <a:avLst/>
            <a:gdLst>
              <a:gd name="connsiteX0" fmla="*/ 0 w 2272752"/>
              <a:gd name="connsiteY0" fmla="*/ 0 h 1363651"/>
              <a:gd name="connsiteX1" fmla="*/ 2272752 w 2272752"/>
              <a:gd name="connsiteY1" fmla="*/ 0 h 1363651"/>
              <a:gd name="connsiteX2" fmla="*/ 2272752 w 2272752"/>
              <a:gd name="connsiteY2" fmla="*/ 1363651 h 1363651"/>
              <a:gd name="connsiteX3" fmla="*/ 0 w 2272752"/>
              <a:gd name="connsiteY3" fmla="*/ 1363651 h 1363651"/>
              <a:gd name="connsiteX4" fmla="*/ 0 w 2272752"/>
              <a:gd name="connsiteY4" fmla="*/ 0 h 1363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2752" h="1363651">
                <a:moveTo>
                  <a:pt x="0" y="0"/>
                </a:moveTo>
                <a:lnTo>
                  <a:pt x="2272752" y="0"/>
                </a:lnTo>
                <a:lnTo>
                  <a:pt x="2272752" y="1363651"/>
                </a:lnTo>
                <a:lnTo>
                  <a:pt x="0" y="1363651"/>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Behavioral Genetics</a:t>
            </a:r>
          </a:p>
        </p:txBody>
      </p:sp>
      <p:sp>
        <p:nvSpPr>
          <p:cNvPr id="7" name="Freeform 6"/>
          <p:cNvSpPr/>
          <p:nvPr/>
        </p:nvSpPr>
        <p:spPr>
          <a:xfrm>
            <a:off x="3584972" y="2689027"/>
            <a:ext cx="1703784" cy="1022747"/>
          </a:xfrm>
          <a:custGeom>
            <a:avLst/>
            <a:gdLst>
              <a:gd name="connsiteX0" fmla="*/ 0 w 2272752"/>
              <a:gd name="connsiteY0" fmla="*/ 0 h 1363651"/>
              <a:gd name="connsiteX1" fmla="*/ 2272752 w 2272752"/>
              <a:gd name="connsiteY1" fmla="*/ 0 h 1363651"/>
              <a:gd name="connsiteX2" fmla="*/ 2272752 w 2272752"/>
              <a:gd name="connsiteY2" fmla="*/ 1363651 h 1363651"/>
              <a:gd name="connsiteX3" fmla="*/ 0 w 2272752"/>
              <a:gd name="connsiteY3" fmla="*/ 1363651 h 1363651"/>
              <a:gd name="connsiteX4" fmla="*/ 0 w 2272752"/>
              <a:gd name="connsiteY4" fmla="*/ 0 h 1363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2752" h="1363651">
                <a:moveTo>
                  <a:pt x="0" y="0"/>
                </a:moveTo>
                <a:lnTo>
                  <a:pt x="2272752" y="0"/>
                </a:lnTo>
                <a:lnTo>
                  <a:pt x="2272752" y="1363651"/>
                </a:lnTo>
                <a:lnTo>
                  <a:pt x="0" y="1363651"/>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Behavioral Neuroscience</a:t>
            </a:r>
          </a:p>
        </p:txBody>
      </p:sp>
      <p:sp>
        <p:nvSpPr>
          <p:cNvPr id="8" name="Freeform 7"/>
          <p:cNvSpPr/>
          <p:nvPr/>
        </p:nvSpPr>
        <p:spPr>
          <a:xfrm>
            <a:off x="5460207" y="2689027"/>
            <a:ext cx="1703785" cy="1022747"/>
          </a:xfrm>
          <a:custGeom>
            <a:avLst/>
            <a:gdLst>
              <a:gd name="connsiteX0" fmla="*/ 0 w 2272752"/>
              <a:gd name="connsiteY0" fmla="*/ 0 h 1363651"/>
              <a:gd name="connsiteX1" fmla="*/ 2272752 w 2272752"/>
              <a:gd name="connsiteY1" fmla="*/ 0 h 1363651"/>
              <a:gd name="connsiteX2" fmla="*/ 2272752 w 2272752"/>
              <a:gd name="connsiteY2" fmla="*/ 1363651 h 1363651"/>
              <a:gd name="connsiteX3" fmla="*/ 0 w 2272752"/>
              <a:gd name="connsiteY3" fmla="*/ 1363651 h 1363651"/>
              <a:gd name="connsiteX4" fmla="*/ 0 w 2272752"/>
              <a:gd name="connsiteY4" fmla="*/ 0 h 1363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2752" h="1363651">
                <a:moveTo>
                  <a:pt x="0" y="0"/>
                </a:moveTo>
                <a:lnTo>
                  <a:pt x="2272752" y="0"/>
                </a:lnTo>
                <a:lnTo>
                  <a:pt x="2272752" y="1363651"/>
                </a:lnTo>
                <a:lnTo>
                  <a:pt x="0" y="1363651"/>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Clinical Psychology</a:t>
            </a:r>
          </a:p>
        </p:txBody>
      </p:sp>
      <p:sp>
        <p:nvSpPr>
          <p:cNvPr id="9" name="Freeform 8"/>
          <p:cNvSpPr/>
          <p:nvPr/>
        </p:nvSpPr>
        <p:spPr>
          <a:xfrm>
            <a:off x="1709738" y="3787535"/>
            <a:ext cx="1704975" cy="1022747"/>
          </a:xfrm>
          <a:custGeom>
            <a:avLst/>
            <a:gdLst>
              <a:gd name="connsiteX0" fmla="*/ 0 w 2272752"/>
              <a:gd name="connsiteY0" fmla="*/ 0 h 1363651"/>
              <a:gd name="connsiteX1" fmla="*/ 2272752 w 2272752"/>
              <a:gd name="connsiteY1" fmla="*/ 0 h 1363651"/>
              <a:gd name="connsiteX2" fmla="*/ 2272752 w 2272752"/>
              <a:gd name="connsiteY2" fmla="*/ 1363651 h 1363651"/>
              <a:gd name="connsiteX3" fmla="*/ 0 w 2272752"/>
              <a:gd name="connsiteY3" fmla="*/ 1363651 h 1363651"/>
              <a:gd name="connsiteX4" fmla="*/ 0 w 2272752"/>
              <a:gd name="connsiteY4" fmla="*/ 0 h 1363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2752" h="1363651">
                <a:moveTo>
                  <a:pt x="0" y="0"/>
                </a:moveTo>
                <a:lnTo>
                  <a:pt x="2272752" y="0"/>
                </a:lnTo>
                <a:lnTo>
                  <a:pt x="2272752" y="1363651"/>
                </a:lnTo>
                <a:lnTo>
                  <a:pt x="0" y="1363651"/>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Clinical Neuropsychology</a:t>
            </a:r>
          </a:p>
        </p:txBody>
      </p:sp>
      <p:sp>
        <p:nvSpPr>
          <p:cNvPr id="10" name="Freeform 9"/>
          <p:cNvSpPr/>
          <p:nvPr/>
        </p:nvSpPr>
        <p:spPr>
          <a:xfrm>
            <a:off x="3584972" y="3787535"/>
            <a:ext cx="1703784" cy="1022747"/>
          </a:xfrm>
          <a:custGeom>
            <a:avLst/>
            <a:gdLst>
              <a:gd name="connsiteX0" fmla="*/ 0 w 2272752"/>
              <a:gd name="connsiteY0" fmla="*/ 0 h 1363651"/>
              <a:gd name="connsiteX1" fmla="*/ 2272752 w 2272752"/>
              <a:gd name="connsiteY1" fmla="*/ 0 h 1363651"/>
              <a:gd name="connsiteX2" fmla="*/ 2272752 w 2272752"/>
              <a:gd name="connsiteY2" fmla="*/ 1363651 h 1363651"/>
              <a:gd name="connsiteX3" fmla="*/ 0 w 2272752"/>
              <a:gd name="connsiteY3" fmla="*/ 1363651 h 1363651"/>
              <a:gd name="connsiteX4" fmla="*/ 0 w 2272752"/>
              <a:gd name="connsiteY4" fmla="*/ 0 h 1363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2752" h="1363651">
                <a:moveTo>
                  <a:pt x="0" y="0"/>
                </a:moveTo>
                <a:lnTo>
                  <a:pt x="2272752" y="0"/>
                </a:lnTo>
                <a:lnTo>
                  <a:pt x="2272752" y="1363651"/>
                </a:lnTo>
                <a:lnTo>
                  <a:pt x="0" y="1363651"/>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Cognitive Psychology</a:t>
            </a:r>
          </a:p>
        </p:txBody>
      </p:sp>
      <p:sp>
        <p:nvSpPr>
          <p:cNvPr id="11" name="Freeform 10"/>
          <p:cNvSpPr/>
          <p:nvPr/>
        </p:nvSpPr>
        <p:spPr>
          <a:xfrm>
            <a:off x="5460207" y="3787535"/>
            <a:ext cx="1703785" cy="1022747"/>
          </a:xfrm>
          <a:custGeom>
            <a:avLst/>
            <a:gdLst>
              <a:gd name="connsiteX0" fmla="*/ 0 w 2272752"/>
              <a:gd name="connsiteY0" fmla="*/ 0 h 1363651"/>
              <a:gd name="connsiteX1" fmla="*/ 2272752 w 2272752"/>
              <a:gd name="connsiteY1" fmla="*/ 0 h 1363651"/>
              <a:gd name="connsiteX2" fmla="*/ 2272752 w 2272752"/>
              <a:gd name="connsiteY2" fmla="*/ 1363651 h 1363651"/>
              <a:gd name="connsiteX3" fmla="*/ 0 w 2272752"/>
              <a:gd name="connsiteY3" fmla="*/ 1363651 h 1363651"/>
              <a:gd name="connsiteX4" fmla="*/ 0 w 2272752"/>
              <a:gd name="connsiteY4" fmla="*/ 0 h 1363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2752" h="1363651">
                <a:moveTo>
                  <a:pt x="0" y="0"/>
                </a:moveTo>
                <a:lnTo>
                  <a:pt x="2272752" y="0"/>
                </a:lnTo>
                <a:lnTo>
                  <a:pt x="2272752" y="1363651"/>
                </a:lnTo>
                <a:lnTo>
                  <a:pt x="0" y="1363651"/>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Counseling Psychology</a:t>
            </a:r>
          </a:p>
        </p:txBody>
      </p:sp>
      <p:sp>
        <p:nvSpPr>
          <p:cNvPr id="12" name="Freeform 11"/>
          <p:cNvSpPr/>
          <p:nvPr/>
        </p:nvSpPr>
        <p:spPr>
          <a:xfrm>
            <a:off x="3584972" y="4942566"/>
            <a:ext cx="1703784" cy="1022747"/>
          </a:xfrm>
          <a:custGeom>
            <a:avLst/>
            <a:gdLst>
              <a:gd name="connsiteX0" fmla="*/ 0 w 2272752"/>
              <a:gd name="connsiteY0" fmla="*/ 0 h 1363651"/>
              <a:gd name="connsiteX1" fmla="*/ 2272752 w 2272752"/>
              <a:gd name="connsiteY1" fmla="*/ 0 h 1363651"/>
              <a:gd name="connsiteX2" fmla="*/ 2272752 w 2272752"/>
              <a:gd name="connsiteY2" fmla="*/ 1363651 h 1363651"/>
              <a:gd name="connsiteX3" fmla="*/ 0 w 2272752"/>
              <a:gd name="connsiteY3" fmla="*/ 1363651 h 1363651"/>
              <a:gd name="connsiteX4" fmla="*/ 0 w 2272752"/>
              <a:gd name="connsiteY4" fmla="*/ 0 h 1363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2752" h="1363651">
                <a:moveTo>
                  <a:pt x="0" y="0"/>
                </a:moveTo>
                <a:lnTo>
                  <a:pt x="2272752" y="0"/>
                </a:lnTo>
                <a:lnTo>
                  <a:pt x="2272752" y="1363651"/>
                </a:lnTo>
                <a:lnTo>
                  <a:pt x="0" y="1363651"/>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Cross-cultural Psychology</a:t>
            </a:r>
          </a:p>
        </p:txBody>
      </p:sp>
    </p:spTree>
    <p:extLst>
      <p:ext uri="{BB962C8B-B14F-4D97-AF65-F5344CB8AC3E}">
        <p14:creationId xmlns:p14="http://schemas.microsoft.com/office/powerpoint/2010/main" val="6974599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itle 1"/>
          <p:cNvSpPr>
            <a:spLocks noGrp="1"/>
          </p:cNvSpPr>
          <p:nvPr>
            <p:ph type="title"/>
          </p:nvPr>
        </p:nvSpPr>
        <p:spPr/>
        <p:txBody>
          <a:bodyPr/>
          <a:lstStyle/>
          <a:p>
            <a:pPr eaLnBrk="1" hangingPunct="1"/>
            <a:r>
              <a:rPr lang="en-US" altLang="en-US" sz="3300" dirty="0"/>
              <a:t>Subfields of Psychology</a:t>
            </a:r>
          </a:p>
        </p:txBody>
      </p:sp>
      <p:sp>
        <p:nvSpPr>
          <p:cNvPr id="6" name="Freeform 5"/>
          <p:cNvSpPr/>
          <p:nvPr/>
        </p:nvSpPr>
        <p:spPr>
          <a:xfrm>
            <a:off x="1762125" y="2687734"/>
            <a:ext cx="1671638" cy="1002506"/>
          </a:xfrm>
          <a:custGeom>
            <a:avLst/>
            <a:gdLst>
              <a:gd name="connsiteX0" fmla="*/ 0 w 2227747"/>
              <a:gd name="connsiteY0" fmla="*/ 0 h 1336648"/>
              <a:gd name="connsiteX1" fmla="*/ 2227747 w 2227747"/>
              <a:gd name="connsiteY1" fmla="*/ 0 h 1336648"/>
              <a:gd name="connsiteX2" fmla="*/ 2227747 w 2227747"/>
              <a:gd name="connsiteY2" fmla="*/ 1336648 h 1336648"/>
              <a:gd name="connsiteX3" fmla="*/ 0 w 2227747"/>
              <a:gd name="connsiteY3" fmla="*/ 1336648 h 1336648"/>
              <a:gd name="connsiteX4" fmla="*/ 0 w 2227747"/>
              <a:gd name="connsiteY4" fmla="*/ 0 h 1336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7747" h="1336648">
                <a:moveTo>
                  <a:pt x="0" y="0"/>
                </a:moveTo>
                <a:lnTo>
                  <a:pt x="2227747" y="0"/>
                </a:lnTo>
                <a:lnTo>
                  <a:pt x="2227747" y="1336648"/>
                </a:lnTo>
                <a:lnTo>
                  <a:pt x="0" y="1336648"/>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Developmental Psychology</a:t>
            </a:r>
          </a:p>
        </p:txBody>
      </p:sp>
      <p:sp>
        <p:nvSpPr>
          <p:cNvPr id="7" name="Freeform 6"/>
          <p:cNvSpPr/>
          <p:nvPr/>
        </p:nvSpPr>
        <p:spPr>
          <a:xfrm>
            <a:off x="3601641" y="2677593"/>
            <a:ext cx="1670447" cy="1002506"/>
          </a:xfrm>
          <a:custGeom>
            <a:avLst/>
            <a:gdLst>
              <a:gd name="connsiteX0" fmla="*/ 0 w 2227747"/>
              <a:gd name="connsiteY0" fmla="*/ 0 h 1336648"/>
              <a:gd name="connsiteX1" fmla="*/ 2227747 w 2227747"/>
              <a:gd name="connsiteY1" fmla="*/ 0 h 1336648"/>
              <a:gd name="connsiteX2" fmla="*/ 2227747 w 2227747"/>
              <a:gd name="connsiteY2" fmla="*/ 1336648 h 1336648"/>
              <a:gd name="connsiteX3" fmla="*/ 0 w 2227747"/>
              <a:gd name="connsiteY3" fmla="*/ 1336648 h 1336648"/>
              <a:gd name="connsiteX4" fmla="*/ 0 w 2227747"/>
              <a:gd name="connsiteY4" fmla="*/ 0 h 1336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7747" h="1336648">
                <a:moveTo>
                  <a:pt x="0" y="0"/>
                </a:moveTo>
                <a:lnTo>
                  <a:pt x="2227747" y="0"/>
                </a:lnTo>
                <a:lnTo>
                  <a:pt x="2227747" y="1336648"/>
                </a:lnTo>
                <a:lnTo>
                  <a:pt x="0" y="1336648"/>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Educational Psychology</a:t>
            </a:r>
          </a:p>
        </p:txBody>
      </p:sp>
      <p:sp>
        <p:nvSpPr>
          <p:cNvPr id="8" name="Freeform 7"/>
          <p:cNvSpPr/>
          <p:nvPr/>
        </p:nvSpPr>
        <p:spPr>
          <a:xfrm>
            <a:off x="5438775" y="2677593"/>
            <a:ext cx="1670447" cy="1002506"/>
          </a:xfrm>
          <a:custGeom>
            <a:avLst/>
            <a:gdLst>
              <a:gd name="connsiteX0" fmla="*/ 0 w 2227747"/>
              <a:gd name="connsiteY0" fmla="*/ 0 h 1336648"/>
              <a:gd name="connsiteX1" fmla="*/ 2227747 w 2227747"/>
              <a:gd name="connsiteY1" fmla="*/ 0 h 1336648"/>
              <a:gd name="connsiteX2" fmla="*/ 2227747 w 2227747"/>
              <a:gd name="connsiteY2" fmla="*/ 1336648 h 1336648"/>
              <a:gd name="connsiteX3" fmla="*/ 0 w 2227747"/>
              <a:gd name="connsiteY3" fmla="*/ 1336648 h 1336648"/>
              <a:gd name="connsiteX4" fmla="*/ 0 w 2227747"/>
              <a:gd name="connsiteY4" fmla="*/ 0 h 1336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7747" h="1336648">
                <a:moveTo>
                  <a:pt x="0" y="0"/>
                </a:moveTo>
                <a:lnTo>
                  <a:pt x="2227747" y="0"/>
                </a:lnTo>
                <a:lnTo>
                  <a:pt x="2227747" y="1336648"/>
                </a:lnTo>
                <a:lnTo>
                  <a:pt x="0" y="1336648"/>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Environmental Psychology</a:t>
            </a:r>
          </a:p>
        </p:txBody>
      </p:sp>
      <p:sp>
        <p:nvSpPr>
          <p:cNvPr id="9" name="Freeform 8"/>
          <p:cNvSpPr/>
          <p:nvPr/>
        </p:nvSpPr>
        <p:spPr>
          <a:xfrm>
            <a:off x="1762125" y="3758996"/>
            <a:ext cx="1671638" cy="1002506"/>
          </a:xfrm>
          <a:custGeom>
            <a:avLst/>
            <a:gdLst>
              <a:gd name="connsiteX0" fmla="*/ 0 w 2227747"/>
              <a:gd name="connsiteY0" fmla="*/ 0 h 1336648"/>
              <a:gd name="connsiteX1" fmla="*/ 2227747 w 2227747"/>
              <a:gd name="connsiteY1" fmla="*/ 0 h 1336648"/>
              <a:gd name="connsiteX2" fmla="*/ 2227747 w 2227747"/>
              <a:gd name="connsiteY2" fmla="*/ 1336648 h 1336648"/>
              <a:gd name="connsiteX3" fmla="*/ 0 w 2227747"/>
              <a:gd name="connsiteY3" fmla="*/ 1336648 h 1336648"/>
              <a:gd name="connsiteX4" fmla="*/ 0 w 2227747"/>
              <a:gd name="connsiteY4" fmla="*/ 0 h 1336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7747" h="1336648">
                <a:moveTo>
                  <a:pt x="0" y="0"/>
                </a:moveTo>
                <a:lnTo>
                  <a:pt x="2227747" y="0"/>
                </a:lnTo>
                <a:lnTo>
                  <a:pt x="2227747" y="1336648"/>
                </a:lnTo>
                <a:lnTo>
                  <a:pt x="0" y="1336648"/>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Evolutionary Psychology</a:t>
            </a:r>
          </a:p>
        </p:txBody>
      </p:sp>
      <p:sp>
        <p:nvSpPr>
          <p:cNvPr id="10" name="Freeform 9"/>
          <p:cNvSpPr/>
          <p:nvPr/>
        </p:nvSpPr>
        <p:spPr>
          <a:xfrm>
            <a:off x="3601641" y="3738713"/>
            <a:ext cx="1670447" cy="1002506"/>
          </a:xfrm>
          <a:custGeom>
            <a:avLst/>
            <a:gdLst>
              <a:gd name="connsiteX0" fmla="*/ 0 w 2227747"/>
              <a:gd name="connsiteY0" fmla="*/ 0 h 1336648"/>
              <a:gd name="connsiteX1" fmla="*/ 2227747 w 2227747"/>
              <a:gd name="connsiteY1" fmla="*/ 0 h 1336648"/>
              <a:gd name="connsiteX2" fmla="*/ 2227747 w 2227747"/>
              <a:gd name="connsiteY2" fmla="*/ 1336648 h 1336648"/>
              <a:gd name="connsiteX3" fmla="*/ 0 w 2227747"/>
              <a:gd name="connsiteY3" fmla="*/ 1336648 h 1336648"/>
              <a:gd name="connsiteX4" fmla="*/ 0 w 2227747"/>
              <a:gd name="connsiteY4" fmla="*/ 0 h 1336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7747" h="1336648">
                <a:moveTo>
                  <a:pt x="0" y="0"/>
                </a:moveTo>
                <a:lnTo>
                  <a:pt x="2227747" y="0"/>
                </a:lnTo>
                <a:lnTo>
                  <a:pt x="2227747" y="1336648"/>
                </a:lnTo>
                <a:lnTo>
                  <a:pt x="0" y="1336648"/>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Experimental Psychology</a:t>
            </a:r>
          </a:p>
        </p:txBody>
      </p:sp>
      <p:sp>
        <p:nvSpPr>
          <p:cNvPr id="11" name="Freeform 10"/>
          <p:cNvSpPr/>
          <p:nvPr/>
        </p:nvSpPr>
        <p:spPr>
          <a:xfrm>
            <a:off x="5438775" y="3738713"/>
            <a:ext cx="1670447" cy="1002506"/>
          </a:xfrm>
          <a:custGeom>
            <a:avLst/>
            <a:gdLst>
              <a:gd name="connsiteX0" fmla="*/ 0 w 2227747"/>
              <a:gd name="connsiteY0" fmla="*/ 0 h 1336648"/>
              <a:gd name="connsiteX1" fmla="*/ 2227747 w 2227747"/>
              <a:gd name="connsiteY1" fmla="*/ 0 h 1336648"/>
              <a:gd name="connsiteX2" fmla="*/ 2227747 w 2227747"/>
              <a:gd name="connsiteY2" fmla="*/ 1336648 h 1336648"/>
              <a:gd name="connsiteX3" fmla="*/ 0 w 2227747"/>
              <a:gd name="connsiteY3" fmla="*/ 1336648 h 1336648"/>
              <a:gd name="connsiteX4" fmla="*/ 0 w 2227747"/>
              <a:gd name="connsiteY4" fmla="*/ 0 h 1336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7747" h="1336648">
                <a:moveTo>
                  <a:pt x="0" y="0"/>
                </a:moveTo>
                <a:lnTo>
                  <a:pt x="2227747" y="0"/>
                </a:lnTo>
                <a:lnTo>
                  <a:pt x="2227747" y="1336648"/>
                </a:lnTo>
                <a:lnTo>
                  <a:pt x="0" y="1336648"/>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Forensic Psychology</a:t>
            </a:r>
          </a:p>
        </p:txBody>
      </p:sp>
      <p:sp>
        <p:nvSpPr>
          <p:cNvPr id="12" name="Freeform 11"/>
          <p:cNvSpPr/>
          <p:nvPr/>
        </p:nvSpPr>
        <p:spPr>
          <a:xfrm>
            <a:off x="3601641" y="4799833"/>
            <a:ext cx="1670447" cy="1002506"/>
          </a:xfrm>
          <a:custGeom>
            <a:avLst/>
            <a:gdLst>
              <a:gd name="connsiteX0" fmla="*/ 0 w 2227747"/>
              <a:gd name="connsiteY0" fmla="*/ 0 h 1336648"/>
              <a:gd name="connsiteX1" fmla="*/ 2227747 w 2227747"/>
              <a:gd name="connsiteY1" fmla="*/ 0 h 1336648"/>
              <a:gd name="connsiteX2" fmla="*/ 2227747 w 2227747"/>
              <a:gd name="connsiteY2" fmla="*/ 1336648 h 1336648"/>
              <a:gd name="connsiteX3" fmla="*/ 0 w 2227747"/>
              <a:gd name="connsiteY3" fmla="*/ 1336648 h 1336648"/>
              <a:gd name="connsiteX4" fmla="*/ 0 w 2227747"/>
              <a:gd name="connsiteY4" fmla="*/ 0 h 1336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7747" h="1336648">
                <a:moveTo>
                  <a:pt x="0" y="0"/>
                </a:moveTo>
                <a:lnTo>
                  <a:pt x="2227747" y="0"/>
                </a:lnTo>
                <a:lnTo>
                  <a:pt x="2227747" y="1336648"/>
                </a:lnTo>
                <a:lnTo>
                  <a:pt x="0" y="1336648"/>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Health Psychology</a:t>
            </a:r>
          </a:p>
        </p:txBody>
      </p:sp>
    </p:spTree>
    <p:extLst>
      <p:ext uri="{BB962C8B-B14F-4D97-AF65-F5344CB8AC3E}">
        <p14:creationId xmlns:p14="http://schemas.microsoft.com/office/powerpoint/2010/main" val="25489195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1"/>
          <p:cNvSpPr>
            <a:spLocks noGrp="1"/>
          </p:cNvSpPr>
          <p:nvPr>
            <p:ph type="title"/>
          </p:nvPr>
        </p:nvSpPr>
        <p:spPr/>
        <p:txBody>
          <a:bodyPr/>
          <a:lstStyle/>
          <a:p>
            <a:pPr eaLnBrk="1" hangingPunct="1"/>
            <a:r>
              <a:rPr lang="en-US" altLang="en-US" sz="3300" dirty="0"/>
              <a:t>Subfields of Psychology</a:t>
            </a:r>
            <a:endParaRPr lang="en-US" altLang="en-US" dirty="0"/>
          </a:p>
        </p:txBody>
      </p:sp>
      <p:sp>
        <p:nvSpPr>
          <p:cNvPr id="6" name="Freeform 5"/>
          <p:cNvSpPr/>
          <p:nvPr/>
        </p:nvSpPr>
        <p:spPr>
          <a:xfrm>
            <a:off x="1709738" y="2716411"/>
            <a:ext cx="1704975" cy="1022747"/>
          </a:xfrm>
          <a:custGeom>
            <a:avLst/>
            <a:gdLst>
              <a:gd name="connsiteX0" fmla="*/ 0 w 2272752"/>
              <a:gd name="connsiteY0" fmla="*/ 0 h 1363651"/>
              <a:gd name="connsiteX1" fmla="*/ 2272752 w 2272752"/>
              <a:gd name="connsiteY1" fmla="*/ 0 h 1363651"/>
              <a:gd name="connsiteX2" fmla="*/ 2272752 w 2272752"/>
              <a:gd name="connsiteY2" fmla="*/ 1363651 h 1363651"/>
              <a:gd name="connsiteX3" fmla="*/ 0 w 2272752"/>
              <a:gd name="connsiteY3" fmla="*/ 1363651 h 1363651"/>
              <a:gd name="connsiteX4" fmla="*/ 0 w 2272752"/>
              <a:gd name="connsiteY4" fmla="*/ 0 h 1363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2752" h="1363651">
                <a:moveTo>
                  <a:pt x="0" y="0"/>
                </a:moveTo>
                <a:lnTo>
                  <a:pt x="2272752" y="0"/>
                </a:lnTo>
                <a:lnTo>
                  <a:pt x="2272752" y="1363651"/>
                </a:lnTo>
                <a:lnTo>
                  <a:pt x="0" y="1363651"/>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Industrial/</a:t>
            </a:r>
            <a:br>
              <a:rPr lang="en-US" sz="1725" dirty="0"/>
            </a:br>
            <a:r>
              <a:rPr lang="en-US" sz="1725" dirty="0"/>
              <a:t>organizational Psychology</a:t>
            </a:r>
          </a:p>
        </p:txBody>
      </p:sp>
      <p:sp>
        <p:nvSpPr>
          <p:cNvPr id="7" name="Freeform 6"/>
          <p:cNvSpPr/>
          <p:nvPr/>
        </p:nvSpPr>
        <p:spPr>
          <a:xfrm>
            <a:off x="3584972" y="2716412"/>
            <a:ext cx="1703784" cy="1022747"/>
          </a:xfrm>
          <a:custGeom>
            <a:avLst/>
            <a:gdLst>
              <a:gd name="connsiteX0" fmla="*/ 0 w 2272752"/>
              <a:gd name="connsiteY0" fmla="*/ 0 h 1363651"/>
              <a:gd name="connsiteX1" fmla="*/ 2272752 w 2272752"/>
              <a:gd name="connsiteY1" fmla="*/ 0 h 1363651"/>
              <a:gd name="connsiteX2" fmla="*/ 2272752 w 2272752"/>
              <a:gd name="connsiteY2" fmla="*/ 1363651 h 1363651"/>
              <a:gd name="connsiteX3" fmla="*/ 0 w 2272752"/>
              <a:gd name="connsiteY3" fmla="*/ 1363651 h 1363651"/>
              <a:gd name="connsiteX4" fmla="*/ 0 w 2272752"/>
              <a:gd name="connsiteY4" fmla="*/ 0 h 1363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2752" h="1363651">
                <a:moveTo>
                  <a:pt x="0" y="0"/>
                </a:moveTo>
                <a:lnTo>
                  <a:pt x="2272752" y="0"/>
                </a:lnTo>
                <a:lnTo>
                  <a:pt x="2272752" y="1363651"/>
                </a:lnTo>
                <a:lnTo>
                  <a:pt x="0" y="1363651"/>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Personality Psychology</a:t>
            </a:r>
          </a:p>
        </p:txBody>
      </p:sp>
      <p:sp>
        <p:nvSpPr>
          <p:cNvPr id="8" name="Freeform 7"/>
          <p:cNvSpPr/>
          <p:nvPr/>
        </p:nvSpPr>
        <p:spPr>
          <a:xfrm>
            <a:off x="5459016" y="2716411"/>
            <a:ext cx="1703785" cy="1022747"/>
          </a:xfrm>
          <a:custGeom>
            <a:avLst/>
            <a:gdLst>
              <a:gd name="connsiteX0" fmla="*/ 0 w 2272752"/>
              <a:gd name="connsiteY0" fmla="*/ 0 h 1363651"/>
              <a:gd name="connsiteX1" fmla="*/ 2272752 w 2272752"/>
              <a:gd name="connsiteY1" fmla="*/ 0 h 1363651"/>
              <a:gd name="connsiteX2" fmla="*/ 2272752 w 2272752"/>
              <a:gd name="connsiteY2" fmla="*/ 1363651 h 1363651"/>
              <a:gd name="connsiteX3" fmla="*/ 0 w 2272752"/>
              <a:gd name="connsiteY3" fmla="*/ 1363651 h 1363651"/>
              <a:gd name="connsiteX4" fmla="*/ 0 w 2272752"/>
              <a:gd name="connsiteY4" fmla="*/ 0 h 1363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2752" h="1363651">
                <a:moveTo>
                  <a:pt x="0" y="0"/>
                </a:moveTo>
                <a:lnTo>
                  <a:pt x="2272752" y="0"/>
                </a:lnTo>
                <a:lnTo>
                  <a:pt x="2272752" y="1363651"/>
                </a:lnTo>
                <a:lnTo>
                  <a:pt x="0" y="1363651"/>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Program Evaluation</a:t>
            </a:r>
          </a:p>
        </p:txBody>
      </p:sp>
      <p:sp>
        <p:nvSpPr>
          <p:cNvPr id="9" name="Freeform 8"/>
          <p:cNvSpPr/>
          <p:nvPr/>
        </p:nvSpPr>
        <p:spPr>
          <a:xfrm>
            <a:off x="1709738" y="3826469"/>
            <a:ext cx="1704975" cy="1022747"/>
          </a:xfrm>
          <a:custGeom>
            <a:avLst/>
            <a:gdLst>
              <a:gd name="connsiteX0" fmla="*/ 0 w 2272752"/>
              <a:gd name="connsiteY0" fmla="*/ 0 h 1363651"/>
              <a:gd name="connsiteX1" fmla="*/ 2272752 w 2272752"/>
              <a:gd name="connsiteY1" fmla="*/ 0 h 1363651"/>
              <a:gd name="connsiteX2" fmla="*/ 2272752 w 2272752"/>
              <a:gd name="connsiteY2" fmla="*/ 1363651 h 1363651"/>
              <a:gd name="connsiteX3" fmla="*/ 0 w 2272752"/>
              <a:gd name="connsiteY3" fmla="*/ 1363651 h 1363651"/>
              <a:gd name="connsiteX4" fmla="*/ 0 w 2272752"/>
              <a:gd name="connsiteY4" fmla="*/ 0 h 1363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2752" h="1363651">
                <a:moveTo>
                  <a:pt x="0" y="0"/>
                </a:moveTo>
                <a:lnTo>
                  <a:pt x="2272752" y="0"/>
                </a:lnTo>
                <a:lnTo>
                  <a:pt x="2272752" y="1363651"/>
                </a:lnTo>
                <a:lnTo>
                  <a:pt x="0" y="1363651"/>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Psychology of Women</a:t>
            </a:r>
          </a:p>
        </p:txBody>
      </p:sp>
      <p:sp>
        <p:nvSpPr>
          <p:cNvPr id="10" name="Freeform 9"/>
          <p:cNvSpPr/>
          <p:nvPr/>
        </p:nvSpPr>
        <p:spPr>
          <a:xfrm>
            <a:off x="3584972" y="3826469"/>
            <a:ext cx="1703784" cy="1022747"/>
          </a:xfrm>
          <a:custGeom>
            <a:avLst/>
            <a:gdLst>
              <a:gd name="connsiteX0" fmla="*/ 0 w 2272752"/>
              <a:gd name="connsiteY0" fmla="*/ 0 h 1363651"/>
              <a:gd name="connsiteX1" fmla="*/ 2272752 w 2272752"/>
              <a:gd name="connsiteY1" fmla="*/ 0 h 1363651"/>
              <a:gd name="connsiteX2" fmla="*/ 2272752 w 2272752"/>
              <a:gd name="connsiteY2" fmla="*/ 1363651 h 1363651"/>
              <a:gd name="connsiteX3" fmla="*/ 0 w 2272752"/>
              <a:gd name="connsiteY3" fmla="*/ 1363651 h 1363651"/>
              <a:gd name="connsiteX4" fmla="*/ 0 w 2272752"/>
              <a:gd name="connsiteY4" fmla="*/ 0 h 1363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2752" h="1363651">
                <a:moveTo>
                  <a:pt x="0" y="0"/>
                </a:moveTo>
                <a:lnTo>
                  <a:pt x="2272752" y="0"/>
                </a:lnTo>
                <a:lnTo>
                  <a:pt x="2272752" y="1363651"/>
                </a:lnTo>
                <a:lnTo>
                  <a:pt x="0" y="1363651"/>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School Psychology</a:t>
            </a:r>
          </a:p>
        </p:txBody>
      </p:sp>
      <p:sp>
        <p:nvSpPr>
          <p:cNvPr id="11" name="Freeform 10"/>
          <p:cNvSpPr/>
          <p:nvPr/>
        </p:nvSpPr>
        <p:spPr>
          <a:xfrm>
            <a:off x="5459016" y="3826469"/>
            <a:ext cx="1703785" cy="1022747"/>
          </a:xfrm>
          <a:custGeom>
            <a:avLst/>
            <a:gdLst>
              <a:gd name="connsiteX0" fmla="*/ 0 w 2272752"/>
              <a:gd name="connsiteY0" fmla="*/ 0 h 1363651"/>
              <a:gd name="connsiteX1" fmla="*/ 2272752 w 2272752"/>
              <a:gd name="connsiteY1" fmla="*/ 0 h 1363651"/>
              <a:gd name="connsiteX2" fmla="*/ 2272752 w 2272752"/>
              <a:gd name="connsiteY2" fmla="*/ 1363651 h 1363651"/>
              <a:gd name="connsiteX3" fmla="*/ 0 w 2272752"/>
              <a:gd name="connsiteY3" fmla="*/ 1363651 h 1363651"/>
              <a:gd name="connsiteX4" fmla="*/ 0 w 2272752"/>
              <a:gd name="connsiteY4" fmla="*/ 0 h 1363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2752" h="1363651">
                <a:moveTo>
                  <a:pt x="0" y="0"/>
                </a:moveTo>
                <a:lnTo>
                  <a:pt x="2272752" y="0"/>
                </a:lnTo>
                <a:lnTo>
                  <a:pt x="2272752" y="1363651"/>
                </a:lnTo>
                <a:lnTo>
                  <a:pt x="0" y="1363651"/>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Social Psychology</a:t>
            </a:r>
          </a:p>
        </p:txBody>
      </p:sp>
      <p:sp>
        <p:nvSpPr>
          <p:cNvPr id="12" name="Freeform 11"/>
          <p:cNvSpPr/>
          <p:nvPr/>
        </p:nvSpPr>
        <p:spPr>
          <a:xfrm>
            <a:off x="3584972" y="4936526"/>
            <a:ext cx="1703784" cy="1022747"/>
          </a:xfrm>
          <a:custGeom>
            <a:avLst/>
            <a:gdLst>
              <a:gd name="connsiteX0" fmla="*/ 0 w 2272752"/>
              <a:gd name="connsiteY0" fmla="*/ 0 h 1363651"/>
              <a:gd name="connsiteX1" fmla="*/ 2272752 w 2272752"/>
              <a:gd name="connsiteY1" fmla="*/ 0 h 1363651"/>
              <a:gd name="connsiteX2" fmla="*/ 2272752 w 2272752"/>
              <a:gd name="connsiteY2" fmla="*/ 1363651 h 1363651"/>
              <a:gd name="connsiteX3" fmla="*/ 0 w 2272752"/>
              <a:gd name="connsiteY3" fmla="*/ 1363651 h 1363651"/>
              <a:gd name="connsiteX4" fmla="*/ 0 w 2272752"/>
              <a:gd name="connsiteY4" fmla="*/ 0 h 1363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2752" h="1363651">
                <a:moveTo>
                  <a:pt x="0" y="0"/>
                </a:moveTo>
                <a:lnTo>
                  <a:pt x="2272752" y="0"/>
                </a:lnTo>
                <a:lnTo>
                  <a:pt x="2272752" y="1363651"/>
                </a:lnTo>
                <a:lnTo>
                  <a:pt x="0" y="1363651"/>
                </a:lnTo>
                <a:lnTo>
                  <a:pt x="0" y="0"/>
                </a:lnTo>
                <a:close/>
              </a:path>
            </a:pathLst>
          </a:cu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lIns="65723" tIns="65723" rIns="65723" bIns="65723" spcCol="1270" anchor="ctr"/>
          <a:lstStyle/>
          <a:p>
            <a:pPr algn="ctr" defTabSz="766763">
              <a:lnSpc>
                <a:spcPct val="90000"/>
              </a:lnSpc>
              <a:spcAft>
                <a:spcPct val="35000"/>
              </a:spcAft>
              <a:defRPr/>
            </a:pPr>
            <a:r>
              <a:rPr lang="en-US" sz="1725" dirty="0"/>
              <a:t>Sport Psychology</a:t>
            </a:r>
          </a:p>
        </p:txBody>
      </p:sp>
    </p:spTree>
    <p:extLst>
      <p:ext uri="{BB962C8B-B14F-4D97-AF65-F5344CB8AC3E}">
        <p14:creationId xmlns:p14="http://schemas.microsoft.com/office/powerpoint/2010/main" val="4896919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Title 1"/>
          <p:cNvSpPr>
            <a:spLocks noGrp="1"/>
          </p:cNvSpPr>
          <p:nvPr>
            <p:ph type="title"/>
          </p:nvPr>
        </p:nvSpPr>
        <p:spPr/>
        <p:txBody>
          <a:bodyPr/>
          <a:lstStyle/>
          <a:p>
            <a:pPr eaLnBrk="1" hangingPunct="1"/>
            <a:r>
              <a:rPr lang="en-IN" altLang="en-US" sz="3300" dirty="0"/>
              <a:t>History of Psychology</a:t>
            </a:r>
          </a:p>
        </p:txBody>
      </p:sp>
      <p:sp>
        <p:nvSpPr>
          <p:cNvPr id="23556" name="Content Placeholder 2"/>
          <p:cNvSpPr>
            <a:spLocks noGrp="1"/>
          </p:cNvSpPr>
          <p:nvPr>
            <p:ph idx="1"/>
          </p:nvPr>
        </p:nvSpPr>
        <p:spPr/>
        <p:txBody>
          <a:bodyPr>
            <a:normAutofit/>
          </a:bodyPr>
          <a:lstStyle/>
          <a:p>
            <a:pPr eaLnBrk="1" hangingPunct="1"/>
            <a:r>
              <a:rPr lang="en-US" altLang="en-US" sz="2400" b="1" dirty="0"/>
              <a:t>Structuralism</a:t>
            </a:r>
          </a:p>
          <a:p>
            <a:pPr lvl="1" eaLnBrk="1" hangingPunct="1"/>
            <a:r>
              <a:rPr lang="en-US" altLang="en-US" dirty="0"/>
              <a:t>Wilhelm Wundt (1832-1920)</a:t>
            </a:r>
          </a:p>
          <a:p>
            <a:pPr lvl="1" eaLnBrk="1" hangingPunct="1"/>
            <a:r>
              <a:rPr lang="en-IN" altLang="en-US" dirty="0"/>
              <a:t>Focused on uncovering the fundamental mental components of consciousness, thinking, and other kinds of mental states and activities</a:t>
            </a:r>
          </a:p>
          <a:p>
            <a:pPr lvl="1" eaLnBrk="1" hangingPunct="1"/>
            <a:r>
              <a:rPr lang="en-US" altLang="en-US" b="1" dirty="0"/>
              <a:t>Introspection</a:t>
            </a:r>
            <a:r>
              <a:rPr lang="en-US" altLang="en-US" dirty="0"/>
              <a:t>: Procedure used to study the structure of the mind in which subjects are asked to describe in detail what they are experiencing when they are exposed to a stimulus</a:t>
            </a:r>
            <a:endParaRPr lang="en-US" altLang="en-US" dirty="0">
              <a:solidFill>
                <a:srgbClr val="00B050"/>
              </a:solidFill>
            </a:endParaRPr>
          </a:p>
          <a:p>
            <a:pPr eaLnBrk="1" hangingPunct="1"/>
            <a:endParaRPr lang="en-IN" altLang="en-US" sz="2100" dirty="0"/>
          </a:p>
        </p:txBody>
      </p:sp>
      <p:pic>
        <p:nvPicPr>
          <p:cNvPr id="4" name="Picture 3">
            <a:extLst>
              <a:ext uri="{FF2B5EF4-FFF2-40B4-BE49-F238E27FC236}">
                <a16:creationId xmlns:a16="http://schemas.microsoft.com/office/drawing/2014/main" id="{E65BC983-14D9-7543-A344-10E3D98463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4248" y="4221088"/>
            <a:ext cx="2142351" cy="2297313"/>
          </a:xfrm>
          <a:prstGeom prst="rect">
            <a:avLst/>
          </a:prstGeom>
        </p:spPr>
      </p:pic>
    </p:spTree>
    <p:extLst>
      <p:ext uri="{BB962C8B-B14F-4D97-AF65-F5344CB8AC3E}">
        <p14:creationId xmlns:p14="http://schemas.microsoft.com/office/powerpoint/2010/main" val="20217068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itle 1"/>
          <p:cNvSpPr>
            <a:spLocks noGrp="1"/>
          </p:cNvSpPr>
          <p:nvPr>
            <p:ph type="title"/>
          </p:nvPr>
        </p:nvSpPr>
        <p:spPr/>
        <p:txBody>
          <a:bodyPr/>
          <a:lstStyle/>
          <a:p>
            <a:pPr eaLnBrk="1" hangingPunct="1"/>
            <a:r>
              <a:rPr lang="en-IN" altLang="en-US" sz="3300" dirty="0"/>
              <a:t>History of Psychology</a:t>
            </a:r>
            <a:endParaRPr lang="en-US" altLang="en-US" sz="3300" dirty="0"/>
          </a:p>
        </p:txBody>
      </p:sp>
      <p:sp>
        <p:nvSpPr>
          <p:cNvPr id="24580" name="Content Placeholder 2"/>
          <p:cNvSpPr>
            <a:spLocks noGrp="1"/>
          </p:cNvSpPr>
          <p:nvPr>
            <p:ph idx="1"/>
          </p:nvPr>
        </p:nvSpPr>
        <p:spPr/>
        <p:txBody>
          <a:bodyPr>
            <a:normAutofit/>
          </a:bodyPr>
          <a:lstStyle/>
          <a:p>
            <a:pPr eaLnBrk="1" hangingPunct="1"/>
            <a:r>
              <a:rPr lang="en-US" altLang="en-US" sz="2400" dirty="0"/>
              <a:t>Criticisms of structuralism</a:t>
            </a:r>
          </a:p>
          <a:p>
            <a:pPr lvl="1" eaLnBrk="1" hangingPunct="1"/>
            <a:r>
              <a:rPr lang="en-US" altLang="en-US" dirty="0"/>
              <a:t>Introspection was not a scientific technique </a:t>
            </a:r>
          </a:p>
          <a:p>
            <a:pPr lvl="1" eaLnBrk="1" hangingPunct="1"/>
            <a:r>
              <a:rPr lang="en-US" altLang="en-US" dirty="0"/>
              <a:t>People had difficulty describing some kinds of inner experiences</a:t>
            </a:r>
          </a:p>
          <a:p>
            <a:pPr eaLnBrk="1" hangingPunct="1"/>
            <a:r>
              <a:rPr lang="en-US" altLang="en-US" sz="2400" dirty="0"/>
              <a:t>These drawbacks led to the development of newer approaches</a:t>
            </a:r>
          </a:p>
        </p:txBody>
      </p:sp>
    </p:spTree>
    <p:extLst>
      <p:ext uri="{BB962C8B-B14F-4D97-AF65-F5344CB8AC3E}">
        <p14:creationId xmlns:p14="http://schemas.microsoft.com/office/powerpoint/2010/main" val="24124094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itle 1"/>
          <p:cNvSpPr>
            <a:spLocks noGrp="1"/>
          </p:cNvSpPr>
          <p:nvPr>
            <p:ph type="title"/>
          </p:nvPr>
        </p:nvSpPr>
        <p:spPr/>
        <p:txBody>
          <a:bodyPr/>
          <a:lstStyle/>
          <a:p>
            <a:pPr eaLnBrk="1" hangingPunct="1"/>
            <a:r>
              <a:rPr lang="en-IN" altLang="en-US" sz="3300" dirty="0"/>
              <a:t>History of Psychology</a:t>
            </a:r>
          </a:p>
        </p:txBody>
      </p:sp>
      <p:sp>
        <p:nvSpPr>
          <p:cNvPr id="25604" name="Content Placeholder 2"/>
          <p:cNvSpPr>
            <a:spLocks noGrp="1"/>
          </p:cNvSpPr>
          <p:nvPr>
            <p:ph idx="1"/>
          </p:nvPr>
        </p:nvSpPr>
        <p:spPr/>
        <p:txBody>
          <a:bodyPr>
            <a:normAutofit/>
          </a:bodyPr>
          <a:lstStyle/>
          <a:p>
            <a:pPr eaLnBrk="1" hangingPunct="1"/>
            <a:r>
              <a:rPr lang="en-US" altLang="en-US" sz="2400" b="1" dirty="0"/>
              <a:t>Functionalism</a:t>
            </a:r>
          </a:p>
          <a:p>
            <a:pPr lvl="1" eaLnBrk="1" hangingPunct="1"/>
            <a:r>
              <a:rPr lang="en-US" altLang="en-US" dirty="0"/>
              <a:t>William James (1842-1910) </a:t>
            </a:r>
          </a:p>
          <a:p>
            <a:pPr lvl="1" eaLnBrk="1" hangingPunct="1"/>
            <a:r>
              <a:rPr lang="en-US" altLang="en-US" dirty="0"/>
              <a:t>Concentrated on what the mind does and the role of behavior in allowing people to adapt to their environments</a:t>
            </a:r>
          </a:p>
        </p:txBody>
      </p:sp>
      <p:pic>
        <p:nvPicPr>
          <p:cNvPr id="4" name="Picture 3">
            <a:extLst>
              <a:ext uri="{FF2B5EF4-FFF2-40B4-BE49-F238E27FC236}">
                <a16:creationId xmlns:a16="http://schemas.microsoft.com/office/drawing/2014/main" id="{32E59720-FBCF-4340-8DED-5BDF467B27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16216" y="4077072"/>
            <a:ext cx="2358989" cy="2524118"/>
          </a:xfrm>
          <a:prstGeom prst="rect">
            <a:avLst/>
          </a:prstGeom>
        </p:spPr>
      </p:pic>
    </p:spTree>
    <p:extLst>
      <p:ext uri="{BB962C8B-B14F-4D97-AF65-F5344CB8AC3E}">
        <p14:creationId xmlns:p14="http://schemas.microsoft.com/office/powerpoint/2010/main" val="213333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Title 1"/>
          <p:cNvSpPr>
            <a:spLocks noGrp="1"/>
          </p:cNvSpPr>
          <p:nvPr>
            <p:ph type="title"/>
          </p:nvPr>
        </p:nvSpPr>
        <p:spPr/>
        <p:txBody>
          <a:bodyPr/>
          <a:lstStyle/>
          <a:p>
            <a:pPr eaLnBrk="1" hangingPunct="1"/>
            <a:r>
              <a:rPr lang="en-IN" altLang="en-US" sz="3300" dirty="0"/>
              <a:t>History of Psychology</a:t>
            </a:r>
          </a:p>
        </p:txBody>
      </p:sp>
      <p:sp>
        <p:nvSpPr>
          <p:cNvPr id="26628" name="Content Placeholder 2"/>
          <p:cNvSpPr>
            <a:spLocks noGrp="1"/>
          </p:cNvSpPr>
          <p:nvPr>
            <p:ph idx="1"/>
          </p:nvPr>
        </p:nvSpPr>
        <p:spPr/>
        <p:txBody>
          <a:bodyPr>
            <a:normAutofit/>
          </a:bodyPr>
          <a:lstStyle/>
          <a:p>
            <a:pPr eaLnBrk="1" hangingPunct="1"/>
            <a:r>
              <a:rPr lang="en-US" altLang="en-US" sz="2400" b="1" dirty="0"/>
              <a:t>Gestalt psychology</a:t>
            </a:r>
          </a:p>
          <a:p>
            <a:pPr lvl="1" eaLnBrk="1" hangingPunct="1"/>
            <a:r>
              <a:rPr lang="en-US" altLang="en-US" dirty="0"/>
              <a:t>Hermann Ebbinghaus, Max Wertheimer, and others</a:t>
            </a:r>
          </a:p>
          <a:p>
            <a:pPr lvl="1" eaLnBrk="1" hangingPunct="1"/>
            <a:r>
              <a:rPr lang="en-US" altLang="en-US" dirty="0"/>
              <a:t>Focuses on the organization of perception and thinking in a whole sense rather than on the individual elements of perception</a:t>
            </a:r>
          </a:p>
          <a:p>
            <a:pPr lvl="1" eaLnBrk="1" hangingPunct="1"/>
            <a:r>
              <a:rPr lang="en-US" altLang="en-US" dirty="0"/>
              <a:t>“The whole is different from the sum of its parts”</a:t>
            </a:r>
            <a:endParaRPr lang="en-IN" altLang="en-US" dirty="0"/>
          </a:p>
        </p:txBody>
      </p:sp>
      <p:pic>
        <p:nvPicPr>
          <p:cNvPr id="2" name="Picture 1">
            <a:extLst>
              <a:ext uri="{FF2B5EF4-FFF2-40B4-BE49-F238E27FC236}">
                <a16:creationId xmlns:a16="http://schemas.microsoft.com/office/drawing/2014/main" id="{C994E47E-0D98-0245-B986-2CA0D5270936}"/>
              </a:ext>
            </a:extLst>
          </p:cNvPr>
          <p:cNvPicPr>
            <a:picLocks noChangeAspect="1"/>
          </p:cNvPicPr>
          <p:nvPr/>
        </p:nvPicPr>
        <p:blipFill>
          <a:blip r:embed="rId3"/>
          <a:stretch>
            <a:fillRect/>
          </a:stretch>
        </p:blipFill>
        <p:spPr>
          <a:xfrm>
            <a:off x="3518148" y="4005064"/>
            <a:ext cx="2564904" cy="2564904"/>
          </a:xfrm>
          <a:prstGeom prst="rect">
            <a:avLst/>
          </a:prstGeom>
        </p:spPr>
      </p:pic>
    </p:spTree>
    <p:extLst>
      <p:ext uri="{BB962C8B-B14F-4D97-AF65-F5344CB8AC3E}">
        <p14:creationId xmlns:p14="http://schemas.microsoft.com/office/powerpoint/2010/main" val="11298692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222C5-CC7A-324A-9F4C-EAC9C0709494}"/>
              </a:ext>
            </a:extLst>
          </p:cNvPr>
          <p:cNvSpPr>
            <a:spLocks noGrp="1"/>
          </p:cNvSpPr>
          <p:nvPr>
            <p:ph type="title"/>
          </p:nvPr>
        </p:nvSpPr>
        <p:spPr/>
        <p:txBody>
          <a:bodyPr/>
          <a:lstStyle/>
          <a:p>
            <a:r>
              <a:rPr lang="en-US" dirty="0"/>
              <a:t>Contemporary Approaches</a:t>
            </a:r>
          </a:p>
        </p:txBody>
      </p:sp>
      <p:pic>
        <p:nvPicPr>
          <p:cNvPr id="4" name="Picture Placeholder 1">
            <a:extLst>
              <a:ext uri="{FF2B5EF4-FFF2-40B4-BE49-F238E27FC236}">
                <a16:creationId xmlns:a16="http://schemas.microsoft.com/office/drawing/2014/main" id="{0F7A28F7-E7E2-7149-8E58-3BE12CAE4A0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892"/>
          <a:stretch/>
        </p:blipFill>
        <p:spPr>
          <a:xfrm>
            <a:off x="914400" y="2060848"/>
            <a:ext cx="7237800" cy="3612531"/>
          </a:xfrm>
          <a:prstGeom prst="rect">
            <a:avLst/>
          </a:prstGeom>
        </p:spPr>
      </p:pic>
    </p:spTree>
    <p:extLst>
      <p:ext uri="{BB962C8B-B14F-4D97-AF65-F5344CB8AC3E}">
        <p14:creationId xmlns:p14="http://schemas.microsoft.com/office/powerpoint/2010/main" val="34273926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3977</TotalTime>
  <Words>705</Words>
  <Application>Microsoft Macintosh PowerPoint</Application>
  <PresentationFormat>On-screen Show (4:3)</PresentationFormat>
  <Paragraphs>99</Paragraphs>
  <Slides>15</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Calibri</vt:lpstr>
      <vt:lpstr>Franklin Gothic Book</vt:lpstr>
      <vt:lpstr>LilyUPC</vt:lpstr>
      <vt:lpstr>Perpetua</vt:lpstr>
      <vt:lpstr>Wingdings</vt:lpstr>
      <vt:lpstr>Wingdings 2</vt:lpstr>
      <vt:lpstr>Equity</vt:lpstr>
      <vt:lpstr>What is Psychology? </vt:lpstr>
      <vt:lpstr>What is Psychology</vt:lpstr>
      <vt:lpstr>PowerPoint Presentation</vt:lpstr>
      <vt:lpstr>Goals of Psychology</vt:lpstr>
      <vt:lpstr>Goals of Psychology</vt:lpstr>
      <vt:lpstr>Goals of Psychology</vt:lpstr>
      <vt:lpstr>Psychology vs. Psychiatry:  Do You Know the Difference? </vt:lpstr>
      <vt:lpstr>Subfields of Psychology</vt:lpstr>
      <vt:lpstr>Subfields of Psychology</vt:lpstr>
      <vt:lpstr>Subfields of Psychology</vt:lpstr>
      <vt:lpstr>History of Psychology</vt:lpstr>
      <vt:lpstr>History of Psychology</vt:lpstr>
      <vt:lpstr>History of Psychology</vt:lpstr>
      <vt:lpstr>History of Psychology</vt:lpstr>
      <vt:lpstr>Contemporary Approaches</vt:lpstr>
    </vt:vector>
  </TitlesOfParts>
  <LinksUpToDate>false</LinksUpToDate>
  <SharedDoc>false</SharedDoc>
  <HyperlinksChanged>false</HyperlinksChanged>
  <AppVersion>16.0011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Psychology</dc:title>
  <dc:creator>hp</dc:creator>
  <cp:lastModifiedBy>Trawin Chaleeraktrakoon</cp:lastModifiedBy>
  <cp:revision>59</cp:revision>
  <dcterms:created xsi:type="dcterms:W3CDTF">2013-09-18T06:33:51Z</dcterms:created>
  <dcterms:modified xsi:type="dcterms:W3CDTF">2019-08-15T14:08:31Z</dcterms:modified>
</cp:coreProperties>
</file>