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84" r:id="rId1"/>
  </p:sldMasterIdLst>
  <p:notesMasterIdLst>
    <p:notesMasterId r:id="rId60"/>
  </p:notesMasterIdLst>
  <p:sldIdLst>
    <p:sldId id="256" r:id="rId2"/>
    <p:sldId id="300" r:id="rId3"/>
    <p:sldId id="302" r:id="rId4"/>
    <p:sldId id="304" r:id="rId5"/>
    <p:sldId id="303" r:id="rId6"/>
    <p:sldId id="361" r:id="rId7"/>
    <p:sldId id="359" r:id="rId8"/>
    <p:sldId id="360" r:id="rId9"/>
    <p:sldId id="305" r:id="rId10"/>
    <p:sldId id="301" r:id="rId11"/>
    <p:sldId id="313" r:id="rId12"/>
    <p:sldId id="306" r:id="rId13"/>
    <p:sldId id="307" r:id="rId14"/>
    <p:sldId id="308" r:id="rId15"/>
    <p:sldId id="309" r:id="rId16"/>
    <p:sldId id="354" r:id="rId17"/>
    <p:sldId id="310" r:id="rId18"/>
    <p:sldId id="329" r:id="rId19"/>
    <p:sldId id="311" r:id="rId20"/>
    <p:sldId id="328" r:id="rId21"/>
    <p:sldId id="312" r:id="rId22"/>
    <p:sldId id="314" r:id="rId23"/>
    <p:sldId id="315" r:id="rId24"/>
    <p:sldId id="346" r:id="rId25"/>
    <p:sldId id="316" r:id="rId26"/>
    <p:sldId id="317" r:id="rId27"/>
    <p:sldId id="318" r:id="rId28"/>
    <p:sldId id="319" r:id="rId29"/>
    <p:sldId id="320" r:id="rId30"/>
    <p:sldId id="321" r:id="rId31"/>
    <p:sldId id="322" r:id="rId32"/>
    <p:sldId id="324" r:id="rId33"/>
    <p:sldId id="323" r:id="rId34"/>
    <p:sldId id="327" r:id="rId35"/>
    <p:sldId id="330" r:id="rId36"/>
    <p:sldId id="331" r:id="rId37"/>
    <p:sldId id="332" r:id="rId38"/>
    <p:sldId id="333" r:id="rId39"/>
    <p:sldId id="342" r:id="rId40"/>
    <p:sldId id="343" r:id="rId41"/>
    <p:sldId id="334" r:id="rId42"/>
    <p:sldId id="344" r:id="rId43"/>
    <p:sldId id="335" r:id="rId44"/>
    <p:sldId id="336" r:id="rId45"/>
    <p:sldId id="357" r:id="rId46"/>
    <p:sldId id="337" r:id="rId47"/>
    <p:sldId id="358" r:id="rId48"/>
    <p:sldId id="355" r:id="rId49"/>
    <p:sldId id="340" r:id="rId50"/>
    <p:sldId id="351" r:id="rId51"/>
    <p:sldId id="352" r:id="rId52"/>
    <p:sldId id="353" r:id="rId53"/>
    <p:sldId id="347" r:id="rId54"/>
    <p:sldId id="348" r:id="rId55"/>
    <p:sldId id="349" r:id="rId56"/>
    <p:sldId id="350" r:id="rId57"/>
    <p:sldId id="345" r:id="rId58"/>
    <p:sldId id="356" r:id="rId59"/>
  </p:sldIdLst>
  <p:sldSz cx="9144000" cy="6858000" type="screen4x3"/>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CC"/>
    <a:srgbClr val="78DAE4"/>
    <a:srgbClr val="EF772D"/>
    <a:srgbClr val="FFFF99"/>
    <a:srgbClr val="FF66CC"/>
    <a:srgbClr val="FF3399"/>
    <a:srgbClr val="1168B4"/>
    <a:srgbClr val="106CB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56" autoAdjust="0"/>
    <p:restoredTop sz="98151" autoAdjust="0"/>
  </p:normalViewPr>
  <p:slideViewPr>
    <p:cSldViewPr>
      <p:cViewPr varScale="1">
        <p:scale>
          <a:sx n="73" d="100"/>
          <a:sy n="73" d="100"/>
        </p:scale>
        <p:origin x="-972"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umsplatzhalt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E325DEA-83CE-4871-B070-837183D23DB2}" type="datetimeFigureOut">
              <a:rPr lang="en-US" smtClean="0"/>
              <a:pPr/>
              <a:t>2/15/2016</a:t>
            </a:fld>
            <a:endParaRPr lang="en-US"/>
          </a:p>
        </p:txBody>
      </p:sp>
      <p:sp>
        <p:nvSpPr>
          <p:cNvPr id="4" name="Folienbildplatzhalt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izenplatzhalt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6" name="Fußzeilenplatzhalt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Foliennummernplatzhalt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72AC218-D2D5-4F06-B721-BD380A9F48B3}" type="slidenum">
              <a:rPr lang="en-US" smtClean="0"/>
              <a:pPr/>
              <a:t>‹#›</a:t>
            </a:fld>
            <a:endParaRPr lang="en-US"/>
          </a:p>
        </p:txBody>
      </p:sp>
    </p:spTree>
    <p:extLst>
      <p:ext uri="{BB962C8B-B14F-4D97-AF65-F5344CB8AC3E}">
        <p14:creationId xmlns:p14="http://schemas.microsoft.com/office/powerpoint/2010/main" val="6784143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internationalpropertyrightsindex.org/profile?location=thailand" TargetMode="External"/><Relationship Id="rId2" Type="http://schemas.openxmlformats.org/officeDocument/2006/relationships/slide" Target="../slides/slide8.xml"/><Relationship Id="rId1" Type="http://schemas.openxmlformats.org/officeDocument/2006/relationships/notesMaster" Target="../notesMasters/notesMaster1.xml"/><Relationship Id="rId5" Type="http://schemas.openxmlformats.org/officeDocument/2006/relationships/hyperlink" Target="http://de.wikipedia.org/wiki/Farbmarke" TargetMode="External"/><Relationship Id="rId4" Type="http://schemas.openxmlformats.org/officeDocument/2006/relationships/hyperlink" Target="http://handy-sparen.de/china-faket-nicht-nur-iphones-app-store-ladengeschaeft-kopiert/" TargetMode="Externa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3" Type="http://schemas.openxmlformats.org/officeDocument/2006/relationships/hyperlink" Target="http://en.wikipedia.org/wiki/Amazon.com" TargetMode="External"/><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8" Type="http://schemas.openxmlformats.org/officeDocument/2006/relationships/hyperlink" Target="http://de.wikipedia.org/wiki/Prospekt_(Werbung)" TargetMode="External"/><Relationship Id="rId3" Type="http://schemas.openxmlformats.org/officeDocument/2006/relationships/hyperlink" Target="http://de.wikipedia.org/wiki/Ingvar_Kamprad" TargetMode="External"/><Relationship Id="rId7" Type="http://schemas.openxmlformats.org/officeDocument/2006/relationships/hyperlink" Target="http://de.wikipedia.org/wiki/Sm%C3%A5land" TargetMode="External"/><Relationship Id="rId2" Type="http://schemas.openxmlformats.org/officeDocument/2006/relationships/slide" Target="../slides/slide51.xml"/><Relationship Id="rId1" Type="http://schemas.openxmlformats.org/officeDocument/2006/relationships/notesMaster" Target="../notesMasters/notesMaster1.xml"/><Relationship Id="rId6" Type="http://schemas.openxmlformats.org/officeDocument/2006/relationships/hyperlink" Target="http://de.wikipedia.org/wiki/M%C3%B6bel" TargetMode="External"/><Relationship Id="rId5" Type="http://schemas.openxmlformats.org/officeDocument/2006/relationships/hyperlink" Target="http://de.wikipedia.org/wiki/IKEA" TargetMode="External"/><Relationship Id="rId4" Type="http://schemas.openxmlformats.org/officeDocument/2006/relationships/hyperlink" Target="http://de.wikipedia.org/wiki/Akronym" TargetMode="External"/><Relationship Id="rId9" Type="http://schemas.openxmlformats.org/officeDocument/2006/relationships/hyperlink" Target="http://de.wikipedia.org/wiki/%C3%84lmhult" TargetMode="Externa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en-US" sz="1200" b="0" i="0" kern="1200" dirty="0" smtClean="0">
                <a:solidFill>
                  <a:schemeClr val="tx1"/>
                </a:solidFill>
                <a:effectLst/>
                <a:latin typeface="+mn-lt"/>
                <a:ea typeface="+mn-ea"/>
                <a:cs typeface="+mn-cs"/>
              </a:rPr>
              <a:t>The primary difference between a </a:t>
            </a:r>
            <a:r>
              <a:rPr lang="en-US" sz="1200" b="1" i="0" kern="1200" dirty="0" smtClean="0">
                <a:solidFill>
                  <a:schemeClr val="tx1"/>
                </a:solidFill>
                <a:effectLst/>
                <a:latin typeface="+mn-lt"/>
                <a:ea typeface="+mn-ea"/>
                <a:cs typeface="+mn-cs"/>
              </a:rPr>
              <a:t>manufacturing defect</a:t>
            </a:r>
            <a:r>
              <a:rPr lang="en-US" sz="1200" b="0" i="0" kern="1200" dirty="0" smtClean="0">
                <a:solidFill>
                  <a:schemeClr val="tx1"/>
                </a:solidFill>
                <a:effectLst/>
                <a:latin typeface="+mn-lt"/>
                <a:ea typeface="+mn-ea"/>
                <a:cs typeface="+mn-cs"/>
              </a:rPr>
              <a:t> and a design defect is that a manufacturing defect is a mistake in the process of building a product that would be safe if it were built as designed, while a design defect makes a product inherently unsafe. </a:t>
            </a:r>
          </a:p>
          <a:p>
            <a:pPr fontAlgn="base"/>
            <a:r>
              <a:rPr lang="en-US" sz="1200" b="0" i="0" kern="1200" dirty="0" smtClean="0">
                <a:solidFill>
                  <a:schemeClr val="tx1"/>
                </a:solidFill>
                <a:effectLst/>
                <a:latin typeface="+mn-lt"/>
                <a:ea typeface="+mn-ea"/>
                <a:cs typeface="+mn-cs"/>
              </a:rPr>
              <a:t>Failure-to-warn claims typically involve a product that is dangerous in some way that's not obvious to the user or that requires the user to exercise special precautions or diligence when using it.</a:t>
            </a:r>
          </a:p>
          <a:p>
            <a:pPr fontAlgn="base"/>
            <a:r>
              <a:rPr lang="en-US" sz="1200" b="0" i="0" kern="1200" dirty="0" smtClean="0">
                <a:solidFill>
                  <a:schemeClr val="tx1"/>
                </a:solidFill>
                <a:effectLst/>
                <a:latin typeface="+mn-lt"/>
                <a:ea typeface="+mn-ea"/>
                <a:cs typeface="+mn-cs"/>
              </a:rPr>
              <a:t>Examples of a failure-to-warn claim include:</a:t>
            </a:r>
          </a:p>
          <a:p>
            <a:pPr fontAlgn="base"/>
            <a:r>
              <a:rPr lang="en-US" sz="1200" b="0" i="0" kern="1200" dirty="0" smtClean="0">
                <a:solidFill>
                  <a:schemeClr val="tx1"/>
                </a:solidFill>
                <a:effectLst/>
                <a:latin typeface="+mn-lt"/>
                <a:ea typeface="+mn-ea"/>
                <a:cs typeface="+mn-cs"/>
              </a:rPr>
              <a:t>an electric tea kettle that is packaged without sufficient warning concerning its oddly positioned steam valve</a:t>
            </a:r>
          </a:p>
          <a:p>
            <a:pPr fontAlgn="base"/>
            <a:r>
              <a:rPr lang="en-US" sz="1200" b="0" i="0" kern="1200" dirty="0" smtClean="0">
                <a:solidFill>
                  <a:schemeClr val="tx1"/>
                </a:solidFill>
                <a:effectLst/>
                <a:latin typeface="+mn-lt"/>
                <a:ea typeface="+mn-ea"/>
                <a:cs typeface="+mn-cs"/>
              </a:rPr>
              <a:t>a cough syrup that does not include on its label a warning that it may cause dangerous side effects if taken in combination with another commonly taken drug such as aspirin, or</a:t>
            </a:r>
          </a:p>
          <a:p>
            <a:pPr fontAlgn="base"/>
            <a:r>
              <a:rPr lang="en-US" sz="1200" b="0" i="0" kern="1200" dirty="0" smtClean="0">
                <a:solidFill>
                  <a:schemeClr val="tx1"/>
                </a:solidFill>
                <a:effectLst/>
                <a:latin typeface="+mn-lt"/>
                <a:ea typeface="+mn-ea"/>
                <a:cs typeface="+mn-cs"/>
              </a:rPr>
              <a:t>a corrosive paint-removing chemical that is sold without adequate instructions for safe handling and use.</a:t>
            </a:r>
          </a:p>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en-US" dirty="0" smtClean="0"/>
              <a:t>https://legalvision.com.au/what-is-product-liability-how-can-you-protect-your-business-from-it/</a:t>
            </a:r>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7</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en-US" dirty="0" smtClean="0">
                <a:hlinkClick r:id="rId3"/>
              </a:rPr>
              <a:t>http://internationalpropertyrightsindex.org/profile?location=thailand</a:t>
            </a:r>
            <a:endParaRPr lang="en-US" dirty="0" smtClean="0"/>
          </a:p>
          <a:p>
            <a:r>
              <a:rPr lang="en-US" dirty="0" smtClean="0">
                <a:hlinkClick r:id="rId4"/>
              </a:rPr>
              <a:t>http://handy-sparen.de/china-faket-nicht-nur-iphones-app-store-ladengeschaeft-kopiert/</a:t>
            </a:r>
            <a:endParaRPr lang="en-US" dirty="0" smtClean="0"/>
          </a:p>
          <a:p>
            <a:r>
              <a:rPr lang="en-US" dirty="0" smtClean="0">
                <a:hlinkClick r:id="rId5"/>
              </a:rPr>
              <a:t>http://de.wikipedia.org/wiki/Farbmarke</a:t>
            </a:r>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8</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9</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10</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11</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12</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13</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14</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15</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16</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17</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18</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19</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20</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21</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22</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23</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24</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25</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26</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27</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28</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en-US" dirty="0" smtClean="0"/>
              <a:t>http://www.set.or.th/th/regulations/tax/tax_p1.html</a:t>
            </a:r>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29</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30</a:t>
            </a:fld>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31</a:t>
            </a:fld>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32</a:t>
            </a:fld>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33</a:t>
            </a:fld>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34</a:t>
            </a:fld>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35</a:t>
            </a:fld>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36</a:t>
            </a:fld>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37</a:t>
            </a:fld>
            <a:endParaRPr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38</a:t>
            </a:fld>
            <a:endParaRPr 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41</a:t>
            </a:fld>
            <a:endParaRPr 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43</a:t>
            </a:fld>
            <a:endParaRPr 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en-US" dirty="0" smtClean="0"/>
              <a:t>http://business-easy-easy.blogspot.com/2010/11/blog-post_08.html</a:t>
            </a:r>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44</a:t>
            </a:fld>
            <a:endParaRPr 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en-US" dirty="0" smtClean="0"/>
              <a:t>http://thumbsup.in.th/2013/03/most-tried-and-failed-sme/</a:t>
            </a:r>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46</a:t>
            </a:fld>
            <a:endParaRPr 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en-US" dirty="0" smtClean="0"/>
              <a:t>http://thumbsup.in.th/2013/03/most-tried-and-failed-sme/</a:t>
            </a:r>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47</a:t>
            </a:fld>
            <a:endParaRPr 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en-US" dirty="0" smtClean="0"/>
              <a:t>http://thumbsup.in.th/2013/03/most-tried-and-failed-sme/</a:t>
            </a:r>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48</a:t>
            </a:fld>
            <a:endParaRPr 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49</a:t>
            </a:fld>
            <a:endParaRPr 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DE" sz="1200" b="0" i="0" kern="1200" dirty="0" smtClean="0">
                <a:solidFill>
                  <a:schemeClr val="tx1"/>
                </a:solidFill>
                <a:latin typeface="+mn-lt"/>
                <a:ea typeface="+mn-ea"/>
                <a:cs typeface="+mn-cs"/>
              </a:rPr>
              <a:t>Internet </a:t>
            </a:r>
            <a:r>
              <a:rPr lang="de-DE" sz="1200" b="0" i="0" kern="1200" dirty="0" err="1" smtClean="0">
                <a:solidFill>
                  <a:schemeClr val="tx1"/>
                </a:solidFill>
                <a:latin typeface="+mn-lt"/>
                <a:ea typeface="+mn-ea"/>
                <a:cs typeface="+mn-cs"/>
              </a:rPr>
              <a:t>gold</a:t>
            </a:r>
            <a:r>
              <a:rPr lang="de-DE" sz="1200" b="0" i="0" kern="1200" dirty="0" smtClean="0">
                <a:solidFill>
                  <a:schemeClr val="tx1"/>
                </a:solidFill>
                <a:latin typeface="+mn-lt"/>
                <a:ea typeface="+mn-ea"/>
                <a:cs typeface="+mn-cs"/>
              </a:rPr>
              <a:t> </a:t>
            </a:r>
            <a:r>
              <a:rPr lang="de-DE" sz="1200" b="0" i="0" kern="1200" dirty="0" err="1" smtClean="0">
                <a:solidFill>
                  <a:schemeClr val="tx1"/>
                </a:solidFill>
                <a:latin typeface="+mn-lt"/>
                <a:ea typeface="+mn-ea"/>
                <a:cs typeface="+mn-cs"/>
              </a:rPr>
              <a:t>rush</a:t>
            </a:r>
            <a:r>
              <a:rPr lang="de-DE" sz="1200" b="0" i="0" kern="1200" dirty="0" smtClean="0">
                <a:solidFill>
                  <a:schemeClr val="tx1"/>
                </a:solidFill>
                <a:latin typeface="+mn-lt"/>
                <a:ea typeface="+mn-ea"/>
                <a:cs typeface="+mn-cs"/>
              </a:rPr>
              <a:t>,  </a:t>
            </a:r>
            <a:r>
              <a:rPr lang="de-DE" sz="1200" b="0" i="0" u="none" strike="noStrike" kern="1200" dirty="0" err="1" smtClean="0">
                <a:solidFill>
                  <a:schemeClr val="tx1"/>
                </a:solidFill>
                <a:latin typeface="+mn-lt"/>
                <a:ea typeface="+mn-ea"/>
                <a:cs typeface="+mn-cs"/>
              </a:rPr>
              <a:t>dot-com</a:t>
            </a:r>
            <a:r>
              <a:rPr lang="de-DE" sz="1200" b="0" i="0" u="none" strike="noStrike" kern="1200" dirty="0" smtClean="0">
                <a:solidFill>
                  <a:schemeClr val="tx1"/>
                </a:solidFill>
                <a:latin typeface="+mn-lt"/>
                <a:ea typeface="+mn-ea"/>
                <a:cs typeface="+mn-cs"/>
              </a:rPr>
              <a:t> </a:t>
            </a:r>
            <a:r>
              <a:rPr lang="de-DE" sz="1200" b="0" i="0" u="none" strike="noStrike" kern="1200" dirty="0" err="1" smtClean="0">
                <a:solidFill>
                  <a:schemeClr val="tx1"/>
                </a:solidFill>
                <a:latin typeface="+mn-lt"/>
                <a:ea typeface="+mn-ea"/>
                <a:cs typeface="+mn-cs"/>
              </a:rPr>
              <a:t>bubble</a:t>
            </a:r>
            <a:endParaRPr lang="de-DE" sz="1200" b="0" i="0" u="none" strike="noStrike" kern="1200" dirty="0" smtClean="0">
              <a:solidFill>
                <a:schemeClr val="tx1"/>
              </a:solidFill>
              <a:latin typeface="+mn-lt"/>
              <a:ea typeface="+mn-ea"/>
              <a:cs typeface="+mn-cs"/>
            </a:endParaRPr>
          </a:p>
          <a:p>
            <a:r>
              <a:rPr lang="de-DE" sz="1200" b="0" i="0" u="none" strike="noStrike" kern="1200" dirty="0" smtClean="0">
                <a:solidFill>
                  <a:schemeClr val="tx1"/>
                </a:solidFill>
                <a:latin typeface="+mn-lt"/>
                <a:ea typeface="+mn-ea"/>
                <a:cs typeface="+mn-cs"/>
              </a:rPr>
              <a:t>The </a:t>
            </a:r>
            <a:r>
              <a:rPr lang="de-DE" sz="1200" b="0" i="0" u="none" strike="noStrike" kern="1200" dirty="0" err="1" smtClean="0">
                <a:solidFill>
                  <a:schemeClr val="tx1"/>
                </a:solidFill>
                <a:latin typeface="+mn-lt"/>
                <a:ea typeface="+mn-ea"/>
                <a:cs typeface="+mn-cs"/>
              </a:rPr>
              <a:t>meaning</a:t>
            </a:r>
            <a:r>
              <a:rPr lang="de-DE" sz="1200" b="0" i="0" u="none" strike="noStrike" kern="1200" dirty="0" smtClean="0">
                <a:solidFill>
                  <a:schemeClr val="tx1"/>
                </a:solidFill>
                <a:latin typeface="+mn-lt"/>
                <a:ea typeface="+mn-ea"/>
                <a:cs typeface="+mn-cs"/>
              </a:rPr>
              <a:t> </a:t>
            </a:r>
            <a:r>
              <a:rPr lang="de-DE" sz="1200" b="0" i="0" u="none" strike="noStrike" kern="1200" dirty="0" err="1" smtClean="0">
                <a:solidFill>
                  <a:schemeClr val="tx1"/>
                </a:solidFill>
                <a:latin typeface="+mn-lt"/>
                <a:ea typeface="+mn-ea"/>
                <a:cs typeface="+mn-cs"/>
              </a:rPr>
              <a:t>of</a:t>
            </a:r>
            <a:r>
              <a:rPr lang="de-DE" sz="1200" b="0" i="0" u="none" strike="noStrike" kern="1200" dirty="0" smtClean="0">
                <a:solidFill>
                  <a:schemeClr val="tx1"/>
                </a:solidFill>
                <a:latin typeface="+mn-lt"/>
                <a:ea typeface="+mn-ea"/>
                <a:cs typeface="+mn-cs"/>
              </a:rPr>
              <a:t> logo</a:t>
            </a:r>
            <a:endParaRPr lang="de-DE" sz="1200" b="0" i="0" kern="1200" dirty="0" smtClean="0">
              <a:solidFill>
                <a:schemeClr val="tx1"/>
              </a:solidFill>
              <a:latin typeface="+mn-lt"/>
              <a:ea typeface="+mn-ea"/>
              <a:cs typeface="+mn-cs"/>
            </a:endParaRPr>
          </a:p>
          <a:p>
            <a:r>
              <a:rPr lang="en-US" sz="1200" b="0" i="0" kern="1200" dirty="0" smtClean="0">
                <a:solidFill>
                  <a:schemeClr val="tx1"/>
                </a:solidFill>
                <a:latin typeface="+mn-lt"/>
                <a:ea typeface="+mn-ea"/>
                <a:cs typeface="+mn-cs"/>
              </a:rPr>
              <a:t>Since 2000, Amazon's logotype is an arrow leading from A to Z, representing customer satisfaction (as it forms a smile); a goal was to have every product in the alphabet.</a:t>
            </a:r>
            <a:r>
              <a:rPr lang="en-US" sz="1200" b="0" i="0" u="none" strike="noStrike" kern="1200" baseline="30000" dirty="0" smtClean="0">
                <a:solidFill>
                  <a:schemeClr val="tx1"/>
                </a:solidFill>
                <a:latin typeface="+mn-lt"/>
                <a:ea typeface="+mn-ea"/>
                <a:cs typeface="+mn-cs"/>
                <a:hlinkClick r:id="rId3"/>
              </a:rPr>
              <a:t>[7]</a:t>
            </a:r>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50</a:t>
            </a:fld>
            <a:endParaRPr 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DE" sz="1200" b="0" i="0" kern="1200" dirty="0" smtClean="0">
                <a:solidFill>
                  <a:schemeClr val="tx1"/>
                </a:solidFill>
                <a:latin typeface="+mn-lt"/>
                <a:ea typeface="+mn-ea"/>
                <a:cs typeface="+mn-cs"/>
              </a:rPr>
              <a:t>Der damals 17-jährige </a:t>
            </a:r>
            <a:r>
              <a:rPr lang="de-DE" sz="1200" b="0" i="0" u="none" strike="noStrike" kern="1200" dirty="0" smtClean="0">
                <a:solidFill>
                  <a:schemeClr val="tx1"/>
                </a:solidFill>
                <a:latin typeface="+mn-lt"/>
                <a:ea typeface="+mn-ea"/>
                <a:cs typeface="+mn-cs"/>
                <a:hlinkClick r:id="rId3" tooltip="Ingvar Kamprad"/>
              </a:rPr>
              <a:t>Ingvar Kamprad</a:t>
            </a:r>
            <a:r>
              <a:rPr lang="de-DE" sz="1200" b="0" i="0" kern="1200" dirty="0" smtClean="0">
                <a:solidFill>
                  <a:schemeClr val="tx1"/>
                </a:solidFill>
                <a:latin typeface="+mn-lt"/>
                <a:ea typeface="+mn-ea"/>
                <a:cs typeface="+mn-cs"/>
              </a:rPr>
              <a:t> gründete das Unternehmen 1943 in Schweden. Das </a:t>
            </a:r>
            <a:r>
              <a:rPr lang="de-DE" sz="1200" b="0" i="0" u="none" strike="noStrike" kern="1200" dirty="0" smtClean="0">
                <a:solidFill>
                  <a:schemeClr val="tx1"/>
                </a:solidFill>
                <a:latin typeface="+mn-lt"/>
                <a:ea typeface="+mn-ea"/>
                <a:cs typeface="+mn-cs"/>
                <a:hlinkClick r:id="rId4" tooltip="Akronym"/>
              </a:rPr>
              <a:t>Akronym</a:t>
            </a:r>
            <a:r>
              <a:rPr lang="de-DE" sz="1200" b="0" i="0" kern="1200" dirty="0" smtClean="0">
                <a:solidFill>
                  <a:schemeClr val="tx1"/>
                </a:solidFill>
                <a:latin typeface="+mn-lt"/>
                <a:ea typeface="+mn-ea"/>
                <a:cs typeface="+mn-cs"/>
              </a:rPr>
              <a:t> </a:t>
            </a:r>
            <a:r>
              <a:rPr lang="de-DE" sz="1200" b="0" i="1" kern="1200" dirty="0" smtClean="0">
                <a:solidFill>
                  <a:schemeClr val="tx1"/>
                </a:solidFill>
                <a:latin typeface="+mn-lt"/>
                <a:ea typeface="+mn-ea"/>
                <a:cs typeface="+mn-cs"/>
              </a:rPr>
              <a:t>IKEA</a:t>
            </a:r>
            <a:r>
              <a:rPr lang="de-DE" sz="1200" b="0" i="0" kern="1200" dirty="0" smtClean="0">
                <a:solidFill>
                  <a:schemeClr val="tx1"/>
                </a:solidFill>
                <a:latin typeface="+mn-lt"/>
                <a:ea typeface="+mn-ea"/>
                <a:cs typeface="+mn-cs"/>
              </a:rPr>
              <a:t> setzt sich aus den Anfangsbuchstaben von </a:t>
            </a:r>
            <a:r>
              <a:rPr lang="de-DE" sz="1200" b="1" i="0" kern="1200" dirty="0" smtClean="0">
                <a:solidFill>
                  <a:schemeClr val="tx1"/>
                </a:solidFill>
                <a:latin typeface="+mn-lt"/>
                <a:ea typeface="+mn-ea"/>
                <a:cs typeface="+mn-cs"/>
              </a:rPr>
              <a:t>I</a:t>
            </a:r>
            <a:r>
              <a:rPr lang="de-DE" sz="1200" b="0" i="0" kern="1200" dirty="0" smtClean="0">
                <a:solidFill>
                  <a:schemeClr val="tx1"/>
                </a:solidFill>
                <a:latin typeface="+mn-lt"/>
                <a:ea typeface="+mn-ea"/>
                <a:cs typeface="+mn-cs"/>
              </a:rPr>
              <a:t>ngvar </a:t>
            </a:r>
            <a:r>
              <a:rPr lang="de-DE" sz="1200" b="1" i="0" kern="1200" dirty="0" smtClean="0">
                <a:solidFill>
                  <a:schemeClr val="tx1"/>
                </a:solidFill>
                <a:latin typeface="+mn-lt"/>
                <a:ea typeface="+mn-ea"/>
                <a:cs typeface="+mn-cs"/>
              </a:rPr>
              <a:t>K</a:t>
            </a:r>
            <a:r>
              <a:rPr lang="de-DE" sz="1200" b="0" i="0" kern="1200" dirty="0" smtClean="0">
                <a:solidFill>
                  <a:schemeClr val="tx1"/>
                </a:solidFill>
                <a:latin typeface="+mn-lt"/>
                <a:ea typeface="+mn-ea"/>
                <a:cs typeface="+mn-cs"/>
              </a:rPr>
              <a:t>amprad, des elterlichen Bauernhofs </a:t>
            </a:r>
            <a:r>
              <a:rPr lang="de-DE" sz="1200" b="1" i="0" kern="1200" dirty="0" err="1" smtClean="0">
                <a:solidFill>
                  <a:schemeClr val="tx1"/>
                </a:solidFill>
                <a:latin typeface="+mn-lt"/>
                <a:ea typeface="+mn-ea"/>
                <a:cs typeface="+mn-cs"/>
              </a:rPr>
              <a:t>E</a:t>
            </a:r>
            <a:r>
              <a:rPr lang="de-DE" sz="1200" b="0" i="0" kern="1200" dirty="0" err="1" smtClean="0">
                <a:solidFill>
                  <a:schemeClr val="tx1"/>
                </a:solidFill>
                <a:latin typeface="+mn-lt"/>
                <a:ea typeface="+mn-ea"/>
                <a:cs typeface="+mn-cs"/>
              </a:rPr>
              <a:t>lmtaryd</a:t>
            </a:r>
            <a:r>
              <a:rPr lang="de-DE" sz="1200" b="0" i="0" kern="1200" dirty="0" smtClean="0">
                <a:solidFill>
                  <a:schemeClr val="tx1"/>
                </a:solidFill>
                <a:latin typeface="+mn-lt"/>
                <a:ea typeface="+mn-ea"/>
                <a:cs typeface="+mn-cs"/>
              </a:rPr>
              <a:t> und des Dorfes </a:t>
            </a:r>
            <a:r>
              <a:rPr lang="de-DE" sz="1200" b="1" i="0" kern="1200" dirty="0" err="1" smtClean="0">
                <a:solidFill>
                  <a:schemeClr val="tx1"/>
                </a:solidFill>
                <a:latin typeface="+mn-lt"/>
                <a:ea typeface="+mn-ea"/>
                <a:cs typeface="+mn-cs"/>
              </a:rPr>
              <a:t>A</a:t>
            </a:r>
            <a:r>
              <a:rPr lang="de-DE" sz="1200" b="0" i="0" kern="1200" dirty="0" err="1" smtClean="0">
                <a:solidFill>
                  <a:schemeClr val="tx1"/>
                </a:solidFill>
                <a:latin typeface="+mn-lt"/>
                <a:ea typeface="+mn-ea"/>
                <a:cs typeface="+mn-cs"/>
              </a:rPr>
              <a:t>gunnaryd</a:t>
            </a:r>
            <a:r>
              <a:rPr lang="de-DE" sz="1200" b="0" i="0" kern="1200" dirty="0" smtClean="0">
                <a:solidFill>
                  <a:schemeClr val="tx1"/>
                </a:solidFill>
                <a:latin typeface="+mn-lt"/>
                <a:ea typeface="+mn-ea"/>
                <a:cs typeface="+mn-cs"/>
              </a:rPr>
              <a:t> zusammen, in dem der Hof lag.</a:t>
            </a:r>
            <a:r>
              <a:rPr lang="de-DE" sz="1200" b="0" i="0" u="none" strike="noStrike" kern="1200" baseline="30000" dirty="0" smtClean="0">
                <a:solidFill>
                  <a:schemeClr val="tx1"/>
                </a:solidFill>
                <a:latin typeface="+mn-lt"/>
                <a:ea typeface="+mn-ea"/>
                <a:cs typeface="+mn-cs"/>
                <a:hlinkClick r:id="rId5"/>
              </a:rPr>
              <a:t>[2]</a:t>
            </a:r>
            <a:r>
              <a:rPr lang="de-DE" sz="1200" b="0" i="0" kern="1200" dirty="0" smtClean="0">
                <a:solidFill>
                  <a:schemeClr val="tx1"/>
                </a:solidFill>
                <a:latin typeface="+mn-lt"/>
                <a:ea typeface="+mn-ea"/>
                <a:cs typeface="+mn-cs"/>
              </a:rPr>
              <a:t>Zunächst verkaufte die Firma diverse Konsumgüter, darunter Kugelschreiber, Brieftaschen, Bilderrahmen, Tischdecken, Uhren, Streichhölzer, Schmuck und Nylonstrümpfe.</a:t>
            </a:r>
          </a:p>
          <a:p>
            <a:r>
              <a:rPr lang="de-DE" sz="1200" b="0" i="0" kern="1200" dirty="0" smtClean="0">
                <a:solidFill>
                  <a:schemeClr val="tx1"/>
                </a:solidFill>
                <a:latin typeface="+mn-lt"/>
                <a:ea typeface="+mn-ea"/>
                <a:cs typeface="+mn-cs"/>
              </a:rPr>
              <a:t>1947 begann Kamprad auch </a:t>
            </a:r>
            <a:r>
              <a:rPr lang="de-DE" sz="1200" b="0" i="0" u="none" strike="noStrike" kern="1200" dirty="0" smtClean="0">
                <a:solidFill>
                  <a:schemeClr val="tx1"/>
                </a:solidFill>
                <a:latin typeface="+mn-lt"/>
                <a:ea typeface="+mn-ea"/>
                <a:cs typeface="+mn-cs"/>
                <a:hlinkClick r:id="rId6" tooltip="Möbel"/>
              </a:rPr>
              <a:t>Möbel</a:t>
            </a:r>
            <a:r>
              <a:rPr lang="de-DE" sz="1200" b="0" i="0" kern="1200" dirty="0" smtClean="0">
                <a:solidFill>
                  <a:schemeClr val="tx1"/>
                </a:solidFill>
                <a:latin typeface="+mn-lt"/>
                <a:ea typeface="+mn-ea"/>
                <a:cs typeface="+mn-cs"/>
              </a:rPr>
              <a:t> per Versand zu verkaufen, besonders an die Bauern der historischen Provinz </a:t>
            </a:r>
            <a:r>
              <a:rPr lang="de-DE" sz="1200" b="0" i="0" u="none" strike="noStrike" kern="1200" dirty="0" err="1" smtClean="0">
                <a:solidFill>
                  <a:schemeClr val="tx1"/>
                </a:solidFill>
                <a:latin typeface="+mn-lt"/>
                <a:ea typeface="+mn-ea"/>
                <a:cs typeface="+mn-cs"/>
                <a:hlinkClick r:id="rId7" tooltip="Småland"/>
              </a:rPr>
              <a:t>Småland</a:t>
            </a:r>
            <a:r>
              <a:rPr lang="de-DE" sz="1200" b="0" i="0" kern="1200" dirty="0" smtClean="0">
                <a:solidFill>
                  <a:schemeClr val="tx1"/>
                </a:solidFill>
                <a:latin typeface="+mn-lt"/>
                <a:ea typeface="+mn-ea"/>
                <a:cs typeface="+mn-cs"/>
              </a:rPr>
              <a:t>. So konnte er die Kosten vom Hersteller bis zum Kunden niedrig halten.</a:t>
            </a:r>
          </a:p>
          <a:p>
            <a:r>
              <a:rPr lang="de-DE" sz="1200" b="0" i="0" kern="1200" dirty="0" smtClean="0">
                <a:solidFill>
                  <a:schemeClr val="tx1"/>
                </a:solidFill>
                <a:latin typeface="+mn-lt"/>
                <a:ea typeface="+mn-ea"/>
                <a:cs typeface="+mn-cs"/>
              </a:rPr>
              <a:t>1951 erschien der erste IKEA-</a:t>
            </a:r>
            <a:r>
              <a:rPr lang="de-DE" sz="1200" b="0" i="0" u="none" strike="noStrike" kern="1200" dirty="0" smtClean="0">
                <a:solidFill>
                  <a:schemeClr val="tx1"/>
                </a:solidFill>
                <a:latin typeface="+mn-lt"/>
                <a:ea typeface="+mn-ea"/>
                <a:cs typeface="+mn-cs"/>
                <a:hlinkClick r:id="rId8" tooltip="Prospekt (Werbung)"/>
              </a:rPr>
              <a:t>Katalog</a:t>
            </a:r>
            <a:r>
              <a:rPr lang="de-DE" sz="1200" b="0" i="0" kern="1200" dirty="0" smtClean="0">
                <a:solidFill>
                  <a:schemeClr val="tx1"/>
                </a:solidFill>
                <a:latin typeface="+mn-lt"/>
                <a:ea typeface="+mn-ea"/>
                <a:cs typeface="+mn-cs"/>
              </a:rPr>
              <a:t>. Das Geschäft konzentrierte sich nun nur noch auf Möbel. In IKEA-Katalogen wurden bald Möbel nicht nur als einzelne Objekte, sondern als Teil eines gesamten, fertig eingerichteten Zimmers abgebildet. Diese Darstellungen waren zur damaligen Zeit ungewöhnlich. Die Kataloge wurden zum Bindeglied zu den Kunden und zum wichtigsten Marketinginstrument des Unternehmens.</a:t>
            </a:r>
          </a:p>
          <a:p>
            <a:r>
              <a:rPr lang="de-DE" sz="1200" b="0" i="0" kern="1200" dirty="0" smtClean="0">
                <a:solidFill>
                  <a:schemeClr val="tx1"/>
                </a:solidFill>
                <a:latin typeface="+mn-lt"/>
                <a:ea typeface="+mn-ea"/>
                <a:cs typeface="+mn-cs"/>
              </a:rPr>
              <a:t>Ab 1955 bot Kamprad </a:t>
            </a:r>
            <a:r>
              <a:rPr lang="de-DE" sz="1200" b="0" i="0" kern="1200" dirty="0" err="1" smtClean="0">
                <a:solidFill>
                  <a:schemeClr val="tx1"/>
                </a:solidFill>
                <a:latin typeface="+mn-lt"/>
                <a:ea typeface="+mn-ea"/>
                <a:cs typeface="+mn-cs"/>
              </a:rPr>
              <a:t>erstmal</a:t>
            </a:r>
            <a:r>
              <a:rPr lang="de-DE" sz="1200" b="0" i="0" kern="1200" dirty="0" smtClean="0">
                <a:solidFill>
                  <a:schemeClr val="tx1"/>
                </a:solidFill>
                <a:latin typeface="+mn-lt"/>
                <a:ea typeface="+mn-ea"/>
                <a:cs typeface="+mn-cs"/>
              </a:rPr>
              <a:t> eigens für IKEA entworfene Möbel an. Die Möbel wurden um Montage- und Versandkosten zu sparen, ab 1956 als Bausatz verschickt.</a:t>
            </a:r>
          </a:p>
          <a:p>
            <a:r>
              <a:rPr lang="de-DE" sz="1200" b="0" i="0" kern="1200" dirty="0" smtClean="0">
                <a:solidFill>
                  <a:schemeClr val="tx1"/>
                </a:solidFill>
                <a:latin typeface="+mn-lt"/>
                <a:ea typeface="+mn-ea"/>
                <a:cs typeface="+mn-cs"/>
              </a:rPr>
              <a:t>IKEA-Möbelhaus in </a:t>
            </a:r>
            <a:r>
              <a:rPr lang="de-DE" sz="1200" b="0" i="0" kern="1200" dirty="0" err="1" smtClean="0">
                <a:solidFill>
                  <a:schemeClr val="tx1"/>
                </a:solidFill>
                <a:latin typeface="+mn-lt"/>
                <a:ea typeface="+mn-ea"/>
                <a:cs typeface="+mn-cs"/>
              </a:rPr>
              <a:t>Älmhult</a:t>
            </a:r>
            <a:endParaRPr lang="de-DE" sz="1200" b="0" i="0" kern="1200" dirty="0" smtClean="0">
              <a:solidFill>
                <a:schemeClr val="tx1"/>
              </a:solidFill>
              <a:latin typeface="+mn-lt"/>
              <a:ea typeface="+mn-ea"/>
              <a:cs typeface="+mn-cs"/>
            </a:endParaRPr>
          </a:p>
          <a:p>
            <a:r>
              <a:rPr lang="de-DE" sz="1200" b="0" i="0" kern="1200" dirty="0" smtClean="0">
                <a:solidFill>
                  <a:schemeClr val="tx1"/>
                </a:solidFill>
                <a:latin typeface="+mn-lt"/>
                <a:ea typeface="+mn-ea"/>
                <a:cs typeface="+mn-cs"/>
              </a:rPr>
              <a:t>Am 28. Oktober 1958 eröffnete in </a:t>
            </a:r>
            <a:r>
              <a:rPr lang="de-DE" sz="1200" b="0" i="0" u="none" strike="noStrike" kern="1200" dirty="0" err="1" smtClean="0">
                <a:solidFill>
                  <a:schemeClr val="tx1"/>
                </a:solidFill>
                <a:latin typeface="+mn-lt"/>
                <a:ea typeface="+mn-ea"/>
                <a:cs typeface="+mn-cs"/>
                <a:hlinkClick r:id="rId9" tooltip="Älmhult"/>
              </a:rPr>
              <a:t>Älmhult</a:t>
            </a:r>
            <a:r>
              <a:rPr lang="de-DE" sz="1200" b="0" i="0" kern="1200" dirty="0" smtClean="0">
                <a:solidFill>
                  <a:schemeClr val="tx1"/>
                </a:solidFill>
                <a:latin typeface="+mn-lt"/>
                <a:ea typeface="+mn-ea"/>
                <a:cs typeface="+mn-cs"/>
              </a:rPr>
              <a:t> das erste IKEA-Möbelhaus.</a:t>
            </a:r>
          </a:p>
          <a:p>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51</a:t>
            </a:fld>
            <a:endParaRPr 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53</a:t>
            </a:fld>
            <a:endParaRPr 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54</a:t>
            </a:fld>
            <a:endParaRPr 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55</a:t>
            </a:fld>
            <a:endParaRPr lang="en-U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56</a:t>
            </a:fld>
            <a:endParaRPr lang="en-US"/>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57</a:t>
            </a:fld>
            <a:endParaRPr lang="en-U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58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bg>
      <p:bgRef idx="1001">
        <a:schemeClr val="bg2"/>
      </p:bgRef>
    </p:bg>
    <p:spTree>
      <p:nvGrpSpPr>
        <p:cNvPr id="1" name=""/>
        <p:cNvGrpSpPr/>
        <p:nvPr/>
      </p:nvGrpSpPr>
      <p:grpSpPr>
        <a:xfrm>
          <a:off x="0" y="0"/>
          <a:ext cx="0" cy="0"/>
          <a:chOff x="0" y="0"/>
          <a:chExt cx="0" cy="0"/>
        </a:xfrm>
      </p:grpSpPr>
      <p:sp>
        <p:nvSpPr>
          <p:cNvPr id="7" name="Rechteck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hteck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el 7"/>
          <p:cNvSpPr>
            <a:spLocks noGrp="1"/>
          </p:cNvSpPr>
          <p:nvPr>
            <p:ph type="ctrTitle"/>
          </p:nvPr>
        </p:nvSpPr>
        <p:spPr>
          <a:xfrm>
            <a:off x="2362200" y="4038600"/>
            <a:ext cx="6477000" cy="1828800"/>
          </a:xfrm>
        </p:spPr>
        <p:txBody>
          <a:bodyPr anchor="b"/>
          <a:lstStyle>
            <a:lvl1pPr>
              <a:defRPr cap="all" baseline="0"/>
            </a:lvl1pPr>
          </a:lstStyle>
          <a:p>
            <a:r>
              <a:rPr kumimoji="0" lang="de-DE" smtClean="0"/>
              <a:t>Titelmasterformat durch Klicken bearbeiten</a:t>
            </a:r>
            <a:endParaRPr kumimoji="0" lang="en-US"/>
          </a:p>
        </p:txBody>
      </p:sp>
      <p:sp>
        <p:nvSpPr>
          <p:cNvPr id="9" name="Untertitel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de-DE" smtClean="0"/>
              <a:t>Formatvorlage des Untertitelmasters durch Klicken bearbeiten</a:t>
            </a:r>
            <a:endParaRPr kumimoji="0" lang="en-US"/>
          </a:p>
        </p:txBody>
      </p:sp>
      <p:sp>
        <p:nvSpPr>
          <p:cNvPr id="28" name="Datumsplatzhalt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10F81762-E1AE-4F0B-8C8F-3F16F4F78A7B}" type="datetimeFigureOut">
              <a:rPr lang="en-US" smtClean="0"/>
              <a:pPr/>
              <a:t>2/15/2016</a:t>
            </a:fld>
            <a:endParaRPr lang="en-US"/>
          </a:p>
        </p:txBody>
      </p:sp>
      <p:sp>
        <p:nvSpPr>
          <p:cNvPr id="17" name="Fußzeilenplatzhalt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Foliennummernplatzhalt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B20D101C-E31B-4956-8DEA-6F92AE1231CE}"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612648" y="228600"/>
            <a:ext cx="8153400" cy="990600"/>
          </a:xfrm>
        </p:spPr>
        <p:txBody>
          <a:bodyPr/>
          <a:lstStyle/>
          <a:p>
            <a:r>
              <a:rPr kumimoji="0" lang="de-DE" smtClean="0"/>
              <a:t>Titelmasterformat durch Klicken bearbeiten</a:t>
            </a:r>
            <a:endParaRPr kumimoji="0" lang="en-US"/>
          </a:p>
        </p:txBody>
      </p:sp>
      <p:sp>
        <p:nvSpPr>
          <p:cNvPr id="4" name="Datumsplatzhalter 3"/>
          <p:cNvSpPr>
            <a:spLocks noGrp="1"/>
          </p:cNvSpPr>
          <p:nvPr>
            <p:ph type="dt" sz="half" idx="10"/>
          </p:nvPr>
        </p:nvSpPr>
        <p:spPr/>
        <p:txBody>
          <a:bodyPr/>
          <a:lstStyle/>
          <a:p>
            <a:fld id="{10F81762-E1AE-4F0B-8C8F-3F16F4F78A7B}" type="datetimeFigureOut">
              <a:rPr lang="en-US" smtClean="0"/>
              <a:pPr/>
              <a:t>2/15/2016</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lvl1pPr>
              <a:defRPr>
                <a:solidFill>
                  <a:srgbClr val="FFFFFF"/>
                </a:solidFill>
              </a:defRPr>
            </a:lvl1pPr>
          </a:lstStyle>
          <a:p>
            <a:fld id="{B20D101C-E31B-4956-8DEA-6F92AE1231CE}" type="slidenum">
              <a:rPr lang="en-US" smtClean="0"/>
              <a:pPr/>
              <a:t>‹#›</a:t>
            </a:fld>
            <a:endParaRPr lang="en-US"/>
          </a:p>
        </p:txBody>
      </p:sp>
      <p:sp>
        <p:nvSpPr>
          <p:cNvPr id="8" name="Inhaltsplatzhalter 7"/>
          <p:cNvSpPr>
            <a:spLocks noGrp="1"/>
          </p:cNvSpPr>
          <p:nvPr>
            <p:ph sz="quarter" idx="1"/>
          </p:nvPr>
        </p:nvSpPr>
        <p:spPr>
          <a:xfrm>
            <a:off x="612648" y="1600200"/>
            <a:ext cx="8153400" cy="44958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Abschnittsüberschrift">
    <p:bg>
      <p:bgRef idx="1003">
        <a:schemeClr val="bg1"/>
      </p:bgRef>
    </p:bg>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de-DE" smtClean="0"/>
              <a:t>Textmasterformate durch Klicken bearbeiten</a:t>
            </a:r>
          </a:p>
        </p:txBody>
      </p:sp>
      <p:sp>
        <p:nvSpPr>
          <p:cNvPr id="7" name="Rechteck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de-DE" smtClean="0"/>
              <a:t>Titelmasterformat durch Klicken bearbeiten</a:t>
            </a:r>
            <a:endParaRPr kumimoji="0" lang="en-US"/>
          </a:p>
        </p:txBody>
      </p:sp>
      <p:sp>
        <p:nvSpPr>
          <p:cNvPr id="12" name="Datumsplatzhalter 11"/>
          <p:cNvSpPr>
            <a:spLocks noGrp="1"/>
          </p:cNvSpPr>
          <p:nvPr>
            <p:ph type="dt" sz="half" idx="10"/>
          </p:nvPr>
        </p:nvSpPr>
        <p:spPr/>
        <p:txBody>
          <a:bodyPr/>
          <a:lstStyle/>
          <a:p>
            <a:fld id="{10F81762-E1AE-4F0B-8C8F-3F16F4F78A7B}" type="datetimeFigureOut">
              <a:rPr lang="en-US" smtClean="0"/>
              <a:pPr/>
              <a:t>2/15/2016</a:t>
            </a:fld>
            <a:endParaRPr lang="en-US"/>
          </a:p>
        </p:txBody>
      </p:sp>
      <p:sp>
        <p:nvSpPr>
          <p:cNvPr id="13" name="Foliennummernplatzhalt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B20D101C-E31B-4956-8DEA-6F92AE1231CE}" type="slidenum">
              <a:rPr lang="en-US" smtClean="0"/>
              <a:pPr/>
              <a:t>‹#›</a:t>
            </a:fld>
            <a:endParaRPr lang="en-US"/>
          </a:p>
        </p:txBody>
      </p:sp>
      <p:sp>
        <p:nvSpPr>
          <p:cNvPr id="14" name="Fußzeilenplatzhalt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9" name="Inhaltsplatzhalter 8"/>
          <p:cNvSpPr>
            <a:spLocks noGrp="1"/>
          </p:cNvSpPr>
          <p:nvPr>
            <p:ph sz="quarter" idx="1"/>
          </p:nvPr>
        </p:nvSpPr>
        <p:spPr>
          <a:xfrm>
            <a:off x="609600"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1" name="Inhaltsplatzhalter 10"/>
          <p:cNvSpPr>
            <a:spLocks noGrp="1"/>
          </p:cNvSpPr>
          <p:nvPr>
            <p:ph sz="quarter" idx="2"/>
          </p:nvPr>
        </p:nvSpPr>
        <p:spPr>
          <a:xfrm>
            <a:off x="4844901"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8" name="Datumsplatzhalter 7"/>
          <p:cNvSpPr>
            <a:spLocks noGrp="1"/>
          </p:cNvSpPr>
          <p:nvPr>
            <p:ph type="dt" sz="half" idx="15"/>
          </p:nvPr>
        </p:nvSpPr>
        <p:spPr/>
        <p:txBody>
          <a:bodyPr rtlCol="0"/>
          <a:lstStyle/>
          <a:p>
            <a:fld id="{10F81762-E1AE-4F0B-8C8F-3F16F4F78A7B}" type="datetimeFigureOut">
              <a:rPr lang="en-US" smtClean="0"/>
              <a:pPr/>
              <a:t>2/15/2016</a:t>
            </a:fld>
            <a:endParaRPr lang="en-US"/>
          </a:p>
        </p:txBody>
      </p:sp>
      <p:sp>
        <p:nvSpPr>
          <p:cNvPr id="10" name="Foliennummernplatzhalter 9"/>
          <p:cNvSpPr>
            <a:spLocks noGrp="1"/>
          </p:cNvSpPr>
          <p:nvPr>
            <p:ph type="sldNum" sz="quarter" idx="16"/>
          </p:nvPr>
        </p:nvSpPr>
        <p:spPr/>
        <p:txBody>
          <a:bodyPr rtlCol="0"/>
          <a:lstStyle/>
          <a:p>
            <a:fld id="{B20D101C-E31B-4956-8DEA-6F92AE1231CE}" type="slidenum">
              <a:rPr lang="en-US" smtClean="0"/>
              <a:pPr/>
              <a:t>‹#›</a:t>
            </a:fld>
            <a:endParaRPr lang="en-US"/>
          </a:p>
        </p:txBody>
      </p:sp>
      <p:sp>
        <p:nvSpPr>
          <p:cNvPr id="12" name="Fußzeilenplatzhalt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533400" y="273050"/>
            <a:ext cx="8153400" cy="869950"/>
          </a:xfrm>
        </p:spPr>
        <p:txBody>
          <a:bodyPr anchor="ctr"/>
          <a:lstStyle>
            <a:lvl1pPr>
              <a:defRPr/>
            </a:lvl1pPr>
          </a:lstStyle>
          <a:p>
            <a:r>
              <a:rPr kumimoji="0" lang="de-DE" smtClean="0"/>
              <a:t>Titelmasterformat durch Klicken bearbeiten</a:t>
            </a:r>
            <a:endParaRPr kumimoji="0" lang="en-US"/>
          </a:p>
        </p:txBody>
      </p:sp>
      <p:sp>
        <p:nvSpPr>
          <p:cNvPr id="11" name="Inhaltsplatzhalter 10"/>
          <p:cNvSpPr>
            <a:spLocks noGrp="1"/>
          </p:cNvSpPr>
          <p:nvPr>
            <p:ph sz="quarter" idx="2"/>
          </p:nvPr>
        </p:nvSpPr>
        <p:spPr>
          <a:xfrm>
            <a:off x="609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3" name="Inhaltsplatzhalter 12"/>
          <p:cNvSpPr>
            <a:spLocks noGrp="1"/>
          </p:cNvSpPr>
          <p:nvPr>
            <p:ph sz="quarter" idx="4"/>
          </p:nvPr>
        </p:nvSpPr>
        <p:spPr>
          <a:xfrm>
            <a:off x="4800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0" name="Datumsplatzhalter 9"/>
          <p:cNvSpPr>
            <a:spLocks noGrp="1"/>
          </p:cNvSpPr>
          <p:nvPr>
            <p:ph type="dt" sz="half" idx="15"/>
          </p:nvPr>
        </p:nvSpPr>
        <p:spPr/>
        <p:txBody>
          <a:bodyPr rtlCol="0"/>
          <a:lstStyle/>
          <a:p>
            <a:fld id="{10F81762-E1AE-4F0B-8C8F-3F16F4F78A7B}" type="datetimeFigureOut">
              <a:rPr lang="en-US" smtClean="0"/>
              <a:pPr/>
              <a:t>2/15/2016</a:t>
            </a:fld>
            <a:endParaRPr lang="en-US"/>
          </a:p>
        </p:txBody>
      </p:sp>
      <p:sp>
        <p:nvSpPr>
          <p:cNvPr id="12" name="Foliennummernplatzhalter 11"/>
          <p:cNvSpPr>
            <a:spLocks noGrp="1"/>
          </p:cNvSpPr>
          <p:nvPr>
            <p:ph type="sldNum" sz="quarter" idx="16"/>
          </p:nvPr>
        </p:nvSpPr>
        <p:spPr/>
        <p:txBody>
          <a:bodyPr rtlCol="0"/>
          <a:lstStyle/>
          <a:p>
            <a:fld id="{B20D101C-E31B-4956-8DEA-6F92AE1231CE}" type="slidenum">
              <a:rPr lang="en-US" smtClean="0"/>
              <a:pPr/>
              <a:t>‹#›</a:t>
            </a:fld>
            <a:endParaRPr lang="en-US"/>
          </a:p>
        </p:txBody>
      </p:sp>
      <p:sp>
        <p:nvSpPr>
          <p:cNvPr id="14" name="Fußzeilenplatzhalter 13"/>
          <p:cNvSpPr>
            <a:spLocks noGrp="1"/>
          </p:cNvSpPr>
          <p:nvPr>
            <p:ph type="ftr" sz="quarter" idx="17"/>
          </p:nvPr>
        </p:nvSpPr>
        <p:spPr/>
        <p:txBody>
          <a:bodyPr rtlCol="0"/>
          <a:lstStyle/>
          <a:p>
            <a:endParaRPr lang="en-US"/>
          </a:p>
        </p:txBody>
      </p:sp>
      <p:sp>
        <p:nvSpPr>
          <p:cNvPr id="16" name="Textplatzhalt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
        <p:nvSpPr>
          <p:cNvPr id="15" name="Textplatzhalt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Datumsplatzhalter 2"/>
          <p:cNvSpPr>
            <a:spLocks noGrp="1"/>
          </p:cNvSpPr>
          <p:nvPr>
            <p:ph type="dt" sz="half" idx="10"/>
          </p:nvPr>
        </p:nvSpPr>
        <p:spPr/>
        <p:txBody>
          <a:bodyPr/>
          <a:lstStyle/>
          <a:p>
            <a:fld id="{10F81762-E1AE-4F0B-8C8F-3F16F4F78A7B}" type="datetimeFigureOut">
              <a:rPr lang="en-US" smtClean="0"/>
              <a:pPr/>
              <a:t>2/15/2016</a:t>
            </a:fld>
            <a:endParaRPr lang="en-US"/>
          </a:p>
        </p:txBody>
      </p:sp>
      <p:sp>
        <p:nvSpPr>
          <p:cNvPr id="4" name="Fußzeilenplatzhalter 3"/>
          <p:cNvSpPr>
            <a:spLocks noGrp="1"/>
          </p:cNvSpPr>
          <p:nvPr>
            <p:ph type="ftr" sz="quarter" idx="11"/>
          </p:nvPr>
        </p:nvSpPr>
        <p:spPr/>
        <p:txBody>
          <a:bodyPr/>
          <a:lstStyle/>
          <a:p>
            <a:endParaRPr lang="en-US"/>
          </a:p>
        </p:txBody>
      </p:sp>
      <p:sp>
        <p:nvSpPr>
          <p:cNvPr id="5" name="Foliennummernplatzhalter 4"/>
          <p:cNvSpPr>
            <a:spLocks noGrp="1"/>
          </p:cNvSpPr>
          <p:nvPr>
            <p:ph type="sldNum" sz="quarter" idx="12"/>
          </p:nvPr>
        </p:nvSpPr>
        <p:spPr/>
        <p:txBody>
          <a:bodyPr/>
          <a:lstStyle>
            <a:lvl1pPr>
              <a:defRPr>
                <a:solidFill>
                  <a:srgbClr val="FFFFFF"/>
                </a:solidFill>
              </a:defRPr>
            </a:lvl1pPr>
          </a:lstStyle>
          <a:p>
            <a:fld id="{B20D101C-E31B-4956-8DEA-6F92AE1231C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10F81762-E1AE-4F0B-8C8F-3F16F4F78A7B}" type="datetimeFigureOut">
              <a:rPr lang="en-US" smtClean="0"/>
              <a:pPr/>
              <a:t>2/15/2016</a:t>
            </a:fld>
            <a:endParaRPr lang="en-US"/>
          </a:p>
        </p:txBody>
      </p:sp>
      <p:sp>
        <p:nvSpPr>
          <p:cNvPr id="3" name="Fußzeilenplatzhalter 2"/>
          <p:cNvSpPr>
            <a:spLocks noGrp="1"/>
          </p:cNvSpPr>
          <p:nvPr>
            <p:ph type="ftr" sz="quarter" idx="11"/>
          </p:nvPr>
        </p:nvSpPr>
        <p:spPr/>
        <p:txBody>
          <a:bodyPr/>
          <a:lstStyle/>
          <a:p>
            <a:endParaRPr lang="en-US"/>
          </a:p>
        </p:txBody>
      </p:sp>
      <p:sp>
        <p:nvSpPr>
          <p:cNvPr id="4" name="Foliennummernplatzhalter 3"/>
          <p:cNvSpPr>
            <a:spLocks noGrp="1"/>
          </p:cNvSpPr>
          <p:nvPr>
            <p:ph type="sldNum" sz="quarter" idx="12"/>
          </p:nvPr>
        </p:nvSpPr>
        <p:spPr>
          <a:xfrm>
            <a:off x="0" y="6248400"/>
            <a:ext cx="533400" cy="381000"/>
          </a:xfrm>
        </p:spPr>
        <p:txBody>
          <a:bodyPr/>
          <a:lstStyle>
            <a:lvl1pPr>
              <a:defRPr>
                <a:solidFill>
                  <a:schemeClr val="tx2"/>
                </a:solidFill>
              </a:defRPr>
            </a:lvl1pPr>
          </a:lstStyle>
          <a:p>
            <a:fld id="{B20D101C-E31B-4956-8DEA-6F92AE1231C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609600" y="273050"/>
            <a:ext cx="8077200" cy="869950"/>
          </a:xfrm>
        </p:spPr>
        <p:txBody>
          <a:bodyPr anchor="ctr"/>
          <a:lstStyle>
            <a:lvl1pPr algn="l">
              <a:buNone/>
              <a:defRPr sz="4400" b="0"/>
            </a:lvl1pPr>
          </a:lstStyle>
          <a:p>
            <a:r>
              <a:rPr kumimoji="0" lang="de-DE" smtClean="0"/>
              <a:t>Titelmasterformat durch Klicken bearbeiten</a:t>
            </a:r>
            <a:endParaRPr kumimoji="0" lang="en-US"/>
          </a:p>
        </p:txBody>
      </p:sp>
      <p:sp>
        <p:nvSpPr>
          <p:cNvPr id="5" name="Datumsplatzhalter 4"/>
          <p:cNvSpPr>
            <a:spLocks noGrp="1"/>
          </p:cNvSpPr>
          <p:nvPr>
            <p:ph type="dt" sz="half" idx="10"/>
          </p:nvPr>
        </p:nvSpPr>
        <p:spPr/>
        <p:txBody>
          <a:bodyPr/>
          <a:lstStyle/>
          <a:p>
            <a:fld id="{10F81762-E1AE-4F0B-8C8F-3F16F4F78A7B}" type="datetimeFigureOut">
              <a:rPr lang="en-US" smtClean="0"/>
              <a:pPr/>
              <a:t>2/15/2016</a:t>
            </a:fld>
            <a:endParaRPr lang="en-US"/>
          </a:p>
        </p:txBody>
      </p:sp>
      <p:sp>
        <p:nvSpPr>
          <p:cNvPr id="6" name="Fußzeilenplatzhalter 5"/>
          <p:cNvSpPr>
            <a:spLocks noGrp="1"/>
          </p:cNvSpPr>
          <p:nvPr>
            <p:ph type="ftr" sz="quarter" idx="11"/>
          </p:nvPr>
        </p:nvSpPr>
        <p:spPr/>
        <p:txBody>
          <a:bodyPr/>
          <a:lstStyle/>
          <a:p>
            <a:endParaRPr lang="en-US"/>
          </a:p>
        </p:txBody>
      </p:sp>
      <p:sp>
        <p:nvSpPr>
          <p:cNvPr id="7" name="Foliennummernplatzhalter 6"/>
          <p:cNvSpPr>
            <a:spLocks noGrp="1"/>
          </p:cNvSpPr>
          <p:nvPr>
            <p:ph type="sldNum" sz="quarter" idx="12"/>
          </p:nvPr>
        </p:nvSpPr>
        <p:spPr/>
        <p:txBody>
          <a:bodyPr/>
          <a:lstStyle>
            <a:lvl1pPr>
              <a:defRPr>
                <a:solidFill>
                  <a:srgbClr val="FFFFFF"/>
                </a:solidFill>
              </a:defRPr>
            </a:lvl1pPr>
          </a:lstStyle>
          <a:p>
            <a:fld id="{B20D101C-E31B-4956-8DEA-6F92AE1231CE}" type="slidenum">
              <a:rPr lang="en-US" smtClean="0"/>
              <a:pPr/>
              <a:t>‹#›</a:t>
            </a:fld>
            <a:endParaRPr lang="en-US"/>
          </a:p>
        </p:txBody>
      </p:sp>
      <p:sp>
        <p:nvSpPr>
          <p:cNvPr id="3" name="Textplatzhalt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de-DE" smtClean="0"/>
              <a:t>Textmasterformate durch Klicken bearbeiten</a:t>
            </a:r>
          </a:p>
        </p:txBody>
      </p:sp>
      <p:sp>
        <p:nvSpPr>
          <p:cNvPr id="9" name="Inhaltsplatzhalter 8"/>
          <p:cNvSpPr>
            <a:spLocks noGrp="1"/>
          </p:cNvSpPr>
          <p:nvPr>
            <p:ph sz="quarter" idx="1"/>
          </p:nvPr>
        </p:nvSpPr>
        <p:spPr>
          <a:xfrm>
            <a:off x="2362200" y="1752600"/>
            <a:ext cx="6400800" cy="44196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ild mit Überschrift">
    <p:bg>
      <p:bgRef idx="1003">
        <a:schemeClr val="bg2"/>
      </p:bgRef>
    </p:bg>
    <p:spTree>
      <p:nvGrpSpPr>
        <p:cNvPr id="1" name=""/>
        <p:cNvGrpSpPr/>
        <p:nvPr/>
      </p:nvGrpSpPr>
      <p:grpSpPr>
        <a:xfrm>
          <a:off x="0" y="0"/>
          <a:ext cx="0" cy="0"/>
          <a:chOff x="0" y="0"/>
          <a:chExt cx="0" cy="0"/>
        </a:xfrm>
      </p:grpSpPr>
      <p:sp>
        <p:nvSpPr>
          <p:cNvPr id="4" name="Textplatzhalt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de-DE" smtClean="0"/>
              <a:t>Textmasterformate durch Klicken bearbeiten</a:t>
            </a:r>
          </a:p>
        </p:txBody>
      </p:sp>
      <p:sp>
        <p:nvSpPr>
          <p:cNvPr id="8" name="Rechteck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de-DE" smtClean="0"/>
              <a:t>Titelmasterformat durch Klicken bearbeiten</a:t>
            </a:r>
            <a:endParaRPr kumimoji="0" lang="en-US"/>
          </a:p>
        </p:txBody>
      </p:sp>
      <p:sp>
        <p:nvSpPr>
          <p:cNvPr id="11" name="Rechteck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umsplatzhalter 11"/>
          <p:cNvSpPr>
            <a:spLocks noGrp="1"/>
          </p:cNvSpPr>
          <p:nvPr>
            <p:ph type="dt" sz="half" idx="10"/>
          </p:nvPr>
        </p:nvSpPr>
        <p:spPr>
          <a:xfrm>
            <a:off x="6248400" y="6248400"/>
            <a:ext cx="2667000" cy="365125"/>
          </a:xfrm>
        </p:spPr>
        <p:txBody>
          <a:bodyPr rtlCol="0"/>
          <a:lstStyle/>
          <a:p>
            <a:fld id="{10F81762-E1AE-4F0B-8C8F-3F16F4F78A7B}" type="datetimeFigureOut">
              <a:rPr lang="en-US" smtClean="0"/>
              <a:pPr/>
              <a:t>2/15/2016</a:t>
            </a:fld>
            <a:endParaRPr lang="en-US"/>
          </a:p>
        </p:txBody>
      </p:sp>
      <p:sp>
        <p:nvSpPr>
          <p:cNvPr id="13" name="Foliennummernplatzhalter 12"/>
          <p:cNvSpPr>
            <a:spLocks noGrp="1"/>
          </p:cNvSpPr>
          <p:nvPr>
            <p:ph type="sldNum" sz="quarter" idx="11"/>
          </p:nvPr>
        </p:nvSpPr>
        <p:spPr>
          <a:xfrm>
            <a:off x="0" y="4667249"/>
            <a:ext cx="1447800" cy="663578"/>
          </a:xfrm>
        </p:spPr>
        <p:txBody>
          <a:bodyPr rtlCol="0"/>
          <a:lstStyle>
            <a:lvl1pPr>
              <a:defRPr sz="2800"/>
            </a:lvl1pPr>
          </a:lstStyle>
          <a:p>
            <a:fld id="{B20D101C-E31B-4956-8DEA-6F92AE1231CE}" type="slidenum">
              <a:rPr lang="en-US" smtClean="0"/>
              <a:pPr/>
              <a:t>‹#›</a:t>
            </a:fld>
            <a:endParaRPr lang="en-US"/>
          </a:p>
        </p:txBody>
      </p:sp>
      <p:sp>
        <p:nvSpPr>
          <p:cNvPr id="14" name="Fußzeilenplatzhalter 13"/>
          <p:cNvSpPr>
            <a:spLocks noGrp="1"/>
          </p:cNvSpPr>
          <p:nvPr>
            <p:ph type="ftr" sz="quarter" idx="12"/>
          </p:nvPr>
        </p:nvSpPr>
        <p:spPr>
          <a:xfrm>
            <a:off x="1600200" y="6248206"/>
            <a:ext cx="4572000" cy="365125"/>
          </a:xfrm>
        </p:spPr>
        <p:txBody>
          <a:bodyPr rtlCol="0"/>
          <a:lstStyle/>
          <a:p>
            <a:endParaRPr lang="en-US"/>
          </a:p>
        </p:txBody>
      </p:sp>
      <p:sp>
        <p:nvSpPr>
          <p:cNvPr id="3" name="Bildplatzhalt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de-DE" smtClean="0"/>
              <a:t>Bild durch Klicken auf Symbol hinzufügen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p:txBody>
          <a:bodyPr/>
          <a:lstStyle/>
          <a:p>
            <a:fld id="{10F81762-E1AE-4F0B-8C8F-3F16F4F78A7B}" type="datetimeFigureOut">
              <a:rPr lang="en-US" smtClean="0"/>
              <a:pPr/>
              <a:t>2/15/2016</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p>
            <a:fld id="{B20D101C-E31B-4956-8DEA-6F92AE1231C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kaler Titel und Text">
    <p:bg>
      <p:bgRef idx="1001">
        <a:schemeClr val="bg1"/>
      </p:bgRef>
    </p:bg>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553200" y="609600"/>
            <a:ext cx="2057400" cy="5516563"/>
          </a:xfrm>
        </p:spPr>
        <p:txBody>
          <a:bodyPr vert="eaVert"/>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a:xfrm>
            <a:off x="457200" y="609600"/>
            <a:ext cx="5562600" cy="5516564"/>
          </a:xfrm>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a:xfrm>
            <a:off x="6553200" y="6248402"/>
            <a:ext cx="2209800" cy="365125"/>
          </a:xfrm>
        </p:spPr>
        <p:txBody>
          <a:bodyPr/>
          <a:lstStyle/>
          <a:p>
            <a:fld id="{10F81762-E1AE-4F0B-8C8F-3F16F4F78A7B}" type="datetimeFigureOut">
              <a:rPr lang="en-US" smtClean="0"/>
              <a:pPr/>
              <a:t>2/15/2016</a:t>
            </a:fld>
            <a:endParaRPr lang="en-US"/>
          </a:p>
        </p:txBody>
      </p:sp>
      <p:sp>
        <p:nvSpPr>
          <p:cNvPr id="5" name="Fußzeilenplatzhalter 4"/>
          <p:cNvSpPr>
            <a:spLocks noGrp="1"/>
          </p:cNvSpPr>
          <p:nvPr>
            <p:ph type="ftr" sz="quarter" idx="11"/>
          </p:nvPr>
        </p:nvSpPr>
        <p:spPr>
          <a:xfrm>
            <a:off x="457201" y="6248207"/>
            <a:ext cx="5573483" cy="365125"/>
          </a:xfrm>
        </p:spPr>
        <p:txBody>
          <a:bodyPr/>
          <a:lstStyle/>
          <a:p>
            <a:endParaRPr lang="en-US"/>
          </a:p>
        </p:txBody>
      </p:sp>
      <p:sp>
        <p:nvSpPr>
          <p:cNvPr id="7" name="Rechteck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hteck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hteck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Foliennummernplatzhalter 5"/>
          <p:cNvSpPr>
            <a:spLocks noGrp="1"/>
          </p:cNvSpPr>
          <p:nvPr>
            <p:ph type="sldNum" sz="quarter" idx="12"/>
          </p:nvPr>
        </p:nvSpPr>
        <p:spPr>
          <a:xfrm rot="5400000">
            <a:off x="5989638" y="144462"/>
            <a:ext cx="533400" cy="244476"/>
          </a:xfrm>
        </p:spPr>
        <p:txBody>
          <a:bodyPr/>
          <a:lstStyle/>
          <a:p>
            <a:fld id="{B20D101C-E31B-4956-8DEA-6F92AE1231CE}"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elplatzhalter 21"/>
          <p:cNvSpPr>
            <a:spLocks noGrp="1"/>
          </p:cNvSpPr>
          <p:nvPr>
            <p:ph type="title"/>
          </p:nvPr>
        </p:nvSpPr>
        <p:spPr>
          <a:xfrm>
            <a:off x="609600" y="228600"/>
            <a:ext cx="8153400" cy="990600"/>
          </a:xfrm>
          <a:prstGeom prst="rect">
            <a:avLst/>
          </a:prstGeom>
        </p:spPr>
        <p:txBody>
          <a:bodyPr vert="horz" anchor="ctr">
            <a:normAutofit/>
          </a:bodyPr>
          <a:lstStyle/>
          <a:p>
            <a:r>
              <a:rPr kumimoji="0" lang="de-DE" smtClean="0"/>
              <a:t>Titelmasterformat durch Klicken bearbeiten</a:t>
            </a:r>
            <a:endParaRPr kumimoji="0" lang="en-US"/>
          </a:p>
        </p:txBody>
      </p:sp>
      <p:sp>
        <p:nvSpPr>
          <p:cNvPr id="13" name="Textplatzhalt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de-DE" smtClean="0"/>
              <a:t>Textmasterformate durch Klicken bearbeiten</a:t>
            </a:r>
          </a:p>
          <a:p>
            <a:pPr lvl="1" eaLnBrk="1" latinLnBrk="0" hangingPunct="1"/>
            <a:r>
              <a:rPr kumimoji="0" lang="de-DE" smtClean="0"/>
              <a:t>Zweite Ebene</a:t>
            </a:r>
          </a:p>
          <a:p>
            <a:pPr lvl="2" eaLnBrk="1" latinLnBrk="0" hangingPunct="1"/>
            <a:r>
              <a:rPr kumimoji="0" lang="de-DE" smtClean="0"/>
              <a:t>Dritte Ebene</a:t>
            </a:r>
          </a:p>
          <a:p>
            <a:pPr lvl="3" eaLnBrk="1" latinLnBrk="0" hangingPunct="1"/>
            <a:r>
              <a:rPr kumimoji="0" lang="de-DE" smtClean="0"/>
              <a:t>Vierte Ebene</a:t>
            </a:r>
          </a:p>
          <a:p>
            <a:pPr lvl="4" eaLnBrk="1" latinLnBrk="0" hangingPunct="1"/>
            <a:r>
              <a:rPr kumimoji="0" lang="de-DE" smtClean="0"/>
              <a:t>Fünfte Ebene</a:t>
            </a:r>
            <a:endParaRPr kumimoji="0" lang="en-US"/>
          </a:p>
        </p:txBody>
      </p:sp>
      <p:sp>
        <p:nvSpPr>
          <p:cNvPr id="14" name="Datumsplatzhalt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10F81762-E1AE-4F0B-8C8F-3F16F4F78A7B}" type="datetimeFigureOut">
              <a:rPr lang="en-US" smtClean="0"/>
              <a:pPr/>
              <a:t>2/15/2016</a:t>
            </a:fld>
            <a:endParaRPr lang="en-US"/>
          </a:p>
        </p:txBody>
      </p:sp>
      <p:sp>
        <p:nvSpPr>
          <p:cNvPr id="3" name="Fußzeilenplatzhalt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hteck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Foliennummernplatzhalt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B20D101C-E31B-4956-8DEA-6F92AE1231C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gif"/></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6.jpe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www.dbd.go.th/"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8.xml"/><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1.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4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3.xml"/><Relationship Id="rId1" Type="http://schemas.openxmlformats.org/officeDocument/2006/relationships/slideLayout" Target="../slideLayouts/slideLayout2.xml"/><Relationship Id="rId4" Type="http://schemas.openxmlformats.org/officeDocument/2006/relationships/image" Target="../media/image28.jpeg"/></Relationships>
</file>

<file path=ppt/slides/_rels/slide49.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3.png"/><Relationship Id="rId7" Type="http://schemas.openxmlformats.org/officeDocument/2006/relationships/image" Target="../media/image32.jpeg"/><Relationship Id="rId2" Type="http://schemas.openxmlformats.org/officeDocument/2006/relationships/notesSlide" Target="../notesSlides/notesSlide44.xml"/><Relationship Id="rId1" Type="http://schemas.openxmlformats.org/officeDocument/2006/relationships/slideLayout" Target="../slideLayouts/slideLayout2.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s>
</file>

<file path=ppt/slides/_rels/slide5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7.xml"/><Relationship Id="rId1" Type="http://schemas.openxmlformats.org/officeDocument/2006/relationships/slideLayout" Target="../slideLayouts/slideLayout2.xml"/><Relationship Id="rId4" Type="http://schemas.openxmlformats.org/officeDocument/2006/relationships/image" Target="../media/image37.jpeg"/></Relationships>
</file>

<file path=ppt/slides/_rels/slide5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8.xml"/><Relationship Id="rId1" Type="http://schemas.openxmlformats.org/officeDocument/2006/relationships/slideLayout" Target="../slideLayouts/slideLayout2.xml"/><Relationship Id="rId4" Type="http://schemas.openxmlformats.org/officeDocument/2006/relationships/image" Target="../media/image38.jpeg"/></Relationships>
</file>

<file path=ppt/slides/_rels/slide5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9.xml"/><Relationship Id="rId1" Type="http://schemas.openxmlformats.org/officeDocument/2006/relationships/slideLayout" Target="../slideLayouts/slideLayout2.xml"/><Relationship Id="rId4" Type="http://schemas.openxmlformats.org/officeDocument/2006/relationships/image" Target="../media/image39.jpeg"/></Relationships>
</file>

<file path=ppt/slides/_rels/slide5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1.xml"/><Relationship Id="rId1" Type="http://schemas.openxmlformats.org/officeDocument/2006/relationships/slideLayout" Target="../slideLayouts/slideLayout2.xml"/><Relationship Id="rId4" Type="http://schemas.openxmlformats.org/officeDocument/2006/relationships/image" Target="../media/image40.jpeg"/></Relationships>
</file>

<file path=ppt/slides/_rels/slide5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2.xml"/><Relationship Id="rId1" Type="http://schemas.openxmlformats.org/officeDocument/2006/relationships/slideLayout" Target="../slideLayouts/slideLayout2.xml"/><Relationship Id="rId4" Type="http://schemas.openxmlformats.org/officeDocument/2006/relationships/image" Target="../media/image4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2362200" y="6050037"/>
            <a:ext cx="6781800" cy="685800"/>
          </a:xfrm>
          <a:solidFill>
            <a:srgbClr val="106CB5"/>
          </a:solidFill>
        </p:spPr>
        <p:txBody>
          <a:bodyPr>
            <a:normAutofit/>
          </a:bodyPr>
          <a:lstStyle/>
          <a:p>
            <a:pPr algn="r"/>
            <a:r>
              <a:rPr lang="de-DE" sz="1800" dirty="0" err="1" smtClean="0"/>
              <a:t>by</a:t>
            </a:r>
            <a:r>
              <a:rPr lang="de-DE" sz="1800" dirty="0" smtClean="0"/>
              <a:t> </a:t>
            </a:r>
            <a:r>
              <a:rPr lang="de-DE" sz="1800" dirty="0" err="1" smtClean="0"/>
              <a:t>Parichat</a:t>
            </a:r>
            <a:r>
              <a:rPr lang="de-DE" sz="1800" dirty="0" smtClean="0"/>
              <a:t> </a:t>
            </a:r>
            <a:r>
              <a:rPr lang="de-DE" sz="1800" dirty="0" err="1" smtClean="0"/>
              <a:t>Jantori</a:t>
            </a:r>
            <a:endParaRPr lang="en-US" sz="1800" dirty="0"/>
          </a:p>
        </p:txBody>
      </p:sp>
      <p:sp>
        <p:nvSpPr>
          <p:cNvPr id="5" name="Rechteck 4"/>
          <p:cNvSpPr/>
          <p:nvPr/>
        </p:nvSpPr>
        <p:spPr>
          <a:xfrm>
            <a:off x="0" y="0"/>
            <a:ext cx="9144000" cy="59436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D</a:t>
            </a:r>
            <a:endParaRPr lang="en-US" dirty="0"/>
          </a:p>
        </p:txBody>
      </p:sp>
      <p:pic>
        <p:nvPicPr>
          <p:cNvPr id="6" name="Picture 2"/>
          <p:cNvPicPr>
            <a:picLocks noChangeAspect="1" noChangeArrowheads="1"/>
          </p:cNvPicPr>
          <p:nvPr/>
        </p:nvPicPr>
        <p:blipFill>
          <a:blip r:embed="rId2" cstate="print"/>
          <a:srcRect l="12000" t="16064" r="12000" b="13253"/>
          <a:stretch>
            <a:fillRect/>
          </a:stretch>
        </p:blipFill>
        <p:spPr bwMode="auto">
          <a:xfrm>
            <a:off x="228600" y="228600"/>
            <a:ext cx="1447800" cy="16764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9" name="Textfeld 8"/>
          <p:cNvSpPr txBox="1"/>
          <p:nvPr/>
        </p:nvSpPr>
        <p:spPr>
          <a:xfrm>
            <a:off x="1524000" y="4728618"/>
            <a:ext cx="7620000" cy="1200329"/>
          </a:xfrm>
          <a:prstGeom prst="rect">
            <a:avLst/>
          </a:prstGeom>
          <a:noFill/>
        </p:spPr>
        <p:txBody>
          <a:bodyPr wrap="square" rtlCol="0">
            <a:spAutoFit/>
          </a:bodyPr>
          <a:lstStyle/>
          <a:p>
            <a:pPr algn="r"/>
            <a:r>
              <a:rPr lang="en-US" sz="3600" dirty="0" smtClean="0">
                <a:solidFill>
                  <a:schemeClr val="bg1"/>
                </a:solidFill>
                <a:latin typeface="Arial Unicode MS" pitchFamily="34" charset="-128"/>
                <a:ea typeface="Arial Unicode MS" pitchFamily="34" charset="-128"/>
                <a:cs typeface="Arial Unicode MS" pitchFamily="34" charset="-128"/>
              </a:rPr>
              <a:t>BI 201/ BA 291 Business Law &amp; Options for starting up a business </a:t>
            </a:r>
            <a:endParaRPr lang="en-US" sz="3600" dirty="0">
              <a:solidFill>
                <a:schemeClr val="bg1"/>
              </a:solidFill>
              <a:latin typeface="Arial Unicode MS" pitchFamily="34" charset="-128"/>
              <a:ea typeface="Arial Unicode MS" pitchFamily="34" charset="-128"/>
              <a:cs typeface="Arial Unicode MS" pitchFamily="34" charset="-128"/>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a:xfrm>
            <a:off x="568656" y="1752600"/>
            <a:ext cx="8153400" cy="4495800"/>
          </a:xfrm>
        </p:spPr>
        <p:txBody>
          <a:bodyPr/>
          <a:lstStyle/>
          <a:p>
            <a:pPr>
              <a:buNone/>
            </a:pPr>
            <a:r>
              <a:rPr lang="en-US" b="1" dirty="0" smtClean="0">
                <a:latin typeface="Cordia New" pitchFamily="34" charset="-34"/>
                <a:cs typeface="Cordia New" pitchFamily="34" charset="-34"/>
              </a:rPr>
              <a:t>Group activities: </a:t>
            </a:r>
          </a:p>
          <a:p>
            <a:pPr marL="0" indent="0">
              <a:buNone/>
            </a:pPr>
            <a:r>
              <a:rPr lang="en-US" dirty="0">
                <a:latin typeface="Cordia New" pitchFamily="34" charset="-34"/>
                <a:cs typeface="Cordia New" pitchFamily="34" charset="-34"/>
              </a:rPr>
              <a:t>If you're managing the following companies, what are the laws you think specifically apply to your business? </a:t>
            </a:r>
          </a:p>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marL="0" indent="0">
              <a:buNone/>
            </a:pPr>
            <a:r>
              <a:rPr lang="en-US" dirty="0">
                <a:latin typeface="Cordia New" pitchFamily="34" charset="-34"/>
                <a:cs typeface="Cordia New" pitchFamily="34" charset="-34"/>
              </a:rPr>
              <a:t>Case: </a:t>
            </a:r>
            <a:r>
              <a:rPr lang="en-US" dirty="0" err="1">
                <a:latin typeface="Cordia New" pitchFamily="34" charset="-34"/>
                <a:cs typeface="Cordia New" pitchFamily="34" charset="-34"/>
              </a:rPr>
              <a:t>Liebeck</a:t>
            </a:r>
            <a:r>
              <a:rPr lang="en-US" dirty="0">
                <a:latin typeface="Cordia New" pitchFamily="34" charset="-34"/>
                <a:cs typeface="Cordia New" pitchFamily="34" charset="-34"/>
              </a:rPr>
              <a:t> v. McDonald's Restaurants (</a:t>
            </a:r>
            <a:r>
              <a:rPr lang="en-GB" dirty="0">
                <a:latin typeface="Cordia New" pitchFamily="34" charset="-34"/>
                <a:cs typeface="Cordia New" pitchFamily="34" charset="-34"/>
              </a:rPr>
              <a:t>McDonald's coffee case and the hot coffee lawsuit</a:t>
            </a:r>
            <a:r>
              <a:rPr lang="en-US" dirty="0">
                <a:latin typeface="Cordia New" pitchFamily="34" charset="-34"/>
                <a:cs typeface="Cordia New" pitchFamily="34" charset="-34"/>
              </a:rPr>
              <a:t>)</a:t>
            </a:r>
          </a:p>
          <a:p>
            <a:pPr marL="0" indent="0">
              <a:buNone/>
            </a:pPr>
            <a:r>
              <a:rPr lang="en-GB" dirty="0">
                <a:latin typeface="Cordia New" pitchFamily="34" charset="-34"/>
                <a:cs typeface="Cordia New" pitchFamily="34" charset="-34"/>
              </a:rPr>
              <a:t>a woman who was heavily burned by hot coffee purchased from fast food restaurant McDonald's was rewarded  $2.86 million. </a:t>
            </a:r>
          </a:p>
          <a:p>
            <a:pPr marL="0" indent="0">
              <a:buNone/>
            </a:pPr>
            <a:r>
              <a:rPr lang="de-DE" dirty="0">
                <a:latin typeface="Cordia New" pitchFamily="34" charset="-34"/>
                <a:cs typeface="Cordia New" pitchFamily="34" charset="-34"/>
              </a:rPr>
              <a:t>Her </a:t>
            </a:r>
            <a:r>
              <a:rPr lang="en-GB" dirty="0">
                <a:latin typeface="Cordia New" pitchFamily="34" charset="-34"/>
                <a:cs typeface="Cordia New" pitchFamily="34" charset="-34"/>
              </a:rPr>
              <a:t>attorneys argued that McDonald's coffee was "defective," claiming it was too hot and more likely to cause serious injury than coffee served at any other establishment</a:t>
            </a:r>
            <a:endParaRPr lang="en-US" dirty="0">
              <a:latin typeface="Cordia New" pitchFamily="34" charset="-34"/>
              <a:cs typeface="Cordia New" pitchFamily="34" charset="-34"/>
            </a:endParaRPr>
          </a:p>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3</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2" descr="http://tomsadowski.com/Donuts/DonutGraphics/CautionHotCoffee1.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53545" y="4448653"/>
            <a:ext cx="2190455" cy="238029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http://activerain.com/image_store/uploads/9/4/7/4/3/ar124965860934749.jp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7681" r="17144"/>
          <a:stretch/>
        </p:blipFill>
        <p:spPr bwMode="auto">
          <a:xfrm>
            <a:off x="5321824" y="5058152"/>
            <a:ext cx="1631721" cy="16253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r>
              <a:rPr lang="en-US" dirty="0" smtClean="0">
                <a:latin typeface="Cordia New" pitchFamily="34" charset="-34"/>
                <a:cs typeface="Cordia New" pitchFamily="34" charset="-34"/>
              </a:rPr>
              <a:t>Case: </a:t>
            </a: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4</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2455" y="2438400"/>
            <a:ext cx="8801100" cy="2914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r>
              <a:rPr lang="en-US" dirty="0" smtClean="0">
                <a:latin typeface="Cordia New" pitchFamily="34" charset="-34"/>
                <a:cs typeface="Cordia New" pitchFamily="34" charset="-34"/>
              </a:rPr>
              <a:t>Case: </a:t>
            </a: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5</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8656" y="2019300"/>
            <a:ext cx="7381875" cy="2181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6728" y="4195762"/>
            <a:ext cx="4438650" cy="1762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6743" y="5957887"/>
            <a:ext cx="6286500" cy="904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normAutofit/>
          </a:bodyPr>
          <a:lstStyle/>
          <a:p>
            <a:r>
              <a:rPr lang="en-US" b="1" dirty="0" smtClean="0">
                <a:latin typeface="Cordia New" pitchFamily="34" charset="-34"/>
                <a:cs typeface="Cordia New" pitchFamily="34" charset="-34"/>
              </a:rPr>
              <a:t>Product liability</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marL="0" indent="0">
              <a:buNone/>
            </a:pPr>
            <a:r>
              <a:rPr lang="en-US" b="1" dirty="0">
                <a:latin typeface="Cordia New" pitchFamily="34" charset="-34"/>
                <a:cs typeface="Cordia New" pitchFamily="34" charset="-34"/>
              </a:rPr>
              <a:t>Product liability</a:t>
            </a:r>
            <a:r>
              <a:rPr lang="en-US" dirty="0">
                <a:latin typeface="Cordia New" pitchFamily="34" charset="-34"/>
                <a:cs typeface="Cordia New" pitchFamily="34" charset="-34"/>
              </a:rPr>
              <a:t> is the area of law in which manufacturers, distributors, suppliers, retailers, and others who make products available to the public are held responsible for the injuries those products </a:t>
            </a:r>
            <a:r>
              <a:rPr lang="en-US" dirty="0" smtClean="0">
                <a:latin typeface="Cordia New" pitchFamily="34" charset="-34"/>
                <a:cs typeface="Cordia New" pitchFamily="34" charset="-34"/>
              </a:rPr>
              <a:t>cause</a:t>
            </a:r>
          </a:p>
          <a:p>
            <a:pPr>
              <a:buFont typeface="Wingdings" pitchFamily="2" charset="2"/>
              <a:buChar char="Ø"/>
            </a:pPr>
            <a:r>
              <a:rPr lang="en-US" dirty="0">
                <a:latin typeface="Cordia New" pitchFamily="34" charset="-34"/>
                <a:cs typeface="Cordia New" pitchFamily="34" charset="-34"/>
              </a:rPr>
              <a:t>manufacturing </a:t>
            </a:r>
            <a:r>
              <a:rPr lang="en-US" dirty="0" smtClean="0">
                <a:latin typeface="Cordia New" pitchFamily="34" charset="-34"/>
                <a:cs typeface="Cordia New" pitchFamily="34" charset="-34"/>
              </a:rPr>
              <a:t>defect</a:t>
            </a:r>
            <a:endParaRPr lang="en-US" dirty="0">
              <a:latin typeface="Cordia New" pitchFamily="34" charset="-34"/>
              <a:cs typeface="Cordia New" pitchFamily="34" charset="-34"/>
            </a:endParaRPr>
          </a:p>
          <a:p>
            <a:pPr>
              <a:buFont typeface="Wingdings" pitchFamily="2" charset="2"/>
              <a:buChar char="Ø"/>
            </a:pPr>
            <a:r>
              <a:rPr lang="en-US" dirty="0">
                <a:latin typeface="Cordia New" pitchFamily="34" charset="-34"/>
                <a:cs typeface="Cordia New" pitchFamily="34" charset="-34"/>
              </a:rPr>
              <a:t>design </a:t>
            </a:r>
            <a:r>
              <a:rPr lang="en-US" dirty="0" smtClean="0">
                <a:latin typeface="Cordia New" pitchFamily="34" charset="-34"/>
                <a:cs typeface="Cordia New" pitchFamily="34" charset="-34"/>
              </a:rPr>
              <a:t>defect</a:t>
            </a:r>
            <a:endParaRPr lang="en-US" dirty="0">
              <a:latin typeface="Cordia New" pitchFamily="34" charset="-34"/>
              <a:cs typeface="Cordia New" pitchFamily="34" charset="-34"/>
            </a:endParaRPr>
          </a:p>
          <a:p>
            <a:pPr>
              <a:buFont typeface="Wingdings" pitchFamily="2" charset="2"/>
              <a:buChar char="Ø"/>
            </a:pPr>
            <a:r>
              <a:rPr lang="en-US" dirty="0">
                <a:latin typeface="Cordia New" pitchFamily="34" charset="-34"/>
                <a:cs typeface="Cordia New" pitchFamily="34" charset="-34"/>
              </a:rPr>
              <a:t>a failure to </a:t>
            </a:r>
            <a:r>
              <a:rPr lang="en-US" dirty="0" smtClean="0">
                <a:latin typeface="Cordia New" pitchFamily="34" charset="-34"/>
                <a:cs typeface="Cordia New" pitchFamily="34" charset="-34"/>
              </a:rPr>
              <a:t>warn</a:t>
            </a: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6</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http://www.trbimg.com/img-534872c4/turbine/la-oe-turley-ford-pinto-gm-cobalt-20140414-001/786/786x720"/>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24400" y="3200400"/>
            <a:ext cx="3119437" cy="28575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commutingculture.files.wordpress.com/2014/04/hot-beverage-sign.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219200" y="4953000"/>
            <a:ext cx="2286000" cy="152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12099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b="1" dirty="0" smtClean="0">
                <a:solidFill>
                  <a:schemeClr val="tx1"/>
                </a:solidFill>
                <a:latin typeface="Cordia New" pitchFamily="34" charset="-34"/>
                <a:cs typeface="Cordia New" pitchFamily="34" charset="-34"/>
              </a:rPr>
              <a:t>Question for discussion </a:t>
            </a:r>
            <a:endParaRPr lang="en-US" b="1"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normAutofit/>
          </a:bodyPr>
          <a:lstStyle/>
          <a:p>
            <a:pPr>
              <a:buNone/>
            </a:pPr>
            <a:r>
              <a:rPr lang="en-US" dirty="0" smtClean="0">
                <a:solidFill>
                  <a:srgbClr val="106CB5"/>
                </a:solidFill>
                <a:latin typeface="Cordia New" pitchFamily="34" charset="-34"/>
                <a:cs typeface="Cordia New" pitchFamily="34" charset="-34"/>
              </a:rPr>
              <a:t>How product liability law affects business? </a:t>
            </a:r>
          </a:p>
          <a:p>
            <a:pPr marL="0" indent="0">
              <a:buNone/>
            </a:pPr>
            <a:endParaRPr lang="en-US" sz="2400" dirty="0" smtClean="0">
              <a:solidFill>
                <a:srgbClr val="106CB5"/>
              </a:solidFill>
              <a:latin typeface="Cordia New" pitchFamily="34" charset="-34"/>
              <a:cs typeface="Cordia New" pitchFamily="34" charset="-34"/>
            </a:endParaRPr>
          </a:p>
          <a:p>
            <a:pPr marL="0" indent="0">
              <a:buNone/>
            </a:pPr>
            <a:endParaRPr lang="en-US" sz="2400" dirty="0">
              <a:solidFill>
                <a:srgbClr val="106CB5"/>
              </a:solidFill>
              <a:latin typeface="Cordia New" pitchFamily="34" charset="-34"/>
              <a:cs typeface="Cordia New" pitchFamily="34" charset="-34"/>
            </a:endParaRPr>
          </a:p>
          <a:p>
            <a:pPr marL="0" indent="0">
              <a:buNone/>
            </a:pPr>
            <a:r>
              <a:rPr lang="en-US" sz="2400" dirty="0" smtClean="0">
                <a:solidFill>
                  <a:srgbClr val="106CB5"/>
                </a:solidFill>
                <a:latin typeface="Cordia New" pitchFamily="34" charset="-34"/>
                <a:cs typeface="Cordia New" pitchFamily="34" charset="-34"/>
              </a:rPr>
              <a:t>Who </a:t>
            </a:r>
            <a:r>
              <a:rPr lang="en-US" sz="2400" dirty="0" smtClean="0">
                <a:solidFill>
                  <a:srgbClr val="106CB5"/>
                </a:solidFill>
                <a:latin typeface="Cordia New" pitchFamily="34" charset="-34"/>
                <a:cs typeface="Cordia New" pitchFamily="34" charset="-34"/>
              </a:rPr>
              <a:t>carry product liability? </a:t>
            </a:r>
          </a:p>
          <a:p>
            <a:pPr>
              <a:buNone/>
            </a:pPr>
            <a:endParaRPr lang="en-US" dirty="0" smtClean="0">
              <a:solidFill>
                <a:srgbClr val="106CB5"/>
              </a:solidFill>
              <a:latin typeface="Cordia New" pitchFamily="34" charset="-34"/>
              <a:cs typeface="Cordia New" pitchFamily="34" charset="-34"/>
            </a:endParaRPr>
          </a:p>
          <a:p>
            <a:pPr>
              <a:buNone/>
            </a:pPr>
            <a:r>
              <a:rPr lang="en-US" dirty="0" smtClean="0">
                <a:solidFill>
                  <a:srgbClr val="106CB5"/>
                </a:solidFill>
                <a:latin typeface="Cordia New" pitchFamily="34" charset="-34"/>
                <a:cs typeface="Cordia New" pitchFamily="34" charset="-34"/>
              </a:rPr>
              <a:t>What </a:t>
            </a:r>
            <a:r>
              <a:rPr lang="en-US" dirty="0" smtClean="0">
                <a:solidFill>
                  <a:srgbClr val="106CB5"/>
                </a:solidFill>
                <a:latin typeface="Cordia New" pitchFamily="34" charset="-34"/>
                <a:cs typeface="Cordia New" pitchFamily="34" charset="-34"/>
              </a:rPr>
              <a:t>should company do? </a:t>
            </a: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7</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08534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b="1" dirty="0" smtClean="0">
                <a:solidFill>
                  <a:schemeClr val="tx1"/>
                </a:solidFill>
                <a:latin typeface="Cordia New" pitchFamily="34" charset="-34"/>
                <a:cs typeface="Cordia New" pitchFamily="34" charset="-34"/>
              </a:rPr>
              <a:t>Property rights</a:t>
            </a:r>
            <a:endParaRPr lang="en-US" b="1"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a:xfrm>
            <a:off x="612648" y="1600200"/>
            <a:ext cx="8153400" cy="5181600"/>
          </a:xfrm>
        </p:spPr>
        <p:txBody>
          <a:bodyPr>
            <a:normAutofit fontScale="92500" lnSpcReduction="10000"/>
          </a:bodyPr>
          <a:lstStyle/>
          <a:p>
            <a:pPr>
              <a:buNone/>
            </a:pPr>
            <a:r>
              <a:rPr lang="en-US" b="1" dirty="0" smtClean="0">
                <a:latin typeface="Cordia New" pitchFamily="34" charset="-34"/>
                <a:cs typeface="Cordia New" pitchFamily="34" charset="-34"/>
              </a:rPr>
              <a:t>International property right index</a:t>
            </a:r>
          </a:p>
          <a:p>
            <a:pPr>
              <a:buFont typeface="Wingdings" pitchFamily="2" charset="2"/>
              <a:buChar char="§"/>
            </a:pPr>
            <a:r>
              <a:rPr lang="en-US" dirty="0">
                <a:latin typeface="Cordia New" pitchFamily="34" charset="-34"/>
                <a:cs typeface="Cordia New" pitchFamily="34" charset="-34"/>
              </a:rPr>
              <a:t>Legal and Political Environment (</a:t>
            </a:r>
            <a:r>
              <a:rPr lang="en-US" dirty="0" smtClean="0">
                <a:latin typeface="Cordia New" pitchFamily="34" charset="-34"/>
                <a:cs typeface="Cordia New" pitchFamily="34" charset="-34"/>
              </a:rPr>
              <a:t>LP)</a:t>
            </a:r>
          </a:p>
          <a:p>
            <a:pPr>
              <a:buFont typeface="Wingdings" pitchFamily="2" charset="2"/>
              <a:buChar char="§"/>
            </a:pPr>
            <a:r>
              <a:rPr lang="en-US" dirty="0" smtClean="0">
                <a:latin typeface="Cordia New" pitchFamily="34" charset="-34"/>
                <a:cs typeface="Cordia New" pitchFamily="34" charset="-34"/>
              </a:rPr>
              <a:t>Physical </a:t>
            </a:r>
            <a:r>
              <a:rPr lang="en-US" dirty="0">
                <a:latin typeface="Cordia New" pitchFamily="34" charset="-34"/>
                <a:cs typeface="Cordia New" pitchFamily="34" charset="-34"/>
              </a:rPr>
              <a:t>Property Rights (</a:t>
            </a:r>
            <a:r>
              <a:rPr lang="en-US" dirty="0" smtClean="0">
                <a:latin typeface="Cordia New" pitchFamily="34" charset="-34"/>
                <a:cs typeface="Cordia New" pitchFamily="34" charset="-34"/>
              </a:rPr>
              <a:t>PPR)</a:t>
            </a:r>
          </a:p>
          <a:p>
            <a:pPr>
              <a:buFont typeface="Wingdings" pitchFamily="2" charset="2"/>
              <a:buChar char="§"/>
            </a:pPr>
            <a:r>
              <a:rPr lang="en-US" dirty="0" smtClean="0">
                <a:latin typeface="Cordia New" pitchFamily="34" charset="-34"/>
                <a:cs typeface="Cordia New" pitchFamily="34" charset="-34"/>
              </a:rPr>
              <a:t>Intellectual </a:t>
            </a:r>
            <a:r>
              <a:rPr lang="en-US" dirty="0">
                <a:latin typeface="Cordia New" pitchFamily="34" charset="-34"/>
                <a:cs typeface="Cordia New" pitchFamily="34" charset="-34"/>
              </a:rPr>
              <a:t>Property Rights (IPR</a:t>
            </a:r>
            <a:r>
              <a:rPr lang="en-US" dirty="0" smtClean="0">
                <a:latin typeface="Cordia New" pitchFamily="34" charset="-34"/>
                <a:cs typeface="Cordia New" pitchFamily="34" charset="-34"/>
              </a:rPr>
              <a:t>)</a:t>
            </a:r>
          </a:p>
          <a:p>
            <a:pPr>
              <a:buFont typeface="Wingdings" pitchFamily="2" charset="2"/>
              <a:buChar char="§"/>
            </a:pPr>
            <a:endParaRPr lang="en-US" dirty="0">
              <a:latin typeface="Cordia New" pitchFamily="34" charset="-34"/>
              <a:cs typeface="Cordia New" pitchFamily="34" charset="-34"/>
            </a:endParaRPr>
          </a:p>
          <a:p>
            <a:pPr marL="0" indent="0">
              <a:buNone/>
            </a:pPr>
            <a:endParaRPr lang="en-US" dirty="0" smtClean="0">
              <a:latin typeface="Cordia New" pitchFamily="34" charset="-34"/>
              <a:cs typeface="Cordia New" pitchFamily="34" charset="-34"/>
            </a:endParaRPr>
          </a:p>
          <a:p>
            <a:pPr>
              <a:buFont typeface="Wingdings" pitchFamily="2" charset="2"/>
              <a:buChar char="§"/>
            </a:pPr>
            <a:endParaRPr lang="en-US" dirty="0">
              <a:latin typeface="Cordia New" pitchFamily="34" charset="-34"/>
              <a:cs typeface="Cordia New" pitchFamily="34" charset="-34"/>
            </a:endParaRPr>
          </a:p>
          <a:p>
            <a:pPr marL="0" indent="0">
              <a:buNone/>
            </a:pPr>
            <a:r>
              <a:rPr lang="en-US" b="1" dirty="0" smtClean="0">
                <a:solidFill>
                  <a:srgbClr val="106CB5"/>
                </a:solidFill>
                <a:latin typeface="Cordia New" pitchFamily="34" charset="-34"/>
                <a:cs typeface="Cordia New" pitchFamily="34" charset="-34"/>
              </a:rPr>
              <a:t>Questions for discussion: </a:t>
            </a:r>
          </a:p>
          <a:p>
            <a:pPr marL="0" indent="0">
              <a:buNone/>
            </a:pPr>
            <a:r>
              <a:rPr lang="en-US" dirty="0" smtClean="0">
                <a:solidFill>
                  <a:srgbClr val="106CB5"/>
                </a:solidFill>
                <a:latin typeface="Cordia New" pitchFamily="34" charset="-34"/>
                <a:cs typeface="Cordia New" pitchFamily="34" charset="-34"/>
              </a:rPr>
              <a:t>What includes in property right? </a:t>
            </a:r>
            <a:endParaRPr lang="en-US" dirty="0">
              <a:solidFill>
                <a:srgbClr val="106CB5"/>
              </a:solidFill>
              <a:latin typeface="Cordia New" pitchFamily="34" charset="-34"/>
              <a:cs typeface="Cordia New" pitchFamily="34" charset="-34"/>
            </a:endParaRPr>
          </a:p>
          <a:p>
            <a:pPr marL="0" indent="0">
              <a:buNone/>
            </a:pPr>
            <a:r>
              <a:rPr lang="en-US" dirty="0" smtClean="0">
                <a:solidFill>
                  <a:srgbClr val="106CB5"/>
                </a:solidFill>
                <a:latin typeface="Cordia New" pitchFamily="34" charset="-34"/>
                <a:cs typeface="Cordia New" pitchFamily="34" charset="-34"/>
              </a:rPr>
              <a:t>Why firm should concern on property right? </a:t>
            </a:r>
          </a:p>
          <a:p>
            <a:pPr marL="0" indent="0">
              <a:buNone/>
            </a:pPr>
            <a:r>
              <a:rPr lang="en-US" dirty="0" smtClean="0">
                <a:solidFill>
                  <a:srgbClr val="106CB5"/>
                </a:solidFill>
                <a:latin typeface="Cordia New" pitchFamily="34" charset="-34"/>
                <a:cs typeface="Cordia New" pitchFamily="34" charset="-34"/>
              </a:rPr>
              <a:t>How to prevent intellectual property right abroad? </a:t>
            </a:r>
          </a:p>
          <a:p>
            <a:pPr marL="0" indent="0">
              <a:buNone/>
            </a:pPr>
            <a:endParaRPr lang="en-US" dirty="0" smtClean="0">
              <a:latin typeface="Cordia New" pitchFamily="34" charset="-34"/>
              <a:cs typeface="Cordia New" pitchFamily="34" charset="-34"/>
            </a:endParaRPr>
          </a:p>
          <a:p>
            <a:pPr marL="0" indent="0">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8</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38800" y="1600200"/>
            <a:ext cx="2752725" cy="3686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9331973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r>
              <a:rPr lang="en-US" dirty="0" smtClean="0">
                <a:latin typeface="Cordia New" pitchFamily="34" charset="-34"/>
                <a:cs typeface="Cordia New" pitchFamily="34" charset="-34"/>
              </a:rPr>
              <a:t>Cases: </a:t>
            </a:r>
          </a:p>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9</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4518" y="1981200"/>
            <a:ext cx="4161810" cy="1714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7270" y="3867150"/>
            <a:ext cx="8726730" cy="7096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7"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4518" y="4576763"/>
            <a:ext cx="6096000" cy="828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9" name="Picture 7" descr="http://www.matichon.co.th/online/2014/11/14158845701415884778l.jpg"/>
          <p:cNvPicPr>
            <a:picLocks noChangeAspect="1" noChangeArrowheads="1"/>
          </p:cNvPicPr>
          <p:nvPr/>
        </p:nvPicPr>
        <p:blipFill rotWithShape="1">
          <a:blip r:embed="rId7">
            <a:extLst>
              <a:ext uri="{28A0092B-C50C-407E-A947-70E740481C1C}">
                <a14:useLocalDpi xmlns:a14="http://schemas.microsoft.com/office/drawing/2010/main" val="0"/>
              </a:ext>
            </a:extLst>
          </a:blip>
          <a:srcRect l="62" t="-13655" r="-62" b="37885"/>
          <a:stretch/>
        </p:blipFill>
        <p:spPr bwMode="auto">
          <a:xfrm>
            <a:off x="3962400" y="4729163"/>
            <a:ext cx="4749020" cy="21904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Key Takeaway</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normAutofit fontScale="92500" lnSpcReduction="10000"/>
          </a:bodyPr>
          <a:lstStyle/>
          <a:p>
            <a:pPr>
              <a:buNone/>
            </a:pPr>
            <a:r>
              <a:rPr lang="en-US" dirty="0" smtClean="0">
                <a:latin typeface="Cordia New" pitchFamily="34" charset="-34"/>
                <a:cs typeface="Cordia New" pitchFamily="34" charset="-34"/>
              </a:rPr>
              <a:t>Law and regulations affect your business in many ways: </a:t>
            </a:r>
          </a:p>
          <a:p>
            <a:pPr>
              <a:buFont typeface="Arial" panose="020B0604020202020204" pitchFamily="34" charset="0"/>
              <a:buChar char="•"/>
            </a:pPr>
            <a:r>
              <a:rPr lang="en-US" dirty="0" smtClean="0">
                <a:latin typeface="Cordia New" pitchFamily="34" charset="-34"/>
                <a:cs typeface="Cordia New" pitchFamily="34" charset="-34"/>
              </a:rPr>
              <a:t>Permission to operate </a:t>
            </a:r>
          </a:p>
          <a:p>
            <a:pPr>
              <a:buFont typeface="Arial" panose="020B0604020202020204" pitchFamily="34" charset="0"/>
              <a:buChar char="•"/>
            </a:pPr>
            <a:r>
              <a:rPr lang="en-US" dirty="0" smtClean="0">
                <a:latin typeface="Cordia New" pitchFamily="34" charset="-34"/>
                <a:cs typeface="Cordia New" pitchFamily="34" charset="-34"/>
              </a:rPr>
              <a:t>Rights to sue or to be sued, Right to hold asset or land </a:t>
            </a:r>
          </a:p>
          <a:p>
            <a:pPr>
              <a:buFont typeface="Arial" panose="020B0604020202020204" pitchFamily="34" charset="0"/>
              <a:buChar char="•"/>
            </a:pPr>
            <a:r>
              <a:rPr lang="en-US" dirty="0" smtClean="0">
                <a:latin typeface="Cordia New" pitchFamily="34" charset="-34"/>
                <a:cs typeface="Cordia New" pitchFamily="34" charset="-34"/>
              </a:rPr>
              <a:t>Business conducts e.g. opening hours, labor regulation, consumer right, product liability, competition, technological requirement, keeping record of business transaction etc. </a:t>
            </a:r>
          </a:p>
          <a:p>
            <a:pPr>
              <a:buFont typeface="Arial" panose="020B0604020202020204" pitchFamily="34" charset="0"/>
              <a:buChar char="•"/>
            </a:pPr>
            <a:r>
              <a:rPr lang="en-US" dirty="0" smtClean="0">
                <a:latin typeface="Cordia New" pitchFamily="34" charset="-34"/>
                <a:cs typeface="Cordia New" pitchFamily="34" charset="-34"/>
              </a:rPr>
              <a:t>Cost of business e.g. tax, minimum wage requirement, employee rights and benefits, environmental requirements </a:t>
            </a:r>
          </a:p>
          <a:p>
            <a:pPr>
              <a:buFont typeface="Arial" panose="020B0604020202020204" pitchFamily="34" charset="0"/>
              <a:buChar char="•"/>
            </a:pPr>
            <a:r>
              <a:rPr lang="en-US" dirty="0" smtClean="0">
                <a:latin typeface="Cordia New" pitchFamily="34" charset="-34"/>
                <a:cs typeface="Cordia New" pitchFamily="34" charset="-34"/>
              </a:rPr>
              <a:t>Business protection e.g. intellectual property (trademark, patent, copy right) </a:t>
            </a:r>
          </a:p>
          <a:p>
            <a:pPr>
              <a:buFontTx/>
              <a:buChar char="-"/>
            </a:pPr>
            <a:r>
              <a:rPr lang="en-US" dirty="0" smtClean="0">
                <a:latin typeface="Cordia New" pitchFamily="34" charset="-34"/>
                <a:cs typeface="Cordia New" pitchFamily="34" charset="-34"/>
              </a:rPr>
              <a:t> </a:t>
            </a: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10</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Key Takeaway</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normAutofit fontScale="85000" lnSpcReduction="20000"/>
          </a:bodyPr>
          <a:lstStyle/>
          <a:p>
            <a:pPr>
              <a:buNone/>
            </a:pPr>
            <a:r>
              <a:rPr lang="en-US" dirty="0">
                <a:latin typeface="Cordia New" pitchFamily="34" charset="-34"/>
                <a:cs typeface="Cordia New" pitchFamily="34" charset="-34"/>
              </a:rPr>
              <a:t>Some laws apply to businesses in general</a:t>
            </a:r>
          </a:p>
          <a:p>
            <a:pPr>
              <a:buFont typeface="Arial" panose="020B0604020202020204" pitchFamily="34" charset="0"/>
              <a:buChar char="•"/>
            </a:pPr>
            <a:r>
              <a:rPr lang="en-US" dirty="0">
                <a:latin typeface="Cordia New" pitchFamily="34" charset="-34"/>
                <a:cs typeface="Cordia New" pitchFamily="34" charset="-34"/>
              </a:rPr>
              <a:t>Business organization</a:t>
            </a:r>
          </a:p>
          <a:p>
            <a:pPr>
              <a:buFont typeface="Arial" panose="020B0604020202020204" pitchFamily="34" charset="0"/>
              <a:buChar char="•"/>
            </a:pPr>
            <a:r>
              <a:rPr lang="en-US" dirty="0">
                <a:latin typeface="Cordia New" pitchFamily="34" charset="-34"/>
                <a:cs typeface="Cordia New" pitchFamily="34" charset="-34"/>
              </a:rPr>
              <a:t>Contract law</a:t>
            </a:r>
          </a:p>
          <a:p>
            <a:pPr>
              <a:buFont typeface="Arial" panose="020B0604020202020204" pitchFamily="34" charset="0"/>
              <a:buChar char="•"/>
            </a:pPr>
            <a:r>
              <a:rPr lang="en-US" dirty="0">
                <a:latin typeface="Cordia New" pitchFamily="34" charset="-34"/>
                <a:cs typeface="Cordia New" pitchFamily="34" charset="-34"/>
              </a:rPr>
              <a:t>Bankruptcy and reorganization</a:t>
            </a:r>
          </a:p>
          <a:p>
            <a:pPr>
              <a:buFont typeface="Arial" panose="020B0604020202020204" pitchFamily="34" charset="0"/>
              <a:buChar char="•"/>
            </a:pPr>
            <a:r>
              <a:rPr lang="en-US" dirty="0">
                <a:latin typeface="Cordia New" pitchFamily="34" charset="-34"/>
                <a:cs typeface="Cordia New" pitchFamily="34" charset="-34"/>
              </a:rPr>
              <a:t>Tax law </a:t>
            </a:r>
          </a:p>
          <a:p>
            <a:pPr>
              <a:buFont typeface="Arial" panose="020B0604020202020204" pitchFamily="34" charset="0"/>
              <a:buChar char="•"/>
            </a:pPr>
            <a:r>
              <a:rPr lang="en-US" dirty="0" smtClean="0">
                <a:latin typeface="Cordia New" pitchFamily="34" charset="-34"/>
                <a:cs typeface="Cordia New" pitchFamily="34" charset="-34"/>
              </a:rPr>
              <a:t>Labor </a:t>
            </a:r>
            <a:r>
              <a:rPr lang="en-US" dirty="0">
                <a:latin typeface="Cordia New" pitchFamily="34" charset="-34"/>
                <a:cs typeface="Cordia New" pitchFamily="34" charset="-34"/>
              </a:rPr>
              <a:t>law </a:t>
            </a:r>
          </a:p>
          <a:p>
            <a:pPr>
              <a:buFont typeface="Arial" panose="020B0604020202020204" pitchFamily="34" charset="0"/>
              <a:buChar char="•"/>
            </a:pPr>
            <a:r>
              <a:rPr lang="en-US" dirty="0">
                <a:latin typeface="Cordia New" pitchFamily="34" charset="-34"/>
                <a:cs typeface="Cordia New" pitchFamily="34" charset="-34"/>
              </a:rPr>
              <a:t>Intellectual property </a:t>
            </a:r>
          </a:p>
          <a:p>
            <a:pPr>
              <a:buFont typeface="Arial" panose="020B0604020202020204" pitchFamily="34" charset="0"/>
              <a:buChar char="•"/>
            </a:pPr>
            <a:r>
              <a:rPr lang="en-US" dirty="0">
                <a:latin typeface="Cordia New" pitchFamily="34" charset="-34"/>
                <a:cs typeface="Cordia New" pitchFamily="34" charset="-34"/>
              </a:rPr>
              <a:t>Consumer protection </a:t>
            </a:r>
          </a:p>
          <a:p>
            <a:pPr>
              <a:buFont typeface="Arial" panose="020B0604020202020204" pitchFamily="34" charset="0"/>
              <a:buChar char="•"/>
            </a:pPr>
            <a:r>
              <a:rPr lang="en-US" dirty="0">
                <a:latin typeface="Cordia New" pitchFamily="34" charset="-34"/>
                <a:cs typeface="Cordia New" pitchFamily="34" charset="-34"/>
              </a:rPr>
              <a:t>Trade competition law (or anti-monopoly law)</a:t>
            </a:r>
          </a:p>
          <a:p>
            <a:pPr>
              <a:buFont typeface="Arial" panose="020B0604020202020204" pitchFamily="34" charset="0"/>
              <a:buChar char="•"/>
            </a:pPr>
            <a:r>
              <a:rPr lang="en-US" dirty="0">
                <a:latin typeface="Cordia New" pitchFamily="34" charset="-34"/>
                <a:cs typeface="Cordia New" pitchFamily="34" charset="-34"/>
              </a:rPr>
              <a:t>Exchange control </a:t>
            </a:r>
          </a:p>
          <a:p>
            <a:pPr>
              <a:buFont typeface="Arial" panose="020B0604020202020204" pitchFamily="34" charset="0"/>
              <a:buChar char="•"/>
            </a:pPr>
            <a:r>
              <a:rPr lang="en-US" dirty="0">
                <a:latin typeface="Cordia New" pitchFamily="34" charset="-34"/>
                <a:cs typeface="Cordia New" pitchFamily="34" charset="-34"/>
              </a:rPr>
              <a:t>Dispute resolution (Litigation or arbitration)</a:t>
            </a:r>
          </a:p>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11</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8674628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r>
              <a:rPr lang="en-US" b="1" dirty="0" smtClean="0">
                <a:latin typeface="Cordia New" pitchFamily="34" charset="-34"/>
                <a:cs typeface="Cordia New" pitchFamily="34" charset="-34"/>
              </a:rPr>
              <a:t>Group think:</a:t>
            </a:r>
          </a:p>
          <a:p>
            <a:pPr marL="0" indent="0">
              <a:buNone/>
            </a:pPr>
            <a:r>
              <a:rPr lang="en-US" dirty="0" smtClean="0">
                <a:latin typeface="Cordia New" pitchFamily="34" charset="-34"/>
                <a:cs typeface="Cordia New" pitchFamily="34" charset="-34"/>
              </a:rPr>
              <a:t>If you look at companies doing a business, some of them define themselves as Partnership, PLC, co. Ltd.? </a:t>
            </a:r>
          </a:p>
          <a:p>
            <a:pPr>
              <a:buFontTx/>
              <a:buChar char="-"/>
            </a:pPr>
            <a:r>
              <a:rPr lang="en-US" dirty="0" smtClean="0">
                <a:latin typeface="Cordia New" pitchFamily="34" charset="-34"/>
                <a:cs typeface="Cordia New" pitchFamily="34" charset="-34"/>
              </a:rPr>
              <a:t>Why is so? </a:t>
            </a:r>
          </a:p>
          <a:p>
            <a:pPr>
              <a:buFontTx/>
              <a:buChar char="-"/>
            </a:pPr>
            <a:r>
              <a:rPr lang="en-US" dirty="0" smtClean="0">
                <a:latin typeface="Cordia New" pitchFamily="34" charset="-34"/>
                <a:cs typeface="Cordia New" pitchFamily="34" charset="-34"/>
              </a:rPr>
              <a:t>How does this different form impact your business? </a:t>
            </a:r>
          </a:p>
          <a:p>
            <a:pPr>
              <a:buFontTx/>
              <a:buChar char="-"/>
            </a:pPr>
            <a:r>
              <a:rPr lang="en-US" dirty="0" smtClean="0">
                <a:latin typeface="Cordia New" pitchFamily="34" charset="-34"/>
                <a:cs typeface="Cordia New" pitchFamily="34" charset="-34"/>
              </a:rPr>
              <a:t>If you have to choose a legal form of business, how would you make your decision? </a:t>
            </a:r>
          </a:p>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12</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Key Takeaway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FontTx/>
              <a:buChar char="-"/>
            </a:pPr>
            <a:r>
              <a:rPr lang="en-US" dirty="0" smtClean="0">
                <a:latin typeface="Cordia New" pitchFamily="34" charset="-34"/>
                <a:cs typeface="Cordia New" pitchFamily="34" charset="-34"/>
              </a:rPr>
              <a:t>There are different legal form of business in Thailand. </a:t>
            </a:r>
          </a:p>
          <a:p>
            <a:pPr>
              <a:buFontTx/>
              <a:buChar char="-"/>
            </a:pPr>
            <a:r>
              <a:rPr lang="en-US" dirty="0" smtClean="0">
                <a:latin typeface="Cordia New" pitchFamily="34" charset="-34"/>
                <a:cs typeface="Cordia New" pitchFamily="34" charset="-34"/>
              </a:rPr>
              <a:t>Each form provides some advantages and disadvantages for business. </a:t>
            </a:r>
          </a:p>
          <a:p>
            <a:pPr>
              <a:buFontTx/>
              <a:buChar char="-"/>
            </a:pPr>
            <a:r>
              <a:rPr lang="en-US" dirty="0">
                <a:latin typeface="Cordia New" pitchFamily="34" charset="-34"/>
                <a:cs typeface="Cordia New" pitchFamily="34" charset="-34"/>
              </a:rPr>
              <a:t>There is no one size fits all </a:t>
            </a:r>
            <a:r>
              <a:rPr lang="en-US" dirty="0" smtClean="0">
                <a:latin typeface="Cordia New" pitchFamily="34" charset="-34"/>
                <a:cs typeface="Cordia New" pitchFamily="34" charset="-34"/>
              </a:rPr>
              <a:t>answer, which form is the best. </a:t>
            </a:r>
          </a:p>
          <a:p>
            <a:pPr>
              <a:buFontTx/>
              <a:buChar char="-"/>
            </a:pPr>
            <a:r>
              <a:rPr lang="en-US" dirty="0">
                <a:latin typeface="Cordia New" pitchFamily="34" charset="-34"/>
                <a:cs typeface="Cordia New" pitchFamily="34" charset="-34"/>
              </a:rPr>
              <a:t>Depends on type and size of </a:t>
            </a:r>
            <a:r>
              <a:rPr lang="en-US" dirty="0" smtClean="0">
                <a:latin typeface="Cordia New" pitchFamily="34" charset="-34"/>
                <a:cs typeface="Cordia New" pitchFamily="34" charset="-34"/>
              </a:rPr>
              <a:t>business, </a:t>
            </a:r>
            <a:r>
              <a:rPr lang="en-US" dirty="0">
                <a:latin typeface="Cordia New" pitchFamily="34" charset="-34"/>
                <a:cs typeface="Cordia New" pitchFamily="34" charset="-34"/>
              </a:rPr>
              <a:t>preference for liability, management duties, funding options</a:t>
            </a:r>
            <a:r>
              <a:rPr lang="en-US" dirty="0" smtClean="0">
                <a:latin typeface="Cordia New" pitchFamily="34" charset="-34"/>
                <a:cs typeface="Cordia New" pitchFamily="34" charset="-34"/>
              </a:rPr>
              <a:t>, flexibility, tax duty </a:t>
            </a:r>
            <a:r>
              <a:rPr lang="en-US" dirty="0">
                <a:latin typeface="Cordia New" pitchFamily="34" charset="-34"/>
                <a:cs typeface="Cordia New" pitchFamily="34" charset="-34"/>
              </a:rPr>
              <a:t>etc.</a:t>
            </a:r>
          </a:p>
          <a:p>
            <a:pPr>
              <a:buFontTx/>
              <a:buChar char="-"/>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13</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Sole proprietorship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normAutofit lnSpcReduction="10000"/>
          </a:bodyPr>
          <a:lstStyle/>
          <a:p>
            <a:pPr>
              <a:buNone/>
            </a:pPr>
            <a:r>
              <a:rPr lang="en-US" dirty="0" smtClean="0">
                <a:latin typeface="Cordia New" pitchFamily="34" charset="-34"/>
                <a:cs typeface="Cordia New" pitchFamily="34" charset="-34"/>
              </a:rPr>
              <a:t>Characteristics: </a:t>
            </a:r>
          </a:p>
          <a:p>
            <a:pPr>
              <a:buFont typeface="Arial" panose="020B0604020202020204" pitchFamily="34" charset="0"/>
              <a:buChar char="•"/>
            </a:pPr>
            <a:r>
              <a:rPr lang="en-US" dirty="0" smtClean="0">
                <a:latin typeface="Cordia New" pitchFamily="34" charset="-34"/>
                <a:cs typeface="Cordia New" pitchFamily="34" charset="-34"/>
              </a:rPr>
              <a:t> unincorporated </a:t>
            </a:r>
            <a:r>
              <a:rPr lang="en-US" dirty="0">
                <a:latin typeface="Cordia New" pitchFamily="34" charset="-34"/>
                <a:cs typeface="Cordia New" pitchFamily="34" charset="-34"/>
              </a:rPr>
              <a:t>business owned </a:t>
            </a:r>
            <a:r>
              <a:rPr lang="en-US" u="sng" dirty="0">
                <a:latin typeface="Cordia New" pitchFamily="34" charset="-34"/>
                <a:cs typeface="Cordia New" pitchFamily="34" charset="-34"/>
              </a:rPr>
              <a:t>by individual</a:t>
            </a:r>
            <a:r>
              <a:rPr lang="en-US" dirty="0">
                <a:latin typeface="Cordia New" pitchFamily="34" charset="-34"/>
                <a:cs typeface="Cordia New" pitchFamily="34" charset="-34"/>
              </a:rPr>
              <a:t>, that is not incorporated</a:t>
            </a:r>
          </a:p>
          <a:p>
            <a:pPr>
              <a:buFont typeface="Arial" panose="020B0604020202020204" pitchFamily="34" charset="0"/>
              <a:buChar char="•"/>
            </a:pPr>
            <a:r>
              <a:rPr lang="en-US" dirty="0">
                <a:latin typeface="Cordia New" pitchFamily="34" charset="-34"/>
                <a:cs typeface="Cordia New" pitchFamily="34" charset="-34"/>
              </a:rPr>
              <a:t> </a:t>
            </a:r>
            <a:r>
              <a:rPr lang="en-US" dirty="0" smtClean="0">
                <a:latin typeface="Cordia New" pitchFamily="34" charset="-34"/>
                <a:cs typeface="Cordia New" pitchFamily="34" charset="-34"/>
              </a:rPr>
              <a:t>no </a:t>
            </a:r>
            <a:r>
              <a:rPr lang="en-US" dirty="0">
                <a:latin typeface="Cordia New" pitchFamily="34" charset="-34"/>
                <a:cs typeface="Cordia New" pitchFamily="34" charset="-34"/>
              </a:rPr>
              <a:t>legal distinction between the owner and the business</a:t>
            </a:r>
          </a:p>
          <a:p>
            <a:pPr>
              <a:buFont typeface="Arial" panose="020B0604020202020204" pitchFamily="34" charset="0"/>
              <a:buChar char="•"/>
            </a:pPr>
            <a:r>
              <a:rPr lang="en-US" dirty="0">
                <a:latin typeface="Cordia New" pitchFamily="34" charset="-34"/>
                <a:cs typeface="Cordia New" pitchFamily="34" charset="-34"/>
              </a:rPr>
              <a:t> </a:t>
            </a:r>
            <a:r>
              <a:rPr lang="en-US" dirty="0" smtClean="0">
                <a:latin typeface="Cordia New" pitchFamily="34" charset="-34"/>
                <a:cs typeface="Cordia New" pitchFamily="34" charset="-34"/>
              </a:rPr>
              <a:t>the </a:t>
            </a:r>
            <a:r>
              <a:rPr lang="en-US" dirty="0">
                <a:latin typeface="Cordia New" pitchFamily="34" charset="-34"/>
                <a:cs typeface="Cordia New" pitchFamily="34" charset="-34"/>
              </a:rPr>
              <a:t>owner receives all profits (subject to taxation specific to the business) and has unlimited responsibility for all losses and </a:t>
            </a:r>
            <a:r>
              <a:rPr lang="en-US" dirty="0" smtClean="0">
                <a:latin typeface="Cordia New" pitchFamily="34" charset="-34"/>
                <a:cs typeface="Cordia New" pitchFamily="34" charset="-34"/>
              </a:rPr>
              <a:t>debts</a:t>
            </a:r>
          </a:p>
          <a:p>
            <a:pPr>
              <a:buFont typeface="Arial" panose="020B0604020202020204" pitchFamily="34" charset="0"/>
              <a:buChar char="•"/>
            </a:pPr>
            <a:r>
              <a:rPr lang="en-US" dirty="0">
                <a:latin typeface="Cordia New" pitchFamily="34" charset="-34"/>
                <a:cs typeface="Cordia New" pitchFamily="34" charset="-34"/>
              </a:rPr>
              <a:t>Sole owner of </a:t>
            </a:r>
            <a:r>
              <a:rPr lang="en-US" dirty="0" smtClean="0">
                <a:latin typeface="Cordia New" pitchFamily="34" charset="-34"/>
                <a:cs typeface="Cordia New" pitchFamily="34" charset="-34"/>
              </a:rPr>
              <a:t>the business </a:t>
            </a:r>
            <a:r>
              <a:rPr lang="en-US" dirty="0">
                <a:latin typeface="Cordia New" pitchFamily="34" charset="-34"/>
                <a:cs typeface="Cordia New" pitchFamily="34" charset="-34"/>
              </a:rPr>
              <a:t>is fully </a:t>
            </a:r>
            <a:r>
              <a:rPr lang="en-US" dirty="0" smtClean="0">
                <a:latin typeface="Cordia New" pitchFamily="34" charset="-34"/>
                <a:cs typeface="Cordia New" pitchFamily="34" charset="-34"/>
              </a:rPr>
              <a:t>liable for </a:t>
            </a:r>
            <a:r>
              <a:rPr lang="en-US" dirty="0">
                <a:latin typeface="Cordia New" pitchFamily="34" charset="-34"/>
                <a:cs typeface="Cordia New" pitchFamily="34" charset="-34"/>
              </a:rPr>
              <a:t>any liabilities of </a:t>
            </a:r>
            <a:r>
              <a:rPr lang="en-US" dirty="0" smtClean="0">
                <a:latin typeface="Cordia New" pitchFamily="34" charset="-34"/>
                <a:cs typeface="Cordia New" pitchFamily="34" charset="-34"/>
              </a:rPr>
              <a:t>the business (unlimited liability) </a:t>
            </a:r>
          </a:p>
          <a:p>
            <a:pPr>
              <a:buFont typeface="Arial" panose="020B0604020202020204" pitchFamily="34" charset="0"/>
              <a:buChar char="•"/>
            </a:pPr>
            <a:r>
              <a:rPr lang="en-US" dirty="0">
                <a:latin typeface="Cordia New" pitchFamily="34" charset="-34"/>
                <a:cs typeface="Cordia New" pitchFamily="34" charset="-34"/>
              </a:rPr>
              <a:t>p</a:t>
            </a:r>
            <a:r>
              <a:rPr lang="en-US" dirty="0" smtClean="0">
                <a:latin typeface="Cordia New" pitchFamily="34" charset="-34"/>
                <a:cs typeface="Cordia New" pitchFamily="34" charset="-34"/>
              </a:rPr>
              <a:t>ay personal income tax</a:t>
            </a:r>
          </a:p>
          <a:p>
            <a:pPr>
              <a:buFont typeface="Arial" panose="020B0604020202020204" pitchFamily="34" charset="0"/>
              <a:buChar char="•"/>
            </a:pPr>
            <a:r>
              <a:rPr lang="en-US" dirty="0" smtClean="0">
                <a:latin typeface="Cordia New" pitchFamily="34" charset="-34"/>
                <a:cs typeface="Cordia New" pitchFamily="34" charset="-34"/>
              </a:rPr>
              <a:t>typically </a:t>
            </a:r>
            <a:r>
              <a:rPr lang="en-US" dirty="0">
                <a:latin typeface="Cordia New" pitchFamily="34" charset="-34"/>
                <a:cs typeface="Cordia New" pitchFamily="34" charset="-34"/>
              </a:rPr>
              <a:t>small business with less than 50 employees</a:t>
            </a:r>
          </a:p>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14</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a:solidFill>
                  <a:schemeClr val="tx1"/>
                </a:solidFill>
                <a:latin typeface="Cordia New" pitchFamily="34" charset="-34"/>
                <a:cs typeface="Cordia New" pitchFamily="34" charset="-34"/>
              </a:rPr>
              <a:t>Sole proprietorship </a:t>
            </a:r>
          </a:p>
        </p:txBody>
      </p:sp>
      <p:sp>
        <p:nvSpPr>
          <p:cNvPr id="3" name="Inhaltsplatzhalter 2"/>
          <p:cNvSpPr>
            <a:spLocks noGrp="1"/>
          </p:cNvSpPr>
          <p:nvPr>
            <p:ph sz="quarter" idx="1"/>
          </p:nvPr>
        </p:nvSpPr>
        <p:spPr/>
        <p:txBody>
          <a:bodyPr>
            <a:normAutofit/>
          </a:bodyPr>
          <a:lstStyle/>
          <a:p>
            <a:pPr>
              <a:buFont typeface="Arial" panose="020B0604020202020204" pitchFamily="34" charset="0"/>
              <a:buChar char="•"/>
            </a:pPr>
            <a:r>
              <a:rPr lang="en-US" dirty="0">
                <a:latin typeface="Cordia New" pitchFamily="34" charset="-34"/>
                <a:cs typeface="Cordia New" pitchFamily="34" charset="-34"/>
              </a:rPr>
              <a:t>A sole proprietor </a:t>
            </a:r>
            <a:r>
              <a:rPr lang="en-US" dirty="0" smtClean="0">
                <a:latin typeface="Cordia New" pitchFamily="34" charset="-34"/>
                <a:cs typeface="Cordia New" pitchFamily="34" charset="-34"/>
              </a:rPr>
              <a:t>has capacity </a:t>
            </a:r>
            <a:r>
              <a:rPr lang="en-US" dirty="0">
                <a:latin typeface="Cordia New" pitchFamily="34" charset="-34"/>
                <a:cs typeface="Cordia New" pitchFamily="34" charset="-34"/>
              </a:rPr>
              <a:t>to </a:t>
            </a:r>
            <a:r>
              <a:rPr lang="en-US" dirty="0" smtClean="0">
                <a:latin typeface="Cordia New" pitchFamily="34" charset="-34"/>
                <a:cs typeface="Cordia New" pitchFamily="34" charset="-34"/>
              </a:rPr>
              <a:t>conduct any </a:t>
            </a:r>
            <a:r>
              <a:rPr lang="en-US" dirty="0">
                <a:latin typeface="Cordia New" pitchFamily="34" charset="-34"/>
                <a:cs typeface="Cordia New" pitchFamily="34" charset="-34"/>
              </a:rPr>
              <a:t>business </a:t>
            </a:r>
            <a:r>
              <a:rPr lang="en-US" dirty="0" smtClean="0">
                <a:latin typeface="Cordia New" pitchFamily="34" charset="-34"/>
                <a:cs typeface="Cordia New" pitchFamily="34" charset="-34"/>
              </a:rPr>
              <a:t>which does </a:t>
            </a:r>
            <a:r>
              <a:rPr lang="en-US" dirty="0">
                <a:latin typeface="Cordia New" pitchFamily="34" charset="-34"/>
                <a:cs typeface="Cordia New" pitchFamily="34" charset="-34"/>
              </a:rPr>
              <a:t>not require </a:t>
            </a:r>
            <a:r>
              <a:rPr lang="en-US" dirty="0" smtClean="0">
                <a:latin typeface="Cordia New" pitchFamily="34" charset="-34"/>
                <a:cs typeface="Cordia New" pitchFamily="34" charset="-34"/>
              </a:rPr>
              <a:t>a specific </a:t>
            </a:r>
            <a:r>
              <a:rPr lang="en-US" dirty="0">
                <a:latin typeface="Cordia New" pitchFamily="34" charset="-34"/>
                <a:cs typeface="Cordia New" pitchFamily="34" charset="-34"/>
              </a:rPr>
              <a:t>form </a:t>
            </a:r>
            <a:r>
              <a:rPr lang="en-US" dirty="0" smtClean="0">
                <a:latin typeface="Cordia New" pitchFamily="34" charset="-34"/>
                <a:cs typeface="Cordia New" pitchFamily="34" charset="-34"/>
              </a:rPr>
              <a:t>of business organization</a:t>
            </a:r>
          </a:p>
          <a:p>
            <a:pPr>
              <a:buFont typeface="Arial" panose="020B0604020202020204" pitchFamily="34" charset="0"/>
              <a:buChar char="•"/>
            </a:pPr>
            <a:r>
              <a:rPr lang="en-US" dirty="0" smtClean="0">
                <a:latin typeface="Cordia New" pitchFamily="34" charset="-34"/>
                <a:cs typeface="Cordia New" pitchFamily="34" charset="-34"/>
              </a:rPr>
              <a:t>If business has </a:t>
            </a:r>
            <a:r>
              <a:rPr lang="en-US" dirty="0">
                <a:latin typeface="Cordia New" pitchFamily="34" charset="-34"/>
                <a:cs typeface="Cordia New" pitchFamily="34" charset="-34"/>
              </a:rPr>
              <a:t>a sales volume from 20 baht per day or the total of goods from 500 </a:t>
            </a:r>
            <a:r>
              <a:rPr lang="en-US" dirty="0" smtClean="0">
                <a:latin typeface="Cordia New" pitchFamily="34" charset="-34"/>
                <a:cs typeface="Cordia New" pitchFamily="34" charset="-34"/>
              </a:rPr>
              <a:t>baht, it must </a:t>
            </a:r>
            <a:r>
              <a:rPr lang="en-US" dirty="0">
                <a:latin typeface="Cordia New" pitchFamily="34" charset="-34"/>
                <a:cs typeface="Cordia New" pitchFamily="34" charset="-34"/>
              </a:rPr>
              <a:t>be registered “Commercial registration </a:t>
            </a:r>
            <a:r>
              <a:rPr lang="en-US" dirty="0" smtClean="0">
                <a:latin typeface="Cordia New" pitchFamily="34" charset="-34"/>
                <a:cs typeface="Cordia New" pitchFamily="34" charset="-34"/>
              </a:rPr>
              <a:t>”. </a:t>
            </a:r>
          </a:p>
          <a:p>
            <a:pPr>
              <a:buFont typeface="Arial" panose="020B0604020202020204" pitchFamily="34" charset="0"/>
              <a:buChar char="•"/>
            </a:pPr>
            <a:r>
              <a:rPr lang="en-US" dirty="0" smtClean="0">
                <a:latin typeface="Cordia New" pitchFamily="34" charset="-34"/>
                <a:cs typeface="Cordia New" pitchFamily="34" charset="-34"/>
              </a:rPr>
              <a:t>More information about </a:t>
            </a:r>
            <a:r>
              <a:rPr lang="en-US" dirty="0">
                <a:latin typeface="Cordia New" pitchFamily="34" charset="-34"/>
                <a:cs typeface="Cordia New" pitchFamily="34" charset="-34"/>
              </a:rPr>
              <a:t>Commercial registration </a:t>
            </a:r>
            <a:r>
              <a:rPr lang="en-US" dirty="0">
                <a:latin typeface="Cordia New" pitchFamily="34" charset="-34"/>
                <a:cs typeface="Cordia New" pitchFamily="34" charset="-34"/>
                <a:hlinkClick r:id="rId3"/>
              </a:rPr>
              <a:t>http://</a:t>
            </a:r>
            <a:r>
              <a:rPr lang="en-US" dirty="0" smtClean="0">
                <a:latin typeface="Cordia New" pitchFamily="34" charset="-34"/>
                <a:cs typeface="Cordia New" pitchFamily="34" charset="-34"/>
                <a:hlinkClick r:id="rId3"/>
              </a:rPr>
              <a:t>www.dbd.go.th</a:t>
            </a:r>
            <a:endParaRPr lang="en-US" dirty="0" smtClean="0">
              <a:latin typeface="Cordia New" pitchFamily="34" charset="-34"/>
              <a:cs typeface="Cordia New" pitchFamily="34" charset="-34"/>
            </a:endParaRPr>
          </a:p>
          <a:p>
            <a:pPr>
              <a:buFont typeface="Arial" panose="020B0604020202020204" pitchFamily="34" charset="0"/>
              <a:buChar char="•"/>
            </a:pPr>
            <a:r>
              <a:rPr lang="en-US" dirty="0" smtClean="0">
                <a:latin typeface="Cordia New" pitchFamily="34" charset="-34"/>
                <a:cs typeface="Cordia New" pitchFamily="34" charset="-34"/>
              </a:rPr>
              <a:t>Note: </a:t>
            </a:r>
            <a:r>
              <a:rPr lang="en-US" i="1" dirty="0" smtClean="0">
                <a:latin typeface="Cordia New" pitchFamily="34" charset="-34"/>
                <a:cs typeface="Cordia New" pitchFamily="34" charset="-34"/>
              </a:rPr>
              <a:t>Capacity of types </a:t>
            </a:r>
            <a:r>
              <a:rPr lang="en-US" i="1" dirty="0">
                <a:latin typeface="Cordia New" pitchFamily="34" charset="-34"/>
                <a:cs typeface="Cordia New" pitchFamily="34" charset="-34"/>
              </a:rPr>
              <a:t>of </a:t>
            </a:r>
            <a:r>
              <a:rPr lang="en-US" i="1" dirty="0" smtClean="0">
                <a:latin typeface="Cordia New" pitchFamily="34" charset="-34"/>
                <a:cs typeface="Cordia New" pitchFamily="34" charset="-34"/>
              </a:rPr>
              <a:t>individuals may </a:t>
            </a:r>
            <a:r>
              <a:rPr lang="en-US" i="1" dirty="0">
                <a:latin typeface="Cordia New" pitchFamily="34" charset="-34"/>
                <a:cs typeface="Cordia New" pitchFamily="34" charset="-34"/>
              </a:rPr>
              <a:t>be limited, </a:t>
            </a:r>
            <a:r>
              <a:rPr lang="en-US" i="1" dirty="0" smtClean="0">
                <a:latin typeface="Cordia New" pitchFamily="34" charset="-34"/>
                <a:cs typeface="Cordia New" pitchFamily="34" charset="-34"/>
              </a:rPr>
              <a:t>e.g. minor</a:t>
            </a:r>
            <a:r>
              <a:rPr lang="en-US" i="1" dirty="0">
                <a:latin typeface="Cordia New" pitchFamily="34" charset="-34"/>
                <a:cs typeface="Cordia New" pitchFamily="34" charset="-34"/>
              </a:rPr>
              <a:t>, </a:t>
            </a:r>
            <a:r>
              <a:rPr lang="en-US" i="1" dirty="0" smtClean="0">
                <a:latin typeface="Cordia New" pitchFamily="34" charset="-34"/>
                <a:cs typeface="Cordia New" pitchFamily="34" charset="-34"/>
              </a:rPr>
              <a:t>incompetent person</a:t>
            </a:r>
            <a:r>
              <a:rPr lang="en-US" i="1" dirty="0">
                <a:latin typeface="Cordia New" pitchFamily="34" charset="-34"/>
                <a:cs typeface="Cordia New" pitchFamily="34" charset="-34"/>
              </a:rPr>
              <a:t>, </a:t>
            </a:r>
            <a:r>
              <a:rPr lang="en-US" i="1" dirty="0" smtClean="0">
                <a:latin typeface="Cordia New" pitchFamily="34" charset="-34"/>
                <a:cs typeface="Cordia New" pitchFamily="34" charset="-34"/>
              </a:rPr>
              <a:t>semi-incompetent person, person </a:t>
            </a:r>
            <a:r>
              <a:rPr lang="en-US" i="1" dirty="0">
                <a:latin typeface="Cordia New" pitchFamily="34" charset="-34"/>
                <a:cs typeface="Cordia New" pitchFamily="34" charset="-34"/>
              </a:rPr>
              <a:t>of </a:t>
            </a:r>
            <a:r>
              <a:rPr lang="en-US" i="1" dirty="0" err="1">
                <a:latin typeface="Cordia New" pitchFamily="34" charset="-34"/>
                <a:cs typeface="Cordia New" pitchFamily="34" charset="-34"/>
              </a:rPr>
              <a:t>unsoundmind</a:t>
            </a:r>
            <a:r>
              <a:rPr lang="en-US" i="1" dirty="0">
                <a:latin typeface="Cordia New" pitchFamily="34" charset="-34"/>
                <a:cs typeface="Cordia New" pitchFamily="34" charset="-34"/>
              </a:rPr>
              <a:t>.</a:t>
            </a:r>
            <a:endParaRPr lang="en-US" i="1" dirty="0" smtClean="0">
              <a:latin typeface="Cordia New" pitchFamily="34" charset="-34"/>
              <a:cs typeface="Cordia New" pitchFamily="34" charset="-34"/>
            </a:endParaRPr>
          </a:p>
          <a:p>
            <a:pPr marL="0" indent="0">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4"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15</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8178392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normAutofit/>
          </a:bodyPr>
          <a:lstStyle/>
          <a:p>
            <a:pPr marL="574675" lvl="8" indent="-339725">
              <a:lnSpc>
                <a:spcPct val="120000"/>
              </a:lnSpc>
              <a:spcBef>
                <a:spcPts val="600"/>
              </a:spcBef>
              <a:buFont typeface="+mj-lt"/>
              <a:buAutoNum type="romanLcPeriod"/>
              <a:defRPr/>
            </a:pPr>
            <a:r>
              <a:rPr lang="en-US" sz="2400" dirty="0">
                <a:latin typeface="Cordia New" panose="020B0304020202020204" pitchFamily="34" charset="-34"/>
                <a:cs typeface="Cordia New" panose="020B0304020202020204" pitchFamily="34" charset="-34"/>
              </a:rPr>
              <a:t>minor (under 20 years) - </a:t>
            </a:r>
            <a:r>
              <a:rPr lang="en-US" sz="2400" u="sng" dirty="0">
                <a:latin typeface="Cordia New" panose="020B0304020202020204" pitchFamily="34" charset="-34"/>
                <a:cs typeface="Cordia New" panose="020B0304020202020204" pitchFamily="34" charset="-34"/>
              </a:rPr>
              <a:t>voidable</a:t>
            </a:r>
            <a:r>
              <a:rPr lang="en-US" sz="2400" dirty="0">
                <a:latin typeface="Cordia New" panose="020B0304020202020204" pitchFamily="34" charset="-34"/>
                <a:cs typeface="Cordia New" panose="020B0304020202020204" pitchFamily="34" charset="-34"/>
              </a:rPr>
              <a:t> unless prior consent by parent(s) </a:t>
            </a:r>
          </a:p>
          <a:p>
            <a:pPr marL="574675" lvl="8" indent="-339725">
              <a:lnSpc>
                <a:spcPct val="120000"/>
              </a:lnSpc>
              <a:spcBef>
                <a:spcPts val="600"/>
              </a:spcBef>
              <a:buFont typeface="+mj-lt"/>
              <a:buAutoNum type="romanLcPeriod"/>
              <a:defRPr/>
            </a:pPr>
            <a:r>
              <a:rPr lang="en-US" sz="2800" dirty="0">
                <a:latin typeface="Cordia New" panose="020B0304020202020204" pitchFamily="34" charset="-34"/>
                <a:cs typeface="Cordia New" panose="020B0304020202020204" pitchFamily="34" charset="-34"/>
              </a:rPr>
              <a:t>incompetent person (unsound mind + court order) - voidable unless prior consent by guardian</a:t>
            </a:r>
          </a:p>
          <a:p>
            <a:pPr marL="574675" lvl="8" indent="-339725">
              <a:lnSpc>
                <a:spcPct val="120000"/>
              </a:lnSpc>
              <a:spcBef>
                <a:spcPts val="600"/>
              </a:spcBef>
              <a:buFont typeface="+mj-lt"/>
              <a:buAutoNum type="romanLcPeriod"/>
              <a:defRPr/>
            </a:pPr>
            <a:r>
              <a:rPr lang="en-US" sz="2800" dirty="0">
                <a:latin typeface="Cordia New" panose="020B0304020202020204" pitchFamily="34" charset="-34"/>
                <a:cs typeface="Cordia New" panose="020B0304020202020204" pitchFamily="34" charset="-34"/>
              </a:rPr>
              <a:t>quasi-incompetent person (certain characteristics + court order) - </a:t>
            </a:r>
            <a:r>
              <a:rPr lang="en-US" sz="2800" u="sng" dirty="0">
                <a:latin typeface="Cordia New" panose="020B0304020202020204" pitchFamily="34" charset="-34"/>
                <a:cs typeface="Cordia New" panose="020B0304020202020204" pitchFamily="34" charset="-34"/>
              </a:rPr>
              <a:t>voidable</a:t>
            </a:r>
            <a:r>
              <a:rPr lang="en-US" sz="2800" dirty="0">
                <a:latin typeface="Cordia New" panose="020B0304020202020204" pitchFamily="34" charset="-34"/>
                <a:cs typeface="Cordia New" panose="020B0304020202020204" pitchFamily="34" charset="-34"/>
              </a:rPr>
              <a:t> unless prior consent by curator</a:t>
            </a:r>
          </a:p>
          <a:p>
            <a:pPr marL="574675" lvl="8" indent="-339725">
              <a:lnSpc>
                <a:spcPct val="120000"/>
              </a:lnSpc>
              <a:spcBef>
                <a:spcPts val="600"/>
              </a:spcBef>
              <a:buFont typeface="+mj-lt"/>
              <a:buAutoNum type="romanLcPeriod"/>
              <a:defRPr/>
            </a:pPr>
            <a:r>
              <a:rPr lang="en-US" sz="2800" dirty="0">
                <a:latin typeface="Cordia New" panose="020B0304020202020204" pitchFamily="34" charset="-34"/>
                <a:cs typeface="Cordia New" panose="020B0304020202020204" pitchFamily="34" charset="-34"/>
              </a:rPr>
              <a:t>unsound mind - </a:t>
            </a:r>
            <a:r>
              <a:rPr lang="en-US" sz="2800" u="sng" dirty="0">
                <a:latin typeface="Cordia New" panose="020B0304020202020204" pitchFamily="34" charset="-34"/>
                <a:cs typeface="Cordia New" panose="020B0304020202020204" pitchFamily="34" charset="-34"/>
              </a:rPr>
              <a:t>void</a:t>
            </a:r>
            <a:r>
              <a:rPr lang="en-US" sz="2800" dirty="0">
                <a:latin typeface="Cordia New" panose="020B0304020202020204" pitchFamily="34" charset="-34"/>
                <a:cs typeface="Cordia New" panose="020B0304020202020204" pitchFamily="34" charset="-34"/>
              </a:rPr>
              <a:t> if contract entered into at a time when one party was actually of unsound mind, and the other party had knowledge of such unsoundness. </a:t>
            </a:r>
          </a:p>
          <a:p>
            <a:pPr marL="574675" indent="-339725">
              <a:buNone/>
            </a:pPr>
            <a:endParaRPr lang="en-US" sz="3600"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16</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8297617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Sole proprietorship </a:t>
            </a:r>
            <a:endParaRPr lang="en-US" dirty="0">
              <a:solidFill>
                <a:schemeClr val="tx1"/>
              </a:solidFill>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17</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Inhaltsplatzhalter 2"/>
          <p:cNvSpPr txBox="1">
            <a:spLocks/>
          </p:cNvSpPr>
          <p:nvPr/>
        </p:nvSpPr>
        <p:spPr>
          <a:xfrm>
            <a:off x="4864608" y="1828800"/>
            <a:ext cx="4126992" cy="4177488"/>
          </a:xfrm>
          <a:prstGeom prst="rect">
            <a:avLst/>
          </a:prstGeom>
        </p:spPr>
        <p:txBody>
          <a:bodyPr vert="horz">
            <a:normAutofit fontScale="92500" lnSpcReduction="20000"/>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a:buFont typeface="Wingdings"/>
              <a:buNone/>
            </a:pPr>
            <a:r>
              <a:rPr lang="en-US" sz="3200" b="1" smtClean="0">
                <a:solidFill>
                  <a:schemeClr val="accent2">
                    <a:lumMod val="75000"/>
                  </a:schemeClr>
                </a:solidFill>
                <a:latin typeface="CordiaUPC" pitchFamily="34" charset="-34"/>
                <a:cs typeface="CordiaUPC" pitchFamily="34" charset="-34"/>
              </a:rPr>
              <a:t>Disadvantages of a Sole Proprietorship</a:t>
            </a:r>
            <a:endParaRPr lang="en-US" sz="3200" smtClean="0">
              <a:solidFill>
                <a:schemeClr val="accent2">
                  <a:lumMod val="75000"/>
                </a:schemeClr>
              </a:solidFill>
              <a:latin typeface="CordiaUPC" pitchFamily="34" charset="-34"/>
              <a:cs typeface="CordiaUPC" pitchFamily="34" charset="-34"/>
            </a:endParaRPr>
          </a:p>
          <a:p>
            <a:pPr>
              <a:buFont typeface="Arial" pitchFamily="34" charset="0"/>
              <a:buChar char="•"/>
              <a:defRPr/>
            </a:pPr>
            <a:r>
              <a:rPr lang="en-US" sz="3200" smtClean="0">
                <a:latin typeface="CordiaUPC" pitchFamily="34" charset="-34"/>
                <a:cs typeface="CordiaUPC" pitchFamily="34" charset="-34"/>
              </a:rPr>
              <a:t>Unlimited liability</a:t>
            </a:r>
          </a:p>
          <a:p>
            <a:pPr>
              <a:buFont typeface="Arial" pitchFamily="34" charset="0"/>
              <a:buChar char="•"/>
              <a:defRPr/>
            </a:pPr>
            <a:r>
              <a:rPr lang="en-US" sz="3200" smtClean="0">
                <a:latin typeface="CordiaUPC" pitchFamily="34" charset="-34"/>
                <a:cs typeface="CordiaUPC" pitchFamily="34" charset="-34"/>
              </a:rPr>
              <a:t>Limited sources of funds</a:t>
            </a:r>
          </a:p>
          <a:p>
            <a:pPr>
              <a:buFont typeface="Arial" pitchFamily="34" charset="0"/>
              <a:buChar char="•"/>
              <a:defRPr/>
            </a:pPr>
            <a:r>
              <a:rPr lang="en-US" sz="3200" smtClean="0">
                <a:latin typeface="CordiaUPC" pitchFamily="34" charset="-34"/>
                <a:cs typeface="CordiaUPC" pitchFamily="34" charset="-34"/>
              </a:rPr>
              <a:t>Limited skills</a:t>
            </a:r>
          </a:p>
          <a:p>
            <a:pPr>
              <a:buFont typeface="Arial" pitchFamily="34" charset="0"/>
              <a:buChar char="•"/>
              <a:defRPr/>
            </a:pPr>
            <a:r>
              <a:rPr lang="en-US" sz="3200" smtClean="0">
                <a:latin typeface="CordiaUPC" pitchFamily="34" charset="-34"/>
                <a:cs typeface="CordiaUPC" pitchFamily="34" charset="-34"/>
              </a:rPr>
              <a:t>Lack of continuity</a:t>
            </a:r>
          </a:p>
          <a:p>
            <a:pPr>
              <a:buFont typeface="Arial" pitchFamily="34" charset="0"/>
              <a:buChar char="•"/>
              <a:defRPr/>
            </a:pPr>
            <a:r>
              <a:rPr lang="en-US" sz="3200" smtClean="0">
                <a:latin typeface="CordiaUPC" pitchFamily="34" charset="-34"/>
                <a:cs typeface="CordiaUPC" pitchFamily="34" charset="-34"/>
              </a:rPr>
              <a:t>Lack of qualified employees</a:t>
            </a:r>
          </a:p>
          <a:p>
            <a:pPr>
              <a:buFont typeface="Arial" pitchFamily="34" charset="0"/>
              <a:buChar char="•"/>
              <a:defRPr/>
            </a:pPr>
            <a:r>
              <a:rPr lang="en-US" sz="3200" smtClean="0">
                <a:latin typeface="CordiaUPC" pitchFamily="34" charset="-34"/>
                <a:cs typeface="CordiaUPC" pitchFamily="34" charset="-34"/>
              </a:rPr>
              <a:t>Taxation (deduction max. 60,000 Baht)</a:t>
            </a:r>
          </a:p>
          <a:p>
            <a:pPr>
              <a:buFont typeface="Wingdings"/>
              <a:buNone/>
            </a:pPr>
            <a:endParaRPr lang="en-US" dirty="0">
              <a:latin typeface="CordiaUPC" pitchFamily="34" charset="-34"/>
              <a:cs typeface="CordiaUPC" pitchFamily="34" charset="-34"/>
            </a:endParaRPr>
          </a:p>
        </p:txBody>
      </p:sp>
      <p:sp>
        <p:nvSpPr>
          <p:cNvPr id="9" name="Inhaltsplatzhalter 2"/>
          <p:cNvSpPr txBox="1">
            <a:spLocks/>
          </p:cNvSpPr>
          <p:nvPr/>
        </p:nvSpPr>
        <p:spPr>
          <a:xfrm>
            <a:off x="304800" y="1828800"/>
            <a:ext cx="4416552" cy="3657600"/>
          </a:xfrm>
          <a:prstGeom prst="rect">
            <a:avLst/>
          </a:prstGeom>
        </p:spPr>
        <p:txBody>
          <a:bodyPr vert="horz">
            <a:normAutofit fontScale="92500" lnSpcReduction="20000"/>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a:buFont typeface="Wingdings"/>
              <a:buNone/>
            </a:pPr>
            <a:r>
              <a:rPr lang="en-US" sz="3200" b="1" dirty="0" smtClean="0">
                <a:solidFill>
                  <a:schemeClr val="accent2">
                    <a:lumMod val="75000"/>
                  </a:schemeClr>
                </a:solidFill>
                <a:latin typeface="CordiaUPC" pitchFamily="34" charset="-34"/>
                <a:cs typeface="CordiaUPC" pitchFamily="34" charset="-34"/>
              </a:rPr>
              <a:t>Advantages of a Sole Proprietorship</a:t>
            </a:r>
          </a:p>
          <a:p>
            <a:pPr>
              <a:buFont typeface="Arial" pitchFamily="34" charset="0"/>
              <a:buChar char="•"/>
              <a:defRPr/>
            </a:pPr>
            <a:r>
              <a:rPr lang="en-US" sz="3200" dirty="0" smtClean="0">
                <a:latin typeface="CordiaUPC" pitchFamily="34" charset="-34"/>
                <a:cs typeface="CordiaUPC" pitchFamily="34" charset="-34"/>
              </a:rPr>
              <a:t>Ease and cost of formation</a:t>
            </a:r>
          </a:p>
          <a:p>
            <a:pPr>
              <a:buFont typeface="Arial" pitchFamily="34" charset="0"/>
              <a:buChar char="•"/>
              <a:defRPr/>
            </a:pPr>
            <a:r>
              <a:rPr lang="en-US" sz="3200" dirty="0" smtClean="0">
                <a:latin typeface="CordiaUPC" pitchFamily="34" charset="-34"/>
                <a:cs typeface="CordiaUPC" pitchFamily="34" charset="-34"/>
              </a:rPr>
              <a:t>Secrecy</a:t>
            </a:r>
          </a:p>
          <a:p>
            <a:pPr>
              <a:buFont typeface="Arial" pitchFamily="34" charset="0"/>
              <a:buChar char="•"/>
              <a:defRPr/>
            </a:pPr>
            <a:r>
              <a:rPr lang="en-US" sz="3200" dirty="0" smtClean="0">
                <a:latin typeface="CordiaUPC" pitchFamily="34" charset="-34"/>
                <a:cs typeface="CordiaUPC" pitchFamily="34" charset="-34"/>
              </a:rPr>
              <a:t>Distribution and use of profits</a:t>
            </a:r>
          </a:p>
          <a:p>
            <a:pPr>
              <a:buFont typeface="Arial" pitchFamily="34" charset="0"/>
              <a:buChar char="•"/>
              <a:defRPr/>
            </a:pPr>
            <a:r>
              <a:rPr lang="en-US" sz="3200" dirty="0" smtClean="0">
                <a:latin typeface="CordiaUPC" pitchFamily="34" charset="-34"/>
                <a:cs typeface="CordiaUPC" pitchFamily="34" charset="-34"/>
              </a:rPr>
              <a:t>Flexibility and control of the business</a:t>
            </a:r>
          </a:p>
          <a:p>
            <a:pPr>
              <a:buFont typeface="Arial" pitchFamily="34" charset="0"/>
              <a:buChar char="•"/>
              <a:defRPr/>
            </a:pPr>
            <a:r>
              <a:rPr lang="en-US" sz="3200" dirty="0" smtClean="0">
                <a:latin typeface="CordiaUPC" pitchFamily="34" charset="-34"/>
                <a:cs typeface="CordiaUPC" pitchFamily="34" charset="-34"/>
              </a:rPr>
              <a:t>Government regulation</a:t>
            </a:r>
          </a:p>
          <a:p>
            <a:pPr>
              <a:buFont typeface="Arial" pitchFamily="34" charset="0"/>
              <a:buChar char="•"/>
              <a:defRPr/>
            </a:pPr>
            <a:r>
              <a:rPr lang="en-US" sz="3200" dirty="0" smtClean="0">
                <a:latin typeface="CordiaUPC" pitchFamily="34" charset="-34"/>
                <a:cs typeface="CordiaUPC" pitchFamily="34" charset="-34"/>
              </a:rPr>
              <a:t>Taxation (pay income tax)</a:t>
            </a:r>
          </a:p>
          <a:p>
            <a:pPr>
              <a:buFont typeface="Wingdings"/>
              <a:buNone/>
            </a:pPr>
            <a:endParaRPr lang="en-US" dirty="0">
              <a:latin typeface="CordiaUPC" pitchFamily="34" charset="-34"/>
              <a:cs typeface="CordiaUPC" pitchFamily="34" charset="-34"/>
            </a:endParaRPr>
          </a:p>
        </p:txBody>
      </p:sp>
    </p:spTree>
    <p:extLst>
      <p:ext uri="{BB962C8B-B14F-4D97-AF65-F5344CB8AC3E}">
        <p14:creationId xmlns:p14="http://schemas.microsoft.com/office/powerpoint/2010/main" val="127920024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Personal Income Tax</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a:xfrm>
            <a:off x="612648" y="1600200"/>
            <a:ext cx="8153400" cy="5105400"/>
          </a:xfrm>
        </p:spPr>
        <p:txBody>
          <a:bodyPr>
            <a:normAutofit fontScale="92500" lnSpcReduction="20000"/>
          </a:bodyPr>
          <a:lstStyle/>
          <a:p>
            <a:pPr marL="0" indent="0">
              <a:buNone/>
            </a:pPr>
            <a:r>
              <a:rPr lang="en-US" b="1" dirty="0">
                <a:latin typeface="CordiaUPC" pitchFamily="34" charset="-34"/>
                <a:cs typeface="CordiaUPC" pitchFamily="34" charset="-34"/>
              </a:rPr>
              <a:t>Personal income tax</a:t>
            </a:r>
            <a:r>
              <a:rPr lang="en-US" dirty="0">
                <a:latin typeface="CordiaUPC" pitchFamily="34" charset="-34"/>
                <a:cs typeface="CordiaUPC" pitchFamily="34" charset="-34"/>
              </a:rPr>
              <a:t>: a tax levied on the total income of individuals (with some </a:t>
            </a:r>
            <a:r>
              <a:rPr lang="en-US" dirty="0" smtClean="0">
                <a:latin typeface="CordiaUPC" pitchFamily="34" charset="-34"/>
                <a:cs typeface="CordiaUPC" pitchFamily="34" charset="-34"/>
              </a:rPr>
              <a:t>deductions/ allowances exemption </a:t>
            </a:r>
            <a:r>
              <a:rPr lang="en-US" dirty="0">
                <a:latin typeface="CordiaUPC" pitchFamily="34" charset="-34"/>
                <a:cs typeface="CordiaUPC" pitchFamily="34" charset="-34"/>
              </a:rPr>
              <a:t>permitted</a:t>
            </a:r>
            <a:r>
              <a:rPr lang="en-US" dirty="0" smtClean="0">
                <a:latin typeface="CordiaUPC" pitchFamily="34" charset="-34"/>
                <a:cs typeface="CordiaUPC" pitchFamily="34" charset="-34"/>
              </a:rPr>
              <a:t>)</a:t>
            </a:r>
          </a:p>
          <a:p>
            <a:pPr marL="0" indent="0">
              <a:buNone/>
            </a:pPr>
            <a:endParaRPr lang="en-US" dirty="0">
              <a:latin typeface="CordiaUPC" pitchFamily="34" charset="-34"/>
              <a:cs typeface="CordiaUPC" pitchFamily="34" charset="-34"/>
            </a:endParaRPr>
          </a:p>
          <a:p>
            <a:pPr marL="0" indent="0">
              <a:buNone/>
            </a:pPr>
            <a:endParaRPr lang="en-US" dirty="0" smtClean="0">
              <a:latin typeface="CordiaUPC" pitchFamily="34" charset="-34"/>
              <a:cs typeface="CordiaUPC" pitchFamily="34" charset="-34"/>
            </a:endParaRPr>
          </a:p>
          <a:p>
            <a:pPr marL="0" indent="0">
              <a:buNone/>
            </a:pPr>
            <a:endParaRPr lang="en-US" dirty="0">
              <a:latin typeface="CordiaUPC" pitchFamily="34" charset="-34"/>
              <a:cs typeface="CordiaUPC" pitchFamily="34" charset="-34"/>
            </a:endParaRPr>
          </a:p>
          <a:p>
            <a:pPr marL="0" indent="0">
              <a:buNone/>
            </a:pPr>
            <a:endParaRPr lang="en-US" dirty="0" smtClean="0">
              <a:latin typeface="CordiaUPC" pitchFamily="34" charset="-34"/>
              <a:cs typeface="CordiaUPC" pitchFamily="34" charset="-34"/>
            </a:endParaRPr>
          </a:p>
          <a:p>
            <a:pPr marL="0" indent="0">
              <a:buNone/>
            </a:pPr>
            <a:endParaRPr lang="en-US" dirty="0">
              <a:latin typeface="CordiaUPC" pitchFamily="34" charset="-34"/>
              <a:cs typeface="CordiaUPC" pitchFamily="34" charset="-34"/>
            </a:endParaRPr>
          </a:p>
          <a:p>
            <a:pPr marL="0" indent="0">
              <a:buNone/>
            </a:pPr>
            <a:endParaRPr lang="en-US" dirty="0" smtClean="0">
              <a:latin typeface="CordiaUPC" pitchFamily="34" charset="-34"/>
              <a:cs typeface="CordiaUPC" pitchFamily="34" charset="-34"/>
            </a:endParaRPr>
          </a:p>
          <a:p>
            <a:pPr marL="0" indent="0">
              <a:buNone/>
            </a:pPr>
            <a:endParaRPr lang="en-US" dirty="0">
              <a:latin typeface="CordiaUPC" pitchFamily="34" charset="-34"/>
              <a:cs typeface="CordiaUPC" pitchFamily="34" charset="-34"/>
            </a:endParaRPr>
          </a:p>
          <a:p>
            <a:pPr marL="0" indent="0">
              <a:buNone/>
            </a:pPr>
            <a:endParaRPr lang="en-US" dirty="0" smtClean="0">
              <a:latin typeface="CordiaUPC" pitchFamily="34" charset="-34"/>
              <a:cs typeface="CordiaUPC" pitchFamily="34" charset="-34"/>
            </a:endParaRPr>
          </a:p>
          <a:p>
            <a:pPr marL="0" indent="0">
              <a:buNone/>
            </a:pPr>
            <a:r>
              <a:rPr lang="en-US" dirty="0">
                <a:latin typeface="CordiaUPC" pitchFamily="34" charset="-34"/>
                <a:cs typeface="CordiaUPC" pitchFamily="34" charset="-34"/>
              </a:rPr>
              <a:t>See the form: http://www.rd.go.th/publish/fileadmin/tax_pdf/pit/PIT91_070158.pdf </a:t>
            </a:r>
            <a:endParaRPr lang="en-US" dirty="0" smtClean="0">
              <a:latin typeface="CordiaUPC" pitchFamily="34" charset="-34"/>
              <a:cs typeface="CordiaUPC" pitchFamily="34" charset="-34"/>
            </a:endParaRPr>
          </a:p>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18</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9606" y="2493168"/>
            <a:ext cx="8385330" cy="34718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8306292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Personal Income Tax</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19</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6943" y="2533650"/>
            <a:ext cx="7991475" cy="3390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455711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Personal Income Tax</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20</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200" y="1752600"/>
            <a:ext cx="7526836" cy="46953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5452781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b="1" dirty="0">
                <a:latin typeface="CordiaUPC" pitchFamily="34" charset="-34"/>
                <a:cs typeface="CordiaUPC" pitchFamily="34" charset="-34"/>
              </a:rPr>
              <a:t>Partnership</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marL="0" indent="0">
              <a:buNone/>
            </a:pPr>
            <a:r>
              <a:rPr lang="en-US" sz="2800" dirty="0">
                <a:latin typeface="CordiaUPC" pitchFamily="34" charset="-34"/>
                <a:cs typeface="CordiaUPC" pitchFamily="34" charset="-34"/>
              </a:rPr>
              <a:t>A form of business organization defined by the Uniform Partnership Act as “an association of two or more persons who carry on as co-owners of a business for profit”</a:t>
            </a:r>
          </a:p>
          <a:p>
            <a:pPr marL="0" indent="0">
              <a:buNone/>
            </a:pPr>
            <a:r>
              <a:rPr lang="en-US" sz="2800" dirty="0">
                <a:latin typeface="CordiaUPC" pitchFamily="34" charset="-34"/>
                <a:cs typeface="CordiaUPC" pitchFamily="34" charset="-34"/>
              </a:rPr>
              <a:t>3 Forms of partnership</a:t>
            </a:r>
          </a:p>
          <a:p>
            <a:pPr>
              <a:buFont typeface="Wingdings" pitchFamily="2" charset="2"/>
              <a:buChar char="Ø"/>
            </a:pPr>
            <a:r>
              <a:rPr lang="de-DE" sz="2800" dirty="0">
                <a:latin typeface="CordiaUPC" pitchFamily="34" charset="-34"/>
                <a:cs typeface="CordiaUPC" pitchFamily="34" charset="-34"/>
              </a:rPr>
              <a:t>Unregistered ordinary partnership (</a:t>
            </a:r>
            <a:r>
              <a:rPr lang="th-TH" sz="2800" dirty="0">
                <a:latin typeface="CordiaUPC" pitchFamily="34" charset="-34"/>
                <a:cs typeface="CordiaUPC" pitchFamily="34" charset="-34"/>
              </a:rPr>
              <a:t>ห้างหุ้นส่วนสามัญไม่จดทะเบียน</a:t>
            </a:r>
            <a:r>
              <a:rPr lang="de-DE" sz="2800" dirty="0">
                <a:latin typeface="CordiaUPC" pitchFamily="34" charset="-34"/>
                <a:cs typeface="CordiaUPC" pitchFamily="34" charset="-34"/>
              </a:rPr>
              <a:t>)</a:t>
            </a:r>
            <a:endParaRPr lang="en-US" sz="2800" dirty="0">
              <a:latin typeface="CordiaUPC" pitchFamily="34" charset="-34"/>
              <a:cs typeface="CordiaUPC" pitchFamily="34" charset="-34"/>
            </a:endParaRPr>
          </a:p>
          <a:p>
            <a:pPr>
              <a:buFont typeface="Wingdings" pitchFamily="2" charset="2"/>
              <a:buChar char="Ø"/>
            </a:pPr>
            <a:r>
              <a:rPr lang="th-TH" sz="2800" dirty="0">
                <a:latin typeface="CordiaUPC" pitchFamily="34" charset="-34"/>
                <a:cs typeface="CordiaUPC" pitchFamily="34" charset="-34"/>
              </a:rPr>
              <a:t> </a:t>
            </a:r>
            <a:r>
              <a:rPr lang="de-DE" sz="2800" dirty="0">
                <a:latin typeface="CordiaUPC" pitchFamily="34" charset="-34"/>
                <a:cs typeface="CordiaUPC" pitchFamily="34" charset="-34"/>
              </a:rPr>
              <a:t>Ordinary partnership (</a:t>
            </a:r>
            <a:r>
              <a:rPr lang="th-TH" sz="2800" dirty="0">
                <a:latin typeface="CordiaUPC" pitchFamily="34" charset="-34"/>
                <a:cs typeface="CordiaUPC" pitchFamily="34" charset="-34"/>
              </a:rPr>
              <a:t>ห้างหุ้นส่วนสามัญ</a:t>
            </a:r>
            <a:r>
              <a:rPr lang="de-DE" sz="2800" dirty="0">
                <a:latin typeface="CordiaUPC" pitchFamily="34" charset="-34"/>
                <a:cs typeface="CordiaUPC" pitchFamily="34" charset="-34"/>
              </a:rPr>
              <a:t>)</a:t>
            </a:r>
            <a:endParaRPr lang="th-TH" sz="2800" dirty="0">
              <a:latin typeface="CordiaUPC" pitchFamily="34" charset="-34"/>
              <a:cs typeface="CordiaUPC" pitchFamily="34" charset="-34"/>
            </a:endParaRPr>
          </a:p>
          <a:p>
            <a:pPr>
              <a:buFont typeface="Wingdings" pitchFamily="2" charset="2"/>
              <a:buChar char="Ø"/>
            </a:pPr>
            <a:r>
              <a:rPr lang="th-TH" sz="2800" dirty="0">
                <a:latin typeface="CordiaUPC" pitchFamily="34" charset="-34"/>
                <a:cs typeface="CordiaUPC" pitchFamily="34" charset="-34"/>
              </a:rPr>
              <a:t> </a:t>
            </a:r>
            <a:r>
              <a:rPr lang="de-DE" sz="2800" dirty="0">
                <a:latin typeface="CordiaUPC" pitchFamily="34" charset="-34"/>
                <a:cs typeface="CordiaUPC" pitchFamily="34" charset="-34"/>
              </a:rPr>
              <a:t>Limited partnership (</a:t>
            </a:r>
            <a:r>
              <a:rPr lang="th-TH" sz="2800" dirty="0">
                <a:latin typeface="CordiaUPC" pitchFamily="34" charset="-34"/>
                <a:cs typeface="CordiaUPC" pitchFamily="34" charset="-34"/>
              </a:rPr>
              <a:t>ห้างหุ้นส่วนจำกัด</a:t>
            </a:r>
            <a:r>
              <a:rPr lang="de-DE" sz="2800" dirty="0">
                <a:latin typeface="CordiaUPC" pitchFamily="34" charset="-34"/>
                <a:cs typeface="CordiaUPC" pitchFamily="34" charset="-34"/>
              </a:rPr>
              <a:t>)</a:t>
            </a:r>
            <a:endParaRPr lang="en-US" sz="2800" dirty="0">
              <a:latin typeface="CordiaUPC" pitchFamily="34" charset="-34"/>
              <a:cs typeface="CordiaUPC" pitchFamily="34" charset="-34"/>
            </a:endParaRPr>
          </a:p>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21</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8319372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664192"/>
          </a:xfrm>
        </p:spPr>
        <p:txBody>
          <a:bodyPr>
            <a:normAutofit fontScale="90000"/>
          </a:bodyPr>
          <a:lstStyle/>
          <a:p>
            <a:r>
              <a:rPr lang="en-US" b="1" dirty="0">
                <a:latin typeface="CordiaUPC" pitchFamily="34" charset="-34"/>
                <a:cs typeface="CordiaUPC" pitchFamily="34" charset="-34"/>
              </a:rPr>
              <a:t>Partnership</a:t>
            </a:r>
            <a:endParaRPr lang="en-US" dirty="0">
              <a:solidFill>
                <a:schemeClr val="tx1"/>
              </a:solidFill>
              <a:latin typeface="Cordia New" pitchFamily="34" charset="-34"/>
              <a:cs typeface="Cordia New" pitchFamily="34" charset="-34"/>
            </a:endParaRPr>
          </a:p>
        </p:txBody>
      </p:sp>
      <p:graphicFrame>
        <p:nvGraphicFramePr>
          <p:cNvPr id="8" name="Content Placeholder 7"/>
          <p:cNvGraphicFramePr>
            <a:graphicFrameLocks noGrp="1"/>
          </p:cNvGraphicFramePr>
          <p:nvPr>
            <p:ph sz="quarter" idx="1"/>
            <p:extLst>
              <p:ext uri="{D42A27DB-BD31-4B8C-83A1-F6EECF244321}">
                <p14:modId xmlns:p14="http://schemas.microsoft.com/office/powerpoint/2010/main" val="3642771787"/>
              </p:ext>
            </p:extLst>
          </p:nvPr>
        </p:nvGraphicFramePr>
        <p:xfrm>
          <a:off x="779627" y="909320"/>
          <a:ext cx="8153401" cy="5948680"/>
        </p:xfrm>
        <a:graphic>
          <a:graphicData uri="http://schemas.openxmlformats.org/drawingml/2006/table">
            <a:tbl>
              <a:tblPr firstRow="1" bandRow="1">
                <a:tableStyleId>{5C22544A-7EE6-4342-B048-85BDC9FD1C3A}</a:tableStyleId>
              </a:tblPr>
              <a:tblGrid>
                <a:gridCol w="1825625"/>
                <a:gridCol w="2133600"/>
                <a:gridCol w="2155826"/>
                <a:gridCol w="2038350"/>
              </a:tblGrid>
              <a:tr h="142240">
                <a:tc>
                  <a:txBody>
                    <a:bodyPr/>
                    <a:lstStyle/>
                    <a:p>
                      <a:endParaRPr lang="en-US" b="1" dirty="0">
                        <a:solidFill>
                          <a:schemeClr val="tx1"/>
                        </a:solidFill>
                        <a:latin typeface="Cordia New" panose="020B0304020202020204" pitchFamily="34" charset="-34"/>
                        <a:cs typeface="Cordia New" panose="020B0304020202020204" pitchFamily="34" charset="-34"/>
                      </a:endParaRPr>
                    </a:p>
                  </a:txBody>
                  <a:tcPr/>
                </a:tc>
                <a:tc>
                  <a:txBody>
                    <a:bodyPr/>
                    <a:lstStyle/>
                    <a:p>
                      <a:r>
                        <a:rPr lang="en-US" dirty="0" smtClean="0">
                          <a:solidFill>
                            <a:schemeClr val="tx1"/>
                          </a:solidFill>
                          <a:latin typeface="Cordia New" panose="020B0304020202020204" pitchFamily="34" charset="-34"/>
                          <a:cs typeface="Cordia New" panose="020B0304020202020204" pitchFamily="34" charset="-34"/>
                        </a:rPr>
                        <a:t>Unregistered Ordinary Partnership</a:t>
                      </a:r>
                      <a:endParaRPr lang="en-US" dirty="0">
                        <a:solidFill>
                          <a:schemeClr val="tx1"/>
                        </a:solidFill>
                        <a:latin typeface="Cordia New" panose="020B0304020202020204" pitchFamily="34" charset="-34"/>
                        <a:cs typeface="Cordia New" panose="020B0304020202020204" pitchFamily="34" charset="-34"/>
                      </a:endParaRPr>
                    </a:p>
                  </a:txBody>
                  <a:tcPr/>
                </a:tc>
                <a:tc>
                  <a:txBody>
                    <a:bodyPr/>
                    <a:lstStyle/>
                    <a:p>
                      <a:r>
                        <a:rPr lang="en-US" dirty="0" smtClean="0">
                          <a:solidFill>
                            <a:schemeClr val="tx1"/>
                          </a:solidFill>
                          <a:latin typeface="Cordia New" panose="020B0304020202020204" pitchFamily="34" charset="-34"/>
                          <a:cs typeface="Cordia New" panose="020B0304020202020204" pitchFamily="34" charset="-34"/>
                        </a:rPr>
                        <a:t>Registered</a:t>
                      </a:r>
                      <a:r>
                        <a:rPr lang="en-US" baseline="0" dirty="0" smtClean="0">
                          <a:solidFill>
                            <a:schemeClr val="tx1"/>
                          </a:solidFill>
                          <a:latin typeface="Cordia New" panose="020B0304020202020204" pitchFamily="34" charset="-34"/>
                          <a:cs typeface="Cordia New" panose="020B0304020202020204" pitchFamily="34" charset="-34"/>
                        </a:rPr>
                        <a:t> Ordinary Partnership </a:t>
                      </a:r>
                      <a:endParaRPr lang="en-US" dirty="0">
                        <a:solidFill>
                          <a:schemeClr val="tx1"/>
                        </a:solidFill>
                        <a:latin typeface="Cordia New" panose="020B0304020202020204" pitchFamily="34" charset="-34"/>
                        <a:cs typeface="Cordia New" panose="020B0304020202020204" pitchFamily="34" charset="-34"/>
                      </a:endParaRPr>
                    </a:p>
                  </a:txBody>
                  <a:tcPr/>
                </a:tc>
                <a:tc>
                  <a:txBody>
                    <a:bodyPr/>
                    <a:lstStyle/>
                    <a:p>
                      <a:r>
                        <a:rPr lang="en-US" dirty="0" smtClean="0">
                          <a:solidFill>
                            <a:schemeClr val="tx1"/>
                          </a:solidFill>
                          <a:latin typeface="Cordia New" panose="020B0304020202020204" pitchFamily="34" charset="-34"/>
                          <a:cs typeface="Cordia New" panose="020B0304020202020204" pitchFamily="34" charset="-34"/>
                        </a:rPr>
                        <a:t>Limited Partnership </a:t>
                      </a:r>
                      <a:endParaRPr lang="en-US" dirty="0">
                        <a:solidFill>
                          <a:schemeClr val="tx1"/>
                        </a:solidFill>
                        <a:latin typeface="Cordia New" panose="020B0304020202020204" pitchFamily="34" charset="-34"/>
                        <a:cs typeface="Cordia New" panose="020B0304020202020204" pitchFamily="34" charset="-34"/>
                      </a:endParaRPr>
                    </a:p>
                  </a:txBody>
                  <a:tcPr/>
                </a:tc>
              </a:tr>
              <a:tr h="370840">
                <a:tc>
                  <a:txBody>
                    <a:bodyPr/>
                    <a:lstStyle/>
                    <a:p>
                      <a:r>
                        <a:rPr lang="en-US" b="1" dirty="0" smtClean="0">
                          <a:solidFill>
                            <a:schemeClr val="tx1"/>
                          </a:solidFill>
                          <a:latin typeface="Cordia New" panose="020B0304020202020204" pitchFamily="34" charset="-34"/>
                          <a:cs typeface="Cordia New" panose="020B0304020202020204" pitchFamily="34" charset="-34"/>
                        </a:rPr>
                        <a:t>Nature of Organization</a:t>
                      </a:r>
                      <a:endParaRPr lang="en-US" b="1" dirty="0">
                        <a:solidFill>
                          <a:schemeClr val="tx1"/>
                        </a:solidFill>
                        <a:latin typeface="Cordia New" panose="020B0304020202020204" pitchFamily="34" charset="-34"/>
                        <a:cs typeface="Cordia New" panose="020B0304020202020204" pitchFamily="34" charset="-34"/>
                      </a:endParaRPr>
                    </a:p>
                  </a:txBody>
                  <a:tcPr/>
                </a:tc>
                <a:tc>
                  <a:txBody>
                    <a:bodyPr/>
                    <a:lstStyle/>
                    <a:p>
                      <a:r>
                        <a:rPr lang="en-US" dirty="0" smtClean="0">
                          <a:solidFill>
                            <a:schemeClr val="tx1"/>
                          </a:solidFill>
                          <a:latin typeface="Cordia New" panose="020B0304020202020204" pitchFamily="34" charset="-34"/>
                          <a:cs typeface="Cordia New" panose="020B0304020202020204" pitchFamily="34" charset="-34"/>
                        </a:rPr>
                        <a:t>No separate entity</a:t>
                      </a:r>
                    </a:p>
                    <a:p>
                      <a:r>
                        <a:rPr lang="en-US" dirty="0" smtClean="0">
                          <a:solidFill>
                            <a:schemeClr val="tx1"/>
                          </a:solidFill>
                          <a:latin typeface="Cordia New" panose="020B0304020202020204" pitchFamily="34" charset="-34"/>
                          <a:cs typeface="Cordia New" panose="020B0304020202020204" pitchFamily="34" charset="-34"/>
                        </a:rPr>
                        <a:t>Partnership has</a:t>
                      </a:r>
                      <a:r>
                        <a:rPr lang="en-US" baseline="0" dirty="0" smtClean="0">
                          <a:solidFill>
                            <a:schemeClr val="tx1"/>
                          </a:solidFill>
                          <a:latin typeface="Cordia New" panose="020B0304020202020204" pitchFamily="34" charset="-34"/>
                          <a:cs typeface="Cordia New" panose="020B0304020202020204" pitchFamily="34" charset="-34"/>
                        </a:rPr>
                        <a:t> n</a:t>
                      </a:r>
                      <a:r>
                        <a:rPr lang="en-US" dirty="0" smtClean="0">
                          <a:solidFill>
                            <a:schemeClr val="tx1"/>
                          </a:solidFill>
                          <a:latin typeface="Cordia New" panose="020B0304020202020204" pitchFamily="34" charset="-34"/>
                          <a:cs typeface="Cordia New" panose="020B0304020202020204" pitchFamily="34" charset="-34"/>
                        </a:rPr>
                        <a:t>o legal entity</a:t>
                      </a:r>
                      <a:endParaRPr lang="en-US" dirty="0">
                        <a:solidFill>
                          <a:schemeClr val="tx1"/>
                        </a:solidFill>
                        <a:latin typeface="Cordia New" panose="020B0304020202020204" pitchFamily="34" charset="-34"/>
                        <a:cs typeface="Cordia New" panose="020B0304020202020204" pitchFamily="34" charset="-34"/>
                      </a:endParaRPr>
                    </a:p>
                  </a:txBody>
                  <a:tcPr/>
                </a:tc>
                <a:tc>
                  <a:txBody>
                    <a:bodyPr/>
                    <a:lstStyle/>
                    <a:p>
                      <a:r>
                        <a:rPr lang="en-US" dirty="0" smtClean="0">
                          <a:solidFill>
                            <a:schemeClr val="tx1"/>
                          </a:solidFill>
                          <a:latin typeface="Cordia New" panose="020B0304020202020204" pitchFamily="34" charset="-34"/>
                          <a:cs typeface="Cordia New" panose="020B0304020202020204" pitchFamily="34" charset="-34"/>
                        </a:rPr>
                        <a:t>Separate entity from</a:t>
                      </a:r>
                    </a:p>
                    <a:p>
                      <a:r>
                        <a:rPr lang="en-US" dirty="0" smtClean="0">
                          <a:solidFill>
                            <a:schemeClr val="tx1"/>
                          </a:solidFill>
                          <a:latin typeface="Cordia New" panose="020B0304020202020204" pitchFamily="34" charset="-34"/>
                          <a:cs typeface="Cordia New" panose="020B0304020202020204" pitchFamily="34" charset="-34"/>
                        </a:rPr>
                        <a:t>the partners </a:t>
                      </a:r>
                    </a:p>
                    <a:p>
                      <a:r>
                        <a:rPr lang="en-US" dirty="0" smtClean="0">
                          <a:solidFill>
                            <a:schemeClr val="tx1"/>
                          </a:solidFill>
                          <a:latin typeface="Cordia New" panose="020B0304020202020204" pitchFamily="34" charset="-34"/>
                          <a:cs typeface="Cordia New" panose="020B0304020202020204" pitchFamily="34" charset="-34"/>
                        </a:rPr>
                        <a:t>Partnership has legal entity</a:t>
                      </a:r>
                      <a:endParaRPr lang="en-US" dirty="0">
                        <a:solidFill>
                          <a:schemeClr val="tx1"/>
                        </a:solidFill>
                        <a:latin typeface="Cordia New" panose="020B0304020202020204" pitchFamily="34" charset="-34"/>
                        <a:cs typeface="Cordia New" panose="020B0304020202020204" pitchFamily="34" charset="-34"/>
                      </a:endParaRPr>
                    </a:p>
                  </a:txBody>
                  <a:tcPr/>
                </a:tc>
                <a:tc>
                  <a:txBody>
                    <a:bodyPr/>
                    <a:lstStyle/>
                    <a:p>
                      <a:r>
                        <a:rPr lang="en-US" dirty="0" smtClean="0">
                          <a:solidFill>
                            <a:schemeClr val="tx1"/>
                          </a:solidFill>
                          <a:latin typeface="Cordia New" panose="020B0304020202020204" pitchFamily="34" charset="-34"/>
                          <a:cs typeface="Cordia New" panose="020B0304020202020204" pitchFamily="34" charset="-34"/>
                        </a:rPr>
                        <a:t>Separate entity from</a:t>
                      </a:r>
                    </a:p>
                    <a:p>
                      <a:r>
                        <a:rPr lang="en-US" dirty="0" smtClean="0">
                          <a:solidFill>
                            <a:schemeClr val="tx1"/>
                          </a:solidFill>
                          <a:latin typeface="Cordia New" panose="020B0304020202020204" pitchFamily="34" charset="-34"/>
                          <a:cs typeface="Cordia New" panose="020B0304020202020204" pitchFamily="34" charset="-34"/>
                        </a:rPr>
                        <a:t>the partners </a:t>
                      </a:r>
                    </a:p>
                    <a:p>
                      <a:r>
                        <a:rPr lang="en-US" dirty="0" smtClean="0">
                          <a:solidFill>
                            <a:schemeClr val="tx1"/>
                          </a:solidFill>
                          <a:latin typeface="Cordia New" panose="020B0304020202020204" pitchFamily="34" charset="-34"/>
                          <a:cs typeface="Cordia New" panose="020B0304020202020204" pitchFamily="34" charset="-34"/>
                        </a:rPr>
                        <a:t>Partnership has legal entity</a:t>
                      </a:r>
                      <a:endParaRPr lang="en-US" dirty="0">
                        <a:solidFill>
                          <a:schemeClr val="tx1"/>
                        </a:solidFill>
                        <a:latin typeface="Cordia New" panose="020B0304020202020204" pitchFamily="34" charset="-34"/>
                        <a:cs typeface="Cordia New" panose="020B0304020202020204" pitchFamily="34" charset="-34"/>
                      </a:endParaRPr>
                    </a:p>
                  </a:txBody>
                  <a:tcPr/>
                </a:tc>
              </a:tr>
              <a:tr h="350520">
                <a:tc>
                  <a:txBody>
                    <a:bodyPr/>
                    <a:lstStyle/>
                    <a:p>
                      <a:r>
                        <a:rPr lang="en-US" b="1" dirty="0" smtClean="0">
                          <a:solidFill>
                            <a:schemeClr val="tx1"/>
                          </a:solidFill>
                          <a:latin typeface="Cordia New" panose="020B0304020202020204" pitchFamily="34" charset="-34"/>
                          <a:cs typeface="Cordia New" panose="020B0304020202020204" pitchFamily="34" charset="-34"/>
                        </a:rPr>
                        <a:t>Number</a:t>
                      </a:r>
                      <a:r>
                        <a:rPr lang="en-US" b="1" baseline="0" dirty="0" smtClean="0">
                          <a:solidFill>
                            <a:schemeClr val="tx1"/>
                          </a:solidFill>
                          <a:latin typeface="Cordia New" panose="020B0304020202020204" pitchFamily="34" charset="-34"/>
                          <a:cs typeface="Cordia New" panose="020B0304020202020204" pitchFamily="34" charset="-34"/>
                        </a:rPr>
                        <a:t> of owners </a:t>
                      </a:r>
                      <a:endParaRPr lang="en-US" b="1" dirty="0">
                        <a:solidFill>
                          <a:schemeClr val="tx1"/>
                        </a:solidFill>
                        <a:latin typeface="Cordia New" panose="020B0304020202020204" pitchFamily="34" charset="-34"/>
                        <a:cs typeface="Cordia New" panose="020B0304020202020204" pitchFamily="34" charset="-34"/>
                      </a:endParaRPr>
                    </a:p>
                  </a:txBody>
                  <a:tcPr/>
                </a:tc>
                <a:tc>
                  <a:txBody>
                    <a:bodyPr/>
                    <a:lstStyle/>
                    <a:p>
                      <a:r>
                        <a:rPr lang="en-US" dirty="0" smtClean="0">
                          <a:solidFill>
                            <a:schemeClr val="tx1"/>
                          </a:solidFill>
                          <a:latin typeface="Cordia New" panose="020B0304020202020204" pitchFamily="34" charset="-34"/>
                          <a:cs typeface="Cordia New" panose="020B0304020202020204" pitchFamily="34" charset="-34"/>
                        </a:rPr>
                        <a:t>2 or</a:t>
                      </a:r>
                      <a:r>
                        <a:rPr lang="en-US" baseline="0" dirty="0" smtClean="0">
                          <a:solidFill>
                            <a:schemeClr val="tx1"/>
                          </a:solidFill>
                          <a:latin typeface="Cordia New" panose="020B0304020202020204" pitchFamily="34" charset="-34"/>
                          <a:cs typeface="Cordia New" panose="020B0304020202020204" pitchFamily="34" charset="-34"/>
                        </a:rPr>
                        <a:t> more </a:t>
                      </a:r>
                      <a:endParaRPr lang="en-US" dirty="0">
                        <a:solidFill>
                          <a:schemeClr val="tx1"/>
                        </a:solidFill>
                        <a:latin typeface="Cordia New" panose="020B0304020202020204" pitchFamily="34" charset="-34"/>
                        <a:cs typeface="Cordia New" panose="020B0304020202020204" pitchFamily="34" charset="-34"/>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solidFill>
                            <a:schemeClr val="tx1"/>
                          </a:solidFill>
                          <a:latin typeface="Cordia New" panose="020B0304020202020204" pitchFamily="34" charset="-34"/>
                          <a:cs typeface="Cordia New" panose="020B0304020202020204" pitchFamily="34" charset="-34"/>
                        </a:rPr>
                        <a:t>2 or</a:t>
                      </a:r>
                      <a:r>
                        <a:rPr lang="en-US" baseline="0" dirty="0" smtClean="0">
                          <a:solidFill>
                            <a:schemeClr val="tx1"/>
                          </a:solidFill>
                          <a:latin typeface="Cordia New" panose="020B0304020202020204" pitchFamily="34" charset="-34"/>
                          <a:cs typeface="Cordia New" panose="020B0304020202020204" pitchFamily="34" charset="-34"/>
                        </a:rPr>
                        <a:t> more </a:t>
                      </a:r>
                      <a:endParaRPr lang="en-US" dirty="0" smtClean="0">
                        <a:solidFill>
                          <a:schemeClr val="tx1"/>
                        </a:solidFill>
                        <a:latin typeface="Cordia New" panose="020B0304020202020204" pitchFamily="34" charset="-34"/>
                        <a:cs typeface="Cordia New" panose="020B0304020202020204" pitchFamily="34" charset="-34"/>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solidFill>
                            <a:schemeClr val="tx1"/>
                          </a:solidFill>
                          <a:latin typeface="Cordia New" panose="020B0304020202020204" pitchFamily="34" charset="-34"/>
                          <a:cs typeface="Cordia New" panose="020B0304020202020204" pitchFamily="34" charset="-34"/>
                        </a:rPr>
                        <a:t>2 or</a:t>
                      </a:r>
                      <a:r>
                        <a:rPr lang="en-US" baseline="0" dirty="0" smtClean="0">
                          <a:solidFill>
                            <a:schemeClr val="tx1"/>
                          </a:solidFill>
                          <a:latin typeface="Cordia New" panose="020B0304020202020204" pitchFamily="34" charset="-34"/>
                          <a:cs typeface="Cordia New" panose="020B0304020202020204" pitchFamily="34" charset="-34"/>
                        </a:rPr>
                        <a:t> more </a:t>
                      </a:r>
                      <a:endParaRPr lang="en-US" dirty="0" smtClean="0">
                        <a:solidFill>
                          <a:schemeClr val="tx1"/>
                        </a:solidFill>
                        <a:latin typeface="Cordia New" panose="020B0304020202020204" pitchFamily="34" charset="-34"/>
                        <a:cs typeface="Cordia New" panose="020B0304020202020204" pitchFamily="34" charset="-34"/>
                      </a:endParaRPr>
                    </a:p>
                  </a:txBody>
                  <a:tcPr/>
                </a:tc>
              </a:tr>
              <a:tr h="370840">
                <a:tc>
                  <a:txBody>
                    <a:bodyPr/>
                    <a:lstStyle/>
                    <a:p>
                      <a:r>
                        <a:rPr lang="en-US" b="1" dirty="0" smtClean="0">
                          <a:solidFill>
                            <a:schemeClr val="tx1"/>
                          </a:solidFill>
                          <a:latin typeface="Cordia New" panose="020B0304020202020204" pitchFamily="34" charset="-34"/>
                          <a:cs typeface="Cordia New" panose="020B0304020202020204" pitchFamily="34" charset="-34"/>
                        </a:rPr>
                        <a:t>Taxation </a:t>
                      </a:r>
                      <a:endParaRPr lang="en-US" b="1" dirty="0">
                        <a:solidFill>
                          <a:schemeClr val="tx1"/>
                        </a:solidFill>
                        <a:latin typeface="Cordia New" panose="020B0304020202020204" pitchFamily="34" charset="-34"/>
                        <a:cs typeface="Cordia New" panose="020B0304020202020204" pitchFamily="34" charset="-34"/>
                      </a:endParaRPr>
                    </a:p>
                  </a:txBody>
                  <a:tcPr/>
                </a:tc>
                <a:tc>
                  <a:txBody>
                    <a:bodyPr/>
                    <a:lstStyle/>
                    <a:p>
                      <a:r>
                        <a:rPr lang="en-US" dirty="0" smtClean="0">
                          <a:solidFill>
                            <a:schemeClr val="tx1"/>
                          </a:solidFill>
                          <a:latin typeface="Cordia New" panose="020B0304020202020204" pitchFamily="34" charset="-34"/>
                          <a:cs typeface="Cordia New" panose="020B0304020202020204" pitchFamily="34" charset="-34"/>
                        </a:rPr>
                        <a:t>PIT</a:t>
                      </a:r>
                      <a:endParaRPr lang="en-US" dirty="0">
                        <a:solidFill>
                          <a:schemeClr val="tx1"/>
                        </a:solidFill>
                        <a:latin typeface="Cordia New" panose="020B0304020202020204" pitchFamily="34" charset="-34"/>
                        <a:cs typeface="Cordia New" panose="020B0304020202020204" pitchFamily="34" charset="-34"/>
                      </a:endParaRPr>
                    </a:p>
                  </a:txBody>
                  <a:tcPr/>
                </a:tc>
                <a:tc>
                  <a:txBody>
                    <a:bodyPr/>
                    <a:lstStyle/>
                    <a:p>
                      <a:r>
                        <a:rPr lang="en-US" dirty="0" smtClean="0">
                          <a:solidFill>
                            <a:schemeClr val="tx1"/>
                          </a:solidFill>
                          <a:latin typeface="Cordia New" panose="020B0304020202020204" pitchFamily="34" charset="-34"/>
                          <a:cs typeface="Cordia New" panose="020B0304020202020204" pitchFamily="34" charset="-34"/>
                        </a:rPr>
                        <a:t>CIT</a:t>
                      </a:r>
                      <a:endParaRPr lang="en-US" dirty="0">
                        <a:solidFill>
                          <a:schemeClr val="tx1"/>
                        </a:solidFill>
                        <a:latin typeface="Cordia New" panose="020B0304020202020204" pitchFamily="34" charset="-34"/>
                        <a:cs typeface="Cordia New" panose="020B0304020202020204" pitchFamily="34" charset="-34"/>
                      </a:endParaRPr>
                    </a:p>
                  </a:txBody>
                  <a:tcPr/>
                </a:tc>
                <a:tc>
                  <a:txBody>
                    <a:bodyPr/>
                    <a:lstStyle/>
                    <a:p>
                      <a:r>
                        <a:rPr lang="en-US" dirty="0" smtClean="0">
                          <a:solidFill>
                            <a:schemeClr val="tx1"/>
                          </a:solidFill>
                          <a:latin typeface="Cordia New" panose="020B0304020202020204" pitchFamily="34" charset="-34"/>
                          <a:cs typeface="Cordia New" panose="020B0304020202020204" pitchFamily="34" charset="-34"/>
                        </a:rPr>
                        <a:t>CIT </a:t>
                      </a:r>
                      <a:endParaRPr lang="en-US" dirty="0">
                        <a:solidFill>
                          <a:schemeClr val="tx1"/>
                        </a:solidFill>
                        <a:latin typeface="Cordia New" panose="020B0304020202020204" pitchFamily="34" charset="-34"/>
                        <a:cs typeface="Cordia New" panose="020B0304020202020204" pitchFamily="34" charset="-34"/>
                      </a:endParaRPr>
                    </a:p>
                  </a:txBody>
                  <a:tcPr/>
                </a:tc>
              </a:tr>
              <a:tr h="3500120">
                <a:tc>
                  <a:txBody>
                    <a:bodyPr/>
                    <a:lstStyle/>
                    <a:p>
                      <a:r>
                        <a:rPr lang="en-US" b="1" dirty="0" smtClean="0">
                          <a:solidFill>
                            <a:schemeClr val="tx1"/>
                          </a:solidFill>
                          <a:latin typeface="Cordia New" panose="020B0304020202020204" pitchFamily="34" charset="-34"/>
                          <a:cs typeface="Cordia New" panose="020B0304020202020204" pitchFamily="34" charset="-34"/>
                        </a:rPr>
                        <a:t>Liability </a:t>
                      </a:r>
                      <a:endParaRPr lang="en-US" b="1" dirty="0">
                        <a:solidFill>
                          <a:schemeClr val="tx1"/>
                        </a:solidFill>
                        <a:latin typeface="Cordia New" panose="020B0304020202020204" pitchFamily="34" charset="-34"/>
                        <a:cs typeface="Cordia New" panose="020B0304020202020204" pitchFamily="34" charset="-34"/>
                      </a:endParaRPr>
                    </a:p>
                  </a:txBody>
                  <a:tcPr/>
                </a:tc>
                <a:tc>
                  <a:txBody>
                    <a:bodyPr/>
                    <a:lstStyle/>
                    <a:p>
                      <a:r>
                        <a:rPr lang="en-US" dirty="0" smtClean="0">
                          <a:solidFill>
                            <a:schemeClr val="tx1"/>
                          </a:solidFill>
                          <a:latin typeface="Cordia New" panose="020B0304020202020204" pitchFamily="34" charset="-34"/>
                          <a:cs typeface="Cordia New" panose="020B0304020202020204" pitchFamily="34" charset="-34"/>
                        </a:rPr>
                        <a:t>All partners are jointly</a:t>
                      </a:r>
                      <a:r>
                        <a:rPr lang="en-US" baseline="0" dirty="0" smtClean="0">
                          <a:solidFill>
                            <a:schemeClr val="tx1"/>
                          </a:solidFill>
                          <a:latin typeface="Cordia New" panose="020B0304020202020204" pitchFamily="34" charset="-34"/>
                          <a:cs typeface="Cordia New" panose="020B0304020202020204" pitchFamily="34" charset="-34"/>
                        </a:rPr>
                        <a:t> </a:t>
                      </a:r>
                      <a:r>
                        <a:rPr lang="en-US" dirty="0" smtClean="0">
                          <a:solidFill>
                            <a:schemeClr val="tx1"/>
                          </a:solidFill>
                          <a:latin typeface="Cordia New" panose="020B0304020202020204" pitchFamily="34" charset="-34"/>
                          <a:cs typeface="Cordia New" panose="020B0304020202020204" pitchFamily="34" charset="-34"/>
                        </a:rPr>
                        <a:t>and unlimitedly liable</a:t>
                      </a:r>
                      <a:r>
                        <a:rPr lang="en-US" baseline="0" dirty="0" smtClean="0">
                          <a:solidFill>
                            <a:schemeClr val="tx1"/>
                          </a:solidFill>
                          <a:latin typeface="Cordia New" panose="020B0304020202020204" pitchFamily="34" charset="-34"/>
                          <a:cs typeface="Cordia New" panose="020B0304020202020204" pitchFamily="34" charset="-34"/>
                        </a:rPr>
                        <a:t> </a:t>
                      </a:r>
                      <a:r>
                        <a:rPr lang="en-US" dirty="0" smtClean="0">
                          <a:solidFill>
                            <a:schemeClr val="tx1"/>
                          </a:solidFill>
                          <a:latin typeface="Cordia New" panose="020B0304020202020204" pitchFamily="34" charset="-34"/>
                          <a:cs typeface="Cordia New" panose="020B0304020202020204" pitchFamily="34" charset="-34"/>
                        </a:rPr>
                        <a:t>for all the obligations</a:t>
                      </a:r>
                      <a:r>
                        <a:rPr lang="en-US" baseline="0" dirty="0" smtClean="0">
                          <a:solidFill>
                            <a:schemeClr val="tx1"/>
                          </a:solidFill>
                          <a:latin typeface="Cordia New" panose="020B0304020202020204" pitchFamily="34" charset="-34"/>
                          <a:cs typeface="Cordia New" panose="020B0304020202020204" pitchFamily="34" charset="-34"/>
                        </a:rPr>
                        <a:t> </a:t>
                      </a:r>
                      <a:r>
                        <a:rPr lang="en-US" dirty="0" smtClean="0">
                          <a:solidFill>
                            <a:schemeClr val="tx1"/>
                          </a:solidFill>
                          <a:latin typeface="Cordia New" panose="020B0304020202020204" pitchFamily="34" charset="-34"/>
                          <a:cs typeface="Cordia New" panose="020B0304020202020204" pitchFamily="34" charset="-34"/>
                        </a:rPr>
                        <a:t>of the partnership.</a:t>
                      </a:r>
                      <a:endParaRPr lang="en-US" dirty="0">
                        <a:solidFill>
                          <a:schemeClr val="tx1"/>
                        </a:solidFill>
                        <a:latin typeface="Cordia New" panose="020B0304020202020204" pitchFamily="34" charset="-34"/>
                        <a:cs typeface="Cordia New" panose="020B0304020202020204" pitchFamily="34" charset="-34"/>
                      </a:endParaRPr>
                    </a:p>
                  </a:txBody>
                  <a:tcPr/>
                </a:tc>
                <a:tc>
                  <a:txBody>
                    <a:bodyPr/>
                    <a:lstStyle/>
                    <a:p>
                      <a:r>
                        <a:rPr lang="en-US" dirty="0" smtClean="0">
                          <a:solidFill>
                            <a:schemeClr val="tx1"/>
                          </a:solidFill>
                          <a:latin typeface="Cordia New" panose="020B0304020202020204" pitchFamily="34" charset="-34"/>
                          <a:cs typeface="Cordia New" panose="020B0304020202020204" pitchFamily="34" charset="-34"/>
                        </a:rPr>
                        <a:t>All partners are jointly</a:t>
                      </a:r>
                    </a:p>
                    <a:p>
                      <a:r>
                        <a:rPr lang="en-US" dirty="0" smtClean="0">
                          <a:solidFill>
                            <a:schemeClr val="tx1"/>
                          </a:solidFill>
                          <a:latin typeface="Cordia New" panose="020B0304020202020204" pitchFamily="34" charset="-34"/>
                          <a:cs typeface="Cordia New" panose="020B0304020202020204" pitchFamily="34" charset="-34"/>
                        </a:rPr>
                        <a:t>and unlimitedly liable</a:t>
                      </a:r>
                    </a:p>
                    <a:p>
                      <a:r>
                        <a:rPr lang="en-US" dirty="0" smtClean="0">
                          <a:solidFill>
                            <a:schemeClr val="tx1"/>
                          </a:solidFill>
                          <a:latin typeface="Cordia New" panose="020B0304020202020204" pitchFamily="34" charset="-34"/>
                          <a:cs typeface="Cordia New" panose="020B0304020202020204" pitchFamily="34" charset="-34"/>
                        </a:rPr>
                        <a:t>for all the obligations</a:t>
                      </a:r>
                    </a:p>
                    <a:p>
                      <a:r>
                        <a:rPr lang="en-US" dirty="0" smtClean="0">
                          <a:solidFill>
                            <a:schemeClr val="tx1"/>
                          </a:solidFill>
                          <a:latin typeface="Cordia New" panose="020B0304020202020204" pitchFamily="34" charset="-34"/>
                          <a:cs typeface="Cordia New" panose="020B0304020202020204" pitchFamily="34" charset="-34"/>
                        </a:rPr>
                        <a:t>of the partnership. </a:t>
                      </a:r>
                    </a:p>
                    <a:p>
                      <a:r>
                        <a:rPr lang="en-US" dirty="0" smtClean="0">
                          <a:solidFill>
                            <a:schemeClr val="tx1"/>
                          </a:solidFill>
                          <a:latin typeface="Cordia New" panose="020B0304020202020204" pitchFamily="34" charset="-34"/>
                          <a:cs typeface="Cordia New" panose="020B0304020202020204" pitchFamily="34" charset="-34"/>
                        </a:rPr>
                        <a:t> A partner may make a claim on behalf of the partnership against third parties.</a:t>
                      </a:r>
                    </a:p>
                    <a:p>
                      <a:r>
                        <a:rPr lang="en-US" dirty="0" smtClean="0">
                          <a:solidFill>
                            <a:schemeClr val="tx1"/>
                          </a:solidFill>
                          <a:latin typeface="Cordia New" panose="020B0304020202020204" pitchFamily="34" charset="-34"/>
                          <a:cs typeface="Cordia New" panose="020B0304020202020204" pitchFamily="34" charset="-34"/>
                        </a:rPr>
                        <a:t>Creditors must exhaust</a:t>
                      </a:r>
                    </a:p>
                    <a:p>
                      <a:r>
                        <a:rPr lang="en-US" dirty="0" smtClean="0">
                          <a:solidFill>
                            <a:schemeClr val="tx1"/>
                          </a:solidFill>
                          <a:latin typeface="Cordia New" panose="020B0304020202020204" pitchFamily="34" charset="-34"/>
                          <a:cs typeface="Cordia New" panose="020B0304020202020204" pitchFamily="34" charset="-34"/>
                        </a:rPr>
                        <a:t>all assets of the partnership before they can pursue claims against the individual partners. </a:t>
                      </a:r>
                      <a:endParaRPr lang="en-US" dirty="0">
                        <a:solidFill>
                          <a:schemeClr val="tx1"/>
                        </a:solidFill>
                        <a:latin typeface="Cordia New" panose="020B0304020202020204" pitchFamily="34" charset="-34"/>
                        <a:cs typeface="Cordia New" panose="020B0304020202020204" pitchFamily="34" charset="-34"/>
                      </a:endParaRPr>
                    </a:p>
                  </a:txBody>
                  <a:tcPr/>
                </a:tc>
                <a:tc>
                  <a:txBody>
                    <a:bodyPr/>
                    <a:lstStyle/>
                    <a:p>
                      <a:r>
                        <a:rPr lang="en-US" dirty="0" smtClean="0">
                          <a:solidFill>
                            <a:schemeClr val="tx1"/>
                          </a:solidFill>
                          <a:latin typeface="Cordia New" panose="020B0304020202020204" pitchFamily="34" charset="-34"/>
                          <a:cs typeface="Cordia New" panose="020B0304020202020204" pitchFamily="34" charset="-34"/>
                        </a:rPr>
                        <a:t>All partners are jointly</a:t>
                      </a:r>
                    </a:p>
                    <a:p>
                      <a:r>
                        <a:rPr lang="en-US" dirty="0" smtClean="0">
                          <a:solidFill>
                            <a:schemeClr val="tx1"/>
                          </a:solidFill>
                          <a:latin typeface="Cordia New" panose="020B0304020202020204" pitchFamily="34" charset="-34"/>
                          <a:cs typeface="Cordia New" panose="020B0304020202020204" pitchFamily="34" charset="-34"/>
                        </a:rPr>
                        <a:t>and unlimitedly liable</a:t>
                      </a:r>
                    </a:p>
                    <a:p>
                      <a:r>
                        <a:rPr lang="en-US" dirty="0" smtClean="0">
                          <a:solidFill>
                            <a:schemeClr val="tx1"/>
                          </a:solidFill>
                          <a:latin typeface="Cordia New" panose="020B0304020202020204" pitchFamily="34" charset="-34"/>
                          <a:cs typeface="Cordia New" panose="020B0304020202020204" pitchFamily="34" charset="-34"/>
                        </a:rPr>
                        <a:t>for all the obligations</a:t>
                      </a:r>
                    </a:p>
                    <a:p>
                      <a:r>
                        <a:rPr lang="en-US" dirty="0" smtClean="0">
                          <a:solidFill>
                            <a:schemeClr val="tx1"/>
                          </a:solidFill>
                          <a:latin typeface="Cordia New" panose="020B0304020202020204" pitchFamily="34" charset="-34"/>
                          <a:cs typeface="Cordia New" panose="020B0304020202020204" pitchFamily="34" charset="-34"/>
                        </a:rPr>
                        <a:t>of the partnership. </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solidFill>
                            <a:schemeClr val="tx1"/>
                          </a:solidFill>
                          <a:latin typeface="Cordia New" panose="020B0304020202020204" pitchFamily="34" charset="-34"/>
                          <a:cs typeface="Cordia New" panose="020B0304020202020204" pitchFamily="34" charset="-34"/>
                        </a:rPr>
                        <a:t>A partner may make a claim on behalf of the partnership against third parties.</a:t>
                      </a:r>
                    </a:p>
                    <a:p>
                      <a:r>
                        <a:rPr lang="en-US" dirty="0" smtClean="0">
                          <a:solidFill>
                            <a:schemeClr val="tx1"/>
                          </a:solidFill>
                          <a:latin typeface="Cordia New" panose="020B0304020202020204" pitchFamily="34" charset="-34"/>
                          <a:cs typeface="Cordia New" panose="020B0304020202020204" pitchFamily="34" charset="-34"/>
                        </a:rPr>
                        <a:t>Creditors must exhaust</a:t>
                      </a:r>
                    </a:p>
                    <a:p>
                      <a:r>
                        <a:rPr lang="en-US" dirty="0" smtClean="0">
                          <a:solidFill>
                            <a:schemeClr val="tx1"/>
                          </a:solidFill>
                          <a:latin typeface="Cordia New" panose="020B0304020202020204" pitchFamily="34" charset="-34"/>
                          <a:cs typeface="Cordia New" panose="020B0304020202020204" pitchFamily="34" charset="-34"/>
                        </a:rPr>
                        <a:t>all assets of the partnership before they can pursue claims against the individual partners. </a:t>
                      </a:r>
                    </a:p>
                  </a:txBody>
                  <a:tcPr/>
                </a:tc>
              </a:tr>
            </a:tbl>
          </a:graphicData>
        </a:graphic>
      </p:graphicFrame>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22</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6975199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graphicFrame>
        <p:nvGraphicFramePr>
          <p:cNvPr id="9" name="Content Placeholder 8"/>
          <p:cNvGraphicFramePr>
            <a:graphicFrameLocks noGrp="1"/>
          </p:cNvGraphicFramePr>
          <p:nvPr>
            <p:ph sz="quarter" idx="1"/>
            <p:extLst>
              <p:ext uri="{D42A27DB-BD31-4B8C-83A1-F6EECF244321}">
                <p14:modId xmlns:p14="http://schemas.microsoft.com/office/powerpoint/2010/main" val="689238946"/>
              </p:ext>
            </p:extLst>
          </p:nvPr>
        </p:nvGraphicFramePr>
        <p:xfrm>
          <a:off x="612775" y="1600200"/>
          <a:ext cx="8153400" cy="3296920"/>
        </p:xfrm>
        <a:graphic>
          <a:graphicData uri="http://schemas.openxmlformats.org/drawingml/2006/table">
            <a:tbl>
              <a:tblPr firstRow="1" bandRow="1">
                <a:tableStyleId>{5C22544A-7EE6-4342-B048-85BDC9FD1C3A}</a:tableStyleId>
              </a:tblPr>
              <a:tblGrid>
                <a:gridCol w="2038350"/>
                <a:gridCol w="2038350"/>
                <a:gridCol w="2038350"/>
                <a:gridCol w="2038350"/>
              </a:tblGrid>
              <a:tr h="370840">
                <a:tc>
                  <a:txBody>
                    <a:bodyPr/>
                    <a:lstStyle/>
                    <a:p>
                      <a:endParaRPr lang="en-US" dirty="0">
                        <a:solidFill>
                          <a:schemeClr val="tx1"/>
                        </a:solidFill>
                        <a:latin typeface="Cordia New" panose="020B0304020202020204" pitchFamily="34" charset="-34"/>
                        <a:cs typeface="Cordia New" panose="020B0304020202020204" pitchFamily="34" charset="-34"/>
                      </a:endParaRPr>
                    </a:p>
                  </a:txBody>
                  <a:tcPr/>
                </a:tc>
                <a:tc>
                  <a:txBody>
                    <a:bodyPr/>
                    <a:lstStyle/>
                    <a:p>
                      <a:r>
                        <a:rPr lang="en-US" dirty="0" smtClean="0">
                          <a:solidFill>
                            <a:schemeClr val="tx1"/>
                          </a:solidFill>
                          <a:latin typeface="Cordia New" panose="020B0304020202020204" pitchFamily="34" charset="-34"/>
                          <a:cs typeface="Cordia New" panose="020B0304020202020204" pitchFamily="34" charset="-34"/>
                        </a:rPr>
                        <a:t>Unregistered Ordinary </a:t>
                      </a:r>
                      <a:endParaRPr lang="en-US" dirty="0">
                        <a:solidFill>
                          <a:schemeClr val="tx1"/>
                        </a:solidFill>
                        <a:latin typeface="Cordia New" panose="020B0304020202020204" pitchFamily="34" charset="-34"/>
                        <a:cs typeface="Cordia New" panose="020B0304020202020204" pitchFamily="34" charset="-34"/>
                      </a:endParaRPr>
                    </a:p>
                  </a:txBody>
                  <a:tcPr/>
                </a:tc>
                <a:tc>
                  <a:txBody>
                    <a:bodyPr/>
                    <a:lstStyle/>
                    <a:p>
                      <a:r>
                        <a:rPr lang="en-US" dirty="0" smtClean="0">
                          <a:solidFill>
                            <a:schemeClr val="tx1"/>
                          </a:solidFill>
                          <a:latin typeface="Cordia New" panose="020B0304020202020204" pitchFamily="34" charset="-34"/>
                          <a:cs typeface="Cordia New" panose="020B0304020202020204" pitchFamily="34" charset="-34"/>
                        </a:rPr>
                        <a:t>Registered Ordinary</a:t>
                      </a:r>
                      <a:endParaRPr lang="en-US" dirty="0">
                        <a:solidFill>
                          <a:schemeClr val="tx1"/>
                        </a:solidFill>
                        <a:latin typeface="Cordia New" panose="020B0304020202020204" pitchFamily="34" charset="-34"/>
                        <a:cs typeface="Cordia New" panose="020B0304020202020204" pitchFamily="34" charset="-34"/>
                      </a:endParaRPr>
                    </a:p>
                  </a:txBody>
                  <a:tcPr/>
                </a:tc>
                <a:tc>
                  <a:txBody>
                    <a:bodyPr/>
                    <a:lstStyle/>
                    <a:p>
                      <a:r>
                        <a:rPr lang="en-US" dirty="0" smtClean="0">
                          <a:solidFill>
                            <a:schemeClr val="tx1"/>
                          </a:solidFill>
                          <a:latin typeface="Cordia New" panose="020B0304020202020204" pitchFamily="34" charset="-34"/>
                          <a:cs typeface="Cordia New" panose="020B0304020202020204" pitchFamily="34" charset="-34"/>
                        </a:rPr>
                        <a:t>Limited Partnership</a:t>
                      </a:r>
                      <a:r>
                        <a:rPr lang="en-US" baseline="0" dirty="0" smtClean="0">
                          <a:solidFill>
                            <a:schemeClr val="tx1"/>
                          </a:solidFill>
                          <a:latin typeface="Cordia New" panose="020B0304020202020204" pitchFamily="34" charset="-34"/>
                          <a:cs typeface="Cordia New" panose="020B0304020202020204" pitchFamily="34" charset="-34"/>
                        </a:rPr>
                        <a:t> </a:t>
                      </a:r>
                      <a:endParaRPr lang="en-US" dirty="0">
                        <a:solidFill>
                          <a:schemeClr val="tx1"/>
                        </a:solidFill>
                        <a:latin typeface="Cordia New" panose="020B0304020202020204" pitchFamily="34" charset="-34"/>
                        <a:cs typeface="Cordia New" panose="020B0304020202020204" pitchFamily="34" charset="-34"/>
                      </a:endParaRPr>
                    </a:p>
                  </a:txBody>
                  <a:tcPr/>
                </a:tc>
              </a:tr>
              <a:tr h="370840">
                <a:tc>
                  <a:txBody>
                    <a:bodyPr/>
                    <a:lstStyle/>
                    <a:p>
                      <a:r>
                        <a:rPr lang="en-US" dirty="0" smtClean="0">
                          <a:solidFill>
                            <a:schemeClr val="tx1"/>
                          </a:solidFill>
                          <a:latin typeface="Cordia New" panose="020B0304020202020204" pitchFamily="34" charset="-34"/>
                          <a:cs typeface="Cordia New" panose="020B0304020202020204" pitchFamily="34" charset="-34"/>
                        </a:rPr>
                        <a:t>Scope of activities </a:t>
                      </a:r>
                      <a:endParaRPr lang="en-US" dirty="0">
                        <a:solidFill>
                          <a:schemeClr val="tx1"/>
                        </a:solidFill>
                        <a:latin typeface="Cordia New" panose="020B0304020202020204" pitchFamily="34" charset="-34"/>
                        <a:cs typeface="Cordia New" panose="020B0304020202020204" pitchFamily="34" charset="-34"/>
                      </a:endParaRPr>
                    </a:p>
                  </a:txBody>
                  <a:tcPr/>
                </a:tc>
                <a:tc>
                  <a:txBody>
                    <a:bodyPr/>
                    <a:lstStyle/>
                    <a:p>
                      <a:r>
                        <a:rPr lang="en-US" dirty="0" smtClean="0">
                          <a:solidFill>
                            <a:schemeClr val="tx1"/>
                          </a:solidFill>
                          <a:latin typeface="Cordia New" panose="020B0304020202020204" pitchFamily="34" charset="-34"/>
                          <a:cs typeface="Cordia New" panose="020B0304020202020204" pitchFamily="34" charset="-34"/>
                        </a:rPr>
                        <a:t>All partners are bound by</a:t>
                      </a:r>
                    </a:p>
                    <a:p>
                      <a:r>
                        <a:rPr lang="en-US" dirty="0" smtClean="0">
                          <a:solidFill>
                            <a:schemeClr val="tx1"/>
                          </a:solidFill>
                          <a:latin typeface="Cordia New" panose="020B0304020202020204" pitchFamily="34" charset="-34"/>
                          <a:cs typeface="Cordia New" panose="020B0304020202020204" pitchFamily="34" charset="-34"/>
                        </a:rPr>
                        <a:t>the acts done by any of</a:t>
                      </a:r>
                    </a:p>
                    <a:p>
                      <a:r>
                        <a:rPr lang="en-US" dirty="0" smtClean="0">
                          <a:solidFill>
                            <a:schemeClr val="tx1"/>
                          </a:solidFill>
                          <a:latin typeface="Cordia New" panose="020B0304020202020204" pitchFamily="34" charset="-34"/>
                          <a:cs typeface="Cordia New" panose="020B0304020202020204" pitchFamily="34" charset="-34"/>
                        </a:rPr>
                        <a:t>them in the ordinary</a:t>
                      </a:r>
                    </a:p>
                    <a:p>
                      <a:r>
                        <a:rPr lang="en-US" dirty="0" smtClean="0">
                          <a:solidFill>
                            <a:schemeClr val="tx1"/>
                          </a:solidFill>
                          <a:latin typeface="Cordia New" panose="020B0304020202020204" pitchFamily="34" charset="-34"/>
                          <a:cs typeface="Cordia New" panose="020B0304020202020204" pitchFamily="34" charset="-34"/>
                        </a:rPr>
                        <a:t>course of the business of</a:t>
                      </a:r>
                    </a:p>
                    <a:p>
                      <a:r>
                        <a:rPr lang="en-US" dirty="0" smtClean="0">
                          <a:solidFill>
                            <a:schemeClr val="tx1"/>
                          </a:solidFill>
                          <a:latin typeface="Cordia New" panose="020B0304020202020204" pitchFamily="34" charset="-34"/>
                          <a:cs typeface="Cordia New" panose="020B0304020202020204" pitchFamily="34" charset="-34"/>
                        </a:rPr>
                        <a:t>the partnership.</a:t>
                      </a:r>
                    </a:p>
                  </a:txBody>
                  <a:tcPr/>
                </a:tc>
                <a:tc>
                  <a:txBody>
                    <a:bodyPr/>
                    <a:lstStyle/>
                    <a:p>
                      <a:r>
                        <a:rPr lang="en-US" dirty="0" smtClean="0">
                          <a:solidFill>
                            <a:schemeClr val="tx1"/>
                          </a:solidFill>
                          <a:latin typeface="Cordia New" panose="020B0304020202020204" pitchFamily="34" charset="-34"/>
                          <a:cs typeface="Cordia New" panose="020B0304020202020204" pitchFamily="34" charset="-34"/>
                        </a:rPr>
                        <a:t>A registered ordinary</a:t>
                      </a:r>
                    </a:p>
                    <a:p>
                      <a:r>
                        <a:rPr lang="en-US" dirty="0" smtClean="0">
                          <a:solidFill>
                            <a:schemeClr val="tx1"/>
                          </a:solidFill>
                          <a:latin typeface="Cordia New" panose="020B0304020202020204" pitchFamily="34" charset="-34"/>
                          <a:cs typeface="Cordia New" panose="020B0304020202020204" pitchFamily="34" charset="-34"/>
                        </a:rPr>
                        <a:t>partnership is able to</a:t>
                      </a:r>
                    </a:p>
                    <a:p>
                      <a:r>
                        <a:rPr lang="en-US" dirty="0" smtClean="0">
                          <a:solidFill>
                            <a:schemeClr val="tx1"/>
                          </a:solidFill>
                          <a:latin typeface="Cordia New" panose="020B0304020202020204" pitchFamily="34" charset="-34"/>
                          <a:cs typeface="Cordia New" panose="020B0304020202020204" pitchFamily="34" charset="-34"/>
                        </a:rPr>
                        <a:t>engage in any of the</a:t>
                      </a:r>
                    </a:p>
                    <a:p>
                      <a:r>
                        <a:rPr lang="en-US" dirty="0" smtClean="0">
                          <a:solidFill>
                            <a:schemeClr val="tx1"/>
                          </a:solidFill>
                          <a:latin typeface="Cordia New" panose="020B0304020202020204" pitchFamily="34" charset="-34"/>
                          <a:cs typeface="Cordia New" panose="020B0304020202020204" pitchFamily="34" charset="-34"/>
                        </a:rPr>
                        <a:t>activities within the scope</a:t>
                      </a:r>
                    </a:p>
                    <a:p>
                      <a:r>
                        <a:rPr lang="en-US" dirty="0" smtClean="0">
                          <a:solidFill>
                            <a:schemeClr val="tx1"/>
                          </a:solidFill>
                          <a:latin typeface="Cordia New" panose="020B0304020202020204" pitchFamily="34" charset="-34"/>
                          <a:cs typeface="Cordia New" panose="020B0304020202020204" pitchFamily="34" charset="-34"/>
                        </a:rPr>
                        <a:t>of the objects registered.</a:t>
                      </a:r>
                    </a:p>
                  </a:txBody>
                  <a:tcPr/>
                </a:tc>
                <a:tc>
                  <a:txBody>
                    <a:bodyPr/>
                    <a:lstStyle/>
                    <a:p>
                      <a:r>
                        <a:rPr lang="en-US" dirty="0" smtClean="0">
                          <a:solidFill>
                            <a:schemeClr val="tx1"/>
                          </a:solidFill>
                          <a:latin typeface="Cordia New" panose="020B0304020202020204" pitchFamily="34" charset="-34"/>
                          <a:cs typeface="Cordia New" panose="020B0304020202020204" pitchFamily="34" charset="-34"/>
                        </a:rPr>
                        <a:t>A limited partnership is</a:t>
                      </a:r>
                    </a:p>
                    <a:p>
                      <a:r>
                        <a:rPr lang="en-US" dirty="0" smtClean="0">
                          <a:solidFill>
                            <a:schemeClr val="tx1"/>
                          </a:solidFill>
                          <a:latin typeface="Cordia New" panose="020B0304020202020204" pitchFamily="34" charset="-34"/>
                          <a:cs typeface="Cordia New" panose="020B0304020202020204" pitchFamily="34" charset="-34"/>
                        </a:rPr>
                        <a:t>able to engage in any of</a:t>
                      </a:r>
                    </a:p>
                    <a:p>
                      <a:r>
                        <a:rPr lang="en-US" dirty="0" smtClean="0">
                          <a:solidFill>
                            <a:schemeClr val="tx1"/>
                          </a:solidFill>
                          <a:latin typeface="Cordia New" panose="020B0304020202020204" pitchFamily="34" charset="-34"/>
                          <a:cs typeface="Cordia New" panose="020B0304020202020204" pitchFamily="34" charset="-34"/>
                        </a:rPr>
                        <a:t>the activities within the</a:t>
                      </a:r>
                    </a:p>
                    <a:p>
                      <a:r>
                        <a:rPr lang="en-US" dirty="0" smtClean="0">
                          <a:solidFill>
                            <a:schemeClr val="tx1"/>
                          </a:solidFill>
                          <a:latin typeface="Cordia New" panose="020B0304020202020204" pitchFamily="34" charset="-34"/>
                          <a:cs typeface="Cordia New" panose="020B0304020202020204" pitchFamily="34" charset="-34"/>
                        </a:rPr>
                        <a:t>scope of the objects</a:t>
                      </a:r>
                    </a:p>
                    <a:p>
                      <a:r>
                        <a:rPr lang="en-US" dirty="0" smtClean="0">
                          <a:solidFill>
                            <a:schemeClr val="tx1"/>
                          </a:solidFill>
                          <a:latin typeface="Cordia New" panose="020B0304020202020204" pitchFamily="34" charset="-34"/>
                          <a:cs typeface="Cordia New" panose="020B0304020202020204" pitchFamily="34" charset="-34"/>
                        </a:rPr>
                        <a:t>registered.</a:t>
                      </a:r>
                      <a:endParaRPr lang="en-US" dirty="0">
                        <a:solidFill>
                          <a:schemeClr val="tx1"/>
                        </a:solidFill>
                        <a:latin typeface="Cordia New" panose="020B0304020202020204" pitchFamily="34" charset="-34"/>
                        <a:cs typeface="Cordia New" panose="020B0304020202020204" pitchFamily="34" charset="-34"/>
                      </a:endParaRPr>
                    </a:p>
                  </a:txBody>
                  <a:tcPr/>
                </a:tc>
              </a:tr>
              <a:tr h="370840">
                <a:tc>
                  <a:txBody>
                    <a:bodyPr/>
                    <a:lstStyle/>
                    <a:p>
                      <a:r>
                        <a:rPr lang="en-US" dirty="0" smtClean="0">
                          <a:solidFill>
                            <a:schemeClr val="tx1"/>
                          </a:solidFill>
                          <a:latin typeface="Cordia New" panose="020B0304020202020204" pitchFamily="34" charset="-34"/>
                          <a:cs typeface="Cordia New" panose="020B0304020202020204" pitchFamily="34" charset="-34"/>
                        </a:rPr>
                        <a:t>Procedure of establishment</a:t>
                      </a:r>
                      <a:endParaRPr lang="en-US" dirty="0">
                        <a:solidFill>
                          <a:schemeClr val="tx1"/>
                        </a:solidFill>
                        <a:latin typeface="Cordia New" panose="020B0304020202020204" pitchFamily="34" charset="-34"/>
                        <a:cs typeface="Cordia New" panose="020B0304020202020204" pitchFamily="34" charset="-34"/>
                      </a:endParaRPr>
                    </a:p>
                  </a:txBody>
                  <a:tcPr/>
                </a:tc>
                <a:tc>
                  <a:txBody>
                    <a:bodyPr/>
                    <a:lstStyle/>
                    <a:p>
                      <a:r>
                        <a:rPr lang="en-US" dirty="0" smtClean="0">
                          <a:solidFill>
                            <a:schemeClr val="tx1"/>
                          </a:solidFill>
                          <a:latin typeface="Cordia New" panose="020B0304020202020204" pitchFamily="34" charset="-34"/>
                          <a:cs typeface="Cordia New" panose="020B0304020202020204" pitchFamily="34" charset="-34"/>
                        </a:rPr>
                        <a:t>No establishment is</a:t>
                      </a:r>
                    </a:p>
                    <a:p>
                      <a:r>
                        <a:rPr lang="en-US" dirty="0" smtClean="0">
                          <a:solidFill>
                            <a:schemeClr val="tx1"/>
                          </a:solidFill>
                          <a:latin typeface="Cordia New" panose="020B0304020202020204" pitchFamily="34" charset="-34"/>
                          <a:cs typeface="Cordia New" panose="020B0304020202020204" pitchFamily="34" charset="-34"/>
                        </a:rPr>
                        <a:t>required.</a:t>
                      </a:r>
                      <a:r>
                        <a:rPr lang="en-US" baseline="0" dirty="0" smtClean="0">
                          <a:solidFill>
                            <a:schemeClr val="tx1"/>
                          </a:solidFill>
                          <a:latin typeface="Cordia New" panose="020B0304020202020204" pitchFamily="34" charset="-34"/>
                          <a:cs typeface="Cordia New" panose="020B0304020202020204" pitchFamily="34" charset="-34"/>
                        </a:rPr>
                        <a:t> </a:t>
                      </a:r>
                      <a:r>
                        <a:rPr lang="en-US" dirty="0" smtClean="0">
                          <a:solidFill>
                            <a:schemeClr val="tx1"/>
                          </a:solidFill>
                          <a:latin typeface="Cordia New" panose="020B0304020202020204" pitchFamily="34" charset="-34"/>
                          <a:cs typeface="Cordia New" panose="020B0304020202020204" pitchFamily="34" charset="-34"/>
                        </a:rPr>
                        <a:t>Normally, partners</a:t>
                      </a:r>
                      <a:r>
                        <a:rPr lang="en-US" baseline="0" dirty="0" smtClean="0">
                          <a:solidFill>
                            <a:schemeClr val="tx1"/>
                          </a:solidFill>
                          <a:latin typeface="Cordia New" panose="020B0304020202020204" pitchFamily="34" charset="-34"/>
                          <a:cs typeface="Cordia New" panose="020B0304020202020204" pitchFamily="34" charset="-34"/>
                        </a:rPr>
                        <a:t> </a:t>
                      </a:r>
                      <a:r>
                        <a:rPr lang="en-US" dirty="0" smtClean="0">
                          <a:solidFill>
                            <a:schemeClr val="tx1"/>
                          </a:solidFill>
                          <a:latin typeface="Cordia New" panose="020B0304020202020204" pitchFamily="34" charset="-34"/>
                          <a:cs typeface="Cordia New" panose="020B0304020202020204" pitchFamily="34" charset="-34"/>
                        </a:rPr>
                        <a:t>enter into a</a:t>
                      </a:r>
                    </a:p>
                    <a:p>
                      <a:r>
                        <a:rPr lang="en-US" dirty="0" smtClean="0">
                          <a:solidFill>
                            <a:schemeClr val="tx1"/>
                          </a:solidFill>
                          <a:latin typeface="Cordia New" panose="020B0304020202020204" pitchFamily="34" charset="-34"/>
                          <a:cs typeface="Cordia New" panose="020B0304020202020204" pitchFamily="34" charset="-34"/>
                        </a:rPr>
                        <a:t>Partnership agreement with each</a:t>
                      </a:r>
                      <a:r>
                        <a:rPr lang="en-US" baseline="0" dirty="0" smtClean="0">
                          <a:solidFill>
                            <a:schemeClr val="tx1"/>
                          </a:solidFill>
                          <a:latin typeface="Cordia New" panose="020B0304020202020204" pitchFamily="34" charset="-34"/>
                          <a:cs typeface="Cordia New" panose="020B0304020202020204" pitchFamily="34" charset="-34"/>
                        </a:rPr>
                        <a:t> o</a:t>
                      </a:r>
                      <a:r>
                        <a:rPr lang="en-US" dirty="0" smtClean="0">
                          <a:solidFill>
                            <a:schemeClr val="tx1"/>
                          </a:solidFill>
                          <a:latin typeface="Cordia New" panose="020B0304020202020204" pitchFamily="34" charset="-34"/>
                          <a:cs typeface="Cordia New" panose="020B0304020202020204" pitchFamily="34" charset="-34"/>
                        </a:rPr>
                        <a:t>ther</a:t>
                      </a:r>
                      <a:endParaRPr lang="en-US" dirty="0">
                        <a:solidFill>
                          <a:schemeClr val="tx1"/>
                        </a:solidFill>
                        <a:latin typeface="Cordia New" panose="020B0304020202020204" pitchFamily="34" charset="-34"/>
                        <a:cs typeface="Cordia New" panose="020B0304020202020204" pitchFamily="34" charset="-34"/>
                      </a:endParaRPr>
                    </a:p>
                  </a:txBody>
                  <a:tcPr/>
                </a:tc>
                <a:tc>
                  <a:txBody>
                    <a:bodyPr/>
                    <a:lstStyle/>
                    <a:p>
                      <a:r>
                        <a:rPr lang="en-US" dirty="0" smtClean="0">
                          <a:solidFill>
                            <a:schemeClr val="tx1"/>
                          </a:solidFill>
                          <a:latin typeface="Cordia New" panose="020B0304020202020204" pitchFamily="34" charset="-34"/>
                          <a:cs typeface="Cordia New" panose="020B0304020202020204" pitchFamily="34" charset="-34"/>
                        </a:rPr>
                        <a:t>Registration with the</a:t>
                      </a:r>
                    </a:p>
                    <a:p>
                      <a:r>
                        <a:rPr lang="en-US" dirty="0" smtClean="0">
                          <a:solidFill>
                            <a:schemeClr val="tx1"/>
                          </a:solidFill>
                          <a:latin typeface="Cordia New" panose="020B0304020202020204" pitchFamily="34" charset="-34"/>
                          <a:cs typeface="Cordia New" panose="020B0304020202020204" pitchFamily="34" charset="-34"/>
                        </a:rPr>
                        <a:t>MOC is required.</a:t>
                      </a:r>
                    </a:p>
                    <a:p>
                      <a:endParaRPr lang="en-US" dirty="0">
                        <a:solidFill>
                          <a:schemeClr val="tx1"/>
                        </a:solidFill>
                        <a:latin typeface="Cordia New" panose="020B0304020202020204" pitchFamily="34" charset="-34"/>
                        <a:cs typeface="Cordia New" panose="020B0304020202020204" pitchFamily="34" charset="-34"/>
                      </a:endParaRPr>
                    </a:p>
                  </a:txBody>
                  <a:tcPr/>
                </a:tc>
                <a:tc>
                  <a:txBody>
                    <a:bodyPr/>
                    <a:lstStyle/>
                    <a:p>
                      <a:r>
                        <a:rPr lang="en-US" dirty="0" smtClean="0">
                          <a:solidFill>
                            <a:schemeClr val="tx1"/>
                          </a:solidFill>
                          <a:latin typeface="Cordia New" panose="020B0304020202020204" pitchFamily="34" charset="-34"/>
                          <a:cs typeface="Cordia New" panose="020B0304020202020204" pitchFamily="34" charset="-34"/>
                        </a:rPr>
                        <a:t>Registration with the</a:t>
                      </a:r>
                    </a:p>
                    <a:p>
                      <a:r>
                        <a:rPr lang="en-US" dirty="0" smtClean="0">
                          <a:solidFill>
                            <a:schemeClr val="tx1"/>
                          </a:solidFill>
                          <a:latin typeface="Cordia New" panose="020B0304020202020204" pitchFamily="34" charset="-34"/>
                          <a:cs typeface="Cordia New" panose="020B0304020202020204" pitchFamily="34" charset="-34"/>
                        </a:rPr>
                        <a:t>MOC is required.</a:t>
                      </a:r>
                    </a:p>
                    <a:p>
                      <a:endParaRPr lang="en-US" dirty="0">
                        <a:solidFill>
                          <a:schemeClr val="tx1"/>
                        </a:solidFill>
                        <a:latin typeface="Cordia New" panose="020B0304020202020204" pitchFamily="34" charset="-34"/>
                        <a:cs typeface="Cordia New" panose="020B0304020202020204" pitchFamily="34" charset="-34"/>
                      </a:endParaRPr>
                    </a:p>
                  </a:txBody>
                  <a:tcPr/>
                </a:tc>
              </a:tr>
            </a:tbl>
          </a:graphicData>
        </a:graphic>
      </p:graphicFrame>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23</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846997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Corporate Income Tax</a:t>
            </a:r>
            <a:endParaRPr lang="en-US" dirty="0">
              <a:solidFill>
                <a:schemeClr val="tx1"/>
              </a:solidFill>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24</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sz="quarter" idx="1"/>
          </p:nvPr>
        </p:nvSpPr>
        <p:spPr>
          <a:xfrm>
            <a:off x="612648" y="1600200"/>
            <a:ext cx="8153400" cy="5105400"/>
          </a:xfrm>
        </p:spPr>
        <p:txBody>
          <a:bodyPr>
            <a:normAutofit fontScale="55000" lnSpcReduction="20000"/>
          </a:bodyPr>
          <a:lstStyle/>
          <a:p>
            <a:pPr marL="0" indent="0">
              <a:buNone/>
            </a:pPr>
            <a:r>
              <a:rPr lang="en-US" dirty="0" smtClean="0">
                <a:latin typeface="Cordia New" panose="020B0304020202020204" pitchFamily="34" charset="-34"/>
                <a:cs typeface="Cordia New" panose="020B0304020202020204" pitchFamily="34" charset="-34"/>
              </a:rPr>
              <a:t>The </a:t>
            </a:r>
            <a:r>
              <a:rPr lang="en-US" dirty="0">
                <a:latin typeface="Cordia New" panose="020B0304020202020204" pitchFamily="34" charset="-34"/>
                <a:cs typeface="Cordia New" panose="020B0304020202020204" pitchFamily="34" charset="-34"/>
              </a:rPr>
              <a:t>corporate income tax rate in Thailand is </a:t>
            </a:r>
            <a:r>
              <a:rPr lang="en-US" u="sng" dirty="0">
                <a:latin typeface="Cordia New" panose="020B0304020202020204" pitchFamily="34" charset="-34"/>
                <a:cs typeface="Cordia New" panose="020B0304020202020204" pitchFamily="34" charset="-34"/>
              </a:rPr>
              <a:t>20 % on net profit</a:t>
            </a:r>
            <a:r>
              <a:rPr lang="en-US" dirty="0">
                <a:latin typeface="Cordia New" panose="020B0304020202020204" pitchFamily="34" charset="-34"/>
                <a:cs typeface="Cordia New" panose="020B0304020202020204" pitchFamily="34" charset="-34"/>
              </a:rPr>
              <a:t>. However, the rates vary depending on types of </a:t>
            </a:r>
            <a:r>
              <a:rPr lang="en-US" dirty="0" smtClean="0">
                <a:latin typeface="Cordia New" panose="020B0304020202020204" pitchFamily="34" charset="-34"/>
                <a:cs typeface="Cordia New" panose="020B0304020202020204" pitchFamily="34" charset="-34"/>
              </a:rPr>
              <a:t>taxpayers. </a:t>
            </a:r>
          </a:p>
          <a:p>
            <a:pPr marL="0" indent="0">
              <a:buNone/>
            </a:pPr>
            <a:r>
              <a:rPr lang="en-US" dirty="0">
                <a:latin typeface="Cordia New" panose="020B0304020202020204" pitchFamily="34" charset="-34"/>
                <a:cs typeface="Cordia New" panose="020B0304020202020204" pitchFamily="34" charset="-34"/>
              </a:rPr>
              <a:t>In calculating CIT, deductible expenses are as follows</a:t>
            </a:r>
            <a:r>
              <a:rPr lang="en-US" dirty="0" smtClean="0">
                <a:latin typeface="Cordia New" panose="020B0304020202020204" pitchFamily="34" charset="-34"/>
                <a:cs typeface="Cordia New" panose="020B0304020202020204" pitchFamily="34" charset="-34"/>
              </a:rPr>
              <a:t>:</a:t>
            </a:r>
            <a:endParaRPr lang="en-US" dirty="0">
              <a:latin typeface="Cordia New" panose="020B0304020202020204" pitchFamily="34" charset="-34"/>
              <a:cs typeface="Cordia New" panose="020B0304020202020204" pitchFamily="34" charset="-34"/>
            </a:endParaRPr>
          </a:p>
          <a:p>
            <a:pPr marL="0" indent="0">
              <a:buNone/>
            </a:pPr>
            <a:r>
              <a:rPr lang="en-US" dirty="0">
                <a:latin typeface="Cordia New" panose="020B0304020202020204" pitchFamily="34" charset="-34"/>
                <a:cs typeface="Cordia New" panose="020B0304020202020204" pitchFamily="34" charset="-34"/>
              </a:rPr>
              <a:t>            1. Ordinary and necessary expenses. However, the deductible amount of the following expenses is allowed at a special rate:</a:t>
            </a:r>
          </a:p>
          <a:p>
            <a:pPr marL="0" indent="0">
              <a:buNone/>
            </a:pPr>
            <a:r>
              <a:rPr lang="en-US" dirty="0">
                <a:latin typeface="Cordia New" panose="020B0304020202020204" pitchFamily="34" charset="-34"/>
                <a:cs typeface="Cordia New" panose="020B0304020202020204" pitchFamily="34" charset="-34"/>
              </a:rPr>
              <a:t>                 - 200% deduction of Research and Development expense,</a:t>
            </a:r>
          </a:p>
          <a:p>
            <a:pPr marL="0" indent="0">
              <a:buNone/>
            </a:pPr>
            <a:r>
              <a:rPr lang="en-US" dirty="0">
                <a:latin typeface="Cordia New" panose="020B0304020202020204" pitchFamily="34" charset="-34"/>
                <a:cs typeface="Cordia New" panose="020B0304020202020204" pitchFamily="34" charset="-34"/>
              </a:rPr>
              <a:t>                 - 200% deduction of job training expense,</a:t>
            </a:r>
          </a:p>
          <a:p>
            <a:pPr marL="0" indent="0">
              <a:buNone/>
            </a:pPr>
            <a:r>
              <a:rPr lang="en-US" dirty="0">
                <a:latin typeface="Cordia New" panose="020B0304020202020204" pitchFamily="34" charset="-34"/>
                <a:cs typeface="Cordia New" panose="020B0304020202020204" pitchFamily="34" charset="-34"/>
              </a:rPr>
              <a:t>                 - 200% deduction of expenditure on the provision of equipment for the disabled;</a:t>
            </a:r>
          </a:p>
          <a:p>
            <a:pPr marL="0" indent="0">
              <a:buNone/>
            </a:pPr>
            <a:r>
              <a:rPr lang="en-US" dirty="0">
                <a:latin typeface="Cordia New" panose="020B0304020202020204" pitchFamily="34" charset="-34"/>
                <a:cs typeface="Cordia New" panose="020B0304020202020204" pitchFamily="34" charset="-34"/>
              </a:rPr>
              <a:t>            2. 	Interest, except interest on capital reserves or funds of the company;</a:t>
            </a:r>
          </a:p>
          <a:p>
            <a:pPr marL="0" indent="0">
              <a:buNone/>
            </a:pPr>
            <a:r>
              <a:rPr lang="en-US" dirty="0">
                <a:latin typeface="Cordia New" panose="020B0304020202020204" pitchFamily="34" charset="-34"/>
                <a:cs typeface="Cordia New" panose="020B0304020202020204" pitchFamily="34" charset="-34"/>
              </a:rPr>
              <a:t>            3. Taxes, except for Corporate Income Tax and Value Added Tax paid to the Thai government;</a:t>
            </a:r>
          </a:p>
          <a:p>
            <a:pPr marL="0" indent="0">
              <a:buNone/>
            </a:pPr>
            <a:r>
              <a:rPr lang="en-US" dirty="0">
                <a:latin typeface="Cordia New" panose="020B0304020202020204" pitchFamily="34" charset="-34"/>
                <a:cs typeface="Cordia New" panose="020B0304020202020204" pitchFamily="34" charset="-34"/>
              </a:rPr>
              <a:t>            4. Net losses carried forward from the last five accounting periods;</a:t>
            </a:r>
          </a:p>
          <a:p>
            <a:pPr marL="0" indent="0">
              <a:buNone/>
            </a:pPr>
            <a:r>
              <a:rPr lang="en-US" dirty="0">
                <a:latin typeface="Cordia New" panose="020B0304020202020204" pitchFamily="34" charset="-34"/>
                <a:cs typeface="Cordia New" panose="020B0304020202020204" pitchFamily="34" charset="-34"/>
              </a:rPr>
              <a:t>            5. 	Bad debts;</a:t>
            </a:r>
          </a:p>
          <a:p>
            <a:pPr marL="0" indent="0">
              <a:buNone/>
            </a:pPr>
            <a:r>
              <a:rPr lang="en-US" dirty="0">
                <a:latin typeface="Cordia New" panose="020B0304020202020204" pitchFamily="34" charset="-34"/>
                <a:cs typeface="Cordia New" panose="020B0304020202020204" pitchFamily="34" charset="-34"/>
              </a:rPr>
              <a:t>            6.	 Wear and tear;</a:t>
            </a:r>
          </a:p>
          <a:p>
            <a:pPr marL="0" indent="0">
              <a:buNone/>
            </a:pPr>
            <a:r>
              <a:rPr lang="en-US" dirty="0">
                <a:latin typeface="Cordia New" panose="020B0304020202020204" pitchFamily="34" charset="-34"/>
                <a:cs typeface="Cordia New" panose="020B0304020202020204" pitchFamily="34" charset="-34"/>
              </a:rPr>
              <a:t>            7. Donations of up to 2% of net profits;</a:t>
            </a:r>
          </a:p>
          <a:p>
            <a:pPr marL="0" indent="0">
              <a:buNone/>
            </a:pPr>
            <a:r>
              <a:rPr lang="en-US" dirty="0">
                <a:latin typeface="Cordia New" panose="020B0304020202020204" pitchFamily="34" charset="-34"/>
                <a:cs typeface="Cordia New" panose="020B0304020202020204" pitchFamily="34" charset="-34"/>
              </a:rPr>
              <a:t>            8.	 Provident fund contributions;</a:t>
            </a:r>
          </a:p>
          <a:p>
            <a:pPr marL="0" indent="0">
              <a:buNone/>
            </a:pPr>
            <a:r>
              <a:rPr lang="en-US" dirty="0">
                <a:latin typeface="Cordia New" panose="020B0304020202020204" pitchFamily="34" charset="-34"/>
                <a:cs typeface="Cordia New" panose="020B0304020202020204" pitchFamily="34" charset="-34"/>
              </a:rPr>
              <a:t>            9.	 Entertainment expenses up to 0.3% of gross receipt but not exceeding 10 million baht;</a:t>
            </a:r>
          </a:p>
          <a:p>
            <a:pPr marL="0" indent="0">
              <a:buNone/>
            </a:pPr>
            <a:r>
              <a:rPr lang="en-US" dirty="0">
                <a:latin typeface="Cordia New" panose="020B0304020202020204" pitchFamily="34" charset="-34"/>
                <a:cs typeface="Cordia New" panose="020B0304020202020204" pitchFamily="34" charset="-34"/>
              </a:rPr>
              <a:t>            10. Further tax deduction for donations made to public education institutions, and also for any expenses used for the maintenance of public parks, public playgrounds, and/or sports grounds;</a:t>
            </a:r>
          </a:p>
          <a:p>
            <a:pPr marL="0" indent="0">
              <a:buNone/>
            </a:pPr>
            <a:r>
              <a:rPr lang="en-US" dirty="0">
                <a:latin typeface="Cordia New" panose="020B0304020202020204" pitchFamily="34" charset="-34"/>
                <a:cs typeface="Cordia New" panose="020B0304020202020204" pitchFamily="34" charset="-34"/>
              </a:rPr>
              <a:t>            11.  Depreciation</a:t>
            </a:r>
          </a:p>
        </p:txBody>
      </p:sp>
    </p:spTree>
    <p:extLst>
      <p:ext uri="{BB962C8B-B14F-4D97-AF65-F5344CB8AC3E}">
        <p14:creationId xmlns:p14="http://schemas.microsoft.com/office/powerpoint/2010/main" val="284766367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de-DE" b="1" dirty="0">
                <a:latin typeface="CordiaUPC" pitchFamily="34" charset="-34"/>
                <a:cs typeface="CordiaUPC" pitchFamily="34" charset="-34"/>
              </a:rPr>
              <a:t>Articles of Partnership</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marL="0" indent="0">
              <a:buNone/>
            </a:pPr>
            <a:r>
              <a:rPr lang="de-DE" sz="2800" dirty="0">
                <a:latin typeface="CordiaUPC" pitchFamily="34" charset="-34"/>
                <a:cs typeface="CordiaUPC" pitchFamily="34" charset="-34"/>
              </a:rPr>
              <a:t>Articles of partnership (</a:t>
            </a:r>
            <a:r>
              <a:rPr lang="th-TH" sz="2800" dirty="0">
                <a:latin typeface="CordiaUPC" pitchFamily="34" charset="-34"/>
                <a:cs typeface="CordiaUPC" pitchFamily="34" charset="-34"/>
              </a:rPr>
              <a:t>หนังสือบริคณสนธิ</a:t>
            </a:r>
            <a:r>
              <a:rPr lang="de-DE" sz="2800" dirty="0">
                <a:latin typeface="CordiaUPC" pitchFamily="34" charset="-34"/>
                <a:cs typeface="CordiaUPC" pitchFamily="34" charset="-34"/>
              </a:rPr>
              <a:t>):</a:t>
            </a:r>
            <a:r>
              <a:rPr lang="th-TH" sz="2800" dirty="0">
                <a:latin typeface="CordiaUPC" pitchFamily="34" charset="-34"/>
                <a:cs typeface="CordiaUPC" pitchFamily="34" charset="-34"/>
              </a:rPr>
              <a:t> </a:t>
            </a:r>
            <a:r>
              <a:rPr lang="en-US" sz="2800" dirty="0">
                <a:latin typeface="CordiaUPC" pitchFamily="34" charset="-34"/>
                <a:cs typeface="CordiaUPC" pitchFamily="34" charset="-34"/>
              </a:rPr>
              <a:t>Legal </a:t>
            </a:r>
            <a:r>
              <a:rPr lang="en-US" sz="2800" dirty="0" smtClean="0">
                <a:latin typeface="CordiaUPC" pitchFamily="34" charset="-34"/>
                <a:cs typeface="CordiaUPC" pitchFamily="34" charset="-34"/>
              </a:rPr>
              <a:t>documents (required for registration of limited partnership and registered ordinary partnership) </a:t>
            </a:r>
            <a:r>
              <a:rPr lang="en-US" sz="2800" dirty="0">
                <a:latin typeface="CordiaUPC" pitchFamily="34" charset="-34"/>
                <a:cs typeface="CordiaUPC" pitchFamily="34" charset="-34"/>
              </a:rPr>
              <a:t>that set forth the basic agreement between partners which contains </a:t>
            </a:r>
          </a:p>
          <a:p>
            <a:pPr>
              <a:buNone/>
            </a:pPr>
            <a:endParaRPr lang="en-US" sz="2800" dirty="0">
              <a:latin typeface="CordiaUPC" pitchFamily="34" charset="-34"/>
              <a:cs typeface="CordiaUPC" pitchFamily="34" charset="-34"/>
            </a:endParaRPr>
          </a:p>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25</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Subtitle 2"/>
          <p:cNvSpPr txBox="1">
            <a:spLocks/>
          </p:cNvSpPr>
          <p:nvPr/>
        </p:nvSpPr>
        <p:spPr>
          <a:xfrm>
            <a:off x="835356" y="3019425"/>
            <a:ext cx="8041944" cy="3581400"/>
          </a:xfrm>
          <a:prstGeom prst="rect">
            <a:avLst/>
          </a:prstGeom>
          <a:solidFill>
            <a:srgbClr val="FFFF99"/>
          </a:solidFill>
        </p:spPr>
        <p:txBody>
          <a:bodyPr vert="horz" numCol="2">
            <a:normAutofit lnSpcReduction="10000"/>
          </a:bodyPr>
          <a:lstStyle/>
          <a:p>
            <a:pPr marR="0" lvl="0" algn="l" defTabSz="914400" rtl="0" eaLnBrk="1" fontAlgn="auto" latinLnBrk="0" hangingPunct="1">
              <a:lnSpc>
                <a:spcPct val="100000"/>
              </a:lnSpc>
              <a:spcBef>
                <a:spcPts val="700"/>
              </a:spcBef>
              <a:spcAft>
                <a:spcPts val="0"/>
              </a:spcAft>
              <a:buClr>
                <a:schemeClr val="accent2"/>
              </a:buClr>
              <a:buSzPct val="60000"/>
              <a:tabLst/>
              <a:defRPr/>
            </a:pPr>
            <a:r>
              <a:rPr kumimoji="0" lang="en-US" b="0" i="0" u="none" strike="noStrike" kern="1200" cap="none" spc="0" normalizeH="0" baseline="0" noProof="0" dirty="0" smtClean="0">
                <a:ln>
                  <a:noFill/>
                </a:ln>
                <a:effectLst/>
                <a:uLnTx/>
                <a:uFillTx/>
                <a:latin typeface="CordiaUPC" pitchFamily="34" charset="-34"/>
                <a:cs typeface="CordiaUPC" pitchFamily="34" charset="-34"/>
              </a:rPr>
              <a:t>Name, purpose, location of</a:t>
            </a:r>
            <a:r>
              <a:rPr kumimoji="0" lang="en-US" b="0" i="0" u="none" strike="noStrike" kern="1200" cap="none" spc="0" normalizeH="0" noProof="0" dirty="0" smtClean="0">
                <a:ln>
                  <a:noFill/>
                </a:ln>
                <a:effectLst/>
                <a:uLnTx/>
                <a:uFillTx/>
                <a:latin typeface="CordiaUPC" pitchFamily="34" charset="-34"/>
                <a:cs typeface="CordiaUPC" pitchFamily="34" charset="-34"/>
              </a:rPr>
              <a:t> the partnership</a:t>
            </a:r>
            <a:endParaRPr kumimoji="0" lang="en-US" b="0" i="0" u="none" strike="noStrike" kern="1200" cap="none" spc="0" normalizeH="0" baseline="0" noProof="0" dirty="0" smtClean="0">
              <a:ln>
                <a:noFill/>
              </a:ln>
              <a:effectLst/>
              <a:uLnTx/>
              <a:uFillTx/>
              <a:latin typeface="CordiaUPC" pitchFamily="34" charset="-34"/>
              <a:cs typeface="CordiaUPC" pitchFamily="34" charset="-34"/>
            </a:endParaRPr>
          </a:p>
          <a:p>
            <a:pPr marR="0" lvl="0" algn="l" defTabSz="914400" rtl="0" eaLnBrk="1" fontAlgn="auto" latinLnBrk="0" hangingPunct="1">
              <a:lnSpc>
                <a:spcPct val="100000"/>
              </a:lnSpc>
              <a:spcBef>
                <a:spcPts val="700"/>
              </a:spcBef>
              <a:spcAft>
                <a:spcPts val="0"/>
              </a:spcAft>
              <a:buClr>
                <a:schemeClr val="accent2"/>
              </a:buClr>
              <a:buSzPct val="60000"/>
              <a:tabLst/>
              <a:defRPr/>
            </a:pPr>
            <a:r>
              <a:rPr kumimoji="0" lang="en-US" sz="2000" b="0" i="0" u="none" strike="noStrike" kern="1200" cap="none" spc="0" normalizeH="0" baseline="0" noProof="0" dirty="0" smtClean="0">
                <a:ln>
                  <a:noFill/>
                </a:ln>
                <a:effectLst/>
                <a:uLnTx/>
                <a:uFillTx/>
                <a:latin typeface="CordiaUPC" pitchFamily="34" charset="-34"/>
                <a:cs typeface="CordiaUPC" pitchFamily="34" charset="-34"/>
              </a:rPr>
              <a:t>Duration of the agreement</a:t>
            </a:r>
          </a:p>
          <a:p>
            <a:pPr marR="0" lvl="0" algn="l" defTabSz="914400" rtl="0" eaLnBrk="1" fontAlgn="auto" latinLnBrk="0" hangingPunct="1">
              <a:lnSpc>
                <a:spcPct val="100000"/>
              </a:lnSpc>
              <a:spcBef>
                <a:spcPts val="700"/>
              </a:spcBef>
              <a:spcAft>
                <a:spcPts val="0"/>
              </a:spcAft>
              <a:buClr>
                <a:schemeClr val="accent2"/>
              </a:buClr>
              <a:buSzPct val="60000"/>
              <a:tabLst/>
              <a:defRPr/>
            </a:pPr>
            <a:r>
              <a:rPr kumimoji="0" lang="en-US" sz="2000" b="0" i="0" u="none" strike="noStrike" kern="1200" cap="none" spc="0" normalizeH="0" baseline="0" noProof="0" dirty="0" smtClean="0">
                <a:ln>
                  <a:noFill/>
                </a:ln>
                <a:effectLst/>
                <a:uLnTx/>
                <a:uFillTx/>
                <a:latin typeface="CordiaUPC" pitchFamily="34" charset="-34"/>
                <a:cs typeface="CordiaUPC" pitchFamily="34" charset="-34"/>
              </a:rPr>
              <a:t>Authority and responsibility of each partner</a:t>
            </a:r>
          </a:p>
          <a:p>
            <a:pPr marR="0" lvl="0" algn="l" defTabSz="914400" rtl="0" eaLnBrk="1" fontAlgn="auto" latinLnBrk="0" hangingPunct="1">
              <a:lnSpc>
                <a:spcPct val="100000"/>
              </a:lnSpc>
              <a:spcBef>
                <a:spcPts val="700"/>
              </a:spcBef>
              <a:spcAft>
                <a:spcPts val="0"/>
              </a:spcAft>
              <a:buClr>
                <a:schemeClr val="accent2"/>
              </a:buClr>
              <a:buSzPct val="60000"/>
              <a:tabLst/>
              <a:defRPr/>
            </a:pPr>
            <a:r>
              <a:rPr kumimoji="0" lang="en-US" sz="2000" b="0" i="0" u="none" strike="noStrike" kern="1200" cap="none" spc="0" normalizeH="0" baseline="0" noProof="0" dirty="0" smtClean="0">
                <a:ln>
                  <a:noFill/>
                </a:ln>
                <a:effectLst/>
                <a:uLnTx/>
                <a:uFillTx/>
                <a:latin typeface="CordiaUPC" pitchFamily="34" charset="-34"/>
                <a:cs typeface="CordiaUPC" pitchFamily="34" charset="-34"/>
              </a:rPr>
              <a:t>Character of partners (i.e., general or limited, active or silent)</a:t>
            </a:r>
          </a:p>
          <a:p>
            <a:pPr marR="0" lvl="0" algn="l" defTabSz="914400" rtl="0" eaLnBrk="1" fontAlgn="auto" latinLnBrk="0" hangingPunct="1">
              <a:lnSpc>
                <a:spcPct val="100000"/>
              </a:lnSpc>
              <a:spcBef>
                <a:spcPts val="700"/>
              </a:spcBef>
              <a:spcAft>
                <a:spcPts val="0"/>
              </a:spcAft>
              <a:buClr>
                <a:schemeClr val="accent2"/>
              </a:buClr>
              <a:buSzPct val="60000"/>
              <a:tabLst/>
              <a:defRPr/>
            </a:pPr>
            <a:r>
              <a:rPr kumimoji="0" lang="en-US" sz="2000" b="0" i="0" u="none" strike="noStrike" kern="1200" cap="none" spc="0" normalizeH="0" baseline="0" noProof="0" dirty="0" smtClean="0">
                <a:ln>
                  <a:noFill/>
                </a:ln>
                <a:effectLst/>
                <a:uLnTx/>
                <a:uFillTx/>
                <a:latin typeface="CordiaUPC" pitchFamily="34" charset="-34"/>
                <a:cs typeface="CordiaUPC" pitchFamily="34" charset="-34"/>
              </a:rPr>
              <a:t>Amount of contribution from each partner</a:t>
            </a:r>
          </a:p>
          <a:p>
            <a:pPr marR="0" lvl="0" algn="l" defTabSz="914400" rtl="0" eaLnBrk="1" fontAlgn="auto" latinLnBrk="0" hangingPunct="1">
              <a:lnSpc>
                <a:spcPct val="100000"/>
              </a:lnSpc>
              <a:spcBef>
                <a:spcPts val="700"/>
              </a:spcBef>
              <a:spcAft>
                <a:spcPts val="0"/>
              </a:spcAft>
              <a:buClr>
                <a:schemeClr val="accent2"/>
              </a:buClr>
              <a:buSzPct val="60000"/>
              <a:tabLst/>
              <a:defRPr/>
            </a:pPr>
            <a:r>
              <a:rPr kumimoji="0" lang="en-US" sz="2000" b="0" i="0" u="none" strike="noStrike" kern="1200" cap="none" spc="0" normalizeH="0" baseline="0" noProof="0" dirty="0" smtClean="0">
                <a:ln>
                  <a:noFill/>
                </a:ln>
                <a:effectLst/>
                <a:uLnTx/>
                <a:uFillTx/>
                <a:latin typeface="CordiaUPC" pitchFamily="34" charset="-34"/>
                <a:cs typeface="CordiaUPC" pitchFamily="34" charset="-34"/>
              </a:rPr>
              <a:t>Division of profits or losses</a:t>
            </a:r>
          </a:p>
          <a:p>
            <a:pPr marR="0" lvl="0" algn="l" defTabSz="914400" rtl="0" eaLnBrk="1" fontAlgn="auto" latinLnBrk="0" hangingPunct="1">
              <a:lnSpc>
                <a:spcPct val="100000"/>
              </a:lnSpc>
              <a:spcBef>
                <a:spcPts val="700"/>
              </a:spcBef>
              <a:spcAft>
                <a:spcPts val="0"/>
              </a:spcAft>
              <a:buClr>
                <a:schemeClr val="accent2"/>
              </a:buClr>
              <a:buSzPct val="60000"/>
              <a:tabLst/>
              <a:defRPr/>
            </a:pPr>
            <a:r>
              <a:rPr kumimoji="0" lang="en-US" sz="2000" b="0" i="0" u="none" strike="noStrike" kern="1200" cap="none" spc="0" normalizeH="0" baseline="0" noProof="0" dirty="0" smtClean="0">
                <a:ln>
                  <a:noFill/>
                </a:ln>
                <a:effectLst/>
                <a:uLnTx/>
                <a:uFillTx/>
                <a:latin typeface="CordiaUPC" pitchFamily="34" charset="-34"/>
                <a:cs typeface="CordiaUPC" pitchFamily="34" charset="-34"/>
              </a:rPr>
              <a:t>Salaries of each partner</a:t>
            </a:r>
          </a:p>
          <a:p>
            <a:pPr lvl="0">
              <a:spcBef>
                <a:spcPts val="700"/>
              </a:spcBef>
              <a:buClr>
                <a:schemeClr val="accent2"/>
              </a:buClr>
              <a:buSzPct val="60000"/>
              <a:defRPr/>
            </a:pPr>
            <a:r>
              <a:rPr lang="en-US" sz="2000" dirty="0">
                <a:latin typeface="CordiaUPC" pitchFamily="34" charset="-34"/>
                <a:cs typeface="CordiaUPC" pitchFamily="34" charset="-34"/>
              </a:rPr>
              <a:t>How much each partner is allowed to withdraw</a:t>
            </a:r>
          </a:p>
          <a:p>
            <a:pPr lvl="0">
              <a:spcBef>
                <a:spcPts val="700"/>
              </a:spcBef>
              <a:buClr>
                <a:schemeClr val="accent2"/>
              </a:buClr>
              <a:buSzPct val="60000"/>
              <a:defRPr/>
            </a:pPr>
            <a:r>
              <a:rPr lang="en-US" sz="2000" dirty="0">
                <a:latin typeface="CordiaUPC" pitchFamily="34" charset="-34"/>
                <a:cs typeface="CordiaUPC" pitchFamily="34" charset="-34"/>
              </a:rPr>
              <a:t>Death of partner</a:t>
            </a:r>
          </a:p>
          <a:p>
            <a:pPr marL="457200" lvl="0">
              <a:spcBef>
                <a:spcPts val="700"/>
              </a:spcBef>
              <a:buClr>
                <a:schemeClr val="accent2"/>
              </a:buClr>
              <a:buSzPct val="60000"/>
              <a:defRPr/>
            </a:pPr>
            <a:r>
              <a:rPr lang="en-US" sz="2000" dirty="0">
                <a:latin typeface="CordiaUPC" pitchFamily="34" charset="-34"/>
                <a:cs typeface="CordiaUPC" pitchFamily="34" charset="-34"/>
              </a:rPr>
              <a:t>Sale of partnership interest</a:t>
            </a:r>
          </a:p>
          <a:p>
            <a:pPr marL="457200" lvl="0">
              <a:spcBef>
                <a:spcPts val="700"/>
              </a:spcBef>
              <a:buClr>
                <a:schemeClr val="accent2"/>
              </a:buClr>
              <a:buSzPct val="60000"/>
              <a:defRPr/>
            </a:pPr>
            <a:r>
              <a:rPr lang="en-US" sz="2000" dirty="0">
                <a:latin typeface="CordiaUPC" pitchFamily="34" charset="-34"/>
                <a:cs typeface="CordiaUPC" pitchFamily="34" charset="-34"/>
              </a:rPr>
              <a:t>Arbitration of disputes</a:t>
            </a:r>
          </a:p>
          <a:p>
            <a:pPr marL="457200" lvl="0">
              <a:spcBef>
                <a:spcPts val="700"/>
              </a:spcBef>
              <a:buClr>
                <a:schemeClr val="accent2"/>
              </a:buClr>
              <a:buSzPct val="60000"/>
              <a:defRPr/>
            </a:pPr>
            <a:r>
              <a:rPr lang="en-US" sz="2000" dirty="0">
                <a:latin typeface="CordiaUPC" pitchFamily="34" charset="-34"/>
                <a:cs typeface="CordiaUPC" pitchFamily="34" charset="-34"/>
              </a:rPr>
              <a:t>Required and prohibited actions</a:t>
            </a:r>
          </a:p>
          <a:p>
            <a:pPr marL="457200" lvl="0">
              <a:spcBef>
                <a:spcPts val="700"/>
              </a:spcBef>
              <a:buClr>
                <a:schemeClr val="accent2"/>
              </a:buClr>
              <a:buSzPct val="60000"/>
              <a:defRPr/>
            </a:pPr>
            <a:r>
              <a:rPr lang="en-US" sz="2000" dirty="0">
                <a:latin typeface="CordiaUPC" pitchFamily="34" charset="-34"/>
                <a:cs typeface="CordiaUPC" pitchFamily="34" charset="-34"/>
              </a:rPr>
              <a:t>Absence and disability</a:t>
            </a:r>
          </a:p>
          <a:p>
            <a:pPr marL="457200" lvl="0">
              <a:spcBef>
                <a:spcPts val="700"/>
              </a:spcBef>
              <a:buClr>
                <a:schemeClr val="accent2"/>
              </a:buClr>
              <a:buSzPct val="60000"/>
              <a:defRPr/>
            </a:pPr>
            <a:r>
              <a:rPr lang="en-US" sz="2000" dirty="0">
                <a:latin typeface="CordiaUPC" pitchFamily="34" charset="-34"/>
                <a:cs typeface="CordiaUPC" pitchFamily="34" charset="-34"/>
              </a:rPr>
              <a:t>Restrictive covenants</a:t>
            </a:r>
          </a:p>
          <a:p>
            <a:pPr marL="457200" lvl="0">
              <a:spcBef>
                <a:spcPts val="700"/>
              </a:spcBef>
              <a:buClr>
                <a:schemeClr val="accent2"/>
              </a:buClr>
              <a:buSzPct val="60000"/>
              <a:defRPr/>
            </a:pPr>
            <a:r>
              <a:rPr lang="en-US" sz="2000" dirty="0">
                <a:latin typeface="CordiaUPC" pitchFamily="34" charset="-34"/>
                <a:cs typeface="CordiaUPC" pitchFamily="34" charset="-34"/>
              </a:rPr>
              <a:t>Buying and selling agreements</a:t>
            </a:r>
          </a:p>
          <a:p>
            <a:pPr marR="0" lvl="0" algn="l" defTabSz="914400" rtl="0" eaLnBrk="1" fontAlgn="auto" latinLnBrk="0" hangingPunct="1">
              <a:lnSpc>
                <a:spcPct val="100000"/>
              </a:lnSpc>
              <a:spcBef>
                <a:spcPts val="700"/>
              </a:spcBef>
              <a:spcAft>
                <a:spcPts val="0"/>
              </a:spcAft>
              <a:buClr>
                <a:schemeClr val="accent2"/>
              </a:buClr>
              <a:buSzPct val="60000"/>
              <a:tabLst/>
              <a:defRPr/>
            </a:pPr>
            <a:endParaRPr kumimoji="0" lang="en-US" sz="2000" b="0" i="0" u="none" strike="noStrike" kern="1200" cap="none" spc="0" normalizeH="0" baseline="0" noProof="0" dirty="0" smtClean="0">
              <a:ln>
                <a:noFill/>
              </a:ln>
              <a:effectLst/>
              <a:uLnTx/>
              <a:uFillTx/>
              <a:latin typeface="CordiaUPC" pitchFamily="34" charset="-34"/>
              <a:cs typeface="CordiaUPC" pitchFamily="34" charset="-34"/>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endParaRPr kumimoji="0" lang="en-US" sz="3600" b="0" i="1" u="none" strike="noStrike" kern="1200" cap="none" spc="0" normalizeH="0" baseline="0" noProof="0" dirty="0" smtClean="0">
              <a:ln>
                <a:noFill/>
              </a:ln>
              <a:effectLst/>
              <a:uLnTx/>
              <a:uFillTx/>
              <a:latin typeface="CordiaUPC" pitchFamily="34" charset="-34"/>
              <a:cs typeface="CordiaUPC" pitchFamily="34" charset="-34"/>
            </a:endParaRPr>
          </a:p>
        </p:txBody>
      </p:sp>
    </p:spTree>
    <p:extLst>
      <p:ext uri="{BB962C8B-B14F-4D97-AF65-F5344CB8AC3E}">
        <p14:creationId xmlns:p14="http://schemas.microsoft.com/office/powerpoint/2010/main" val="356975199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normAutofit fontScale="90000"/>
          </a:bodyPr>
          <a:lstStyle/>
          <a:p>
            <a:r>
              <a:rPr lang="en-US" b="1" dirty="0">
                <a:latin typeface="CordiaUPC" pitchFamily="34" charset="-34"/>
                <a:cs typeface="CordiaUPC" pitchFamily="34" charset="-34"/>
              </a:rPr>
              <a:t>Advantages and </a:t>
            </a:r>
            <a:r>
              <a:rPr lang="en-US" b="1" dirty="0" smtClean="0">
                <a:latin typeface="CordiaUPC" pitchFamily="34" charset="-34"/>
                <a:cs typeface="CordiaUPC" pitchFamily="34" charset="-34"/>
              </a:rPr>
              <a:t>Disadvantages </a:t>
            </a:r>
            <a:r>
              <a:rPr lang="en-US" b="1" dirty="0">
                <a:latin typeface="CordiaUPC" pitchFamily="34" charset="-34"/>
                <a:cs typeface="CordiaUPC" pitchFamily="34" charset="-34"/>
              </a:rPr>
              <a:t>of </a:t>
            </a:r>
            <a:r>
              <a:rPr lang="en-US" b="1" dirty="0" smtClean="0">
                <a:latin typeface="CordiaUPC" pitchFamily="34" charset="-34"/>
                <a:cs typeface="CordiaUPC" pitchFamily="34" charset="-34"/>
              </a:rPr>
              <a:t>Partnership</a:t>
            </a:r>
            <a:endParaRPr lang="en-US" dirty="0">
              <a:solidFill>
                <a:schemeClr val="tx1"/>
              </a:solidFill>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26</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hteck 7"/>
          <p:cNvSpPr/>
          <p:nvPr/>
        </p:nvSpPr>
        <p:spPr>
          <a:xfrm>
            <a:off x="536943" y="2124075"/>
            <a:ext cx="3810000" cy="4154984"/>
          </a:xfrm>
          <a:prstGeom prst="rect">
            <a:avLst/>
          </a:prstGeom>
        </p:spPr>
        <p:txBody>
          <a:bodyPr wrap="square">
            <a:spAutoFit/>
          </a:bodyPr>
          <a:lstStyle/>
          <a:p>
            <a:pPr>
              <a:defRPr/>
            </a:pPr>
            <a:r>
              <a:rPr lang="en-US" sz="2400" b="1" dirty="0" smtClean="0">
                <a:latin typeface="CordiaUPC" pitchFamily="34" charset="-34"/>
                <a:cs typeface="CordiaUPC" pitchFamily="34" charset="-34"/>
              </a:rPr>
              <a:t>Advantages</a:t>
            </a:r>
          </a:p>
          <a:p>
            <a:pPr>
              <a:buFont typeface="Arial" pitchFamily="34" charset="0"/>
              <a:buChar char="•"/>
              <a:defRPr/>
            </a:pPr>
            <a:r>
              <a:rPr lang="en-US" sz="2400" dirty="0" smtClean="0">
                <a:latin typeface="CordiaUPC" pitchFamily="34" charset="-34"/>
                <a:cs typeface="CordiaUPC" pitchFamily="34" charset="-34"/>
              </a:rPr>
              <a:t> Ease of organization- requires articles of partnership</a:t>
            </a:r>
          </a:p>
          <a:p>
            <a:pPr>
              <a:buFont typeface="Arial" pitchFamily="34" charset="0"/>
              <a:buChar char="•"/>
              <a:defRPr/>
            </a:pPr>
            <a:r>
              <a:rPr lang="en-US" sz="2400" dirty="0" smtClean="0">
                <a:latin typeface="CordiaUPC" pitchFamily="34" charset="-34"/>
                <a:cs typeface="CordiaUPC" pitchFamily="34" charset="-34"/>
              </a:rPr>
              <a:t> Availability of capital &amp; credit- greater earning power and credit rating</a:t>
            </a:r>
          </a:p>
          <a:p>
            <a:pPr>
              <a:buFont typeface="Arial" pitchFamily="34" charset="0"/>
              <a:buChar char="•"/>
              <a:defRPr/>
            </a:pPr>
            <a:r>
              <a:rPr lang="en-US" sz="2400" dirty="0" smtClean="0">
                <a:latin typeface="CordiaUPC" pitchFamily="34" charset="-34"/>
                <a:cs typeface="CordiaUPC" pitchFamily="34" charset="-34"/>
              </a:rPr>
              <a:t> combined knowledge &amp; skills</a:t>
            </a:r>
          </a:p>
          <a:p>
            <a:pPr>
              <a:buFont typeface="Arial" pitchFamily="34" charset="0"/>
              <a:buChar char="•"/>
              <a:defRPr/>
            </a:pPr>
            <a:r>
              <a:rPr lang="en-US" sz="2400" dirty="0" smtClean="0">
                <a:latin typeface="CordiaUPC" pitchFamily="34" charset="-34"/>
                <a:cs typeface="CordiaUPC" pitchFamily="34" charset="-34"/>
              </a:rPr>
              <a:t> Decision making</a:t>
            </a:r>
          </a:p>
          <a:p>
            <a:pPr>
              <a:buFont typeface="Arial" pitchFamily="34" charset="0"/>
              <a:buChar char="•"/>
              <a:defRPr/>
            </a:pPr>
            <a:r>
              <a:rPr lang="en-US" sz="2400" dirty="0" smtClean="0">
                <a:latin typeface="CordiaUPC" pitchFamily="34" charset="-34"/>
                <a:cs typeface="CordiaUPC" pitchFamily="34" charset="-34"/>
              </a:rPr>
              <a:t> Regulatory controls – few regulations controls affecting its activities</a:t>
            </a:r>
          </a:p>
          <a:p>
            <a:pPr>
              <a:buFont typeface="Arial" pitchFamily="34" charset="0"/>
              <a:buChar char="•"/>
              <a:defRPr/>
            </a:pPr>
            <a:r>
              <a:rPr lang="en-US" sz="2400" dirty="0">
                <a:latin typeface="CordiaUPC" pitchFamily="34" charset="-34"/>
                <a:cs typeface="CordiaUPC" pitchFamily="34" charset="-34"/>
              </a:rPr>
              <a:t> </a:t>
            </a:r>
            <a:r>
              <a:rPr lang="en-US" sz="2400" dirty="0" smtClean="0">
                <a:latin typeface="CordiaUPC" pitchFamily="34" charset="-34"/>
                <a:cs typeface="CordiaUPC" pitchFamily="34" charset="-34"/>
              </a:rPr>
              <a:t>May convert into private limited company</a:t>
            </a:r>
          </a:p>
        </p:txBody>
      </p:sp>
      <p:sp>
        <p:nvSpPr>
          <p:cNvPr id="9" name="Subtitle 2"/>
          <p:cNvSpPr txBox="1">
            <a:spLocks/>
          </p:cNvSpPr>
          <p:nvPr/>
        </p:nvSpPr>
        <p:spPr>
          <a:xfrm>
            <a:off x="4419600" y="1752600"/>
            <a:ext cx="4343400" cy="4343400"/>
          </a:xfrm>
          <a:prstGeom prst="rect">
            <a:avLst/>
          </a:prstGeom>
        </p:spPr>
        <p:txBody>
          <a:bodyPr>
            <a:noAutofit/>
          </a:bodyPr>
          <a:lstStyle/>
          <a:p>
            <a:pPr>
              <a:lnSpc>
                <a:spcPct val="80000"/>
              </a:lnSpc>
              <a:spcBef>
                <a:spcPct val="20000"/>
              </a:spcBef>
              <a:buFont typeface="Arial" charset="0"/>
              <a:buNone/>
            </a:pPr>
            <a:endParaRPr lang="en-US" sz="1600" dirty="0">
              <a:latin typeface="CordiaUPC" pitchFamily="34" charset="-34"/>
              <a:cs typeface="CordiaUPC" pitchFamily="34" charset="-34"/>
            </a:endParaRPr>
          </a:p>
          <a:p>
            <a:pPr algn="ctr">
              <a:lnSpc>
                <a:spcPct val="80000"/>
              </a:lnSpc>
              <a:spcBef>
                <a:spcPct val="20000"/>
              </a:spcBef>
              <a:buFont typeface="Arial" charset="0"/>
              <a:buNone/>
            </a:pPr>
            <a:r>
              <a:rPr lang="en-US" sz="2800" b="1" dirty="0">
                <a:latin typeface="CordiaUPC" pitchFamily="34" charset="-34"/>
                <a:cs typeface="CordiaUPC" pitchFamily="34" charset="-34"/>
              </a:rPr>
              <a:t>Disadvantages</a:t>
            </a:r>
          </a:p>
          <a:p>
            <a:pPr>
              <a:lnSpc>
                <a:spcPct val="80000"/>
              </a:lnSpc>
              <a:spcBef>
                <a:spcPct val="20000"/>
              </a:spcBef>
              <a:buFont typeface="Arial" charset="0"/>
              <a:buChar char="•"/>
            </a:pPr>
            <a:r>
              <a:rPr lang="en-US" sz="2400" dirty="0" smtClean="0">
                <a:latin typeface="CordiaUPC" pitchFamily="34" charset="-34"/>
                <a:cs typeface="CordiaUPC" pitchFamily="34" charset="-34"/>
              </a:rPr>
              <a:t> Unlimited liability (for general partner)</a:t>
            </a:r>
            <a:endParaRPr lang="en-US" sz="2400" dirty="0">
              <a:latin typeface="CordiaUPC" pitchFamily="34" charset="-34"/>
              <a:cs typeface="CordiaUPC" pitchFamily="34" charset="-34"/>
            </a:endParaRPr>
          </a:p>
          <a:p>
            <a:pPr>
              <a:lnSpc>
                <a:spcPct val="80000"/>
              </a:lnSpc>
              <a:spcBef>
                <a:spcPct val="20000"/>
              </a:spcBef>
              <a:buFont typeface="Arial" charset="0"/>
              <a:buChar char="•"/>
            </a:pPr>
            <a:r>
              <a:rPr lang="en-US" sz="2400" dirty="0" smtClean="0">
                <a:latin typeface="CordiaUPC" pitchFamily="34" charset="-34"/>
                <a:cs typeface="CordiaUPC" pitchFamily="34" charset="-34"/>
              </a:rPr>
              <a:t> Business  responsibility – all partners are responsible for business actions of all others</a:t>
            </a:r>
            <a:endParaRPr lang="en-US" sz="2400" dirty="0">
              <a:latin typeface="CordiaUPC" pitchFamily="34" charset="-34"/>
              <a:cs typeface="CordiaUPC" pitchFamily="34" charset="-34"/>
            </a:endParaRPr>
          </a:p>
          <a:p>
            <a:pPr>
              <a:lnSpc>
                <a:spcPct val="80000"/>
              </a:lnSpc>
              <a:spcBef>
                <a:spcPct val="20000"/>
              </a:spcBef>
              <a:buFont typeface="Arial" charset="0"/>
              <a:buChar char="•"/>
            </a:pPr>
            <a:r>
              <a:rPr lang="en-US" sz="2400" dirty="0" smtClean="0">
                <a:latin typeface="CordiaUPC" pitchFamily="34" charset="-34"/>
                <a:cs typeface="CordiaUPC" pitchFamily="34" charset="-34"/>
              </a:rPr>
              <a:t> Life </a:t>
            </a:r>
            <a:r>
              <a:rPr lang="en-US" sz="2400" dirty="0">
                <a:latin typeface="CordiaUPC" pitchFamily="34" charset="-34"/>
                <a:cs typeface="CordiaUPC" pitchFamily="34" charset="-34"/>
              </a:rPr>
              <a:t>of the </a:t>
            </a:r>
            <a:r>
              <a:rPr lang="en-US" sz="2400" dirty="0" smtClean="0">
                <a:latin typeface="CordiaUPC" pitchFamily="34" charset="-34"/>
                <a:cs typeface="CordiaUPC" pitchFamily="34" charset="-34"/>
              </a:rPr>
              <a:t>partnership (= life of the general partnership, 2-persons partnership terminated when partner dies or withdraws)</a:t>
            </a:r>
            <a:endParaRPr lang="en-US" sz="2400" dirty="0">
              <a:latin typeface="CordiaUPC" pitchFamily="34" charset="-34"/>
              <a:cs typeface="CordiaUPC" pitchFamily="34" charset="-34"/>
            </a:endParaRPr>
          </a:p>
          <a:p>
            <a:pPr>
              <a:lnSpc>
                <a:spcPct val="80000"/>
              </a:lnSpc>
              <a:spcBef>
                <a:spcPct val="20000"/>
              </a:spcBef>
              <a:buFont typeface="Arial" charset="0"/>
              <a:buChar char="•"/>
            </a:pPr>
            <a:r>
              <a:rPr lang="en-US" sz="2400" dirty="0" smtClean="0">
                <a:latin typeface="CordiaUPC" pitchFamily="34" charset="-34"/>
                <a:cs typeface="CordiaUPC" pitchFamily="34" charset="-34"/>
              </a:rPr>
              <a:t> Distribution </a:t>
            </a:r>
            <a:r>
              <a:rPr lang="en-US" sz="2400" dirty="0">
                <a:latin typeface="CordiaUPC" pitchFamily="34" charset="-34"/>
                <a:cs typeface="CordiaUPC" pitchFamily="34" charset="-34"/>
              </a:rPr>
              <a:t>of </a:t>
            </a:r>
            <a:r>
              <a:rPr lang="en-US" sz="2400" dirty="0" smtClean="0">
                <a:latin typeface="CordiaUPC" pitchFamily="34" charset="-34"/>
                <a:cs typeface="CordiaUPC" pitchFamily="34" charset="-34"/>
              </a:rPr>
              <a:t>profits – profits are distribute to partners by share or as specified in article of partnership</a:t>
            </a:r>
            <a:endParaRPr lang="en-US" sz="2400" dirty="0">
              <a:latin typeface="CordiaUPC" pitchFamily="34" charset="-34"/>
              <a:cs typeface="CordiaUPC" pitchFamily="34" charset="-34"/>
            </a:endParaRPr>
          </a:p>
          <a:p>
            <a:pPr>
              <a:lnSpc>
                <a:spcPct val="80000"/>
              </a:lnSpc>
              <a:spcBef>
                <a:spcPct val="20000"/>
              </a:spcBef>
              <a:buFont typeface="Arial" charset="0"/>
              <a:buChar char="•"/>
            </a:pPr>
            <a:r>
              <a:rPr lang="en-US" sz="2400" dirty="0" smtClean="0">
                <a:latin typeface="CordiaUPC" pitchFamily="34" charset="-34"/>
                <a:cs typeface="CordiaUPC" pitchFamily="34" charset="-34"/>
              </a:rPr>
              <a:t> Limited </a:t>
            </a:r>
            <a:r>
              <a:rPr lang="en-US" sz="2400" dirty="0">
                <a:latin typeface="CordiaUPC" pitchFamily="34" charset="-34"/>
                <a:cs typeface="CordiaUPC" pitchFamily="34" charset="-34"/>
              </a:rPr>
              <a:t>sources of </a:t>
            </a:r>
            <a:r>
              <a:rPr lang="en-US" sz="2400" dirty="0" smtClean="0">
                <a:latin typeface="CordiaUPC" pitchFamily="34" charset="-34"/>
                <a:cs typeface="CordiaUPC" pitchFamily="34" charset="-34"/>
              </a:rPr>
              <a:t>funds – shares are not sold to public</a:t>
            </a:r>
            <a:endParaRPr lang="en-US" sz="2400" dirty="0">
              <a:latin typeface="CordiaUPC" pitchFamily="34" charset="-34"/>
              <a:cs typeface="CordiaUPC" pitchFamily="34" charset="-34"/>
            </a:endParaRPr>
          </a:p>
          <a:p>
            <a:pPr>
              <a:lnSpc>
                <a:spcPct val="80000"/>
              </a:lnSpc>
              <a:spcBef>
                <a:spcPct val="20000"/>
              </a:spcBef>
              <a:buFont typeface="Arial" charset="0"/>
              <a:buChar char="•"/>
            </a:pPr>
            <a:r>
              <a:rPr lang="en-US" sz="2400" dirty="0" smtClean="0">
                <a:latin typeface="CordiaUPC" pitchFamily="34" charset="-34"/>
                <a:cs typeface="CordiaUPC" pitchFamily="34" charset="-34"/>
              </a:rPr>
              <a:t> Taxation </a:t>
            </a:r>
            <a:r>
              <a:rPr lang="en-US" sz="2400" dirty="0">
                <a:latin typeface="CordiaUPC" pitchFamily="34" charset="-34"/>
                <a:cs typeface="CordiaUPC" pitchFamily="34" charset="-34"/>
              </a:rPr>
              <a:t>of </a:t>
            </a:r>
            <a:r>
              <a:rPr lang="en-US" sz="2400" dirty="0" smtClean="0">
                <a:latin typeface="CordiaUPC" pitchFamily="34" charset="-34"/>
                <a:cs typeface="CordiaUPC" pitchFamily="34" charset="-34"/>
              </a:rPr>
              <a:t>partnerships (income + corporate)</a:t>
            </a:r>
            <a:endParaRPr lang="en-US" sz="2400" dirty="0">
              <a:latin typeface="CordiaUPC" pitchFamily="34" charset="-34"/>
              <a:cs typeface="CordiaUPC" pitchFamily="34" charset="-34"/>
            </a:endParaRPr>
          </a:p>
          <a:p>
            <a:pPr>
              <a:lnSpc>
                <a:spcPct val="80000"/>
              </a:lnSpc>
              <a:spcBef>
                <a:spcPct val="20000"/>
              </a:spcBef>
              <a:buFont typeface="Arial" charset="0"/>
              <a:buChar char="•"/>
            </a:pPr>
            <a:endParaRPr lang="en-US" sz="2400" b="1" dirty="0">
              <a:latin typeface="CordiaUPC" pitchFamily="34" charset="-34"/>
              <a:cs typeface="CordiaUPC" pitchFamily="34" charset="-34"/>
            </a:endParaRPr>
          </a:p>
        </p:txBody>
      </p:sp>
    </p:spTree>
    <p:extLst>
      <p:ext uri="{BB962C8B-B14F-4D97-AF65-F5344CB8AC3E}">
        <p14:creationId xmlns:p14="http://schemas.microsoft.com/office/powerpoint/2010/main" val="31846997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de-DE" b="1" dirty="0">
                <a:latin typeface="CordiaUPC" pitchFamily="34" charset="-34"/>
                <a:cs typeface="CordiaUPC" pitchFamily="34" charset="-34"/>
              </a:rPr>
              <a:t>Dissolution of P</a:t>
            </a:r>
            <a:r>
              <a:rPr lang="de-DE" b="1" dirty="0" smtClean="0">
                <a:latin typeface="CordiaUPC" pitchFamily="34" charset="-34"/>
                <a:cs typeface="CordiaUPC" pitchFamily="34" charset="-34"/>
              </a:rPr>
              <a:t>artnership</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normAutofit lnSpcReduction="10000"/>
          </a:bodyPr>
          <a:lstStyle/>
          <a:p>
            <a:pPr>
              <a:buFont typeface="Wingdings" panose="05000000000000000000" pitchFamily="2" charset="2"/>
              <a:buChar char="§"/>
            </a:pPr>
            <a:r>
              <a:rPr lang="en-US" dirty="0">
                <a:latin typeface="CordiaUPC" pitchFamily="34" charset="-34"/>
                <a:cs typeface="CordiaUPC" pitchFamily="34" charset="-34"/>
              </a:rPr>
              <a:t>Terms of contract of partnership provide for it.</a:t>
            </a:r>
          </a:p>
          <a:p>
            <a:pPr>
              <a:buFont typeface="Wingdings" panose="05000000000000000000" pitchFamily="2" charset="2"/>
              <a:buChar char="§"/>
            </a:pPr>
            <a:r>
              <a:rPr lang="en-US" dirty="0">
                <a:latin typeface="CordiaUPC" pitchFamily="34" charset="-34"/>
                <a:cs typeface="CordiaUPC" pitchFamily="34" charset="-34"/>
              </a:rPr>
              <a:t>A definite period of time descried in the terms of partnership has expired.</a:t>
            </a:r>
          </a:p>
          <a:p>
            <a:pPr>
              <a:buFont typeface="Wingdings" panose="05000000000000000000" pitchFamily="2" charset="2"/>
              <a:buChar char="§"/>
            </a:pPr>
            <a:r>
              <a:rPr lang="en-US" dirty="0">
                <a:latin typeface="CordiaUPC" pitchFamily="34" charset="-34"/>
                <a:cs typeface="CordiaUPC" pitchFamily="34" charset="-34"/>
              </a:rPr>
              <a:t> The partnership was formed for a single undertaking, which has been completed.</a:t>
            </a:r>
          </a:p>
          <a:p>
            <a:pPr>
              <a:buFont typeface="Wingdings" panose="05000000000000000000" pitchFamily="2" charset="2"/>
              <a:buChar char="§"/>
            </a:pPr>
            <a:r>
              <a:rPr lang="en-US" dirty="0">
                <a:latin typeface="CordiaUPC" pitchFamily="34" charset="-34"/>
                <a:cs typeface="CordiaUPC" pitchFamily="34" charset="-34"/>
              </a:rPr>
              <a:t>Any of the partners gives due notice to the others (withdrawal)</a:t>
            </a:r>
          </a:p>
          <a:p>
            <a:pPr>
              <a:buFont typeface="Wingdings" panose="05000000000000000000" pitchFamily="2" charset="2"/>
              <a:buChar char="§"/>
            </a:pPr>
            <a:r>
              <a:rPr lang="en-US" dirty="0">
                <a:latin typeface="CordiaUPC" pitchFamily="34" charset="-34"/>
                <a:cs typeface="CordiaUPC" pitchFamily="34" charset="-34"/>
              </a:rPr>
              <a:t>Upon death, bankruptcy or incapacity of a partner (general partner)</a:t>
            </a:r>
          </a:p>
          <a:p>
            <a:pPr>
              <a:buFont typeface="Wingdings" panose="05000000000000000000" pitchFamily="2" charset="2"/>
              <a:buChar char="§"/>
            </a:pPr>
            <a:r>
              <a:rPr lang="en-US" dirty="0">
                <a:latin typeface="CordiaUPC" pitchFamily="34" charset="-34"/>
                <a:cs typeface="CordiaUPC" pitchFamily="34" charset="-34"/>
              </a:rPr>
              <a:t>exception: the partnership can continue to exist if the remaining partners buy the shares of the withdrawing partner.</a:t>
            </a:r>
          </a:p>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27</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6975199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Private Company Limited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a:xfrm>
            <a:off x="612648" y="1600200"/>
            <a:ext cx="8153400" cy="5029200"/>
          </a:xfrm>
        </p:spPr>
        <p:txBody>
          <a:bodyPr>
            <a:normAutofit fontScale="77500" lnSpcReduction="20000"/>
          </a:bodyPr>
          <a:lstStyle/>
          <a:p>
            <a:pPr>
              <a:buNone/>
            </a:pPr>
            <a:r>
              <a:rPr lang="en-US" dirty="0" smtClean="0">
                <a:latin typeface="Cordia New" pitchFamily="34" charset="-34"/>
                <a:cs typeface="Cordia New" pitchFamily="34" charset="-34"/>
              </a:rPr>
              <a:t>Characteristics: </a:t>
            </a:r>
          </a:p>
          <a:p>
            <a:pPr>
              <a:buFont typeface="Arial" panose="020B0604020202020204" pitchFamily="34" charset="0"/>
              <a:buChar char="•"/>
            </a:pPr>
            <a:r>
              <a:rPr lang="en-US" dirty="0">
                <a:latin typeface="Cordia New" pitchFamily="34" charset="-34"/>
                <a:cs typeface="Cordia New" pitchFamily="34" charset="-34"/>
              </a:rPr>
              <a:t>the most common structure for conduction business in Thailand</a:t>
            </a:r>
          </a:p>
          <a:p>
            <a:pPr>
              <a:buFont typeface="Arial" panose="020B0604020202020204" pitchFamily="34" charset="0"/>
              <a:buChar char="•"/>
            </a:pPr>
            <a:r>
              <a:rPr lang="en-US" dirty="0" smtClean="0">
                <a:latin typeface="Cordia New" pitchFamily="34" charset="-34"/>
                <a:cs typeface="Cordia New" pitchFamily="34" charset="-34"/>
              </a:rPr>
              <a:t>established </a:t>
            </a:r>
            <a:r>
              <a:rPr lang="en-US" dirty="0">
                <a:latin typeface="Cordia New" pitchFamily="34" charset="-34"/>
                <a:cs typeface="Cordia New" pitchFamily="34" charset="-34"/>
              </a:rPr>
              <a:t>by at least 3 people (Private company), 15 people (Public company)</a:t>
            </a:r>
          </a:p>
          <a:p>
            <a:pPr>
              <a:buFont typeface="Arial" panose="020B0604020202020204" pitchFamily="34" charset="0"/>
              <a:buChar char="•"/>
            </a:pPr>
            <a:r>
              <a:rPr lang="en-US" dirty="0" smtClean="0">
                <a:latin typeface="Cordia New" pitchFamily="34" charset="-34"/>
                <a:cs typeface="Cordia New" pitchFamily="34" charset="-34"/>
              </a:rPr>
              <a:t>Separate </a:t>
            </a:r>
            <a:r>
              <a:rPr lang="en-US" dirty="0">
                <a:latin typeface="Cordia New" pitchFamily="34" charset="-34"/>
                <a:cs typeface="Cordia New" pitchFamily="34" charset="-34"/>
              </a:rPr>
              <a:t>entity </a:t>
            </a:r>
            <a:r>
              <a:rPr lang="en-US" dirty="0" smtClean="0">
                <a:latin typeface="Cordia New" pitchFamily="34" charset="-34"/>
                <a:cs typeface="Cordia New" pitchFamily="34" charset="-34"/>
              </a:rPr>
              <a:t>from its </a:t>
            </a:r>
            <a:r>
              <a:rPr lang="en-US" dirty="0">
                <a:latin typeface="Cordia New" pitchFamily="34" charset="-34"/>
                <a:cs typeface="Cordia New" pitchFamily="34" charset="-34"/>
              </a:rPr>
              <a:t>shareholders</a:t>
            </a:r>
          </a:p>
          <a:p>
            <a:pPr>
              <a:buFont typeface="Arial" panose="020B0604020202020204" pitchFamily="34" charset="0"/>
              <a:buChar char="•"/>
            </a:pPr>
            <a:r>
              <a:rPr lang="en-US" dirty="0" smtClean="0">
                <a:latin typeface="Cordia New" pitchFamily="34" charset="-34"/>
                <a:cs typeface="Cordia New" pitchFamily="34" charset="-34"/>
              </a:rPr>
              <a:t>has legal entity</a:t>
            </a:r>
            <a:endParaRPr lang="en-US" dirty="0">
              <a:latin typeface="Cordia New" pitchFamily="34" charset="-34"/>
              <a:cs typeface="Cordia New" pitchFamily="34" charset="-34"/>
            </a:endParaRPr>
          </a:p>
          <a:p>
            <a:pPr>
              <a:buFont typeface="Arial" panose="020B0604020202020204" pitchFamily="34" charset="0"/>
              <a:buChar char="•"/>
            </a:pPr>
            <a:r>
              <a:rPr lang="en-US" dirty="0" smtClean="0">
                <a:latin typeface="Cordia New" pitchFamily="34" charset="-34"/>
                <a:cs typeface="Cordia New" pitchFamily="34" charset="-34"/>
              </a:rPr>
              <a:t>able </a:t>
            </a:r>
            <a:r>
              <a:rPr lang="en-US" dirty="0">
                <a:latin typeface="Cordia New" pitchFamily="34" charset="-34"/>
                <a:cs typeface="Cordia New" pitchFamily="34" charset="-34"/>
              </a:rPr>
              <a:t>to own property and carry on the business under its name</a:t>
            </a:r>
          </a:p>
          <a:p>
            <a:pPr>
              <a:buFont typeface="Arial" panose="020B0604020202020204" pitchFamily="34" charset="0"/>
              <a:buChar char="•"/>
            </a:pPr>
            <a:r>
              <a:rPr lang="en-US" dirty="0">
                <a:latin typeface="Cordia New" pitchFamily="34" charset="-34"/>
                <a:cs typeface="Cordia New" pitchFamily="34" charset="-34"/>
              </a:rPr>
              <a:t>s</a:t>
            </a:r>
            <a:r>
              <a:rPr lang="en-US" dirty="0" smtClean="0">
                <a:latin typeface="Cordia New" pitchFamily="34" charset="-34"/>
                <a:cs typeface="Cordia New" pitchFamily="34" charset="-34"/>
              </a:rPr>
              <a:t>tockholders </a:t>
            </a:r>
            <a:r>
              <a:rPr lang="en-US" dirty="0">
                <a:latin typeface="Cordia New" pitchFamily="34" charset="-34"/>
                <a:cs typeface="Cordia New" pitchFamily="34" charset="-34"/>
              </a:rPr>
              <a:t>can buy, sell, give or receive share as gifts or inherit </a:t>
            </a:r>
            <a:r>
              <a:rPr lang="en-US" dirty="0" smtClean="0">
                <a:latin typeface="Cordia New" pitchFamily="34" charset="-34"/>
                <a:cs typeface="Cordia New" pitchFamily="34" charset="-34"/>
              </a:rPr>
              <a:t>them</a:t>
            </a:r>
            <a:endParaRPr lang="en-US" dirty="0">
              <a:latin typeface="Cordia New" pitchFamily="34" charset="-34"/>
              <a:cs typeface="Cordia New" pitchFamily="34" charset="-34"/>
            </a:endParaRPr>
          </a:p>
          <a:p>
            <a:pPr>
              <a:buFont typeface="Arial" panose="020B0604020202020204" pitchFamily="34" charset="0"/>
              <a:buChar char="•"/>
            </a:pPr>
            <a:r>
              <a:rPr lang="en-US" dirty="0">
                <a:latin typeface="Cordia New" pitchFamily="34" charset="-34"/>
                <a:cs typeface="Cordia New" pitchFamily="34" charset="-34"/>
              </a:rPr>
              <a:t> Stockholders are entitled to all profits may be distributed (dividends)</a:t>
            </a:r>
          </a:p>
          <a:p>
            <a:pPr>
              <a:buFont typeface="Arial" panose="020B0604020202020204" pitchFamily="34" charset="0"/>
              <a:buChar char="•"/>
            </a:pPr>
            <a:r>
              <a:rPr lang="en-US" dirty="0">
                <a:latin typeface="Cordia New" pitchFamily="34" charset="-34"/>
                <a:cs typeface="Cordia New" pitchFamily="34" charset="-34"/>
              </a:rPr>
              <a:t> liability to the third parties is separate from individual liability of its shareholders </a:t>
            </a:r>
          </a:p>
          <a:p>
            <a:pPr>
              <a:buFont typeface="Arial" panose="020B0604020202020204" pitchFamily="34" charset="0"/>
              <a:buChar char="•"/>
            </a:pPr>
            <a:r>
              <a:rPr lang="en-US" dirty="0">
                <a:latin typeface="Cordia New" pitchFamily="34" charset="-34"/>
                <a:cs typeface="Cordia New" pitchFamily="34" charset="-34"/>
              </a:rPr>
              <a:t> liability of the shareholders is limited to the value of an individual shareholder‘s unpaid share </a:t>
            </a:r>
            <a:r>
              <a:rPr lang="en-US" dirty="0" smtClean="0">
                <a:latin typeface="Cordia New" pitchFamily="34" charset="-34"/>
                <a:cs typeface="Cordia New" pitchFamily="34" charset="-34"/>
              </a:rPr>
              <a:t>capital</a:t>
            </a:r>
          </a:p>
          <a:p>
            <a:pPr>
              <a:buFont typeface="Arial" panose="020B0604020202020204" pitchFamily="34" charset="0"/>
              <a:buChar char="•"/>
            </a:pPr>
            <a:r>
              <a:rPr lang="en-US" dirty="0">
                <a:latin typeface="Cordia New" pitchFamily="34" charset="-34"/>
                <a:cs typeface="Cordia New" pitchFamily="34" charset="-34"/>
              </a:rPr>
              <a:t>Private </a:t>
            </a:r>
            <a:r>
              <a:rPr lang="en-US" dirty="0" smtClean="0">
                <a:latin typeface="Cordia New" pitchFamily="34" charset="-34"/>
                <a:cs typeface="Cordia New" pitchFamily="34" charset="-34"/>
              </a:rPr>
              <a:t>companies limited </a:t>
            </a:r>
            <a:r>
              <a:rPr lang="en-US" dirty="0">
                <a:latin typeface="Cordia New" pitchFamily="34" charset="-34"/>
                <a:cs typeface="Cordia New" pitchFamily="34" charset="-34"/>
              </a:rPr>
              <a:t>have </a:t>
            </a:r>
            <a:r>
              <a:rPr lang="en-US" dirty="0" smtClean="0">
                <a:latin typeface="Cordia New" pitchFamily="34" charset="-34"/>
                <a:cs typeface="Cordia New" pitchFamily="34" charset="-34"/>
              </a:rPr>
              <a:t>fewer company management duties than public companies </a:t>
            </a:r>
            <a:r>
              <a:rPr lang="en-US" dirty="0">
                <a:latin typeface="Cordia New" pitchFamily="34" charset="-34"/>
                <a:cs typeface="Cordia New" pitchFamily="34" charset="-34"/>
              </a:rPr>
              <a:t>limited</a:t>
            </a:r>
            <a:r>
              <a:rPr lang="en-US" dirty="0" smtClean="0">
                <a:latin typeface="Cordia New" pitchFamily="34" charset="-34"/>
                <a:cs typeface="Cordia New" pitchFamily="34" charset="-34"/>
              </a:rPr>
              <a:t>.</a:t>
            </a:r>
          </a:p>
          <a:p>
            <a:pPr>
              <a:buFont typeface="Arial" panose="020B0604020202020204" pitchFamily="34" charset="0"/>
              <a:buChar char="•"/>
            </a:pPr>
            <a:r>
              <a:rPr lang="en-US" dirty="0" smtClean="0">
                <a:latin typeface="Cordia New" pitchFamily="34" charset="-34"/>
                <a:cs typeface="Cordia New" pitchFamily="34" charset="-34"/>
              </a:rPr>
              <a:t>Can be converted to Public company</a:t>
            </a:r>
            <a:endParaRPr lang="en-US" dirty="0">
              <a:latin typeface="Cordia New" pitchFamily="34" charset="-34"/>
              <a:cs typeface="Cordia New" pitchFamily="34" charset="-34"/>
            </a:endParaRPr>
          </a:p>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28</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846997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a:solidFill>
                  <a:schemeClr val="tx1"/>
                </a:solidFill>
                <a:latin typeface="Cordia New" pitchFamily="34" charset="-34"/>
                <a:cs typeface="Cordia New" pitchFamily="34" charset="-34"/>
              </a:rPr>
              <a:t>Private Company Limited </a:t>
            </a:r>
          </a:p>
        </p:txBody>
      </p:sp>
      <p:sp>
        <p:nvSpPr>
          <p:cNvPr id="3" name="Inhaltsplatzhalter 2"/>
          <p:cNvSpPr>
            <a:spLocks noGrp="1"/>
          </p:cNvSpPr>
          <p:nvPr>
            <p:ph sz="quarter" idx="1"/>
          </p:nvPr>
        </p:nvSpPr>
        <p:spPr/>
        <p:txBody>
          <a:bodyPr/>
          <a:lstStyle/>
          <a:p>
            <a:pPr>
              <a:buFont typeface="Arial" panose="020B0604020202020204" pitchFamily="34" charset="0"/>
              <a:buChar char="•"/>
            </a:pPr>
            <a:r>
              <a:rPr lang="en-US" dirty="0">
                <a:latin typeface="Cordia New" pitchFamily="34" charset="-34"/>
                <a:cs typeface="Cordia New" pitchFamily="34" charset="-34"/>
              </a:rPr>
              <a:t>A private </a:t>
            </a:r>
            <a:r>
              <a:rPr lang="en-US" dirty="0" smtClean="0">
                <a:latin typeface="Cordia New" pitchFamily="34" charset="-34"/>
                <a:cs typeface="Cordia New" pitchFamily="34" charset="-34"/>
              </a:rPr>
              <a:t>company limited </a:t>
            </a:r>
            <a:r>
              <a:rPr lang="en-US" dirty="0">
                <a:latin typeface="Cordia New" pitchFamily="34" charset="-34"/>
                <a:cs typeface="Cordia New" pitchFamily="34" charset="-34"/>
              </a:rPr>
              <a:t>is able to </a:t>
            </a:r>
            <a:r>
              <a:rPr lang="en-US" dirty="0" smtClean="0">
                <a:latin typeface="Cordia New" pitchFamily="34" charset="-34"/>
                <a:cs typeface="Cordia New" pitchFamily="34" charset="-34"/>
              </a:rPr>
              <a:t>engage in </a:t>
            </a:r>
            <a:r>
              <a:rPr lang="en-US" dirty="0">
                <a:latin typeface="Cordia New" pitchFamily="34" charset="-34"/>
                <a:cs typeface="Cordia New" pitchFamily="34" charset="-34"/>
              </a:rPr>
              <a:t>any of the </a:t>
            </a:r>
            <a:r>
              <a:rPr lang="en-US" dirty="0" smtClean="0">
                <a:latin typeface="Cordia New" pitchFamily="34" charset="-34"/>
                <a:cs typeface="Cordia New" pitchFamily="34" charset="-34"/>
              </a:rPr>
              <a:t>activities within </a:t>
            </a:r>
            <a:r>
              <a:rPr lang="en-US" dirty="0">
                <a:latin typeface="Cordia New" pitchFamily="34" charset="-34"/>
                <a:cs typeface="Cordia New" pitchFamily="34" charset="-34"/>
              </a:rPr>
              <a:t>the scope of </a:t>
            </a:r>
            <a:r>
              <a:rPr lang="en-US" dirty="0" smtClean="0">
                <a:latin typeface="Cordia New" pitchFamily="34" charset="-34"/>
                <a:cs typeface="Cordia New" pitchFamily="34" charset="-34"/>
              </a:rPr>
              <a:t>the objects </a:t>
            </a:r>
            <a:r>
              <a:rPr lang="en-US" dirty="0">
                <a:latin typeface="Cordia New" pitchFamily="34" charset="-34"/>
                <a:cs typeface="Cordia New" pitchFamily="34" charset="-34"/>
              </a:rPr>
              <a:t>set forth in </a:t>
            </a:r>
            <a:r>
              <a:rPr lang="en-US" dirty="0" smtClean="0">
                <a:latin typeface="Cordia New" pitchFamily="34" charset="-34"/>
                <a:cs typeface="Cordia New" pitchFamily="34" charset="-34"/>
              </a:rPr>
              <a:t>its MOA (Memorandum of Association).</a:t>
            </a:r>
            <a:endParaRPr lang="en-US" dirty="0">
              <a:latin typeface="Cordia New" pitchFamily="34" charset="-34"/>
              <a:cs typeface="Cordia New" pitchFamily="34" charset="-34"/>
            </a:endParaRPr>
          </a:p>
          <a:p>
            <a:pPr>
              <a:buFont typeface="Arial" panose="020B0604020202020204" pitchFamily="34" charset="0"/>
              <a:buChar char="•"/>
            </a:pPr>
            <a:r>
              <a:rPr lang="en-US" dirty="0">
                <a:latin typeface="Cordia New" pitchFamily="34" charset="-34"/>
                <a:cs typeface="Cordia New" pitchFamily="34" charset="-34"/>
              </a:rPr>
              <a:t>Registration with </a:t>
            </a:r>
            <a:r>
              <a:rPr lang="en-US" dirty="0" smtClean="0">
                <a:latin typeface="Cordia New" pitchFamily="34" charset="-34"/>
                <a:cs typeface="Cordia New" pitchFamily="34" charset="-34"/>
              </a:rPr>
              <a:t>the MOC </a:t>
            </a:r>
            <a:r>
              <a:rPr lang="en-US" dirty="0">
                <a:latin typeface="Cordia New" pitchFamily="34" charset="-34"/>
                <a:cs typeface="Cordia New" pitchFamily="34" charset="-34"/>
              </a:rPr>
              <a:t>is required.</a:t>
            </a:r>
          </a:p>
          <a:p>
            <a:pPr>
              <a:buFont typeface="Arial" panose="020B0604020202020204" pitchFamily="34" charset="0"/>
              <a:buChar char="•"/>
            </a:pPr>
            <a:r>
              <a:rPr lang="en-US" dirty="0">
                <a:latin typeface="Cordia New" pitchFamily="34" charset="-34"/>
                <a:cs typeface="Cordia New" pitchFamily="34" charset="-34"/>
              </a:rPr>
              <a:t>Corporate tax, distribution </a:t>
            </a:r>
            <a:r>
              <a:rPr lang="en-US" dirty="0" smtClean="0">
                <a:latin typeface="Cordia New" pitchFamily="34" charset="-34"/>
                <a:cs typeface="Cordia New" pitchFamily="34" charset="-34"/>
              </a:rPr>
              <a:t>of dividend </a:t>
            </a:r>
            <a:r>
              <a:rPr lang="en-US" dirty="0">
                <a:latin typeface="Cordia New" pitchFamily="34" charset="-34"/>
                <a:cs typeface="Cordia New" pitchFamily="34" charset="-34"/>
              </a:rPr>
              <a:t>is subject </a:t>
            </a:r>
            <a:r>
              <a:rPr lang="en-US" dirty="0" smtClean="0">
                <a:latin typeface="Cordia New" pitchFamily="34" charset="-34"/>
                <a:cs typeface="Cordia New" pitchFamily="34" charset="-34"/>
              </a:rPr>
              <a:t>to 10</a:t>
            </a:r>
            <a:r>
              <a:rPr lang="en-US" dirty="0">
                <a:latin typeface="Cordia New" pitchFamily="34" charset="-34"/>
                <a:cs typeface="Cordia New" pitchFamily="34" charset="-34"/>
              </a:rPr>
              <a:t>% withholding tax</a:t>
            </a: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29</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6975199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Public Company Limited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normAutofit fontScale="85000" lnSpcReduction="20000"/>
          </a:bodyPr>
          <a:lstStyle/>
          <a:p>
            <a:pPr>
              <a:buNone/>
            </a:pPr>
            <a:r>
              <a:rPr lang="en-US" dirty="0" smtClean="0">
                <a:latin typeface="Cordia New" pitchFamily="34" charset="-34"/>
                <a:cs typeface="Cordia New" pitchFamily="34" charset="-34"/>
              </a:rPr>
              <a:t>Characteristics: </a:t>
            </a:r>
          </a:p>
          <a:p>
            <a:pPr>
              <a:buFont typeface="Arial" panose="020B0604020202020204" pitchFamily="34" charset="0"/>
              <a:buChar char="•"/>
            </a:pPr>
            <a:r>
              <a:rPr lang="en-US" dirty="0">
                <a:latin typeface="Cordia New" pitchFamily="34" charset="-34"/>
                <a:cs typeface="Cordia New" pitchFamily="34" charset="-34"/>
              </a:rPr>
              <a:t>a minimum of 15 promoters is required </a:t>
            </a:r>
            <a:r>
              <a:rPr lang="en-US" dirty="0" smtClean="0">
                <a:latin typeface="Cordia New" pitchFamily="34" charset="-34"/>
                <a:cs typeface="Cordia New" pitchFamily="34" charset="-34"/>
              </a:rPr>
              <a:t>registration </a:t>
            </a:r>
            <a:r>
              <a:rPr lang="en-US" dirty="0">
                <a:latin typeface="Cordia New" pitchFamily="34" charset="-34"/>
                <a:cs typeface="Cordia New" pitchFamily="34" charset="-34"/>
              </a:rPr>
              <a:t>of a public limited </a:t>
            </a:r>
            <a:r>
              <a:rPr lang="en-US" dirty="0" smtClean="0">
                <a:latin typeface="Cordia New" pitchFamily="34" charset="-34"/>
                <a:cs typeface="Cordia New" pitchFamily="34" charset="-34"/>
              </a:rPr>
              <a:t>company</a:t>
            </a:r>
          </a:p>
          <a:p>
            <a:pPr>
              <a:buFont typeface="Arial" panose="020B0604020202020204" pitchFamily="34" charset="0"/>
              <a:buChar char="•"/>
            </a:pPr>
            <a:r>
              <a:rPr lang="en-US" dirty="0" smtClean="0">
                <a:latin typeface="Cordia New" pitchFamily="34" charset="-34"/>
                <a:cs typeface="Cordia New" pitchFamily="34" charset="-34"/>
              </a:rPr>
              <a:t>separate entity from its shareholders</a:t>
            </a:r>
          </a:p>
          <a:p>
            <a:pPr>
              <a:buFont typeface="Arial" panose="020B0604020202020204" pitchFamily="34" charset="0"/>
              <a:buChar char="•"/>
            </a:pPr>
            <a:r>
              <a:rPr lang="en-US" dirty="0">
                <a:latin typeface="Cordia New" pitchFamily="34" charset="-34"/>
                <a:cs typeface="Cordia New" pitchFamily="34" charset="-34"/>
              </a:rPr>
              <a:t>l</a:t>
            </a:r>
            <a:r>
              <a:rPr lang="en-US" dirty="0" smtClean="0">
                <a:latin typeface="Cordia New" pitchFamily="34" charset="-34"/>
                <a:cs typeface="Cordia New" pitchFamily="34" charset="-34"/>
              </a:rPr>
              <a:t>egal entity</a:t>
            </a:r>
          </a:p>
          <a:p>
            <a:pPr>
              <a:buFont typeface="Arial" panose="020B0604020202020204" pitchFamily="34" charset="0"/>
              <a:buChar char="•"/>
            </a:pPr>
            <a:r>
              <a:rPr lang="en-US" dirty="0">
                <a:latin typeface="Cordia New" pitchFamily="34" charset="-34"/>
                <a:cs typeface="Cordia New" pitchFamily="34" charset="-34"/>
              </a:rPr>
              <a:t>Pay corporate tax, distribution </a:t>
            </a:r>
            <a:r>
              <a:rPr lang="en-US" dirty="0" smtClean="0">
                <a:latin typeface="Cordia New" pitchFamily="34" charset="-34"/>
                <a:cs typeface="Cordia New" pitchFamily="34" charset="-34"/>
              </a:rPr>
              <a:t>of dividend </a:t>
            </a:r>
            <a:r>
              <a:rPr lang="en-US" dirty="0">
                <a:latin typeface="Cordia New" pitchFamily="34" charset="-34"/>
                <a:cs typeface="Cordia New" pitchFamily="34" charset="-34"/>
              </a:rPr>
              <a:t>is </a:t>
            </a:r>
            <a:r>
              <a:rPr lang="en-US" dirty="0" smtClean="0">
                <a:latin typeface="Cordia New" pitchFamily="34" charset="-34"/>
                <a:cs typeface="Cordia New" pitchFamily="34" charset="-34"/>
              </a:rPr>
              <a:t>subject to </a:t>
            </a:r>
            <a:r>
              <a:rPr lang="en-US" dirty="0">
                <a:latin typeface="Cordia New" pitchFamily="34" charset="-34"/>
                <a:cs typeface="Cordia New" pitchFamily="34" charset="-34"/>
              </a:rPr>
              <a:t>10% </a:t>
            </a:r>
            <a:r>
              <a:rPr lang="en-US" dirty="0" smtClean="0">
                <a:latin typeface="Cordia New" pitchFamily="34" charset="-34"/>
                <a:cs typeface="Cordia New" pitchFamily="34" charset="-34"/>
              </a:rPr>
              <a:t>withholding tax</a:t>
            </a:r>
          </a:p>
          <a:p>
            <a:pPr>
              <a:buFont typeface="Arial" panose="020B0604020202020204" pitchFamily="34" charset="0"/>
              <a:buChar char="•"/>
            </a:pPr>
            <a:r>
              <a:rPr lang="en-US" dirty="0">
                <a:latin typeface="Cordia New" pitchFamily="34" charset="-34"/>
                <a:cs typeface="Cordia New" pitchFamily="34" charset="-34"/>
              </a:rPr>
              <a:t>The </a:t>
            </a:r>
            <a:r>
              <a:rPr lang="en-US" dirty="0" smtClean="0">
                <a:latin typeface="Cordia New" pitchFamily="34" charset="-34"/>
                <a:cs typeface="Cordia New" pitchFamily="34" charset="-34"/>
              </a:rPr>
              <a:t>shareholders will </a:t>
            </a:r>
            <a:r>
              <a:rPr lang="en-US" dirty="0">
                <a:latin typeface="Cordia New" pitchFamily="34" charset="-34"/>
                <a:cs typeface="Cordia New" pitchFamily="34" charset="-34"/>
              </a:rPr>
              <a:t>not be liable </a:t>
            </a:r>
            <a:r>
              <a:rPr lang="en-US" dirty="0" smtClean="0">
                <a:latin typeface="Cordia New" pitchFamily="34" charset="-34"/>
                <a:cs typeface="Cordia New" pitchFamily="34" charset="-34"/>
              </a:rPr>
              <a:t>for any liabilities caused </a:t>
            </a:r>
            <a:r>
              <a:rPr lang="en-US" dirty="0">
                <a:latin typeface="Cordia New" pitchFamily="34" charset="-34"/>
                <a:cs typeface="Cordia New" pitchFamily="34" charset="-34"/>
              </a:rPr>
              <a:t>by </a:t>
            </a:r>
            <a:r>
              <a:rPr lang="en-US" dirty="0" smtClean="0">
                <a:latin typeface="Cordia New" pitchFamily="34" charset="-34"/>
                <a:cs typeface="Cordia New" pitchFamily="34" charset="-34"/>
              </a:rPr>
              <a:t>the public company limited (limited liability/ limited to the share) </a:t>
            </a:r>
            <a:endParaRPr lang="en-US" dirty="0">
              <a:latin typeface="Cordia New" pitchFamily="34" charset="-34"/>
              <a:cs typeface="Cordia New" pitchFamily="34" charset="-34"/>
            </a:endParaRPr>
          </a:p>
          <a:p>
            <a:pPr>
              <a:buFont typeface="Arial" panose="020B0604020202020204" pitchFamily="34" charset="0"/>
              <a:buChar char="•"/>
            </a:pPr>
            <a:r>
              <a:rPr lang="en-US" dirty="0" smtClean="0">
                <a:latin typeface="Cordia New" pitchFamily="34" charset="-34"/>
                <a:cs typeface="Cordia New" pitchFamily="34" charset="-34"/>
              </a:rPr>
              <a:t>no </a:t>
            </a:r>
            <a:r>
              <a:rPr lang="en-US" dirty="0">
                <a:latin typeface="Cordia New" pitchFamily="34" charset="-34"/>
                <a:cs typeface="Cordia New" pitchFamily="34" charset="-34"/>
              </a:rPr>
              <a:t>restriction on the transfer of shares</a:t>
            </a:r>
          </a:p>
          <a:p>
            <a:pPr>
              <a:buFont typeface="Arial" panose="020B0604020202020204" pitchFamily="34" charset="0"/>
              <a:buChar char="•"/>
            </a:pPr>
            <a:r>
              <a:rPr lang="en-US" dirty="0">
                <a:latin typeface="Cordia New" pitchFamily="34" charset="-34"/>
                <a:cs typeface="Cordia New" pitchFamily="34" charset="-34"/>
              </a:rPr>
              <a:t>can offer its shares to public - the stock of public company can be sold, bought and traded to anyone</a:t>
            </a:r>
          </a:p>
          <a:p>
            <a:pPr>
              <a:buFont typeface="Arial" panose="020B0604020202020204" pitchFamily="34" charset="0"/>
              <a:buChar char="•"/>
            </a:pPr>
            <a:r>
              <a:rPr lang="en-US" dirty="0" smtClean="0">
                <a:latin typeface="Cordia New" pitchFamily="34" charset="-34"/>
                <a:cs typeface="Cordia New" pitchFamily="34" charset="-34"/>
              </a:rPr>
              <a:t>at </a:t>
            </a:r>
            <a:r>
              <a:rPr lang="en-US" dirty="0">
                <a:latin typeface="Cordia New" pitchFamily="34" charset="-34"/>
                <a:cs typeface="Cordia New" pitchFamily="34" charset="-34"/>
              </a:rPr>
              <a:t>least 50% of the directors must reside in Thailand; and board meetings must be held at least once every three months. </a:t>
            </a:r>
          </a:p>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30</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846997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IPO (Initial Public Offering)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 New" pitchFamily="34" charset="-34"/>
                <a:cs typeface="Cordia New" pitchFamily="34" charset="-34"/>
              </a:rPr>
              <a:t>The </a:t>
            </a:r>
            <a:r>
              <a:rPr lang="en-US" dirty="0">
                <a:latin typeface="Cordia New" pitchFamily="34" charset="-34"/>
                <a:cs typeface="Cordia New" pitchFamily="34" charset="-34"/>
              </a:rPr>
              <a:t>IPO is selling a corporation’s stock on public markets for the first </a:t>
            </a:r>
            <a:r>
              <a:rPr lang="en-US" dirty="0" smtClean="0">
                <a:latin typeface="Cordia New" pitchFamily="34" charset="-34"/>
                <a:cs typeface="Cordia New" pitchFamily="34" charset="-34"/>
              </a:rPr>
              <a:t>time. Because going </a:t>
            </a:r>
            <a:r>
              <a:rPr lang="en-US" dirty="0">
                <a:latin typeface="Cordia New" pitchFamily="34" charset="-34"/>
                <a:cs typeface="Cordia New" pitchFamily="34" charset="-34"/>
              </a:rPr>
              <a:t>public raises cash, and usually a lot of it. </a:t>
            </a: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31</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7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04999" y="2438399"/>
            <a:ext cx="5410201" cy="42715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6975199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IPO of After you</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a:xfrm>
            <a:off x="536942" y="6172200"/>
            <a:ext cx="8302257" cy="2209800"/>
          </a:xfrm>
        </p:spPr>
        <p:txBody>
          <a:bodyPr>
            <a:normAutofit/>
          </a:bodyPr>
          <a:lstStyle/>
          <a:p>
            <a:pPr>
              <a:buNone/>
            </a:pPr>
            <a:r>
              <a:rPr lang="en-US" sz="2000" dirty="0">
                <a:latin typeface="Cordia New" pitchFamily="34" charset="-34"/>
                <a:cs typeface="Cordia New" pitchFamily="34" charset="-34"/>
              </a:rPr>
              <a:t>http://www.prachachat.net/news_detail.php?newsid=1410162700</a:t>
            </a: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32</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19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9939" y="1600200"/>
            <a:ext cx="5076825" cy="4495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6975199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Difference between SET and </a:t>
            </a:r>
            <a:r>
              <a:rPr lang="en-US" dirty="0" err="1" smtClean="0">
                <a:solidFill>
                  <a:schemeClr val="tx1"/>
                </a:solidFill>
                <a:latin typeface="Cordia New" pitchFamily="34" charset="-34"/>
                <a:cs typeface="Cordia New" pitchFamily="34" charset="-34"/>
              </a:rPr>
              <a:t>mai</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marL="0" indent="0">
              <a:buNone/>
            </a:pPr>
            <a:r>
              <a:rPr lang="en-US" dirty="0">
                <a:latin typeface="Cordia New" pitchFamily="34" charset="-34"/>
                <a:cs typeface="Cordia New" pitchFamily="34" charset="-34"/>
              </a:rPr>
              <a:t>SET provides a market for large companies with more than THB 300 million in paid-up capital after IPO to raise long- term funds. </a:t>
            </a:r>
            <a:endParaRPr lang="en-US" dirty="0" smtClean="0">
              <a:latin typeface="Cordia New" pitchFamily="34" charset="-34"/>
              <a:cs typeface="Cordia New" pitchFamily="34" charset="-34"/>
            </a:endParaRPr>
          </a:p>
          <a:p>
            <a:pPr marL="0" indent="0">
              <a:buNone/>
            </a:pPr>
            <a:r>
              <a:rPr lang="en-US" dirty="0" err="1" smtClean="0">
                <a:latin typeface="Cordia New" pitchFamily="34" charset="-34"/>
                <a:cs typeface="Cordia New" pitchFamily="34" charset="-34"/>
              </a:rPr>
              <a:t>mai</a:t>
            </a:r>
            <a:r>
              <a:rPr lang="en-US" dirty="0">
                <a:latin typeface="Cordia New" pitchFamily="34" charset="-34"/>
                <a:cs typeface="Cordia New" pitchFamily="34" charset="-34"/>
              </a:rPr>
              <a:t>, on the other hand, is a source of funding for small and medium-sized enterprises, having over THB 200 million in paid-up capital after IPO.</a:t>
            </a:r>
          </a:p>
          <a:p>
            <a:pPr marL="0" indent="0">
              <a:buNone/>
            </a:pPr>
            <a:r>
              <a:rPr lang="en-US" dirty="0">
                <a:latin typeface="Cordia New" pitchFamily="34" charset="-34"/>
                <a:cs typeface="Cordia New" pitchFamily="34" charset="-34"/>
              </a:rPr>
              <a:t>However, from the viewpoint of firms applying to the Securities Exchange Commission (SEC) for an IPO, there are no regulatory differences.</a:t>
            </a: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33</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846997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Registration of a Company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34</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21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65553" y="914400"/>
            <a:ext cx="4781550" cy="5829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846997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de-DE" b="1" dirty="0">
                <a:latin typeface="CordiaUPC" pitchFamily="34" charset="-34"/>
                <a:cs typeface="CordiaUPC" pitchFamily="34" charset="-34"/>
              </a:rPr>
              <a:t>Management of </a:t>
            </a:r>
            <a:r>
              <a:rPr lang="de-DE" b="1" dirty="0" smtClean="0">
                <a:latin typeface="CordiaUPC" pitchFamily="34" charset="-34"/>
                <a:cs typeface="CordiaUPC" pitchFamily="34" charset="-34"/>
              </a:rPr>
              <a:t>Limited Company</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normAutofit fontScale="85000" lnSpcReduction="10000"/>
          </a:bodyPr>
          <a:lstStyle/>
          <a:p>
            <a:pPr marL="0" indent="0">
              <a:buNone/>
            </a:pPr>
            <a:r>
              <a:rPr lang="en-US" dirty="0">
                <a:latin typeface="CordiaUPC" pitchFamily="34" charset="-34"/>
                <a:cs typeface="CordiaUPC" pitchFamily="34" charset="-34"/>
              </a:rPr>
              <a:t>The company’s business is to be managed by the directors of the company as appointed at the meeting of the shareholders</a:t>
            </a:r>
          </a:p>
          <a:p>
            <a:pPr marL="0" indent="0">
              <a:buNone/>
            </a:pPr>
            <a:endParaRPr lang="de-DE" dirty="0">
              <a:latin typeface="CordiaUPC" pitchFamily="34" charset="-34"/>
              <a:cs typeface="CordiaUPC" pitchFamily="34" charset="-34"/>
            </a:endParaRPr>
          </a:p>
          <a:p>
            <a:pPr marL="0" indent="0">
              <a:buFont typeface="Wingdings" pitchFamily="2" charset="2"/>
              <a:buChar char="Ø"/>
              <a:defRPr/>
            </a:pPr>
            <a:r>
              <a:rPr lang="en-US" sz="3200" b="1" i="1" dirty="0">
                <a:latin typeface="CordiaUPC" pitchFamily="34" charset="-34"/>
                <a:cs typeface="CordiaUPC" pitchFamily="34" charset="-34"/>
              </a:rPr>
              <a:t>  Inside Directors – </a:t>
            </a:r>
            <a:r>
              <a:rPr lang="en-US" sz="3200" dirty="0">
                <a:latin typeface="CordiaUPC" pitchFamily="34" charset="-34"/>
                <a:cs typeface="CordiaUPC" pitchFamily="34" charset="-34"/>
              </a:rPr>
              <a:t>individuals who serve on the board and are employed by the corporation (usually executives of the corporation).</a:t>
            </a:r>
            <a:endParaRPr lang="en-US" sz="3200" b="1" i="1" dirty="0">
              <a:latin typeface="CordiaUPC" pitchFamily="34" charset="-34"/>
              <a:cs typeface="CordiaUPC" pitchFamily="34" charset="-34"/>
            </a:endParaRPr>
          </a:p>
          <a:p>
            <a:pPr marL="0" indent="0">
              <a:buFont typeface="Wingdings" pitchFamily="2" charset="2"/>
              <a:buChar char="Ø"/>
              <a:defRPr/>
            </a:pPr>
            <a:r>
              <a:rPr lang="en-US" sz="3200" b="1" i="1" dirty="0">
                <a:latin typeface="CordiaUPC" pitchFamily="34" charset="-34"/>
                <a:cs typeface="CordiaUPC" pitchFamily="34" charset="-34"/>
              </a:rPr>
              <a:t>  Outside Directors – </a:t>
            </a:r>
            <a:r>
              <a:rPr lang="en-US" sz="3200" dirty="0">
                <a:latin typeface="CordiaUPC" pitchFamily="34" charset="-34"/>
                <a:cs typeface="CordiaUPC" pitchFamily="34" charset="-34"/>
              </a:rPr>
              <a:t>individuals who serve on the board who are not directly affiliated with the corporation (usually Executives of other corporations).</a:t>
            </a:r>
          </a:p>
          <a:p>
            <a:pPr marL="0" indent="0">
              <a:buFont typeface="Wingdings" pitchFamily="2" charset="2"/>
              <a:buChar char="Ø"/>
              <a:defRPr/>
            </a:pPr>
            <a:r>
              <a:rPr lang="en-US" sz="3600" i="1" dirty="0">
                <a:latin typeface="Cordia New" pitchFamily="34" charset="-34"/>
                <a:cs typeface="Cordia New" pitchFamily="34" charset="-34"/>
              </a:rPr>
              <a:t> A </a:t>
            </a:r>
            <a:r>
              <a:rPr lang="en-US" sz="3600" b="1" i="1" dirty="0">
                <a:latin typeface="Cordia New" pitchFamily="34" charset="-34"/>
                <a:cs typeface="Cordia New" pitchFamily="34" charset="-34"/>
              </a:rPr>
              <a:t>supervisory board</a:t>
            </a:r>
            <a:r>
              <a:rPr lang="en-US" sz="3600" i="1" dirty="0">
                <a:latin typeface="Cordia New" pitchFamily="34" charset="-34"/>
                <a:cs typeface="Cordia New" pitchFamily="34" charset="-34"/>
              </a:rPr>
              <a:t> </a:t>
            </a:r>
            <a:r>
              <a:rPr lang="en-US" sz="3200" dirty="0">
                <a:latin typeface="Cordia New" pitchFamily="34" charset="-34"/>
                <a:cs typeface="Cordia New" pitchFamily="34" charset="-34"/>
              </a:rPr>
              <a:t>is a group of individuals chosen by the stockholders of a company to promote their interests through the governance of the company and to hire and supervise the executive directors and CEO (two-tier board system e.g. Germany)</a:t>
            </a:r>
          </a:p>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35</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8847525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b="1" dirty="0">
                <a:latin typeface="CordiaUPC" pitchFamily="34" charset="-34"/>
                <a:cs typeface="CordiaUPC" pitchFamily="34" charset="-34"/>
              </a:rPr>
              <a:t>Duties of </a:t>
            </a:r>
            <a:r>
              <a:rPr lang="en-US" b="1" dirty="0" smtClean="0">
                <a:latin typeface="CordiaUPC" pitchFamily="34" charset="-34"/>
                <a:cs typeface="CordiaUPC" pitchFamily="34" charset="-34"/>
              </a:rPr>
              <a:t>Limited Company</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normAutofit lnSpcReduction="10000"/>
          </a:bodyPr>
          <a:lstStyle/>
          <a:p>
            <a:pPr marL="0" indent="0">
              <a:buFont typeface="Wingdings" pitchFamily="2" charset="2"/>
              <a:buChar char="Ø"/>
            </a:pPr>
            <a:r>
              <a:rPr lang="en-US" dirty="0">
                <a:latin typeface="CordiaUPC" pitchFamily="34" charset="-34"/>
                <a:cs typeface="CordiaUPC" pitchFamily="34" charset="-34"/>
              </a:rPr>
              <a:t> prepare their </a:t>
            </a:r>
            <a:r>
              <a:rPr lang="en-US" b="1" dirty="0">
                <a:latin typeface="CordiaUPC" pitchFamily="34" charset="-34"/>
                <a:cs typeface="CordiaUPC" pitchFamily="34" charset="-34"/>
              </a:rPr>
              <a:t>financial statement </a:t>
            </a:r>
            <a:r>
              <a:rPr lang="en-US" dirty="0">
                <a:latin typeface="CordiaUPC" pitchFamily="34" charset="-34"/>
                <a:cs typeface="CordiaUPC" pitchFamily="34" charset="-34"/>
              </a:rPr>
              <a:t>at least once in every 12 months and has at least one auditor and present it to the general meeting of the shareholder for the approval</a:t>
            </a:r>
          </a:p>
          <a:p>
            <a:pPr marL="0" indent="0">
              <a:buFont typeface="Wingdings" pitchFamily="2" charset="2"/>
              <a:buChar char="Ø"/>
            </a:pPr>
            <a:r>
              <a:rPr lang="en-US" dirty="0">
                <a:latin typeface="CordiaUPC" pitchFamily="34" charset="-34"/>
                <a:cs typeface="CordiaUPC" pitchFamily="34" charset="-34"/>
              </a:rPr>
              <a:t> hold a general meeting within 6 months from the date it is registered as a juristic person and hold this meeting as least once in every 12 month</a:t>
            </a:r>
          </a:p>
          <a:p>
            <a:pPr marL="0" indent="0">
              <a:buFont typeface="Wingdings" pitchFamily="2" charset="2"/>
              <a:buChar char="Ø"/>
            </a:pPr>
            <a:r>
              <a:rPr lang="en-US" dirty="0">
                <a:latin typeface="CordiaUPC" pitchFamily="34" charset="-34"/>
                <a:cs typeface="CordiaUPC" pitchFamily="34" charset="-34"/>
              </a:rPr>
              <a:t> give its share certificates to the shareholders and arrange shareholder registration book</a:t>
            </a:r>
          </a:p>
          <a:p>
            <a:pPr marL="0" indent="0">
              <a:buFont typeface="Wingdings" pitchFamily="2" charset="2"/>
              <a:buChar char="Ø"/>
            </a:pPr>
            <a:r>
              <a:rPr lang="en-US" dirty="0">
                <a:latin typeface="CordiaUPC" pitchFamily="34" charset="-34"/>
                <a:cs typeface="CordiaUPC" pitchFamily="34" charset="-34"/>
              </a:rPr>
              <a:t> In case that there is any change in the registered items, the company has to register the new information to the registrar at the partnership/company registration office where the head office is situated</a:t>
            </a:r>
          </a:p>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36</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8847525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b="1" dirty="0">
                <a:latin typeface="CordiaUPC" pitchFamily="34" charset="-34"/>
                <a:cs typeface="CordiaUPC" pitchFamily="34" charset="-34"/>
              </a:rPr>
              <a:t>Dissolution</a:t>
            </a:r>
            <a:r>
              <a:rPr lang="de-DE" b="1" dirty="0">
                <a:latin typeface="CordiaUPC" pitchFamily="34" charset="-34"/>
                <a:cs typeface="CordiaUPC" pitchFamily="34" charset="-34"/>
              </a:rPr>
              <a:t> of a C</a:t>
            </a:r>
            <a:r>
              <a:rPr lang="de-DE" b="1" dirty="0" smtClean="0">
                <a:latin typeface="CordiaUPC" pitchFamily="34" charset="-34"/>
                <a:cs typeface="CordiaUPC" pitchFamily="34" charset="-34"/>
              </a:rPr>
              <a:t>ompany</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r>
              <a:rPr lang="en-US" dirty="0">
                <a:latin typeface="CordiaUPC" pitchFamily="34" charset="-34"/>
                <a:cs typeface="CordiaUPC" pitchFamily="34" charset="-34"/>
              </a:rPr>
              <a:t>The company shall be dissolved in any of cases as follows: </a:t>
            </a:r>
            <a:br>
              <a:rPr lang="en-US" dirty="0">
                <a:latin typeface="CordiaUPC" pitchFamily="34" charset="-34"/>
                <a:cs typeface="CordiaUPC" pitchFamily="34" charset="-34"/>
              </a:rPr>
            </a:br>
            <a:r>
              <a:rPr lang="en-US" dirty="0">
                <a:latin typeface="CordiaUPC" pitchFamily="34" charset="-34"/>
                <a:cs typeface="CordiaUPC" pitchFamily="34" charset="-34"/>
              </a:rPr>
              <a:t>(1) when the meeting of shareholders resolved to dissolve the company with votes not less than three-fourths of the total number of votes of the shareholders attending the meeting and having the right to vote; </a:t>
            </a:r>
            <a:br>
              <a:rPr lang="en-US" dirty="0">
                <a:latin typeface="CordiaUPC" pitchFamily="34" charset="-34"/>
                <a:cs typeface="CordiaUPC" pitchFamily="34" charset="-34"/>
              </a:rPr>
            </a:br>
            <a:r>
              <a:rPr lang="en-US" dirty="0">
                <a:latin typeface="CordiaUPC" pitchFamily="34" charset="-34"/>
                <a:cs typeface="CordiaUPC" pitchFamily="34" charset="-34"/>
              </a:rPr>
              <a:t>(2) when the company becomes bankrupt; </a:t>
            </a:r>
            <a:br>
              <a:rPr lang="en-US" dirty="0">
                <a:latin typeface="CordiaUPC" pitchFamily="34" charset="-34"/>
                <a:cs typeface="CordiaUPC" pitchFamily="34" charset="-34"/>
              </a:rPr>
            </a:br>
            <a:r>
              <a:rPr lang="en-US" dirty="0">
                <a:latin typeface="CordiaUPC" pitchFamily="34" charset="-34"/>
                <a:cs typeface="CordiaUPC" pitchFamily="34" charset="-34"/>
              </a:rPr>
              <a:t>(3) when the court orders dissolution of the company under Section 155 and the order is final.</a:t>
            </a:r>
          </a:p>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37</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8847525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Advantages and Disadvantages of Company</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38</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8"/>
          <p:cNvSpPr txBox="1">
            <a:spLocks noChangeArrowheads="1"/>
          </p:cNvSpPr>
          <p:nvPr/>
        </p:nvSpPr>
        <p:spPr>
          <a:xfrm>
            <a:off x="457200" y="2227263"/>
            <a:ext cx="4495800" cy="3944937"/>
          </a:xfrm>
          <a:prstGeom prst="rect">
            <a:avLst/>
          </a:prstGeom>
          <a:gradFill>
            <a:gsLst>
              <a:gs pos="0">
                <a:srgbClr val="FFEFD1"/>
              </a:gs>
              <a:gs pos="64999">
                <a:srgbClr val="F0EBD5"/>
              </a:gs>
              <a:gs pos="100000">
                <a:srgbClr val="D1C39F"/>
              </a:gs>
            </a:gsLst>
            <a:lin ang="5400000" scaled="0"/>
          </a:gradFill>
          <a:ln w="15875">
            <a:solidFill>
              <a:schemeClr val="accent2">
                <a:lumMod val="50000"/>
              </a:schemeClr>
            </a:solidFill>
          </a:ln>
        </p:spPr>
        <p:txBody>
          <a:bodyPr/>
          <a:lstStyle/>
          <a:p>
            <a:pPr marL="342900" indent="-342900" fontAlgn="auto">
              <a:spcBef>
                <a:spcPct val="20000"/>
              </a:spcBef>
              <a:spcAft>
                <a:spcPts val="0"/>
              </a:spcAft>
              <a:buFont typeface="Arial" pitchFamily="34" charset="0"/>
              <a:buChar char="•"/>
              <a:defRPr/>
            </a:pPr>
            <a:r>
              <a:rPr lang="en-US" sz="3200" b="1" dirty="0">
                <a:latin typeface="CordiaUPC" pitchFamily="34" charset="-34"/>
                <a:cs typeface="CordiaUPC" pitchFamily="34" charset="-34"/>
              </a:rPr>
              <a:t>Advantages:</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Limited liability</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Transfer of ownership</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Perpetual life</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External sources of funds</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Expansion potential</a:t>
            </a:r>
          </a:p>
        </p:txBody>
      </p:sp>
      <p:sp>
        <p:nvSpPr>
          <p:cNvPr id="9" name="Rectangle 9"/>
          <p:cNvSpPr txBox="1">
            <a:spLocks noChangeArrowheads="1"/>
          </p:cNvSpPr>
          <p:nvPr/>
        </p:nvSpPr>
        <p:spPr>
          <a:xfrm>
            <a:off x="4648200" y="2209800"/>
            <a:ext cx="4219575" cy="3962400"/>
          </a:xfrm>
          <a:prstGeom prst="rect">
            <a:avLst/>
          </a:prstGeom>
          <a:gradFill>
            <a:gsLst>
              <a:gs pos="0">
                <a:srgbClr val="FFEFD1"/>
              </a:gs>
              <a:gs pos="64999">
                <a:srgbClr val="F0EBD5"/>
              </a:gs>
              <a:gs pos="100000">
                <a:srgbClr val="D1C39F"/>
              </a:gs>
            </a:gsLst>
            <a:lin ang="5400000" scaled="0"/>
          </a:gradFill>
          <a:ln w="12700">
            <a:solidFill>
              <a:schemeClr val="accent1">
                <a:lumMod val="50000"/>
              </a:schemeClr>
            </a:solidFill>
          </a:ln>
        </p:spPr>
        <p:txBody>
          <a:bodyPr/>
          <a:lstStyle/>
          <a:p>
            <a:pPr marL="342900" indent="-342900" fontAlgn="auto">
              <a:spcBef>
                <a:spcPct val="20000"/>
              </a:spcBef>
              <a:spcAft>
                <a:spcPts val="0"/>
              </a:spcAft>
              <a:buFont typeface="Arial" pitchFamily="34" charset="0"/>
              <a:buChar char="•"/>
              <a:defRPr/>
            </a:pPr>
            <a:r>
              <a:rPr lang="en-US" sz="3200" b="1" dirty="0">
                <a:latin typeface="CordiaUPC" pitchFamily="34" charset="-34"/>
                <a:cs typeface="CordiaUPC" pitchFamily="34" charset="-34"/>
              </a:rPr>
              <a:t>Disadvantages:</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Double taxation</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Forming a corporation</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Disclosure of information</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Employee-owner separation</a:t>
            </a:r>
          </a:p>
        </p:txBody>
      </p:sp>
    </p:spTree>
    <p:extLst>
      <p:ext uri="{BB962C8B-B14F-4D97-AF65-F5344CB8AC3E}">
        <p14:creationId xmlns:p14="http://schemas.microsoft.com/office/powerpoint/2010/main" val="208847525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Small business and SMEs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lnSpcReduction="10000"/>
          </a:bodyPr>
          <a:lstStyle/>
          <a:p>
            <a:pPr marL="0" indent="0">
              <a:buNone/>
            </a:pPr>
            <a:r>
              <a:rPr lang="en-US" sz="3200" dirty="0" smtClean="0">
                <a:latin typeface="Cordia New" pitchFamily="34" charset="-34"/>
                <a:cs typeface="Cordia New" pitchFamily="34" charset="-34"/>
              </a:rPr>
              <a:t>Definition:</a:t>
            </a:r>
          </a:p>
          <a:p>
            <a:pPr marL="0" indent="0">
              <a:buNone/>
            </a:pPr>
            <a:r>
              <a:rPr lang="en-US" sz="3200" dirty="0">
                <a:latin typeface="Cordia New" pitchFamily="34" charset="-34"/>
                <a:cs typeface="Cordia New" pitchFamily="34" charset="-34"/>
              </a:rPr>
              <a:t>S</a:t>
            </a:r>
            <a:r>
              <a:rPr lang="en-US" sz="3200" dirty="0" smtClean="0">
                <a:latin typeface="Cordia New" pitchFamily="34" charset="-34"/>
                <a:cs typeface="Cordia New" pitchFamily="34" charset="-34"/>
              </a:rPr>
              <a:t>mall business is any independently owned and operated business, not dominant in its competitive area, employing less than 500 people.</a:t>
            </a:r>
          </a:p>
          <a:p>
            <a:pPr marL="0" indent="0">
              <a:buNone/>
            </a:pPr>
            <a:endParaRPr lang="de-DE" sz="3200" dirty="0" smtClean="0">
              <a:latin typeface="Cordia New" pitchFamily="34" charset="-34"/>
              <a:cs typeface="Cordia New" pitchFamily="34" charset="-34"/>
            </a:endParaRPr>
          </a:p>
          <a:p>
            <a:pPr marL="0" indent="0">
              <a:buNone/>
            </a:pPr>
            <a:r>
              <a:rPr lang="en-US" sz="3200" dirty="0">
                <a:latin typeface="Cordia New" pitchFamily="34" charset="-34"/>
                <a:cs typeface="Cordia New" pitchFamily="34" charset="-34"/>
              </a:rPr>
              <a:t>D</a:t>
            </a:r>
            <a:r>
              <a:rPr lang="en-US" sz="3200" dirty="0" smtClean="0">
                <a:latin typeface="Cordia New" pitchFamily="34" charset="-34"/>
                <a:cs typeface="Cordia New" pitchFamily="34" charset="-34"/>
              </a:rPr>
              <a:t>efinition</a:t>
            </a:r>
            <a:r>
              <a:rPr lang="de-DE" sz="3200" dirty="0" smtClean="0">
                <a:latin typeface="Cordia New" pitchFamily="34" charset="-34"/>
                <a:cs typeface="Cordia New" pitchFamily="34" charset="-34"/>
              </a:rPr>
              <a:t> </a:t>
            </a:r>
            <a:r>
              <a:rPr lang="en-US" sz="3200" dirty="0" smtClean="0">
                <a:latin typeface="Cordia New" pitchFamily="34" charset="-34"/>
                <a:cs typeface="Cordia New" pitchFamily="34" charset="-34"/>
              </a:rPr>
              <a:t>from </a:t>
            </a:r>
            <a:r>
              <a:rPr lang="de-DE" sz="3200" dirty="0" smtClean="0">
                <a:latin typeface="Cordia New" pitchFamily="34" charset="-34"/>
                <a:cs typeface="Cordia New" pitchFamily="34" charset="-34"/>
              </a:rPr>
              <a:t>EU </a:t>
            </a:r>
          </a:p>
          <a:p>
            <a:pPr marL="0" indent="0">
              <a:buNone/>
            </a:pPr>
            <a:r>
              <a:rPr lang="en-US" sz="3200" dirty="0" smtClean="0">
                <a:latin typeface="Cordia New" pitchFamily="34" charset="-34"/>
                <a:cs typeface="Cordia New" pitchFamily="34" charset="-34"/>
              </a:rPr>
              <a:t>An enterprise which employs fewer than 250 persons and has an annual turnover not exceeding EUR 50 million and/or an annual balance sheet total not exceeding EUR 43 million</a:t>
            </a:r>
          </a:p>
          <a:p>
            <a:pPr marL="0" indent="0">
              <a:buNone/>
            </a:pPr>
            <a:endParaRPr lang="en-US" sz="3200"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39</a:t>
            </a:fld>
            <a:endParaRPr lang="en-US" sz="1600" dirty="0">
              <a:latin typeface="CordiaUPC" pitchFamily="34" charset="-34"/>
              <a:cs typeface="CordiaUPC" pitchFamily="34" charset="-34"/>
            </a:endParaRPr>
          </a:p>
        </p:txBody>
      </p:sp>
      <p:pic>
        <p:nvPicPr>
          <p:cNvPr id="8" name="Picture 2"/>
          <p:cNvPicPr>
            <a:picLocks noChangeAspect="1" noChangeArrowheads="1"/>
          </p:cNvPicPr>
          <p:nvPr/>
        </p:nvPicPr>
        <p:blipFill>
          <a:blip r:embed="rId2"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Tree>
    <p:extLst>
      <p:ext uri="{BB962C8B-B14F-4D97-AF65-F5344CB8AC3E}">
        <p14:creationId xmlns:p14="http://schemas.microsoft.com/office/powerpoint/2010/main" val="205135131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SME </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612648" y="1600200"/>
            <a:ext cx="8153400" cy="762000"/>
          </a:xfrm>
        </p:spPr>
        <p:txBody>
          <a:bodyPr/>
          <a:lstStyle/>
          <a:p>
            <a:pPr>
              <a:buNone/>
            </a:pPr>
            <a:r>
              <a:rPr lang="en-US" sz="2800" dirty="0" smtClean="0">
                <a:latin typeface="Cordia New" pitchFamily="34" charset="-34"/>
                <a:cs typeface="Cordia New" pitchFamily="34" charset="-34"/>
              </a:rPr>
              <a:t>According to Thai Law, SME is…</a:t>
            </a:r>
          </a:p>
          <a:p>
            <a:pPr>
              <a:buNone/>
            </a:pPr>
            <a:endParaRPr lang="en-US" sz="2800" dirty="0" smtClean="0">
              <a:latin typeface="Cordia New" pitchFamily="34" charset="-34"/>
              <a:cs typeface="Cordia New"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40</a:t>
            </a:fld>
            <a:endParaRPr lang="en-US" sz="1600" dirty="0">
              <a:latin typeface="CordiaUPC" pitchFamily="34" charset="-34"/>
              <a:cs typeface="CordiaUPC" pitchFamily="34" charset="-34"/>
            </a:endParaRPr>
          </a:p>
        </p:txBody>
      </p:sp>
      <p:graphicFrame>
        <p:nvGraphicFramePr>
          <p:cNvPr id="8" name="Inhaltsplatzhalter 3"/>
          <p:cNvGraphicFramePr>
            <a:graphicFrameLocks/>
          </p:cNvGraphicFramePr>
          <p:nvPr/>
        </p:nvGraphicFramePr>
        <p:xfrm>
          <a:off x="381000" y="2514601"/>
          <a:ext cx="8534400" cy="2681067"/>
        </p:xfrm>
        <a:graphic>
          <a:graphicData uri="http://schemas.openxmlformats.org/drawingml/2006/table">
            <a:tbl>
              <a:tblPr firstRow="1" bandRow="1">
                <a:tableStyleId>{5C22544A-7EE6-4342-B048-85BDC9FD1C3A}</a:tableStyleId>
              </a:tblPr>
              <a:tblGrid>
                <a:gridCol w="2094807"/>
                <a:gridCol w="1862051"/>
                <a:gridCol w="1629295"/>
                <a:gridCol w="1525847"/>
                <a:gridCol w="1422400"/>
              </a:tblGrid>
              <a:tr h="429113">
                <a:tc rowSpan="2">
                  <a:txBody>
                    <a:bodyPr/>
                    <a:lstStyle/>
                    <a:p>
                      <a:pPr algn="ctr"/>
                      <a:r>
                        <a:rPr lang="en-US" sz="2400" noProof="0" smtClean="0">
                          <a:solidFill>
                            <a:schemeClr val="tx1"/>
                          </a:solidFill>
                          <a:latin typeface="CordiaUPC" pitchFamily="34" charset="-34"/>
                          <a:cs typeface="CordiaUPC" pitchFamily="34" charset="-34"/>
                        </a:rPr>
                        <a:t>Type</a:t>
                      </a:r>
                      <a:r>
                        <a:rPr lang="en-US" sz="2400" baseline="0" noProof="0" smtClean="0">
                          <a:solidFill>
                            <a:schemeClr val="tx1"/>
                          </a:solidFill>
                          <a:latin typeface="CordiaUPC" pitchFamily="34" charset="-34"/>
                          <a:cs typeface="CordiaUPC" pitchFamily="34" charset="-34"/>
                        </a:rPr>
                        <a:t> of business</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gridSpan="2">
                  <a:txBody>
                    <a:bodyPr/>
                    <a:lstStyle/>
                    <a:p>
                      <a:pPr algn="ctr"/>
                      <a:r>
                        <a:rPr lang="en-US" sz="2400" noProof="0" smtClean="0">
                          <a:solidFill>
                            <a:schemeClr val="tx1"/>
                          </a:solidFill>
                          <a:latin typeface="CordiaUPC" pitchFamily="34" charset="-34"/>
                          <a:cs typeface="CordiaUPC" pitchFamily="34" charset="-34"/>
                        </a:rPr>
                        <a:t>Number of employees</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hMerge="1">
                  <a:txBody>
                    <a:bodyPr/>
                    <a:lstStyle/>
                    <a:p>
                      <a:endParaRPr lang="de-DE"/>
                    </a:p>
                  </a:txBody>
                  <a:tcPr/>
                </a:tc>
                <a:tc gridSpan="2">
                  <a:txBody>
                    <a:bodyPr/>
                    <a:lstStyle/>
                    <a:p>
                      <a:pPr algn="ctr"/>
                      <a:r>
                        <a:rPr lang="en-US" sz="2400" noProof="0" smtClean="0">
                          <a:solidFill>
                            <a:schemeClr val="tx1"/>
                          </a:solidFill>
                          <a:latin typeface="CordiaUPC" pitchFamily="34" charset="-34"/>
                          <a:cs typeface="CordiaUPC" pitchFamily="34" charset="-34"/>
                        </a:rPr>
                        <a:t>Asset in million baht</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hMerge="1">
                  <a:txBody>
                    <a:bodyPr/>
                    <a:lstStyle/>
                    <a:p>
                      <a:endParaRPr lang="de-DE"/>
                    </a:p>
                  </a:txBody>
                  <a:tcPr/>
                </a:tc>
              </a:tr>
              <a:tr h="429113">
                <a:tc vMerge="1">
                  <a:txBody>
                    <a:bodyPr/>
                    <a:lstStyle/>
                    <a:p>
                      <a:endParaRPr lang="de-DE"/>
                    </a:p>
                  </a:txBody>
                  <a:tcPr/>
                </a:tc>
                <a:tc>
                  <a:txBody>
                    <a:bodyPr/>
                    <a:lstStyle/>
                    <a:p>
                      <a:pPr algn="ctr"/>
                      <a:r>
                        <a:rPr lang="en-US" sz="2400" noProof="0" smtClean="0">
                          <a:solidFill>
                            <a:schemeClr val="tx1"/>
                          </a:solidFill>
                          <a:latin typeface="CordiaUPC" pitchFamily="34" charset="-34"/>
                          <a:cs typeface="CordiaUPC" pitchFamily="34" charset="-34"/>
                        </a:rPr>
                        <a:t>Small</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US" sz="2400" noProof="0" smtClean="0">
                          <a:solidFill>
                            <a:schemeClr val="tx1"/>
                          </a:solidFill>
                          <a:latin typeface="CordiaUPC" pitchFamily="34" charset="-34"/>
                          <a:cs typeface="CordiaUPC" pitchFamily="34" charset="-34"/>
                        </a:rPr>
                        <a:t>Middle</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US" sz="2400" noProof="0" smtClean="0">
                          <a:solidFill>
                            <a:schemeClr val="tx1"/>
                          </a:solidFill>
                          <a:latin typeface="CordiaUPC" pitchFamily="34" charset="-34"/>
                          <a:cs typeface="CordiaUPC" pitchFamily="34" charset="-34"/>
                        </a:rPr>
                        <a:t>Small </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US" sz="2400" noProof="0" smtClean="0">
                          <a:solidFill>
                            <a:schemeClr val="tx1"/>
                          </a:solidFill>
                          <a:latin typeface="CordiaUPC" pitchFamily="34" charset="-34"/>
                          <a:cs typeface="CordiaUPC" pitchFamily="34" charset="-34"/>
                        </a:rPr>
                        <a:t>medium</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r>
              <a:tr h="435073">
                <a:tc>
                  <a:txBody>
                    <a:bodyPr/>
                    <a:lstStyle/>
                    <a:p>
                      <a:r>
                        <a:rPr lang="en-US" sz="2400" noProof="0" smtClean="0">
                          <a:solidFill>
                            <a:schemeClr val="tx1"/>
                          </a:solidFill>
                          <a:latin typeface="CordiaUPC" pitchFamily="34" charset="-34"/>
                          <a:cs typeface="CordiaUPC" pitchFamily="34" charset="-34"/>
                        </a:rPr>
                        <a:t>Production</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baseline="0" noProof="0" smtClean="0">
                          <a:solidFill>
                            <a:schemeClr val="tx1"/>
                          </a:solidFill>
                          <a:latin typeface="CordiaUPC" pitchFamily="34" charset="-34"/>
                          <a:cs typeface="CordiaUPC" pitchFamily="34" charset="-34"/>
                        </a:rPr>
                        <a:t>Less than 50</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noProof="0" smtClean="0">
                          <a:solidFill>
                            <a:schemeClr val="tx1"/>
                          </a:solidFill>
                          <a:latin typeface="CordiaUPC" pitchFamily="34" charset="-34"/>
                          <a:cs typeface="CordiaUPC" pitchFamily="34" charset="-34"/>
                        </a:rPr>
                        <a:t>51-200</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baseline="0" noProof="0" smtClean="0">
                          <a:solidFill>
                            <a:schemeClr val="tx1"/>
                          </a:solidFill>
                          <a:latin typeface="CordiaUPC" pitchFamily="34" charset="-34"/>
                          <a:cs typeface="CordiaUPC" pitchFamily="34" charset="-34"/>
                        </a:rPr>
                        <a:t>Less than  50</a:t>
                      </a:r>
                      <a:endParaRPr lang="en-US" sz="2400" noProof="0" smtClean="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noProof="0" smtClean="0">
                          <a:solidFill>
                            <a:schemeClr val="tx1"/>
                          </a:solidFill>
                          <a:latin typeface="CordiaUPC" pitchFamily="34" charset="-34"/>
                          <a:cs typeface="CordiaUPC" pitchFamily="34" charset="-34"/>
                        </a:rPr>
                        <a:t>51-200</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852267">
                <a:tc>
                  <a:txBody>
                    <a:bodyPr/>
                    <a:lstStyle/>
                    <a:p>
                      <a:r>
                        <a:rPr lang="en-US" sz="2400" noProof="0" smtClean="0">
                          <a:solidFill>
                            <a:schemeClr val="tx1"/>
                          </a:solidFill>
                          <a:latin typeface="CordiaUPC" pitchFamily="34" charset="-34"/>
                          <a:cs typeface="CordiaUPC" pitchFamily="34" charset="-34"/>
                        </a:rPr>
                        <a:t>Wholsalers </a:t>
                      </a:r>
                    </a:p>
                    <a:p>
                      <a:r>
                        <a:rPr lang="en-US" sz="2400" noProof="0" smtClean="0">
                          <a:solidFill>
                            <a:schemeClr val="tx1"/>
                          </a:solidFill>
                          <a:latin typeface="CordiaUPC" pitchFamily="34" charset="-34"/>
                          <a:cs typeface="CordiaUPC" pitchFamily="34" charset="-34"/>
                        </a:rPr>
                        <a:t>Retailers </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noProof="0" smtClean="0">
                          <a:solidFill>
                            <a:schemeClr val="tx1"/>
                          </a:solidFill>
                          <a:latin typeface="CordiaUPC" pitchFamily="34" charset="-34"/>
                          <a:cs typeface="CordiaUPC" pitchFamily="34" charset="-34"/>
                        </a:rPr>
                        <a:t>Less than </a:t>
                      </a:r>
                      <a:r>
                        <a:rPr lang="en-US" sz="2400" baseline="0" noProof="0" smtClean="0">
                          <a:solidFill>
                            <a:schemeClr val="tx1"/>
                          </a:solidFill>
                          <a:latin typeface="CordiaUPC" pitchFamily="34" charset="-34"/>
                          <a:cs typeface="CordiaUPC" pitchFamily="34" charset="-34"/>
                        </a:rPr>
                        <a:t>25</a:t>
                      </a:r>
                      <a:endParaRPr lang="en-US" sz="2400" noProof="0" smtClean="0">
                        <a:solidFill>
                          <a:schemeClr val="tx1"/>
                        </a:solidFill>
                        <a:latin typeface="CordiaUPC" pitchFamily="34" charset="-34"/>
                        <a:cs typeface="CordiaUPC" pitchFamily="34" charset="-34"/>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2400" baseline="0" noProof="0" smtClean="0">
                          <a:solidFill>
                            <a:schemeClr val="tx1"/>
                          </a:solidFill>
                          <a:latin typeface="CordiaUPC" pitchFamily="34" charset="-34"/>
                          <a:cs typeface="CordiaUPC" pitchFamily="34" charset="-34"/>
                        </a:rPr>
                        <a:t>Less than 15</a:t>
                      </a:r>
                      <a:endParaRPr lang="en-US" sz="2400" noProof="0" smtClean="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noProof="0" smtClean="0">
                          <a:solidFill>
                            <a:schemeClr val="tx1"/>
                          </a:solidFill>
                          <a:latin typeface="CordiaUPC" pitchFamily="34" charset="-34"/>
                          <a:cs typeface="CordiaUPC" pitchFamily="34" charset="-34"/>
                        </a:rPr>
                        <a:t>26-50</a:t>
                      </a:r>
                    </a:p>
                    <a:p>
                      <a:pPr algn="ctr"/>
                      <a:r>
                        <a:rPr lang="en-US" sz="2400" noProof="0" smtClean="0">
                          <a:solidFill>
                            <a:schemeClr val="tx1"/>
                          </a:solidFill>
                          <a:latin typeface="CordiaUPC" pitchFamily="34" charset="-34"/>
                          <a:cs typeface="CordiaUPC" pitchFamily="34" charset="-34"/>
                        </a:rPr>
                        <a:t>16-30</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baseline="0" noProof="0" smtClean="0">
                          <a:solidFill>
                            <a:schemeClr val="tx1"/>
                          </a:solidFill>
                          <a:latin typeface="CordiaUPC" pitchFamily="34" charset="-34"/>
                          <a:cs typeface="CordiaUPC" pitchFamily="34" charset="-34"/>
                        </a:rPr>
                        <a:t>Less than 50</a:t>
                      </a:r>
                      <a:endParaRPr lang="en-US" sz="2400" noProof="0" smtClean="0">
                        <a:solidFill>
                          <a:schemeClr val="tx1"/>
                        </a:solidFill>
                        <a:latin typeface="CordiaUPC" pitchFamily="34" charset="-34"/>
                        <a:cs typeface="CordiaUPC" pitchFamily="34" charset="-34"/>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2400" baseline="0" noProof="0" smtClean="0">
                          <a:solidFill>
                            <a:schemeClr val="tx1"/>
                          </a:solidFill>
                          <a:latin typeface="CordiaUPC" pitchFamily="34" charset="-34"/>
                          <a:cs typeface="CordiaUPC" pitchFamily="34" charset="-34"/>
                        </a:rPr>
                        <a:t>Less than 30</a:t>
                      </a:r>
                      <a:endParaRPr lang="en-US" sz="2400" noProof="0" smtClean="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noProof="0" smtClean="0">
                          <a:solidFill>
                            <a:schemeClr val="tx1"/>
                          </a:solidFill>
                          <a:latin typeface="CordiaUPC" pitchFamily="34" charset="-34"/>
                          <a:cs typeface="CordiaUPC" pitchFamily="34" charset="-34"/>
                        </a:rPr>
                        <a:t>51-100</a:t>
                      </a:r>
                    </a:p>
                    <a:p>
                      <a:pPr algn="ctr"/>
                      <a:r>
                        <a:rPr lang="en-US" sz="2400" noProof="0" smtClean="0">
                          <a:solidFill>
                            <a:schemeClr val="tx1"/>
                          </a:solidFill>
                          <a:latin typeface="CordiaUPC" pitchFamily="34" charset="-34"/>
                          <a:cs typeface="CordiaUPC" pitchFamily="34" charset="-34"/>
                        </a:rPr>
                        <a:t>31-60</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35073">
                <a:tc>
                  <a:txBody>
                    <a:bodyPr/>
                    <a:lstStyle/>
                    <a:p>
                      <a:r>
                        <a:rPr lang="en-US" sz="2400" noProof="0" smtClean="0">
                          <a:solidFill>
                            <a:schemeClr val="tx1"/>
                          </a:solidFill>
                          <a:latin typeface="CordiaUPC" pitchFamily="34" charset="-34"/>
                          <a:cs typeface="CordiaUPC" pitchFamily="34" charset="-34"/>
                        </a:rPr>
                        <a:t>Service</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baseline="0" noProof="0" smtClean="0">
                          <a:solidFill>
                            <a:schemeClr val="tx1"/>
                          </a:solidFill>
                          <a:latin typeface="CordiaUPC" pitchFamily="34" charset="-34"/>
                          <a:cs typeface="CordiaUPC" pitchFamily="34" charset="-34"/>
                        </a:rPr>
                        <a:t>Less than 50</a:t>
                      </a:r>
                      <a:endParaRPr lang="en-US" sz="2400" noProof="0" smtClean="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noProof="0" smtClean="0">
                          <a:solidFill>
                            <a:schemeClr val="tx1"/>
                          </a:solidFill>
                          <a:latin typeface="CordiaUPC" pitchFamily="34" charset="-34"/>
                          <a:cs typeface="CordiaUPC" pitchFamily="34" charset="-34"/>
                        </a:rPr>
                        <a:t>51-200</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noProof="0" smtClean="0">
                          <a:solidFill>
                            <a:schemeClr val="tx1"/>
                          </a:solidFill>
                          <a:latin typeface="CordiaUPC" pitchFamily="34" charset="-34"/>
                          <a:cs typeface="CordiaUPC" pitchFamily="34" charset="-34"/>
                        </a:rPr>
                        <a:t>Less than </a:t>
                      </a:r>
                      <a:r>
                        <a:rPr lang="en-US" sz="2400" baseline="0" noProof="0" smtClean="0">
                          <a:solidFill>
                            <a:schemeClr val="tx1"/>
                          </a:solidFill>
                          <a:latin typeface="CordiaUPC" pitchFamily="34" charset="-34"/>
                          <a:cs typeface="CordiaUPC" pitchFamily="34" charset="-34"/>
                        </a:rPr>
                        <a:t>50</a:t>
                      </a:r>
                      <a:endParaRPr lang="en-US" sz="2400" noProof="0" smtClean="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noProof="0" dirty="0" smtClean="0">
                          <a:solidFill>
                            <a:schemeClr val="tx1"/>
                          </a:solidFill>
                          <a:latin typeface="CordiaUPC" pitchFamily="34" charset="-34"/>
                          <a:cs typeface="CordiaUPC" pitchFamily="34" charset="-34"/>
                        </a:rPr>
                        <a:t>51-200</a:t>
                      </a:r>
                      <a:endParaRPr lang="en-US" sz="2400" noProof="0" dirty="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pic>
        <p:nvPicPr>
          <p:cNvPr id="9" name="Picture 2"/>
          <p:cNvPicPr>
            <a:picLocks noChangeAspect="1" noChangeArrowheads="1"/>
          </p:cNvPicPr>
          <p:nvPr/>
        </p:nvPicPr>
        <p:blipFill>
          <a:blip r:embed="rId2"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Tree>
    <p:extLst>
      <p:ext uri="{BB962C8B-B14F-4D97-AF65-F5344CB8AC3E}">
        <p14:creationId xmlns:p14="http://schemas.microsoft.com/office/powerpoint/2010/main" val="396846675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SME in Thailand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41</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p:nvPr/>
        </p:nvPicPr>
        <p:blipFill>
          <a:blip r:embed="rId4"/>
          <a:stretch>
            <a:fillRect/>
          </a:stretch>
        </p:blipFill>
        <p:spPr>
          <a:xfrm>
            <a:off x="457200" y="2057400"/>
            <a:ext cx="3886200" cy="3684896"/>
          </a:xfrm>
          <a:prstGeom prst="rect">
            <a:avLst/>
          </a:prstGeom>
        </p:spPr>
      </p:pic>
      <p:pic>
        <p:nvPicPr>
          <p:cNvPr id="9" name="Picture 8"/>
          <p:cNvPicPr/>
          <p:nvPr/>
        </p:nvPicPr>
        <p:blipFill rotWithShape="1">
          <a:blip r:embed="rId5">
            <a:extLst>
              <a:ext uri="{28A0092B-C50C-407E-A947-70E740481C1C}">
                <a14:useLocalDpi xmlns:a14="http://schemas.microsoft.com/office/drawing/2010/main" val="0"/>
              </a:ext>
            </a:extLst>
          </a:blip>
          <a:srcRect t="3548"/>
          <a:stretch/>
        </p:blipFill>
        <p:spPr bwMode="auto">
          <a:xfrm>
            <a:off x="4572000" y="2399040"/>
            <a:ext cx="3886200" cy="334325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08847525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 New" pitchFamily="34" charset="-34"/>
                <a:cs typeface="Cordia New" pitchFamily="34" charset="-34"/>
              </a:rPr>
              <a:t>Impact of Small Business</a:t>
            </a:r>
            <a:endParaRPr lang="en-US" b="1" dirty="0">
              <a:latin typeface="Cordia New" pitchFamily="34" charset="-34"/>
              <a:cs typeface="Cordia New" pitchFamily="34" charset="-34"/>
            </a:endParaRPr>
          </a:p>
        </p:txBody>
      </p:sp>
      <p:sp>
        <p:nvSpPr>
          <p:cNvPr id="3" name="Inhaltsplatzhalter 2"/>
          <p:cNvSpPr>
            <a:spLocks noGrp="1"/>
          </p:cNvSpPr>
          <p:nvPr>
            <p:ph sz="quarter" idx="1"/>
          </p:nvPr>
        </p:nvSpPr>
        <p:spPr/>
        <p:txBody>
          <a:bodyPr>
            <a:normAutofit lnSpcReduction="10000"/>
          </a:bodyPr>
          <a:lstStyle/>
          <a:p>
            <a:pPr>
              <a:buFont typeface="Wingdings" pitchFamily="2" charset="2"/>
              <a:buChar char="ü"/>
            </a:pPr>
            <a:r>
              <a:rPr lang="en-US" sz="3200" dirty="0" smtClean="0">
                <a:latin typeface="Cordia New" pitchFamily="34" charset="-34"/>
                <a:cs typeface="Cordia New" pitchFamily="34" charset="-34"/>
              </a:rPr>
              <a:t>80% of all new jobs, annually, created by small business in the last 10 years</a:t>
            </a:r>
          </a:p>
          <a:p>
            <a:pPr marL="0" indent="0">
              <a:buFont typeface="Wingdings" pitchFamily="2" charset="2"/>
              <a:buChar char="ü"/>
            </a:pPr>
            <a:r>
              <a:rPr lang="de-DE" sz="3200" dirty="0" smtClean="0">
                <a:latin typeface="Cordia New" pitchFamily="34" charset="-34"/>
                <a:cs typeface="Cordia New" pitchFamily="34" charset="-34"/>
              </a:rPr>
              <a:t>  </a:t>
            </a:r>
            <a:r>
              <a:rPr lang="en-US" sz="3200" dirty="0" smtClean="0">
                <a:latin typeface="Cordia New" pitchFamily="34" charset="-34"/>
                <a:cs typeface="Cordia New" pitchFamily="34" charset="-34"/>
              </a:rPr>
              <a:t>boost</a:t>
            </a:r>
            <a:r>
              <a:rPr lang="de-DE" sz="3200" dirty="0" smtClean="0">
                <a:latin typeface="Cordia New" pitchFamily="34" charset="-34"/>
                <a:cs typeface="Cordia New" pitchFamily="34" charset="-34"/>
              </a:rPr>
              <a:t> domestic </a:t>
            </a:r>
            <a:r>
              <a:rPr lang="en-US" sz="3200" dirty="0" smtClean="0">
                <a:latin typeface="Cordia New" pitchFamily="34" charset="-34"/>
                <a:cs typeface="Cordia New" pitchFamily="34" charset="-34"/>
              </a:rPr>
              <a:t>consume, reduce export</a:t>
            </a:r>
          </a:p>
          <a:p>
            <a:pPr marL="0" indent="0">
              <a:buFont typeface="Wingdings" pitchFamily="2" charset="2"/>
              <a:buChar char="ü"/>
            </a:pPr>
            <a:r>
              <a:rPr lang="en-US" sz="3200" dirty="0" smtClean="0">
                <a:latin typeface="Cordia New" pitchFamily="34" charset="-34"/>
                <a:cs typeface="Cordia New" pitchFamily="34" charset="-34"/>
              </a:rPr>
              <a:t>  Small businesses responsible for 37% of GDP</a:t>
            </a:r>
          </a:p>
          <a:p>
            <a:pPr marL="0" indent="0">
              <a:buFont typeface="Wingdings" pitchFamily="2" charset="2"/>
              <a:buChar char="ü"/>
            </a:pPr>
            <a:r>
              <a:rPr lang="en-US" sz="3200" dirty="0" smtClean="0">
                <a:latin typeface="Cordia New" pitchFamily="34" charset="-34"/>
                <a:cs typeface="Cordia New" pitchFamily="34" charset="-34"/>
              </a:rPr>
              <a:t> Account for 44% of all sales in the country</a:t>
            </a:r>
          </a:p>
          <a:p>
            <a:pPr marL="0" indent="0">
              <a:buFont typeface="Wingdings" pitchFamily="2" charset="2"/>
              <a:buChar char="ü"/>
            </a:pPr>
            <a:r>
              <a:rPr lang="en-US" sz="3200" dirty="0" smtClean="0">
                <a:latin typeface="Cordia New" pitchFamily="34" charset="-34"/>
                <a:cs typeface="Cordia New" pitchFamily="34" charset="-34"/>
              </a:rPr>
              <a:t>  Initial of potential business</a:t>
            </a:r>
          </a:p>
          <a:p>
            <a:pPr marL="0" indent="0">
              <a:buFont typeface="Wingdings" pitchFamily="2" charset="2"/>
              <a:buChar char="ü"/>
            </a:pPr>
            <a:r>
              <a:rPr lang="en-US" sz="3200" dirty="0">
                <a:latin typeface="Cordia New" pitchFamily="34" charset="-34"/>
                <a:cs typeface="Cordia New" pitchFamily="34" charset="-34"/>
              </a:rPr>
              <a:t> </a:t>
            </a:r>
            <a:r>
              <a:rPr lang="en-US" sz="3200" dirty="0" smtClean="0">
                <a:latin typeface="Cordia New" pitchFamily="34" charset="-34"/>
                <a:cs typeface="Cordia New" pitchFamily="34" charset="-34"/>
              </a:rPr>
              <a:t> Create value for domestic product and resources </a:t>
            </a:r>
          </a:p>
          <a:p>
            <a:pPr marL="0" indent="0">
              <a:buFont typeface="Wingdings" pitchFamily="2" charset="2"/>
              <a:buChar char="ü"/>
            </a:pPr>
            <a:r>
              <a:rPr lang="en-US" sz="3200" dirty="0">
                <a:latin typeface="Cordia New" pitchFamily="34" charset="-34"/>
                <a:cs typeface="Cordia New" pitchFamily="34" charset="-34"/>
              </a:rPr>
              <a:t> </a:t>
            </a:r>
            <a:r>
              <a:rPr lang="en-US" sz="3200" dirty="0" smtClean="0">
                <a:latin typeface="Cordia New" pitchFamily="34" charset="-34"/>
                <a:cs typeface="Cordia New" pitchFamily="34" charset="-34"/>
              </a:rPr>
              <a:t> provide wide variety of quality products</a:t>
            </a:r>
            <a:endParaRPr lang="en-US" sz="3200"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42</a:t>
            </a:fld>
            <a:endParaRPr lang="en-US" sz="1600" dirty="0">
              <a:latin typeface="CordiaUPC" pitchFamily="34" charset="-34"/>
              <a:cs typeface="CordiaUPC" pitchFamily="34" charset="-34"/>
            </a:endParaRPr>
          </a:p>
        </p:txBody>
      </p:sp>
      <p:pic>
        <p:nvPicPr>
          <p:cNvPr id="8" name="Picture 2"/>
          <p:cNvPicPr>
            <a:picLocks noChangeAspect="1" noChangeArrowheads="1"/>
          </p:cNvPicPr>
          <p:nvPr/>
        </p:nvPicPr>
        <p:blipFill>
          <a:blip r:embed="rId2"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Tree>
    <p:extLst>
      <p:ext uri="{BB962C8B-B14F-4D97-AF65-F5344CB8AC3E}">
        <p14:creationId xmlns:p14="http://schemas.microsoft.com/office/powerpoint/2010/main" val="429388343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SME in Trouble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43</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42" name="Picture 2" descr="sme2"/>
          <p:cNvPicPr>
            <a:picLocks noChangeAspect="1" noChangeArrowheads="1"/>
          </p:cNvPicPr>
          <p:nvPr/>
        </p:nvPicPr>
        <p:blipFill rotWithShape="1">
          <a:blip r:embed="rId4">
            <a:extLst>
              <a:ext uri="{28A0092B-C50C-407E-A947-70E740481C1C}">
                <a14:useLocalDpi xmlns:a14="http://schemas.microsoft.com/office/drawing/2010/main" val="0"/>
              </a:ext>
            </a:extLst>
          </a:blip>
          <a:srcRect b="39043"/>
          <a:stretch/>
        </p:blipFill>
        <p:spPr bwMode="auto">
          <a:xfrm>
            <a:off x="258168" y="1981200"/>
            <a:ext cx="8734329" cy="35849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847525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smtClean="0">
              <a:latin typeface="Cordia New" pitchFamily="34" charset="-34"/>
              <a:cs typeface="Cordia New" pitchFamily="34" charset="-34"/>
            </a:endParaRPr>
          </a:p>
          <a:p>
            <a:pPr>
              <a:buNone/>
            </a:pPr>
            <a:r>
              <a:rPr lang="en-US" dirty="0" smtClean="0">
                <a:latin typeface="Cordia New" pitchFamily="34" charset="-34"/>
                <a:cs typeface="Cordia New" pitchFamily="34" charset="-34"/>
              </a:rPr>
              <a:t>Group Discussion: Why SMEs fail? </a:t>
            </a:r>
            <a:endParaRPr lang="en-US" dirty="0">
              <a:latin typeface="Cordia New" pitchFamily="34" charset="-34"/>
              <a:cs typeface="Cordia New" pitchFamily="34" charset="-34"/>
            </a:endParaRPr>
          </a:p>
          <a:p>
            <a:pPr>
              <a:buNone/>
            </a:pPr>
            <a:r>
              <a:rPr lang="en-US" dirty="0" smtClean="0">
                <a:latin typeface="Cordia New" pitchFamily="34" charset="-34"/>
                <a:cs typeface="Cordia New" pitchFamily="34" charset="-34"/>
              </a:rPr>
              <a:t>                               Provide suggestions on how to reduce failure rate? </a:t>
            </a: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44</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8847525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fontScale="90000"/>
          </a:bodyPr>
          <a:lstStyle/>
          <a:p>
            <a:r>
              <a:rPr lang="en-US" sz="4000" dirty="0" smtClean="0">
                <a:solidFill>
                  <a:schemeClr val="accent2">
                    <a:lumMod val="75000"/>
                  </a:schemeClr>
                </a:solidFill>
                <a:latin typeface="Cordia New" pitchFamily="34" charset="-34"/>
                <a:cs typeface="Cordia New" pitchFamily="34" charset="-34"/>
              </a:rPr>
              <a:t/>
            </a:r>
            <a:br>
              <a:rPr lang="en-US" sz="4000" dirty="0" smtClean="0">
                <a:solidFill>
                  <a:schemeClr val="accent2">
                    <a:lumMod val="75000"/>
                  </a:schemeClr>
                </a:solidFill>
                <a:latin typeface="Cordia New" pitchFamily="34" charset="-34"/>
                <a:cs typeface="Cordia New" pitchFamily="34" charset="-34"/>
              </a:rPr>
            </a:br>
            <a:r>
              <a:rPr lang="en-US" sz="4000" dirty="0" smtClean="0">
                <a:solidFill>
                  <a:schemeClr val="tx1"/>
                </a:solidFill>
                <a:latin typeface="Cordia New" pitchFamily="34" charset="-34"/>
                <a:cs typeface="Cordia New" pitchFamily="34" charset="-34"/>
              </a:rPr>
              <a:t>Most </a:t>
            </a:r>
            <a:r>
              <a:rPr lang="en-US" sz="4000" dirty="0">
                <a:solidFill>
                  <a:schemeClr val="tx1"/>
                </a:solidFill>
                <a:latin typeface="Cordia New" pitchFamily="34" charset="-34"/>
                <a:cs typeface="Cordia New" pitchFamily="34" charset="-34"/>
              </a:rPr>
              <a:t>Common Mistakes Made by Startup Businesses</a:t>
            </a:r>
            <a:r>
              <a:rPr lang="en-US" b="1" i="1" dirty="0">
                <a:solidFill>
                  <a:schemeClr val="tx1"/>
                </a:solidFill>
                <a:latin typeface="Cordia New" pitchFamily="34" charset="-34"/>
                <a:cs typeface="Cordia New" pitchFamily="34" charset="-34"/>
              </a:rPr>
              <a:t/>
            </a:r>
            <a:br>
              <a:rPr lang="en-US" b="1" i="1" dirty="0">
                <a:solidFill>
                  <a:schemeClr val="tx1"/>
                </a:solidFill>
                <a:latin typeface="Cordia New" pitchFamily="34" charset="-34"/>
                <a:cs typeface="Cordia New" pitchFamily="34" charset="-34"/>
              </a:rPr>
            </a:br>
            <a:endParaRPr lang="en-US" b="1" dirty="0">
              <a:solidFill>
                <a:schemeClr val="tx1"/>
              </a:solidFill>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45</a:t>
            </a:fld>
            <a:endParaRPr lang="en-US" sz="1600" dirty="0">
              <a:latin typeface="CordiaUPC" pitchFamily="34" charset="-34"/>
              <a:cs typeface="CordiaUPC" pitchFamily="34" charset="-34"/>
            </a:endParaRPr>
          </a:p>
        </p:txBody>
      </p:sp>
      <p:pic>
        <p:nvPicPr>
          <p:cNvPr id="8" name="Picture 2"/>
          <p:cNvPicPr>
            <a:picLocks noChangeAspect="1" noChangeArrowheads="1"/>
          </p:cNvPicPr>
          <p:nvPr/>
        </p:nvPicPr>
        <p:blipFill>
          <a:blip r:embed="rId2" cstate="print"/>
          <a:srcRect/>
          <a:stretch>
            <a:fillRect/>
          </a:stretch>
        </p:blipFill>
        <p:spPr bwMode="auto">
          <a:xfrm>
            <a:off x="1219200" y="1528497"/>
            <a:ext cx="6721012" cy="5061762"/>
          </a:xfrm>
          <a:prstGeom prst="rect">
            <a:avLst/>
          </a:prstGeom>
          <a:noFill/>
          <a:ln w="9525">
            <a:solidFill>
              <a:schemeClr val="accent2">
                <a:lumMod val="50000"/>
              </a:schemeClr>
            </a:solidFill>
            <a:miter lim="800000"/>
            <a:headEnd/>
            <a:tailEnd/>
          </a:ln>
          <a:effectLst/>
        </p:spPr>
      </p:pic>
      <p:pic>
        <p:nvPicPr>
          <p:cNvPr id="9"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Tree>
    <p:extLst>
      <p:ext uri="{BB962C8B-B14F-4D97-AF65-F5344CB8AC3E}">
        <p14:creationId xmlns:p14="http://schemas.microsoft.com/office/powerpoint/2010/main" val="196608459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46</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26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7231" y="1389228"/>
            <a:ext cx="7738070" cy="51800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8847525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The Success SME – German </a:t>
            </a:r>
            <a:r>
              <a:rPr lang="en-US" dirty="0" err="1" smtClean="0">
                <a:solidFill>
                  <a:schemeClr val="tx1"/>
                </a:solidFill>
                <a:latin typeface="Cordia New" pitchFamily="34" charset="-34"/>
                <a:cs typeface="Cordia New" pitchFamily="34" charset="-34"/>
              </a:rPr>
              <a:t>Mittelstand</a:t>
            </a:r>
            <a:r>
              <a:rPr lang="en-US" dirty="0" smtClean="0">
                <a:solidFill>
                  <a:schemeClr val="tx1"/>
                </a:solidFill>
                <a:latin typeface="Cordia New" pitchFamily="34" charset="-34"/>
                <a:cs typeface="Cordia New" pitchFamily="34" charset="-34"/>
              </a:rPr>
              <a:t>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FontTx/>
              <a:buChar char="-"/>
            </a:pPr>
            <a:r>
              <a:rPr lang="en-US" dirty="0">
                <a:latin typeface="Cordia New" pitchFamily="34" charset="-34"/>
                <a:cs typeface="Cordia New" pitchFamily="34" charset="-34"/>
              </a:rPr>
              <a:t>M</a:t>
            </a:r>
            <a:r>
              <a:rPr lang="en-US" dirty="0" smtClean="0">
                <a:latin typeface="Cordia New" pitchFamily="34" charset="-34"/>
                <a:cs typeface="Cordia New" pitchFamily="34" charset="-34"/>
              </a:rPr>
              <a:t>ore </a:t>
            </a:r>
            <a:r>
              <a:rPr lang="en-US" dirty="0">
                <a:latin typeface="Cordia New" pitchFamily="34" charset="-34"/>
                <a:cs typeface="Cordia New" pitchFamily="34" charset="-34"/>
              </a:rPr>
              <a:t>than 99 percent of German companies are </a:t>
            </a:r>
            <a:r>
              <a:rPr lang="en-US" dirty="0" smtClean="0">
                <a:latin typeface="Cordia New" pitchFamily="34" charset="-34"/>
                <a:cs typeface="Cordia New" pitchFamily="34" charset="-34"/>
              </a:rPr>
              <a:t>SMEs</a:t>
            </a:r>
          </a:p>
          <a:p>
            <a:pPr>
              <a:buFontTx/>
              <a:buChar char="-"/>
            </a:pPr>
            <a:r>
              <a:rPr lang="en-US" dirty="0" smtClean="0">
                <a:latin typeface="Cordia New" pitchFamily="34" charset="-34"/>
                <a:cs typeface="Cordia New" pitchFamily="34" charset="-34"/>
              </a:rPr>
              <a:t>Even </a:t>
            </a:r>
            <a:r>
              <a:rPr lang="en-US" dirty="0">
                <a:latin typeface="Cordia New" pitchFamily="34" charset="-34"/>
                <a:cs typeface="Cordia New" pitchFamily="34" charset="-34"/>
              </a:rPr>
              <a:t>seemingly small companies with 50 to 100 employees often have customers, and receive orders from, all over the </a:t>
            </a:r>
            <a:r>
              <a:rPr lang="en-US" dirty="0" smtClean="0">
                <a:latin typeface="Cordia New" pitchFamily="34" charset="-34"/>
                <a:cs typeface="Cordia New" pitchFamily="34" charset="-34"/>
              </a:rPr>
              <a:t>world (98% of German exports are from SME)</a:t>
            </a:r>
          </a:p>
          <a:p>
            <a:pPr>
              <a:buFontTx/>
              <a:buChar char="-"/>
            </a:pPr>
            <a:r>
              <a:rPr lang="en-US" dirty="0">
                <a:latin typeface="Cordia New" pitchFamily="34" charset="-34"/>
                <a:cs typeface="Cordia New" pitchFamily="34" charset="-34"/>
              </a:rPr>
              <a:t>The principal sales argument for their products and services is not usually one of price, but the </a:t>
            </a:r>
            <a:r>
              <a:rPr lang="en-US" u="sng" dirty="0">
                <a:latin typeface="Cordia New" pitchFamily="34" charset="-34"/>
                <a:cs typeface="Cordia New" pitchFamily="34" charset="-34"/>
              </a:rPr>
              <a:t>quality and the large number of innovations</a:t>
            </a:r>
            <a:r>
              <a:rPr lang="en-US" dirty="0">
                <a:latin typeface="Cordia New" pitchFamily="34" charset="-34"/>
                <a:cs typeface="Cordia New" pitchFamily="34" charset="-34"/>
              </a:rPr>
              <a:t> that have found practical </a:t>
            </a:r>
            <a:r>
              <a:rPr lang="en-US" dirty="0" smtClean="0">
                <a:latin typeface="Cordia New" pitchFamily="34" charset="-34"/>
                <a:cs typeface="Cordia New" pitchFamily="34" charset="-34"/>
              </a:rPr>
              <a:t>implementation. Many German SMEs are technology driven. </a:t>
            </a:r>
          </a:p>
          <a:p>
            <a:pPr>
              <a:buFontTx/>
              <a:buChar char="-"/>
            </a:pPr>
            <a:r>
              <a:rPr lang="en-US" dirty="0" smtClean="0">
                <a:latin typeface="Cordia New" pitchFamily="34" charset="-34"/>
                <a:cs typeface="Cordia New" pitchFamily="34" charset="-34"/>
              </a:rPr>
              <a:t>German SMEs put high value on Human Resource </a:t>
            </a:r>
          </a:p>
          <a:p>
            <a:pPr>
              <a:buFontTx/>
              <a:buChar char="-"/>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47</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65101661"/>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a:solidFill>
                  <a:schemeClr val="tx1"/>
                </a:solidFill>
                <a:latin typeface="Cordia New" pitchFamily="34" charset="-34"/>
                <a:cs typeface="Cordia New" pitchFamily="34" charset="-34"/>
              </a:rPr>
              <a:t>Entrepreneurship </a:t>
            </a: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48</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http://image.slidesharecdn.com/1introduction-131120065521-phpapp01/95/1-introduction-5-638.jpg?cb=138493058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76400" y="1828800"/>
            <a:ext cx="6076950" cy="45624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027696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Entrepreneurship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49</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2" descr="http://t3.gstatic.com/images?q=tbn:ANd9GcTf2GHHpOuhQzFMDFswjTUp1WFGFtGkTgvmtIHNOt3sKRxRU4l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784" y="2550674"/>
            <a:ext cx="1800225" cy="254317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http://3.bp.blogspot.com/-W3WYXXgZuE0/ToggVfcUkkI/AAAAAAAAAzI/twgOb7z5cMI/s1600/RL28.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76400" y="2550674"/>
            <a:ext cx="1676400" cy="25146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2" descr="http://www.treefrogsoaps.ca/wp-content/uploads/2012/08/ingvar-kamprad.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90367" y="2603061"/>
            <a:ext cx="1807369" cy="240982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6" descr="http://www.gmwebsite.com/upload/lifenewsonline.com/content/%E0%B9%82%E0%B8%8A%E0%B8%84%E0%B8%8A%E0%B8%B1%E0%B8%A2.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48000" y="2550674"/>
            <a:ext cx="1958347" cy="2611129"/>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descr="http://newsinfo.iu.edu/pub/libs/images/usr/5519.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567256" y="2703073"/>
            <a:ext cx="2209799" cy="2209800"/>
          </a:xfrm>
          <a:prstGeom prst="rect">
            <a:avLst/>
          </a:prstGeom>
          <a:noFill/>
          <a:extLst>
            <a:ext uri="{909E8E84-426E-40DD-AFC4-6F175D3DCCD1}">
              <a14:hiddenFill xmlns:a14="http://schemas.microsoft.com/office/drawing/2010/main">
                <a:solidFill>
                  <a:srgbClr val="FFFFFF"/>
                </a:solidFill>
              </a14:hiddenFill>
            </a:ext>
          </a:extLst>
        </p:spPr>
      </p:pic>
      <p:sp>
        <p:nvSpPr>
          <p:cNvPr id="13" name="Content Placeholder 2"/>
          <p:cNvSpPr txBox="1">
            <a:spLocks/>
          </p:cNvSpPr>
          <p:nvPr/>
        </p:nvSpPr>
        <p:spPr>
          <a:xfrm>
            <a:off x="258168" y="1752600"/>
            <a:ext cx="8660280" cy="4495800"/>
          </a:xfrm>
          <a:prstGeom prst="rect">
            <a:avLst/>
          </a:prstGeom>
        </p:spPr>
        <p:txBody>
          <a:bodyPr vert="horz">
            <a:normAutofit fontScale="92500" lnSpcReduction="10000"/>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Font typeface="Wingdings"/>
              <a:buNone/>
            </a:pPr>
            <a:endParaRPr lang="en-US" dirty="0" smtClean="0"/>
          </a:p>
          <a:p>
            <a:pPr marL="0" indent="0">
              <a:buFont typeface="Wingdings"/>
              <a:buNone/>
            </a:pPr>
            <a:endParaRPr lang="en-US" dirty="0" smtClean="0"/>
          </a:p>
          <a:p>
            <a:pPr marL="0" indent="0">
              <a:buFont typeface="Wingdings"/>
              <a:buNone/>
            </a:pPr>
            <a:endParaRPr lang="en-US" dirty="0" smtClean="0"/>
          </a:p>
          <a:p>
            <a:pPr marL="0" indent="0">
              <a:buFont typeface="Wingdings"/>
              <a:buNone/>
            </a:pPr>
            <a:endParaRPr lang="en-US" dirty="0" smtClean="0"/>
          </a:p>
          <a:p>
            <a:pPr marL="0" indent="0">
              <a:buFont typeface="Wingdings"/>
              <a:buNone/>
            </a:pPr>
            <a:endParaRPr lang="en-US" dirty="0" smtClean="0"/>
          </a:p>
          <a:p>
            <a:pPr marL="0" indent="0">
              <a:buFont typeface="Wingdings"/>
              <a:buNone/>
            </a:pPr>
            <a:endParaRPr lang="en-US" dirty="0" smtClean="0"/>
          </a:p>
          <a:p>
            <a:pPr marL="0" indent="0">
              <a:buFont typeface="Wingdings"/>
              <a:buNone/>
            </a:pPr>
            <a:endParaRPr lang="en-US" dirty="0" smtClean="0"/>
          </a:p>
          <a:p>
            <a:pPr marL="0" indent="0">
              <a:buFont typeface="Wingdings"/>
              <a:buNone/>
            </a:pPr>
            <a:endParaRPr lang="en-US" dirty="0" smtClean="0"/>
          </a:p>
          <a:p>
            <a:pPr marL="0" indent="0" algn="ctr">
              <a:buFont typeface="Wingdings"/>
              <a:buNone/>
            </a:pPr>
            <a:r>
              <a:rPr lang="en-US" sz="3200" b="1" dirty="0" smtClean="0">
                <a:latin typeface="Cordia New" pitchFamily="34" charset="-34"/>
                <a:cs typeface="Cordia New" pitchFamily="34" charset="-34"/>
              </a:rPr>
              <a:t>Initiative (Idea+ Opportunity)</a:t>
            </a:r>
            <a:r>
              <a:rPr lang="en-US" sz="3200" b="1" dirty="0">
                <a:latin typeface="Cordia New" pitchFamily="34" charset="-34"/>
                <a:cs typeface="Cordia New" pitchFamily="34" charset="-34"/>
              </a:rPr>
              <a:t> </a:t>
            </a:r>
            <a:r>
              <a:rPr lang="en-US" sz="3200" b="1" dirty="0" smtClean="0">
                <a:latin typeface="Cordia New" pitchFamily="34" charset="-34"/>
                <a:cs typeface="Cordia New" pitchFamily="34" charset="-34"/>
              </a:rPr>
              <a:t>   Risk taking 		Persisting</a:t>
            </a:r>
            <a:endParaRPr lang="en-US" sz="3200" b="1" dirty="0">
              <a:latin typeface="Cordia New" pitchFamily="34" charset="-34"/>
              <a:cs typeface="Cordia New" pitchFamily="34" charset="-34"/>
            </a:endParaRPr>
          </a:p>
        </p:txBody>
      </p:sp>
    </p:spTree>
    <p:extLst>
      <p:ext uri="{BB962C8B-B14F-4D97-AF65-F5344CB8AC3E}">
        <p14:creationId xmlns:p14="http://schemas.microsoft.com/office/powerpoint/2010/main" val="1324473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a:solidFill>
                  <a:schemeClr val="tx1"/>
                </a:solidFill>
                <a:latin typeface="Cordia New" pitchFamily="34" charset="-34"/>
                <a:cs typeface="Cordia New" pitchFamily="34" charset="-34"/>
              </a:rPr>
              <a:t>Entrepreneurship </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533400" y="1828800"/>
            <a:ext cx="7848600" cy="4495800"/>
          </a:xfrm>
        </p:spPr>
        <p:txBody>
          <a:bodyPr>
            <a:noAutofit/>
          </a:bodyPr>
          <a:lstStyle/>
          <a:p>
            <a:pPr marL="0" indent="0">
              <a:buNone/>
            </a:pPr>
            <a:r>
              <a:rPr lang="en-US" sz="2800" dirty="0" smtClean="0">
                <a:latin typeface="CordiaUPC" pitchFamily="34" charset="-34"/>
                <a:cs typeface="CordiaUPC" pitchFamily="34" charset="-34"/>
              </a:rPr>
              <a:t>Jeff </a:t>
            </a:r>
            <a:r>
              <a:rPr lang="en-US" sz="2800" dirty="0" err="1" smtClean="0">
                <a:latin typeface="CordiaUPC" pitchFamily="34" charset="-34"/>
                <a:cs typeface="CordiaUPC" pitchFamily="34" charset="-34"/>
              </a:rPr>
              <a:t>Bezos</a:t>
            </a:r>
            <a:r>
              <a:rPr lang="en-US" sz="2800" dirty="0" smtClean="0">
                <a:latin typeface="CordiaUPC" pitchFamily="34" charset="-34"/>
                <a:cs typeface="CordiaUPC" pitchFamily="34" charset="-34"/>
              </a:rPr>
              <a:t> founded Amazon.com, Inc. in 1994 and the site went online in 1995. The company was originally named </a:t>
            </a:r>
            <a:r>
              <a:rPr lang="en-US" sz="2800" dirty="0" err="1" smtClean="0">
                <a:latin typeface="CordiaUPC" pitchFamily="34" charset="-34"/>
                <a:cs typeface="CordiaUPC" pitchFamily="34" charset="-34"/>
              </a:rPr>
              <a:t>Cadabra</a:t>
            </a:r>
            <a:r>
              <a:rPr lang="en-US" sz="2800" dirty="0" smtClean="0">
                <a:latin typeface="CordiaUPC" pitchFamily="34" charset="-34"/>
                <a:cs typeface="CordiaUPC" pitchFamily="34" charset="-34"/>
              </a:rPr>
              <a:t>, Inc., but the name was changed when it was discovered that people sometimes heard the name as "Cadaver". The name Amazon.com was chosen because the Amazon River is one of the largest rivers in the world and so the name suggests large size, and also in part because it starts with "A" and therefore would show up near the beginning of alphabetical lists. Amazon.com started as an online bookstore, but soon diversified, selling almost everything. </a:t>
            </a:r>
            <a:endParaRPr lang="en-US" sz="2800"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50</a:t>
            </a:fld>
            <a:endParaRPr lang="en-US" sz="1600" dirty="0">
              <a:latin typeface="CordiaUPC" pitchFamily="34" charset="-34"/>
              <a:cs typeface="CordiaUPC" pitchFamily="34" charset="-34"/>
            </a:endParaRPr>
          </a:p>
        </p:txBody>
      </p:sp>
      <p:sp>
        <p:nvSpPr>
          <p:cNvPr id="10242" name="AutoShape 2" descr="data:image/jpg;base64,/9j/4AAQSkZJRgABAQAAAQABAAD/2wBDAAkGBwgHBgkIBwgKCgkLDRYPDQwMDRsUFRAWIB0iIiAdHx8kKDQsJCYxJx8fLT0tMTU3Ojo6Iys/RD84QzQ5Ojf/2wBDAQoKCg0MDRoPDxo3JR8lNzc3Nzc3Nzc3Nzc3Nzc3Nzc3Nzc3Nzc3Nzc3Nzc3Nzc3Nzc3Nzc3Nzc3Nzc3Nzc3Nzf/wAARCADAAMADASIAAhEBAxEB/8QAHAABAAIDAQEBAAAAAAAAAAAAAAYHAQUIBAID/8QAPxAAAQMDAgQDBAcGBAcAAAAAAQACAwQFEQYSBxMhMUFRYQgUcYEWIiN0obGyFTI1N0JSYnOR0SQ2cpLB4fD/xAAZAQEBAQEBAQAAAAAAAAAAAAAABAMBAgX/xAAoEQEAAgIABAUEAwAAAAAAAAAAAQIDEQQFIUISMTJRgSIjYZEzodH/2gAMAwEAAhEDEQA/ALxREQEREBERAREQEREBERAREQEREBERAREQEREBERAREQEREBERAREQEREBERAREQEREBERAREQEREBERAREQEREBERAREQEREBERAREQEREBERAREQEREBERAREQEREBERAREQERYQZREQEREBERAREQEREBERAREQEREBFo9ZalpNJ2Ka61oL2sw2OJpwZHns0f8A3YFUY7ifxB1FUzGw07mRx9TFRUnN2Dwy4glB0flFQOiuM14jvENBqlsc9NLIInTCPlyQknGSB0Iz3GMqy+K2pa/Smlf2laxEaj3hkf2rdwAOc9PkgmSyuemccL0NPytdFSvu758RvERDI4to6kZ6nOcJo/jXd4rvFFqd8M9vkO18rIg18P8AiGO48wg6FRc337jbqOpuUj7OYKOia77KN0Qe5w83E+PoFafCfXr9aW2obWwsiuNGWiUR/uyNdnDgPDsQQgnqKo+KHFmbT1yks1ghikrIgOfUSjc2Mnrta3xOO5PQKC1PEbiTbGw11wdNFTyn7M1FCGxv8cA4H5oOlVlQfhbrtutrZMaiFsFwpC0TxsP1XB2cObnsDg9PDChfETiRqywaurbbaqeE0kIZyy+mc8nLQT18epKC7EXNUvGnWkLtsrKJjsZw6lIP4lW5wt1XX6j0lPd78YYjFPI3mMZsZsa0En5devognKZVA6j4zX25XY0WjqUMh3FsTzDzZpvUN8B6Yys6c4y3y23YUOs6UOh3BsrxCYpofUt8R6Yygv1FFOIWo6ixaJqr1aHQySNEbonvG5jg5wGfXoVVNv433dtjr31kVJLcnSMZSNbGWtaCHbnOGeuMNwPMoOgUXN1h42akprnG+8mCsonOAljbEGOa3xLSPEequa83u5RXChFsiElJOwPDuWXcwEZGPwGPDv2QStFhvZZQEREEc1zadPXSyl2qtooKV3NMjpSwMOMZyPjjCrC08T9H6PpZLZpOzXCphdKZC97w3e49O5y7sPJer2kqypjt9mo2FwppZZHyY7Oc0N2/qK+OAkunaLTtdXVc9HFcWTnnSTva1zIgBtwT2Hft4oKh1Nc/2zqmtuYpTSe81HM5BOSwnHjgfkr64+fy7j+9w/k5UVrS6wXjWF0udLkwT1Tnxk9CWjoD8wMq6+NFwprpwro66ikElPPUQvY4Hww78fBBpPZwttJO29V00Eck8ZiiY57QdrSHE4z54H+irviXRQUXEG80tJG2KEVOWsYMBu4AnA+JKtD2av4bfP8AOh/S5VvxW/mZefvLP0tQXFxVsVsoeFE0NPRQRijZDyS1gBadzQTnzOTnzyoh7Nn8Wvf3eL9RVgcY/wCWFx/6Yf1tVf8As2fxa9/d4v1FBv8AXtLw307fRcrxBPLd3zCpNPTyOeXuzkFzSdoBPge6i/EDitTas01VWulsdRHHI5hFTLKCGEOB7Ad/Dv4qCXCpZctdTVF9e7lS3H/ii49Ws5mCPTA6fJXNxmvdioNBfsa1zUe+rdGIIKVzSGxtIcXYb2HQD1ygjns2Z/bF6+7x/qKubVV/o9M2Opute77OFv1WA4Mjz+60epKo72dbjTUupq+jnkDJqumAhBP75a7JA9cHPyK1vG3VlRfNUTWthLKG2SOiYz++Ts55/IenxQai10V24m64cZnky1L+ZUS4+rBEPL0AwAPPCuvinFBpjhRU2+1M5MAbHSsA77S4bs+p65+KqfhxxHpdFUkkAsTamWd+Z6kVG17gOwALSAB5KzNTXmj4lcLbvNZYpxLTFr3wSN+s1zMOI6dD9XPZBDfZxpIpdRXOqewGSCla2Mn+nc7qR8hhPaOpI4tR2yrY0B89I5rz57XdPwcvFwBvlJadUVVNXTsgZW0+yN8jg1pe12QMnzGVnj9fKO66mo6WgnjnbRU5bI+Nwc0Pc7JGR5ABBvJK+Sv9nNxlcXOp3tgyfJswx+BC1ns7WqlrdQXGtqYmSSUkDeTvGdrnOOSPXAx81u7laZbN7PJp6lhZNLsne09xvlBAPywvF7NX8Qvv+TD+pyCK8caKnouINW2liZE2WGOVzWDA3EdT88LozR5LtKWYkkk0MOf+wLnvj7/MOb7rF+RXQmjv+UrL9xh/QEG4CIiAiIgj2t9JUGsbObfcC6Msdvhnjxuif5jzHmFVtNwAf70PetQNNMD15dLh5HzdgfirzRBV154J6frJLb7hLLRRUwDKgNG51Q3vkk9nevl4dAt1qbRVt1BpGPTVoqY7fT0szS3ls5m0tzkEZByc98qbHstVc7Rz5PeaOU09WP629A74rLLa9Y3SN/j/AB7pFZnVp00HDXQn0Hpa6E3D3w1UjH55PLDdoIx3Oe6jerODf0h1PWXkXvkCpka8xe67tuABjO4eXkpi2+11vk5N0pi7ye3oT/4K2dNfrfUYAnEZ/tkG1YY+PwXnwzOp9p6Nb8NlrG9bj3h5dY6dGpdL1Nl95NPzmtAm2bsbSD2yPLzUf4a8OPoPVV05ufvhqmNZjkcvbgk5/eOe6nccscgyx7XDzacr7yq4mJ8k6qdccGaS/wB2mulqr/cJqh2+aJ8W9jnHu4YIIJ8e6xpTgjaLbI6a+1JukhaWtiEfLjbkYz3JJ8j0wrXysOcGjJIHxTcQK+0NwptOlLnLcnTOrqoPPurpWYEDPh4u/wAX+gC81doTRUN8r7ld2zXCrqp3Suhe87YyTnGG4/EqeVN3oafPMqY8j+lp3H8FqTeRVTGO1UAkkcer3tAHxP8A7UXEcXSv00vHi/f9QoxYLW62rOv0jUumuHtW3kyafjhB6B7GlhHzBUl0Xo636Ppqyntcs74aqbm7ZiHbOmMA46j4r4vUPvNxt1LsYJyN0pYOmPH8ipO3snB5c17Xrknevxp3PTHWtZr02qLV3BCiuddJW2GuFvMri59NJHvjBPfaQctHp1X1o7glQ2qujrb7WtuDonB0dOyLbFkdi7Jy74dB8VbqK5M0GttO/SnTVVZ/efduftIl2b9u1wPbI8vNaDhpw6+g89dKbn76atjG45HL27ST5nPdT5EFYcQOE51fqF12F4913RMjMRpt/wC7453BWHZ6EWy1UdAJDIKaBkIeRjdtAGcfJexEBERAREQEREBYwsog/GeniqGGOdjXsPg4ZWirdLQPJdSSuiP9rvrD/dSNYU2fhMOePuV21xZ8mL0TpCJdP3OA5iaH+sb8L8+Re4um2sHwcSp3hF8+eTY+y8x8q45jfurEoKI75J0xWH4khfpHYrtUn7bLQfGWTKm2Ewu15Pj772n5J5hftrEfCN0elYWEGrmdIf7WDaP91vqelhpo+XBG1jR4AL9llX4OEw4P466SZc+TL65eKCgYytmq3OL5ZMAE/wBLfIL2oi3rStY6M5mZ8xERenBERAREQEREBERAREQEREBERAREQEREBERAREQEREBERAREQEREBERAREQEREBERAREQEREBERAREQEREBYWUQEREBERAREQEREBERAREQEREBERAREQEREBERAREQEREBERAREQEREBERAREQEREBERAREQEREBERAREQEREBERB//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0244" name="Picture 4" descr="http://www.mode.net/wp-content/uploads/2011/05/amazon-my-habit.jpg"/>
          <p:cNvPicPr>
            <a:picLocks noChangeAspect="1" noChangeArrowheads="1"/>
          </p:cNvPicPr>
          <p:nvPr/>
        </p:nvPicPr>
        <p:blipFill>
          <a:blip r:embed="rId3" cstate="print"/>
          <a:srcRect t="34667" b="33333"/>
          <a:stretch>
            <a:fillRect/>
          </a:stretch>
        </p:blipFill>
        <p:spPr bwMode="auto">
          <a:xfrm>
            <a:off x="5810250" y="457200"/>
            <a:ext cx="3333750" cy="914400"/>
          </a:xfrm>
          <a:prstGeom prst="rect">
            <a:avLst/>
          </a:prstGeom>
          <a:noFill/>
        </p:spPr>
      </p:pic>
    </p:spTree>
    <p:extLst>
      <p:ext uri="{BB962C8B-B14F-4D97-AF65-F5344CB8AC3E}">
        <p14:creationId xmlns:p14="http://schemas.microsoft.com/office/powerpoint/2010/main" val="240270195"/>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a:solidFill>
                  <a:schemeClr val="tx1"/>
                </a:solidFill>
                <a:latin typeface="Cordia New" pitchFamily="34" charset="-34"/>
                <a:cs typeface="Cordia New" pitchFamily="34" charset="-34"/>
              </a:rPr>
              <a:t>Entrepreneurship </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lnSpcReduction="10000"/>
          </a:bodyPr>
          <a:lstStyle/>
          <a:p>
            <a:pPr marL="0" indent="0">
              <a:buNone/>
            </a:pPr>
            <a:r>
              <a:rPr lang="en-US" dirty="0" smtClean="0">
                <a:latin typeface="Cordia New" pitchFamily="34" charset="-34"/>
                <a:cs typeface="Cordia New" pitchFamily="34" charset="-34"/>
              </a:rPr>
              <a:t>The founder of IKEA, Ingvar </a:t>
            </a:r>
            <a:r>
              <a:rPr lang="en-US" dirty="0" err="1" smtClean="0">
                <a:latin typeface="Cordia New" pitchFamily="34" charset="-34"/>
                <a:cs typeface="Cordia New" pitchFamily="34" charset="-34"/>
              </a:rPr>
              <a:t>Kamprad</a:t>
            </a:r>
            <a:r>
              <a:rPr lang="en-US" dirty="0" smtClean="0">
                <a:latin typeface="Cordia New" pitchFamily="34" charset="-34"/>
                <a:cs typeface="Cordia New" pitchFamily="34" charset="-34"/>
              </a:rPr>
              <a:t>, was born in </a:t>
            </a:r>
            <a:r>
              <a:rPr lang="en-US" dirty="0" err="1" smtClean="0">
                <a:latin typeface="Cordia New" pitchFamily="34" charset="-34"/>
                <a:cs typeface="Cordia New" pitchFamily="34" charset="-34"/>
              </a:rPr>
              <a:t>Småland</a:t>
            </a:r>
            <a:r>
              <a:rPr lang="en-US" dirty="0" smtClean="0">
                <a:latin typeface="Cordia New" pitchFamily="34" charset="-34"/>
                <a:cs typeface="Cordia New" pitchFamily="34" charset="-34"/>
              </a:rPr>
              <a:t>, in the south of Sweden. He was raised on a farm, near the small village of </a:t>
            </a:r>
            <a:r>
              <a:rPr lang="en-US" dirty="0" err="1" smtClean="0">
                <a:latin typeface="Cordia New" pitchFamily="34" charset="-34"/>
                <a:cs typeface="Cordia New" pitchFamily="34" charset="-34"/>
              </a:rPr>
              <a:t>Agunnaryd</a:t>
            </a:r>
            <a:r>
              <a:rPr lang="en-US" dirty="0" smtClean="0">
                <a:latin typeface="Cordia New" pitchFamily="34" charset="-34"/>
                <a:cs typeface="Cordia New" pitchFamily="34" charset="-34"/>
              </a:rPr>
              <a:t>. Even as a young boy his entrepreneurial skills were showing. He started by selling matches to neighbors when he discovered that matches could be purchased inexpensively in bulk and resold at a lower price but still with a profit. From matches, he expanded to selling fish, Christmas tree decorations, seeds and later ball-point pens and pencils.</a:t>
            </a:r>
          </a:p>
          <a:p>
            <a:pPr marL="0" indent="0">
              <a:buNone/>
            </a:pPr>
            <a:r>
              <a:rPr lang="en-US" dirty="0" smtClean="0">
                <a:latin typeface="Cordia New" pitchFamily="34" charset="-34"/>
                <a:cs typeface="Cordia New" pitchFamily="34" charset="-34"/>
              </a:rPr>
              <a:t>In 1943, when Ingvar was 17, his father gave him a gift for succeeding in his studies, he used this to establish his own business</a:t>
            </a:r>
          </a:p>
          <a:p>
            <a:pPr marL="0" indent="0">
              <a:buNone/>
            </a:pPr>
            <a:r>
              <a:rPr lang="en-US" dirty="0" smtClean="0">
                <a:latin typeface="Cordia New" pitchFamily="34" charset="-34"/>
                <a:cs typeface="Cordia New" pitchFamily="34" charset="-34"/>
              </a:rPr>
              <a:t>which is selling the furniture. </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51</a:t>
            </a:fld>
            <a:endParaRPr lang="en-US" sz="1600" dirty="0">
              <a:latin typeface="CordiaUPC" pitchFamily="34" charset="-34"/>
              <a:cs typeface="CordiaUPC" pitchFamily="34" charset="-34"/>
            </a:endParaRPr>
          </a:p>
        </p:txBody>
      </p:sp>
      <p:pic>
        <p:nvPicPr>
          <p:cNvPr id="9218" name="Picture 2" descr="http://www.grancanariaole.de/wp-content/uploads/2010/02/ikea.jpg"/>
          <p:cNvPicPr>
            <a:picLocks noChangeAspect="1" noChangeArrowheads="1"/>
          </p:cNvPicPr>
          <p:nvPr/>
        </p:nvPicPr>
        <p:blipFill>
          <a:blip r:embed="rId3" cstate="print"/>
          <a:srcRect b="14203"/>
          <a:stretch>
            <a:fillRect/>
          </a:stretch>
        </p:blipFill>
        <p:spPr bwMode="auto">
          <a:xfrm>
            <a:off x="6781800" y="5534108"/>
            <a:ext cx="2057400" cy="1323892"/>
          </a:xfrm>
          <a:prstGeom prst="rect">
            <a:avLst/>
          </a:prstGeom>
          <a:noFill/>
        </p:spPr>
      </p:pic>
    </p:spTree>
    <p:extLst>
      <p:ext uri="{BB962C8B-B14F-4D97-AF65-F5344CB8AC3E}">
        <p14:creationId xmlns:p14="http://schemas.microsoft.com/office/powerpoint/2010/main" val="4010870965"/>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a:solidFill>
                  <a:schemeClr val="tx1"/>
                </a:solidFill>
                <a:latin typeface="Cordia New" pitchFamily="34" charset="-34"/>
                <a:cs typeface="Cordia New" pitchFamily="34" charset="-34"/>
              </a:rPr>
              <a:t>Entrepreneurship </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4495800" y="1600200"/>
            <a:ext cx="4270248" cy="2971800"/>
          </a:xfrm>
        </p:spPr>
        <p:txBody>
          <a:bodyPr/>
          <a:lstStyle/>
          <a:p>
            <a:pPr>
              <a:buNone/>
            </a:pPr>
            <a:r>
              <a:rPr lang="en-US" dirty="0" smtClean="0">
                <a:latin typeface="CordiaUPC" pitchFamily="34" charset="-34"/>
                <a:cs typeface="CordiaUPC" pitchFamily="34" charset="-34"/>
              </a:rPr>
              <a:t>Founded by </a:t>
            </a:r>
            <a:r>
              <a:rPr lang="en-US" dirty="0" err="1" smtClean="0">
                <a:latin typeface="CordiaUPC" pitchFamily="34" charset="-34"/>
                <a:cs typeface="CordiaUPC" pitchFamily="34" charset="-34"/>
              </a:rPr>
              <a:t>Ittipan</a:t>
            </a:r>
            <a:r>
              <a:rPr lang="en-US" dirty="0" smtClean="0">
                <a:latin typeface="CordiaUPC" pitchFamily="34" charset="-34"/>
                <a:cs typeface="CordiaUPC" pitchFamily="34" charset="-34"/>
              </a:rPr>
              <a:t> </a:t>
            </a:r>
            <a:r>
              <a:rPr lang="en-US" dirty="0" err="1" smtClean="0">
                <a:latin typeface="CordiaUPC" pitchFamily="34" charset="-34"/>
                <a:cs typeface="CordiaUPC" pitchFamily="34" charset="-34"/>
              </a:rPr>
              <a:t>Kulpongvanich</a:t>
            </a:r>
            <a:endParaRPr lang="en-US" dirty="0" smtClean="0">
              <a:latin typeface="CordiaUPC" pitchFamily="34" charset="-34"/>
              <a:cs typeface="CordiaUPC" pitchFamily="34" charset="-34"/>
            </a:endParaRPr>
          </a:p>
          <a:p>
            <a:pPr marL="0" indent="0">
              <a:buNone/>
            </a:pPr>
            <a:r>
              <a:rPr lang="en-US" dirty="0" smtClean="0">
                <a:latin typeface="CordiaUPC" pitchFamily="34" charset="-34"/>
                <a:cs typeface="CordiaUPC" pitchFamily="34" charset="-34"/>
              </a:rPr>
              <a:t>His first business was selling the items on game-online. But as the popularity of the online-game decreased, he started doing something else. </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52</a:t>
            </a:fld>
            <a:endParaRPr lang="en-US" sz="1600" dirty="0">
              <a:latin typeface="CordiaUPC" pitchFamily="34" charset="-34"/>
              <a:cs typeface="CordiaUPC" pitchFamily="34" charset="-34"/>
            </a:endParaRPr>
          </a:p>
        </p:txBody>
      </p:sp>
      <p:pic>
        <p:nvPicPr>
          <p:cNvPr id="8198" name="Picture 6" descr="เปิดกลยุทธ์สาหร่ายครองเมือง ตำรับเถ้าแก่น้อย"/>
          <p:cNvPicPr>
            <a:picLocks noChangeAspect="1" noChangeArrowheads="1"/>
          </p:cNvPicPr>
          <p:nvPr/>
        </p:nvPicPr>
        <p:blipFill>
          <a:blip r:embed="rId2" cstate="print"/>
          <a:srcRect/>
          <a:stretch>
            <a:fillRect/>
          </a:stretch>
        </p:blipFill>
        <p:spPr bwMode="auto">
          <a:xfrm>
            <a:off x="228600" y="1676400"/>
            <a:ext cx="4000500" cy="2524126"/>
          </a:xfrm>
          <a:prstGeom prst="rect">
            <a:avLst/>
          </a:prstGeom>
          <a:noFill/>
        </p:spPr>
      </p:pic>
      <p:sp>
        <p:nvSpPr>
          <p:cNvPr id="10" name="Inhaltsplatzhalter 2"/>
          <p:cNvSpPr txBox="1">
            <a:spLocks/>
          </p:cNvSpPr>
          <p:nvPr/>
        </p:nvSpPr>
        <p:spPr>
          <a:xfrm>
            <a:off x="228600" y="4419600"/>
            <a:ext cx="8610600" cy="2438400"/>
          </a:xfrm>
          <a:prstGeom prst="rect">
            <a:avLst/>
          </a:prstGeom>
        </p:spPr>
        <p:txBody>
          <a:bodyPr vert="horz">
            <a:normAutofit/>
          </a:bodyPr>
          <a:lstStyle/>
          <a:p>
            <a:pPr marR="0" lvl="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n-US" sz="2900" b="0" i="0" u="none" strike="noStrike" kern="1200" cap="none" spc="0" normalizeH="0" baseline="0" dirty="0" smtClean="0">
                <a:ln>
                  <a:noFill/>
                </a:ln>
                <a:solidFill>
                  <a:schemeClr val="tx1"/>
                </a:solidFill>
                <a:effectLst/>
                <a:uLnTx/>
                <a:uFillTx/>
                <a:latin typeface="CordiaUPC" pitchFamily="34" charset="-34"/>
                <a:ea typeface="+mn-ea"/>
                <a:cs typeface="CordiaUPC" pitchFamily="34" charset="-34"/>
              </a:rPr>
              <a:t>His next idea was operating</a:t>
            </a:r>
            <a:r>
              <a:rPr kumimoji="0" lang="en-US" sz="2900" b="0" i="0" u="none" strike="noStrike" kern="1200" cap="none" spc="0" normalizeH="0" dirty="0" smtClean="0">
                <a:ln>
                  <a:noFill/>
                </a:ln>
                <a:solidFill>
                  <a:schemeClr val="tx1"/>
                </a:solidFill>
                <a:effectLst/>
                <a:uLnTx/>
                <a:uFillTx/>
                <a:latin typeface="CordiaUPC" pitchFamily="34" charset="-34"/>
                <a:ea typeface="+mn-ea"/>
                <a:cs typeface="CordiaUPC" pitchFamily="34" charset="-34"/>
              </a:rPr>
              <a:t> a franchise for chestnut. He later added others product line into his franchise and one of that is seaweed. </a:t>
            </a:r>
            <a:r>
              <a:rPr lang="en-US" sz="2900" dirty="0" smtClean="0">
                <a:latin typeface="CordiaUPC" pitchFamily="34" charset="-34"/>
                <a:cs typeface="CordiaUPC" pitchFamily="34" charset="-34"/>
              </a:rPr>
              <a:t>But his business didn’t run smooth at first, but he kept trying. Now his products has 70% of the market shares. He is a young millionaire. </a:t>
            </a:r>
            <a:endParaRPr kumimoji="0" lang="en-US" sz="2900" b="0" i="0" u="none" strike="noStrike" kern="1200" cap="none" spc="0" normalizeH="0" baseline="0" dirty="0">
              <a:ln>
                <a:noFill/>
              </a:ln>
              <a:solidFill>
                <a:schemeClr val="tx1"/>
              </a:solidFill>
              <a:effectLst/>
              <a:uLnTx/>
              <a:uFillTx/>
              <a:latin typeface="CordiaUPC" pitchFamily="34" charset="-34"/>
              <a:ea typeface="+mn-ea"/>
              <a:cs typeface="CordiaUPC" pitchFamily="34" charset="-34"/>
            </a:endParaRPr>
          </a:p>
        </p:txBody>
      </p:sp>
    </p:spTree>
    <p:extLst>
      <p:ext uri="{BB962C8B-B14F-4D97-AF65-F5344CB8AC3E}">
        <p14:creationId xmlns:p14="http://schemas.microsoft.com/office/powerpoint/2010/main" val="1010082207"/>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Entrepreneurship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 New" pitchFamily="34" charset="-34"/>
                <a:cs typeface="Cordia New" pitchFamily="34" charset="-34"/>
              </a:rPr>
              <a:t>An orphanage who has passionate in glasses. At that time, in Italy, there was a few number of players in market and glasses are lack of design. That was a huge gap, since he believe glasses is not help us to see things better but it’s a thing help improving our personality. </a:t>
            </a:r>
          </a:p>
          <a:p>
            <a:pPr marL="0" indent="0">
              <a:buNone/>
            </a:pPr>
            <a:r>
              <a:rPr lang="en-US" dirty="0" smtClean="0">
                <a:latin typeface="Cordia New" pitchFamily="34" charset="-34"/>
                <a:cs typeface="Cordia New" pitchFamily="34" charset="-34"/>
              </a:rPr>
              <a:t>He set up a company called Luxottica. And Luxottica is the producer of Armani glasses and many brands around the world. </a:t>
            </a:r>
          </a:p>
          <a:p>
            <a:pPr marL="0" indent="0">
              <a:buNone/>
            </a:pPr>
            <a:r>
              <a:rPr lang="en-US" dirty="0" smtClean="0">
                <a:latin typeface="Cordia New" pitchFamily="34" charset="-34"/>
                <a:cs typeface="Cordia New" pitchFamily="34" charset="-34"/>
              </a:rPr>
              <a:t>Now he is the 2</a:t>
            </a:r>
            <a:r>
              <a:rPr lang="en-US" baseline="30000" dirty="0" smtClean="0">
                <a:latin typeface="Cordia New" pitchFamily="34" charset="-34"/>
                <a:cs typeface="Cordia New" pitchFamily="34" charset="-34"/>
              </a:rPr>
              <a:t>nd</a:t>
            </a:r>
            <a:r>
              <a:rPr lang="en-US" dirty="0" smtClean="0">
                <a:latin typeface="Cordia New" pitchFamily="34" charset="-34"/>
                <a:cs typeface="Cordia New" pitchFamily="34" charset="-34"/>
              </a:rPr>
              <a:t> riches guy in Italy and 74</a:t>
            </a:r>
            <a:r>
              <a:rPr lang="en-US" baseline="30000" dirty="0" smtClean="0">
                <a:latin typeface="Cordia New" pitchFamily="34" charset="-34"/>
                <a:cs typeface="Cordia New" pitchFamily="34" charset="-34"/>
              </a:rPr>
              <a:t>th</a:t>
            </a:r>
            <a:r>
              <a:rPr lang="en-US" dirty="0" smtClean="0">
                <a:latin typeface="Cordia New" pitchFamily="34" charset="-34"/>
                <a:cs typeface="Cordia New" pitchFamily="34" charset="-34"/>
              </a:rPr>
              <a:t> richest guy in the world. </a:t>
            </a: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53</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http://www.mivision.com.au/media/pics/site/imagecache/11B508642EE42C08D6D2CD7979F150A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43600" y="4953000"/>
            <a:ext cx="2667000" cy="18276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1728110"/>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Entrepreneurship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 New" pitchFamily="34" charset="-34"/>
                <a:cs typeface="Cordia New" pitchFamily="34" charset="-34"/>
              </a:rPr>
              <a:t>A guy had to stop his study because he had financial problem and started working in a clothe shop. He is poor but has a very good fashion taste. He observed how people dress and followed the fashion trend on magazine. </a:t>
            </a:r>
          </a:p>
          <a:p>
            <a:pPr marL="0" indent="0">
              <a:buNone/>
            </a:pPr>
            <a:r>
              <a:rPr lang="en-US" dirty="0" smtClean="0">
                <a:latin typeface="Cordia New" pitchFamily="34" charset="-34"/>
                <a:cs typeface="Cordia New" pitchFamily="34" charset="-34"/>
              </a:rPr>
              <a:t>Starting with new design of necktie, he entered clothe business. His most famous design is a polo shirt with a horse on the left side in 24 colors. He is Ralph Lauren who earns 6000 Million Dollars a year. </a:t>
            </a: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54</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http://www.ralphlaurenoutlets.us.com/images/627_p.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77000" y="4505324"/>
            <a:ext cx="2005013" cy="2352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8607305"/>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Entrepreneurship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normAutofit lnSpcReduction="10000"/>
          </a:bodyPr>
          <a:lstStyle/>
          <a:p>
            <a:pPr marL="0" indent="0">
              <a:buNone/>
            </a:pPr>
            <a:r>
              <a:rPr lang="en-US" dirty="0" smtClean="0">
                <a:latin typeface="Cordia New" pitchFamily="34" charset="-34"/>
                <a:cs typeface="Cordia New" pitchFamily="34" charset="-34"/>
              </a:rPr>
              <a:t>Do Won Chang and </a:t>
            </a:r>
            <a:r>
              <a:rPr lang="en-US" dirty="0" err="1" smtClean="0">
                <a:latin typeface="Cordia New" pitchFamily="34" charset="-34"/>
                <a:cs typeface="Cordia New" pitchFamily="34" charset="-34"/>
              </a:rPr>
              <a:t>Jin</a:t>
            </a:r>
            <a:r>
              <a:rPr lang="en-US" dirty="0" smtClean="0">
                <a:latin typeface="Cordia New" pitchFamily="34" charset="-34"/>
                <a:cs typeface="Cordia New" pitchFamily="34" charset="-34"/>
              </a:rPr>
              <a:t> Sook, an immigrant pair from Korea who moved to America with nothing, but a big dream. They cannot speak English and that was a barrier to get a job. However, they did what they could. And learnt English by themselves. </a:t>
            </a:r>
          </a:p>
          <a:p>
            <a:pPr marL="0" indent="0">
              <a:buNone/>
            </a:pPr>
            <a:r>
              <a:rPr lang="en-US" dirty="0">
                <a:latin typeface="Cordia New" pitchFamily="34" charset="-34"/>
                <a:cs typeface="Cordia New" pitchFamily="34" charset="-34"/>
              </a:rPr>
              <a:t>Do Won Chang and </a:t>
            </a:r>
            <a:r>
              <a:rPr lang="en-US" dirty="0" err="1">
                <a:latin typeface="Cordia New" pitchFamily="34" charset="-34"/>
                <a:cs typeface="Cordia New" pitchFamily="34" charset="-34"/>
              </a:rPr>
              <a:t>Jin</a:t>
            </a:r>
            <a:r>
              <a:rPr lang="en-US" dirty="0">
                <a:latin typeface="Cordia New" pitchFamily="34" charset="-34"/>
                <a:cs typeface="Cordia New" pitchFamily="34" charset="-34"/>
              </a:rPr>
              <a:t> </a:t>
            </a:r>
            <a:r>
              <a:rPr lang="en-US" dirty="0" smtClean="0">
                <a:latin typeface="Cordia New" pitchFamily="34" charset="-34"/>
                <a:cs typeface="Cordia New" pitchFamily="34" charset="-34"/>
              </a:rPr>
              <a:t>Sook spotted a problem in America, that clothe and fashion is different from Korea. There is a large number of Asian people living here, so it would be a market. With all the saving they had, they opened a small shop called Fashion 21. Trendy clothes with designed are well-accepted by the market. Fashion 21 turned to be Forever 21 and has more than 500 outlets around the world. </a:t>
            </a: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55</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https://encrypted-tbn3.gstatic.com/images?q=tbn:ANd9GcQpYfjgdBGjgjr62iILplsYIuP9nJ-IJvKcopSFgqBlJ-nCirGvx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62800" y="5715000"/>
            <a:ext cx="1524000" cy="11025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1100982"/>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Entrepreneurship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normAutofit/>
          </a:bodyPr>
          <a:lstStyle/>
          <a:p>
            <a:pPr marL="0" indent="0">
              <a:buNone/>
            </a:pPr>
            <a:r>
              <a:rPr lang="en-US" dirty="0" smtClean="0">
                <a:latin typeface="Cordia New" pitchFamily="34" charset="-34"/>
                <a:cs typeface="Cordia New" pitchFamily="34" charset="-34"/>
              </a:rPr>
              <a:t>27 years-old Joe </a:t>
            </a:r>
            <a:r>
              <a:rPr lang="en-US" dirty="0" err="1" smtClean="0">
                <a:latin typeface="Cordia New" pitchFamily="34" charset="-34"/>
                <a:cs typeface="Cordia New" pitchFamily="34" charset="-34"/>
              </a:rPr>
              <a:t>Gebbia</a:t>
            </a:r>
            <a:r>
              <a:rPr lang="en-US" dirty="0" smtClean="0">
                <a:latin typeface="Cordia New" pitchFamily="34" charset="-34"/>
                <a:cs typeface="Cordia New" pitchFamily="34" charset="-34"/>
              </a:rPr>
              <a:t> and Brain </a:t>
            </a:r>
            <a:r>
              <a:rPr lang="en-US" dirty="0" err="1" smtClean="0">
                <a:latin typeface="Cordia New" pitchFamily="34" charset="-34"/>
                <a:cs typeface="Cordia New" pitchFamily="34" charset="-34"/>
              </a:rPr>
              <a:t>Chesky</a:t>
            </a:r>
            <a:r>
              <a:rPr lang="en-US" dirty="0" smtClean="0">
                <a:latin typeface="Cordia New" pitchFamily="34" charset="-34"/>
                <a:cs typeface="Cordia New" pitchFamily="34" charset="-34"/>
              </a:rPr>
              <a:t> were in trouble finding money to pay rent. They came up with the idea letting people rent their air beds during a big events in town, where all hotels were full-booked. Breakfast was also included in price. They signed up a domain called www.airbedandbreakfast.com A business idea worked quite well, but still lacking of sustained way to generate money. </a:t>
            </a:r>
          </a:p>
          <a:p>
            <a:pPr marL="0" indent="0">
              <a:buNone/>
            </a:pPr>
            <a:r>
              <a:rPr lang="en-US" dirty="0" smtClean="0">
                <a:latin typeface="Cordia New" pitchFamily="34" charset="-34"/>
                <a:cs typeface="Cordia New" pitchFamily="34" charset="-34"/>
              </a:rPr>
              <a:t>After getting fund from a venture capital, they improved the website and change business model. They charge commission directly, 3% from home providers and 12% from guest. And change website to airbnb.com</a:t>
            </a: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56</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00569686"/>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57</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314" name="Picture 2" descr="http://businessideaslab.com/wp-content/uploads/2015/07/the-iceberg-illusion.jpg"/>
          <p:cNvPicPr>
            <a:picLocks noChangeAspect="1" noChangeArrowheads="1"/>
          </p:cNvPicPr>
          <p:nvPr/>
        </p:nvPicPr>
        <p:blipFill rotWithShape="1">
          <a:blip r:embed="rId4">
            <a:extLst>
              <a:ext uri="{28A0092B-C50C-407E-A947-70E740481C1C}">
                <a14:useLocalDpi xmlns:a14="http://schemas.microsoft.com/office/drawing/2010/main" val="0"/>
              </a:ext>
            </a:extLst>
          </a:blip>
          <a:srcRect t="13750" b="11833"/>
          <a:stretch/>
        </p:blipFill>
        <p:spPr bwMode="auto">
          <a:xfrm>
            <a:off x="528234" y="881730"/>
            <a:ext cx="8030795" cy="59762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617177"/>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a:xfrm>
            <a:off x="612648" y="2057400"/>
            <a:ext cx="8153400" cy="4038600"/>
          </a:xfrm>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58</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95600" y="2286000"/>
            <a:ext cx="3505200" cy="31973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0068448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Galathea">
  <a:themeElements>
    <a:clrScheme name="Graustuf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Galathea">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Galathea">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1407</TotalTime>
  <Words>3516</Words>
  <Application>Microsoft Office PowerPoint</Application>
  <PresentationFormat>On-screen Show (4:3)</PresentationFormat>
  <Paragraphs>519</Paragraphs>
  <Slides>58</Slides>
  <Notes>52</Notes>
  <HiddenSlides>0</HiddenSlides>
  <MMClips>0</MMClips>
  <ScaleCrop>false</ScaleCrop>
  <HeadingPairs>
    <vt:vector size="4" baseType="variant">
      <vt:variant>
        <vt:lpstr>Theme</vt:lpstr>
      </vt:variant>
      <vt:variant>
        <vt:i4>1</vt:i4>
      </vt:variant>
      <vt:variant>
        <vt:lpstr>Slide Titles</vt:lpstr>
      </vt:variant>
      <vt:variant>
        <vt:i4>58</vt:i4>
      </vt:variant>
    </vt:vector>
  </HeadingPairs>
  <TitlesOfParts>
    <vt:vector size="59" baseType="lpstr">
      <vt:lpstr>Galathea</vt:lpstr>
      <vt:lpstr>PowerPoint Presentation</vt:lpstr>
      <vt:lpstr>PowerPoint Presentation</vt:lpstr>
      <vt:lpstr>PowerPoint Presentation</vt:lpstr>
      <vt:lpstr>PowerPoint Presentation</vt:lpstr>
      <vt:lpstr>PowerPoint Presentation</vt:lpstr>
      <vt:lpstr>Product liability</vt:lpstr>
      <vt:lpstr>Question for discussion </vt:lpstr>
      <vt:lpstr>Property rights</vt:lpstr>
      <vt:lpstr>PowerPoint Presentation</vt:lpstr>
      <vt:lpstr>Key Takeaway</vt:lpstr>
      <vt:lpstr>Key Takeaway</vt:lpstr>
      <vt:lpstr>PowerPoint Presentation</vt:lpstr>
      <vt:lpstr>Key Takeaway </vt:lpstr>
      <vt:lpstr>Sole proprietorship </vt:lpstr>
      <vt:lpstr>Sole proprietorship </vt:lpstr>
      <vt:lpstr>PowerPoint Presentation</vt:lpstr>
      <vt:lpstr>Sole proprietorship </vt:lpstr>
      <vt:lpstr>Personal Income Tax</vt:lpstr>
      <vt:lpstr>Personal Income Tax</vt:lpstr>
      <vt:lpstr>Personal Income Tax</vt:lpstr>
      <vt:lpstr>Partnership</vt:lpstr>
      <vt:lpstr>Partnership</vt:lpstr>
      <vt:lpstr>PowerPoint Presentation</vt:lpstr>
      <vt:lpstr>Corporate Income Tax</vt:lpstr>
      <vt:lpstr>Articles of Partnership</vt:lpstr>
      <vt:lpstr>Advantages and Disadvantages of Partnership</vt:lpstr>
      <vt:lpstr>Dissolution of Partnership</vt:lpstr>
      <vt:lpstr>Private Company Limited </vt:lpstr>
      <vt:lpstr>Private Company Limited </vt:lpstr>
      <vt:lpstr>Public Company Limited </vt:lpstr>
      <vt:lpstr>IPO (Initial Public Offering) </vt:lpstr>
      <vt:lpstr>IPO of After you</vt:lpstr>
      <vt:lpstr>Difference between SET and mai</vt:lpstr>
      <vt:lpstr>Registration of a Company </vt:lpstr>
      <vt:lpstr>Management of Limited Company</vt:lpstr>
      <vt:lpstr>Duties of Limited Company</vt:lpstr>
      <vt:lpstr>Dissolution of a Company</vt:lpstr>
      <vt:lpstr>Advantages and Disadvantages of Company</vt:lpstr>
      <vt:lpstr>Small business and SMEs</vt:lpstr>
      <vt:lpstr>SME </vt:lpstr>
      <vt:lpstr>SME in Thailand </vt:lpstr>
      <vt:lpstr>Impact of Small Business</vt:lpstr>
      <vt:lpstr>SME in Trouble </vt:lpstr>
      <vt:lpstr>PowerPoint Presentation</vt:lpstr>
      <vt:lpstr> Most Common Mistakes Made by Startup Businesses </vt:lpstr>
      <vt:lpstr>PowerPoint Presentation</vt:lpstr>
      <vt:lpstr>The Success SME – German Mittelstand </vt:lpstr>
      <vt:lpstr>Entrepreneurship </vt:lpstr>
      <vt:lpstr>Entrepreneurship </vt:lpstr>
      <vt:lpstr>Entrepreneurship </vt:lpstr>
      <vt:lpstr>Entrepreneurship </vt:lpstr>
      <vt:lpstr>Entrepreneurship </vt:lpstr>
      <vt:lpstr>Entrepreneurship </vt:lpstr>
      <vt:lpstr>Entrepreneurship </vt:lpstr>
      <vt:lpstr>Entrepreneurship </vt:lpstr>
      <vt:lpstr>Entrepreneurship </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Folie 1</dc:title>
  <dc:creator>praemont</dc:creator>
  <cp:lastModifiedBy>USER</cp:lastModifiedBy>
  <cp:revision>116</cp:revision>
  <dcterms:created xsi:type="dcterms:W3CDTF">2011-03-03T05:26:32Z</dcterms:created>
  <dcterms:modified xsi:type="dcterms:W3CDTF">2016-02-15T02:07:00Z</dcterms:modified>
</cp:coreProperties>
</file>