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0"/>
  </p:notesMasterIdLst>
  <p:sldIdLst>
    <p:sldId id="256" r:id="rId2"/>
    <p:sldId id="296" r:id="rId3"/>
    <p:sldId id="297" r:id="rId4"/>
    <p:sldId id="298" r:id="rId5"/>
    <p:sldId id="299" r:id="rId6"/>
    <p:sldId id="306" r:id="rId7"/>
    <p:sldId id="300" r:id="rId8"/>
    <p:sldId id="301" r:id="rId9"/>
    <p:sldId id="302" r:id="rId10"/>
    <p:sldId id="303" r:id="rId11"/>
    <p:sldId id="304" r:id="rId12"/>
    <p:sldId id="307" r:id="rId13"/>
    <p:sldId id="305" r:id="rId14"/>
    <p:sldId id="261" r:id="rId15"/>
    <p:sldId id="266" r:id="rId16"/>
    <p:sldId id="267" r:id="rId17"/>
    <p:sldId id="268" r:id="rId18"/>
    <p:sldId id="287" r:id="rId19"/>
    <p:sldId id="269" r:id="rId20"/>
    <p:sldId id="270" r:id="rId21"/>
    <p:sldId id="271" r:id="rId22"/>
    <p:sldId id="272" r:id="rId23"/>
    <p:sldId id="273" r:id="rId24"/>
    <p:sldId id="275" r:id="rId25"/>
    <p:sldId id="276" r:id="rId26"/>
    <p:sldId id="277" r:id="rId27"/>
    <p:sldId id="278" r:id="rId28"/>
    <p:sldId id="279" r:id="rId29"/>
    <p:sldId id="280" r:id="rId30"/>
    <p:sldId id="294" r:id="rId31"/>
    <p:sldId id="282" r:id="rId32"/>
    <p:sldId id="308" r:id="rId33"/>
    <p:sldId id="309" r:id="rId34"/>
    <p:sldId id="281" r:id="rId35"/>
    <p:sldId id="283" r:id="rId36"/>
    <p:sldId id="293" r:id="rId37"/>
    <p:sldId id="290" r:id="rId38"/>
    <p:sldId id="289" r:id="rId3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17" autoAdjust="0"/>
  </p:normalViewPr>
  <p:slideViewPr>
    <p:cSldViewPr>
      <p:cViewPr varScale="1">
        <p:scale>
          <a:sx n="66" d="100"/>
          <a:sy n="66" d="100"/>
        </p:scale>
        <p:origin x="-12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11/24/2015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Find example: Buchungssätze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390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b="1" dirty="0" smtClean="0">
                <a:latin typeface="Times" pitchFamily="1" charset="0"/>
              </a:rPr>
              <a:t>Open book management </a:t>
            </a:r>
            <a:r>
              <a:rPr lang="en-US" sz="1200" dirty="0" smtClean="0">
                <a:latin typeface="Times" pitchFamily="1" charset="0"/>
              </a:rPr>
              <a:t>Sharing sensitive financial information with employees and teaching them how to understand and use financial statements. </a:t>
            </a: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dirty="0" smtClean="0">
                <a:latin typeface="Times" pitchFamily="1" charset="0"/>
              </a:rPr>
              <a:t>	• Viewing financial information may help them better understand how their work contributes to the company’s success.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732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Where</a:t>
            </a:r>
            <a:r>
              <a:rPr lang="de-DE" baseline="0" dirty="0" smtClean="0"/>
              <a:t> the cash is used and where it‘s from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813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38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11/24/2015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BI 201/ BA 291 – </a:t>
            </a:r>
            <a:r>
              <a:rPr lang="de-DE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Accounting and financial statement</a:t>
            </a:r>
            <a:endParaRPr lang="en-US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Money and Business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Materials, office supplies, equipment, a website and business cards all cost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money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business owner needs to draw a salary to survive. If the business has employees, they must be paid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new location, product and marketing research, new services and additional staff if needed can be financed with business funding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 case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accident,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although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insurance will cover most catastrophic events, premiums and deductibles have to be paid and there needs to be money in the coffers to pay salaries while the business is repaired.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621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Major financial decisions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Financing decision (how to finance the company, where to find money)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Investment decision (how to spend money for the best benefits)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Dividend decision (whether to distribute the surplus fund to shareholder)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AutoShape 2" descr="data:image/jpeg;base64,/9j/4AAQSkZJRgABAQAAAQABAAD/2wCEAAkGBxQTEhUUExQVFRQWFRYUFRQVFBQYFRQVFBUWFxUUFBUYHCggGBolHBQUITEhJSkrLi4uFx8zODMsNygtLisBCgoKDg0OGxAQGiwmHCQsLCwsLCwsLCwsLCwsLCwsLCwsLCwsLC8sLCwsLCwsLCwsLCwsLCwsLC8sLCwsLCwsLP/AABEIALQA8AMBIgACEQEDEQH/xAAcAAACAgMBAQAAAAAAAAAAAAAEBQMGAAIHAQj/xABMEAACAQICAwsHCAgGAgIDAAABAgMAEQQFEiExBhMiIzJBUXFysbIHUmFzgZHRFDNCU2KCs8EVQ5KToaLC0iQ0Y4PD4VTwlKMWRHT/xAAZAQEBAQEBAQAAAAAAAAAAAAAEAwIBAAX/xAApEQACAgICAwABAwQDAAAAAAAAAQIDESExMgQSIkETFDNCUWFxgdHw/9oADAMBAAIRAxEAPwDpzZDhydcd+t5D3tWy5HhxsgjPWoPfTICt1GurEhLudwEW8Rneo7kE33tL8pue1RlQJJQAAN82AWHJXmo7c5/lYewD7yTQbfOS+sPhWoXdSlfJrhXtMPVP446InnbpoSJbzj0RN/F1+FES7aR4y+ERuf0AZqx3mTsnuoiQ0NmzcU/ZNFPUfM5RXxuGLIV1HrbxtRGWJwpR2O5qEhOr7z+NqIy57NJ9zuNZ8buau6hgWhM5fiz2o/xFo8UHnEN4/vxj3yLX0JcA1yJN0mbvCW0DsUEaht13vTXLBxMfq08IqtbvItF2F/ojuq0ZZ81GP9NPCK+ffLLF1LCR7gm4cg+0vgWiTQuDTjJO0vgWmi2ptWq0Hs7sWZgeLb7viFCAU2zVBvTHs+IUrFE8p5ki9C0SYfkD73iNMckazSdUffJS/Cjix1t42ojLidKS3mx98lYpWZmrXiI+D0NmjDeJfVv4DUCsagzAnepPVv4TTHAMpEM22jcm5L9v+laCk5qLyhtT9v8ApWh09hNnUkxTcfD2J/8AhorToDFtx8PZm/4qKpaQfJOklVteU/rH8Zp+qUjC2Z+2/fUPIWitXJCRxg7D+KOtsVyfd316w4Y7LeKOvMXyD1UZFy4BKw7R10MZm6RWCZukUzDDAm5s/wCEg9UndQ5HDl9Ye5a2yNiMPCNL9UnhFeJtc/bPcKjf1KV8mmDPHt6ofxc/CtnNzQ9uOOu3Fr4n+FEUjx3iCI3LMgHNBxT9X5ii2qDMV4puod4qc1Dy5Zki3jrCYow+z2t42ovK11yX85fAvxoXCDg+1vEaKy5dch+0Pw0rnjvEzty+RjvA6aGzMgR2vfjIvxUqRpVG1lHWwHeaX5vjot7+divpx/rEvqkW+q9MlLQZR2UfP8wacM7m5sB/KDq99X3LxxUfYXwiubY2M6BNxY+nnsot16jXQcDjk3tLNfgrsDHmHQK+fNjEgrAAacpPnL4Fo9HFLMDjkDSXLX0hq3uS/IXoWi2zFOiQ9UMvwplcvhBZx+mbZrIN6Ya+bxClQqfMsyDRkCObm/VMBtHOaGUuf1cntAH50byNsvTwFYQcWPveNqJys2aTVfgx98lC4FyYxZDtbnTz29NeYeaQO+jETwU+nGOd/TXKu52zqOC/oofHG8cmzkP4TQpxM/1C+2cDuQ1HiZpyj8VGOC3/AOwx5jzbzTMhghxqHUO6swDkB7ed/StRI0hVeQNQ52bm9lQ4aDEHT0ZIQNLnhkP0V/1RRKX9CLV8hcrkzRa+aXuT4Uab9NJJMNPvkd5Y72e1oGFtQvcGU3o9YJOeY/djjHeDSiAaCfOpV9Ju2aI+SMf18o6hF/ZStsOQ7jfJDwtpIudQ6BUb+ClXIQ54Y7Ld615i+Q3Ue6hZkOkvCbnHK6q0xOCUo1y51H9Y/R0A0ZIuWA4Wb65fZCPzY1q2Bl/8hvZFF/bRX6QhG2WP2yJ8a1mzWDRPHQ3sbcdHfZ103IXAvyjASbzFx8gG9pqCxauCNXIvQTyOruu+MbOdZtc7OgU1y7N4BFGN9juI0BAcHWFHMKTPKHd2U3BdrHp1/wDVRu6la+QjLIjJLJpPJqSPY1trS/Ci5sqB+nL+9f8AKg8rxaxySaWkbpHbRR32NL5gNtvPTI49TsWX9xL+a1SrHqjFnYW5llQWNiHl1W1GWUjaOa9DlfS37b/GmWYzkxMNCQXsLmNgOUNpOyl9tdR8jlFKeGZlmXRNGpaNWuL8JQdpPTU2HyTDsz3w8RswA4pDbgKej01Nk68SnZFE4V3DSBYpHGmNamOw4CauEw116l4kdt6nseTwrshiHVGg/KvMyhCx6gBw49gt+sX0UTpy80D+14h3MaAzh5hHrhAGnHtmG3TW2oL00lvQdLZzLMnIiUdLC/srqeVjiY+wvcK5Vm44C9oV1fLPmY+wvhFDlwLRJho7tJ2l8C0UEPpoKFJi8m970F0l1uHJvoLzKQLbKnGDxB/Wwj/YkPfMKVDqg019M0zIcWetfEKiNZmOBmVCWmRgCt1WAqTwh9Iym3urDULuStXAPl3zY638bVLhY7yP2U75Kiy/5sdb+NqlwmF05H4yRLLHyCovcybbg9H8a5V2NWdQ9YB01mJTgP2G8JqM5WPrpz/uAdwrSfK00H4cxOi22Z/NPppTyHwgWDkL2R3UTl/0+0PAtC4U8BeyvcK3wuAjkLl10iGA2sNWgvMDai09hFvUIxKcbFqP6zw0Q8XWKWYjJMPv0I3lLHfLgi4NluL3o1cnwy7MPD+6T4UpJhng1eaNeVIg63Ud5pQ8is7lSGBbUVIIOobCNtPvk0S7Iox1RoO4UlmYb5JqtwubqFTvT9dlKuQaQcJOs9xqaZOA3ZPdUGJbhR284+E1NI3BPUe6jIQWb5KgOqNPYi/CvMbYQykAC0b7APNNSRNeoc4FsPP6qQ/yNTGFRNl7kRRi/wCrQfyiqgXu8h/1ZPGRVuw6EIvZXuFU6Da/rZfxGqN3BSvkdbl3s83Zh75qsJlqubnOXN1Rf8nxp5W618ozN/TBc/lvh3+741qtCrDnh4h+tPGtV5dtQv5K1cBWUniY+wvcKc5GdUvrP+OOk+U/Mx+rTwinGQC+/et/4467X2PWcB5FK90fzP8AuRfiLTgpSrdKOI/3IvxFpDeiBx3OeSvaFdMGOEOHRmBOpFAHSRXNszAuoIvqJ6NaqSKuu6VrYJOuPwmiyEIse5jHCZZWUEAS6BBte6ogOynYFU7ybsfk8vr28CVa/lApcIv1WCEnsHztuKbrXxrS40Tm8l4z1r4hQzVC9YaKVcA+XfNjrfxtROAa0snYj75aGyz5sdb/AIjVJh3tK/Yj75K5Qs2I7bqDG4eo8Q/AYfZbuNaK1aYg8E9k91PcQvsL8v8Amk7C+EURgXs0naHgWostXio/Vp4RWQg6clulfCKD438gm7oTzScbD1v4DUzTa6XyNxkXabwNRD7a+jGKywjeiZ5L0kkPDftfkKZjVSxjw37X5CoeWsQX+yvjv6B8Ryo+0fA1EsOCeo91DYnlR9s+BqKY8E9R7q+ehY8swNq3zsn5JP6iXwNRksd/pUBnX+Vn1n5qTwmnSeUEisFAz/yiYrC4x4wsTxIdEIwIOr7YN/4ULlW7bDvffA0LFmY34SXdi1g46L7SBVW3fN/jp+2w9zGhptzrx4b5RO6w6VjDC999mHOyqOSuzWaQ/HrlBZ5JK2ak8HbdyUqyb8yMrqTHrUgjkk83XTsv6DXzFhcW8baUbtG3nIxU9VxzeirnlHlPxcVhLoYhftjQf2Oo/I1n9rKKwtnf103s63njcS3WnjFIU2jrpYfKRhMRFoMHgkLLqfWmpgTZ1/MCj8JKrgMjBluNakEe8UDyYyUtoXS01ph+V/Mx+rTwinG55xab1v8AxpSbLjxUfq08IovKp1G+3ZRxnOwH0V9Ncq7HbOCwmUdIpTumcbwdf04/GK9bHxDbJEOuRB+dKd0GawGEgTQk3XUJYydvQDSNYIHNszNyOy/8ENNt1mZtoKgIaPTiAIII1oLjV10nxu0dUnc1AQn/AAcQ/wBSPuFGEnTvJ01sPJ69vClWnSFUfcLm0UcUiO4U78xF9LWCq6xYVaUzqLme/VHKe5aXCWg0ls2zGPiz1r4hUbitcxzZDGQNPWV/VSgcoc5WoZccvmyHqjaj3tuSK0rCMyscWO0/4jVvBETK/YTvkoHLcwG9ji5Twn2J9tvTRGGzIiR7QzG6psUX1F+k+ms1NqaZqxZi0MxEa1khJB6j3VGMzb/x5/dEO968fHSEHiJdh2tCP6qZ+pIL6Iiyw8TF6tPCKlwi3eTrXw0vy7FSbzHaIngJ9NBfgj017hsTPpvowA8m95lW2rsm9DpeJirFmIZi4eHF2z0eY1FfJR6feKUYrE4jSivAgOmbf4k6+A2q+9aqL+UYj6mEdeJc/wDBS1OX9wzigz5KP/TSSZLSOPtfkKPDYk7Fw463lb+kUkxQxG+Pd4QbjZHIRsGzjBUb5Nx2UqS9iTEDWna/pap22UuMUzFbyR8rmhboPTLRhwr21yD2Rgd7GjIQWv8ARzfXTftj4UvzrKOIlvJKeA22Q22c9MP01F9r91N/ZQubZxGYXAD8n6mYc45ytJyHwcK3ZXXGzaJN1lfRYm7ArI1jc7Tqq0brt10cixPJhcPiUngBDHgSwyqNF0Lrc8FrMAeZhS/dduSxj4iWWKFpkkkdhoK4YBnLDSWRV6emqPMNBrOrRseZ1Kk26NLb7K+jH9OeN8BX7xzo8Aq1TblotDB2xBSXFxaaiRAYtMtohN8U3S5sBdSNe0VVTTnAbpp4t7+blEVhEJolferG40DqI166tNS/pJxa/IrxeHeJ2jkUq6MVZTtBBsRUSmxuP/esc9OcqzdDjRiMau/qzlpQbaywsDo7CBq1eitd08mHbezAFDaLb4Ua6NrGgwGgpVraVxojm9Nezl+rX/R3GsphmVbrTELSYbDTAADXEiPq+2q7esGrvub3U5bJcSpHE5bUJYkItYag4FrX6qq+6HcqpdBhtEOMDFiXh4YZhoXkdSRonpteqtg8vllSSSONmSJdORxyUXpJPdto6pql9LRVzmtPZ9E4TCwsoaJYmU7GRUKnqIFqhzqMCFrADqFuY189YDMJIW04ZGjbpRiL9q20eg1aoPKVitDe5gkwta54D7CLll1Hb0VOzxpY1s7G1Z2bYvaOqXuaglP+EhH20/KtYczWbWoIsJLg22srNYWOutIyfk0HbTvr57i08ManlZRefJxim3+WO/A0S9ulrqL+6uhWrmnk8SQ4qTewhbeyTpsyi2kvOqnXsrovybE9GH/alP5CrQeiNi2a5iOLPWviFQc1bZjhpxGSxh0brcKsl+UNhLW/hWoqVvJSrgGy08D7z+NqLwXzj9hPE9AYGQCO5IA0n1k2HLbnNLMXukijclZvogWSNZNIgtzsQFtf239FYpTc9HbGvUuFqjmICksQABrJIAHWTXPZd2WIN7FQDs4C3HtsO6lE2LkmYaRaRuYayepVH5U70f5DZLhDn8UcSC5ZgiAhRsOiL3J1UTuQzlcTv7hSmhIIyCb3KjaDq1axVCYkajqI1EHaCOY018nELOuKtI6WxB1IQAeCNZuDWY0JccnZWt8l9x7jSh1/rP6HosSCq5jMEdKLjZTeS2thq4DbNVHDKSf1kp/3G/Kt/pyM+yG+nVczE8c/3e6ixlX25f3snxpdioNCV1BJ1Kblix1jpOuo+RBxjsrS05HsZ1jro07KBhOsdYo00NCC8g0FnQvCw6Sg97qKlWWh8zl4sesiHvlSktEMlWj8quB31opN9j0W0Q7JdDrte6kkDVziqzhsVFOtlaOUc68Fvep+FcszVryuekn+JoR0IaxBDKbEEWZWU2IPOCCKXLw1JaeCMfIa5R2nJvJvgsVE7FXiYSEBoW0bDRU8kgqdZO0UmzXyNYlLnD4iOYcyyKYntzXYFlbrsOqqnke7nHYW4jmJUm5WQBxfpudfN01eMr8tRGrEYW486F9f7D6v5q8q76+Hk851z5RzvO9zmKwlziMPJGoNt8tpR9emtwPbalKsDrBB6q7xmW7/AAWKiVY5tF9NG0ZAUIsdes6tXXSXM8gwsyl2iQkqWEicEnVe+mm2vfvJQeJxO/t4yWYs5lhc7xEaNGk0io66DLpXGidqi/JB9Fr0VuZz75Lv4s1p4TCXjbRkj1gh05iRbZcdYq4Zj5LVI0sPiGS+vQlXTXXzB1IYe3SqrYzcPjkDMsO+orFdKE6R1c+gbN7gatG+mzROVU47K2BWXrJbqxRgUcamRwVdT0FW1itb0lPPBHGBpkTam7TfhNTGCS8EI6JIx+dK8k2N2m/CajYH4mL1sfhJr43kfyM+jV0R0TyYf5uX1R8a10+SUKCWIUDaSQAOsmvmvKN2c8BLw6KMy6JNtLUTfVfZsofG53PiG0ppXkI1jTYkLfborsX2CkV+PLGyE7VnR3DdHu2wixsiyb4xsbRi41MDrbZzVS8bu5la4jVYx030m99gP4VW5slaPDpNNIUMq6cMYidtMXsNKTUqX6NZ9FMNz2RidGJkKcCVk4AIYwppNrLA25uCDbntqvr9KtbezinLhAs2MeQ8Ni2snWdQJ1mw2D2VJhoWc2UXNidoAAG0knUB6TRu5yXDBJDOF0kaOWO97yBdLThtssTofxrXKM8MRlLIsm+izXJWx0w91sNWsbBb2Vt6ykjn+yDEQtG7I4KspsynaDTDJlj0gzyyowYaCQppSuebRYkBDcga736KVT4gu7OxJLEk3JJ95Nz7a2gmKkMpKsNYIJBB6QRsrzWUeRZ92uOSSYBVAdF0ZXuCXfVcMVABK2tcDbf0VL5JUuuM/wD6P6T8KpsuMRCAzKpNgFvrPQAu01e/JDg3CYvTR49KVXUOrKxVg9jotYjZU9RWMnXl7LPmEXDg9cB/I9NBHQmbxENB69fA9MdGue2WewRaFVfOltiH7Kd1W21VXPv8w3ZTuqF7+StXYCTavaFHGl99a9oUeaIhJZQ9Q5i/BX1sP4yUIvtofHtYKbH52L8Rac+AaZxHc4y/pLDFiFUTxsSxAA0SDck6hsq07uNzkeFilMeGlxT4h3mbG2O9QAuXCxBCfOILNYaufYOfZjGyOVkVkbVwXVkOoDmYA1pFO6qyK7KjcpVZgrdpQbN7ae4ezTTDqWFhoebjcvhmOJMwUrHh2lXSdkUMGUAs66wNZqDN8hZca+Gw6vJrvGDbSZSgfSvqBWxPC1AgXpZg8ZJE2lG7I2y6sRcdBtyh6Dqo7DboZlxBxDtvsjKyPp7HR0KMptawsea1q16yy2jiccJMW4rDPGxSRSjDarCxHR7PTz17hcW8ZJjdkvqOixF+sDb7afYbP4mxmEkkiCQYcRx6FzKTGl+UWHDOvoofJGhmmkbFKoUQSMqId6Uuije1UjZe3pvXm3j6R786Y0y7yj4uMAPoTKPOWzH7y/CrhuZ8qeGC6M8ckTF2YlbSIL+kWb+WucZNka4hJZDKIVWWGJQUaQlsQXEYYgjRUaFi1j1UEcnm0pkCXaGQRSAG5DmTegAOfh6tXSKk6Ksv8P8A9/wU/Unj+6PoVMxy/Hro6eHnGzQfRLa+YK2v3VU91vk2wWgXhDwPrNka6alJtoNcAaua1cZxWGZCVdCpBKkMpGtTZhr5wdRo/Bbp8XEpVJ5NE6tFjprsIsA19HUTstWX48kswkdVq/qQbhMA0SkE3u0vNbUIyAdprIuRF65PAa8wWOaVCz2veYCwt+rB/M17M9ooT0SA+5Wr59nspP25GwxhYKzA2odVGRPWmFw91HVUhiC8pgPRz19ZM+c1stce6sx4VsNEZ2WRFV9/kUpHY3IgiA1A+cT7KAhzeYRCISuIwWIQGw4XK1jWQecE2oQZVPvUsohfQhWN3ZuAAst9Ai+sggE6hsoKdJUYo43tlNihUhgdtjpfCspR/B1+35G6TC2vV10VlulMdGCN5m/01JUdb8lfaRTDctnOWx23/CkSD9a3HqSfstrXqseuuj5Vugw7SHeXEgEYFokZ9GxJtoqNW2j2XSTx64/yWjWsZyU/AbicZJy97w6nncmRwOfi0sL/AHqsuX+T3DLYzyzTnUbfNR6uhEN7HoLGn/6aTzJv/jy/CvP0yvmTfuHqTm2dSFe5vLIoYYzHEiEopYqoBJIBJJ2nXTrKMQEklJBN1i2egzfGk2WY20MY3uXUijkdAqaDMgrveOXWqW4HQZPT6RQ4P62Jn10Nc4xwYw8E6plP8GH50cMd9k+//qqzjc0Db3aOXVIp5I9OzXR6Zk31E/uj/upKa/AdpjU4/wCx/H/qq3ncmlMTa3BXV7KYHMG/8eb/AOr++k+YTM0p4p1sq6mMd+fob0Vi7qbq7ELbV7S0wvSjESsNHizyl+knT10YcS/1R9rpRkIGH6Li83+eT+6hcwyqHRHFjloNZY6iwvtNH/KpPqJfcn91CZjin0VvDIOMTzPO2cqnPAPZHi8jw29veCM8FjYi+sA67E0v/wDwrAyxxloFU6CkmMshJ0RrOiaa43FSb3JxMg4D6+L1cE6+VWYPFPvacRLyF+r80fbrqeHo4UebyXq4Yw4hls7ALJGHFgdXCUqR7jSXMPJvjY+QqTDpjexP3XArqGX4p7NaGU8Y+wx7b7Nb0YMVJ9TL74v76pG+a/Jx1pnz5mOXSwfPRSRC9gZEZVJ6A5GifYaFrv8Am0zERgxuoL7WMdjwW1cFjSHO8iwzxyM0EekEYhlUKQQpIN1tXf33q8NHl42VlM5Pl+YywNpwyPG1rEoxBIvex6RcA+yisiz+TCyvKoDtIrK2nc8JiGEl73LBgGv01d8d5OoG+alkiPQQJF9xs381Jm8meMILRmKRQSAdLQZrfZN7e+rR8mqzRiVM4CLdPugbFmMlNDe0ItpaWk7NpSSE2Fiza7c3SaRGnWZ7mcXB87h5VG3SCF1t6WS4HttSYEHYQeqrxccYiTalnLGuUnij2pfwVosLdYwdm+ge9TQeWfNntTfhJR0X0PXDwmvkX/yM+hV0QqxODEa8puUANdtVj0VBGgGwAdVdG3G5cs07q0Uco3o3WU2UcNdYOidfxprmfkvSS5iVcOx18GZ3T9ho9nURSaL8R+iFsMvRWsp3ZIRBDiYz8nVGinKHSaZWVFRmUjVoqlrAm+ka9b5NjIZJnIGKkkndzpC6Ozg4dQC4umidHUp6SRavc28mWLhQsrRTAeYSrazYcFtX8aqWPwUkJ0Zo2jN7cNSAT0K3Jb2E1dfpt/Lwyb9vytFtxe4tYt8LOxXeMSyAlQyS4V40dXI1MvGDWLc/RS3Nty82F32RnQGBoOEjG5OIDlWjYbLaBB2UrTN5wpTfXKlHj0WJYBJdHTVdLYDoJs80VZMt3cMkmk0di8mEaZ43ILrhSwZd7Oo6aNYi4Gr01rE1/kz8s0yjd/jIbAuJl82UXP7Ys1dO3F7pDjomfezGyOEYaekCSoN1Nhq184rmO5XBYXESTLIXjBEzaRSMwxw6yjElg0bKdHZpXva1WnyPwyNBPoOiWlS+lGz6yg2WdbVG1Rw8LZqGdFyy08TH2RUWJ5Z6h/VUuU4GVoYyJowCuzeGJGvp34X91DYiNklZWYOQqkFUKajparFm76+Z6NbGqSejX6cfrFqxEr6PfValQkoFOiS62a2lbXttcXpr+jpv/IX/AOOv99Wq4J2chLW9FI8wPHN2E73pqMvl+vH7lPjSbHxFZyGfTO9ob6IX6Umqw6q7avkzX2BsZsHbXxCiiaFxh4P3l8QqUmjIQWkCg8zXVH61O+jARQWYbY/Wr+dOCHubDiZvVSeBq2wi8BOwvhFRZwT8nm9TL+G1EQ6lXsjurpwFyleC/rZfGaO3ul+UtwX9bL4zTFXrh0VboUssfrP6HpLmR4mT1b+E073RHgxesP4b0lzL5p+w3caJb2EV9Q55KaZLriv9p/FSVjVj3ORXgHafxGtU8nLeCZarG7fKoZIbvDGx0uUUXS5LfS21c/k1Id20Wjhvvf0tVpS0SitnCJMGI1so1aM7Hr0VFeRX4v0zjwmjcw5P+3L3ChU2Ret/I1DORCLz5Mv8zJ6lvxErpiiub+S1L4mT1LfiJXTxBV4P5IT7C3ORxLfd8QpLIbgg6wdoOsHrHPT3O0tC/s8QqvsajdyUq4Ej7lMJMhLRBGLPwozoHltzDV/CkknkzZ3YYecGy6QWZbNttbfE1H9kVc8AeB95/G1MMla0zer/AKxWqbpp4TPWQi1nBx3N9x+Mw998w7lRr04xvi9fBuR1kCr15E5QYcTYg8bHsN/oH4V0LfK2BJ20yVrlHDDKCTygbIT/AIePqPiNL81+fbsR970ZkrWhT73iagMzbj29XH4pKLZ1LQ7Eanhx+sTxCrSSKqRPCT1ieIVZtKvU8HreTZ19NVnORbEH1SeOSrMoqt598/8A7S+N/jW7ujMV9hfiDq+8njWpjUEx1feXxCpiaGhRZAvpHvqLEtwodY+dHP8AZagY8cvnp+2vxrzEY+PSiuyfOeevmt6aa2EQ0zu3yafZ8zL+G1HCNbDWPfSLN8wiOHmAdLmNxy151Ppoz9Kw+fH+8T41nJ0zJ0XQa9vnZvxGo8BekUmy3GxaB4yPlyHXInPI3pqZsfF9ZF+8T417J0j3UAWhsR84fw3qv5g3Fv2T3UZnuYRsYgJIzwm2Op+g3QaWYvEJoNwl2ecKNZ2L19Q1zVk3NzAQLr538RqqPi089P21+NHZTmcQjAMkd7ttkQHlHmrVXJmzguQxY6ar+7rEBsNYH6X9LVAc1i+sj/eJSjdLmEbQ2EiE3OoOpPJPRVp4wTjyc0zHk/7cvctCqNUXrT3GicxPBPqpO5aGGyL1p7jUC50HyTTBcTKT9SfxErp7Y9OmuObhsSscrl2VRvZF2IFzppqF6un6Wh+sT9patBLBGzOR3nmJUwuAejxCq69e43NIihAkS+rYw6RQ7YpPOHvqd3JurglwHI+8/jajMrcCY3+rPiWleDxSBeUNrc/2jU+DzCJZSWdQNAgXPPpCs19kan1LOMQo56z5QOmlYziDmdP/AH2VIubw+ev8fhS8oNs9ymW0Sj0v42obGteYn/TTxSVpl+dQBLGRRwn6fPa3NQ+JzGJ5CVYEaCjUCfpSej01Oxr1Nwz7ErnWvbTxrVlV16aqE+MQWJNgGQk6LW1OPRTr9NQfWp/N8KzS9M7atjgSqOeq5nzgzAj6u3ub/uiznEP1q/z/AApTmuPRpF0WDcFuSrm2tbX1ddatfwzNa+kD4g8H2jvFTmgsXMNBtuy/Jb4UQZh6f2W+FEQkYfJU8xP2V+FD4qFQ8XAXln6K+Y3orKynMIifNI13iTgJyD9FejqpiYE8xP2F+FZWVz8ngLAQpongJy3+gvnt6KJMCeYn7C/CsrK8dAMdEoeOyga32AD6J6K0xo4DdX51lZRLe4ivqCsx6aKyscWNQ2tzfaNZWVSjkzdwGgege6lW6b5n2/0tWVlXn1ZGPY5Zj34J9W/ctaW1ReuburKyjCi27gv8w4/0z41q/LWVlIr6hrOxBmTnezr518QoImsrKjfyVp4IMIdXtbxGjMCx3z7p8S1lZWa+6NWdWMdI9Ne6RrKymBQTKpDve36T+Nq0xZ4f3F8T1lZUrOhSHYhnOr7y+MUy0jXlZWaeGdt5Pb0Djjw07L96V7WVu3qzNfYEzE8VJ2G8Jre9ZWUQS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https://blog.creditkarma.com/wp-content/decisi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038600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11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Financing decision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1313" y="5029200"/>
            <a:ext cx="8153400" cy="1447800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The company can choose to use its own money (owner’s fund) or finance externally. 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are the differences between debt and equity financing?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are the pro and con of each approach?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s://encrypted-tbn0.gstatic.com/images?q=tbn:ANd9GcRwLI8pU49oOQrbkRCoHjVE8i0BYyY0FlLSMARJ7WoLPtvDTuWcc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328" y="1828800"/>
            <a:ext cx="609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6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Debt vs. Equity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1451343"/>
              </p:ext>
            </p:extLst>
          </p:nvPr>
        </p:nvGraphicFramePr>
        <p:xfrm>
          <a:off x="568656" y="2286000"/>
          <a:ext cx="8153400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3544"/>
                <a:gridCol w="3276600"/>
                <a:gridCol w="308325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Debt </a:t>
                      </a:r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Equity</a:t>
                      </a:r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Maturity date </a:t>
                      </a:r>
                      <a:endParaRPr lang="en-US" sz="20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Claim on asset</a:t>
                      </a:r>
                      <a:endParaRPr lang="en-US" sz="20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Claim on income</a:t>
                      </a:r>
                      <a:endParaRPr lang="en-US" sz="20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Right to a voice</a:t>
                      </a:r>
                      <a:r>
                        <a:rPr lang="en-US" sz="2000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in management </a:t>
                      </a:r>
                      <a:endParaRPr lang="en-US" sz="20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Tax benefits</a:t>
                      </a:r>
                      <a:endParaRPr lang="en-US" sz="20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2586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Other funding sources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Grant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Venture capitalist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Crowdfunding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4918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Investment decision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Basis criteria: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Investment must maximize the value of the firm after considering the amount of risk the company feel comfortable with.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It must finance appropriately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If there is no investment opportunity fall under 1,2, the case must be return to shareholder in order to maximize shareholder value.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074" name="Picture 2" descr="https://encrypted-tbn1.gstatic.com/images?q=tbn:ANd9GcQHxIoKbFERNcNREUtuDsCso5uo8D5UzxZaLII951zJ-4A_eTN9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982" y="4876800"/>
            <a:ext cx="28765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6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Where to invest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84" y="1510488"/>
            <a:ext cx="7431102" cy="490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7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Where to invest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073" y="821577"/>
            <a:ext cx="5296127" cy="592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7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Activity: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Compare the balance sheets from different companies. Discuss following questions in group.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-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the things they have in common?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are shown in the balance sheet? How are they listed?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Describe the basic characteristic of the balance sheet.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What could a balance sheet tell you?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97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Accounting cycle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Content Placeholder 7" descr="Picture 6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31" r="12458"/>
          <a:stretch/>
        </p:blipFill>
        <p:spPr bwMode="auto">
          <a:xfrm>
            <a:off x="1132114" y="1676400"/>
            <a:ext cx="7086600" cy="441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Double-entry bookkeeping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 descr="fer73587_15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981200"/>
            <a:ext cx="7467600" cy="383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51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General Ledger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general ledger account is an account or record used to sort and store balance sheet and income statement transactions.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Examples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of general ledger accounts include the asset accounts such as Cash, Accounts Receivable, Inventory, Investments, Land, and Equipment. </a:t>
            </a:r>
            <a:endParaRPr lang="en-US" sz="24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Examples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of the general ledger liability accounts include Notes Payable, Accounts Payable, Accrued Expenses Payable, and Customer Deposits. Examples of income statement 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include Sales and Expense etc. 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7170" name="Picture 2" descr="http://financereading.com/figure_poa_ch1_1.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648200"/>
            <a:ext cx="5163457" cy="199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3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A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ccounting information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Accounting information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-    helps managers to plan and control daily and long-range operations.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shows how well managers are operating the organizations.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used by union officials in contract negotiating.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employee to understand how their work affects the bottom line.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potential investor (external user) to evaluate investment opportunities, whether to invest or buy firm’s securities.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bankers and creditors to evaluate a potential borrowers’ financial soundness.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statements provide managers with essential information needed to evaluate liquidity position of an organization – its ability to meet current obligations and needs by converting assets into cash, the firm’s profitability and its overall financial health.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Important financial statements are: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The balance sheet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Income statement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Statement of cash flow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Financial statement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3775564"/>
              </p:ext>
            </p:extLst>
          </p:nvPr>
        </p:nvGraphicFramePr>
        <p:xfrm>
          <a:off x="460374" y="2743200"/>
          <a:ext cx="8302626" cy="3291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81200"/>
                <a:gridCol w="786342"/>
                <a:gridCol w="1383771"/>
                <a:gridCol w="1335087"/>
                <a:gridCol w="1432455"/>
                <a:gridCol w="1383771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Type of business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Balance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sheet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Income statement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of changes in shareholders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 of cash flows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Financial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statement notes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Registered partnership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Limited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liablity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Public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Legal entity based on foreign law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Joint  venture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1884" y="1905000"/>
            <a:ext cx="8271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Who has to provide the financial statement according to Thai law?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balance sheet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510488"/>
            <a:ext cx="8153400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A “snapshot” of an organization’s financial position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indicate what the organization owns or controls and the various source of funds used to pay for these assets.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takes its name from its reliance on the accounting equation. 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655928" y="3361225"/>
            <a:ext cx="6400800" cy="347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769" y="629769"/>
            <a:ext cx="3954462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major category for all physical, monetary or intangible goods that have some value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Assets that are either cas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or are expected to be turned into cash within the next 12 months.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Cash and cash equivalent: cash or checking account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arketable securities: Short-term investment in securities that can be converted into cash quickly (liquid asset)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ccounts receivable: Cash due from customers in payment for goods received. (sales on credit)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Inventory: Finished goods ready for sale, goods in process, or raw materials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repaid expense: A future expense item that has already been paid.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Non-current assets (fix assets):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Assets that are long term in nature or have a minimum life expectancy that exceeds one year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ong-term investment: assets held as investment in bonds or small ownership in other companies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G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ross property, plant and equipment: Land, buildings and other fix assets listed at original cost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ntangible assets: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non-monetary assets that cannot be seen, touched or physically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measured (trade secret, copyright, patents, trademarks, knowhow, goodwill)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assets: any other asset that is long term and does not fit into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Liabilities and stockholders’ equity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Liabilities refer to all indebtedness and loans of both long-term and short-term nature. Stockholders’ equity is all money that has been contributed to the company over the life of the firm by the owners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liabilities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Accounts payable: money owned to suppliers for goods ordered. Firms usually have between 30-90 days to pay this account.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Wages payable: money owned to employees for hours worked or salary. 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Note payable: short-term loans from banks or other lenders.</a:t>
            </a:r>
          </a:p>
          <a:p>
            <a:pPr>
              <a:buFontTx/>
              <a:buChar char="-"/>
            </a:pPr>
            <a:r>
              <a:rPr lang="en-GB" dirty="0">
                <a:latin typeface="Cordia New" pitchFamily="34" charset="-34"/>
                <a:cs typeface="Cordia New" pitchFamily="34" charset="-34"/>
              </a:rPr>
              <a:t>Unearned revenue for services paid for by customers but not yet </a:t>
            </a:r>
            <a:r>
              <a:rPr lang="en-GB" dirty="0" smtClean="0">
                <a:latin typeface="Cordia New" pitchFamily="34" charset="-34"/>
                <a:cs typeface="Cordia New" pitchFamily="34" charset="-34"/>
              </a:rPr>
              <a:t>provided</a:t>
            </a:r>
          </a:p>
          <a:p>
            <a:pPr>
              <a:buFontTx/>
              <a:buChar char="-"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 A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ccrued expense: all unpaid financial obligations incurred by the organization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current liabilities: other short-term debts that do not fit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Long-term liabilities: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All long-term debt that will not be paid in the next 12 months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Long term debt: loans of more than one year from banks, pension funds, insurance companies or other lenders (debenture, loan, mortgage)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Stockholders’ equity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owners’ initial amount of investment in the company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Common stock: The tangible evidence of ownership is a security called common stock. The par value is sated value and does not indicate the company’s worth.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Capital in excess of par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Retain earnings: reinvestment of earnings into company assets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income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rdiaUPC" pitchFamily="34" charset="-34"/>
                <a:cs typeface="CordiaUPC" pitchFamily="34" charset="-34"/>
              </a:rPr>
              <a:t>The income statement is a 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record of a company’s revenues, expenses, and profits over a period of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time (month, quarter, year)</a:t>
            </a: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9" descr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3" b="6505"/>
          <a:stretch/>
        </p:blipFill>
        <p:spPr bwMode="auto">
          <a:xfrm>
            <a:off x="2743200" y="2465293"/>
            <a:ext cx="3847026" cy="436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income statement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Revenues (sales)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Total amount of products and service sold over a specific period of time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Cost of goods sold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producing the goods and services, including the cost of labor and raw material and other expenses associated with production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Operating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promoting, advertising and selling products as well as the overhead cost of managing the company. 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Interest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 cost of borrowing money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Taxes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tax rate is specified in the tax law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Depreciation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process of spreading the costs of long-lived assets over the total number of accounting periods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 income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Sales minus total expenses, profit after tax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statement of cash flows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Statement of cash flow provides the information about firm’s cash receipts and cash payments for its operations, investments and financing activities during an accounting period.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us.cdn1.123rf.com/168nwm/yayayoy/yayayoy1008/yayayoy100800038/7699419-cartoon-detecti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4343400"/>
            <a:ext cx="13906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2200" y="3657600"/>
            <a:ext cx="6477000" cy="1815882"/>
          </a:xfrm>
          <a:prstGeom prst="rect">
            <a:avLst/>
          </a:prstGeom>
          <a:solidFill>
            <a:srgbClr val="EBFC4A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rdiaUPC" pitchFamily="34" charset="-34"/>
                <a:cs typeface="CordiaUPC" pitchFamily="34" charset="-34"/>
              </a:rPr>
              <a:t>Many investors and other users of financial statements want more information about the cash flowing into and out of the firm in order to better understand the company’s financial health. </a:t>
            </a: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operating activities: 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shows how much cash comes from sales of the company's goods and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services. Operating cash flows include: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from the sale of goods or services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for the sale of loans, debt or equity instruments in a trading portfolio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received on loans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suppliers for goods and services.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employees or on behalf of employees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payments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uying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Merchandise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us.cdn2.123rf.com/168nwm/antonbrand/antonbrand1106/antonbrand110600041/9701392-cartoon-handyman-with-a-hammer-isolated-on-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876800"/>
            <a:ext cx="838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investing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largely reflects the amount of cash the company has spent on capital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expenditures to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keep the business going. </a:t>
            </a:r>
            <a:endParaRPr lang="en-GB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Investing activities are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Purchase or Sale of an asset (assets can be land, building, equipment, marketable securities, etc.)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Loans made to suppliers or received from customers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related to mergers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acquisitions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Dividends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Received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financing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describes the goings-on of cash associated with outside financing activities. Typical sources of cash inflow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and outflow in financial activities are: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Proceeds from issuing short-term or long-term debt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of dividends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for repurchase of company shares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Repayment of debt principal, including capital leases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 descr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799730"/>
            <a:ext cx="4319587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Which company would you like to invest?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381876"/>
              </p:ext>
            </p:extLst>
          </p:nvPr>
        </p:nvGraphicFramePr>
        <p:xfrm>
          <a:off x="575554" y="2590800"/>
          <a:ext cx="7848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0"/>
                <a:gridCol w="1962150"/>
                <a:gridCol w="1962150"/>
                <a:gridCol w="1962150"/>
              </a:tblGrid>
              <a:tr h="6858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A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CompanyB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 C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</a:t>
                      </a:r>
                      <a:r>
                        <a:rPr lang="de-DE" sz="20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operating activities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</a:t>
                      </a:r>
                      <a:r>
                        <a:rPr lang="de-DE" sz="20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from investing activities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 financing activities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Total cash-flow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sz="20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The process of evaluating businesses, projects, budgets and other finance-related entities to determine their suitability for investment.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analysis is used to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analyse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whether an entity is stable, solvent, liquid, or profitable enough to be invested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in. It indicates the past performance of an organization, the ability to gain profits and ability to manage organizational assets. It helps investors to predict the risks within an organization.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Vollbild anze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572000"/>
            <a:ext cx="2057400" cy="19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Trend analysis (Horizontal analysis) </a:t>
            </a:r>
            <a:endParaRPr lang="de-DE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analysis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that tries to predict the future movement of a stock based on past </a:t>
            </a: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data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Common- size analysis (Vertical analysis) </a:t>
            </a:r>
          </a:p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 proportional analysis of financial statements. Each line item listed in the financial statement is listed as the percentage of another line item. 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4955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6" y="1254456"/>
            <a:ext cx="572452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02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Ratio analysis: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studying various relationship between different items reported a set of financial statements. 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Liquidity ratio: company’s ability to pay back short term debt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Debt ratio (Leverage ratio): company’s long term debt paying ability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Profitability ratio: company’s ability to generate earning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Activity ratio: efficiency in utilization of the asset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Ratios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Base on the financial statement you have. Please calculate the ratios: 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903054"/>
              </p:ext>
            </p:extLst>
          </p:nvPr>
        </p:nvGraphicFramePr>
        <p:xfrm>
          <a:off x="762000" y="2286000"/>
          <a:ext cx="7772400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9800"/>
                <a:gridCol w="899160"/>
                <a:gridCol w="1554480"/>
                <a:gridCol w="1554480"/>
                <a:gridCol w="1554480"/>
              </a:tblGrid>
              <a:tr h="5715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Ratio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Formula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Northeast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Average Business Ratio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Direction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for improvement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Current Ratio</a:t>
                      </a:r>
                    </a:p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Quick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Ratio</a:t>
                      </a:r>
                    </a:p>
                    <a:p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Cash Ratio </a:t>
                      </a:r>
                    </a:p>
                    <a:p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Working capital </a:t>
                      </a:r>
                      <a:endParaRPr lang="en-US" dirty="0" smtClean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Debt to total assets</a:t>
                      </a:r>
                    </a:p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Debt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to equity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Return on sales (Net margin)</a:t>
                      </a:r>
                    </a:p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Return on owner’s equity</a:t>
                      </a:r>
                    </a:p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Return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on Investment </a:t>
                      </a:r>
                      <a:endParaRPr lang="en-US" dirty="0" smtClean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Account</a:t>
                      </a:r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receivable turnover</a:t>
                      </a:r>
                    </a:p>
                    <a:p>
                      <a:r>
                        <a:rPr lang="en-US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Inventory turnover</a:t>
                      </a:r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would you interpret the ratio in this table?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818358"/>
              </p:ext>
            </p:extLst>
          </p:nvPr>
        </p:nvGraphicFramePr>
        <p:xfrm>
          <a:off x="910985" y="2667000"/>
          <a:ext cx="747101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203"/>
                <a:gridCol w="1494203"/>
                <a:gridCol w="1494203"/>
                <a:gridCol w="1494203"/>
                <a:gridCol w="1494203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2000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2002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Current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2.61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2.94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1.69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Quick</a:t>
                      </a:r>
                      <a:r>
                        <a:rPr lang="de-DE" sz="28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0.07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0.08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Planning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and control tool that reflects a firm’s expected sales revenues, operating expenses, and cash receipts and outlays</a:t>
            </a: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.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Management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estimates of expected sales, cash inflows and outflows, and costs.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Budgets are a financial blueprint that serves as a financial plan.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pSp>
        <p:nvGrpSpPr>
          <p:cNvPr id="8" name="Inhaltsplatzhalter 5"/>
          <p:cNvGrpSpPr>
            <a:grpSpLocks noGrp="1"/>
          </p:cNvGrpSpPr>
          <p:nvPr/>
        </p:nvGrpSpPr>
        <p:grpSpPr>
          <a:xfrm>
            <a:off x="762000" y="1676400"/>
            <a:ext cx="7904328" cy="4958001"/>
            <a:chOff x="1295400" y="1828800"/>
            <a:chExt cx="6019800" cy="5161054"/>
          </a:xfrm>
        </p:grpSpPr>
        <p:sp>
          <p:nvSpPr>
            <p:cNvPr id="9" name="Textfeld 6"/>
            <p:cNvSpPr txBox="1"/>
            <p:nvPr/>
          </p:nvSpPr>
          <p:spPr>
            <a:xfrm>
              <a:off x="3352800" y="18288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0" name="Textfeld 7"/>
            <p:cNvSpPr txBox="1"/>
            <p:nvPr/>
          </p:nvSpPr>
          <p:spPr>
            <a:xfrm>
              <a:off x="3360060" y="2485572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1" name="Textfeld 8"/>
            <p:cNvSpPr txBox="1"/>
            <p:nvPr/>
          </p:nvSpPr>
          <p:spPr>
            <a:xfrm>
              <a:off x="56388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2" name="Textfeld 9"/>
            <p:cNvSpPr txBox="1"/>
            <p:nvPr/>
          </p:nvSpPr>
          <p:spPr>
            <a:xfrm>
              <a:off x="12954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Material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3" name="Textfeld 10"/>
            <p:cNvSpPr txBox="1"/>
            <p:nvPr/>
          </p:nvSpPr>
          <p:spPr>
            <a:xfrm>
              <a:off x="3352799" y="3124200"/>
              <a:ext cx="16764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Labour cost (directly associated with production)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4" name="Textfeld 11"/>
            <p:cNvSpPr txBox="1"/>
            <p:nvPr/>
          </p:nvSpPr>
          <p:spPr>
            <a:xfrm>
              <a:off x="3352800" y="3886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Inventory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5" name="Textfeld 12"/>
            <p:cNvSpPr txBox="1"/>
            <p:nvPr/>
          </p:nvSpPr>
          <p:spPr>
            <a:xfrm>
              <a:off x="1981200" y="468085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and overhead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6" name="Textfeld 13"/>
            <p:cNvSpPr txBox="1"/>
            <p:nvPr/>
          </p:nvSpPr>
          <p:spPr>
            <a:xfrm>
              <a:off x="4648200" y="47244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Cost of good sold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7" name="Textfeld 14"/>
            <p:cNvSpPr txBox="1"/>
            <p:nvPr/>
          </p:nvSpPr>
          <p:spPr>
            <a:xfrm>
              <a:off x="3352800" y="5428344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Approximated income statement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8" name="Textfeld 15"/>
            <p:cNvSpPr txBox="1"/>
            <p:nvPr/>
          </p:nvSpPr>
          <p:spPr>
            <a:xfrm>
              <a:off x="1295400" y="6168127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th-TH" dirty="0" smtClean="0">
                <a:latin typeface="CordiaUPC" pitchFamily="34" charset="-34"/>
                <a:cs typeface="CordiaUPC" pitchFamily="34" charset="-34"/>
              </a:endParaRPr>
            </a:p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Cash budget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9" name="Textfeld 16"/>
            <p:cNvSpPr txBox="1"/>
            <p:nvPr/>
          </p:nvSpPr>
          <p:spPr>
            <a:xfrm>
              <a:off x="3429000" y="634352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Balance sheet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20" name="Textfeld 17"/>
            <p:cNvSpPr txBox="1"/>
            <p:nvPr/>
          </p:nvSpPr>
          <p:spPr>
            <a:xfrm>
              <a:off x="5715000" y="6045198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Statement of cashflow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cxnSp>
          <p:nvCxnSpPr>
            <p:cNvPr id="21" name="Gerade Verbindung mit Pfeil 18"/>
            <p:cNvCxnSpPr>
              <a:stCxn id="9" idx="2"/>
              <a:endCxn id="10" idx="0"/>
            </p:cNvCxnSpPr>
            <p:nvPr/>
          </p:nvCxnSpPr>
          <p:spPr>
            <a:xfrm>
              <a:off x="4152900" y="2298359"/>
              <a:ext cx="7260" cy="18721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mit Pfeil 19"/>
            <p:cNvCxnSpPr>
              <a:stCxn id="10" idx="2"/>
            </p:cNvCxnSpPr>
            <p:nvPr/>
          </p:nvCxnSpPr>
          <p:spPr>
            <a:xfrm>
              <a:off x="4160160" y="2955131"/>
              <a:ext cx="1478640" cy="3214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mit Pfeil 20"/>
            <p:cNvCxnSpPr>
              <a:stCxn id="10" idx="2"/>
            </p:cNvCxnSpPr>
            <p:nvPr/>
          </p:nvCxnSpPr>
          <p:spPr>
            <a:xfrm flipH="1">
              <a:off x="2895600" y="2955131"/>
              <a:ext cx="1264560" cy="3214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mit Pfeil 21"/>
            <p:cNvCxnSpPr/>
            <p:nvPr/>
          </p:nvCxnSpPr>
          <p:spPr>
            <a:xfrm>
              <a:off x="2895600" y="3733800"/>
              <a:ext cx="4572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mit Pfeil 22"/>
            <p:cNvCxnSpPr/>
            <p:nvPr/>
          </p:nvCxnSpPr>
          <p:spPr>
            <a:xfrm rot="10800000" flipV="1">
              <a:off x="4953000" y="3733800"/>
              <a:ext cx="6858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mit Pfeil 23"/>
            <p:cNvCxnSpPr>
              <a:stCxn id="14" idx="2"/>
              <a:endCxn id="15" idx="3"/>
            </p:cNvCxnSpPr>
            <p:nvPr/>
          </p:nvCxnSpPr>
          <p:spPr>
            <a:xfrm flipH="1">
              <a:off x="3581400" y="4355758"/>
              <a:ext cx="571500" cy="55987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mit Pfeil 24"/>
            <p:cNvCxnSpPr>
              <a:stCxn id="14" idx="2"/>
              <a:endCxn id="16" idx="1"/>
            </p:cNvCxnSpPr>
            <p:nvPr/>
          </p:nvCxnSpPr>
          <p:spPr>
            <a:xfrm>
              <a:off x="4152900" y="4355758"/>
              <a:ext cx="495300" cy="60342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mit Pfeil 25"/>
            <p:cNvCxnSpPr>
              <a:stCxn id="15" idx="2"/>
              <a:endCxn id="17" idx="1"/>
            </p:cNvCxnSpPr>
            <p:nvPr/>
          </p:nvCxnSpPr>
          <p:spPr>
            <a:xfrm>
              <a:off x="2781300" y="5150417"/>
              <a:ext cx="571500" cy="68879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mit Pfeil 26"/>
            <p:cNvCxnSpPr>
              <a:endCxn id="17" idx="3"/>
            </p:cNvCxnSpPr>
            <p:nvPr/>
          </p:nvCxnSpPr>
          <p:spPr>
            <a:xfrm flipH="1">
              <a:off x="4953000" y="5105400"/>
              <a:ext cx="685800" cy="7338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mit Pfeil 27"/>
            <p:cNvCxnSpPr>
              <a:stCxn id="17" idx="2"/>
            </p:cNvCxnSpPr>
            <p:nvPr/>
          </p:nvCxnSpPr>
          <p:spPr>
            <a:xfrm flipH="1">
              <a:off x="4114804" y="6250072"/>
              <a:ext cx="38096" cy="7453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mit Pfeil 28"/>
            <p:cNvCxnSpPr>
              <a:stCxn id="17" idx="2"/>
              <a:endCxn id="18" idx="3"/>
            </p:cNvCxnSpPr>
            <p:nvPr/>
          </p:nvCxnSpPr>
          <p:spPr>
            <a:xfrm flipH="1">
              <a:off x="2895600" y="6250072"/>
              <a:ext cx="1257300" cy="3289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mit Pfeil 29"/>
            <p:cNvCxnSpPr/>
            <p:nvPr/>
          </p:nvCxnSpPr>
          <p:spPr>
            <a:xfrm>
              <a:off x="2895600" y="65532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mit Pfeil 30"/>
            <p:cNvCxnSpPr/>
            <p:nvPr/>
          </p:nvCxnSpPr>
          <p:spPr>
            <a:xfrm>
              <a:off x="5029200" y="6400800"/>
              <a:ext cx="685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mit Pfeil 31"/>
            <p:cNvCxnSpPr/>
            <p:nvPr/>
          </p:nvCxnSpPr>
          <p:spPr>
            <a:xfrm rot="10800000">
              <a:off x="2971800" y="67056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872</TotalTime>
  <Words>2039</Words>
  <Application>Microsoft Office PowerPoint</Application>
  <PresentationFormat>On-screen Show (4:3)</PresentationFormat>
  <Paragraphs>302</Paragraphs>
  <Slides>38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Galathea</vt:lpstr>
      <vt:lpstr>BI 201/ BA 291 – Accounting and financial statement</vt:lpstr>
      <vt:lpstr>Money and Business </vt:lpstr>
      <vt:lpstr>Major financial decisions</vt:lpstr>
      <vt:lpstr>Financing decision </vt:lpstr>
      <vt:lpstr>Debt vs. Equity</vt:lpstr>
      <vt:lpstr>Other funding sources</vt:lpstr>
      <vt:lpstr>Investment decision </vt:lpstr>
      <vt:lpstr>Where to invest </vt:lpstr>
      <vt:lpstr>Where to invest </vt:lpstr>
      <vt:lpstr>PowerPoint Presentation</vt:lpstr>
      <vt:lpstr>Accounting cycle </vt:lpstr>
      <vt:lpstr>Double-entry bookkeeping </vt:lpstr>
      <vt:lpstr>General Ledger </vt:lpstr>
      <vt:lpstr>Accounting information</vt:lpstr>
      <vt:lpstr>Financial statement</vt:lpstr>
      <vt:lpstr>Financial statement</vt:lpstr>
      <vt:lpstr>The balance sheet</vt:lpstr>
      <vt:lpstr>PowerPoint Presentation</vt:lpstr>
      <vt:lpstr>The balance sheet</vt:lpstr>
      <vt:lpstr>The balance sheet</vt:lpstr>
      <vt:lpstr>The balance sheet</vt:lpstr>
      <vt:lpstr>The balance sheet</vt:lpstr>
      <vt:lpstr>The income statement</vt:lpstr>
      <vt:lpstr>The income statement</vt:lpstr>
      <vt:lpstr>The statement of cash flows</vt:lpstr>
      <vt:lpstr>The statement of cash flows</vt:lpstr>
      <vt:lpstr>The statement of cash flows</vt:lpstr>
      <vt:lpstr>The statement of cash flows</vt:lpstr>
      <vt:lpstr>The statement of cash flows</vt:lpstr>
      <vt:lpstr>Example</vt:lpstr>
      <vt:lpstr>Financial analysis</vt:lpstr>
      <vt:lpstr>Financial analysis</vt:lpstr>
      <vt:lpstr>Financial analysis</vt:lpstr>
      <vt:lpstr>Financial analysis</vt:lpstr>
      <vt:lpstr>Ratios</vt:lpstr>
      <vt:lpstr>Example</vt:lpstr>
      <vt:lpstr>Budget</vt:lpstr>
      <vt:lpstr>Budget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75</cp:revision>
  <dcterms:created xsi:type="dcterms:W3CDTF">2011-06-18T02:09:47Z</dcterms:created>
  <dcterms:modified xsi:type="dcterms:W3CDTF">2015-11-24T05:34:09Z</dcterms:modified>
</cp:coreProperties>
</file>