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41"/>
  </p:notesMasterIdLst>
  <p:sldIdLst>
    <p:sldId id="256" r:id="rId2"/>
    <p:sldId id="257" r:id="rId3"/>
    <p:sldId id="258" r:id="rId4"/>
    <p:sldId id="259" r:id="rId5"/>
    <p:sldId id="262" r:id="rId6"/>
    <p:sldId id="292" r:id="rId7"/>
    <p:sldId id="260" r:id="rId8"/>
    <p:sldId id="263" r:id="rId9"/>
    <p:sldId id="264" r:id="rId10"/>
    <p:sldId id="295" r:id="rId11"/>
    <p:sldId id="265" r:id="rId12"/>
    <p:sldId id="266" r:id="rId13"/>
    <p:sldId id="267" r:id="rId14"/>
    <p:sldId id="268" r:id="rId15"/>
    <p:sldId id="269" r:id="rId16"/>
    <p:sldId id="270" r:id="rId17"/>
    <p:sldId id="278" r:id="rId18"/>
    <p:sldId id="279" r:id="rId19"/>
    <p:sldId id="280" r:id="rId20"/>
    <p:sldId id="281" r:id="rId21"/>
    <p:sldId id="282" r:id="rId22"/>
    <p:sldId id="283" r:id="rId23"/>
    <p:sldId id="286" r:id="rId24"/>
    <p:sldId id="284" r:id="rId25"/>
    <p:sldId id="285" r:id="rId26"/>
    <p:sldId id="287" r:id="rId27"/>
    <p:sldId id="289" r:id="rId28"/>
    <p:sldId id="290" r:id="rId29"/>
    <p:sldId id="271" r:id="rId30"/>
    <p:sldId id="272" r:id="rId31"/>
    <p:sldId id="273" r:id="rId32"/>
    <p:sldId id="274" r:id="rId33"/>
    <p:sldId id="275" r:id="rId34"/>
    <p:sldId id="296" r:id="rId35"/>
    <p:sldId id="297" r:id="rId36"/>
    <p:sldId id="288" r:id="rId37"/>
    <p:sldId id="291" r:id="rId38"/>
    <p:sldId id="276" r:id="rId39"/>
    <p:sldId id="298"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5179" autoAdjust="0"/>
  </p:normalViewPr>
  <p:slideViewPr>
    <p:cSldViewPr snapToGrid="0">
      <p:cViewPr varScale="1">
        <p:scale>
          <a:sx n="64" d="100"/>
          <a:sy n="64" d="100"/>
        </p:scale>
        <p:origin x="7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2240C9-A8B7-4616-B185-916EF4FCDCDD}" type="datetimeFigureOut">
              <a:rPr lang="en-US" smtClean="0"/>
              <a:t>10/16/2017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F3E564-B808-4CF4-BE12-4870C920A59B}" type="slidenum">
              <a:rPr lang="en-US" smtClean="0"/>
              <a:t>‹#›</a:t>
            </a:fld>
            <a:endParaRPr lang="en-US"/>
          </a:p>
        </p:txBody>
      </p:sp>
    </p:spTree>
    <p:extLst>
      <p:ext uri="{BB962C8B-B14F-4D97-AF65-F5344CB8AC3E}">
        <p14:creationId xmlns:p14="http://schemas.microsoft.com/office/powerpoint/2010/main" val="30191375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F3E564-B808-4CF4-BE12-4870C920A59B}" type="slidenum">
              <a:rPr lang="en-US" smtClean="0"/>
              <a:t>37</a:t>
            </a:fld>
            <a:endParaRPr lang="en-US"/>
          </a:p>
        </p:txBody>
      </p:sp>
    </p:spTree>
    <p:extLst>
      <p:ext uri="{BB962C8B-B14F-4D97-AF65-F5344CB8AC3E}">
        <p14:creationId xmlns:p14="http://schemas.microsoft.com/office/powerpoint/2010/main" val="25742830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3F3E564-B808-4CF4-BE12-4870C920A59B}" type="slidenum">
              <a:rPr lang="en-US" smtClean="0"/>
              <a:t>39</a:t>
            </a:fld>
            <a:endParaRPr lang="en-US"/>
          </a:p>
        </p:txBody>
      </p:sp>
    </p:spTree>
    <p:extLst>
      <p:ext uri="{BB962C8B-B14F-4D97-AF65-F5344CB8AC3E}">
        <p14:creationId xmlns:p14="http://schemas.microsoft.com/office/powerpoint/2010/main" val="3541983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B09A3C1-7E7E-4F3F-B21C-D28FF0EB4A60}" type="datetime1">
              <a:rPr lang="en-US" smtClean="0"/>
              <a:t>10/16/2017</a:t>
            </a:fld>
            <a:endParaRPr lang="en-US"/>
          </a:p>
        </p:txBody>
      </p:sp>
      <p:sp>
        <p:nvSpPr>
          <p:cNvPr id="5" name="Footer Placeholder 4"/>
          <p:cNvSpPr>
            <a:spLocks noGrp="1"/>
          </p:cNvSpPr>
          <p:nvPr>
            <p:ph type="ftr" sz="quarter" idx="11"/>
          </p:nvPr>
        </p:nvSpPr>
        <p:spPr/>
        <p:txBody>
          <a:bodyPr/>
          <a:lstStyle/>
          <a:p>
            <a:r>
              <a:rPr lang="en-US"/>
              <a:t>Chanin Mephokee for EE460</a:t>
            </a:r>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2599698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D2B336B-931B-4399-A00E-23B92C26D834}" type="datetime1">
              <a:rPr lang="en-US" smtClean="0"/>
              <a:t>10/16/2017</a:t>
            </a:fld>
            <a:endParaRPr lang="en-US"/>
          </a:p>
        </p:txBody>
      </p:sp>
      <p:sp>
        <p:nvSpPr>
          <p:cNvPr id="5" name="Footer Placeholder 4"/>
          <p:cNvSpPr>
            <a:spLocks noGrp="1"/>
          </p:cNvSpPr>
          <p:nvPr>
            <p:ph type="ftr" sz="quarter" idx="11"/>
          </p:nvPr>
        </p:nvSpPr>
        <p:spPr/>
        <p:txBody>
          <a:bodyPr/>
          <a:lstStyle/>
          <a:p>
            <a:r>
              <a:rPr lang="en-US"/>
              <a:t>Chanin Mephokee for EE460</a:t>
            </a:r>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108624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4CAF138-31B2-4008-99E5-9F9C385F233A}" type="datetime1">
              <a:rPr lang="en-US" smtClean="0"/>
              <a:t>10/16/2017</a:t>
            </a:fld>
            <a:endParaRPr lang="en-US"/>
          </a:p>
        </p:txBody>
      </p:sp>
      <p:sp>
        <p:nvSpPr>
          <p:cNvPr id="5" name="Footer Placeholder 4"/>
          <p:cNvSpPr>
            <a:spLocks noGrp="1"/>
          </p:cNvSpPr>
          <p:nvPr>
            <p:ph type="ftr" sz="quarter" idx="11"/>
          </p:nvPr>
        </p:nvSpPr>
        <p:spPr/>
        <p:txBody>
          <a:bodyPr/>
          <a:lstStyle/>
          <a:p>
            <a:r>
              <a:rPr lang="en-US"/>
              <a:t>Chanin Mephokee for EE460</a:t>
            </a:r>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2817896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F2C318E-44BF-459D-B7D4-6E192A53F999}" type="datetime1">
              <a:rPr lang="en-US" smtClean="0"/>
              <a:t>10/16/2017</a:t>
            </a:fld>
            <a:endParaRPr lang="en-US"/>
          </a:p>
        </p:txBody>
      </p:sp>
      <p:sp>
        <p:nvSpPr>
          <p:cNvPr id="6" name="Footer Placeholder 5"/>
          <p:cNvSpPr>
            <a:spLocks noGrp="1"/>
          </p:cNvSpPr>
          <p:nvPr>
            <p:ph type="ftr" sz="quarter" idx="11"/>
          </p:nvPr>
        </p:nvSpPr>
        <p:spPr/>
        <p:txBody>
          <a:bodyPr/>
          <a:lstStyle/>
          <a:p>
            <a:r>
              <a:rPr lang="en-US"/>
              <a:t>Chanin Mephokee for EE460</a:t>
            </a:r>
          </a:p>
        </p:txBody>
      </p:sp>
      <p:sp>
        <p:nvSpPr>
          <p:cNvPr id="7" name="Slide Number Placeholder 6"/>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622519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4344D28-063D-4D92-9301-B043039C4AAD}" type="datetime1">
              <a:rPr lang="en-US" smtClean="0"/>
              <a:t>10/16/2017</a:t>
            </a:fld>
            <a:endParaRPr lang="en-US"/>
          </a:p>
        </p:txBody>
      </p:sp>
      <p:sp>
        <p:nvSpPr>
          <p:cNvPr id="8" name="Footer Placeholder 7"/>
          <p:cNvSpPr>
            <a:spLocks noGrp="1"/>
          </p:cNvSpPr>
          <p:nvPr>
            <p:ph type="ftr" sz="quarter" idx="11"/>
          </p:nvPr>
        </p:nvSpPr>
        <p:spPr/>
        <p:txBody>
          <a:bodyPr/>
          <a:lstStyle/>
          <a:p>
            <a:r>
              <a:rPr lang="en-US"/>
              <a:t>Chanin Mephokee for EE460</a:t>
            </a:r>
          </a:p>
        </p:txBody>
      </p:sp>
      <p:sp>
        <p:nvSpPr>
          <p:cNvPr id="9" name="Slide Number Placeholder 8"/>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2247539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669E56D-3E3B-4A16-A7BE-E1671280DD00}" type="datetime1">
              <a:rPr lang="en-US" smtClean="0"/>
              <a:t>10/16/2017</a:t>
            </a:fld>
            <a:endParaRPr lang="en-US"/>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451130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CB58E4-E8B9-479F-8EC4-5094E0FD6D19}" type="datetime1">
              <a:rPr lang="en-US" smtClean="0"/>
              <a:t>10/16/2017</a:t>
            </a:fld>
            <a:endParaRPr lang="en-US"/>
          </a:p>
        </p:txBody>
      </p:sp>
      <p:sp>
        <p:nvSpPr>
          <p:cNvPr id="3" name="Footer Placeholder 2"/>
          <p:cNvSpPr>
            <a:spLocks noGrp="1"/>
          </p:cNvSpPr>
          <p:nvPr>
            <p:ph type="ftr" sz="quarter" idx="11"/>
          </p:nvPr>
        </p:nvSpPr>
        <p:spPr/>
        <p:txBody>
          <a:bodyPr/>
          <a:lstStyle/>
          <a:p>
            <a:r>
              <a:rPr lang="en-US"/>
              <a:t>Chanin Mephokee for EE460</a:t>
            </a:r>
          </a:p>
        </p:txBody>
      </p:sp>
      <p:sp>
        <p:nvSpPr>
          <p:cNvPr id="4" name="Slide Number Placeholder 3"/>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1065032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F97D80E-DF43-4A16-9A06-9F904E32FD0A}" type="datetime1">
              <a:rPr lang="en-US" smtClean="0"/>
              <a:t>10/16/2017</a:t>
            </a:fld>
            <a:endParaRPr lang="en-US"/>
          </a:p>
        </p:txBody>
      </p:sp>
      <p:sp>
        <p:nvSpPr>
          <p:cNvPr id="6" name="Footer Placeholder 5"/>
          <p:cNvSpPr>
            <a:spLocks noGrp="1"/>
          </p:cNvSpPr>
          <p:nvPr>
            <p:ph type="ftr" sz="quarter" idx="11"/>
          </p:nvPr>
        </p:nvSpPr>
        <p:spPr/>
        <p:txBody>
          <a:bodyPr/>
          <a:lstStyle/>
          <a:p>
            <a:r>
              <a:rPr lang="en-US"/>
              <a:t>Chanin Mephokee for EE460</a:t>
            </a:r>
          </a:p>
        </p:txBody>
      </p:sp>
      <p:sp>
        <p:nvSpPr>
          <p:cNvPr id="7" name="Slide Number Placeholder 6"/>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935311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434BDF8-AD48-4C41-8A0A-4F3D50AC7EBC}" type="datetime1">
              <a:rPr lang="en-US" smtClean="0"/>
              <a:t>10/16/2017</a:t>
            </a:fld>
            <a:endParaRPr lang="en-US"/>
          </a:p>
        </p:txBody>
      </p:sp>
      <p:sp>
        <p:nvSpPr>
          <p:cNvPr id="6" name="Footer Placeholder 5"/>
          <p:cNvSpPr>
            <a:spLocks noGrp="1"/>
          </p:cNvSpPr>
          <p:nvPr>
            <p:ph type="ftr" sz="quarter" idx="11"/>
          </p:nvPr>
        </p:nvSpPr>
        <p:spPr/>
        <p:txBody>
          <a:bodyPr/>
          <a:lstStyle/>
          <a:p>
            <a:r>
              <a:rPr lang="en-US"/>
              <a:t>Chanin Mephokee for EE460</a:t>
            </a:r>
          </a:p>
        </p:txBody>
      </p:sp>
      <p:sp>
        <p:nvSpPr>
          <p:cNvPr id="7" name="Slide Number Placeholder 6"/>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0914249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D9200D-DA64-4F3D-8362-09E544854CD9}" type="datetime1">
              <a:rPr lang="en-US" smtClean="0"/>
              <a:t>10/16/2017</a:t>
            </a:fld>
            <a:endParaRPr lang="en-US"/>
          </a:p>
        </p:txBody>
      </p:sp>
      <p:sp>
        <p:nvSpPr>
          <p:cNvPr id="5" name="Footer Placeholder 4"/>
          <p:cNvSpPr>
            <a:spLocks noGrp="1"/>
          </p:cNvSpPr>
          <p:nvPr>
            <p:ph type="ftr" sz="quarter" idx="11"/>
          </p:nvPr>
        </p:nvSpPr>
        <p:spPr/>
        <p:txBody>
          <a:bodyPr/>
          <a:lstStyle/>
          <a:p>
            <a:r>
              <a:rPr lang="en-US"/>
              <a:t>Chanin Mephokee for EE460</a:t>
            </a:r>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74569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04D26B1-E633-4A63-89B9-5F3A6E5C5353}" type="datetime1">
              <a:rPr lang="en-US" smtClean="0"/>
              <a:t>10/16/2017</a:t>
            </a:fld>
            <a:endParaRPr lang="en-US"/>
          </a:p>
        </p:txBody>
      </p:sp>
      <p:sp>
        <p:nvSpPr>
          <p:cNvPr id="5" name="Footer Placeholder 4"/>
          <p:cNvSpPr>
            <a:spLocks noGrp="1"/>
          </p:cNvSpPr>
          <p:nvPr>
            <p:ph type="ftr" sz="quarter" idx="11"/>
          </p:nvPr>
        </p:nvSpPr>
        <p:spPr/>
        <p:txBody>
          <a:bodyPr/>
          <a:lstStyle/>
          <a:p>
            <a:r>
              <a:rPr lang="en-US"/>
              <a:t>Chanin Mephokee for EE460</a:t>
            </a:r>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172002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1A9694-C5AA-4607-AE60-F8624478553A}" type="datetime1">
              <a:rPr lang="en-US" smtClean="0"/>
              <a:t>10/16/2017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Chanin Mephokee for EE460</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4CE0EC-4B46-4C03-971F-D0E04C4A1047}" type="slidenum">
              <a:rPr lang="en-US" smtClean="0"/>
              <a:t>‹#›</a:t>
            </a:fld>
            <a:endParaRPr lang="en-US"/>
          </a:p>
        </p:txBody>
      </p:sp>
    </p:spTree>
    <p:extLst>
      <p:ext uri="{BB962C8B-B14F-4D97-AF65-F5344CB8AC3E}">
        <p14:creationId xmlns:p14="http://schemas.microsoft.com/office/powerpoint/2010/main" val="11465933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Thailand Fiscal Policy  Reform</a:t>
            </a:r>
            <a:br>
              <a:rPr lang="en-US" dirty="0"/>
            </a:br>
            <a:r>
              <a:rPr lang="en-US" sz="2000" dirty="0"/>
              <a:t>(after 1997)</a:t>
            </a:r>
          </a:p>
        </p:txBody>
      </p:sp>
      <p:sp>
        <p:nvSpPr>
          <p:cNvPr id="3" name="Subtitle 2"/>
          <p:cNvSpPr>
            <a:spLocks noGrp="1"/>
          </p:cNvSpPr>
          <p:nvPr>
            <p:ph type="subTitle" idx="1"/>
          </p:nvPr>
        </p:nvSpPr>
        <p:spPr/>
        <p:txBody>
          <a:bodyPr/>
          <a:lstStyle/>
          <a:p>
            <a:r>
              <a:rPr lang="en-US"/>
              <a:t>Chanin Mephokee</a:t>
            </a:r>
          </a:p>
          <a:p>
            <a:r>
              <a:rPr lang="en-US"/>
              <a:t>EE460</a:t>
            </a:r>
            <a:endParaRPr lang="en-US" dirty="0"/>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a:t>
            </a:fld>
            <a:endParaRPr lang="en-US"/>
          </a:p>
        </p:txBody>
      </p:sp>
    </p:spTree>
    <p:extLst>
      <p:ext uri="{BB962C8B-B14F-4D97-AF65-F5344CB8AC3E}">
        <p14:creationId xmlns:p14="http://schemas.microsoft.com/office/powerpoint/2010/main" val="15105949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1997 crisis</a:t>
            </a:r>
          </a:p>
        </p:txBody>
      </p:sp>
      <p:sp>
        <p:nvSpPr>
          <p:cNvPr id="3" name="Content Placeholder 2"/>
          <p:cNvSpPr>
            <a:spLocks noGrp="1"/>
          </p:cNvSpPr>
          <p:nvPr>
            <p:ph idx="1"/>
          </p:nvPr>
        </p:nvSpPr>
        <p:spPr/>
        <p:txBody>
          <a:bodyPr/>
          <a:lstStyle/>
          <a:p>
            <a:r>
              <a:rPr lang="en-US" dirty="0"/>
              <a:t>High unemployment and negative growth</a:t>
            </a:r>
          </a:p>
          <a:p>
            <a:r>
              <a:rPr lang="en-US" dirty="0"/>
              <a:t>FIs had liquidity problem and many closed down</a:t>
            </a:r>
          </a:p>
          <a:p>
            <a:r>
              <a:rPr lang="en-US" dirty="0"/>
              <a:t>Restrictive Fiscal Policy (1997-1998): budget cut (</a:t>
            </a:r>
            <a:r>
              <a:rPr lang="en-US" sz="2000" dirty="0"/>
              <a:t>worsen declining in AE</a:t>
            </a:r>
            <a:r>
              <a:rPr lang="en-US" dirty="0"/>
              <a:t>)</a:t>
            </a:r>
          </a:p>
          <a:p>
            <a:r>
              <a:rPr lang="en-US" dirty="0"/>
              <a:t>Due to crisis, government revenue downed (0.136 and 0 .247 trillion baht) (</a:t>
            </a:r>
            <a:r>
              <a:rPr lang="en-US" sz="1600" dirty="0">
                <a:solidFill>
                  <a:srgbClr val="FF0000"/>
                </a:solidFill>
              </a:rPr>
              <a:t>2.483 trillion baht in 2016</a:t>
            </a:r>
            <a:r>
              <a:rPr lang="en-US" dirty="0"/>
              <a:t>)</a:t>
            </a:r>
          </a:p>
          <a:p>
            <a:endParaRPr lang="en-US" dirty="0"/>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2</a:t>
            </a:fld>
            <a:endParaRPr lang="en-US"/>
          </a:p>
        </p:txBody>
      </p:sp>
    </p:spTree>
    <p:extLst>
      <p:ext uri="{BB962C8B-B14F-4D97-AF65-F5344CB8AC3E}">
        <p14:creationId xmlns:p14="http://schemas.microsoft.com/office/powerpoint/2010/main" val="1690918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Expansionary policy</a:t>
            </a:r>
          </a:p>
        </p:txBody>
      </p:sp>
      <p:sp>
        <p:nvSpPr>
          <p:cNvPr id="3" name="Content Placeholder 2"/>
          <p:cNvSpPr>
            <a:spLocks noGrp="1"/>
          </p:cNvSpPr>
          <p:nvPr>
            <p:ph idx="1"/>
          </p:nvPr>
        </p:nvSpPr>
        <p:spPr/>
        <p:txBody>
          <a:bodyPr/>
          <a:lstStyle/>
          <a:p>
            <a:r>
              <a:rPr lang="en-US" dirty="0" err="1"/>
              <a:t>Chuan</a:t>
            </a:r>
            <a:r>
              <a:rPr lang="en-US" dirty="0"/>
              <a:t> government in 1998 set up Miyazawa Plan ( 40 bill. baht)</a:t>
            </a:r>
          </a:p>
          <a:p>
            <a:r>
              <a:rPr lang="en-US" dirty="0" err="1"/>
              <a:t>Taksin</a:t>
            </a:r>
            <a:r>
              <a:rPr lang="en-US" dirty="0"/>
              <a:t> government (2001-2003) set up Village Fund (0.1 Trillion baht)</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3</a:t>
            </a:fld>
            <a:endParaRPr lang="en-US"/>
          </a:p>
        </p:txBody>
      </p:sp>
    </p:spTree>
    <p:extLst>
      <p:ext uri="{BB962C8B-B14F-4D97-AF65-F5344CB8AC3E}">
        <p14:creationId xmlns:p14="http://schemas.microsoft.com/office/powerpoint/2010/main" val="466395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Development</a:t>
            </a:r>
          </a:p>
        </p:txBody>
      </p:sp>
      <p:sp>
        <p:nvSpPr>
          <p:cNvPr id="3" name="Content Placeholder 2"/>
          <p:cNvSpPr>
            <a:spLocks noGrp="1"/>
          </p:cNvSpPr>
          <p:nvPr>
            <p:ph idx="1"/>
          </p:nvPr>
        </p:nvSpPr>
        <p:spPr/>
        <p:txBody>
          <a:bodyPr/>
          <a:lstStyle/>
          <a:p>
            <a:r>
              <a:rPr lang="en-US" dirty="0"/>
              <a:t>Budgeting Process</a:t>
            </a:r>
          </a:p>
          <a:p>
            <a:r>
              <a:rPr lang="en-US" dirty="0"/>
              <a:t>Taxation</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4</a:t>
            </a:fld>
            <a:endParaRPr lang="en-US"/>
          </a:p>
        </p:txBody>
      </p:sp>
    </p:spTree>
    <p:extLst>
      <p:ext uri="{BB962C8B-B14F-4D97-AF65-F5344CB8AC3E}">
        <p14:creationId xmlns:p14="http://schemas.microsoft.com/office/powerpoint/2010/main" val="2530644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800" dirty="0"/>
              <a:t>Background</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86900391"/>
              </p:ext>
            </p:extLst>
          </p:nvPr>
        </p:nvGraphicFramePr>
        <p:xfrm>
          <a:off x="145144" y="1291771"/>
          <a:ext cx="11901712" cy="5587691"/>
        </p:xfrm>
        <a:graphic>
          <a:graphicData uri="http://schemas.openxmlformats.org/drawingml/2006/table">
            <a:tbl>
              <a:tblPr firstRow="1" bandRow="1">
                <a:tableStyleId>{5C22544A-7EE6-4342-B048-85BDC9FD1C3A}</a:tableStyleId>
              </a:tblPr>
              <a:tblGrid>
                <a:gridCol w="2203779">
                  <a:extLst>
                    <a:ext uri="{9D8B030D-6E8A-4147-A177-3AD203B41FA5}">
                      <a16:colId xmlns:a16="http://schemas.microsoft.com/office/drawing/2014/main" val="20000"/>
                    </a:ext>
                  </a:extLst>
                </a:gridCol>
                <a:gridCol w="2203779">
                  <a:extLst>
                    <a:ext uri="{9D8B030D-6E8A-4147-A177-3AD203B41FA5}">
                      <a16:colId xmlns:a16="http://schemas.microsoft.com/office/drawing/2014/main" val="20001"/>
                    </a:ext>
                  </a:extLst>
                </a:gridCol>
                <a:gridCol w="2203779">
                  <a:extLst>
                    <a:ext uri="{9D8B030D-6E8A-4147-A177-3AD203B41FA5}">
                      <a16:colId xmlns:a16="http://schemas.microsoft.com/office/drawing/2014/main" val="20002"/>
                    </a:ext>
                  </a:extLst>
                </a:gridCol>
                <a:gridCol w="2203779">
                  <a:extLst>
                    <a:ext uri="{9D8B030D-6E8A-4147-A177-3AD203B41FA5}">
                      <a16:colId xmlns:a16="http://schemas.microsoft.com/office/drawing/2014/main" val="20003"/>
                    </a:ext>
                  </a:extLst>
                </a:gridCol>
                <a:gridCol w="3086596">
                  <a:extLst>
                    <a:ext uri="{9D8B030D-6E8A-4147-A177-3AD203B41FA5}">
                      <a16:colId xmlns:a16="http://schemas.microsoft.com/office/drawing/2014/main" val="20004"/>
                    </a:ext>
                  </a:extLst>
                </a:gridCol>
              </a:tblGrid>
              <a:tr h="344299">
                <a:tc>
                  <a:txBody>
                    <a:bodyPr/>
                    <a:lstStyle/>
                    <a:p>
                      <a:endParaRPr lang="en-US" dirty="0"/>
                    </a:p>
                  </a:txBody>
                  <a:tcPr/>
                </a:tc>
                <a:tc>
                  <a:txBody>
                    <a:bodyPr/>
                    <a:lstStyle/>
                    <a:p>
                      <a:endParaRPr lang="en-US"/>
                    </a:p>
                  </a:txBody>
                  <a:tcPr/>
                </a:tc>
                <a:tc>
                  <a:txBody>
                    <a:bodyPr/>
                    <a:lstStyle/>
                    <a:p>
                      <a:endParaRPr lang="en-US" dirty="0"/>
                    </a:p>
                  </a:txBody>
                  <a:tcPr/>
                </a:tc>
                <a:tc>
                  <a:txBody>
                    <a:bodyPr/>
                    <a:lstStyle/>
                    <a:p>
                      <a:endParaRPr lang="en-US"/>
                    </a:p>
                  </a:txBody>
                  <a:tcPr/>
                </a:tc>
                <a:tc>
                  <a:txBody>
                    <a:bodyPr/>
                    <a:lstStyle/>
                    <a:p>
                      <a:r>
                        <a:rPr lang="en-US" dirty="0"/>
                        <a:t>Limitations</a:t>
                      </a:r>
                    </a:p>
                  </a:txBody>
                  <a:tcPr/>
                </a:tc>
                <a:extLst>
                  <a:ext uri="{0D108BD9-81ED-4DB2-BD59-A6C34878D82A}">
                    <a16:rowId xmlns:a16="http://schemas.microsoft.com/office/drawing/2014/main" val="10000"/>
                  </a:ext>
                </a:extLst>
              </a:tr>
              <a:tr h="2037175">
                <a:tc>
                  <a:txBody>
                    <a:bodyPr/>
                    <a:lstStyle/>
                    <a:p>
                      <a:r>
                        <a:rPr lang="en-US" sz="1400" dirty="0"/>
                        <a:t>Line-item budgetary system</a:t>
                      </a:r>
                    </a:p>
                  </a:txBody>
                  <a:tcPr/>
                </a:tc>
                <a:tc>
                  <a:txBody>
                    <a:bodyPr/>
                    <a:lstStyle/>
                    <a:p>
                      <a:r>
                        <a:rPr lang="en-US" sz="1400" dirty="0"/>
                        <a:t>1959-1981</a:t>
                      </a:r>
                    </a:p>
                  </a:txBody>
                  <a:tcPr/>
                </a:tc>
                <a:tc>
                  <a:txBody>
                    <a:bodyPr/>
                    <a:lstStyle/>
                    <a:p>
                      <a:r>
                        <a:rPr lang="en-US" sz="1400" dirty="0"/>
                        <a:t>1.The Budget Procedure Act 1959.</a:t>
                      </a:r>
                    </a:p>
                    <a:p>
                      <a:r>
                        <a:rPr lang="en-US" sz="1400" dirty="0"/>
                        <a:t>2. Centralization under Budget Bureau; planning, preparation, execution, and evaluation.</a:t>
                      </a:r>
                    </a:p>
                  </a:txBody>
                  <a:tcPr/>
                </a:tc>
                <a:tc>
                  <a:txBody>
                    <a:bodyPr/>
                    <a:lstStyle/>
                    <a:p>
                      <a:pPr marL="342900" indent="-342900">
                        <a:buAutoNum type="arabicPeriod"/>
                      </a:pPr>
                      <a:r>
                        <a:rPr lang="en-US" sz="1400" dirty="0"/>
                        <a:t>Based on detailed lists of line items</a:t>
                      </a:r>
                    </a:p>
                    <a:p>
                      <a:pPr marL="342900" indent="-342900">
                        <a:buAutoNum type="arabicPeriod"/>
                      </a:pPr>
                      <a:r>
                        <a:rPr lang="en-US" sz="1400" dirty="0"/>
                        <a:t> Based on negotiations</a:t>
                      </a:r>
                    </a:p>
                  </a:txBody>
                  <a:tcPr/>
                </a:tc>
                <a:tc>
                  <a:txBody>
                    <a:bodyPr/>
                    <a:lstStyle/>
                    <a:p>
                      <a:r>
                        <a:rPr lang="en-US" sz="1400" dirty="0"/>
                        <a:t>1.Cannnot control</a:t>
                      </a:r>
                      <a:r>
                        <a:rPr lang="en-US" sz="1400" baseline="0" dirty="0"/>
                        <a:t> expenditures</a:t>
                      </a:r>
                    </a:p>
                    <a:p>
                      <a:r>
                        <a:rPr lang="en-US" sz="1400" baseline="0" dirty="0"/>
                        <a:t>2.Did not reflex relation between resource allocation and output/outcome. So </a:t>
                      </a:r>
                      <a:r>
                        <a:rPr lang="en-US" sz="1400" baseline="0" dirty="0">
                          <a:solidFill>
                            <a:srgbClr val="FF0000"/>
                          </a:solidFill>
                        </a:rPr>
                        <a:t>cannot evaluate performance.</a:t>
                      </a:r>
                      <a:endParaRPr lang="en-US" sz="1400" dirty="0">
                        <a:solidFill>
                          <a:srgbClr val="FF0000"/>
                        </a:solidFill>
                      </a:endParaRPr>
                    </a:p>
                  </a:txBody>
                  <a:tcPr/>
                </a:tc>
                <a:extLst>
                  <a:ext uri="{0D108BD9-81ED-4DB2-BD59-A6C34878D82A}">
                    <a16:rowId xmlns:a16="http://schemas.microsoft.com/office/drawing/2014/main" val="10001"/>
                  </a:ext>
                </a:extLst>
              </a:tr>
              <a:tr h="3184756">
                <a:tc>
                  <a:txBody>
                    <a:bodyPr/>
                    <a:lstStyle/>
                    <a:p>
                      <a:r>
                        <a:rPr lang="en-US" sz="1400" dirty="0"/>
                        <a:t>Planning-Programming-Budgeting system (PPBS)</a:t>
                      </a:r>
                    </a:p>
                  </a:txBody>
                  <a:tcPr/>
                </a:tc>
                <a:tc>
                  <a:txBody>
                    <a:bodyPr/>
                    <a:lstStyle/>
                    <a:p>
                      <a:r>
                        <a:rPr lang="en-US" sz="1400" dirty="0"/>
                        <a:t>1982=1999</a:t>
                      </a:r>
                    </a:p>
                  </a:txBody>
                  <a:tcPr/>
                </a:tc>
                <a:tc>
                  <a:txBody>
                    <a:bodyPr/>
                    <a:lstStyle/>
                    <a:p>
                      <a:pPr marL="342900" indent="-342900">
                        <a:buAutoNum type="arabicPeriod"/>
                      </a:pPr>
                      <a:r>
                        <a:rPr lang="en-US" sz="1400" dirty="0"/>
                        <a:t>Centralized by Budget Bureau</a:t>
                      </a:r>
                    </a:p>
                  </a:txBody>
                  <a:tcPr/>
                </a:tc>
                <a:tc>
                  <a:txBody>
                    <a:bodyPr/>
                    <a:lstStyle/>
                    <a:p>
                      <a:pPr marL="342900" indent="-342900">
                        <a:buAutoNum type="arabicPeriod"/>
                      </a:pPr>
                      <a:r>
                        <a:rPr lang="en-US" sz="1400" dirty="0"/>
                        <a:t>Focused on how</a:t>
                      </a:r>
                      <a:r>
                        <a:rPr lang="en-US" sz="1400" baseline="0" dirty="0"/>
                        <a:t> </a:t>
                      </a:r>
                      <a:r>
                        <a:rPr lang="en-US" sz="1400" dirty="0"/>
                        <a:t>government initiatives were achieving their goals.</a:t>
                      </a:r>
                    </a:p>
                    <a:p>
                      <a:pPr marL="342900" indent="-342900">
                        <a:buAutoNum type="arabicPeriod"/>
                      </a:pPr>
                      <a:r>
                        <a:rPr lang="en-US" sz="1400" dirty="0"/>
                        <a:t>emphasis on the linkage between budgeting</a:t>
                      </a:r>
                      <a:r>
                        <a:rPr lang="en-US" sz="1400" baseline="0" dirty="0"/>
                        <a:t> and planning</a:t>
                      </a:r>
                    </a:p>
                    <a:p>
                      <a:pPr marL="342900" indent="-342900">
                        <a:buAutoNum type="arabicPeriod"/>
                      </a:pPr>
                      <a:r>
                        <a:rPr lang="en-US" sz="1400" baseline="0" dirty="0"/>
                        <a:t>Based on negotiations</a:t>
                      </a:r>
                      <a:endParaRPr lang="en-US" sz="1400" dirty="0"/>
                    </a:p>
                    <a:p>
                      <a:pPr marL="342900" indent="-342900">
                        <a:buAutoNum type="arabicPeriod"/>
                      </a:pPr>
                      <a:endParaRPr lang="en-US" sz="1400" dirty="0"/>
                    </a:p>
                  </a:txBody>
                  <a:tcPr/>
                </a:tc>
                <a:tc>
                  <a:txBody>
                    <a:bodyPr/>
                    <a:lstStyle/>
                    <a:p>
                      <a:pPr marL="342900" indent="-342900">
                        <a:buAutoNum type="arabicPeriod"/>
                      </a:pPr>
                      <a:r>
                        <a:rPr lang="en-US" sz="1400" baseline="0" dirty="0"/>
                        <a:t>Strictly followed line-item framework.</a:t>
                      </a:r>
                    </a:p>
                    <a:p>
                      <a:pPr marL="342900" indent="-342900">
                        <a:buAutoNum type="arabicPeriod"/>
                      </a:pPr>
                      <a:r>
                        <a:rPr lang="en-US" sz="1400" baseline="0" dirty="0"/>
                        <a:t>Overlapping projects</a:t>
                      </a:r>
                      <a:endParaRPr lang="en-US" sz="1400" dirty="0"/>
                    </a:p>
                  </a:txBody>
                  <a:tcPr/>
                </a:tc>
                <a:extLst>
                  <a:ext uri="{0D108BD9-81ED-4DB2-BD59-A6C34878D82A}">
                    <a16:rowId xmlns:a16="http://schemas.microsoft.com/office/drawing/2014/main" val="10002"/>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5</a:t>
            </a:fld>
            <a:endParaRPr lang="en-US"/>
          </a:p>
        </p:txBody>
      </p:sp>
    </p:spTree>
    <p:extLst>
      <p:ext uri="{BB962C8B-B14F-4D97-AF65-F5344CB8AC3E}">
        <p14:creationId xmlns:p14="http://schemas.microsoft.com/office/powerpoint/2010/main" val="3281945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Line-Item Budgetary</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85475505"/>
              </p:ext>
            </p:extLst>
          </p:nvPr>
        </p:nvGraphicFramePr>
        <p:xfrm>
          <a:off x="838201" y="1552073"/>
          <a:ext cx="10515598" cy="5149662"/>
        </p:xfrm>
        <a:graphic>
          <a:graphicData uri="http://schemas.openxmlformats.org/drawingml/2006/table">
            <a:tbl>
              <a:tblPr/>
              <a:tblGrid>
                <a:gridCol w="963581">
                  <a:extLst>
                    <a:ext uri="{9D8B030D-6E8A-4147-A177-3AD203B41FA5}">
                      <a16:colId xmlns:a16="http://schemas.microsoft.com/office/drawing/2014/main" val="20000"/>
                    </a:ext>
                  </a:extLst>
                </a:gridCol>
                <a:gridCol w="5585978">
                  <a:extLst>
                    <a:ext uri="{9D8B030D-6E8A-4147-A177-3AD203B41FA5}">
                      <a16:colId xmlns:a16="http://schemas.microsoft.com/office/drawing/2014/main" val="20001"/>
                    </a:ext>
                  </a:extLst>
                </a:gridCol>
                <a:gridCol w="1322013">
                  <a:extLst>
                    <a:ext uri="{9D8B030D-6E8A-4147-A177-3AD203B41FA5}">
                      <a16:colId xmlns:a16="http://schemas.microsoft.com/office/drawing/2014/main" val="20002"/>
                    </a:ext>
                  </a:extLst>
                </a:gridCol>
                <a:gridCol w="1322013">
                  <a:extLst>
                    <a:ext uri="{9D8B030D-6E8A-4147-A177-3AD203B41FA5}">
                      <a16:colId xmlns:a16="http://schemas.microsoft.com/office/drawing/2014/main" val="20003"/>
                    </a:ext>
                  </a:extLst>
                </a:gridCol>
                <a:gridCol w="1322013">
                  <a:extLst>
                    <a:ext uri="{9D8B030D-6E8A-4147-A177-3AD203B41FA5}">
                      <a16:colId xmlns:a16="http://schemas.microsoft.com/office/drawing/2014/main" val="20004"/>
                    </a:ext>
                  </a:extLst>
                </a:gridCol>
              </a:tblGrid>
              <a:tr h="143828">
                <a:tc gridSpan="2">
                  <a:txBody>
                    <a:bodyPr/>
                    <a:lstStyle/>
                    <a:p>
                      <a:pPr algn="l" fontAlgn="b"/>
                      <a:r>
                        <a:rPr lang="en-US" sz="500" b="1" i="0" u="none" strike="noStrike" dirty="0">
                          <a:solidFill>
                            <a:srgbClr val="000000"/>
                          </a:solidFill>
                          <a:effectLst/>
                          <a:latin typeface="Tahoma" panose="020B0604030504040204" pitchFamily="34" charset="0"/>
                        </a:rPr>
                        <a:t>Thailand</a:t>
                      </a:r>
                    </a:p>
                  </a:txBody>
                  <a:tcPr marL="4112" marR="4112" marT="4112" marB="0" anchor="b">
                    <a:lnL>
                      <a:noFill/>
                    </a:lnL>
                    <a:lnR>
                      <a:noFill/>
                    </a:lnR>
                    <a:lnT>
                      <a:noFill/>
                    </a:lnT>
                    <a:lnB>
                      <a:noFill/>
                    </a:lnB>
                  </a:tcPr>
                </a:tc>
                <a:tc hMerge="1">
                  <a:txBody>
                    <a:bodyPr/>
                    <a:lstStyle/>
                    <a:p>
                      <a:endParaRPr lang="en-US"/>
                    </a:p>
                  </a:txBody>
                  <a:tcPr/>
                </a:tc>
                <a:tc>
                  <a:txBody>
                    <a:bodyPr/>
                    <a:lstStyle/>
                    <a:p>
                      <a:endParaRPr lang="en-US" sz="800">
                        <a:effectLst/>
                      </a:endParaRPr>
                    </a:p>
                  </a:txBody>
                  <a:tcPr marL="0" marR="0" marT="0" marB="0" anchor="ctr">
                    <a:lnL>
                      <a:noFill/>
                    </a:lnL>
                    <a:lnR>
                      <a:noFill/>
                    </a:lnR>
                    <a:lnT>
                      <a:noFill/>
                    </a:lnT>
                    <a:lnB>
                      <a:noFill/>
                    </a:lnB>
                  </a:tcPr>
                </a:tc>
                <a:tc>
                  <a:txBody>
                    <a:bodyPr/>
                    <a:lstStyle/>
                    <a:p>
                      <a:endParaRPr lang="en-US" sz="800">
                        <a:effectLst/>
                      </a:endParaRPr>
                    </a:p>
                  </a:txBody>
                  <a:tcPr marL="0" marR="0" marT="0" marB="0" anchor="ctr">
                    <a:lnL>
                      <a:noFill/>
                    </a:lnL>
                    <a:lnR>
                      <a:noFill/>
                    </a:lnR>
                    <a:lnT>
                      <a:noFill/>
                    </a:lnT>
                    <a:lnB>
                      <a:noFill/>
                    </a:lnB>
                  </a:tcPr>
                </a:tc>
                <a:tc>
                  <a:txBody>
                    <a:bodyPr/>
                    <a:lstStyle/>
                    <a:p>
                      <a:endParaRPr lang="en-US" sz="800">
                        <a:effectLst/>
                      </a:endParaRPr>
                    </a:p>
                  </a:txBody>
                  <a:tcPr marL="0" marR="0" marT="0" marB="0" anchor="ctr">
                    <a:lnL>
                      <a:noFill/>
                    </a:lnL>
                    <a:lnR>
                      <a:noFill/>
                    </a:lnR>
                    <a:lnT>
                      <a:noFill/>
                    </a:lnT>
                    <a:lnB>
                      <a:noFill/>
                    </a:lnB>
                  </a:tcPr>
                </a:tc>
                <a:extLst>
                  <a:ext uri="{0D108BD9-81ED-4DB2-BD59-A6C34878D82A}">
                    <a16:rowId xmlns:a16="http://schemas.microsoft.com/office/drawing/2014/main" val="10000"/>
                  </a:ext>
                </a:extLst>
              </a:tr>
              <a:tr h="143828">
                <a:tc gridSpan="2">
                  <a:txBody>
                    <a:bodyPr/>
                    <a:lstStyle/>
                    <a:p>
                      <a:pPr algn="l" fontAlgn="b"/>
                      <a:r>
                        <a:rPr lang="en-US" sz="500" b="1" i="0" u="none" strike="noStrike">
                          <a:solidFill>
                            <a:srgbClr val="000000"/>
                          </a:solidFill>
                          <a:effectLst/>
                          <a:latin typeface="Tahoma" panose="020B0604030504040204" pitchFamily="34" charset="0"/>
                        </a:rPr>
                        <a:t>Millions of Baht/ Year Ending September 30</a:t>
                      </a:r>
                    </a:p>
                  </a:txBody>
                  <a:tcPr marL="4112" marR="4112" marT="4112"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endParaRPr lang="en-US" sz="800">
                        <a:effectLst/>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endParaRPr lang="en-US" sz="800">
                        <a:effectLst/>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endParaRPr lang="en-US" sz="800">
                        <a:effectLst/>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21272">
                <a:tc rowSpan="2" gridSpan="2">
                  <a:txBody>
                    <a:bodyPr/>
                    <a:lstStyle/>
                    <a:p>
                      <a:pPr algn="l" fontAlgn="ctr"/>
                      <a:r>
                        <a:rPr lang="en-US" sz="400" b="1" i="0" u="none" strike="noStrike">
                          <a:effectLst/>
                          <a:latin typeface="Segoe UI" panose="020B0502040204020203" pitchFamily="34" charset="0"/>
                        </a:rPr>
                        <a:t>EXPENSE</a:t>
                      </a:r>
                    </a:p>
                  </a:txBody>
                  <a:tcPr marL="49344"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n-US"/>
                    </a:p>
                  </a:txBody>
                  <a:tcPr/>
                </a:tc>
                <a:tc gridSpan="3">
                  <a:txBody>
                    <a:bodyPr/>
                    <a:lstStyle/>
                    <a:p>
                      <a:pPr algn="ctr" fontAlgn="ctr"/>
                      <a:r>
                        <a:rPr lang="en-US" sz="500" b="1" i="0" u="none" strike="noStrike">
                          <a:solidFill>
                            <a:srgbClr val="000000"/>
                          </a:solidFill>
                          <a:effectLst/>
                          <a:latin typeface="Tahoma" panose="020B0604030504040204" pitchFamily="34" charset="0"/>
                        </a:rPr>
                        <a:t>Central Government - Budgetary</a:t>
                      </a:r>
                    </a:p>
                  </a:txBody>
                  <a:tcPr marL="4112" marR="4112" marT="41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140677">
                <a:tc gridSpan="2" vMerge="1">
                  <a:txBody>
                    <a:bodyPr/>
                    <a:lstStyle/>
                    <a:p>
                      <a:endParaRPr lang="en-US"/>
                    </a:p>
                  </a:txBody>
                  <a:tcPr/>
                </a:tc>
                <a:tc hMerge="1" vMerge="1">
                  <a:txBody>
                    <a:bodyPr/>
                    <a:lstStyle/>
                    <a:p>
                      <a:endParaRPr lang="en-US"/>
                    </a:p>
                  </a:txBody>
                  <a:tcPr/>
                </a:tc>
                <a:tc>
                  <a:txBody>
                    <a:bodyPr/>
                    <a:lstStyle/>
                    <a:p>
                      <a:pPr algn="ctr" fontAlgn="ctr"/>
                      <a:r>
                        <a:rPr lang="en-US" sz="500" b="1" i="0" u="none" strike="noStrike">
                          <a:solidFill>
                            <a:srgbClr val="000000"/>
                          </a:solidFill>
                          <a:effectLst/>
                          <a:latin typeface="Tahoma" panose="020B0604030504040204" pitchFamily="34" charset="0"/>
                        </a:rPr>
                        <a:t>2015</a:t>
                      </a:r>
                    </a:p>
                  </a:txBody>
                  <a:tcPr marL="4112" marR="4112" marT="41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500" b="1" i="0" u="none" strike="noStrike">
                          <a:solidFill>
                            <a:srgbClr val="000000"/>
                          </a:solidFill>
                          <a:effectLst/>
                          <a:latin typeface="Tahoma" panose="020B0604030504040204" pitchFamily="34" charset="0"/>
                        </a:rPr>
                        <a:t>2014</a:t>
                      </a:r>
                    </a:p>
                  </a:txBody>
                  <a:tcPr marL="4112" marR="4112" marT="41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500" b="1" i="0" u="none" strike="noStrike">
                          <a:solidFill>
                            <a:srgbClr val="000000"/>
                          </a:solidFill>
                          <a:effectLst/>
                          <a:latin typeface="Tahoma" panose="020B0604030504040204" pitchFamily="34" charset="0"/>
                        </a:rPr>
                        <a:t>2013</a:t>
                      </a:r>
                    </a:p>
                  </a:txBody>
                  <a:tcPr marL="4112" marR="4112" marT="41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92166">
                <a:tc>
                  <a:txBody>
                    <a:bodyPr/>
                    <a:lstStyle/>
                    <a:p>
                      <a:pPr algn="l" fontAlgn="b"/>
                      <a:r>
                        <a:rPr lang="en-US" sz="400" b="1" i="0" u="none" strike="noStrike">
                          <a:effectLst/>
                          <a:latin typeface="Tahoma" panose="020B0604030504040204" pitchFamily="34" charset="0"/>
                        </a:rPr>
                        <a:t>2</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n-US" sz="400" b="1" i="0" u="none" strike="noStrike">
                          <a:effectLst/>
                          <a:latin typeface="Tahoma" panose="020B0604030504040204" pitchFamily="34" charset="0"/>
                        </a:rPr>
                        <a:t>EXPENSE </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solidFill>
                            <a:srgbClr val="0000FF"/>
                          </a:solidFill>
                          <a:effectLst/>
                          <a:latin typeface="Segoe UI" panose="020B0502040204020203" pitchFamily="34" charset="0"/>
                        </a:rPr>
                        <a:t>2,470,351.7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2,443,090.9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2,414,051.7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04"/>
                  </a:ext>
                </a:extLst>
              </a:tr>
              <a:tr h="92166">
                <a:tc>
                  <a:txBody>
                    <a:bodyPr/>
                    <a:lstStyle/>
                    <a:p>
                      <a:pPr algn="l" fontAlgn="b"/>
                      <a:r>
                        <a:rPr lang="en-US" sz="400" b="1" i="0" u="none" strike="noStrike">
                          <a:effectLst/>
                          <a:latin typeface="Tahoma" panose="020B0604030504040204" pitchFamily="34" charset="0"/>
                        </a:rPr>
                        <a:t>21</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Compensation of employees </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741,744.6</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718,118.0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709,079.0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extLst>
                  <a:ext uri="{0D108BD9-81ED-4DB2-BD59-A6C34878D82A}">
                    <a16:rowId xmlns:a16="http://schemas.microsoft.com/office/drawing/2014/main" val="10005"/>
                  </a:ext>
                </a:extLst>
              </a:tr>
              <a:tr h="92166">
                <a:tc>
                  <a:txBody>
                    <a:bodyPr/>
                    <a:lstStyle/>
                    <a:p>
                      <a:pPr algn="l" fontAlgn="b"/>
                      <a:r>
                        <a:rPr lang="en-US" sz="400" b="0" i="0" u="none" strike="noStrike">
                          <a:effectLst/>
                          <a:latin typeface="Tahoma" panose="020B0604030504040204" pitchFamily="34" charset="0"/>
                        </a:rPr>
                        <a:t>211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Wages and salaries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718,375.8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696,852.0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688,807.0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06"/>
                  </a:ext>
                </a:extLst>
              </a:tr>
              <a:tr h="92166">
                <a:tc>
                  <a:txBody>
                    <a:bodyPr/>
                    <a:lstStyle/>
                    <a:p>
                      <a:pPr algn="l" fontAlgn="b"/>
                      <a:r>
                        <a:rPr lang="en-US" sz="400" b="0" i="0" u="none" strike="noStrike">
                          <a:effectLst/>
                          <a:latin typeface="Tahoma" panose="020B0604030504040204" pitchFamily="34" charset="0"/>
                        </a:rPr>
                        <a:t>212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Employers' social contributions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23,368.8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21,266.0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20,272.0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07"/>
                  </a:ext>
                </a:extLst>
              </a:tr>
              <a:tr h="92166">
                <a:tc>
                  <a:txBody>
                    <a:bodyPr/>
                    <a:lstStyle/>
                    <a:p>
                      <a:pPr algn="l" fontAlgn="b"/>
                      <a:r>
                        <a:rPr lang="en-US" sz="400" b="0" i="0" u="none" strike="noStrike">
                          <a:effectLst/>
                          <a:latin typeface="Tahoma" panose="020B0604030504040204" pitchFamily="34" charset="0"/>
                        </a:rPr>
                        <a:t>2121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Actual employers’social contributions</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23,368.8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21,266.0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20,272.0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08"/>
                  </a:ext>
                </a:extLst>
              </a:tr>
              <a:tr h="92166">
                <a:tc>
                  <a:txBody>
                    <a:bodyPr/>
                    <a:lstStyle/>
                    <a:p>
                      <a:pPr algn="l" fontAlgn="b"/>
                      <a:r>
                        <a:rPr lang="en-US" sz="400" b="0" i="0" u="none" strike="noStrike">
                          <a:effectLst/>
                          <a:latin typeface="Tahoma" panose="020B0604030504040204" pitchFamily="34" charset="0"/>
                        </a:rPr>
                        <a:t>2122</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Imputed employers’social contributions </a:t>
                      </a:r>
                    </a:p>
                  </a:txBody>
                  <a:tcPr marL="98688"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09"/>
                  </a:ext>
                </a:extLst>
              </a:tr>
              <a:tr h="92166">
                <a:tc>
                  <a:txBody>
                    <a:bodyPr/>
                    <a:lstStyle/>
                    <a:p>
                      <a:pPr algn="l" fontAlgn="b"/>
                      <a:r>
                        <a:rPr lang="en-US" sz="400" b="1" i="0" u="none" strike="noStrike">
                          <a:effectLst/>
                          <a:latin typeface="Tahoma" panose="020B0604030504040204" pitchFamily="34" charset="0"/>
                        </a:rPr>
                        <a:t>22</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n-US" sz="400" b="1" i="0" u="none" strike="noStrike">
                          <a:effectLst/>
                          <a:latin typeface="Tahoma" panose="020B0604030504040204" pitchFamily="34" charset="0"/>
                        </a:rPr>
                        <a:t>Use of goods and services </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solidFill>
                            <a:srgbClr val="0000FF"/>
                          </a:solidFill>
                          <a:effectLst/>
                          <a:latin typeface="Segoe UI" panose="020B0502040204020203" pitchFamily="34" charset="0"/>
                        </a:rPr>
                        <a:t>507,145.5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483,983.5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446,269.7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10"/>
                  </a:ext>
                </a:extLst>
              </a:tr>
              <a:tr h="92166">
                <a:tc>
                  <a:txBody>
                    <a:bodyPr/>
                    <a:lstStyle/>
                    <a:p>
                      <a:pPr algn="l" fontAlgn="b"/>
                      <a:r>
                        <a:rPr lang="en-US" sz="400" b="1" i="0" u="none" strike="noStrike">
                          <a:effectLst/>
                          <a:latin typeface="Tahoma" panose="020B0604030504040204" pitchFamily="34" charset="0"/>
                        </a:rPr>
                        <a:t>23</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n-US" sz="400" b="1" i="0" u="none" strike="noStrike">
                          <a:effectLst/>
                          <a:latin typeface="Tahoma" panose="020B0604030504040204" pitchFamily="34" charset="0"/>
                        </a:rPr>
                        <a:t>Consumption of fixed capital</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solidFill>
                            <a:srgbClr val="0000FF"/>
                          </a:solidFill>
                          <a:effectLst/>
                          <a:latin typeface="Segoe UI" panose="020B0502040204020203" pitchFamily="34" charset="0"/>
                        </a:rPr>
                        <a:t>109,181.9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94,051.5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101,703.6</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11"/>
                  </a:ext>
                </a:extLst>
              </a:tr>
              <a:tr h="92166">
                <a:tc>
                  <a:txBody>
                    <a:bodyPr/>
                    <a:lstStyle/>
                    <a:p>
                      <a:pPr algn="l" fontAlgn="b"/>
                      <a:r>
                        <a:rPr lang="en-US" sz="400" b="1" i="0" u="none" strike="noStrike">
                          <a:effectLst/>
                          <a:latin typeface="Tahoma" panose="020B0604030504040204" pitchFamily="34" charset="0"/>
                        </a:rPr>
                        <a:t>24</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Interest</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135,436.6</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146,282.7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142,256.0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extLst>
                  <a:ext uri="{0D108BD9-81ED-4DB2-BD59-A6C34878D82A}">
                    <a16:rowId xmlns:a16="http://schemas.microsoft.com/office/drawing/2014/main" val="10012"/>
                  </a:ext>
                </a:extLst>
              </a:tr>
              <a:tr h="92166">
                <a:tc>
                  <a:txBody>
                    <a:bodyPr/>
                    <a:lstStyle/>
                    <a:p>
                      <a:pPr algn="l" fontAlgn="b"/>
                      <a:r>
                        <a:rPr lang="en-US" sz="400" b="0" i="0" u="none" strike="noStrike">
                          <a:effectLst/>
                          <a:latin typeface="Tahoma" panose="020B0604030504040204" pitchFamily="34" charset="0"/>
                        </a:rPr>
                        <a:t>241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nonresidents</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1,203.7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1,307.0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1,332.0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13"/>
                  </a:ext>
                </a:extLst>
              </a:tr>
              <a:tr h="92166">
                <a:tc>
                  <a:txBody>
                    <a:bodyPr/>
                    <a:lstStyle/>
                    <a:p>
                      <a:pPr algn="l" fontAlgn="b"/>
                      <a:r>
                        <a:rPr lang="en-US" sz="400" b="0" i="0" u="none" strike="noStrike">
                          <a:effectLst/>
                          <a:latin typeface="Tahoma" panose="020B0604030504040204" pitchFamily="34" charset="0"/>
                        </a:rPr>
                        <a:t>242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residents other than general government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134,232.9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144,975.7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140,924.0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14"/>
                  </a:ext>
                </a:extLst>
              </a:tr>
              <a:tr h="92166">
                <a:tc>
                  <a:txBody>
                    <a:bodyPr/>
                    <a:lstStyle/>
                    <a:p>
                      <a:pPr algn="l" fontAlgn="b"/>
                      <a:r>
                        <a:rPr lang="en-US" sz="400" b="0" i="0" u="none" strike="noStrike">
                          <a:effectLst/>
                          <a:latin typeface="Tahoma" panose="020B0604030504040204" pitchFamily="34" charset="0"/>
                        </a:rPr>
                        <a:t>243</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To other general government units</a:t>
                      </a:r>
                    </a:p>
                  </a:txBody>
                  <a:tcPr marL="49344"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15"/>
                  </a:ext>
                </a:extLst>
              </a:tr>
              <a:tr h="92166">
                <a:tc>
                  <a:txBody>
                    <a:bodyPr/>
                    <a:lstStyle/>
                    <a:p>
                      <a:pPr algn="l" fontAlgn="b"/>
                      <a:r>
                        <a:rPr lang="en-US" sz="400" b="1" i="0" u="none" strike="noStrike">
                          <a:effectLst/>
                          <a:latin typeface="Tahoma" panose="020B0604030504040204" pitchFamily="34" charset="0"/>
                        </a:rPr>
                        <a:t>25</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Subsidies</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115,170.4</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124,211.0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107,857.0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extLst>
                  <a:ext uri="{0D108BD9-81ED-4DB2-BD59-A6C34878D82A}">
                    <a16:rowId xmlns:a16="http://schemas.microsoft.com/office/drawing/2014/main" val="10016"/>
                  </a:ext>
                </a:extLst>
              </a:tr>
              <a:tr h="92166">
                <a:tc>
                  <a:txBody>
                    <a:bodyPr/>
                    <a:lstStyle/>
                    <a:p>
                      <a:pPr algn="l" fontAlgn="b"/>
                      <a:r>
                        <a:rPr lang="en-US" sz="400" b="0" i="0" u="none" strike="noStrike">
                          <a:effectLst/>
                          <a:latin typeface="Tahoma" panose="020B0604030504040204" pitchFamily="34" charset="0"/>
                        </a:rPr>
                        <a:t>251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public corporations</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113,463.4</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117,511.0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101,614.0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17"/>
                  </a:ext>
                </a:extLst>
              </a:tr>
              <a:tr h="92166">
                <a:tc>
                  <a:txBody>
                    <a:bodyPr/>
                    <a:lstStyle/>
                    <a:p>
                      <a:pPr algn="l" fontAlgn="b"/>
                      <a:r>
                        <a:rPr lang="en-US" sz="400" b="0" i="0" u="none" strike="noStrike">
                          <a:effectLst/>
                          <a:latin typeface="Tahoma" panose="020B0604030504040204" pitchFamily="34" charset="0"/>
                        </a:rPr>
                        <a:t>252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private enterprises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1,707.0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6,700.0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6,243.0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18"/>
                  </a:ext>
                </a:extLst>
              </a:tr>
              <a:tr h="92166">
                <a:tc>
                  <a:txBody>
                    <a:bodyPr/>
                    <a:lstStyle/>
                    <a:p>
                      <a:pPr algn="l" fontAlgn="b"/>
                      <a:r>
                        <a:rPr lang="en-US" sz="400" b="0" i="0" u="none" strike="noStrike">
                          <a:effectLst/>
                          <a:latin typeface="Tahoma" panose="020B0604030504040204" pitchFamily="34" charset="0"/>
                        </a:rPr>
                        <a:t>253</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To other sectors</a:t>
                      </a:r>
                    </a:p>
                  </a:txBody>
                  <a:tcPr marL="49344"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19"/>
                  </a:ext>
                </a:extLst>
              </a:tr>
              <a:tr h="92166">
                <a:tc>
                  <a:txBody>
                    <a:bodyPr/>
                    <a:lstStyle/>
                    <a:p>
                      <a:pPr algn="l" fontAlgn="b"/>
                      <a:r>
                        <a:rPr lang="en-US" sz="400" b="1" i="0" u="none" strike="noStrike">
                          <a:effectLst/>
                          <a:latin typeface="Tahoma" panose="020B0604030504040204" pitchFamily="34" charset="0"/>
                        </a:rPr>
                        <a:t>26</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Grants</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571,499.0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565,207.9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606,191.1</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extLst>
                  <a:ext uri="{0D108BD9-81ED-4DB2-BD59-A6C34878D82A}">
                    <a16:rowId xmlns:a16="http://schemas.microsoft.com/office/drawing/2014/main" val="10020"/>
                  </a:ext>
                </a:extLst>
              </a:tr>
              <a:tr h="92166">
                <a:tc>
                  <a:txBody>
                    <a:bodyPr/>
                    <a:lstStyle/>
                    <a:p>
                      <a:pPr algn="l" fontAlgn="b"/>
                      <a:r>
                        <a:rPr lang="en-US" sz="400" b="0" i="0" u="none" strike="noStrike">
                          <a:effectLst/>
                          <a:latin typeface="Tahoma" panose="020B0604030504040204" pitchFamily="34" charset="0"/>
                        </a:rPr>
                        <a:t>261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foreign governments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1,209.4</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1,007.0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1,120.0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1"/>
                  </a:ext>
                </a:extLst>
              </a:tr>
              <a:tr h="92166">
                <a:tc>
                  <a:txBody>
                    <a:bodyPr/>
                    <a:lstStyle/>
                    <a:p>
                      <a:pPr algn="l" fontAlgn="b"/>
                      <a:r>
                        <a:rPr lang="en-US" sz="400" b="0" i="0" u="none" strike="noStrike">
                          <a:effectLst/>
                          <a:latin typeface="Tahoma" panose="020B0604030504040204" pitchFamily="34" charset="0"/>
                        </a:rPr>
                        <a:t>2611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1,209.4</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1,007.0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1,120.0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2"/>
                  </a:ext>
                </a:extLst>
              </a:tr>
              <a:tr h="92166">
                <a:tc>
                  <a:txBody>
                    <a:bodyPr/>
                    <a:lstStyle/>
                    <a:p>
                      <a:pPr algn="l" fontAlgn="b"/>
                      <a:r>
                        <a:rPr lang="en-US" sz="400" b="0" i="0" u="none" strike="noStrike">
                          <a:effectLst/>
                          <a:latin typeface="Tahoma" panose="020B0604030504040204" pitchFamily="34" charset="0"/>
                        </a:rPr>
                        <a:t>2612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Capital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3"/>
                  </a:ext>
                </a:extLst>
              </a:tr>
              <a:tr h="92166">
                <a:tc>
                  <a:txBody>
                    <a:bodyPr/>
                    <a:lstStyle/>
                    <a:p>
                      <a:pPr algn="l" fontAlgn="b"/>
                      <a:r>
                        <a:rPr lang="en-US" sz="400" b="0" i="0" u="none" strike="noStrike">
                          <a:effectLst/>
                          <a:latin typeface="Tahoma" panose="020B0604030504040204" pitchFamily="34" charset="0"/>
                        </a:rPr>
                        <a:t>262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international organizations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1,145.0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1,334.0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1,222.0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4"/>
                  </a:ext>
                </a:extLst>
              </a:tr>
              <a:tr h="92166">
                <a:tc>
                  <a:txBody>
                    <a:bodyPr/>
                    <a:lstStyle/>
                    <a:p>
                      <a:pPr algn="l" fontAlgn="b"/>
                      <a:r>
                        <a:rPr lang="en-US" sz="400" b="0" i="0" u="none" strike="noStrike">
                          <a:effectLst/>
                          <a:latin typeface="Tahoma" panose="020B0604030504040204" pitchFamily="34" charset="0"/>
                        </a:rPr>
                        <a:t>2621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1,145.0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1,334.0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1,222.0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5"/>
                  </a:ext>
                </a:extLst>
              </a:tr>
              <a:tr h="92166">
                <a:tc>
                  <a:txBody>
                    <a:bodyPr/>
                    <a:lstStyle/>
                    <a:p>
                      <a:pPr algn="l" fontAlgn="b"/>
                      <a:r>
                        <a:rPr lang="en-US" sz="400" b="0" i="0" u="none" strike="noStrike">
                          <a:effectLst/>
                          <a:latin typeface="Tahoma" panose="020B0604030504040204" pitchFamily="34" charset="0"/>
                        </a:rPr>
                        <a:t>2622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Capital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6"/>
                  </a:ext>
                </a:extLst>
              </a:tr>
              <a:tr h="92166">
                <a:tc>
                  <a:txBody>
                    <a:bodyPr/>
                    <a:lstStyle/>
                    <a:p>
                      <a:pPr algn="l" fontAlgn="b"/>
                      <a:r>
                        <a:rPr lang="en-US" sz="400" b="0" i="0" u="none" strike="noStrike">
                          <a:effectLst/>
                          <a:latin typeface="Tahoma" panose="020B0604030504040204" pitchFamily="34" charset="0"/>
                        </a:rPr>
                        <a:t>263</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other general government units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569,144.5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562,866.9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603,849.1</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7"/>
                  </a:ext>
                </a:extLst>
              </a:tr>
              <a:tr h="92166">
                <a:tc>
                  <a:txBody>
                    <a:bodyPr/>
                    <a:lstStyle/>
                    <a:p>
                      <a:pPr algn="l" fontAlgn="b"/>
                      <a:r>
                        <a:rPr lang="en-US" sz="400" b="0" i="0" u="none" strike="noStrike">
                          <a:effectLst/>
                          <a:latin typeface="Tahoma" panose="020B0604030504040204" pitchFamily="34" charset="0"/>
                        </a:rPr>
                        <a:t>2631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513,662.7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541,241.5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583,702.8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8"/>
                  </a:ext>
                </a:extLst>
              </a:tr>
              <a:tr h="92166">
                <a:tc>
                  <a:txBody>
                    <a:bodyPr/>
                    <a:lstStyle/>
                    <a:p>
                      <a:pPr algn="l" fontAlgn="b"/>
                      <a:r>
                        <a:rPr lang="en-US" sz="400" b="0" i="0" u="none" strike="noStrike">
                          <a:effectLst/>
                          <a:latin typeface="Tahoma" panose="020B0604030504040204" pitchFamily="34" charset="0"/>
                        </a:rPr>
                        <a:t>2632</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Capital </a:t>
                      </a:r>
                    </a:p>
                  </a:txBody>
                  <a:tcPr marL="98688"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55,481.8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21,625.3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20,146.3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29"/>
                  </a:ext>
                </a:extLst>
              </a:tr>
              <a:tr h="92166">
                <a:tc>
                  <a:txBody>
                    <a:bodyPr/>
                    <a:lstStyle/>
                    <a:p>
                      <a:pPr algn="l" fontAlgn="b"/>
                      <a:r>
                        <a:rPr lang="en-US" sz="400" b="1" i="0" u="none" strike="noStrike">
                          <a:effectLst/>
                          <a:latin typeface="Tahoma" panose="020B0604030504040204" pitchFamily="34" charset="0"/>
                        </a:rPr>
                        <a:t>27</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Social benefits </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233,600.1</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212,033.0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203,886.0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extLst>
                  <a:ext uri="{0D108BD9-81ED-4DB2-BD59-A6C34878D82A}">
                    <a16:rowId xmlns:a16="http://schemas.microsoft.com/office/drawing/2014/main" val="10030"/>
                  </a:ext>
                </a:extLst>
              </a:tr>
              <a:tr h="92166">
                <a:tc>
                  <a:txBody>
                    <a:bodyPr/>
                    <a:lstStyle/>
                    <a:p>
                      <a:pPr algn="l" fontAlgn="b"/>
                      <a:r>
                        <a:rPr lang="en-US" sz="400" b="0" i="0" u="none" strike="noStrike">
                          <a:effectLst/>
                          <a:latin typeface="Tahoma" panose="020B0604030504040204" pitchFamily="34" charset="0"/>
                        </a:rPr>
                        <a:t>271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Social security benefits</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31"/>
                  </a:ext>
                </a:extLst>
              </a:tr>
              <a:tr h="92166">
                <a:tc>
                  <a:txBody>
                    <a:bodyPr/>
                    <a:lstStyle/>
                    <a:p>
                      <a:pPr algn="l" fontAlgn="b"/>
                      <a:r>
                        <a:rPr lang="en-US" sz="400" b="0" i="0" u="none" strike="noStrike">
                          <a:effectLst/>
                          <a:latin typeface="Tahoma" panose="020B0604030504040204" pitchFamily="34" charset="0"/>
                        </a:rPr>
                        <a:t>272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Social assistance benefits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1,431.9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1,295.0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3,349.0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32"/>
                  </a:ext>
                </a:extLst>
              </a:tr>
              <a:tr h="92166">
                <a:tc>
                  <a:txBody>
                    <a:bodyPr/>
                    <a:lstStyle/>
                    <a:p>
                      <a:pPr algn="l" fontAlgn="b"/>
                      <a:r>
                        <a:rPr lang="en-US" sz="400" b="0" i="0" u="none" strike="noStrike">
                          <a:effectLst/>
                          <a:latin typeface="Tahoma" panose="020B0604030504040204" pitchFamily="34" charset="0"/>
                        </a:rPr>
                        <a:t>273</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Employer social benefits </a:t>
                      </a:r>
                    </a:p>
                  </a:txBody>
                  <a:tcPr marL="49344"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232,168.2</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210,738.0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200,537.0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33"/>
                  </a:ext>
                </a:extLst>
              </a:tr>
              <a:tr h="92166">
                <a:tc>
                  <a:txBody>
                    <a:bodyPr/>
                    <a:lstStyle/>
                    <a:p>
                      <a:pPr algn="l" fontAlgn="b"/>
                      <a:r>
                        <a:rPr lang="en-US" sz="400" b="1" i="0" u="none" strike="noStrike">
                          <a:effectLst/>
                          <a:latin typeface="Tahoma" panose="020B0604030504040204" pitchFamily="34" charset="0"/>
                        </a:rPr>
                        <a:t>28</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Other expense</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56,573.7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99,203.3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96,809.3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extLst>
                  <a:ext uri="{0D108BD9-81ED-4DB2-BD59-A6C34878D82A}">
                    <a16:rowId xmlns:a16="http://schemas.microsoft.com/office/drawing/2014/main" val="10034"/>
                  </a:ext>
                </a:extLst>
              </a:tr>
              <a:tr h="92166">
                <a:tc>
                  <a:txBody>
                    <a:bodyPr/>
                    <a:lstStyle/>
                    <a:p>
                      <a:pPr algn="l" fontAlgn="b"/>
                      <a:r>
                        <a:rPr lang="en-US" sz="400" b="0" i="0" u="none" strike="noStrike">
                          <a:effectLst/>
                          <a:latin typeface="Tahoma" panose="020B0604030504040204" pitchFamily="34" charset="0"/>
                        </a:rPr>
                        <a:t>281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Property expense other than interest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209.0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35"/>
                  </a:ext>
                </a:extLst>
              </a:tr>
              <a:tr h="92166">
                <a:tc>
                  <a:txBody>
                    <a:bodyPr/>
                    <a:lstStyle/>
                    <a:p>
                      <a:pPr algn="l" fontAlgn="b"/>
                      <a:r>
                        <a:rPr lang="en-US" sz="400" b="0" i="0" u="none" strike="noStrike">
                          <a:effectLst/>
                          <a:latin typeface="Tahoma" panose="020B0604030504040204" pitchFamily="34" charset="0"/>
                        </a:rPr>
                        <a:t>2811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Dividends</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161.0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36"/>
                  </a:ext>
                </a:extLst>
              </a:tr>
              <a:tr h="92166">
                <a:tc>
                  <a:txBody>
                    <a:bodyPr/>
                    <a:lstStyle/>
                    <a:p>
                      <a:pPr algn="l" fontAlgn="b"/>
                      <a:r>
                        <a:rPr lang="en-US" sz="400" b="0" i="0" u="none" strike="noStrike">
                          <a:effectLst/>
                          <a:latin typeface="Tahoma" panose="020B0604030504040204" pitchFamily="34" charset="0"/>
                        </a:rPr>
                        <a:t>2812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Withdrawals of income from quasi-corporations</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37"/>
                  </a:ext>
                </a:extLst>
              </a:tr>
              <a:tr h="92166">
                <a:tc>
                  <a:txBody>
                    <a:bodyPr/>
                    <a:lstStyle/>
                    <a:p>
                      <a:pPr algn="l" fontAlgn="b"/>
                      <a:r>
                        <a:rPr lang="en-US" sz="400" b="0" i="0" u="none" strike="noStrike">
                          <a:effectLst/>
                          <a:latin typeface="Tahoma" panose="020B0604030504040204" pitchFamily="34" charset="0"/>
                        </a:rPr>
                        <a:t>2813</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Property expense for investment income disbursements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38"/>
                  </a:ext>
                </a:extLst>
              </a:tr>
              <a:tr h="92166">
                <a:tc>
                  <a:txBody>
                    <a:bodyPr/>
                    <a:lstStyle/>
                    <a:p>
                      <a:pPr algn="l" fontAlgn="b"/>
                      <a:r>
                        <a:rPr lang="en-US" sz="400" b="0" i="0" u="none" strike="noStrike">
                          <a:effectLst/>
                          <a:latin typeface="Tahoma" panose="020B0604030504040204" pitchFamily="34" charset="0"/>
                        </a:rPr>
                        <a:t>2814</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48.0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39"/>
                  </a:ext>
                </a:extLst>
              </a:tr>
              <a:tr h="92166">
                <a:tc>
                  <a:txBody>
                    <a:bodyPr/>
                    <a:lstStyle/>
                    <a:p>
                      <a:pPr algn="l" fontAlgn="b"/>
                      <a:r>
                        <a:rPr lang="en-US" sz="400" b="0" i="0" u="none" strike="noStrike">
                          <a:effectLst/>
                          <a:latin typeface="Tahoma" panose="020B0604030504040204" pitchFamily="34" charset="0"/>
                        </a:rPr>
                        <a:t>2815</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Reinvested earnings on foreign direct investment</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0"/>
                  </a:ext>
                </a:extLst>
              </a:tr>
              <a:tr h="92166">
                <a:tc>
                  <a:txBody>
                    <a:bodyPr/>
                    <a:lstStyle/>
                    <a:p>
                      <a:pPr algn="l" fontAlgn="b"/>
                      <a:r>
                        <a:rPr lang="en-US" sz="400" b="0" i="0" u="none" strike="noStrike">
                          <a:effectLst/>
                          <a:latin typeface="Tahoma" panose="020B0604030504040204" pitchFamily="34" charset="0"/>
                        </a:rPr>
                        <a:t>282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Transfers not elsewhere classified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56,571.2</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99,199.3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96,600.3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1"/>
                  </a:ext>
                </a:extLst>
              </a:tr>
              <a:tr h="92166">
                <a:tc>
                  <a:txBody>
                    <a:bodyPr/>
                    <a:lstStyle/>
                    <a:p>
                      <a:pPr algn="l" fontAlgn="b"/>
                      <a:r>
                        <a:rPr lang="en-US" sz="400" b="0" i="0" u="none" strike="noStrike">
                          <a:effectLst/>
                          <a:latin typeface="Tahoma" panose="020B0604030504040204" pitchFamily="34" charset="0"/>
                        </a:rPr>
                        <a:t>2821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29,169.3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72,929.0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63,915.0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2"/>
                  </a:ext>
                </a:extLst>
              </a:tr>
              <a:tr h="92166">
                <a:tc>
                  <a:txBody>
                    <a:bodyPr/>
                    <a:lstStyle/>
                    <a:p>
                      <a:pPr algn="l" fontAlgn="b"/>
                      <a:r>
                        <a:rPr lang="en-US" sz="400" b="0" i="0" u="none" strike="noStrike">
                          <a:effectLst/>
                          <a:latin typeface="Tahoma" panose="020B0604030504040204" pitchFamily="34" charset="0"/>
                        </a:rPr>
                        <a:t>2822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Capital</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27,401.9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26,270.3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32,685.3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3"/>
                  </a:ext>
                </a:extLst>
              </a:tr>
              <a:tr h="164931">
                <a:tc>
                  <a:txBody>
                    <a:bodyPr/>
                    <a:lstStyle/>
                    <a:p>
                      <a:pPr algn="l" fontAlgn="b"/>
                      <a:r>
                        <a:rPr lang="en-US" sz="400" b="0" i="0" u="none" strike="noStrike">
                          <a:effectLst/>
                          <a:latin typeface="Tahoma" panose="020B0604030504040204" pitchFamily="34" charset="0"/>
                        </a:rPr>
                        <a:t>283</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Premiums, fees, and claims related to nonlife insurance and standardized guarantee schemes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4"/>
                  </a:ext>
                </a:extLst>
              </a:tr>
              <a:tr h="92166">
                <a:tc>
                  <a:txBody>
                    <a:bodyPr/>
                    <a:lstStyle/>
                    <a:p>
                      <a:pPr algn="l" fontAlgn="b"/>
                      <a:r>
                        <a:rPr lang="en-US" sz="400" b="0" i="0" u="none" strike="noStrike">
                          <a:effectLst/>
                          <a:latin typeface="Tahoma" panose="020B0604030504040204" pitchFamily="34" charset="0"/>
                        </a:rPr>
                        <a:t>2831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Premiums, fees, and current claims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5"/>
                  </a:ext>
                </a:extLst>
              </a:tr>
              <a:tr h="92166">
                <a:tc>
                  <a:txBody>
                    <a:bodyPr/>
                    <a:lstStyle/>
                    <a:p>
                      <a:pPr algn="l" fontAlgn="b"/>
                      <a:r>
                        <a:rPr lang="en-US" sz="400" b="0" i="0" u="none" strike="noStrike">
                          <a:effectLst/>
                          <a:latin typeface="Tahoma" panose="020B0604030504040204" pitchFamily="34" charset="0"/>
                        </a:rPr>
                        <a:t>28311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Premiums</a:t>
                      </a:r>
                    </a:p>
                  </a:txBody>
                  <a:tcPr marL="148033"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6"/>
                  </a:ext>
                </a:extLst>
              </a:tr>
              <a:tr h="92166">
                <a:tc>
                  <a:txBody>
                    <a:bodyPr/>
                    <a:lstStyle/>
                    <a:p>
                      <a:pPr algn="l" fontAlgn="b"/>
                      <a:r>
                        <a:rPr lang="en-US" sz="400" b="0" i="0" u="none" strike="noStrike">
                          <a:effectLst/>
                          <a:latin typeface="Tahoma" panose="020B0604030504040204" pitchFamily="34" charset="0"/>
                        </a:rPr>
                        <a:t>28312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Fees for standardized guarantee schemes  </a:t>
                      </a:r>
                    </a:p>
                  </a:txBody>
                  <a:tcPr marL="148033"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7"/>
                  </a:ext>
                </a:extLst>
              </a:tr>
              <a:tr h="92166">
                <a:tc>
                  <a:txBody>
                    <a:bodyPr/>
                    <a:lstStyle/>
                    <a:p>
                      <a:pPr algn="l" fontAlgn="b"/>
                      <a:r>
                        <a:rPr lang="en-US" sz="400" b="0" i="0" u="none" strike="noStrike">
                          <a:effectLst/>
                          <a:latin typeface="Tahoma" panose="020B0604030504040204" pitchFamily="34" charset="0"/>
                        </a:rPr>
                        <a:t>28313</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claims  </a:t>
                      </a:r>
                    </a:p>
                  </a:txBody>
                  <a:tcPr marL="148033"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8"/>
                  </a:ext>
                </a:extLst>
              </a:tr>
              <a:tr h="92166">
                <a:tc>
                  <a:txBody>
                    <a:bodyPr/>
                    <a:lstStyle/>
                    <a:p>
                      <a:pPr algn="l" fontAlgn="b"/>
                      <a:r>
                        <a:rPr lang="en-US" sz="400" b="0" i="0" u="none" strike="noStrike">
                          <a:effectLst/>
                          <a:latin typeface="Tahoma" panose="020B0604030504040204" pitchFamily="34" charset="0"/>
                        </a:rPr>
                        <a:t>2832</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400" b="0" i="0" u="none" strike="noStrike">
                          <a:effectLst/>
                          <a:latin typeface="Tahoma" panose="020B0604030504040204" pitchFamily="34" charset="0"/>
                        </a:rPr>
                        <a:t>Capital claims </a:t>
                      </a:r>
                    </a:p>
                  </a:txBody>
                  <a:tcPr marL="98688"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49"/>
                  </a:ext>
                </a:extLst>
              </a:tr>
              <a:tr h="143828">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50"/>
                  </a:ext>
                </a:extLst>
              </a:tr>
              <a:tr h="143828">
                <a:tc gridSpan="2">
                  <a:txBody>
                    <a:bodyPr/>
                    <a:lstStyle/>
                    <a:p>
                      <a:pPr algn="l"/>
                      <a:r>
                        <a:rPr lang="en-US" sz="800" dirty="0">
                          <a:effectLst/>
                        </a:rPr>
                        <a:t>Last updated  September 2016</a:t>
                      </a:r>
                    </a:p>
                  </a:txBody>
                  <a:tcPr marL="0" marR="0" marT="0" marB="0" anchor="ctr">
                    <a:lnL>
                      <a:noFill/>
                    </a:lnL>
                    <a:lnR>
                      <a:noFill/>
                    </a:lnR>
                    <a:lnT>
                      <a:noFill/>
                    </a:lnT>
                    <a:lnB>
                      <a:noFill/>
                    </a:lnB>
                  </a:tcPr>
                </a:tc>
                <a:tc hMerge="1">
                  <a:txBody>
                    <a:bodyPr/>
                    <a:lstStyle/>
                    <a:p>
                      <a:endParaRPr lang="en-US"/>
                    </a:p>
                  </a:txBody>
                  <a:tcPr/>
                </a:tc>
                <a:tc>
                  <a:txBody>
                    <a:bodyPr/>
                    <a:lstStyle/>
                    <a:p>
                      <a:endParaRPr lang="en-US" sz="800">
                        <a:effectLst/>
                      </a:endParaRPr>
                    </a:p>
                  </a:txBody>
                  <a:tcPr marL="0" marR="0" marT="0" marB="0" anchor="ctr">
                    <a:lnL>
                      <a:noFill/>
                    </a:lnL>
                    <a:lnR>
                      <a:noFill/>
                    </a:lnR>
                    <a:lnT>
                      <a:noFill/>
                    </a:lnT>
                    <a:lnB>
                      <a:noFill/>
                    </a:lnB>
                  </a:tcPr>
                </a:tc>
                <a:tc>
                  <a:txBody>
                    <a:bodyPr/>
                    <a:lstStyle/>
                    <a:p>
                      <a:endParaRPr lang="en-US" sz="800">
                        <a:effectLst/>
                      </a:endParaRPr>
                    </a:p>
                  </a:txBody>
                  <a:tcPr marL="0" marR="0" marT="0" marB="0" anchor="ctr">
                    <a:lnL>
                      <a:noFill/>
                    </a:lnL>
                    <a:lnR>
                      <a:noFill/>
                    </a:lnR>
                    <a:lnT>
                      <a:noFill/>
                    </a:lnT>
                    <a:lnB>
                      <a:noFill/>
                    </a:lnB>
                  </a:tcPr>
                </a:tc>
                <a:tc>
                  <a:txBody>
                    <a:bodyPr/>
                    <a:lstStyle/>
                    <a:p>
                      <a:endParaRPr lang="en-US" sz="800" dirty="0">
                        <a:effectLst/>
                      </a:endParaRPr>
                    </a:p>
                  </a:txBody>
                  <a:tcPr marL="0" marR="0" marT="0" marB="0" anchor="ctr">
                    <a:lnL>
                      <a:noFill/>
                    </a:lnL>
                    <a:lnR>
                      <a:noFill/>
                    </a:lnR>
                    <a:lnT>
                      <a:noFill/>
                    </a:lnT>
                    <a:lnB>
                      <a:noFill/>
                    </a:lnB>
                  </a:tcPr>
                </a:tc>
                <a:extLst>
                  <a:ext uri="{0D108BD9-81ED-4DB2-BD59-A6C34878D82A}">
                    <a16:rowId xmlns:a16="http://schemas.microsoft.com/office/drawing/2014/main" val="10051"/>
                  </a:ext>
                </a:extLst>
              </a:tr>
            </a:tbl>
          </a:graphicData>
        </a:graphic>
      </p:graphicFrame>
      <p:sp>
        <p:nvSpPr>
          <p:cNvPr id="5" name="Rectangle 1"/>
          <p:cNvSpPr>
            <a:spLocks noChangeArrowheads="1"/>
          </p:cNvSpPr>
          <p:nvPr/>
        </p:nvSpPr>
        <p:spPr bwMode="auto">
          <a:xfrm>
            <a:off x="-14597640" y="-323165"/>
            <a:ext cx="4138727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
        <p:nvSpPr>
          <p:cNvPr id="3" name="Footer Placeholder 2"/>
          <p:cNvSpPr>
            <a:spLocks noGrp="1"/>
          </p:cNvSpPr>
          <p:nvPr>
            <p:ph type="ftr" sz="quarter" idx="11"/>
          </p:nvPr>
        </p:nvSpPr>
        <p:spPr/>
        <p:txBody>
          <a:bodyPr/>
          <a:lstStyle/>
          <a:p>
            <a:r>
              <a:rPr lang="en-US"/>
              <a:t>Chanin Mephokee for EE460</a:t>
            </a:r>
          </a:p>
        </p:txBody>
      </p:sp>
      <p:sp>
        <p:nvSpPr>
          <p:cNvPr id="6" name="Slide Number Placeholder 5"/>
          <p:cNvSpPr>
            <a:spLocks noGrp="1"/>
          </p:cNvSpPr>
          <p:nvPr>
            <p:ph type="sldNum" sz="quarter" idx="12"/>
          </p:nvPr>
        </p:nvSpPr>
        <p:spPr/>
        <p:txBody>
          <a:bodyPr/>
          <a:lstStyle/>
          <a:p>
            <a:fld id="{F64CE0EC-4B46-4C03-971F-D0E04C4A1047}" type="slidenum">
              <a:rPr lang="en-US" smtClean="0"/>
              <a:t>6</a:t>
            </a:fld>
            <a:endParaRPr lang="en-US"/>
          </a:p>
        </p:txBody>
      </p:sp>
    </p:spTree>
    <p:extLst>
      <p:ext uri="{BB962C8B-B14F-4D97-AF65-F5344CB8AC3E}">
        <p14:creationId xmlns:p14="http://schemas.microsoft.com/office/powerpoint/2010/main" val="1589327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365125"/>
            <a:ext cx="10515600" cy="6061433"/>
          </a:xfrm>
        </p:spPr>
      </p:pic>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7</a:t>
            </a:fld>
            <a:endParaRPr lang="en-US"/>
          </a:p>
        </p:txBody>
      </p:sp>
    </p:spTree>
    <p:extLst>
      <p:ext uri="{BB962C8B-B14F-4D97-AF65-F5344CB8AC3E}">
        <p14:creationId xmlns:p14="http://schemas.microsoft.com/office/powerpoint/2010/main" val="2925184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Performance Agreement Framework after 1997</a:t>
            </a:r>
          </a:p>
        </p:txBody>
      </p:sp>
      <p:sp>
        <p:nvSpPr>
          <p:cNvPr id="3" name="Content Placeholder 2"/>
          <p:cNvSpPr>
            <a:spLocks noGrp="1"/>
          </p:cNvSpPr>
          <p:nvPr>
            <p:ph idx="1"/>
          </p:nvPr>
        </p:nvSpPr>
        <p:spPr/>
        <p:txBody>
          <a:bodyPr/>
          <a:lstStyle/>
          <a:p>
            <a:r>
              <a:rPr lang="en-US" dirty="0"/>
              <a:t>1. Stage One; Development of the Results-Based Management system</a:t>
            </a:r>
          </a:p>
          <a:p>
            <a:r>
              <a:rPr lang="en-US" dirty="0"/>
              <a:t>2. Stage Two; Establishment of the Office of Public Sector Development Commission (OPDC) </a:t>
            </a:r>
            <a:r>
              <a:rPr lang="th-TH" dirty="0">
                <a:solidFill>
                  <a:srgbClr val="FF0000"/>
                </a:solidFill>
              </a:rPr>
              <a:t>คณะกรรมการพัฒนาระบบข้าราชการ</a:t>
            </a:r>
            <a:endParaRPr lang="en-US" dirty="0">
              <a:solidFill>
                <a:srgbClr val="FF0000"/>
              </a:solidFill>
            </a:endParaRPr>
          </a:p>
          <a:p>
            <a:r>
              <a:rPr lang="en-US" dirty="0"/>
              <a:t>3.Stage Three; Development of the Performance Agreement Framework</a:t>
            </a:r>
          </a:p>
          <a:p>
            <a:r>
              <a:rPr lang="en-US" dirty="0"/>
              <a:t>4. Stage Four: Refining and extending the Performance Agreement Framework (2006)</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8</a:t>
            </a:fld>
            <a:endParaRPr lang="en-US"/>
          </a:p>
        </p:txBody>
      </p:sp>
    </p:spTree>
    <p:extLst>
      <p:ext uri="{BB962C8B-B14F-4D97-AF65-F5344CB8AC3E}">
        <p14:creationId xmlns:p14="http://schemas.microsoft.com/office/powerpoint/2010/main" val="15339281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 One (1999)</a:t>
            </a:r>
          </a:p>
        </p:txBody>
      </p:sp>
      <p:sp>
        <p:nvSpPr>
          <p:cNvPr id="3" name="Content Placeholder 2"/>
          <p:cNvSpPr>
            <a:spLocks noGrp="1"/>
          </p:cNvSpPr>
          <p:nvPr>
            <p:ph idx="1"/>
          </p:nvPr>
        </p:nvSpPr>
        <p:spPr/>
        <p:txBody>
          <a:bodyPr>
            <a:normAutofit/>
          </a:bodyPr>
          <a:lstStyle/>
          <a:p>
            <a:r>
              <a:rPr lang="en-US" dirty="0"/>
              <a:t>Funded by the World Bank under the Budget Modernization Management. Introduced Performance-based budget system (PBBS)</a:t>
            </a:r>
          </a:p>
          <a:p>
            <a:r>
              <a:rPr lang="en-US" dirty="0"/>
              <a:t>Administrative Renewal Project (ARP), to focus more on measurable output and outcome, transparency and responsiveness. Introducing Result-Based Management system</a:t>
            </a:r>
          </a:p>
          <a:p>
            <a:r>
              <a:rPr lang="en-US" dirty="0"/>
              <a:t>Learnt from US Government Performance Review Act 1993 and UK Public Service Agreement 1993 (</a:t>
            </a:r>
            <a:r>
              <a:rPr lang="en-US" dirty="0">
                <a:solidFill>
                  <a:srgbClr val="FF0000"/>
                </a:solidFill>
              </a:rPr>
              <a:t>PSA</a:t>
            </a:r>
            <a:r>
              <a:rPr lang="en-US" dirty="0"/>
              <a:t>). Both of which prescribed Result-Based Management system.</a:t>
            </a:r>
          </a:p>
          <a:p>
            <a:r>
              <a:rPr lang="en-US" dirty="0"/>
              <a:t>Balanced Scorecard concept, Self-assessment report, and Bonus as reward</a:t>
            </a:r>
          </a:p>
          <a:p>
            <a:endParaRPr lang="en-US" dirty="0"/>
          </a:p>
          <a:p>
            <a:endParaRPr lang="en-US" dirty="0"/>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9</a:t>
            </a:fld>
            <a:endParaRPr lang="en-US"/>
          </a:p>
        </p:txBody>
      </p:sp>
    </p:spTree>
    <p:extLst>
      <p:ext uri="{BB962C8B-B14F-4D97-AF65-F5344CB8AC3E}">
        <p14:creationId xmlns:p14="http://schemas.microsoft.com/office/powerpoint/2010/main" val="37947161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Balanced Scorecard</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38200" y="1690688"/>
            <a:ext cx="10515599" cy="3852897"/>
          </a:xfrm>
        </p:spPr>
      </p:pic>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10</a:t>
            </a:fld>
            <a:endParaRPr lang="en-US"/>
          </a:p>
        </p:txBody>
      </p:sp>
    </p:spTree>
    <p:extLst>
      <p:ext uri="{BB962C8B-B14F-4D97-AF65-F5344CB8AC3E}">
        <p14:creationId xmlns:p14="http://schemas.microsoft.com/office/powerpoint/2010/main" val="3028555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Result-Based Management system</a:t>
            </a:r>
            <a:br>
              <a:rPr lang="en-US" dirty="0"/>
            </a:br>
            <a:r>
              <a:rPr lang="en-US" sz="2000" dirty="0"/>
              <a:t>government organization must be able to response to the following issues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63593855"/>
              </p:ext>
            </p:extLst>
          </p:nvPr>
        </p:nvGraphicFramePr>
        <p:xfrm>
          <a:off x="838200" y="1825625"/>
          <a:ext cx="10515600" cy="185420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r>
                        <a:rPr lang="en-US" dirty="0"/>
                        <a:t>-Prospective (what)</a:t>
                      </a:r>
                    </a:p>
                  </a:txBody>
                  <a:tcPr/>
                </a:tc>
                <a:tc>
                  <a:txBody>
                    <a:bodyPr/>
                    <a:lstStyle/>
                    <a:p>
                      <a:r>
                        <a:rPr lang="en-US" dirty="0"/>
                        <a:t>Measures (how)</a:t>
                      </a:r>
                    </a:p>
                  </a:txBody>
                  <a:tcPr/>
                </a:tc>
                <a:extLst>
                  <a:ext uri="{0D108BD9-81ED-4DB2-BD59-A6C34878D82A}">
                    <a16:rowId xmlns:a16="http://schemas.microsoft.com/office/drawing/2014/main" val="10000"/>
                  </a:ext>
                </a:extLst>
              </a:tr>
              <a:tr h="370840">
                <a:tc>
                  <a:txBody>
                    <a:bodyPr/>
                    <a:lstStyle/>
                    <a:p>
                      <a:r>
                        <a:rPr lang="en-US" dirty="0"/>
                        <a:t>External</a:t>
                      </a:r>
                    </a:p>
                  </a:txBody>
                  <a:tcPr/>
                </a:tc>
                <a:tc>
                  <a:txBody>
                    <a:bodyPr/>
                    <a:lstStyle/>
                    <a:p>
                      <a:r>
                        <a:rPr lang="en-US" dirty="0"/>
                        <a:t>Customer, government concerns</a:t>
                      </a:r>
                    </a:p>
                  </a:txBody>
                  <a:tcPr/>
                </a:tc>
                <a:extLst>
                  <a:ext uri="{0D108BD9-81ED-4DB2-BD59-A6C34878D82A}">
                    <a16:rowId xmlns:a16="http://schemas.microsoft.com/office/drawing/2014/main" val="10001"/>
                  </a:ext>
                </a:extLst>
              </a:tr>
              <a:tr h="370840">
                <a:tc>
                  <a:txBody>
                    <a:bodyPr/>
                    <a:lstStyle/>
                    <a:p>
                      <a:r>
                        <a:rPr lang="en-US" dirty="0"/>
                        <a:t>Internal</a:t>
                      </a:r>
                    </a:p>
                  </a:txBody>
                  <a:tcPr/>
                </a:tc>
                <a:tc>
                  <a:txBody>
                    <a:bodyPr/>
                    <a:lstStyle/>
                    <a:p>
                      <a:r>
                        <a:rPr lang="en-US" dirty="0"/>
                        <a:t>Knowledge, ability, skill</a:t>
                      </a:r>
                    </a:p>
                  </a:txBody>
                  <a:tcPr/>
                </a:tc>
                <a:extLst>
                  <a:ext uri="{0D108BD9-81ED-4DB2-BD59-A6C34878D82A}">
                    <a16:rowId xmlns:a16="http://schemas.microsoft.com/office/drawing/2014/main" val="10002"/>
                  </a:ext>
                </a:extLst>
              </a:tr>
              <a:tr h="370840">
                <a:tc>
                  <a:txBody>
                    <a:bodyPr/>
                    <a:lstStyle/>
                    <a:p>
                      <a:r>
                        <a:rPr lang="en-US" dirty="0"/>
                        <a:t>Innovation</a:t>
                      </a:r>
                    </a:p>
                  </a:txBody>
                  <a:tcPr/>
                </a:tc>
                <a:tc>
                  <a:txBody>
                    <a:bodyPr/>
                    <a:lstStyle/>
                    <a:p>
                      <a:r>
                        <a:rPr lang="en-US" dirty="0"/>
                        <a:t>Research, Information</a:t>
                      </a:r>
                    </a:p>
                  </a:txBody>
                  <a:tcPr/>
                </a:tc>
                <a:extLst>
                  <a:ext uri="{0D108BD9-81ED-4DB2-BD59-A6C34878D82A}">
                    <a16:rowId xmlns:a16="http://schemas.microsoft.com/office/drawing/2014/main" val="10003"/>
                  </a:ext>
                </a:extLst>
              </a:tr>
              <a:tr h="370840">
                <a:tc>
                  <a:txBody>
                    <a:bodyPr/>
                    <a:lstStyle/>
                    <a:p>
                      <a:r>
                        <a:rPr lang="en-US" dirty="0"/>
                        <a:t>Financial</a:t>
                      </a:r>
                    </a:p>
                  </a:txBody>
                  <a:tcPr/>
                </a:tc>
                <a:tc>
                  <a:txBody>
                    <a:bodyPr/>
                    <a:lstStyle/>
                    <a:p>
                      <a:r>
                        <a:rPr lang="en-US" dirty="0"/>
                        <a:t>Cost effectiveness, corruption protection, Economy</a:t>
                      </a:r>
                    </a:p>
                  </a:txBody>
                  <a:tcPr/>
                </a:tc>
                <a:extLst>
                  <a:ext uri="{0D108BD9-81ED-4DB2-BD59-A6C34878D82A}">
                    <a16:rowId xmlns:a16="http://schemas.microsoft.com/office/drawing/2014/main" val="10004"/>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11</a:t>
            </a:fld>
            <a:endParaRPr lang="en-US"/>
          </a:p>
        </p:txBody>
      </p:sp>
    </p:spTree>
    <p:extLst>
      <p:ext uri="{BB962C8B-B14F-4D97-AF65-F5344CB8AC3E}">
        <p14:creationId xmlns:p14="http://schemas.microsoft.com/office/powerpoint/2010/main" val="315079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Performance Evaluation Framework (PEF) </a:t>
            </a:r>
            <a:r>
              <a:rPr lang="en-US" sz="2400" dirty="0"/>
              <a:t>continued for only 2 fiscal years (2001-2002)</a:t>
            </a:r>
          </a:p>
        </p:txBody>
      </p:sp>
      <p:sp>
        <p:nvSpPr>
          <p:cNvPr id="3" name="Content Placeholder 2"/>
          <p:cNvSpPr>
            <a:spLocks noGrp="1"/>
          </p:cNvSpPr>
          <p:nvPr>
            <p:ph idx="1"/>
          </p:nvPr>
        </p:nvSpPr>
        <p:spPr/>
        <p:txBody>
          <a:bodyPr/>
          <a:lstStyle/>
          <a:p>
            <a:r>
              <a:rPr lang="en-US" dirty="0"/>
              <a:t>Civil Service Commission </a:t>
            </a:r>
            <a:r>
              <a:rPr lang="th-TH" dirty="0"/>
              <a:t>(</a:t>
            </a:r>
            <a:r>
              <a:rPr lang="th-TH" dirty="0">
                <a:solidFill>
                  <a:srgbClr val="FF0000"/>
                </a:solidFill>
              </a:rPr>
              <a:t>คณะกรรมการข้าราชการพลเรือน</a:t>
            </a:r>
            <a:r>
              <a:rPr lang="th-TH" dirty="0"/>
              <a:t>) </a:t>
            </a:r>
            <a:r>
              <a:rPr lang="en-US" dirty="0"/>
              <a:t>could not conduct and enforce this new framework.</a:t>
            </a:r>
          </a:p>
          <a:p>
            <a:r>
              <a:rPr lang="en-US" dirty="0"/>
              <a:t>Balanced Scorecard was unsuccessful.</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12</a:t>
            </a:fld>
            <a:endParaRPr lang="en-US"/>
          </a:p>
        </p:txBody>
      </p:sp>
    </p:spTree>
    <p:extLst>
      <p:ext uri="{BB962C8B-B14F-4D97-AF65-F5344CB8AC3E}">
        <p14:creationId xmlns:p14="http://schemas.microsoft.com/office/powerpoint/2010/main" val="19329483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 Two</a:t>
            </a:r>
          </a:p>
        </p:txBody>
      </p:sp>
      <p:sp>
        <p:nvSpPr>
          <p:cNvPr id="3" name="Content Placeholder 2"/>
          <p:cNvSpPr>
            <a:spLocks noGrp="1"/>
          </p:cNvSpPr>
          <p:nvPr>
            <p:ph idx="1"/>
          </p:nvPr>
        </p:nvSpPr>
        <p:spPr/>
        <p:txBody>
          <a:bodyPr/>
          <a:lstStyle/>
          <a:p>
            <a:r>
              <a:rPr lang="en-US" dirty="0"/>
              <a:t>The Office of Public Sector Development Commission (OPDC) in the late 2002, responsible for developing performance management in public sectors (monitoring and evaluation)</a:t>
            </a:r>
          </a:p>
          <a:p>
            <a:r>
              <a:rPr lang="en-US" dirty="0"/>
              <a:t>Installation of junior entrepreneurs  throughout public sector.</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13</a:t>
            </a:fld>
            <a:endParaRPr lang="en-US"/>
          </a:p>
        </p:txBody>
      </p:sp>
    </p:spTree>
    <p:extLst>
      <p:ext uri="{BB962C8B-B14F-4D97-AF65-F5344CB8AC3E}">
        <p14:creationId xmlns:p14="http://schemas.microsoft.com/office/powerpoint/2010/main" val="1105750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 Three</a:t>
            </a:r>
          </a:p>
        </p:txBody>
      </p:sp>
      <p:sp>
        <p:nvSpPr>
          <p:cNvPr id="3" name="Content Placeholder 2"/>
          <p:cNvSpPr>
            <a:spLocks noGrp="1"/>
          </p:cNvSpPr>
          <p:nvPr>
            <p:ph idx="1"/>
          </p:nvPr>
        </p:nvSpPr>
        <p:spPr/>
        <p:txBody>
          <a:bodyPr/>
          <a:lstStyle/>
          <a:p>
            <a:r>
              <a:rPr lang="en-US" dirty="0"/>
              <a:t>Royal Decree on Criteria and Procedure for good Governance 2003</a:t>
            </a:r>
          </a:p>
          <a:p>
            <a:r>
              <a:rPr lang="en-US" dirty="0"/>
              <a:t>Performance Agreement of the Public Sector (OPDC, 2004)</a:t>
            </a:r>
          </a:p>
          <a:p>
            <a:r>
              <a:rPr lang="en-US" dirty="0"/>
              <a:t>Balanced Scorecard was changed to </a:t>
            </a:r>
            <a:r>
              <a:rPr lang="en-US" dirty="0">
                <a:solidFill>
                  <a:srgbClr val="FF0000"/>
                </a:solidFill>
              </a:rPr>
              <a:t>KPI Scorecard</a:t>
            </a:r>
            <a:r>
              <a:rPr lang="en-US" dirty="0"/>
              <a:t>, beginning with what will be measured and how to measure, rather than as a strategic score card.</a:t>
            </a:r>
          </a:p>
          <a:p>
            <a:r>
              <a:rPr lang="en-US" dirty="0"/>
              <a:t>The performance indicators were measured on a five-rating scale, where 5 = signified excellent, 4 = good, 3 = standards, 2 = need further improvement, and 1 = poor.</a:t>
            </a:r>
          </a:p>
          <a:p>
            <a:r>
              <a:rPr lang="en-US" dirty="0"/>
              <a:t>Self-assessment system.</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14</a:t>
            </a:fld>
            <a:endParaRPr lang="en-US"/>
          </a:p>
        </p:txBody>
      </p:sp>
    </p:spTree>
    <p:extLst>
      <p:ext uri="{BB962C8B-B14F-4D97-AF65-F5344CB8AC3E}">
        <p14:creationId xmlns:p14="http://schemas.microsoft.com/office/powerpoint/2010/main" val="3194486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 Four (2006)</a:t>
            </a:r>
          </a:p>
        </p:txBody>
      </p:sp>
      <p:sp>
        <p:nvSpPr>
          <p:cNvPr id="3" name="Content Placeholder 2"/>
          <p:cNvSpPr>
            <a:spLocks noGrp="1"/>
          </p:cNvSpPr>
          <p:nvPr>
            <p:ph idx="1"/>
          </p:nvPr>
        </p:nvSpPr>
        <p:spPr/>
        <p:txBody>
          <a:bodyPr/>
          <a:lstStyle/>
          <a:p>
            <a:r>
              <a:rPr lang="en-US" dirty="0"/>
              <a:t>Strengthening Performance Agreement Framework (PAF) and Self-assessment scorecard system.</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15</a:t>
            </a:fld>
            <a:endParaRPr lang="en-US"/>
          </a:p>
        </p:txBody>
      </p:sp>
    </p:spTree>
    <p:extLst>
      <p:ext uri="{BB962C8B-B14F-4D97-AF65-F5344CB8AC3E}">
        <p14:creationId xmlns:p14="http://schemas.microsoft.com/office/powerpoint/2010/main" val="1988302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Comments</a:t>
            </a:r>
          </a:p>
        </p:txBody>
      </p:sp>
      <p:sp>
        <p:nvSpPr>
          <p:cNvPr id="3" name="Content Placeholder 2"/>
          <p:cNvSpPr>
            <a:spLocks noGrp="1"/>
          </p:cNvSpPr>
          <p:nvPr>
            <p:ph idx="1"/>
          </p:nvPr>
        </p:nvSpPr>
        <p:spPr/>
        <p:txBody>
          <a:bodyPr/>
          <a:lstStyle/>
          <a:p>
            <a:r>
              <a:rPr lang="en-US" dirty="0"/>
              <a:t>Negotiation based still ( both on expected targets and actual performance)</a:t>
            </a:r>
          </a:p>
          <a:p>
            <a:r>
              <a:rPr lang="en-US" dirty="0"/>
              <a:t>Focused more on paper work, less in practices</a:t>
            </a:r>
          </a:p>
          <a:p>
            <a:r>
              <a:rPr lang="en-US" dirty="0"/>
              <a:t>Budget Bureau still holds monopoly power on budgeting</a:t>
            </a:r>
          </a:p>
          <a:p>
            <a:r>
              <a:rPr lang="en-US" dirty="0"/>
              <a:t>Line-item and negotiation still used in practice.</a:t>
            </a:r>
          </a:p>
          <a:p>
            <a:endParaRPr lang="en-US" dirty="0"/>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16</a:t>
            </a:fld>
            <a:endParaRPr lang="en-US"/>
          </a:p>
        </p:txBody>
      </p:sp>
    </p:spTree>
    <p:extLst>
      <p:ext uri="{BB962C8B-B14F-4D97-AF65-F5344CB8AC3E}">
        <p14:creationId xmlns:p14="http://schemas.microsoft.com/office/powerpoint/2010/main" val="24876676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Formation Process</a:t>
            </a:r>
            <a:endParaRPr lang="th-TH" dirty="0"/>
          </a:p>
        </p:txBody>
      </p:sp>
      <p:graphicFrame>
        <p:nvGraphicFramePr>
          <p:cNvPr id="4" name="Content Placeholder 3"/>
          <p:cNvGraphicFramePr>
            <a:graphicFrameLocks noGrp="1"/>
          </p:cNvGraphicFramePr>
          <p:nvPr>
            <p:ph idx="1"/>
            <p:extLst/>
          </p:nvPr>
        </p:nvGraphicFramePr>
        <p:xfrm>
          <a:off x="1981200" y="1600200"/>
          <a:ext cx="8229600" cy="2499360"/>
        </p:xfrm>
        <a:graphic>
          <a:graphicData uri="http://schemas.openxmlformats.org/drawingml/2006/table">
            <a:tbl>
              <a:tblPr firstRow="1" bandRow="1">
                <a:tableStyleId>{5C22544A-7EE6-4342-B048-85BDC9FD1C3A}</a:tableStyleId>
              </a:tblPr>
              <a:tblGrid>
                <a:gridCol w="2242592">
                  <a:extLst>
                    <a:ext uri="{9D8B030D-6E8A-4147-A177-3AD203B41FA5}">
                      <a16:colId xmlns:a16="http://schemas.microsoft.com/office/drawing/2014/main" val="20000"/>
                    </a:ext>
                  </a:extLst>
                </a:gridCol>
                <a:gridCol w="3243808">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370840">
                <a:tc>
                  <a:txBody>
                    <a:bodyPr/>
                    <a:lstStyle/>
                    <a:p>
                      <a:endParaRPr lang="th-TH" dirty="0"/>
                    </a:p>
                  </a:txBody>
                  <a:tcPr/>
                </a:tc>
                <a:tc>
                  <a:txBody>
                    <a:bodyPr/>
                    <a:lstStyle/>
                    <a:p>
                      <a:endParaRPr lang="th-TH"/>
                    </a:p>
                  </a:txBody>
                  <a:tcPr/>
                </a:tc>
                <a:tc>
                  <a:txBody>
                    <a:bodyPr/>
                    <a:lstStyle/>
                    <a:p>
                      <a:r>
                        <a:rPr lang="en-US" sz="2000" dirty="0"/>
                        <a:t>Responsible Agencies</a:t>
                      </a:r>
                      <a:endParaRPr lang="th-TH" sz="2000" dirty="0"/>
                    </a:p>
                  </a:txBody>
                  <a:tcPr/>
                </a:tc>
                <a:extLst>
                  <a:ext uri="{0D108BD9-81ED-4DB2-BD59-A6C34878D82A}">
                    <a16:rowId xmlns:a16="http://schemas.microsoft.com/office/drawing/2014/main" val="10000"/>
                  </a:ext>
                </a:extLst>
              </a:tr>
              <a:tr h="370840">
                <a:tc>
                  <a:txBody>
                    <a:bodyPr/>
                    <a:lstStyle/>
                    <a:p>
                      <a:r>
                        <a:rPr lang="en-US" sz="2000" dirty="0"/>
                        <a:t>January</a:t>
                      </a:r>
                      <a:endParaRPr lang="th-TH" sz="2000" dirty="0"/>
                    </a:p>
                  </a:txBody>
                  <a:tcPr/>
                </a:tc>
                <a:tc>
                  <a:txBody>
                    <a:bodyPr/>
                    <a:lstStyle/>
                    <a:p>
                      <a:r>
                        <a:rPr lang="en-US" dirty="0"/>
                        <a:t>Budget Planning</a:t>
                      </a:r>
                      <a:endParaRPr lang="th-TH" dirty="0"/>
                    </a:p>
                  </a:txBody>
                  <a:tcPr/>
                </a:tc>
                <a:tc>
                  <a:txBody>
                    <a:bodyPr/>
                    <a:lstStyle/>
                    <a:p>
                      <a:r>
                        <a:rPr lang="en-US" sz="1800" dirty="0"/>
                        <a:t>BOT, NESDB, MOF, BOB</a:t>
                      </a:r>
                      <a:endParaRPr lang="th-TH" sz="1800" dirty="0"/>
                    </a:p>
                  </a:txBody>
                  <a:tcPr/>
                </a:tc>
                <a:extLst>
                  <a:ext uri="{0D108BD9-81ED-4DB2-BD59-A6C34878D82A}">
                    <a16:rowId xmlns:a16="http://schemas.microsoft.com/office/drawing/2014/main" val="10001"/>
                  </a:ext>
                </a:extLst>
              </a:tr>
              <a:tr h="370840">
                <a:tc>
                  <a:txBody>
                    <a:bodyPr/>
                    <a:lstStyle/>
                    <a:p>
                      <a:r>
                        <a:rPr lang="en-US" sz="2000" dirty="0"/>
                        <a:t>February-May</a:t>
                      </a:r>
                      <a:endParaRPr lang="th-TH" sz="2000" dirty="0"/>
                    </a:p>
                  </a:txBody>
                  <a:tcPr/>
                </a:tc>
                <a:tc>
                  <a:txBody>
                    <a:bodyPr/>
                    <a:lstStyle/>
                    <a:p>
                      <a:r>
                        <a:rPr lang="en-US" dirty="0"/>
                        <a:t>Budget Preparation</a:t>
                      </a:r>
                      <a:endParaRPr lang="th-TH" dirty="0"/>
                    </a:p>
                  </a:txBody>
                  <a:tcPr/>
                </a:tc>
                <a:tc>
                  <a:txBody>
                    <a:bodyPr/>
                    <a:lstStyle/>
                    <a:p>
                      <a:r>
                        <a:rPr lang="en-US" sz="1400" dirty="0"/>
                        <a:t>BOB, Government Agencies, Council</a:t>
                      </a:r>
                      <a:r>
                        <a:rPr lang="en-US" sz="1400" baseline="0" dirty="0"/>
                        <a:t> of Ministries</a:t>
                      </a:r>
                      <a:endParaRPr lang="th-TH" sz="1400" dirty="0"/>
                    </a:p>
                  </a:txBody>
                  <a:tcPr/>
                </a:tc>
                <a:extLst>
                  <a:ext uri="{0D108BD9-81ED-4DB2-BD59-A6C34878D82A}">
                    <a16:rowId xmlns:a16="http://schemas.microsoft.com/office/drawing/2014/main" val="10002"/>
                  </a:ext>
                </a:extLst>
              </a:tr>
              <a:tr h="370840">
                <a:tc>
                  <a:txBody>
                    <a:bodyPr/>
                    <a:lstStyle/>
                    <a:p>
                      <a:r>
                        <a:rPr lang="en-US" sz="2000" dirty="0"/>
                        <a:t>June-September</a:t>
                      </a:r>
                      <a:endParaRPr lang="th-TH" sz="2000" dirty="0"/>
                    </a:p>
                  </a:txBody>
                  <a:tcPr/>
                </a:tc>
                <a:tc>
                  <a:txBody>
                    <a:bodyPr/>
                    <a:lstStyle/>
                    <a:p>
                      <a:r>
                        <a:rPr lang="en-US" dirty="0"/>
                        <a:t>Budget Adoption</a:t>
                      </a:r>
                      <a:endParaRPr lang="th-TH" dirty="0"/>
                    </a:p>
                  </a:txBody>
                  <a:tcPr/>
                </a:tc>
                <a:tc>
                  <a:txBody>
                    <a:bodyPr/>
                    <a:lstStyle/>
                    <a:p>
                      <a:r>
                        <a:rPr lang="en-US" sz="1800" dirty="0"/>
                        <a:t>Parliament</a:t>
                      </a:r>
                      <a:endParaRPr lang="th-TH" sz="1800" dirty="0"/>
                    </a:p>
                  </a:txBody>
                  <a:tcPr/>
                </a:tc>
                <a:extLst>
                  <a:ext uri="{0D108BD9-81ED-4DB2-BD59-A6C34878D82A}">
                    <a16:rowId xmlns:a16="http://schemas.microsoft.com/office/drawing/2014/main" val="10003"/>
                  </a:ext>
                </a:extLst>
              </a:tr>
              <a:tr h="370840">
                <a:tc>
                  <a:txBody>
                    <a:bodyPr/>
                    <a:lstStyle/>
                    <a:p>
                      <a:r>
                        <a:rPr lang="en-US" sz="2000" dirty="0"/>
                        <a:t>All Year</a:t>
                      </a:r>
                      <a:endParaRPr lang="th-TH" sz="2000" dirty="0"/>
                    </a:p>
                  </a:txBody>
                  <a:tcPr/>
                </a:tc>
                <a:tc>
                  <a:txBody>
                    <a:bodyPr/>
                    <a:lstStyle/>
                    <a:p>
                      <a:r>
                        <a:rPr lang="en-US" dirty="0"/>
                        <a:t>Budget Execution</a:t>
                      </a:r>
                      <a:endParaRPr lang="th-TH" dirty="0"/>
                    </a:p>
                  </a:txBody>
                  <a:tcPr/>
                </a:tc>
                <a:tc>
                  <a:txBody>
                    <a:bodyPr/>
                    <a:lstStyle/>
                    <a:p>
                      <a:r>
                        <a:rPr lang="en-US" sz="1800" dirty="0"/>
                        <a:t>BOB, Government Agencies</a:t>
                      </a:r>
                      <a:endParaRPr lang="th-TH" sz="1800" dirty="0"/>
                    </a:p>
                  </a:txBody>
                  <a:tcPr/>
                </a:tc>
                <a:extLst>
                  <a:ext uri="{0D108BD9-81ED-4DB2-BD59-A6C34878D82A}">
                    <a16:rowId xmlns:a16="http://schemas.microsoft.com/office/drawing/2014/main" val="10004"/>
                  </a:ext>
                </a:extLst>
              </a:tr>
              <a:tr h="370840">
                <a:tc>
                  <a:txBody>
                    <a:bodyPr/>
                    <a:lstStyle/>
                    <a:p>
                      <a:r>
                        <a:rPr lang="en-US" sz="2000" dirty="0"/>
                        <a:t>All Year</a:t>
                      </a:r>
                      <a:endParaRPr lang="th-TH" sz="2000" dirty="0"/>
                    </a:p>
                  </a:txBody>
                  <a:tcPr/>
                </a:tc>
                <a:tc>
                  <a:txBody>
                    <a:bodyPr/>
                    <a:lstStyle/>
                    <a:p>
                      <a:r>
                        <a:rPr lang="en-US" dirty="0"/>
                        <a:t>Budget Evaluation</a:t>
                      </a:r>
                      <a:endParaRPr lang="th-TH" dirty="0"/>
                    </a:p>
                  </a:txBody>
                  <a:tcPr/>
                </a:tc>
                <a:tc>
                  <a:txBody>
                    <a:bodyPr/>
                    <a:lstStyle/>
                    <a:p>
                      <a:r>
                        <a:rPr lang="en-US" sz="1800" dirty="0"/>
                        <a:t>BOB, Government Agencies</a:t>
                      </a:r>
                      <a:endParaRPr lang="th-TH" sz="1800" dirty="0"/>
                    </a:p>
                  </a:txBody>
                  <a:tcPr/>
                </a:tc>
                <a:extLst>
                  <a:ext uri="{0D108BD9-81ED-4DB2-BD59-A6C34878D82A}">
                    <a16:rowId xmlns:a16="http://schemas.microsoft.com/office/drawing/2014/main" val="10005"/>
                  </a:ext>
                </a:extLst>
              </a:tr>
            </a:tbl>
          </a:graphicData>
        </a:graphic>
      </p:graphicFrame>
      <p:sp>
        <p:nvSpPr>
          <p:cNvPr id="5" name="Footer Placeholder 4"/>
          <p:cNvSpPr>
            <a:spLocks noGrp="1"/>
          </p:cNvSpPr>
          <p:nvPr>
            <p:ph type="ftr" sz="quarter" idx="11"/>
          </p:nvPr>
        </p:nvSpPr>
        <p:spPr/>
        <p:txBody>
          <a:bodyPr/>
          <a:lstStyle/>
          <a:p>
            <a:r>
              <a:rPr lang="en-US"/>
              <a:t>Chanin Mephokee for EE460</a:t>
            </a:r>
            <a:endParaRPr lang="th-TH"/>
          </a:p>
        </p:txBody>
      </p:sp>
      <p:sp>
        <p:nvSpPr>
          <p:cNvPr id="6" name="Slide Number Placeholder 5"/>
          <p:cNvSpPr>
            <a:spLocks noGrp="1"/>
          </p:cNvSpPr>
          <p:nvPr>
            <p:ph type="sldNum" sz="quarter" idx="12"/>
          </p:nvPr>
        </p:nvSpPr>
        <p:spPr/>
        <p:txBody>
          <a:bodyPr/>
          <a:lstStyle/>
          <a:p>
            <a:fld id="{D2FB8521-3375-4CE5-AB71-06BC4E59A2C6}" type="slidenum">
              <a:rPr lang="th-TH" smtClean="0"/>
              <a:t>17</a:t>
            </a:fld>
            <a:endParaRPr lang="th-TH"/>
          </a:p>
        </p:txBody>
      </p:sp>
    </p:spTree>
    <p:extLst>
      <p:ext uri="{BB962C8B-B14F-4D97-AF65-F5344CB8AC3E}">
        <p14:creationId xmlns:p14="http://schemas.microsoft.com/office/powerpoint/2010/main" val="17483667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Planning</a:t>
            </a:r>
            <a:endParaRPr lang="th-TH" dirty="0"/>
          </a:p>
        </p:txBody>
      </p:sp>
      <p:sp>
        <p:nvSpPr>
          <p:cNvPr id="3" name="Content Placeholder 2"/>
          <p:cNvSpPr>
            <a:spLocks noGrp="1"/>
          </p:cNvSpPr>
          <p:nvPr>
            <p:ph idx="1"/>
          </p:nvPr>
        </p:nvSpPr>
        <p:spPr/>
        <p:txBody>
          <a:bodyPr/>
          <a:lstStyle/>
          <a:p>
            <a:r>
              <a:rPr lang="en-US" dirty="0"/>
              <a:t>The four agencies hold a joint meeting. The implications of the annual budget and its underlying policies are calculated in terms of surplus, balance or deficit. All key macroeconomic data factors are considered.</a:t>
            </a:r>
            <a:endParaRPr lang="th-TH" dirty="0"/>
          </a:p>
        </p:txBody>
      </p:sp>
      <p:sp>
        <p:nvSpPr>
          <p:cNvPr id="4" name="Footer Placeholder 3"/>
          <p:cNvSpPr>
            <a:spLocks noGrp="1"/>
          </p:cNvSpPr>
          <p:nvPr>
            <p:ph type="ftr" sz="quarter" idx="11"/>
          </p:nvPr>
        </p:nvSpPr>
        <p:spPr/>
        <p:txBody>
          <a:bodyPr/>
          <a:lstStyle/>
          <a:p>
            <a:r>
              <a:rPr lang="en-US"/>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18</a:t>
            </a:fld>
            <a:endParaRPr lang="th-TH"/>
          </a:p>
        </p:txBody>
      </p:sp>
    </p:spTree>
    <p:extLst>
      <p:ext uri="{BB962C8B-B14F-4D97-AF65-F5344CB8AC3E}">
        <p14:creationId xmlns:p14="http://schemas.microsoft.com/office/powerpoint/2010/main" val="24680345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Preparation</a:t>
            </a:r>
            <a:endParaRPr lang="th-TH" dirty="0"/>
          </a:p>
        </p:txBody>
      </p:sp>
      <p:sp>
        <p:nvSpPr>
          <p:cNvPr id="3" name="Content Placeholder 2"/>
          <p:cNvSpPr>
            <a:spLocks noGrp="1"/>
          </p:cNvSpPr>
          <p:nvPr>
            <p:ph idx="1"/>
          </p:nvPr>
        </p:nvSpPr>
        <p:spPr/>
        <p:txBody>
          <a:bodyPr>
            <a:normAutofit/>
          </a:bodyPr>
          <a:lstStyle/>
          <a:p>
            <a:r>
              <a:rPr lang="en-US" dirty="0"/>
              <a:t>Around February, all departments and budget-dependent state enterprises submit budget requests to the Bureau of the Budget through the office of the Permanent Secretary of the  Ministries.</a:t>
            </a:r>
          </a:p>
          <a:p>
            <a:r>
              <a:rPr lang="en-US" dirty="0"/>
              <a:t>Usually, the total amount of funding requested in all governmental budget requests is approximately </a:t>
            </a:r>
            <a:r>
              <a:rPr lang="en-US" dirty="0">
                <a:solidFill>
                  <a:srgbClr val="FF0000"/>
                </a:solidFill>
              </a:rPr>
              <a:t>two or three times </a:t>
            </a:r>
            <a:r>
              <a:rPr lang="en-US" dirty="0"/>
              <a:t>more than the available government income.</a:t>
            </a:r>
            <a:endParaRPr lang="th-TH" dirty="0"/>
          </a:p>
        </p:txBody>
      </p:sp>
      <p:sp>
        <p:nvSpPr>
          <p:cNvPr id="4" name="Footer Placeholder 3"/>
          <p:cNvSpPr>
            <a:spLocks noGrp="1"/>
          </p:cNvSpPr>
          <p:nvPr>
            <p:ph type="ftr" sz="quarter" idx="11"/>
          </p:nvPr>
        </p:nvSpPr>
        <p:spPr/>
        <p:txBody>
          <a:bodyPr/>
          <a:lstStyle/>
          <a:p>
            <a:r>
              <a:rPr lang="en-US"/>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19</a:t>
            </a:fld>
            <a:endParaRPr lang="th-TH"/>
          </a:p>
        </p:txBody>
      </p:sp>
    </p:spTree>
    <p:extLst>
      <p:ext uri="{BB962C8B-B14F-4D97-AF65-F5344CB8AC3E}">
        <p14:creationId xmlns:p14="http://schemas.microsoft.com/office/powerpoint/2010/main" val="24049700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a:t>The amount of the proposed budget of every agency is reduced by the Bureau of the Budget. The budget reduction is based on compromises and the negotiations between government agencies and the Bureau of the Budget.</a:t>
            </a:r>
            <a:endParaRPr lang="th-TH" dirty="0"/>
          </a:p>
        </p:txBody>
      </p:sp>
      <p:sp>
        <p:nvSpPr>
          <p:cNvPr id="4" name="Footer Placeholder 3"/>
          <p:cNvSpPr>
            <a:spLocks noGrp="1"/>
          </p:cNvSpPr>
          <p:nvPr>
            <p:ph type="ftr" sz="quarter" idx="11"/>
          </p:nvPr>
        </p:nvSpPr>
        <p:spPr/>
        <p:txBody>
          <a:bodyPr/>
          <a:lstStyle/>
          <a:p>
            <a:r>
              <a:rPr lang="en-US"/>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20</a:t>
            </a:fld>
            <a:endParaRPr lang="th-TH"/>
          </a:p>
        </p:txBody>
      </p:sp>
    </p:spTree>
    <p:extLst>
      <p:ext uri="{BB962C8B-B14F-4D97-AF65-F5344CB8AC3E}">
        <p14:creationId xmlns:p14="http://schemas.microsoft.com/office/powerpoint/2010/main" val="4789952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a:t>Budget items are grouped into two main types: </a:t>
            </a:r>
            <a:r>
              <a:rPr lang="en-US" dirty="0">
                <a:solidFill>
                  <a:srgbClr val="FF0000"/>
                </a:solidFill>
              </a:rPr>
              <a:t>entitlements</a:t>
            </a:r>
            <a:r>
              <a:rPr lang="en-US" dirty="0"/>
              <a:t> and </a:t>
            </a:r>
            <a:r>
              <a:rPr lang="en-US" dirty="0">
                <a:solidFill>
                  <a:srgbClr val="FF0000"/>
                </a:solidFill>
              </a:rPr>
              <a:t>capital expenditure</a:t>
            </a:r>
            <a:r>
              <a:rPr lang="en-US" dirty="0"/>
              <a:t>.</a:t>
            </a:r>
          </a:p>
          <a:p>
            <a:r>
              <a:rPr lang="en-US" dirty="0"/>
              <a:t>Entitlements are comprised primary of salaries, wages, and public utility fees. This type of expenditure accounts for approximately 70% of the total budget.</a:t>
            </a:r>
          </a:p>
          <a:p>
            <a:r>
              <a:rPr lang="en-US" dirty="0"/>
              <a:t>Capital expenditures are for equipment , land, and construction.</a:t>
            </a:r>
            <a:endParaRPr lang="th-TH" dirty="0"/>
          </a:p>
        </p:txBody>
      </p:sp>
      <p:sp>
        <p:nvSpPr>
          <p:cNvPr id="4" name="Footer Placeholder 3"/>
          <p:cNvSpPr>
            <a:spLocks noGrp="1"/>
          </p:cNvSpPr>
          <p:nvPr>
            <p:ph type="ftr" sz="quarter" idx="11"/>
          </p:nvPr>
        </p:nvSpPr>
        <p:spPr/>
        <p:txBody>
          <a:bodyPr/>
          <a:lstStyle/>
          <a:p>
            <a:r>
              <a:rPr lang="en-US"/>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21</a:t>
            </a:fld>
            <a:endParaRPr lang="th-TH"/>
          </a:p>
        </p:txBody>
      </p:sp>
    </p:spTree>
    <p:extLst>
      <p:ext uri="{BB962C8B-B14F-4D97-AF65-F5344CB8AC3E}">
        <p14:creationId xmlns:p14="http://schemas.microsoft.com/office/powerpoint/2010/main" val="31096099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Adoption</a:t>
            </a:r>
            <a:endParaRPr lang="th-TH" dirty="0"/>
          </a:p>
        </p:txBody>
      </p:sp>
      <p:sp>
        <p:nvSpPr>
          <p:cNvPr id="3" name="Content Placeholder 2"/>
          <p:cNvSpPr>
            <a:spLocks noGrp="1"/>
          </p:cNvSpPr>
          <p:nvPr>
            <p:ph idx="1"/>
          </p:nvPr>
        </p:nvSpPr>
        <p:spPr/>
        <p:txBody>
          <a:bodyPr/>
          <a:lstStyle/>
          <a:p>
            <a:r>
              <a:rPr lang="en-US" dirty="0"/>
              <a:t>House consideration of the Annual Budget Bill proceeds in three stages: the first involves consideration of the bill in principle; the  second involves consideration of the amendments; and the third represents the final consideration.</a:t>
            </a:r>
            <a:endParaRPr lang="th-TH" dirty="0"/>
          </a:p>
        </p:txBody>
      </p:sp>
      <p:sp>
        <p:nvSpPr>
          <p:cNvPr id="4" name="Footer Placeholder 3"/>
          <p:cNvSpPr>
            <a:spLocks noGrp="1"/>
          </p:cNvSpPr>
          <p:nvPr>
            <p:ph type="ftr" sz="quarter" idx="11"/>
          </p:nvPr>
        </p:nvSpPr>
        <p:spPr/>
        <p:txBody>
          <a:bodyPr/>
          <a:lstStyle/>
          <a:p>
            <a:r>
              <a:rPr lang="en-US"/>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22</a:t>
            </a:fld>
            <a:endParaRPr lang="th-TH"/>
          </a:p>
        </p:txBody>
      </p:sp>
    </p:spTree>
    <p:extLst>
      <p:ext uri="{BB962C8B-B14F-4D97-AF65-F5344CB8AC3E}">
        <p14:creationId xmlns:p14="http://schemas.microsoft.com/office/powerpoint/2010/main" val="28325740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600" dirty="0"/>
              <a:t>(In million baht)</a:t>
            </a:r>
            <a:endParaRPr lang="th-TH" sz="1600" dirty="0"/>
          </a:p>
        </p:txBody>
      </p:sp>
      <p:graphicFrame>
        <p:nvGraphicFramePr>
          <p:cNvPr id="6" name="Content Placeholder 5"/>
          <p:cNvGraphicFramePr>
            <a:graphicFrameLocks noGrp="1"/>
          </p:cNvGraphicFramePr>
          <p:nvPr>
            <p:ph idx="1"/>
            <p:extLst/>
          </p:nvPr>
        </p:nvGraphicFramePr>
        <p:xfrm>
          <a:off x="1981200" y="1600200"/>
          <a:ext cx="8229600" cy="4358640"/>
        </p:xfrm>
        <a:graphic>
          <a:graphicData uri="http://schemas.openxmlformats.org/drawingml/2006/table">
            <a:tbl>
              <a:tblPr firstRow="1" bandRow="1">
                <a:tableStyleId>{5C22544A-7EE6-4342-B048-85BDC9FD1C3A}</a:tableStyleId>
              </a:tblPr>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057400">
                  <a:extLst>
                    <a:ext uri="{9D8B030D-6E8A-4147-A177-3AD203B41FA5}">
                      <a16:colId xmlns:a16="http://schemas.microsoft.com/office/drawing/2014/main" val="20002"/>
                    </a:ext>
                  </a:extLst>
                </a:gridCol>
                <a:gridCol w="2057400">
                  <a:extLst>
                    <a:ext uri="{9D8B030D-6E8A-4147-A177-3AD203B41FA5}">
                      <a16:colId xmlns:a16="http://schemas.microsoft.com/office/drawing/2014/main" val="20003"/>
                    </a:ext>
                  </a:extLst>
                </a:gridCol>
              </a:tblGrid>
              <a:tr h="370840">
                <a:tc>
                  <a:txBody>
                    <a:bodyPr/>
                    <a:lstStyle/>
                    <a:p>
                      <a:r>
                        <a:rPr lang="en-US" sz="2000" dirty="0"/>
                        <a:t>Fiscal</a:t>
                      </a:r>
                      <a:r>
                        <a:rPr lang="en-US" sz="2000" baseline="0" dirty="0"/>
                        <a:t> Year</a:t>
                      </a:r>
                      <a:endParaRPr lang="th-TH" sz="2000" dirty="0"/>
                    </a:p>
                  </a:txBody>
                  <a:tcPr/>
                </a:tc>
                <a:tc>
                  <a:txBody>
                    <a:bodyPr/>
                    <a:lstStyle/>
                    <a:p>
                      <a:r>
                        <a:rPr lang="en-US" sz="2000" dirty="0"/>
                        <a:t>Total Budget</a:t>
                      </a:r>
                      <a:endParaRPr lang="th-TH" sz="2000" dirty="0"/>
                    </a:p>
                  </a:txBody>
                  <a:tcPr/>
                </a:tc>
                <a:tc>
                  <a:txBody>
                    <a:bodyPr/>
                    <a:lstStyle/>
                    <a:p>
                      <a:r>
                        <a:rPr lang="en-US" sz="2000" dirty="0"/>
                        <a:t>Budget Cuts</a:t>
                      </a:r>
                      <a:endParaRPr lang="th-TH" sz="2000" dirty="0"/>
                    </a:p>
                  </a:txBody>
                  <a:tcPr/>
                </a:tc>
                <a:tc>
                  <a:txBody>
                    <a:bodyPr/>
                    <a:lstStyle/>
                    <a:p>
                      <a:r>
                        <a:rPr lang="en-US" sz="2000" dirty="0"/>
                        <a:t>Percentage Cut</a:t>
                      </a:r>
                      <a:endParaRPr lang="th-TH" sz="2000" dirty="0"/>
                    </a:p>
                  </a:txBody>
                  <a:tcPr/>
                </a:tc>
                <a:extLst>
                  <a:ext uri="{0D108BD9-81ED-4DB2-BD59-A6C34878D82A}">
                    <a16:rowId xmlns:a16="http://schemas.microsoft.com/office/drawing/2014/main" val="10000"/>
                  </a:ext>
                </a:extLst>
              </a:tr>
              <a:tr h="370840">
                <a:tc>
                  <a:txBody>
                    <a:bodyPr/>
                    <a:lstStyle/>
                    <a:p>
                      <a:r>
                        <a:rPr lang="en-US" sz="2000" dirty="0"/>
                        <a:t>1997</a:t>
                      </a:r>
                      <a:endParaRPr lang="th-TH" sz="2000" dirty="0"/>
                    </a:p>
                  </a:txBody>
                  <a:tcPr/>
                </a:tc>
                <a:tc>
                  <a:txBody>
                    <a:bodyPr/>
                    <a:lstStyle/>
                    <a:p>
                      <a:r>
                        <a:rPr lang="en-US" sz="2000" dirty="0"/>
                        <a:t>984,000</a:t>
                      </a:r>
                      <a:endParaRPr lang="th-TH" sz="2000" dirty="0"/>
                    </a:p>
                  </a:txBody>
                  <a:tcPr/>
                </a:tc>
                <a:tc>
                  <a:txBody>
                    <a:bodyPr/>
                    <a:lstStyle/>
                    <a:p>
                      <a:r>
                        <a:rPr lang="en-US" sz="2000" dirty="0"/>
                        <a:t>12,419</a:t>
                      </a:r>
                      <a:endParaRPr lang="th-TH" sz="2000" dirty="0"/>
                    </a:p>
                  </a:txBody>
                  <a:tcPr/>
                </a:tc>
                <a:tc>
                  <a:txBody>
                    <a:bodyPr/>
                    <a:lstStyle/>
                    <a:p>
                      <a:r>
                        <a:rPr lang="en-US" sz="2000" dirty="0"/>
                        <a:t>1.3</a:t>
                      </a:r>
                      <a:endParaRPr lang="th-TH" sz="2000" dirty="0"/>
                    </a:p>
                  </a:txBody>
                  <a:tcPr/>
                </a:tc>
                <a:extLst>
                  <a:ext uri="{0D108BD9-81ED-4DB2-BD59-A6C34878D82A}">
                    <a16:rowId xmlns:a16="http://schemas.microsoft.com/office/drawing/2014/main" val="10001"/>
                  </a:ext>
                </a:extLst>
              </a:tr>
              <a:tr h="370840">
                <a:tc>
                  <a:txBody>
                    <a:bodyPr/>
                    <a:lstStyle/>
                    <a:p>
                      <a:r>
                        <a:rPr lang="en-US" sz="2000" dirty="0"/>
                        <a:t>1998</a:t>
                      </a:r>
                      <a:endParaRPr lang="th-TH" sz="2000" dirty="0"/>
                    </a:p>
                  </a:txBody>
                  <a:tcPr/>
                </a:tc>
                <a:tc>
                  <a:txBody>
                    <a:bodyPr/>
                    <a:lstStyle/>
                    <a:p>
                      <a:r>
                        <a:rPr lang="en-US" sz="2000" dirty="0"/>
                        <a:t>982,000</a:t>
                      </a:r>
                      <a:endParaRPr lang="th-TH" sz="2000" dirty="0"/>
                    </a:p>
                  </a:txBody>
                  <a:tcPr/>
                </a:tc>
                <a:tc>
                  <a:txBody>
                    <a:bodyPr/>
                    <a:lstStyle/>
                    <a:p>
                      <a:r>
                        <a:rPr lang="en-US" sz="2000" dirty="0"/>
                        <a:t>61,685</a:t>
                      </a:r>
                      <a:endParaRPr lang="th-TH" sz="2000" dirty="0"/>
                    </a:p>
                  </a:txBody>
                  <a:tcPr/>
                </a:tc>
                <a:tc>
                  <a:txBody>
                    <a:bodyPr/>
                    <a:lstStyle/>
                    <a:p>
                      <a:r>
                        <a:rPr lang="en-US" sz="2000" dirty="0"/>
                        <a:t>6.3</a:t>
                      </a:r>
                      <a:endParaRPr lang="th-TH" sz="2000" dirty="0"/>
                    </a:p>
                  </a:txBody>
                  <a:tcPr/>
                </a:tc>
                <a:extLst>
                  <a:ext uri="{0D108BD9-81ED-4DB2-BD59-A6C34878D82A}">
                    <a16:rowId xmlns:a16="http://schemas.microsoft.com/office/drawing/2014/main" val="10002"/>
                  </a:ext>
                </a:extLst>
              </a:tr>
              <a:tr h="370840">
                <a:tc>
                  <a:txBody>
                    <a:bodyPr/>
                    <a:lstStyle/>
                    <a:p>
                      <a:r>
                        <a:rPr lang="en-US" sz="2000" dirty="0"/>
                        <a:t>2001</a:t>
                      </a:r>
                      <a:endParaRPr lang="th-TH" sz="2000" dirty="0"/>
                    </a:p>
                  </a:txBody>
                  <a:tcPr/>
                </a:tc>
                <a:tc>
                  <a:txBody>
                    <a:bodyPr/>
                    <a:lstStyle/>
                    <a:p>
                      <a:r>
                        <a:rPr lang="en-US" sz="2000" dirty="0"/>
                        <a:t>910,000</a:t>
                      </a:r>
                      <a:endParaRPr lang="th-TH" sz="2000" dirty="0"/>
                    </a:p>
                  </a:txBody>
                  <a:tcPr/>
                </a:tc>
                <a:tc>
                  <a:txBody>
                    <a:bodyPr/>
                    <a:lstStyle/>
                    <a:p>
                      <a:r>
                        <a:rPr lang="en-US" sz="2000" dirty="0"/>
                        <a:t>3,869</a:t>
                      </a:r>
                      <a:endParaRPr lang="th-TH" sz="2000" dirty="0"/>
                    </a:p>
                  </a:txBody>
                  <a:tcPr/>
                </a:tc>
                <a:tc>
                  <a:txBody>
                    <a:bodyPr/>
                    <a:lstStyle/>
                    <a:p>
                      <a:r>
                        <a:rPr lang="en-US" sz="2000" dirty="0"/>
                        <a:t>0.4</a:t>
                      </a:r>
                      <a:endParaRPr lang="th-TH" sz="2000" dirty="0"/>
                    </a:p>
                  </a:txBody>
                  <a:tcPr/>
                </a:tc>
                <a:extLst>
                  <a:ext uri="{0D108BD9-81ED-4DB2-BD59-A6C34878D82A}">
                    <a16:rowId xmlns:a16="http://schemas.microsoft.com/office/drawing/2014/main" val="10003"/>
                  </a:ext>
                </a:extLst>
              </a:tr>
              <a:tr h="370840">
                <a:tc>
                  <a:txBody>
                    <a:bodyPr/>
                    <a:lstStyle/>
                    <a:p>
                      <a:r>
                        <a:rPr lang="en-US" sz="2000" dirty="0"/>
                        <a:t>2002</a:t>
                      </a:r>
                      <a:endParaRPr lang="th-TH" sz="2000" dirty="0"/>
                    </a:p>
                  </a:txBody>
                  <a:tcPr/>
                </a:tc>
                <a:tc>
                  <a:txBody>
                    <a:bodyPr/>
                    <a:lstStyle/>
                    <a:p>
                      <a:r>
                        <a:rPr lang="en-US" sz="2000" dirty="0"/>
                        <a:t>1,023,000</a:t>
                      </a:r>
                      <a:endParaRPr lang="th-TH" sz="2000" dirty="0"/>
                    </a:p>
                  </a:txBody>
                  <a:tcPr/>
                </a:tc>
                <a:tc>
                  <a:txBody>
                    <a:bodyPr/>
                    <a:lstStyle/>
                    <a:p>
                      <a:r>
                        <a:rPr lang="en-US" sz="2000" dirty="0"/>
                        <a:t>6,249</a:t>
                      </a:r>
                      <a:endParaRPr lang="th-TH" sz="2000" dirty="0"/>
                    </a:p>
                  </a:txBody>
                  <a:tcPr/>
                </a:tc>
                <a:tc>
                  <a:txBody>
                    <a:bodyPr/>
                    <a:lstStyle/>
                    <a:p>
                      <a:r>
                        <a:rPr lang="en-US" sz="2000" dirty="0"/>
                        <a:t>0.6</a:t>
                      </a:r>
                      <a:endParaRPr lang="th-TH" sz="2000" dirty="0"/>
                    </a:p>
                  </a:txBody>
                  <a:tcPr/>
                </a:tc>
                <a:extLst>
                  <a:ext uri="{0D108BD9-81ED-4DB2-BD59-A6C34878D82A}">
                    <a16:rowId xmlns:a16="http://schemas.microsoft.com/office/drawing/2014/main" val="10004"/>
                  </a:ext>
                </a:extLst>
              </a:tr>
              <a:tr h="370840">
                <a:tc>
                  <a:txBody>
                    <a:bodyPr/>
                    <a:lstStyle/>
                    <a:p>
                      <a:r>
                        <a:rPr lang="en-US" sz="2000" dirty="0"/>
                        <a:t>2003</a:t>
                      </a:r>
                      <a:endParaRPr lang="th-TH" sz="2000" dirty="0"/>
                    </a:p>
                  </a:txBody>
                  <a:tcPr/>
                </a:tc>
                <a:tc>
                  <a:txBody>
                    <a:bodyPr/>
                    <a:lstStyle/>
                    <a:p>
                      <a:r>
                        <a:rPr lang="en-US" sz="2000" dirty="0"/>
                        <a:t>999.900</a:t>
                      </a:r>
                      <a:endParaRPr lang="th-TH" sz="2000" dirty="0"/>
                    </a:p>
                  </a:txBody>
                  <a:tcPr/>
                </a:tc>
                <a:tc>
                  <a:txBody>
                    <a:bodyPr/>
                    <a:lstStyle/>
                    <a:p>
                      <a:r>
                        <a:rPr lang="en-US" sz="2000" dirty="0"/>
                        <a:t>5,375</a:t>
                      </a:r>
                      <a:endParaRPr lang="th-TH" sz="2000" dirty="0"/>
                    </a:p>
                  </a:txBody>
                  <a:tcPr/>
                </a:tc>
                <a:tc>
                  <a:txBody>
                    <a:bodyPr/>
                    <a:lstStyle/>
                    <a:p>
                      <a:r>
                        <a:rPr lang="en-US" sz="2000" dirty="0"/>
                        <a:t>0.5</a:t>
                      </a:r>
                      <a:endParaRPr lang="th-TH" sz="2000" dirty="0"/>
                    </a:p>
                  </a:txBody>
                  <a:tcPr/>
                </a:tc>
                <a:extLst>
                  <a:ext uri="{0D108BD9-81ED-4DB2-BD59-A6C34878D82A}">
                    <a16:rowId xmlns:a16="http://schemas.microsoft.com/office/drawing/2014/main" val="10005"/>
                  </a:ext>
                </a:extLst>
              </a:tr>
              <a:tr h="370840">
                <a:tc>
                  <a:txBody>
                    <a:bodyPr/>
                    <a:lstStyle/>
                    <a:p>
                      <a:r>
                        <a:rPr lang="en-US" sz="2000" dirty="0"/>
                        <a:t>2004</a:t>
                      </a:r>
                      <a:endParaRPr lang="th-TH" sz="2000" dirty="0"/>
                    </a:p>
                  </a:txBody>
                  <a:tcPr/>
                </a:tc>
                <a:tc>
                  <a:txBody>
                    <a:bodyPr/>
                    <a:lstStyle/>
                    <a:p>
                      <a:r>
                        <a:rPr lang="en-US" sz="2000" dirty="0"/>
                        <a:t>1,028,000</a:t>
                      </a:r>
                      <a:endParaRPr lang="th-TH" sz="2000" dirty="0"/>
                    </a:p>
                  </a:txBody>
                  <a:tcPr/>
                </a:tc>
                <a:tc>
                  <a:txBody>
                    <a:bodyPr/>
                    <a:lstStyle/>
                    <a:p>
                      <a:r>
                        <a:rPr lang="en-US" sz="2000" dirty="0"/>
                        <a:t>192,264</a:t>
                      </a:r>
                      <a:endParaRPr lang="th-TH" sz="2000" dirty="0"/>
                    </a:p>
                  </a:txBody>
                  <a:tcPr/>
                </a:tc>
                <a:tc>
                  <a:txBody>
                    <a:bodyPr/>
                    <a:lstStyle/>
                    <a:p>
                      <a:r>
                        <a:rPr lang="en-US" sz="2000" dirty="0"/>
                        <a:t>18.7</a:t>
                      </a:r>
                      <a:endParaRPr lang="th-TH" sz="2000" dirty="0"/>
                    </a:p>
                  </a:txBody>
                  <a:tcPr/>
                </a:tc>
                <a:extLst>
                  <a:ext uri="{0D108BD9-81ED-4DB2-BD59-A6C34878D82A}">
                    <a16:rowId xmlns:a16="http://schemas.microsoft.com/office/drawing/2014/main" val="10006"/>
                  </a:ext>
                </a:extLst>
              </a:tr>
              <a:tr h="370840">
                <a:tc>
                  <a:txBody>
                    <a:bodyPr/>
                    <a:lstStyle/>
                    <a:p>
                      <a:r>
                        <a:rPr lang="en-US" sz="2000" dirty="0"/>
                        <a:t>2005</a:t>
                      </a:r>
                      <a:endParaRPr lang="th-TH" sz="2000" dirty="0"/>
                    </a:p>
                  </a:txBody>
                  <a:tcPr/>
                </a:tc>
                <a:tc>
                  <a:txBody>
                    <a:bodyPr/>
                    <a:lstStyle/>
                    <a:p>
                      <a:r>
                        <a:rPr lang="en-US" sz="2000" dirty="0"/>
                        <a:t>1,200,000</a:t>
                      </a:r>
                      <a:endParaRPr lang="th-TH" sz="2000" dirty="0"/>
                    </a:p>
                  </a:txBody>
                  <a:tcPr/>
                </a:tc>
                <a:tc>
                  <a:txBody>
                    <a:bodyPr/>
                    <a:lstStyle/>
                    <a:p>
                      <a:r>
                        <a:rPr lang="en-US" sz="2000" dirty="0"/>
                        <a:t>17,705</a:t>
                      </a:r>
                      <a:endParaRPr lang="th-TH" sz="2000" dirty="0"/>
                    </a:p>
                  </a:txBody>
                  <a:tcPr/>
                </a:tc>
                <a:tc>
                  <a:txBody>
                    <a:bodyPr/>
                    <a:lstStyle/>
                    <a:p>
                      <a:r>
                        <a:rPr lang="en-US" sz="2000" dirty="0"/>
                        <a:t>1.5</a:t>
                      </a:r>
                      <a:endParaRPr lang="th-TH" sz="2000" dirty="0"/>
                    </a:p>
                  </a:txBody>
                  <a:tcPr/>
                </a:tc>
                <a:extLst>
                  <a:ext uri="{0D108BD9-81ED-4DB2-BD59-A6C34878D82A}">
                    <a16:rowId xmlns:a16="http://schemas.microsoft.com/office/drawing/2014/main" val="10007"/>
                  </a:ext>
                </a:extLst>
              </a:tr>
              <a:tr h="370840">
                <a:tc>
                  <a:txBody>
                    <a:bodyPr/>
                    <a:lstStyle/>
                    <a:p>
                      <a:r>
                        <a:rPr lang="en-US" sz="2000" dirty="0"/>
                        <a:t>2006</a:t>
                      </a:r>
                      <a:endParaRPr lang="th-TH" sz="2000" dirty="0"/>
                    </a:p>
                  </a:txBody>
                  <a:tcPr/>
                </a:tc>
                <a:tc>
                  <a:txBody>
                    <a:bodyPr/>
                    <a:lstStyle/>
                    <a:p>
                      <a:r>
                        <a:rPr lang="en-US" sz="2000" dirty="0"/>
                        <a:t>1,360,000</a:t>
                      </a:r>
                      <a:endParaRPr lang="th-TH" sz="2000" dirty="0"/>
                    </a:p>
                  </a:txBody>
                  <a:tcPr/>
                </a:tc>
                <a:tc>
                  <a:txBody>
                    <a:bodyPr/>
                    <a:lstStyle/>
                    <a:p>
                      <a:r>
                        <a:rPr lang="en-US" sz="2000" dirty="0"/>
                        <a:t>20,351</a:t>
                      </a:r>
                      <a:endParaRPr lang="th-TH" sz="2000" dirty="0"/>
                    </a:p>
                  </a:txBody>
                  <a:tcPr/>
                </a:tc>
                <a:tc>
                  <a:txBody>
                    <a:bodyPr/>
                    <a:lstStyle/>
                    <a:p>
                      <a:r>
                        <a:rPr lang="en-US" sz="2000" dirty="0"/>
                        <a:t>1.5</a:t>
                      </a:r>
                      <a:endParaRPr lang="th-TH" sz="2000" dirty="0"/>
                    </a:p>
                  </a:txBody>
                  <a:tcPr/>
                </a:tc>
                <a:extLst>
                  <a:ext uri="{0D108BD9-81ED-4DB2-BD59-A6C34878D82A}">
                    <a16:rowId xmlns:a16="http://schemas.microsoft.com/office/drawing/2014/main" val="10008"/>
                  </a:ext>
                </a:extLst>
              </a:tr>
              <a:tr h="370840">
                <a:tc>
                  <a:txBody>
                    <a:bodyPr/>
                    <a:lstStyle/>
                    <a:p>
                      <a:endParaRPr lang="th-TH" sz="2000"/>
                    </a:p>
                  </a:txBody>
                  <a:tcPr/>
                </a:tc>
                <a:tc>
                  <a:txBody>
                    <a:bodyPr/>
                    <a:lstStyle/>
                    <a:p>
                      <a:endParaRPr lang="th-TH" sz="2000"/>
                    </a:p>
                  </a:txBody>
                  <a:tcPr/>
                </a:tc>
                <a:tc>
                  <a:txBody>
                    <a:bodyPr/>
                    <a:lstStyle/>
                    <a:p>
                      <a:endParaRPr lang="th-TH" sz="2000"/>
                    </a:p>
                  </a:txBody>
                  <a:tcPr/>
                </a:tc>
                <a:tc>
                  <a:txBody>
                    <a:bodyPr/>
                    <a:lstStyle/>
                    <a:p>
                      <a:endParaRPr lang="th-TH" sz="2000" dirty="0"/>
                    </a:p>
                  </a:txBody>
                  <a:tcPr/>
                </a:tc>
                <a:extLst>
                  <a:ext uri="{0D108BD9-81ED-4DB2-BD59-A6C34878D82A}">
                    <a16:rowId xmlns:a16="http://schemas.microsoft.com/office/drawing/2014/main" val="10009"/>
                  </a:ext>
                </a:extLst>
              </a:tr>
              <a:tr h="370840">
                <a:tc>
                  <a:txBody>
                    <a:bodyPr/>
                    <a:lstStyle/>
                    <a:p>
                      <a:endParaRPr lang="th-TH" sz="2000"/>
                    </a:p>
                  </a:txBody>
                  <a:tcPr/>
                </a:tc>
                <a:tc>
                  <a:txBody>
                    <a:bodyPr/>
                    <a:lstStyle/>
                    <a:p>
                      <a:endParaRPr lang="th-TH" sz="2000"/>
                    </a:p>
                  </a:txBody>
                  <a:tcPr/>
                </a:tc>
                <a:tc>
                  <a:txBody>
                    <a:bodyPr/>
                    <a:lstStyle/>
                    <a:p>
                      <a:endParaRPr lang="th-TH" sz="2000"/>
                    </a:p>
                  </a:txBody>
                  <a:tcPr/>
                </a:tc>
                <a:tc>
                  <a:txBody>
                    <a:bodyPr/>
                    <a:lstStyle/>
                    <a:p>
                      <a:endParaRPr lang="th-TH" sz="2000" dirty="0"/>
                    </a:p>
                  </a:txBody>
                  <a:tcPr/>
                </a:tc>
                <a:extLst>
                  <a:ext uri="{0D108BD9-81ED-4DB2-BD59-A6C34878D82A}">
                    <a16:rowId xmlns:a16="http://schemas.microsoft.com/office/drawing/2014/main" val="10010"/>
                  </a:ext>
                </a:extLst>
              </a:tr>
            </a:tbl>
          </a:graphicData>
        </a:graphic>
      </p:graphicFrame>
      <p:sp>
        <p:nvSpPr>
          <p:cNvPr id="4" name="Footer Placeholder 3"/>
          <p:cNvSpPr>
            <a:spLocks noGrp="1"/>
          </p:cNvSpPr>
          <p:nvPr>
            <p:ph type="ftr" sz="quarter" idx="11"/>
          </p:nvPr>
        </p:nvSpPr>
        <p:spPr/>
        <p:txBody>
          <a:bodyPr/>
          <a:lstStyle/>
          <a:p>
            <a:r>
              <a:rPr lang="en-US"/>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23</a:t>
            </a:fld>
            <a:endParaRPr lang="th-TH"/>
          </a:p>
        </p:txBody>
      </p:sp>
    </p:spTree>
    <p:extLst>
      <p:ext uri="{BB962C8B-B14F-4D97-AF65-F5344CB8AC3E}">
        <p14:creationId xmlns:p14="http://schemas.microsoft.com/office/powerpoint/2010/main" val="1518062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Execution</a:t>
            </a:r>
            <a:endParaRPr lang="th-TH" dirty="0"/>
          </a:p>
        </p:txBody>
      </p:sp>
      <p:sp>
        <p:nvSpPr>
          <p:cNvPr id="3" name="Content Placeholder 2"/>
          <p:cNvSpPr>
            <a:spLocks noGrp="1"/>
          </p:cNvSpPr>
          <p:nvPr>
            <p:ph idx="1"/>
          </p:nvPr>
        </p:nvSpPr>
        <p:spPr/>
        <p:txBody>
          <a:bodyPr/>
          <a:lstStyle/>
          <a:p>
            <a:r>
              <a:rPr lang="en-US" dirty="0"/>
              <a:t>Budget execution refers to disbursing funds according to the Annual Budget Act. Spending by all government agencies is controlled by the Bureau of the Budget. Before spending their budgets, government agencies must receive permission from the Bureau of the Budget.</a:t>
            </a:r>
            <a:endParaRPr lang="th-TH" dirty="0"/>
          </a:p>
        </p:txBody>
      </p:sp>
      <p:sp>
        <p:nvSpPr>
          <p:cNvPr id="4" name="Footer Placeholder 3"/>
          <p:cNvSpPr>
            <a:spLocks noGrp="1"/>
          </p:cNvSpPr>
          <p:nvPr>
            <p:ph type="ftr" sz="quarter" idx="11"/>
          </p:nvPr>
        </p:nvSpPr>
        <p:spPr/>
        <p:txBody>
          <a:bodyPr/>
          <a:lstStyle/>
          <a:p>
            <a:r>
              <a:rPr lang="en-US"/>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24</a:t>
            </a:fld>
            <a:endParaRPr lang="th-TH"/>
          </a:p>
        </p:txBody>
      </p:sp>
    </p:spTree>
    <p:extLst>
      <p:ext uri="{BB962C8B-B14F-4D97-AF65-F5344CB8AC3E}">
        <p14:creationId xmlns:p14="http://schemas.microsoft.com/office/powerpoint/2010/main" val="4536209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Evaluation</a:t>
            </a:r>
            <a:endParaRPr lang="th-TH" dirty="0"/>
          </a:p>
        </p:txBody>
      </p:sp>
      <p:sp>
        <p:nvSpPr>
          <p:cNvPr id="3" name="Content Placeholder 2"/>
          <p:cNvSpPr>
            <a:spLocks noGrp="1"/>
          </p:cNvSpPr>
          <p:nvPr>
            <p:ph idx="1"/>
          </p:nvPr>
        </p:nvSpPr>
        <p:spPr/>
        <p:txBody>
          <a:bodyPr/>
          <a:lstStyle/>
          <a:p>
            <a:r>
              <a:rPr lang="en-US" dirty="0"/>
              <a:t>Budget evaluation refers to monitoring and accessing the spending of government agencies.  It uses two important indicators, the progress of spending and the output of spending.</a:t>
            </a:r>
            <a:endParaRPr lang="th-TH" dirty="0"/>
          </a:p>
        </p:txBody>
      </p:sp>
      <p:sp>
        <p:nvSpPr>
          <p:cNvPr id="4" name="Footer Placeholder 3"/>
          <p:cNvSpPr>
            <a:spLocks noGrp="1"/>
          </p:cNvSpPr>
          <p:nvPr>
            <p:ph type="ftr" sz="quarter" idx="11"/>
          </p:nvPr>
        </p:nvSpPr>
        <p:spPr/>
        <p:txBody>
          <a:bodyPr/>
          <a:lstStyle/>
          <a:p>
            <a:r>
              <a:rPr lang="en-US"/>
              <a:t>Chanin Mephokee for EE460</a:t>
            </a:r>
            <a:endParaRPr lang="th-TH" dirty="0"/>
          </a:p>
        </p:txBody>
      </p:sp>
      <p:sp>
        <p:nvSpPr>
          <p:cNvPr id="5" name="Slide Number Placeholder 4"/>
          <p:cNvSpPr>
            <a:spLocks noGrp="1"/>
          </p:cNvSpPr>
          <p:nvPr>
            <p:ph type="sldNum" sz="quarter" idx="12"/>
          </p:nvPr>
        </p:nvSpPr>
        <p:spPr/>
        <p:txBody>
          <a:bodyPr/>
          <a:lstStyle/>
          <a:p>
            <a:fld id="{D2FB8521-3375-4CE5-AB71-06BC4E59A2C6}" type="slidenum">
              <a:rPr lang="th-TH" smtClean="0"/>
              <a:t>25</a:t>
            </a:fld>
            <a:endParaRPr lang="th-TH"/>
          </a:p>
        </p:txBody>
      </p:sp>
    </p:spTree>
    <p:extLst>
      <p:ext uri="{BB962C8B-B14F-4D97-AF65-F5344CB8AC3E}">
        <p14:creationId xmlns:p14="http://schemas.microsoft.com/office/powerpoint/2010/main" val="24877763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Central government Financial Statement</a:t>
            </a:r>
            <a:br>
              <a:rPr lang="en-US" dirty="0"/>
            </a:br>
            <a:r>
              <a:rPr lang="en-US" sz="2200" dirty="0"/>
              <a:t>at the end of September 30, 2016 in millions of baht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47926024"/>
              </p:ext>
            </p:extLst>
          </p:nvPr>
        </p:nvGraphicFramePr>
        <p:xfrm>
          <a:off x="838200" y="1825625"/>
          <a:ext cx="10515600" cy="33375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endParaRPr lang="en-US" dirty="0"/>
                    </a:p>
                  </a:txBody>
                  <a:tcPr/>
                </a:tc>
                <a:tc>
                  <a:txBody>
                    <a:bodyPr/>
                    <a:lstStyle/>
                    <a:p>
                      <a:endParaRPr lang="en-US"/>
                    </a:p>
                  </a:txBody>
                  <a:tcPr/>
                </a:tc>
                <a:extLst>
                  <a:ext uri="{0D108BD9-81ED-4DB2-BD59-A6C34878D82A}">
                    <a16:rowId xmlns:a16="http://schemas.microsoft.com/office/drawing/2014/main" val="10000"/>
                  </a:ext>
                </a:extLst>
              </a:tr>
              <a:tr h="370840">
                <a:tc>
                  <a:txBody>
                    <a:bodyPr/>
                    <a:lstStyle/>
                    <a:p>
                      <a:r>
                        <a:rPr lang="en-US" dirty="0"/>
                        <a:t>1 Revenue</a:t>
                      </a:r>
                    </a:p>
                  </a:txBody>
                  <a:tcPr/>
                </a:tc>
                <a:tc>
                  <a:txBody>
                    <a:bodyPr/>
                    <a:lstStyle/>
                    <a:p>
                      <a:r>
                        <a:rPr lang="en-US" dirty="0"/>
                        <a:t>2,483,062.9</a:t>
                      </a:r>
                    </a:p>
                  </a:txBody>
                  <a:tcPr/>
                </a:tc>
                <a:extLst>
                  <a:ext uri="{0D108BD9-81ED-4DB2-BD59-A6C34878D82A}">
                    <a16:rowId xmlns:a16="http://schemas.microsoft.com/office/drawing/2014/main" val="10001"/>
                  </a:ext>
                </a:extLst>
              </a:tr>
              <a:tr h="370840">
                <a:tc>
                  <a:txBody>
                    <a:bodyPr/>
                    <a:lstStyle/>
                    <a:p>
                      <a:r>
                        <a:rPr lang="en-US" dirty="0"/>
                        <a:t>1.1 Tax</a:t>
                      </a:r>
                    </a:p>
                  </a:txBody>
                  <a:tcPr/>
                </a:tc>
                <a:tc>
                  <a:txBody>
                    <a:bodyPr/>
                    <a:lstStyle/>
                    <a:p>
                      <a:r>
                        <a:rPr lang="en-US" dirty="0"/>
                        <a:t>2,115,044.2</a:t>
                      </a:r>
                    </a:p>
                  </a:txBody>
                  <a:tcPr/>
                </a:tc>
                <a:extLst>
                  <a:ext uri="{0D108BD9-81ED-4DB2-BD59-A6C34878D82A}">
                    <a16:rowId xmlns:a16="http://schemas.microsoft.com/office/drawing/2014/main" val="10002"/>
                  </a:ext>
                </a:extLst>
              </a:tr>
              <a:tr h="370840">
                <a:tc>
                  <a:txBody>
                    <a:bodyPr/>
                    <a:lstStyle/>
                    <a:p>
                      <a:r>
                        <a:rPr lang="en-US" dirty="0"/>
                        <a:t>2. Expense</a:t>
                      </a:r>
                    </a:p>
                  </a:txBody>
                  <a:tcPr/>
                </a:tc>
                <a:tc>
                  <a:txBody>
                    <a:bodyPr/>
                    <a:lstStyle/>
                    <a:p>
                      <a:r>
                        <a:rPr lang="en-US" dirty="0"/>
                        <a:t>2,470,351.7</a:t>
                      </a:r>
                    </a:p>
                  </a:txBody>
                  <a:tcPr/>
                </a:tc>
                <a:extLst>
                  <a:ext uri="{0D108BD9-81ED-4DB2-BD59-A6C34878D82A}">
                    <a16:rowId xmlns:a16="http://schemas.microsoft.com/office/drawing/2014/main" val="10003"/>
                  </a:ext>
                </a:extLst>
              </a:tr>
              <a:tr h="370840">
                <a:tc>
                  <a:txBody>
                    <a:bodyPr/>
                    <a:lstStyle/>
                    <a:p>
                      <a:r>
                        <a:rPr lang="en-US" dirty="0"/>
                        <a:t>2.1 compensation on employees</a:t>
                      </a:r>
                    </a:p>
                  </a:txBody>
                  <a:tcPr/>
                </a:tc>
                <a:tc>
                  <a:txBody>
                    <a:bodyPr/>
                    <a:lstStyle/>
                    <a:p>
                      <a:r>
                        <a:rPr lang="en-US" dirty="0"/>
                        <a:t>741,744.6</a:t>
                      </a:r>
                    </a:p>
                  </a:txBody>
                  <a:tcPr/>
                </a:tc>
                <a:extLst>
                  <a:ext uri="{0D108BD9-81ED-4DB2-BD59-A6C34878D82A}">
                    <a16:rowId xmlns:a16="http://schemas.microsoft.com/office/drawing/2014/main" val="10004"/>
                  </a:ext>
                </a:extLst>
              </a:tr>
              <a:tr h="370840">
                <a:tc>
                  <a:txBody>
                    <a:bodyPr/>
                    <a:lstStyle/>
                    <a:p>
                      <a:r>
                        <a:rPr lang="en-US" dirty="0"/>
                        <a:t>2.2 use of goods and services</a:t>
                      </a:r>
                    </a:p>
                  </a:txBody>
                  <a:tcPr/>
                </a:tc>
                <a:tc>
                  <a:txBody>
                    <a:bodyPr/>
                    <a:lstStyle/>
                    <a:p>
                      <a:r>
                        <a:rPr lang="en-US" dirty="0"/>
                        <a:t>507,145.5</a:t>
                      </a:r>
                    </a:p>
                  </a:txBody>
                  <a:tcPr/>
                </a:tc>
                <a:extLst>
                  <a:ext uri="{0D108BD9-81ED-4DB2-BD59-A6C34878D82A}">
                    <a16:rowId xmlns:a16="http://schemas.microsoft.com/office/drawing/2014/main" val="10005"/>
                  </a:ext>
                </a:extLst>
              </a:tr>
              <a:tr h="370840">
                <a:tc>
                  <a:txBody>
                    <a:bodyPr/>
                    <a:lstStyle/>
                    <a:p>
                      <a:r>
                        <a:rPr lang="en-US" dirty="0"/>
                        <a:t>2.3 consumption on fixed capital</a:t>
                      </a:r>
                    </a:p>
                  </a:txBody>
                  <a:tcPr/>
                </a:tc>
                <a:tc>
                  <a:txBody>
                    <a:bodyPr/>
                    <a:lstStyle/>
                    <a:p>
                      <a:r>
                        <a:rPr lang="en-US" dirty="0"/>
                        <a:t>109,181.9</a:t>
                      </a:r>
                    </a:p>
                  </a:txBody>
                  <a:tcPr/>
                </a:tc>
                <a:extLst>
                  <a:ext uri="{0D108BD9-81ED-4DB2-BD59-A6C34878D82A}">
                    <a16:rowId xmlns:a16="http://schemas.microsoft.com/office/drawing/2014/main" val="10006"/>
                  </a:ext>
                </a:extLst>
              </a:tr>
              <a:tr h="370840">
                <a:tc>
                  <a:txBody>
                    <a:bodyPr/>
                    <a:lstStyle/>
                    <a:p>
                      <a:r>
                        <a:rPr lang="en-US" dirty="0"/>
                        <a:t>3. Net Operating Balance (NOB)</a:t>
                      </a:r>
                    </a:p>
                  </a:txBody>
                  <a:tcPr/>
                </a:tc>
                <a:tc>
                  <a:txBody>
                    <a:bodyPr/>
                    <a:lstStyle/>
                    <a:p>
                      <a:r>
                        <a:rPr lang="en-US" dirty="0"/>
                        <a:t>12,711.2</a:t>
                      </a:r>
                    </a:p>
                  </a:txBody>
                  <a:tcPr/>
                </a:tc>
                <a:extLst>
                  <a:ext uri="{0D108BD9-81ED-4DB2-BD59-A6C34878D82A}">
                    <a16:rowId xmlns:a16="http://schemas.microsoft.com/office/drawing/2014/main" val="10007"/>
                  </a:ext>
                </a:extLst>
              </a:tr>
              <a:tr h="370840">
                <a:tc>
                  <a:txBody>
                    <a:bodyPr/>
                    <a:lstStyle/>
                    <a:p>
                      <a:r>
                        <a:rPr lang="en-US" dirty="0"/>
                        <a:t>4 Net borrowing</a:t>
                      </a:r>
                    </a:p>
                  </a:txBody>
                  <a:tcPr/>
                </a:tc>
                <a:tc>
                  <a:txBody>
                    <a:bodyPr/>
                    <a:lstStyle/>
                    <a:p>
                      <a:r>
                        <a:rPr lang="en-US" dirty="0"/>
                        <a:t>247,041.8</a:t>
                      </a:r>
                    </a:p>
                  </a:txBody>
                  <a:tcPr/>
                </a:tc>
                <a:extLst>
                  <a:ext uri="{0D108BD9-81ED-4DB2-BD59-A6C34878D82A}">
                    <a16:rowId xmlns:a16="http://schemas.microsoft.com/office/drawing/2014/main" val="10008"/>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26</a:t>
            </a:fld>
            <a:endParaRPr lang="en-US"/>
          </a:p>
        </p:txBody>
      </p:sp>
    </p:spTree>
    <p:extLst>
      <p:ext uri="{BB962C8B-B14F-4D97-AF65-F5344CB8AC3E}">
        <p14:creationId xmlns:p14="http://schemas.microsoft.com/office/powerpoint/2010/main" val="35496192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Top 5 best SOEs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56437849"/>
              </p:ext>
            </p:extLst>
          </p:nvPr>
        </p:nvGraphicFramePr>
        <p:xfrm>
          <a:off x="838200" y="1825625"/>
          <a:ext cx="10515600" cy="22250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endParaRPr lang="en-US" dirty="0"/>
                    </a:p>
                  </a:txBody>
                  <a:tcPr/>
                </a:tc>
                <a:tc>
                  <a:txBody>
                    <a:bodyPr/>
                    <a:lstStyle/>
                    <a:p>
                      <a:r>
                        <a:rPr lang="en-US" dirty="0"/>
                        <a:t>Profits in Millions of baht</a:t>
                      </a:r>
                    </a:p>
                  </a:txBody>
                  <a:tcPr/>
                </a:tc>
                <a:extLst>
                  <a:ext uri="{0D108BD9-81ED-4DB2-BD59-A6C34878D82A}">
                    <a16:rowId xmlns:a16="http://schemas.microsoft.com/office/drawing/2014/main" val="10000"/>
                  </a:ext>
                </a:extLst>
              </a:tr>
              <a:tr h="370840">
                <a:tc>
                  <a:txBody>
                    <a:bodyPr/>
                    <a:lstStyle/>
                    <a:p>
                      <a:r>
                        <a:rPr lang="en-US" dirty="0"/>
                        <a:t>EGAT</a:t>
                      </a:r>
                    </a:p>
                  </a:txBody>
                  <a:tcPr/>
                </a:tc>
                <a:tc>
                  <a:txBody>
                    <a:bodyPr/>
                    <a:lstStyle/>
                    <a:p>
                      <a:r>
                        <a:rPr lang="en-US" dirty="0"/>
                        <a:t>31,178.88</a:t>
                      </a:r>
                    </a:p>
                  </a:txBody>
                  <a:tcPr/>
                </a:tc>
                <a:extLst>
                  <a:ext uri="{0D108BD9-81ED-4DB2-BD59-A6C34878D82A}">
                    <a16:rowId xmlns:a16="http://schemas.microsoft.com/office/drawing/2014/main" val="10001"/>
                  </a:ext>
                </a:extLst>
              </a:tr>
              <a:tr h="370840">
                <a:tc>
                  <a:txBody>
                    <a:bodyPr/>
                    <a:lstStyle/>
                    <a:p>
                      <a:r>
                        <a:rPr lang="en-US" dirty="0"/>
                        <a:t>PTT Public</a:t>
                      </a:r>
                    </a:p>
                  </a:txBody>
                  <a:tcPr/>
                </a:tc>
                <a:tc>
                  <a:txBody>
                    <a:bodyPr/>
                    <a:lstStyle/>
                    <a:p>
                      <a:endParaRPr lang="en-US"/>
                    </a:p>
                  </a:txBody>
                  <a:tcPr/>
                </a:tc>
                <a:extLst>
                  <a:ext uri="{0D108BD9-81ED-4DB2-BD59-A6C34878D82A}">
                    <a16:rowId xmlns:a16="http://schemas.microsoft.com/office/drawing/2014/main" val="10002"/>
                  </a:ext>
                </a:extLst>
              </a:tr>
              <a:tr h="370840">
                <a:tc>
                  <a:txBody>
                    <a:bodyPr/>
                    <a:lstStyle/>
                    <a:p>
                      <a:r>
                        <a:rPr lang="en-US" dirty="0"/>
                        <a:t>Krung Thai Bank Public</a:t>
                      </a:r>
                    </a:p>
                  </a:txBody>
                  <a:tcPr/>
                </a:tc>
                <a:tc>
                  <a:txBody>
                    <a:bodyPr/>
                    <a:lstStyle/>
                    <a:p>
                      <a:endParaRPr lang="en-US"/>
                    </a:p>
                  </a:txBody>
                  <a:tcPr/>
                </a:tc>
                <a:extLst>
                  <a:ext uri="{0D108BD9-81ED-4DB2-BD59-A6C34878D82A}">
                    <a16:rowId xmlns:a16="http://schemas.microsoft.com/office/drawing/2014/main" val="10003"/>
                  </a:ext>
                </a:extLst>
              </a:tr>
              <a:tr h="370840">
                <a:tc>
                  <a:txBody>
                    <a:bodyPr/>
                    <a:lstStyle/>
                    <a:p>
                      <a:r>
                        <a:rPr lang="en-US" dirty="0"/>
                        <a:t>Government Saving Bank</a:t>
                      </a:r>
                    </a:p>
                  </a:txBody>
                  <a:tcPr/>
                </a:tc>
                <a:tc>
                  <a:txBody>
                    <a:bodyPr/>
                    <a:lstStyle/>
                    <a:p>
                      <a:endParaRPr lang="en-US"/>
                    </a:p>
                  </a:txBody>
                  <a:tcPr/>
                </a:tc>
                <a:extLst>
                  <a:ext uri="{0D108BD9-81ED-4DB2-BD59-A6C34878D82A}">
                    <a16:rowId xmlns:a16="http://schemas.microsoft.com/office/drawing/2014/main" val="10004"/>
                  </a:ext>
                </a:extLst>
              </a:tr>
              <a:tr h="370840">
                <a:tc>
                  <a:txBody>
                    <a:bodyPr/>
                    <a:lstStyle/>
                    <a:p>
                      <a:r>
                        <a:rPr lang="en-US" dirty="0"/>
                        <a:t>PEA</a:t>
                      </a:r>
                    </a:p>
                  </a:txBody>
                  <a:tcPr/>
                </a:tc>
                <a:tc>
                  <a:txBody>
                    <a:bodyPr/>
                    <a:lstStyle/>
                    <a:p>
                      <a:endParaRPr lang="en-US"/>
                    </a:p>
                  </a:txBody>
                  <a:tcPr/>
                </a:tc>
                <a:extLst>
                  <a:ext uri="{0D108BD9-81ED-4DB2-BD59-A6C34878D82A}">
                    <a16:rowId xmlns:a16="http://schemas.microsoft.com/office/drawing/2014/main" val="10005"/>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27</a:t>
            </a:fld>
            <a:endParaRPr lang="en-US"/>
          </a:p>
        </p:txBody>
      </p:sp>
    </p:spTree>
    <p:extLst>
      <p:ext uri="{BB962C8B-B14F-4D97-AF65-F5344CB8AC3E}">
        <p14:creationId xmlns:p14="http://schemas.microsoft.com/office/powerpoint/2010/main" val="9385003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Top 10 worst SOEs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17263834"/>
              </p:ext>
            </p:extLst>
          </p:nvPr>
        </p:nvGraphicFramePr>
        <p:xfrm>
          <a:off x="838200" y="1825625"/>
          <a:ext cx="10515600" cy="40792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endParaRPr lang="en-US" dirty="0"/>
                    </a:p>
                  </a:txBody>
                  <a:tcPr/>
                </a:tc>
                <a:tc>
                  <a:txBody>
                    <a:bodyPr/>
                    <a:lstStyle/>
                    <a:p>
                      <a:r>
                        <a:rPr lang="en-US" dirty="0"/>
                        <a:t>Millions of baht</a:t>
                      </a:r>
                    </a:p>
                  </a:txBody>
                  <a:tcPr/>
                </a:tc>
                <a:extLst>
                  <a:ext uri="{0D108BD9-81ED-4DB2-BD59-A6C34878D82A}">
                    <a16:rowId xmlns:a16="http://schemas.microsoft.com/office/drawing/2014/main" val="10000"/>
                  </a:ext>
                </a:extLst>
              </a:tr>
              <a:tr h="370840">
                <a:tc>
                  <a:txBody>
                    <a:bodyPr/>
                    <a:lstStyle/>
                    <a:p>
                      <a:r>
                        <a:rPr lang="en-US" dirty="0"/>
                        <a:t>Thai Airways International</a:t>
                      </a:r>
                    </a:p>
                  </a:txBody>
                  <a:tcPr/>
                </a:tc>
                <a:tc>
                  <a:txBody>
                    <a:bodyPr/>
                    <a:lstStyle/>
                    <a:p>
                      <a:r>
                        <a:rPr lang="en-US" dirty="0"/>
                        <a:t>-13,046</a:t>
                      </a:r>
                    </a:p>
                  </a:txBody>
                  <a:tcPr/>
                </a:tc>
                <a:extLst>
                  <a:ext uri="{0D108BD9-81ED-4DB2-BD59-A6C34878D82A}">
                    <a16:rowId xmlns:a16="http://schemas.microsoft.com/office/drawing/2014/main" val="10001"/>
                  </a:ext>
                </a:extLst>
              </a:tr>
              <a:tr h="370840">
                <a:tc>
                  <a:txBody>
                    <a:bodyPr/>
                    <a:lstStyle/>
                    <a:p>
                      <a:r>
                        <a:rPr lang="en-US" dirty="0"/>
                        <a:t>Public Warehousing Organization</a:t>
                      </a:r>
                    </a:p>
                  </a:txBody>
                  <a:tcPr/>
                </a:tc>
                <a:tc>
                  <a:txBody>
                    <a:bodyPr/>
                    <a:lstStyle/>
                    <a:p>
                      <a:endParaRPr lang="en-US"/>
                    </a:p>
                  </a:txBody>
                  <a:tcPr/>
                </a:tc>
                <a:extLst>
                  <a:ext uri="{0D108BD9-81ED-4DB2-BD59-A6C34878D82A}">
                    <a16:rowId xmlns:a16="http://schemas.microsoft.com/office/drawing/2014/main" val="10002"/>
                  </a:ext>
                </a:extLst>
              </a:tr>
              <a:tr h="370840">
                <a:tc>
                  <a:txBody>
                    <a:bodyPr/>
                    <a:lstStyle/>
                    <a:p>
                      <a:r>
                        <a:rPr lang="en-US" dirty="0"/>
                        <a:t>TOT Public</a:t>
                      </a:r>
                    </a:p>
                  </a:txBody>
                  <a:tcPr/>
                </a:tc>
                <a:tc>
                  <a:txBody>
                    <a:bodyPr/>
                    <a:lstStyle/>
                    <a:p>
                      <a:endParaRPr lang="en-US"/>
                    </a:p>
                  </a:txBody>
                  <a:tcPr/>
                </a:tc>
                <a:extLst>
                  <a:ext uri="{0D108BD9-81ED-4DB2-BD59-A6C34878D82A}">
                    <a16:rowId xmlns:a16="http://schemas.microsoft.com/office/drawing/2014/main" val="10003"/>
                  </a:ext>
                </a:extLst>
              </a:tr>
              <a:tr h="370840">
                <a:tc>
                  <a:txBody>
                    <a:bodyPr/>
                    <a:lstStyle/>
                    <a:p>
                      <a:r>
                        <a:rPr lang="en-US" dirty="0"/>
                        <a:t>BMTA</a:t>
                      </a:r>
                    </a:p>
                  </a:txBody>
                  <a:tcPr/>
                </a:tc>
                <a:tc>
                  <a:txBody>
                    <a:bodyPr/>
                    <a:lstStyle/>
                    <a:p>
                      <a:endParaRPr lang="en-US"/>
                    </a:p>
                  </a:txBody>
                  <a:tcPr/>
                </a:tc>
                <a:extLst>
                  <a:ext uri="{0D108BD9-81ED-4DB2-BD59-A6C34878D82A}">
                    <a16:rowId xmlns:a16="http://schemas.microsoft.com/office/drawing/2014/main" val="10004"/>
                  </a:ext>
                </a:extLst>
              </a:tr>
              <a:tr h="370840">
                <a:tc>
                  <a:txBody>
                    <a:bodyPr/>
                    <a:lstStyle/>
                    <a:p>
                      <a:r>
                        <a:rPr lang="en-US" dirty="0"/>
                        <a:t>Islamic Bank</a:t>
                      </a:r>
                    </a:p>
                  </a:txBody>
                  <a:tcPr/>
                </a:tc>
                <a:tc>
                  <a:txBody>
                    <a:bodyPr/>
                    <a:lstStyle/>
                    <a:p>
                      <a:endParaRPr lang="en-US"/>
                    </a:p>
                  </a:txBody>
                  <a:tcPr/>
                </a:tc>
                <a:extLst>
                  <a:ext uri="{0D108BD9-81ED-4DB2-BD59-A6C34878D82A}">
                    <a16:rowId xmlns:a16="http://schemas.microsoft.com/office/drawing/2014/main" val="10005"/>
                  </a:ext>
                </a:extLst>
              </a:tr>
              <a:tr h="370840">
                <a:tc>
                  <a:txBody>
                    <a:bodyPr/>
                    <a:lstStyle/>
                    <a:p>
                      <a:r>
                        <a:rPr lang="en-US" dirty="0"/>
                        <a:t>MRTA</a:t>
                      </a:r>
                    </a:p>
                  </a:txBody>
                  <a:tcPr/>
                </a:tc>
                <a:tc>
                  <a:txBody>
                    <a:bodyPr/>
                    <a:lstStyle/>
                    <a:p>
                      <a:endParaRPr lang="en-US"/>
                    </a:p>
                  </a:txBody>
                  <a:tcPr/>
                </a:tc>
                <a:extLst>
                  <a:ext uri="{0D108BD9-81ED-4DB2-BD59-A6C34878D82A}">
                    <a16:rowId xmlns:a16="http://schemas.microsoft.com/office/drawing/2014/main" val="10006"/>
                  </a:ext>
                </a:extLst>
              </a:tr>
              <a:tr h="370840">
                <a:tc>
                  <a:txBody>
                    <a:bodyPr/>
                    <a:lstStyle/>
                    <a:p>
                      <a:r>
                        <a:rPr lang="en-US" dirty="0"/>
                        <a:t>Marketing Organization for Farmers</a:t>
                      </a:r>
                    </a:p>
                  </a:txBody>
                  <a:tcPr/>
                </a:tc>
                <a:tc>
                  <a:txBody>
                    <a:bodyPr/>
                    <a:lstStyle/>
                    <a:p>
                      <a:endParaRPr lang="en-US"/>
                    </a:p>
                  </a:txBody>
                  <a:tcPr/>
                </a:tc>
                <a:extLst>
                  <a:ext uri="{0D108BD9-81ED-4DB2-BD59-A6C34878D82A}">
                    <a16:rowId xmlns:a16="http://schemas.microsoft.com/office/drawing/2014/main" val="10007"/>
                  </a:ext>
                </a:extLst>
              </a:tr>
              <a:tr h="370840">
                <a:tc>
                  <a:txBody>
                    <a:bodyPr/>
                    <a:lstStyle/>
                    <a:p>
                      <a:r>
                        <a:rPr lang="en-US" dirty="0"/>
                        <a:t>Bangkok Dock Company</a:t>
                      </a:r>
                    </a:p>
                  </a:txBody>
                  <a:tcPr/>
                </a:tc>
                <a:tc>
                  <a:txBody>
                    <a:bodyPr/>
                    <a:lstStyle/>
                    <a:p>
                      <a:endParaRPr lang="en-US"/>
                    </a:p>
                  </a:txBody>
                  <a:tcPr/>
                </a:tc>
                <a:extLst>
                  <a:ext uri="{0D108BD9-81ED-4DB2-BD59-A6C34878D82A}">
                    <a16:rowId xmlns:a16="http://schemas.microsoft.com/office/drawing/2014/main" val="10008"/>
                  </a:ext>
                </a:extLst>
              </a:tr>
              <a:tr h="370840">
                <a:tc>
                  <a:txBody>
                    <a:bodyPr/>
                    <a:lstStyle/>
                    <a:p>
                      <a:r>
                        <a:rPr lang="en-US" dirty="0"/>
                        <a:t>National Science Museum</a:t>
                      </a:r>
                    </a:p>
                  </a:txBody>
                  <a:tcPr/>
                </a:tc>
                <a:tc>
                  <a:txBody>
                    <a:bodyPr/>
                    <a:lstStyle/>
                    <a:p>
                      <a:endParaRPr lang="en-US"/>
                    </a:p>
                  </a:txBody>
                  <a:tcPr/>
                </a:tc>
                <a:extLst>
                  <a:ext uri="{0D108BD9-81ED-4DB2-BD59-A6C34878D82A}">
                    <a16:rowId xmlns:a16="http://schemas.microsoft.com/office/drawing/2014/main" val="10009"/>
                  </a:ext>
                </a:extLst>
              </a:tr>
              <a:tr h="370840">
                <a:tc>
                  <a:txBody>
                    <a:bodyPr/>
                    <a:lstStyle/>
                    <a:p>
                      <a:endParaRPr lang="en-US"/>
                    </a:p>
                  </a:txBody>
                  <a:tcPr/>
                </a:tc>
                <a:tc>
                  <a:txBody>
                    <a:bodyPr/>
                    <a:lstStyle/>
                    <a:p>
                      <a:endParaRPr lang="en-US"/>
                    </a:p>
                  </a:txBody>
                  <a:tcPr/>
                </a:tc>
                <a:extLst>
                  <a:ext uri="{0D108BD9-81ED-4DB2-BD59-A6C34878D82A}">
                    <a16:rowId xmlns:a16="http://schemas.microsoft.com/office/drawing/2014/main" val="10010"/>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28</a:t>
            </a:fld>
            <a:endParaRPr lang="en-US"/>
          </a:p>
        </p:txBody>
      </p:sp>
    </p:spTree>
    <p:extLst>
      <p:ext uri="{BB962C8B-B14F-4D97-AF65-F5344CB8AC3E}">
        <p14:creationId xmlns:p14="http://schemas.microsoft.com/office/powerpoint/2010/main" val="42617963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Taxation</a:t>
            </a:r>
          </a:p>
        </p:txBody>
      </p:sp>
      <p:sp>
        <p:nvSpPr>
          <p:cNvPr id="3" name="Content Placeholder 2"/>
          <p:cNvSpPr>
            <a:spLocks noGrp="1"/>
          </p:cNvSpPr>
          <p:nvPr>
            <p:ph idx="1"/>
          </p:nvPr>
        </p:nvSpPr>
        <p:spPr/>
        <p:txBody>
          <a:bodyPr/>
          <a:lstStyle/>
          <a:p>
            <a:r>
              <a:rPr lang="en-US" dirty="0"/>
              <a:t>After 1997, the 5-year Strategic for Economic and Social Restructuring Plan (2005-2009) to realize sustained and quality economic growth</a:t>
            </a:r>
          </a:p>
          <a:p>
            <a:r>
              <a:rPr lang="en-US" dirty="0"/>
              <a:t>Tax is the biggest source of revenue (88%)</a:t>
            </a:r>
          </a:p>
          <a:p>
            <a:r>
              <a:rPr lang="en-US" dirty="0"/>
              <a:t>Local government still heavily relies on the central government for revenue</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29</a:t>
            </a:fld>
            <a:endParaRPr lang="en-US"/>
          </a:p>
        </p:txBody>
      </p:sp>
    </p:spTree>
    <p:extLst>
      <p:ext uri="{BB962C8B-B14F-4D97-AF65-F5344CB8AC3E}">
        <p14:creationId xmlns:p14="http://schemas.microsoft.com/office/powerpoint/2010/main" val="27830117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Tax Reforms</a:t>
            </a:r>
          </a:p>
        </p:txBody>
      </p:sp>
      <p:sp>
        <p:nvSpPr>
          <p:cNvPr id="3" name="Content Placeholder 2"/>
          <p:cNvSpPr>
            <a:spLocks noGrp="1"/>
          </p:cNvSpPr>
          <p:nvPr>
            <p:ph idx="1"/>
          </p:nvPr>
        </p:nvSpPr>
        <p:spPr/>
        <p:txBody>
          <a:bodyPr>
            <a:normAutofit lnSpcReduction="10000"/>
          </a:bodyPr>
          <a:lstStyle/>
          <a:p>
            <a:r>
              <a:rPr lang="en-US" dirty="0"/>
              <a:t>Introduction of Value Added Tax (1992)</a:t>
            </a:r>
          </a:p>
          <a:p>
            <a:pPr lvl="1"/>
            <a:r>
              <a:rPr lang="en-US" dirty="0"/>
              <a:t>All products are taxed at the same rate at 10% (</a:t>
            </a:r>
            <a:r>
              <a:rPr lang="en-US" dirty="0">
                <a:solidFill>
                  <a:srgbClr val="FF0000"/>
                </a:solidFill>
              </a:rPr>
              <a:t>7% temporary</a:t>
            </a:r>
            <a:r>
              <a:rPr lang="en-US" dirty="0"/>
              <a:t>)</a:t>
            </a:r>
          </a:p>
          <a:p>
            <a:pPr lvl="1"/>
            <a:r>
              <a:rPr lang="en-US" dirty="0"/>
              <a:t>Some  are replaced by higher excise tax ; automobiles, perfume and cosmetics, petroleum products, alcoholic beverage.</a:t>
            </a:r>
          </a:p>
          <a:p>
            <a:r>
              <a:rPr lang="en-US" dirty="0"/>
              <a:t>Comprehensive reform of tax structure</a:t>
            </a:r>
          </a:p>
          <a:p>
            <a:pPr lvl="1"/>
            <a:r>
              <a:rPr lang="en-US" dirty="0"/>
              <a:t>Corporate income tax was set at 30% for all types of businesses (</a:t>
            </a:r>
            <a:r>
              <a:rPr lang="en-US" dirty="0">
                <a:solidFill>
                  <a:srgbClr val="FF0000"/>
                </a:solidFill>
              </a:rPr>
              <a:t>20% in 2016</a:t>
            </a:r>
            <a:r>
              <a:rPr lang="en-US" dirty="0"/>
              <a:t>)</a:t>
            </a:r>
          </a:p>
          <a:p>
            <a:r>
              <a:rPr lang="en-US" dirty="0"/>
              <a:t>Reform on custom tariff structure</a:t>
            </a:r>
          </a:p>
          <a:p>
            <a:pPr lvl="1"/>
            <a:r>
              <a:rPr lang="en-US" dirty="0"/>
              <a:t>Lower tariff rates and narrowed down ranges to</a:t>
            </a:r>
          </a:p>
          <a:p>
            <a:pPr lvl="2"/>
            <a:r>
              <a:rPr lang="en-US" dirty="0"/>
              <a:t>1% for raw materials and inputs not produced locally, (</a:t>
            </a:r>
            <a:r>
              <a:rPr lang="en-US" dirty="0">
                <a:solidFill>
                  <a:srgbClr val="FF0000"/>
                </a:solidFill>
              </a:rPr>
              <a:t>upstream industries</a:t>
            </a:r>
            <a:r>
              <a:rPr lang="en-US" dirty="0"/>
              <a:t>)</a:t>
            </a:r>
          </a:p>
          <a:p>
            <a:pPr lvl="2"/>
            <a:r>
              <a:rPr lang="en-US" dirty="0"/>
              <a:t>5% for semi-finished products, (</a:t>
            </a:r>
            <a:r>
              <a:rPr lang="en-US" dirty="0">
                <a:solidFill>
                  <a:srgbClr val="FF0000"/>
                </a:solidFill>
              </a:rPr>
              <a:t>midstream industries</a:t>
            </a:r>
            <a:r>
              <a:rPr lang="en-US" dirty="0"/>
              <a:t>)</a:t>
            </a:r>
          </a:p>
          <a:p>
            <a:pPr lvl="2"/>
            <a:r>
              <a:rPr lang="en-US" dirty="0"/>
              <a:t>10% for finished products, products requiring extra protection, and luxury goods (</a:t>
            </a:r>
            <a:r>
              <a:rPr lang="en-US" dirty="0">
                <a:solidFill>
                  <a:srgbClr val="FF0000"/>
                </a:solidFill>
              </a:rPr>
              <a:t>downstream industries</a:t>
            </a:r>
            <a:r>
              <a:rPr lang="en-US" dirty="0"/>
              <a:t>)</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30</a:t>
            </a:fld>
            <a:endParaRPr lang="en-US"/>
          </a:p>
        </p:txBody>
      </p:sp>
    </p:spTree>
    <p:extLst>
      <p:ext uri="{BB962C8B-B14F-4D97-AF65-F5344CB8AC3E}">
        <p14:creationId xmlns:p14="http://schemas.microsoft.com/office/powerpoint/2010/main" val="35439644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76787"/>
          </a:xfrm>
        </p:spPr>
        <p:txBody>
          <a:bodyPr/>
          <a:lstStyle/>
          <a:p>
            <a:r>
              <a:rPr lang="en-US" dirty="0"/>
              <a:t>Issues</a:t>
            </a:r>
          </a:p>
        </p:txBody>
      </p:sp>
      <p:sp>
        <p:nvSpPr>
          <p:cNvPr id="3" name="Content Placeholder 2"/>
          <p:cNvSpPr>
            <a:spLocks noGrp="1"/>
          </p:cNvSpPr>
          <p:nvPr>
            <p:ph idx="1"/>
          </p:nvPr>
        </p:nvSpPr>
        <p:spPr/>
        <p:txBody>
          <a:bodyPr>
            <a:normAutofit fontScale="70000" lnSpcReduction="20000"/>
          </a:bodyPr>
          <a:lstStyle/>
          <a:p>
            <a:r>
              <a:rPr lang="en-US" dirty="0"/>
              <a:t>Low tax base</a:t>
            </a:r>
          </a:p>
          <a:p>
            <a:pPr lvl="1"/>
            <a:r>
              <a:rPr lang="en-US" dirty="0"/>
              <a:t>Tax collection is relatively low as compared to the size of economy (18% of GDP)</a:t>
            </a:r>
          </a:p>
          <a:p>
            <a:pPr lvl="1"/>
            <a:r>
              <a:rPr lang="en-US" dirty="0"/>
              <a:t>Only 10 million people are eligible for personal income tax and personal income tax fillings are only 6 million.</a:t>
            </a:r>
          </a:p>
          <a:p>
            <a:pPr lvl="1"/>
            <a:r>
              <a:rPr lang="en-US" dirty="0"/>
              <a:t>Large informal sector./ numerous tax exemptions (</a:t>
            </a:r>
            <a:r>
              <a:rPr lang="en-US" dirty="0">
                <a:solidFill>
                  <a:srgbClr val="FF0000"/>
                </a:solidFill>
              </a:rPr>
              <a:t>mainly for the rich</a:t>
            </a:r>
            <a:r>
              <a:rPr lang="en-US" dirty="0"/>
              <a:t>)</a:t>
            </a:r>
          </a:p>
          <a:p>
            <a:pPr lvl="1"/>
            <a:r>
              <a:rPr lang="en-US" dirty="0"/>
              <a:t>Unfair sharing of tax burden (</a:t>
            </a:r>
            <a:r>
              <a:rPr lang="en-US" dirty="0">
                <a:solidFill>
                  <a:srgbClr val="FF0000"/>
                </a:solidFill>
              </a:rPr>
              <a:t>VAT, excise tax</a:t>
            </a:r>
            <a:r>
              <a:rPr lang="en-US" dirty="0"/>
              <a:t>)</a:t>
            </a:r>
          </a:p>
          <a:p>
            <a:r>
              <a:rPr lang="en-US" dirty="0"/>
              <a:t>Direct versus indirect taxes</a:t>
            </a:r>
          </a:p>
          <a:p>
            <a:pPr lvl="1"/>
            <a:r>
              <a:rPr lang="en-US" dirty="0"/>
              <a:t>Indirect tax are the predominant sources (60% of revenue)</a:t>
            </a:r>
          </a:p>
          <a:p>
            <a:pPr lvl="1"/>
            <a:r>
              <a:rPr lang="en-US" dirty="0"/>
              <a:t>Businesses can shift indirect tax burden to others (VAT, excise tax, custom duties)</a:t>
            </a:r>
          </a:p>
          <a:p>
            <a:r>
              <a:rPr lang="en-US" dirty="0"/>
              <a:t>Decentralization</a:t>
            </a:r>
          </a:p>
          <a:p>
            <a:pPr lvl="1"/>
            <a:r>
              <a:rPr lang="en-US" dirty="0"/>
              <a:t>Failed to reach 35% local government revenue target to central government revenue (20%)</a:t>
            </a:r>
          </a:p>
          <a:p>
            <a:r>
              <a:rPr lang="en-US" dirty="0"/>
              <a:t>Social responsible taxes</a:t>
            </a:r>
          </a:p>
          <a:p>
            <a:pPr lvl="1"/>
            <a:r>
              <a:rPr lang="en-US" dirty="0"/>
              <a:t>Taxation is the economic instrument that can be used to internalize the externality cost (automobiles, petroleum)</a:t>
            </a:r>
          </a:p>
          <a:p>
            <a:pPr lvl="1"/>
            <a:r>
              <a:rPr lang="en-US" dirty="0"/>
              <a:t>Sin taxes: taxes on products harmful to public health</a:t>
            </a:r>
          </a:p>
          <a:p>
            <a:pPr lvl="1"/>
            <a:r>
              <a:rPr lang="en-US" dirty="0"/>
              <a:t>Tax incentive for people to look after their parents (30,000 baht allowance)</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31</a:t>
            </a:fld>
            <a:endParaRPr lang="en-US"/>
          </a:p>
        </p:txBody>
      </p:sp>
    </p:spTree>
    <p:extLst>
      <p:ext uri="{BB962C8B-B14F-4D97-AF65-F5344CB8AC3E}">
        <p14:creationId xmlns:p14="http://schemas.microsoft.com/office/powerpoint/2010/main" val="22990051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Direction on taxation reform</a:t>
            </a:r>
          </a:p>
        </p:txBody>
      </p:sp>
      <p:sp>
        <p:nvSpPr>
          <p:cNvPr id="3" name="Content Placeholder 2"/>
          <p:cNvSpPr>
            <a:spLocks noGrp="1"/>
          </p:cNvSpPr>
          <p:nvPr>
            <p:ph idx="1"/>
          </p:nvPr>
        </p:nvSpPr>
        <p:spPr/>
        <p:txBody>
          <a:bodyPr>
            <a:normAutofit fontScale="85000" lnSpcReduction="20000"/>
          </a:bodyPr>
          <a:lstStyle/>
          <a:p>
            <a:r>
              <a:rPr lang="en-US" dirty="0"/>
              <a:t>Achieving poverty alleviation and resolving income disparity (</a:t>
            </a:r>
            <a:r>
              <a:rPr lang="en-US" sz="1600" dirty="0">
                <a:solidFill>
                  <a:srgbClr val="FF0000"/>
                </a:solidFill>
              </a:rPr>
              <a:t>see Sweden Case</a:t>
            </a:r>
            <a:r>
              <a:rPr lang="en-US" dirty="0"/>
              <a:t>)</a:t>
            </a:r>
          </a:p>
          <a:p>
            <a:pPr lvl="1"/>
            <a:r>
              <a:rPr lang="en-US" dirty="0"/>
              <a:t>Tax higher income groups more</a:t>
            </a:r>
          </a:p>
          <a:p>
            <a:pPr lvl="1"/>
            <a:r>
              <a:rPr lang="en-US" dirty="0"/>
              <a:t>Lessen tax burden for the lower-income group</a:t>
            </a:r>
          </a:p>
          <a:p>
            <a:pPr lvl="1"/>
            <a:r>
              <a:rPr lang="en-US" dirty="0"/>
              <a:t>Estate tax/ inheritance tax/ gift tax.</a:t>
            </a:r>
          </a:p>
          <a:p>
            <a:r>
              <a:rPr lang="en-US" dirty="0"/>
              <a:t>Promoting national competitiveness</a:t>
            </a:r>
          </a:p>
          <a:p>
            <a:pPr lvl="1"/>
            <a:r>
              <a:rPr lang="en-US" dirty="0"/>
              <a:t>Lower CIT rates (</a:t>
            </a:r>
            <a:r>
              <a:rPr lang="en-US" dirty="0">
                <a:solidFill>
                  <a:srgbClr val="FF0000"/>
                </a:solidFill>
              </a:rPr>
              <a:t>17% in Singapore and 20% in Vietnam</a:t>
            </a:r>
            <a:r>
              <a:rPr lang="en-US" dirty="0"/>
              <a:t>)</a:t>
            </a:r>
          </a:p>
          <a:p>
            <a:pPr lvl="1"/>
            <a:r>
              <a:rPr lang="en-US" dirty="0"/>
              <a:t>Lessen tax burden to SMEs and innovative activities (</a:t>
            </a:r>
            <a:r>
              <a:rPr lang="en-US" sz="1600" dirty="0">
                <a:solidFill>
                  <a:srgbClr val="FF0000"/>
                </a:solidFill>
              </a:rPr>
              <a:t>BOI</a:t>
            </a:r>
            <a:r>
              <a:rPr lang="en-US" dirty="0"/>
              <a:t>)</a:t>
            </a:r>
          </a:p>
          <a:p>
            <a:r>
              <a:rPr lang="en-US" dirty="0"/>
              <a:t>Maintaining a safe and healthy society</a:t>
            </a:r>
          </a:p>
          <a:p>
            <a:pPr lvl="1"/>
            <a:r>
              <a:rPr lang="en-US" dirty="0"/>
              <a:t>Increase tax rates on sin products and services, including product coverage</a:t>
            </a:r>
          </a:p>
          <a:p>
            <a:pPr lvl="1"/>
            <a:r>
              <a:rPr lang="en-US" dirty="0"/>
              <a:t>Tax incentives on education, health care, community strengthening activities.</a:t>
            </a:r>
          </a:p>
          <a:p>
            <a:r>
              <a:rPr lang="en-US" dirty="0"/>
              <a:t>Furthering fiscal decentralization</a:t>
            </a:r>
          </a:p>
          <a:p>
            <a:pPr lvl="1"/>
            <a:r>
              <a:rPr lang="en-US" dirty="0"/>
              <a:t>Local tax revenue reform</a:t>
            </a:r>
          </a:p>
          <a:p>
            <a:pPr lvl="1"/>
            <a:r>
              <a:rPr lang="en-US" dirty="0"/>
              <a:t>Greater fiscal autonomy</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32</a:t>
            </a:fld>
            <a:endParaRPr lang="en-US"/>
          </a:p>
        </p:txBody>
      </p:sp>
    </p:spTree>
    <p:extLst>
      <p:ext uri="{BB962C8B-B14F-4D97-AF65-F5344CB8AC3E}">
        <p14:creationId xmlns:p14="http://schemas.microsoft.com/office/powerpoint/2010/main" val="6933799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Questions needed to be answered</a:t>
            </a:r>
          </a:p>
        </p:txBody>
      </p:sp>
      <p:sp>
        <p:nvSpPr>
          <p:cNvPr id="3" name="Content Placeholder 2"/>
          <p:cNvSpPr>
            <a:spLocks noGrp="1"/>
          </p:cNvSpPr>
          <p:nvPr>
            <p:ph idx="1"/>
          </p:nvPr>
        </p:nvSpPr>
        <p:spPr/>
        <p:txBody>
          <a:bodyPr>
            <a:normAutofit fontScale="62500" lnSpcReduction="20000"/>
          </a:bodyPr>
          <a:lstStyle/>
          <a:p>
            <a:r>
              <a:rPr lang="en-US" dirty="0"/>
              <a:t>CIT</a:t>
            </a:r>
          </a:p>
          <a:p>
            <a:pPr lvl="1"/>
            <a:r>
              <a:rPr lang="en-US" dirty="0"/>
              <a:t>Different rates for different size (presently tax exempted for businesses with net profit not exceeding 0.3MB)</a:t>
            </a:r>
          </a:p>
          <a:p>
            <a:pPr lvl="1"/>
            <a:r>
              <a:rPr lang="en-US" dirty="0"/>
              <a:t>Different rates for different activities</a:t>
            </a:r>
          </a:p>
          <a:p>
            <a:r>
              <a:rPr lang="en-US" dirty="0"/>
              <a:t>PIT</a:t>
            </a:r>
          </a:p>
          <a:p>
            <a:pPr lvl="1"/>
            <a:r>
              <a:rPr lang="en-US" dirty="0"/>
              <a:t>More progressive  tax rate</a:t>
            </a:r>
          </a:p>
          <a:p>
            <a:r>
              <a:rPr lang="en-US" dirty="0"/>
              <a:t>VAT</a:t>
            </a:r>
          </a:p>
          <a:p>
            <a:pPr lvl="1"/>
            <a:r>
              <a:rPr lang="en-US" dirty="0"/>
              <a:t>Increase rate to 10% ?</a:t>
            </a:r>
          </a:p>
          <a:p>
            <a:pPr lvl="1"/>
            <a:r>
              <a:rPr lang="en-US" dirty="0"/>
              <a:t>1% increase in VAT rate leads to 0.95% reduction in GDP.</a:t>
            </a:r>
          </a:p>
          <a:p>
            <a:r>
              <a:rPr lang="en-US" dirty="0"/>
              <a:t>Excise Tax</a:t>
            </a:r>
          </a:p>
          <a:p>
            <a:pPr lvl="1"/>
            <a:r>
              <a:rPr lang="en-US" dirty="0"/>
              <a:t>Limit to tax only on harmful to public health/ against morality/ luxury/ receive government  concession.</a:t>
            </a:r>
          </a:p>
          <a:p>
            <a:pPr lvl="1"/>
            <a:r>
              <a:rPr lang="en-US" dirty="0"/>
              <a:t>Sugar contained Beverage, wool carpets, crystal, golf course, telecom services, lottery</a:t>
            </a:r>
          </a:p>
          <a:p>
            <a:r>
              <a:rPr lang="en-US" dirty="0"/>
              <a:t>Custom duties</a:t>
            </a:r>
          </a:p>
          <a:p>
            <a:pPr lvl="1"/>
            <a:r>
              <a:rPr lang="en-US" dirty="0"/>
              <a:t>To promote investment (</a:t>
            </a:r>
            <a:r>
              <a:rPr lang="en-US" dirty="0">
                <a:solidFill>
                  <a:srgbClr val="FF0000"/>
                </a:solidFill>
              </a:rPr>
              <a:t>upstream or downstream or both?)</a:t>
            </a:r>
          </a:p>
          <a:p>
            <a:r>
              <a:rPr lang="en-US" dirty="0"/>
              <a:t>New taxes</a:t>
            </a:r>
          </a:p>
          <a:p>
            <a:pPr lvl="1"/>
            <a:r>
              <a:rPr lang="en-US" dirty="0"/>
              <a:t>Revising Inheritance tax  (presently exceeding 100 MB for 10%)</a:t>
            </a:r>
          </a:p>
          <a:p>
            <a:pPr lvl="1"/>
            <a:r>
              <a:rPr lang="en-US" dirty="0"/>
              <a:t>Pet tax</a:t>
            </a:r>
          </a:p>
          <a:p>
            <a:pPr lvl="1"/>
            <a:r>
              <a:rPr lang="en-US" dirty="0"/>
              <a:t>Revision of automobile tax (</a:t>
            </a:r>
            <a:r>
              <a:rPr lang="en-US" dirty="0">
                <a:solidFill>
                  <a:srgbClr val="FF0000"/>
                </a:solidFill>
              </a:rPr>
              <a:t>excise tax, registration fee, import duty</a:t>
            </a:r>
            <a:r>
              <a:rPr lang="en-US" dirty="0"/>
              <a:t>)</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33</a:t>
            </a:fld>
            <a:endParaRPr lang="en-US"/>
          </a:p>
        </p:txBody>
      </p:sp>
    </p:spTree>
    <p:extLst>
      <p:ext uri="{BB962C8B-B14F-4D97-AF65-F5344CB8AC3E}">
        <p14:creationId xmlns:p14="http://schemas.microsoft.com/office/powerpoint/2010/main" val="5836076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Thailand PIT rates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29243175"/>
              </p:ext>
            </p:extLst>
          </p:nvPr>
        </p:nvGraphicFramePr>
        <p:xfrm>
          <a:off x="838200" y="1825625"/>
          <a:ext cx="10515600" cy="33375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r>
                        <a:rPr lang="en-US" dirty="0"/>
                        <a:t>Taxable Income in baht</a:t>
                      </a:r>
                    </a:p>
                  </a:txBody>
                  <a:tcPr/>
                </a:tc>
                <a:tc>
                  <a:txBody>
                    <a:bodyPr/>
                    <a:lstStyle/>
                    <a:p>
                      <a:r>
                        <a:rPr lang="en-US" dirty="0"/>
                        <a:t>Rates (%)</a:t>
                      </a:r>
                    </a:p>
                  </a:txBody>
                  <a:tcPr/>
                </a:tc>
                <a:extLst>
                  <a:ext uri="{0D108BD9-81ED-4DB2-BD59-A6C34878D82A}">
                    <a16:rowId xmlns:a16="http://schemas.microsoft.com/office/drawing/2014/main" val="10000"/>
                  </a:ext>
                </a:extLst>
              </a:tr>
              <a:tr h="370840">
                <a:tc>
                  <a:txBody>
                    <a:bodyPr/>
                    <a:lstStyle/>
                    <a:p>
                      <a:r>
                        <a:rPr lang="en-US" dirty="0"/>
                        <a:t>First 150,000</a:t>
                      </a:r>
                    </a:p>
                  </a:txBody>
                  <a:tcPr/>
                </a:tc>
                <a:tc>
                  <a:txBody>
                    <a:bodyPr/>
                    <a:lstStyle/>
                    <a:p>
                      <a:r>
                        <a:rPr lang="en-US" dirty="0"/>
                        <a:t>0</a:t>
                      </a:r>
                    </a:p>
                  </a:txBody>
                  <a:tcPr/>
                </a:tc>
                <a:extLst>
                  <a:ext uri="{0D108BD9-81ED-4DB2-BD59-A6C34878D82A}">
                    <a16:rowId xmlns:a16="http://schemas.microsoft.com/office/drawing/2014/main" val="10001"/>
                  </a:ext>
                </a:extLst>
              </a:tr>
              <a:tr h="370840">
                <a:tc>
                  <a:txBody>
                    <a:bodyPr/>
                    <a:lstStyle/>
                    <a:p>
                      <a:r>
                        <a:rPr lang="en-US" dirty="0"/>
                        <a:t>150,001-300,000</a:t>
                      </a:r>
                    </a:p>
                  </a:txBody>
                  <a:tcPr/>
                </a:tc>
                <a:tc>
                  <a:txBody>
                    <a:bodyPr/>
                    <a:lstStyle/>
                    <a:p>
                      <a:r>
                        <a:rPr lang="en-US" dirty="0"/>
                        <a:t>5</a:t>
                      </a:r>
                    </a:p>
                  </a:txBody>
                  <a:tcPr/>
                </a:tc>
                <a:extLst>
                  <a:ext uri="{0D108BD9-81ED-4DB2-BD59-A6C34878D82A}">
                    <a16:rowId xmlns:a16="http://schemas.microsoft.com/office/drawing/2014/main" val="10002"/>
                  </a:ext>
                </a:extLst>
              </a:tr>
              <a:tr h="370840">
                <a:tc>
                  <a:txBody>
                    <a:bodyPr/>
                    <a:lstStyle/>
                    <a:p>
                      <a:r>
                        <a:rPr lang="en-US" dirty="0"/>
                        <a:t>300,001-500,000</a:t>
                      </a:r>
                    </a:p>
                  </a:txBody>
                  <a:tcPr/>
                </a:tc>
                <a:tc>
                  <a:txBody>
                    <a:bodyPr/>
                    <a:lstStyle/>
                    <a:p>
                      <a:r>
                        <a:rPr lang="en-US" dirty="0"/>
                        <a:t>10</a:t>
                      </a:r>
                    </a:p>
                  </a:txBody>
                  <a:tcPr/>
                </a:tc>
                <a:extLst>
                  <a:ext uri="{0D108BD9-81ED-4DB2-BD59-A6C34878D82A}">
                    <a16:rowId xmlns:a16="http://schemas.microsoft.com/office/drawing/2014/main" val="10003"/>
                  </a:ext>
                </a:extLst>
              </a:tr>
              <a:tr h="370840">
                <a:tc>
                  <a:txBody>
                    <a:bodyPr/>
                    <a:lstStyle/>
                    <a:p>
                      <a:r>
                        <a:rPr lang="en-US" dirty="0"/>
                        <a:t>500,001-750,000</a:t>
                      </a:r>
                    </a:p>
                  </a:txBody>
                  <a:tcPr/>
                </a:tc>
                <a:tc>
                  <a:txBody>
                    <a:bodyPr/>
                    <a:lstStyle/>
                    <a:p>
                      <a:r>
                        <a:rPr lang="en-US" dirty="0"/>
                        <a:t>15</a:t>
                      </a:r>
                    </a:p>
                  </a:txBody>
                  <a:tcPr/>
                </a:tc>
                <a:extLst>
                  <a:ext uri="{0D108BD9-81ED-4DB2-BD59-A6C34878D82A}">
                    <a16:rowId xmlns:a16="http://schemas.microsoft.com/office/drawing/2014/main" val="10004"/>
                  </a:ext>
                </a:extLst>
              </a:tr>
              <a:tr h="370840">
                <a:tc>
                  <a:txBody>
                    <a:bodyPr/>
                    <a:lstStyle/>
                    <a:p>
                      <a:r>
                        <a:rPr lang="en-US" dirty="0"/>
                        <a:t>750,001-1,000,000</a:t>
                      </a:r>
                    </a:p>
                  </a:txBody>
                  <a:tcPr/>
                </a:tc>
                <a:tc>
                  <a:txBody>
                    <a:bodyPr/>
                    <a:lstStyle/>
                    <a:p>
                      <a:r>
                        <a:rPr lang="en-US" dirty="0"/>
                        <a:t>20</a:t>
                      </a:r>
                    </a:p>
                  </a:txBody>
                  <a:tcPr/>
                </a:tc>
                <a:extLst>
                  <a:ext uri="{0D108BD9-81ED-4DB2-BD59-A6C34878D82A}">
                    <a16:rowId xmlns:a16="http://schemas.microsoft.com/office/drawing/2014/main" val="10005"/>
                  </a:ext>
                </a:extLst>
              </a:tr>
              <a:tr h="370840">
                <a:tc>
                  <a:txBody>
                    <a:bodyPr/>
                    <a:lstStyle/>
                    <a:p>
                      <a:r>
                        <a:rPr lang="en-US" dirty="0"/>
                        <a:t>1,000,001-2,000,000</a:t>
                      </a:r>
                    </a:p>
                  </a:txBody>
                  <a:tcPr/>
                </a:tc>
                <a:tc>
                  <a:txBody>
                    <a:bodyPr/>
                    <a:lstStyle/>
                    <a:p>
                      <a:r>
                        <a:rPr lang="en-US" dirty="0"/>
                        <a:t>25</a:t>
                      </a:r>
                    </a:p>
                  </a:txBody>
                  <a:tcPr/>
                </a:tc>
                <a:extLst>
                  <a:ext uri="{0D108BD9-81ED-4DB2-BD59-A6C34878D82A}">
                    <a16:rowId xmlns:a16="http://schemas.microsoft.com/office/drawing/2014/main" val="10006"/>
                  </a:ext>
                </a:extLst>
              </a:tr>
              <a:tr h="370840">
                <a:tc>
                  <a:txBody>
                    <a:bodyPr/>
                    <a:lstStyle/>
                    <a:p>
                      <a:r>
                        <a:rPr lang="en-US" dirty="0"/>
                        <a:t>2,000,001-5,000,000</a:t>
                      </a:r>
                    </a:p>
                  </a:txBody>
                  <a:tcPr/>
                </a:tc>
                <a:tc>
                  <a:txBody>
                    <a:bodyPr/>
                    <a:lstStyle/>
                    <a:p>
                      <a:r>
                        <a:rPr lang="en-US" dirty="0"/>
                        <a:t>30</a:t>
                      </a:r>
                    </a:p>
                  </a:txBody>
                  <a:tcPr/>
                </a:tc>
                <a:extLst>
                  <a:ext uri="{0D108BD9-81ED-4DB2-BD59-A6C34878D82A}">
                    <a16:rowId xmlns:a16="http://schemas.microsoft.com/office/drawing/2014/main" val="10007"/>
                  </a:ext>
                </a:extLst>
              </a:tr>
              <a:tr h="370840">
                <a:tc>
                  <a:txBody>
                    <a:bodyPr/>
                    <a:lstStyle/>
                    <a:p>
                      <a:r>
                        <a:rPr lang="en-US" dirty="0"/>
                        <a:t>Over 5,000,000</a:t>
                      </a:r>
                    </a:p>
                  </a:txBody>
                  <a:tcPr/>
                </a:tc>
                <a:tc>
                  <a:txBody>
                    <a:bodyPr/>
                    <a:lstStyle/>
                    <a:p>
                      <a:r>
                        <a:rPr lang="en-US" dirty="0"/>
                        <a:t>35</a:t>
                      </a:r>
                    </a:p>
                  </a:txBody>
                  <a:tcPr/>
                </a:tc>
                <a:extLst>
                  <a:ext uri="{0D108BD9-81ED-4DB2-BD59-A6C34878D82A}">
                    <a16:rowId xmlns:a16="http://schemas.microsoft.com/office/drawing/2014/main" val="10008"/>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34</a:t>
            </a:fld>
            <a:endParaRPr lang="en-US"/>
          </a:p>
        </p:txBody>
      </p:sp>
    </p:spTree>
    <p:extLst>
      <p:ext uri="{BB962C8B-B14F-4D97-AF65-F5344CB8AC3E}">
        <p14:creationId xmlns:p14="http://schemas.microsoft.com/office/powerpoint/2010/main" val="8813254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PIT rates in Sweden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0037747"/>
              </p:ext>
            </p:extLst>
          </p:nvPr>
        </p:nvGraphicFramePr>
        <p:xfrm>
          <a:off x="838200" y="1825625"/>
          <a:ext cx="10515600" cy="290403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580806">
                <a:tc>
                  <a:txBody>
                    <a:bodyPr/>
                    <a:lstStyle/>
                    <a:p>
                      <a:r>
                        <a:rPr lang="en-US" dirty="0"/>
                        <a:t>Taxable Income In USD</a:t>
                      </a:r>
                    </a:p>
                  </a:txBody>
                  <a:tcPr/>
                </a:tc>
                <a:tc>
                  <a:txBody>
                    <a:bodyPr/>
                    <a:lstStyle/>
                    <a:p>
                      <a:r>
                        <a:rPr lang="en-US" dirty="0"/>
                        <a:t>Rates in %</a:t>
                      </a:r>
                    </a:p>
                  </a:txBody>
                  <a:tcPr/>
                </a:tc>
                <a:extLst>
                  <a:ext uri="{0D108BD9-81ED-4DB2-BD59-A6C34878D82A}">
                    <a16:rowId xmlns:a16="http://schemas.microsoft.com/office/drawing/2014/main" val="10000"/>
                  </a:ext>
                </a:extLst>
              </a:tr>
              <a:tr h="580806">
                <a:tc>
                  <a:txBody>
                    <a:bodyPr/>
                    <a:lstStyle/>
                    <a:p>
                      <a:r>
                        <a:rPr lang="en-US" dirty="0"/>
                        <a:t>Less than 27,000</a:t>
                      </a:r>
                    </a:p>
                  </a:txBody>
                  <a:tcPr/>
                </a:tc>
                <a:tc>
                  <a:txBody>
                    <a:bodyPr/>
                    <a:lstStyle/>
                    <a:p>
                      <a:r>
                        <a:rPr lang="en-US" dirty="0"/>
                        <a:t>0</a:t>
                      </a:r>
                    </a:p>
                  </a:txBody>
                  <a:tcPr/>
                </a:tc>
                <a:extLst>
                  <a:ext uri="{0D108BD9-81ED-4DB2-BD59-A6C34878D82A}">
                    <a16:rowId xmlns:a16="http://schemas.microsoft.com/office/drawing/2014/main" val="10001"/>
                  </a:ext>
                </a:extLst>
              </a:tr>
              <a:tr h="580806">
                <a:tc>
                  <a:txBody>
                    <a:bodyPr/>
                    <a:lstStyle/>
                    <a:p>
                      <a:r>
                        <a:rPr lang="en-US" dirty="0"/>
                        <a:t>27,000-62,000</a:t>
                      </a:r>
                    </a:p>
                  </a:txBody>
                  <a:tcPr/>
                </a:tc>
                <a:tc>
                  <a:txBody>
                    <a:bodyPr/>
                    <a:lstStyle/>
                    <a:p>
                      <a:r>
                        <a:rPr lang="en-US" dirty="0"/>
                        <a:t>31</a:t>
                      </a:r>
                    </a:p>
                  </a:txBody>
                  <a:tcPr/>
                </a:tc>
                <a:extLst>
                  <a:ext uri="{0D108BD9-81ED-4DB2-BD59-A6C34878D82A}">
                    <a16:rowId xmlns:a16="http://schemas.microsoft.com/office/drawing/2014/main" val="10002"/>
                  </a:ext>
                </a:extLst>
              </a:tr>
              <a:tr h="580806">
                <a:tc>
                  <a:txBody>
                    <a:bodyPr/>
                    <a:lstStyle/>
                    <a:p>
                      <a:r>
                        <a:rPr lang="en-US" dirty="0"/>
                        <a:t>62,000-88,000</a:t>
                      </a:r>
                    </a:p>
                  </a:txBody>
                  <a:tcPr/>
                </a:tc>
                <a:tc>
                  <a:txBody>
                    <a:bodyPr/>
                    <a:lstStyle/>
                    <a:p>
                      <a:r>
                        <a:rPr lang="en-US" dirty="0"/>
                        <a:t>31+20</a:t>
                      </a:r>
                    </a:p>
                  </a:txBody>
                  <a:tcPr/>
                </a:tc>
                <a:extLst>
                  <a:ext uri="{0D108BD9-81ED-4DB2-BD59-A6C34878D82A}">
                    <a16:rowId xmlns:a16="http://schemas.microsoft.com/office/drawing/2014/main" val="10003"/>
                  </a:ext>
                </a:extLst>
              </a:tr>
              <a:tr h="580806">
                <a:tc>
                  <a:txBody>
                    <a:bodyPr/>
                    <a:lstStyle/>
                    <a:p>
                      <a:r>
                        <a:rPr lang="en-US" dirty="0"/>
                        <a:t>88,000</a:t>
                      </a:r>
                    </a:p>
                  </a:txBody>
                  <a:tcPr/>
                </a:tc>
                <a:tc>
                  <a:txBody>
                    <a:bodyPr/>
                    <a:lstStyle/>
                    <a:p>
                      <a:r>
                        <a:rPr lang="en-US" dirty="0"/>
                        <a:t>31+25</a:t>
                      </a:r>
                    </a:p>
                  </a:txBody>
                  <a:tcPr/>
                </a:tc>
                <a:extLst>
                  <a:ext uri="{0D108BD9-81ED-4DB2-BD59-A6C34878D82A}">
                    <a16:rowId xmlns:a16="http://schemas.microsoft.com/office/drawing/2014/main" val="10004"/>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35</a:t>
            </a:fld>
            <a:endParaRPr lang="en-US"/>
          </a:p>
        </p:txBody>
      </p:sp>
    </p:spTree>
    <p:extLst>
      <p:ext uri="{BB962C8B-B14F-4D97-AF65-F5344CB8AC3E}">
        <p14:creationId xmlns:p14="http://schemas.microsoft.com/office/powerpoint/2010/main" val="32868303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Central government revenue</a:t>
            </a:r>
            <a:br>
              <a:rPr lang="en-US" dirty="0"/>
            </a:br>
            <a:r>
              <a:rPr lang="en-US" sz="2200" dirty="0"/>
              <a:t>at the end of September 30, 2016 in millions of baht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35196405"/>
              </p:ext>
            </p:extLst>
          </p:nvPr>
        </p:nvGraphicFramePr>
        <p:xfrm>
          <a:off x="838200" y="1825625"/>
          <a:ext cx="10515600" cy="33375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endParaRPr lang="en-US" dirty="0"/>
                    </a:p>
                  </a:txBody>
                  <a:tcPr/>
                </a:tc>
                <a:tc>
                  <a:txBody>
                    <a:bodyPr/>
                    <a:lstStyle/>
                    <a:p>
                      <a:endParaRPr lang="en-US"/>
                    </a:p>
                  </a:txBody>
                  <a:tcPr/>
                </a:tc>
                <a:extLst>
                  <a:ext uri="{0D108BD9-81ED-4DB2-BD59-A6C34878D82A}">
                    <a16:rowId xmlns:a16="http://schemas.microsoft.com/office/drawing/2014/main" val="10000"/>
                  </a:ext>
                </a:extLst>
              </a:tr>
              <a:tr h="370840">
                <a:tc>
                  <a:txBody>
                    <a:bodyPr/>
                    <a:lstStyle/>
                    <a:p>
                      <a:r>
                        <a:rPr lang="en-US" dirty="0"/>
                        <a:t>1. Revenue</a:t>
                      </a:r>
                    </a:p>
                  </a:txBody>
                  <a:tcPr/>
                </a:tc>
                <a:tc>
                  <a:txBody>
                    <a:bodyPr/>
                    <a:lstStyle/>
                    <a:p>
                      <a:r>
                        <a:rPr lang="en-US" dirty="0"/>
                        <a:t>2,483,063.9</a:t>
                      </a:r>
                    </a:p>
                  </a:txBody>
                  <a:tcPr/>
                </a:tc>
                <a:extLst>
                  <a:ext uri="{0D108BD9-81ED-4DB2-BD59-A6C34878D82A}">
                    <a16:rowId xmlns:a16="http://schemas.microsoft.com/office/drawing/2014/main" val="10001"/>
                  </a:ext>
                </a:extLst>
              </a:tr>
              <a:tr h="370840">
                <a:tc>
                  <a:txBody>
                    <a:bodyPr/>
                    <a:lstStyle/>
                    <a:p>
                      <a:r>
                        <a:rPr lang="en-US" dirty="0"/>
                        <a:t>2 Tax</a:t>
                      </a:r>
                    </a:p>
                  </a:txBody>
                  <a:tcPr/>
                </a:tc>
                <a:tc>
                  <a:txBody>
                    <a:bodyPr/>
                    <a:lstStyle/>
                    <a:p>
                      <a:r>
                        <a:rPr lang="en-US" dirty="0"/>
                        <a:t>2,115,044.2</a:t>
                      </a:r>
                    </a:p>
                  </a:txBody>
                  <a:tcPr/>
                </a:tc>
                <a:extLst>
                  <a:ext uri="{0D108BD9-81ED-4DB2-BD59-A6C34878D82A}">
                    <a16:rowId xmlns:a16="http://schemas.microsoft.com/office/drawing/2014/main" val="10002"/>
                  </a:ext>
                </a:extLst>
              </a:tr>
              <a:tr h="370840">
                <a:tc>
                  <a:txBody>
                    <a:bodyPr/>
                    <a:lstStyle/>
                    <a:p>
                      <a:r>
                        <a:rPr lang="en-US" dirty="0"/>
                        <a:t>2.1 Tax on income</a:t>
                      </a:r>
                    </a:p>
                  </a:txBody>
                  <a:tcPr/>
                </a:tc>
                <a:tc>
                  <a:txBody>
                    <a:bodyPr/>
                    <a:lstStyle/>
                    <a:p>
                      <a:r>
                        <a:rPr lang="en-US" dirty="0"/>
                        <a:t>895,204.9</a:t>
                      </a:r>
                    </a:p>
                  </a:txBody>
                  <a:tcPr/>
                </a:tc>
                <a:extLst>
                  <a:ext uri="{0D108BD9-81ED-4DB2-BD59-A6C34878D82A}">
                    <a16:rowId xmlns:a16="http://schemas.microsoft.com/office/drawing/2014/main" val="10003"/>
                  </a:ext>
                </a:extLst>
              </a:tr>
              <a:tr h="370840">
                <a:tc>
                  <a:txBody>
                    <a:bodyPr/>
                    <a:lstStyle/>
                    <a:p>
                      <a:r>
                        <a:rPr lang="en-US" dirty="0"/>
                        <a:t>      2.1.1</a:t>
                      </a:r>
                      <a:r>
                        <a:rPr lang="en-US" baseline="0" dirty="0"/>
                        <a:t> PIT</a:t>
                      </a:r>
                      <a:endParaRPr lang="en-US" dirty="0"/>
                    </a:p>
                  </a:txBody>
                  <a:tcPr/>
                </a:tc>
                <a:tc>
                  <a:txBody>
                    <a:bodyPr/>
                    <a:lstStyle/>
                    <a:p>
                      <a:r>
                        <a:rPr lang="en-US" dirty="0"/>
                        <a:t>268,289.7</a:t>
                      </a:r>
                    </a:p>
                  </a:txBody>
                  <a:tcPr/>
                </a:tc>
                <a:extLst>
                  <a:ext uri="{0D108BD9-81ED-4DB2-BD59-A6C34878D82A}">
                    <a16:rowId xmlns:a16="http://schemas.microsoft.com/office/drawing/2014/main" val="10004"/>
                  </a:ext>
                </a:extLst>
              </a:tr>
              <a:tr h="370840">
                <a:tc>
                  <a:txBody>
                    <a:bodyPr/>
                    <a:lstStyle/>
                    <a:p>
                      <a:r>
                        <a:rPr lang="en-US" dirty="0"/>
                        <a:t>      2.1.2 CIT </a:t>
                      </a:r>
                    </a:p>
                  </a:txBody>
                  <a:tcPr/>
                </a:tc>
                <a:tc>
                  <a:txBody>
                    <a:bodyPr/>
                    <a:lstStyle/>
                    <a:p>
                      <a:r>
                        <a:rPr lang="en-US" dirty="0"/>
                        <a:t>626,915.2</a:t>
                      </a:r>
                    </a:p>
                  </a:txBody>
                  <a:tcPr/>
                </a:tc>
                <a:extLst>
                  <a:ext uri="{0D108BD9-81ED-4DB2-BD59-A6C34878D82A}">
                    <a16:rowId xmlns:a16="http://schemas.microsoft.com/office/drawing/2014/main" val="10005"/>
                  </a:ext>
                </a:extLst>
              </a:tr>
              <a:tr h="370840">
                <a:tc>
                  <a:txBody>
                    <a:bodyPr/>
                    <a:lstStyle/>
                    <a:p>
                      <a:r>
                        <a:rPr lang="en-US" dirty="0"/>
                        <a:t>2.2 VAT</a:t>
                      </a:r>
                    </a:p>
                  </a:txBody>
                  <a:tcPr/>
                </a:tc>
                <a:tc>
                  <a:txBody>
                    <a:bodyPr/>
                    <a:lstStyle/>
                    <a:p>
                      <a:r>
                        <a:rPr lang="en-US" dirty="0"/>
                        <a:t>480,833.0</a:t>
                      </a:r>
                    </a:p>
                  </a:txBody>
                  <a:tcPr/>
                </a:tc>
                <a:extLst>
                  <a:ext uri="{0D108BD9-81ED-4DB2-BD59-A6C34878D82A}">
                    <a16:rowId xmlns:a16="http://schemas.microsoft.com/office/drawing/2014/main" val="10006"/>
                  </a:ext>
                </a:extLst>
              </a:tr>
              <a:tr h="370840">
                <a:tc>
                  <a:txBody>
                    <a:bodyPr/>
                    <a:lstStyle/>
                    <a:p>
                      <a:r>
                        <a:rPr lang="en-US" dirty="0"/>
                        <a:t>2.3 Excise</a:t>
                      </a:r>
                    </a:p>
                  </a:txBody>
                  <a:tcPr/>
                </a:tc>
                <a:tc>
                  <a:txBody>
                    <a:bodyPr/>
                    <a:lstStyle/>
                    <a:p>
                      <a:r>
                        <a:rPr lang="en-US" dirty="0"/>
                        <a:t>435,145.6</a:t>
                      </a:r>
                    </a:p>
                  </a:txBody>
                  <a:tcPr/>
                </a:tc>
                <a:extLst>
                  <a:ext uri="{0D108BD9-81ED-4DB2-BD59-A6C34878D82A}">
                    <a16:rowId xmlns:a16="http://schemas.microsoft.com/office/drawing/2014/main" val="10007"/>
                  </a:ext>
                </a:extLst>
              </a:tr>
              <a:tr h="370840">
                <a:tc>
                  <a:txBody>
                    <a:bodyPr/>
                    <a:lstStyle/>
                    <a:p>
                      <a:r>
                        <a:rPr lang="en-US" dirty="0"/>
                        <a:t>2.4 Import duties</a:t>
                      </a:r>
                    </a:p>
                  </a:txBody>
                  <a:tcPr/>
                </a:tc>
                <a:tc>
                  <a:txBody>
                    <a:bodyPr/>
                    <a:lstStyle/>
                    <a:p>
                      <a:r>
                        <a:rPr lang="en-US" dirty="0"/>
                        <a:t>100,155.9</a:t>
                      </a:r>
                    </a:p>
                  </a:txBody>
                  <a:tcPr/>
                </a:tc>
                <a:extLst>
                  <a:ext uri="{0D108BD9-81ED-4DB2-BD59-A6C34878D82A}">
                    <a16:rowId xmlns:a16="http://schemas.microsoft.com/office/drawing/2014/main" val="10008"/>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36</a:t>
            </a:fld>
            <a:endParaRPr lang="en-US"/>
          </a:p>
        </p:txBody>
      </p:sp>
    </p:spTree>
    <p:extLst>
      <p:ext uri="{BB962C8B-B14F-4D97-AF65-F5344CB8AC3E}">
        <p14:creationId xmlns:p14="http://schemas.microsoft.com/office/powerpoint/2010/main" val="8490188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External Government Debt  Outstanding </a:t>
            </a:r>
            <a:br>
              <a:rPr lang="en-US" dirty="0"/>
            </a:br>
            <a:r>
              <a:rPr lang="en-US" sz="1400" dirty="0"/>
              <a:t>(Sept, 2016)</a:t>
            </a:r>
          </a:p>
        </p:txBody>
      </p:sp>
      <p:sp>
        <p:nvSpPr>
          <p:cNvPr id="3" name="Content Placeholder 2"/>
          <p:cNvSpPr>
            <a:spLocks noGrp="1"/>
          </p:cNvSpPr>
          <p:nvPr>
            <p:ph idx="1"/>
          </p:nvPr>
        </p:nvSpPr>
        <p:spPr/>
        <p:txBody>
          <a:bodyPr/>
          <a:lstStyle/>
          <a:p>
            <a:r>
              <a:rPr lang="en-US" sz="2000" dirty="0"/>
              <a:t>Direct government ; 4,471,220.22 MOB</a:t>
            </a:r>
          </a:p>
          <a:p>
            <a:r>
              <a:rPr lang="en-US" sz="2000" dirty="0"/>
              <a:t>External ; 98,735.91 MOB</a:t>
            </a:r>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865945043"/>
              </p:ext>
            </p:extLst>
          </p:nvPr>
        </p:nvGraphicFramePr>
        <p:xfrm>
          <a:off x="1446834" y="2624450"/>
          <a:ext cx="8055982" cy="3621946"/>
        </p:xfrm>
        <a:graphic>
          <a:graphicData uri="http://schemas.openxmlformats.org/drawingml/2006/table">
            <a:tbl>
              <a:tblPr firstRow="1" bandRow="1">
                <a:tableStyleId>{5C22544A-7EE6-4342-B048-85BDC9FD1C3A}</a:tableStyleId>
              </a:tblPr>
              <a:tblGrid>
                <a:gridCol w="4027991">
                  <a:extLst>
                    <a:ext uri="{9D8B030D-6E8A-4147-A177-3AD203B41FA5}">
                      <a16:colId xmlns:a16="http://schemas.microsoft.com/office/drawing/2014/main" val="20000"/>
                    </a:ext>
                  </a:extLst>
                </a:gridCol>
                <a:gridCol w="4027991">
                  <a:extLst>
                    <a:ext uri="{9D8B030D-6E8A-4147-A177-3AD203B41FA5}">
                      <a16:colId xmlns:a16="http://schemas.microsoft.com/office/drawing/2014/main" val="20001"/>
                    </a:ext>
                  </a:extLst>
                </a:gridCol>
              </a:tblGrid>
              <a:tr h="389312">
                <a:tc>
                  <a:txBody>
                    <a:bodyPr/>
                    <a:lstStyle/>
                    <a:p>
                      <a:endParaRPr lang="en-US" dirty="0"/>
                    </a:p>
                  </a:txBody>
                  <a:tcPr/>
                </a:tc>
                <a:tc>
                  <a:txBody>
                    <a:bodyPr/>
                    <a:lstStyle/>
                    <a:p>
                      <a:r>
                        <a:rPr lang="en-US" dirty="0"/>
                        <a:t>%</a:t>
                      </a:r>
                    </a:p>
                  </a:txBody>
                  <a:tcPr/>
                </a:tc>
                <a:extLst>
                  <a:ext uri="{0D108BD9-81ED-4DB2-BD59-A6C34878D82A}">
                    <a16:rowId xmlns:a16="http://schemas.microsoft.com/office/drawing/2014/main" val="10000"/>
                  </a:ext>
                </a:extLst>
              </a:tr>
              <a:tr h="535725">
                <a:tc>
                  <a:txBody>
                    <a:bodyPr/>
                    <a:lstStyle/>
                    <a:p>
                      <a:pPr marL="342900" indent="-342900">
                        <a:buAutoNum type="arabicPeriod"/>
                      </a:pPr>
                      <a:r>
                        <a:rPr lang="en-US" sz="1400" dirty="0"/>
                        <a:t>Multilateral Organization</a:t>
                      </a:r>
                    </a:p>
                    <a:p>
                      <a:pPr marL="342900" indent="-342900">
                        <a:buAutoNum type="arabicPeriod"/>
                      </a:pPr>
                      <a:endParaRPr lang="en-US" sz="1400" dirty="0"/>
                    </a:p>
                  </a:txBody>
                  <a:tcPr/>
                </a:tc>
                <a:tc>
                  <a:txBody>
                    <a:bodyPr/>
                    <a:lstStyle/>
                    <a:p>
                      <a:endParaRPr lang="en-US" sz="1400" dirty="0"/>
                    </a:p>
                  </a:txBody>
                  <a:tcPr/>
                </a:tc>
                <a:extLst>
                  <a:ext uri="{0D108BD9-81ED-4DB2-BD59-A6C34878D82A}">
                    <a16:rowId xmlns:a16="http://schemas.microsoft.com/office/drawing/2014/main" val="10001"/>
                  </a:ext>
                </a:extLst>
              </a:tr>
              <a:tr h="379371">
                <a:tc>
                  <a:txBody>
                    <a:bodyPr/>
                    <a:lstStyle/>
                    <a:p>
                      <a:pPr marL="0" indent="0">
                        <a:buNone/>
                      </a:pPr>
                      <a:r>
                        <a:rPr lang="en-US" sz="1400" dirty="0"/>
                        <a:t>1.1</a:t>
                      </a:r>
                      <a:r>
                        <a:rPr lang="en-US" sz="1400" baseline="0" dirty="0"/>
                        <a:t> World Bank</a:t>
                      </a:r>
                      <a:endParaRPr lang="en-US" sz="1400" dirty="0"/>
                    </a:p>
                  </a:txBody>
                  <a:tcPr/>
                </a:tc>
                <a:tc>
                  <a:txBody>
                    <a:bodyPr/>
                    <a:lstStyle/>
                    <a:p>
                      <a:r>
                        <a:rPr lang="en-US" sz="1400" dirty="0"/>
                        <a:t>10.23</a:t>
                      </a:r>
                    </a:p>
                  </a:txBody>
                  <a:tcPr/>
                </a:tc>
                <a:extLst>
                  <a:ext uri="{0D108BD9-81ED-4DB2-BD59-A6C34878D82A}">
                    <a16:rowId xmlns:a16="http://schemas.microsoft.com/office/drawing/2014/main" val="10002"/>
                  </a:ext>
                </a:extLst>
              </a:tr>
              <a:tr h="370978">
                <a:tc>
                  <a:txBody>
                    <a:bodyPr/>
                    <a:lstStyle/>
                    <a:p>
                      <a:pPr marL="0" indent="0">
                        <a:buNone/>
                      </a:pPr>
                      <a:r>
                        <a:rPr lang="en-US" sz="1400" dirty="0"/>
                        <a:t>1.2 ADB</a:t>
                      </a:r>
                    </a:p>
                  </a:txBody>
                  <a:tcPr/>
                </a:tc>
                <a:tc>
                  <a:txBody>
                    <a:bodyPr/>
                    <a:lstStyle/>
                    <a:p>
                      <a:r>
                        <a:rPr lang="en-US" sz="1400" dirty="0"/>
                        <a:t>2.83</a:t>
                      </a:r>
                    </a:p>
                  </a:txBody>
                  <a:tcPr/>
                </a:tc>
                <a:extLst>
                  <a:ext uri="{0D108BD9-81ED-4DB2-BD59-A6C34878D82A}">
                    <a16:rowId xmlns:a16="http://schemas.microsoft.com/office/drawing/2014/main" val="10003"/>
                  </a:ext>
                </a:extLst>
              </a:tr>
              <a:tr h="389312">
                <a:tc>
                  <a:txBody>
                    <a:bodyPr/>
                    <a:lstStyle/>
                    <a:p>
                      <a:r>
                        <a:rPr lang="en-US" sz="1400" dirty="0"/>
                        <a:t>2. Foreign Government</a:t>
                      </a:r>
                    </a:p>
                  </a:txBody>
                  <a:tcPr/>
                </a:tc>
                <a:tc>
                  <a:txBody>
                    <a:bodyPr/>
                    <a:lstStyle/>
                    <a:p>
                      <a:endParaRPr lang="en-US" sz="1400" dirty="0"/>
                    </a:p>
                  </a:txBody>
                  <a:tcPr/>
                </a:tc>
                <a:extLst>
                  <a:ext uri="{0D108BD9-81ED-4DB2-BD59-A6C34878D82A}">
                    <a16:rowId xmlns:a16="http://schemas.microsoft.com/office/drawing/2014/main" val="10004"/>
                  </a:ext>
                </a:extLst>
              </a:tr>
              <a:tr h="389312">
                <a:tc>
                  <a:txBody>
                    <a:bodyPr/>
                    <a:lstStyle/>
                    <a:p>
                      <a:r>
                        <a:rPr lang="en-US" sz="1400" dirty="0"/>
                        <a:t>2.1 JBIC</a:t>
                      </a:r>
                    </a:p>
                  </a:txBody>
                  <a:tcPr/>
                </a:tc>
                <a:tc>
                  <a:txBody>
                    <a:bodyPr/>
                    <a:lstStyle/>
                    <a:p>
                      <a:r>
                        <a:rPr lang="en-US" sz="1400" dirty="0"/>
                        <a:t>40.69</a:t>
                      </a:r>
                    </a:p>
                  </a:txBody>
                  <a:tcPr/>
                </a:tc>
                <a:extLst>
                  <a:ext uri="{0D108BD9-81ED-4DB2-BD59-A6C34878D82A}">
                    <a16:rowId xmlns:a16="http://schemas.microsoft.com/office/drawing/2014/main" val="10005"/>
                  </a:ext>
                </a:extLst>
              </a:tr>
              <a:tr h="389312">
                <a:tc>
                  <a:txBody>
                    <a:bodyPr/>
                    <a:lstStyle/>
                    <a:p>
                      <a:r>
                        <a:rPr lang="en-US" sz="1400" dirty="0"/>
                        <a:t>3. International  Capital Market</a:t>
                      </a:r>
                    </a:p>
                  </a:txBody>
                  <a:tcPr/>
                </a:tc>
                <a:tc>
                  <a:txBody>
                    <a:bodyPr/>
                    <a:lstStyle/>
                    <a:p>
                      <a:endParaRPr lang="en-US" sz="1400" dirty="0"/>
                    </a:p>
                  </a:txBody>
                  <a:tcPr/>
                </a:tc>
                <a:extLst>
                  <a:ext uri="{0D108BD9-81ED-4DB2-BD59-A6C34878D82A}">
                    <a16:rowId xmlns:a16="http://schemas.microsoft.com/office/drawing/2014/main" val="10006"/>
                  </a:ext>
                </a:extLst>
              </a:tr>
              <a:tr h="389312">
                <a:tc>
                  <a:txBody>
                    <a:bodyPr/>
                    <a:lstStyle/>
                    <a:p>
                      <a:r>
                        <a:rPr lang="en-US" sz="1400" dirty="0"/>
                        <a:t>3.1 Syndication</a:t>
                      </a:r>
                    </a:p>
                  </a:txBody>
                  <a:tcPr/>
                </a:tc>
                <a:tc>
                  <a:txBody>
                    <a:bodyPr/>
                    <a:lstStyle/>
                    <a:p>
                      <a:r>
                        <a:rPr lang="en-US" sz="1400" dirty="0"/>
                        <a:t>15.95</a:t>
                      </a:r>
                    </a:p>
                  </a:txBody>
                  <a:tcPr/>
                </a:tc>
                <a:extLst>
                  <a:ext uri="{0D108BD9-81ED-4DB2-BD59-A6C34878D82A}">
                    <a16:rowId xmlns:a16="http://schemas.microsoft.com/office/drawing/2014/main" val="10007"/>
                  </a:ext>
                </a:extLst>
              </a:tr>
              <a:tr h="389312">
                <a:tc>
                  <a:txBody>
                    <a:bodyPr/>
                    <a:lstStyle/>
                    <a:p>
                      <a:r>
                        <a:rPr lang="en-US" sz="1400" dirty="0"/>
                        <a:t>3.2 Bonds, PN</a:t>
                      </a:r>
                    </a:p>
                  </a:txBody>
                  <a:tcPr/>
                </a:tc>
                <a:tc>
                  <a:txBody>
                    <a:bodyPr/>
                    <a:lstStyle/>
                    <a:p>
                      <a:r>
                        <a:rPr lang="en-US" sz="1400" dirty="0"/>
                        <a:t>9.06</a:t>
                      </a:r>
                    </a:p>
                  </a:txBody>
                  <a:tcPr/>
                </a:tc>
                <a:extLst>
                  <a:ext uri="{0D108BD9-81ED-4DB2-BD59-A6C34878D82A}">
                    <a16:rowId xmlns:a16="http://schemas.microsoft.com/office/drawing/2014/main" val="10008"/>
                  </a:ext>
                </a:extLst>
              </a:tr>
            </a:tbl>
          </a:graphicData>
        </a:graphic>
      </p:graphicFrame>
      <p:sp>
        <p:nvSpPr>
          <p:cNvPr id="5" name="Footer Placeholder 4"/>
          <p:cNvSpPr>
            <a:spLocks noGrp="1"/>
          </p:cNvSpPr>
          <p:nvPr>
            <p:ph type="ftr" sz="quarter" idx="11"/>
          </p:nvPr>
        </p:nvSpPr>
        <p:spPr/>
        <p:txBody>
          <a:bodyPr/>
          <a:lstStyle/>
          <a:p>
            <a:r>
              <a:rPr lang="en-US"/>
              <a:t>Chanin Mephokee for EE460</a:t>
            </a:r>
          </a:p>
        </p:txBody>
      </p:sp>
      <p:sp>
        <p:nvSpPr>
          <p:cNvPr id="6" name="Slide Number Placeholder 5"/>
          <p:cNvSpPr>
            <a:spLocks noGrp="1"/>
          </p:cNvSpPr>
          <p:nvPr>
            <p:ph type="sldNum" sz="quarter" idx="12"/>
          </p:nvPr>
        </p:nvSpPr>
        <p:spPr/>
        <p:txBody>
          <a:bodyPr/>
          <a:lstStyle/>
          <a:p>
            <a:fld id="{F64CE0EC-4B46-4C03-971F-D0E04C4A1047}" type="slidenum">
              <a:rPr lang="en-US" smtClean="0"/>
              <a:t>37</a:t>
            </a:fld>
            <a:endParaRPr lang="en-US"/>
          </a:p>
        </p:txBody>
      </p:sp>
    </p:spTree>
    <p:extLst>
      <p:ext uri="{BB962C8B-B14F-4D97-AF65-F5344CB8AC3E}">
        <p14:creationId xmlns:p14="http://schemas.microsoft.com/office/powerpoint/2010/main" val="41159237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Reading Lists</a:t>
            </a:r>
          </a:p>
        </p:txBody>
      </p:sp>
      <p:sp>
        <p:nvSpPr>
          <p:cNvPr id="3" name="Content Placeholder 2"/>
          <p:cNvSpPr>
            <a:spLocks noGrp="1"/>
          </p:cNvSpPr>
          <p:nvPr>
            <p:ph idx="1"/>
          </p:nvPr>
        </p:nvSpPr>
        <p:spPr/>
        <p:txBody>
          <a:bodyPr/>
          <a:lstStyle/>
          <a:p>
            <a:r>
              <a:rPr lang="en-US" dirty="0" err="1"/>
              <a:t>Sujjapongse</a:t>
            </a:r>
            <a:r>
              <a:rPr lang="en-US" dirty="0"/>
              <a:t>, </a:t>
            </a:r>
            <a:r>
              <a:rPr lang="en-US" dirty="0" err="1"/>
              <a:t>Somchai</a:t>
            </a:r>
            <a:r>
              <a:rPr lang="en-US" dirty="0"/>
              <a:t>, Tax policy and reform in Asian countries: Thailand’s perspective, Journal of Asian Economics 16, 2005, 1012-1028.</a:t>
            </a:r>
          </a:p>
          <a:p>
            <a:r>
              <a:rPr lang="en-US" dirty="0" err="1"/>
              <a:t>Sutheewasinnon</a:t>
            </a:r>
            <a:r>
              <a:rPr lang="en-US" dirty="0"/>
              <a:t>, P. et al., Development of a performance management system in the Thailand public sector: Isomorphism and the role and strategies of institutional entrepreneurs, </a:t>
            </a:r>
            <a:r>
              <a:rPr lang="en-US" dirty="0" err="1"/>
              <a:t>ResearchGate</a:t>
            </a:r>
            <a:r>
              <a:rPr lang="en-US" dirty="0"/>
              <a:t>, 2015</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38</a:t>
            </a:fld>
            <a:endParaRPr lang="en-US"/>
          </a:p>
        </p:txBody>
      </p:sp>
    </p:spTree>
    <p:extLst>
      <p:ext uri="{BB962C8B-B14F-4D97-AF65-F5344CB8AC3E}">
        <p14:creationId xmlns:p14="http://schemas.microsoft.com/office/powerpoint/2010/main" val="3097623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Question</a:t>
            </a:r>
          </a:p>
        </p:txBody>
      </p:sp>
      <p:sp>
        <p:nvSpPr>
          <p:cNvPr id="3" name="Content Placeholder 2"/>
          <p:cNvSpPr>
            <a:spLocks noGrp="1"/>
          </p:cNvSpPr>
          <p:nvPr>
            <p:ph idx="1"/>
          </p:nvPr>
        </p:nvSpPr>
        <p:spPr/>
        <p:txBody>
          <a:bodyPr/>
          <a:lstStyle/>
          <a:p>
            <a:r>
              <a:rPr lang="en-US" dirty="0"/>
              <a:t>Do you think Thailand fiscal reform after 1997 has been successful or not and  why? (start from “what are the objectives of the reform?”)</a:t>
            </a:r>
          </a:p>
          <a:p>
            <a:r>
              <a:rPr lang="en-US" dirty="0"/>
              <a:t>Provide some policy suggestions for further fiscal reform. (objectives </a:t>
            </a:r>
            <a:r>
              <a:rPr lang="en-US"/>
              <a:t>and example)</a:t>
            </a:r>
            <a:endParaRPr lang="en-US" dirty="0"/>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39</a:t>
            </a:fld>
            <a:endParaRPr lang="en-US"/>
          </a:p>
        </p:txBody>
      </p:sp>
    </p:spTree>
    <p:extLst>
      <p:ext uri="{BB962C8B-B14F-4D97-AF65-F5344CB8AC3E}">
        <p14:creationId xmlns:p14="http://schemas.microsoft.com/office/powerpoint/2010/main" val="33475313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629</TotalTime>
  <Words>2431</Words>
  <Application>Microsoft Office PowerPoint</Application>
  <PresentationFormat>แบบจอกว้าง</PresentationFormat>
  <Paragraphs>631</Paragraphs>
  <Slides>39</Slides>
  <Notes>2</Notes>
  <HiddenSlides>0</HiddenSlides>
  <MMClips>0</MMClips>
  <ScaleCrop>false</ScaleCrop>
  <HeadingPairs>
    <vt:vector size="6" baseType="variant">
      <vt:variant>
        <vt:lpstr>ฟอนต์ที่ถูกใช้</vt:lpstr>
      </vt:variant>
      <vt:variant>
        <vt:i4>7</vt:i4>
      </vt:variant>
      <vt:variant>
        <vt:lpstr>ธีม</vt:lpstr>
      </vt:variant>
      <vt:variant>
        <vt:i4>1</vt:i4>
      </vt:variant>
      <vt:variant>
        <vt:lpstr>ชื่อเรื่องสไลด์</vt:lpstr>
      </vt:variant>
      <vt:variant>
        <vt:i4>39</vt:i4>
      </vt:variant>
    </vt:vector>
  </HeadingPairs>
  <TitlesOfParts>
    <vt:vector size="47" baseType="lpstr">
      <vt:lpstr>Angsana New</vt:lpstr>
      <vt:lpstr>Arial</vt:lpstr>
      <vt:lpstr>Calibri</vt:lpstr>
      <vt:lpstr>Calibri Light</vt:lpstr>
      <vt:lpstr>Cordia New</vt:lpstr>
      <vt:lpstr>Segoe UI</vt:lpstr>
      <vt:lpstr>Tahoma</vt:lpstr>
      <vt:lpstr>Office Theme</vt:lpstr>
      <vt:lpstr>Thailand Fiscal Policy  Reform (after 1997)</vt:lpstr>
      <vt:lpstr>1997 crisis</vt:lpstr>
      <vt:lpstr>Expansionary policy</vt:lpstr>
      <vt:lpstr>Development</vt:lpstr>
      <vt:lpstr>Background</vt:lpstr>
      <vt:lpstr>Line-Item Budgetary</vt:lpstr>
      <vt:lpstr>งานนำเสนอ PowerPoint</vt:lpstr>
      <vt:lpstr>Performance Agreement Framework after 1997</vt:lpstr>
      <vt:lpstr>Stage One (1999)</vt:lpstr>
      <vt:lpstr>Balanced Scorecard</vt:lpstr>
      <vt:lpstr>Result-Based Management system government organization must be able to response to the following issues</vt:lpstr>
      <vt:lpstr>Performance Evaluation Framework (PEF) continued for only 2 fiscal years (2001-2002)</vt:lpstr>
      <vt:lpstr>Stage Two</vt:lpstr>
      <vt:lpstr>Stage Three</vt:lpstr>
      <vt:lpstr>Stage Four (2006)</vt:lpstr>
      <vt:lpstr>Comments</vt:lpstr>
      <vt:lpstr>Budget Formation Process</vt:lpstr>
      <vt:lpstr>Budget Planning</vt:lpstr>
      <vt:lpstr>Budget Preparation</vt:lpstr>
      <vt:lpstr>งานนำเสนอ PowerPoint</vt:lpstr>
      <vt:lpstr>งานนำเสนอ PowerPoint</vt:lpstr>
      <vt:lpstr>Budget Adoption</vt:lpstr>
      <vt:lpstr>(In million baht)</vt:lpstr>
      <vt:lpstr>Budget Execution</vt:lpstr>
      <vt:lpstr>Budget Evaluation</vt:lpstr>
      <vt:lpstr>Central government Financial Statement at the end of September 30, 2016 in millions of baht</vt:lpstr>
      <vt:lpstr>Top 5 best SOEs</vt:lpstr>
      <vt:lpstr>Top 10 worst SOEs</vt:lpstr>
      <vt:lpstr>Taxation</vt:lpstr>
      <vt:lpstr>Tax Reforms</vt:lpstr>
      <vt:lpstr>Issues</vt:lpstr>
      <vt:lpstr>Direction on taxation reform</vt:lpstr>
      <vt:lpstr>Questions needed to be answered</vt:lpstr>
      <vt:lpstr>Thailand PIT rates</vt:lpstr>
      <vt:lpstr>PIT rates in Sweden</vt:lpstr>
      <vt:lpstr>Central government revenue at the end of September 30, 2016 in millions of baht</vt:lpstr>
      <vt:lpstr>External Government Debt  Outstanding  (Sept, 2016)</vt:lpstr>
      <vt:lpstr>Reading Lists</vt:lpstr>
      <vt:lpstr>Question</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Thailand Fiscal Policy  (after 1997)</dc:title>
  <dc:creator>chanin Mephokee</dc:creator>
  <cp:lastModifiedBy>chanin Mephokee</cp:lastModifiedBy>
  <cp:revision>57</cp:revision>
  <dcterms:created xsi:type="dcterms:W3CDTF">2017-03-06T03:55:59Z</dcterms:created>
  <dcterms:modified xsi:type="dcterms:W3CDTF">2017-10-16T13:09:21Z</dcterms:modified>
</cp:coreProperties>
</file>