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6"/>
  </p:notesMasterIdLst>
  <p:sldIdLst>
    <p:sldId id="262" r:id="rId2"/>
    <p:sldId id="257" r:id="rId3"/>
    <p:sldId id="258" r:id="rId4"/>
    <p:sldId id="263" r:id="rId5"/>
    <p:sldId id="259" r:id="rId6"/>
    <p:sldId id="264" r:id="rId7"/>
    <p:sldId id="265" r:id="rId8"/>
    <p:sldId id="260" r:id="rId9"/>
    <p:sldId id="261" r:id="rId10"/>
    <p:sldId id="266" r:id="rId11"/>
    <p:sldId id="267" r:id="rId12"/>
    <p:sldId id="268" r:id="rId13"/>
    <p:sldId id="269" r:id="rId14"/>
    <p:sldId id="270"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129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66E705-B782-4168-9FF0-F555BE48E77B}" type="datetimeFigureOut">
              <a:rPr lang="en-US" smtClean="0"/>
              <a:t>2/22/2018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5F4C5B-74AB-48A2-A6C0-C7721832BE08}" type="slidenum">
              <a:rPr lang="en-US" smtClean="0"/>
              <a:t>‹#›</a:t>
            </a:fld>
            <a:endParaRPr lang="en-US"/>
          </a:p>
        </p:txBody>
      </p:sp>
    </p:spTree>
    <p:extLst>
      <p:ext uri="{BB962C8B-B14F-4D97-AF65-F5344CB8AC3E}">
        <p14:creationId xmlns:p14="http://schemas.microsoft.com/office/powerpoint/2010/main" val="3369522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2A25EDD-41D4-D845-B0B7-635208EE09E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0564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2/22/2018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87034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2/22/2018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53887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2/22/2018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282641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2/22/2018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443366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2/22/2018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429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2/22/2018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98497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2/22/2018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151400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2/22/2018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884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2/22/2018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814791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2/22/2018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1550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2/22/2018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072387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9484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Bookman Old Style"/>
                <a:cs typeface="Bookman Old Style"/>
              </a:rPr>
              <a:t>TU 122 LAW IN EVERYDAY LIFE</a:t>
            </a:r>
            <a:endParaRPr lang="en-US" sz="2600" dirty="0">
              <a:latin typeface="Bookman Old Style"/>
              <a:cs typeface="Bookman Old Style"/>
            </a:endParaRPr>
          </a:p>
        </p:txBody>
      </p:sp>
      <p:sp>
        <p:nvSpPr>
          <p:cNvPr id="3" name="Subtitle 2"/>
          <p:cNvSpPr>
            <a:spLocks noGrp="1"/>
          </p:cNvSpPr>
          <p:nvPr>
            <p:ph type="subTitle" idx="1"/>
          </p:nvPr>
        </p:nvSpPr>
        <p:spPr>
          <a:xfrm>
            <a:off x="4571738" y="6058457"/>
            <a:ext cx="4813263" cy="663018"/>
          </a:xfrm>
        </p:spPr>
        <p:txBody>
          <a:bodyPr>
            <a:normAutofit/>
          </a:bodyPr>
          <a:lstStyle/>
          <a:p>
            <a:pPr lvl="0"/>
            <a:r>
              <a:rPr lang="en-US" sz="2000" dirty="0">
                <a:solidFill>
                  <a:prstClr val="black"/>
                </a:solidFill>
                <a:latin typeface="Bookman Old Style"/>
                <a:cs typeface="Bookman Old Style"/>
              </a:rPr>
              <a:t>Nadnaphas Leakpech</a:t>
            </a:r>
            <a:endParaRPr lang="en-US" sz="2000" dirty="0">
              <a:solidFill>
                <a:schemeClr val="tx1"/>
              </a:solidFill>
              <a:latin typeface="Bookman Old Style"/>
              <a:cs typeface="Bookman Old Style"/>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Rectangle 4"/>
          <p:cNvSpPr/>
          <p:nvPr/>
        </p:nvSpPr>
        <p:spPr>
          <a:xfrm>
            <a:off x="2236810" y="3238854"/>
            <a:ext cx="4669868" cy="2308324"/>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Contract Law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a:t>
            </a:r>
            <a:r>
              <a:rPr lang="en-US" sz="4800" b="1" dirty="0">
                <a:solidFill>
                  <a:prstClr val="black"/>
                </a:solidFill>
                <a:latin typeface="Bookman Old Style"/>
                <a:cs typeface="Bookman Old Style"/>
              </a:rPr>
              <a:t>3</a:t>
            </a:r>
            <a: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t>)</a:t>
            </a:r>
            <a:br>
              <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rPr>
            </a:br>
            <a:endParaRPr kumimoji="0" lang="en-US" sz="48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77501" y="335111"/>
            <a:ext cx="6896440"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Basic Principles of Contract</a:t>
            </a:r>
          </a:p>
        </p:txBody>
      </p:sp>
      <p:sp>
        <p:nvSpPr>
          <p:cNvPr id="6" name="TextBox 5"/>
          <p:cNvSpPr txBox="1"/>
          <p:nvPr/>
        </p:nvSpPr>
        <p:spPr>
          <a:xfrm>
            <a:off x="355678" y="1626235"/>
            <a:ext cx="8331122" cy="36009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VALIDITY OF A CONTRACT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Bookman Old Style"/>
              <a:ea typeface="+mn-ea"/>
              <a:cs typeface="+mn-cs"/>
            </a:endParaRP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Objects</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Intention</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Forms</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Capacity</a:t>
            </a:r>
          </a:p>
          <a:p>
            <a:pPr marL="514350" marR="0" lvl="0" indent="-514350" algn="l" defTabSz="457200" rtl="0" eaLnBrk="1" fontAlgn="auto" latinLnBrk="0" hangingPunct="1">
              <a:lnSpc>
                <a:spcPct val="100000"/>
              </a:lnSpc>
              <a:spcBef>
                <a:spcPts val="0"/>
              </a:spcBef>
              <a:spcAft>
                <a:spcPts val="0"/>
              </a:spcAft>
              <a:buClrTx/>
              <a:buSzTx/>
              <a:buFont typeface="+mj-lt"/>
              <a:buAutoNum type="arabicParenR"/>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62405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
        <p:nvSpPr>
          <p:cNvPr id="6" name="TextBox 5"/>
          <p:cNvSpPr txBox="1"/>
          <p:nvPr/>
        </p:nvSpPr>
        <p:spPr>
          <a:xfrm>
            <a:off x="355678" y="1626235"/>
            <a:ext cx="8331122" cy="483209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1. OBJECTS</a:t>
            </a:r>
          </a:p>
          <a:p>
            <a:pPr marR="0" lvl="1" algn="l" defTabSz="457200" rtl="0" eaLnBrk="1" fontAlgn="auto" latinLnBrk="0" hangingPunct="1">
              <a:lnSpc>
                <a:spcPct val="100000"/>
              </a:lnSpc>
              <a:spcBef>
                <a:spcPts val="0"/>
              </a:spcBef>
              <a:spcAft>
                <a:spcPts val="0"/>
              </a:spcAft>
              <a:buClrTx/>
              <a:buSzTx/>
              <a:buFontTx/>
              <a:buNone/>
              <a:tabLst/>
              <a:defRPr/>
            </a:pPr>
            <a:endParaRPr kumimoji="0" lang="en-GB" sz="3200" b="1" i="1" u="none" strike="noStrike" kern="1200" cap="none" spc="0" normalizeH="0" baseline="0" noProof="0" dirty="0">
              <a:ln>
                <a:noFill/>
              </a:ln>
              <a:solidFill>
                <a:prstClr val="black"/>
              </a:solidFill>
              <a:effectLst/>
              <a:uLnTx/>
              <a:uFillTx/>
              <a:latin typeface="Bookman Old Style"/>
              <a:ea typeface="+mn-ea"/>
              <a:cs typeface="Bookman Old Style"/>
            </a:endParaRPr>
          </a:p>
          <a:p>
            <a:pPr marR="0" lvl="1" algn="l" defTabSz="457200" rtl="0" eaLnBrk="1" fontAlgn="auto" latinLnBrk="0" hangingPunct="1">
              <a:lnSpc>
                <a:spcPct val="100000"/>
              </a:lnSpc>
              <a:spcBef>
                <a:spcPts val="0"/>
              </a:spcBef>
              <a:spcAft>
                <a:spcPts val="0"/>
              </a:spcAft>
              <a:buClrTx/>
              <a:buSzTx/>
              <a:buFontTx/>
              <a:buNone/>
              <a:tabLst/>
              <a:defRPr/>
            </a:pPr>
            <a:r>
              <a:rPr kumimoji="0" lang="en-GB" sz="3200" b="1" i="1" u="none" strike="noStrike" kern="1200" cap="none" spc="0" normalizeH="0" baseline="0" noProof="0" dirty="0">
                <a:ln>
                  <a:noFill/>
                </a:ln>
                <a:solidFill>
                  <a:prstClr val="black"/>
                </a:solidFill>
                <a:effectLst/>
                <a:uLnTx/>
                <a:uFillTx/>
                <a:latin typeface="Bookman Old Style"/>
                <a:ea typeface="+mn-ea"/>
                <a:cs typeface="Bookman Old Style"/>
              </a:rPr>
              <a:t>Section 150 of TCCC</a:t>
            </a:r>
          </a:p>
          <a:p>
            <a:pPr marR="0" lvl="1"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rPr>
              <a:t>“</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An act is void if its object is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expressly</a:t>
            </a:r>
            <a:r>
              <a:rPr kumimoji="0" lang="en-GB" sz="3200" b="0" i="0" u="sng"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prohibited by law</a:t>
            </a:r>
            <a:r>
              <a:rPr kumimoji="0" lang="en-GB" sz="3200" b="0" i="1" u="none"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or is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impossible</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 or is </a:t>
            </a:r>
            <a:r>
              <a:rPr kumimoji="0" lang="en-GB" sz="3200" b="0" i="1" u="sng" strike="noStrike" kern="1200" cap="none" spc="0" normalizeH="0" baseline="0" noProof="0" dirty="0">
                <a:ln>
                  <a:noFill/>
                </a:ln>
                <a:solidFill>
                  <a:prstClr val="black"/>
                </a:solidFill>
                <a:effectLst/>
                <a:uLnTx/>
                <a:uFillTx/>
                <a:latin typeface="Bookman Old Style"/>
                <a:ea typeface="+mn-ea"/>
                <a:cs typeface="Bookman Old Style"/>
              </a:rPr>
              <a:t>contrary to public order or good morals</a:t>
            </a:r>
            <a:r>
              <a:rPr kumimoji="0" lang="en-GB" sz="3200" b="0" i="0" u="none" strike="noStrike" kern="1200" cap="none" spc="0" normalizeH="0" baseline="0" noProof="0" dirty="0">
                <a:ln>
                  <a:noFill/>
                </a:ln>
                <a:solidFill>
                  <a:prstClr val="black"/>
                </a:solidFill>
                <a:effectLst/>
                <a:uLnTx/>
                <a:uFillTx/>
                <a:latin typeface="Bookman Old Style"/>
                <a:ea typeface="+mn-ea"/>
                <a:cs typeface="Bookman Old Style"/>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08211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50865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2. INTENTION</a:t>
            </a:r>
          </a:p>
          <a:p>
            <a:pPr marL="0" marR="0" lvl="1" indent="0" algn="l" defTabSz="4572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457200" indent="-457200">
              <a:buFont typeface="Wingdings" panose="05000000000000000000" pitchFamily="2" charset="2"/>
              <a:buChar char="§"/>
              <a:defRPr/>
            </a:pPr>
            <a:r>
              <a:rPr lang="en-US" sz="2800" dirty="0">
                <a:solidFill>
                  <a:prstClr val="black"/>
                </a:solidFill>
                <a:latin typeface="Bookman Old Style"/>
              </a:rPr>
              <a:t>Mistake (Sections 156 and 157) - </a:t>
            </a:r>
            <a:r>
              <a:rPr lang="en-US" sz="2800" b="1" i="1" dirty="0">
                <a:solidFill>
                  <a:prstClr val="black"/>
                </a:solidFill>
                <a:latin typeface="Bookman Old Style"/>
              </a:rPr>
              <a:t>Void</a:t>
            </a:r>
            <a:r>
              <a:rPr lang="en-US" sz="2800" dirty="0">
                <a:solidFill>
                  <a:prstClr val="black"/>
                </a:solidFill>
                <a:latin typeface="Bookman Old Style"/>
              </a:rPr>
              <a:t> / </a:t>
            </a:r>
            <a:r>
              <a:rPr lang="en-US" sz="2800" b="1" i="1" dirty="0">
                <a:solidFill>
                  <a:prstClr val="black"/>
                </a:solidFill>
                <a:latin typeface="Bookman Old Style"/>
              </a:rPr>
              <a:t>Voidable</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Fraud/deception (Section 159) - </a:t>
            </a:r>
            <a:r>
              <a:rPr kumimoji="0" lang="en-US" sz="2800" b="1" i="1" u="none" strike="noStrike" kern="1200" cap="none" spc="0" normalizeH="0" baseline="0" noProof="0" dirty="0">
                <a:ln>
                  <a:noFill/>
                </a:ln>
                <a:solidFill>
                  <a:prstClr val="black"/>
                </a:solidFill>
                <a:effectLst/>
                <a:uLnTx/>
                <a:uFillTx/>
                <a:latin typeface="Bookman Old Style"/>
                <a:ea typeface="+mn-ea"/>
                <a:cs typeface="+mn-cs"/>
              </a:rPr>
              <a:t>Voidable</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Bookman Old Style"/>
                <a:ea typeface="+mn-ea"/>
                <a:cs typeface="+mn-cs"/>
              </a:rPr>
              <a:t>Duress (Section 164) - </a:t>
            </a:r>
            <a:r>
              <a:rPr kumimoji="0" lang="en-US" sz="2800" b="1" i="1" u="none" strike="noStrike" kern="1200" cap="none" spc="0" normalizeH="0" baseline="0" noProof="0" dirty="0">
                <a:ln>
                  <a:noFill/>
                </a:ln>
                <a:solidFill>
                  <a:prstClr val="black"/>
                </a:solidFill>
                <a:effectLst/>
                <a:uLnTx/>
                <a:uFillTx/>
                <a:latin typeface="Bookman Old Style"/>
                <a:ea typeface="+mn-ea"/>
                <a:cs typeface="+mn-cs"/>
              </a:rPr>
              <a:t>Voidable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TextBox 7">
            <a:extLst>
              <a:ext uri="{FF2B5EF4-FFF2-40B4-BE49-F238E27FC236}">
                <a16:creationId xmlns:a16="http://schemas.microsoft.com/office/drawing/2014/main" id="{93C742D5-862A-4247-896C-26666E099EB0}"/>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2731153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70099"/>
          </a:xfrm>
          <a:prstGeom prst="rect">
            <a:avLst/>
          </a:prstGeom>
          <a:noFill/>
        </p:spPr>
        <p:txBody>
          <a:bodyPr wrap="square" rtlCol="0">
            <a:spAutoFit/>
          </a:bodyPr>
          <a:lstStyle/>
          <a:p>
            <a:pPr marL="457200" indent="-457200">
              <a:buFont typeface="Wingdings" panose="05000000000000000000" pitchFamily="2" charset="2"/>
              <a:buChar char="§"/>
              <a:defRPr/>
            </a:pPr>
            <a:r>
              <a:rPr lang="en-US" sz="2800" b="1" dirty="0">
                <a:solidFill>
                  <a:prstClr val="black"/>
                </a:solidFill>
                <a:latin typeface="Bookman Old Style"/>
              </a:rPr>
              <a:t>Mistake</a:t>
            </a:r>
            <a:endParaRPr lang="en-US" sz="2800" b="1" i="1" dirty="0">
              <a:solidFill>
                <a:prstClr val="black"/>
              </a:solidFill>
              <a:latin typeface="Bookman Old Style"/>
            </a:endParaRPr>
          </a:p>
          <a:p>
            <a:pPr marL="457200" lvl="0" indent="-457200">
              <a:buFontTx/>
              <a:buChar char="-"/>
              <a:defRPr/>
            </a:pPr>
            <a:r>
              <a:rPr lang="en-US" sz="2800" dirty="0">
                <a:solidFill>
                  <a:prstClr val="black"/>
                </a:solidFill>
                <a:latin typeface="Bookman Old Style"/>
                <a:cs typeface="Bookman Old Style"/>
              </a:rPr>
              <a:t>A mistake as to an essential element of the contract      void (Section 156 TCCC)</a:t>
            </a:r>
          </a:p>
          <a:p>
            <a:pPr lvl="0">
              <a:defRPr/>
            </a:pPr>
            <a:r>
              <a:rPr lang="en-US" sz="2800" dirty="0">
                <a:solidFill>
                  <a:prstClr val="black"/>
                </a:solidFill>
                <a:latin typeface="Bookman Old Style"/>
                <a:cs typeface="Bookman Old Style"/>
              </a:rPr>
              <a:t> </a:t>
            </a:r>
          </a:p>
          <a:p>
            <a:pPr marL="457200" lvl="0" indent="-457200">
              <a:buFontTx/>
              <a:buChar char="-"/>
              <a:defRPr/>
            </a:pPr>
            <a:r>
              <a:rPr lang="en-US" sz="2800" dirty="0">
                <a:solidFill>
                  <a:prstClr val="black"/>
                </a:solidFill>
                <a:latin typeface="Bookman Old Style"/>
                <a:cs typeface="Bookman Old Style"/>
              </a:rPr>
              <a:t>A mistake as to a quality of the person or property      voidable (Section 157 TCCC)</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E562AA09-EC09-4DD8-8649-82B845D311B3}"/>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
        <p:nvSpPr>
          <p:cNvPr id="3" name="Arrow: Right 2">
            <a:extLst>
              <a:ext uri="{FF2B5EF4-FFF2-40B4-BE49-F238E27FC236}">
                <a16:creationId xmlns:a16="http://schemas.microsoft.com/office/drawing/2014/main" id="{5E6C3218-F010-42E6-BF3A-FB6CF6A713C6}"/>
              </a:ext>
            </a:extLst>
          </p:cNvPr>
          <p:cNvSpPr/>
          <p:nvPr/>
        </p:nvSpPr>
        <p:spPr>
          <a:xfrm>
            <a:off x="2494727" y="2663686"/>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Arrow: Right 7">
            <a:extLst>
              <a:ext uri="{FF2B5EF4-FFF2-40B4-BE49-F238E27FC236}">
                <a16:creationId xmlns:a16="http://schemas.microsoft.com/office/drawing/2014/main" id="{F9FA3B0A-9ADB-4DC4-8F7C-A89329943223}"/>
              </a:ext>
            </a:extLst>
          </p:cNvPr>
          <p:cNvSpPr/>
          <p:nvPr/>
        </p:nvSpPr>
        <p:spPr>
          <a:xfrm>
            <a:off x="2527847" y="3949135"/>
            <a:ext cx="397566" cy="196925"/>
          </a:xfrm>
          <a:prstGeom prst="rightArrow">
            <a:avLst/>
          </a:prstGeom>
          <a:solidFill>
            <a:schemeClr val="accent6">
              <a:lumMod val="75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3677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4893647"/>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Fraud/deception</a:t>
            </a:r>
            <a:endParaRPr kumimoji="0" lang="en-US" sz="2800" b="0" i="0" u="none" strike="noStrike" kern="1200" cap="none" spc="0" normalizeH="0" baseline="0" noProof="0" dirty="0">
              <a:ln>
                <a:noFill/>
              </a:ln>
              <a:solidFill>
                <a:prstClr val="black"/>
              </a:solidFill>
              <a:effectLst/>
              <a:uLnTx/>
              <a:uFillTx/>
              <a:latin typeface="Bookman Old Style"/>
              <a:ea typeface="+mn-ea"/>
              <a:cs typeface="+mn-cs"/>
            </a:endParaRPr>
          </a:p>
          <a:p>
            <a:pPr marL="457200" lvl="0" indent="-457200">
              <a:buFontTx/>
              <a:buChar char="-"/>
              <a:defRPr/>
            </a:pPr>
            <a:r>
              <a:rPr kumimoji="0" lang="en-US" sz="2800" u="none" strike="noStrike" kern="1200" cap="none" spc="0" normalizeH="0" baseline="0" noProof="0" dirty="0">
                <a:ln>
                  <a:noFill/>
                </a:ln>
                <a:solidFill>
                  <a:prstClr val="black"/>
                </a:solidFill>
                <a:effectLst/>
                <a:uLnTx/>
                <a:uFillTx/>
                <a:latin typeface="Bookman Old Style"/>
                <a:ea typeface="+mn-ea"/>
                <a:cs typeface="+mn-cs"/>
              </a:rPr>
              <a:t>Casual Fraud: A contract </a:t>
            </a:r>
            <a:r>
              <a:rPr lang="en-US" sz="2800" dirty="0">
                <a:solidFill>
                  <a:prstClr val="black"/>
                </a:solidFill>
                <a:latin typeface="Bookman Old Style"/>
              </a:rPr>
              <a:t>is voidable only when it is such that without the fraud such contract would not have been made. (Section 159 TCCC)</a:t>
            </a:r>
          </a:p>
          <a:p>
            <a:pPr lvl="0">
              <a:defRPr/>
            </a:pPr>
            <a:endParaRPr lang="en-US" sz="2800" dirty="0">
              <a:solidFill>
                <a:prstClr val="black"/>
              </a:solidFill>
              <a:latin typeface="Bookman Old Style"/>
            </a:endParaRPr>
          </a:p>
          <a:p>
            <a:pPr marL="457200" lvl="0" indent="-457200">
              <a:buFontTx/>
              <a:buChar char="-"/>
              <a:defRPr/>
            </a:pPr>
            <a:r>
              <a:rPr lang="en-US" sz="2800" dirty="0">
                <a:solidFill>
                  <a:prstClr val="black"/>
                </a:solidFill>
                <a:latin typeface="Bookman Old Style"/>
              </a:rPr>
              <a:t>Incidental Fraud: A party can only claim compensation for damage resulting from such fraud. (Section 161 TCCC)</a:t>
            </a:r>
            <a:endParaRPr kumimoji="0" lang="en-US" sz="280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TextBox 7">
            <a:extLst>
              <a:ext uri="{FF2B5EF4-FFF2-40B4-BE49-F238E27FC236}">
                <a16:creationId xmlns:a16="http://schemas.microsoft.com/office/drawing/2014/main" id="{93C742D5-862A-4247-896C-26666E099EB0}"/>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963527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70099"/>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Duress </a:t>
            </a:r>
          </a:p>
          <a:p>
            <a:pPr marL="457200" lvl="0" indent="-457200">
              <a:defRPr/>
            </a:pPr>
            <a:r>
              <a:rPr lang="en-US" sz="2800" dirty="0">
                <a:solidFill>
                  <a:prstClr val="black"/>
                </a:solidFill>
                <a:latin typeface="Bookman Old Style"/>
                <a:cs typeface="Bookman Old Style"/>
              </a:rPr>
              <a:t>-	In order to make an act voidable, duress must be </a:t>
            </a:r>
            <a:r>
              <a:rPr lang="en-US" sz="2800" i="1" u="sng" dirty="0">
                <a:solidFill>
                  <a:prstClr val="black"/>
                </a:solidFill>
                <a:latin typeface="Bookman Old Style"/>
                <a:cs typeface="Bookman Old Style"/>
              </a:rPr>
              <a:t>imminent</a:t>
            </a:r>
            <a:r>
              <a:rPr lang="en-US" sz="2800" dirty="0">
                <a:solidFill>
                  <a:prstClr val="black"/>
                </a:solidFill>
                <a:latin typeface="Bookman Old Style"/>
                <a:cs typeface="Bookman Old Style"/>
              </a:rPr>
              <a:t> and </a:t>
            </a:r>
            <a:r>
              <a:rPr lang="en-US" sz="2800" i="1" u="sng" dirty="0">
                <a:solidFill>
                  <a:prstClr val="black"/>
                </a:solidFill>
                <a:latin typeface="Bookman Old Style"/>
                <a:cs typeface="Bookman Old Style"/>
              </a:rPr>
              <a:t>so severe</a:t>
            </a:r>
            <a:r>
              <a:rPr lang="en-US" sz="2800" dirty="0">
                <a:solidFill>
                  <a:prstClr val="black"/>
                </a:solidFill>
                <a:latin typeface="Bookman Old Style"/>
                <a:cs typeface="Bookman Old Style"/>
              </a:rPr>
              <a:t> that makes him fear and without it, the act would not have been made.</a:t>
            </a:r>
            <a:r>
              <a:rPr lang="en-US" sz="2800" dirty="0">
                <a:solidFill>
                  <a:prstClr val="black"/>
                </a:solidFill>
                <a:latin typeface="Bookman Old Style"/>
              </a:rPr>
              <a:t> (Section 164 TCCC) </a:t>
            </a:r>
          </a:p>
          <a:p>
            <a:pPr marR="0" lvl="0" algn="l" defTabSz="4572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TextBox 7">
            <a:extLst>
              <a:ext uri="{FF2B5EF4-FFF2-40B4-BE49-F238E27FC236}">
                <a16:creationId xmlns:a16="http://schemas.microsoft.com/office/drawing/2014/main" id="{93C742D5-862A-4247-896C-26666E099EB0}"/>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3048506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446276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3. FORM</a:t>
            </a:r>
          </a:p>
          <a:p>
            <a:pPr marL="457200" marR="0" lvl="0" algn="l" defTabSz="4572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prstClr val="black"/>
                </a:solidFill>
                <a:effectLst/>
                <a:uLnTx/>
                <a:uFillTx/>
                <a:latin typeface="Bookman Old Style"/>
                <a:ea typeface="+mn-ea"/>
                <a:cs typeface="Bookman Old Style"/>
              </a:rPr>
              <a:t>Section 152 of TCCC</a:t>
            </a:r>
          </a:p>
          <a:p>
            <a:pPr marL="457200" marR="0" lvl="0" algn="l" defTabSz="457200" rtl="0" eaLnBrk="1" fontAlgn="auto" latinLnBrk="0" hangingPunct="1">
              <a:lnSpc>
                <a:spcPct val="100000"/>
              </a:lnSpc>
              <a:spcBef>
                <a:spcPts val="0"/>
              </a:spcBef>
              <a:spcAft>
                <a:spcPts val="0"/>
              </a:spcAft>
              <a:buClrTx/>
              <a:buSzTx/>
              <a:buFontTx/>
              <a:buNone/>
              <a:tabLst/>
              <a:defRPr/>
            </a:pPr>
            <a:r>
              <a:rPr lang="en-GB" sz="2800" dirty="0">
                <a:solidFill>
                  <a:prstClr val="black"/>
                </a:solidFill>
                <a:latin typeface="Bookman Old Style"/>
                <a:cs typeface="Bookman Old Style"/>
              </a:rPr>
              <a:t>“</a:t>
            </a: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An act which is not in the form prescribed by law is void.”</a:t>
            </a:r>
          </a:p>
          <a:p>
            <a:pPr marL="457200" marR="0" lvl="0" algn="l" defTabSz="457200" rtl="0" eaLnBrk="1" fontAlgn="auto" latinLnBrk="0" hangingPunct="1">
              <a:lnSpc>
                <a:spcPct val="10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endParaRPr>
          </a:p>
          <a:p>
            <a:pPr marL="457200" lvl="0">
              <a:defRPr/>
            </a:pPr>
            <a:r>
              <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rPr>
              <a:t>Example</a:t>
            </a: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A sale of immovable property is void unless it is made in writing and registered by the competent official</a:t>
            </a:r>
            <a:r>
              <a:rPr lang="en-GB" sz="2800" dirty="0">
                <a:solidFill>
                  <a:prstClr val="black"/>
                </a:solidFill>
                <a:latin typeface="Bookman Old Style"/>
                <a:cs typeface="Bookman Old Style"/>
              </a:rPr>
              <a:t>.” (Section 456 TCCC)</a:t>
            </a:r>
            <a:endPar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0B84FB71-79FC-4355-8F03-5DC69E6BA21F}"/>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718804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489364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Bookman Old Style"/>
                <a:ea typeface="+mn-ea"/>
                <a:cs typeface="+mn-cs"/>
              </a:rPr>
              <a:t>4. CAPACITY</a:t>
            </a:r>
          </a:p>
          <a:p>
            <a:pPr marL="457200" marR="0" lvl="0" algn="l" defTabSz="4572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prstClr val="black"/>
                </a:solidFill>
                <a:effectLst/>
                <a:uLnTx/>
                <a:uFillTx/>
                <a:latin typeface="Bookman Old Style"/>
                <a:ea typeface="+mn-ea"/>
                <a:cs typeface="Bookman Old Style"/>
              </a:rPr>
              <a:t>Section 153 of TCCC </a:t>
            </a:r>
          </a:p>
          <a:p>
            <a:pPr marL="457200" marR="0" lvl="0" algn="l"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“An act which does not comply with the requirements concerning capacity of person is voidable.”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endParaRPr>
          </a:p>
          <a:p>
            <a:pPr marL="457200" lvl="0">
              <a:defRPr/>
            </a:pPr>
            <a:r>
              <a:rPr kumimoji="0" lang="en-US" sz="2800" b="1" i="1" u="none" strike="noStrike" kern="1200" cap="none" spc="0" normalizeH="0" baseline="0" noProof="0" dirty="0">
                <a:ln>
                  <a:noFill/>
                </a:ln>
                <a:solidFill>
                  <a:prstClr val="black"/>
                </a:solidFill>
                <a:effectLst/>
                <a:uLnTx/>
                <a:uFillTx/>
                <a:latin typeface="Bookman Old Style"/>
                <a:ea typeface="+mn-ea"/>
                <a:cs typeface="Bookman Old Style"/>
              </a:rPr>
              <a:t>Example</a:t>
            </a:r>
            <a:r>
              <a:rPr kumimoji="0" lang="en-US" sz="2800" b="0" i="0" u="none" strike="noStrike" kern="1200" cap="none" spc="0" normalizeH="0" baseline="0" noProof="0" dirty="0">
                <a:ln>
                  <a:noFill/>
                </a:ln>
                <a:solidFill>
                  <a:prstClr val="black"/>
                </a:solidFill>
                <a:effectLst/>
                <a:uLnTx/>
                <a:uFillTx/>
                <a:latin typeface="Bookman Old Style"/>
                <a:ea typeface="+mn-ea"/>
                <a:cs typeface="Bookman Old Style"/>
              </a:rPr>
              <a:t>: </a:t>
            </a:r>
            <a:r>
              <a:rPr kumimoji="0" lang="en-GB" sz="2800" b="0" i="0" u="none" strike="noStrike" kern="1200" cap="none" spc="0" normalizeH="0" baseline="0" noProof="0" dirty="0">
                <a:ln>
                  <a:noFill/>
                </a:ln>
                <a:solidFill>
                  <a:prstClr val="black"/>
                </a:solidFill>
                <a:effectLst/>
                <a:uLnTx/>
                <a:uFillTx/>
                <a:latin typeface="Bookman Old Style"/>
                <a:ea typeface="+mn-ea"/>
                <a:cs typeface="Bookman Old Style"/>
              </a:rPr>
              <a:t>“For the doing of a juristic act, a minor must obtain the consent of his legal representative. All acts done by him without such consent are voidable unless otherwise provided.”</a:t>
            </a:r>
            <a:r>
              <a:rPr lang="en-GB" sz="3200" dirty="0">
                <a:solidFill>
                  <a:prstClr val="black"/>
                </a:solidFill>
                <a:latin typeface="Bookman Old Style"/>
                <a:cs typeface="Bookman Old Style"/>
              </a:rPr>
              <a:t> (Section 21 TCCC) </a:t>
            </a:r>
            <a:endParaRPr kumimoji="0" lang="en-US" sz="3200" b="0" i="0" u="none" strike="noStrike" kern="1200" cap="none" spc="0" normalizeH="0" baseline="0" noProof="0" dirty="0">
              <a:ln>
                <a:noFill/>
              </a:ln>
              <a:solidFill>
                <a:prstClr val="black"/>
              </a:solidFill>
              <a:effectLst/>
              <a:uLnTx/>
              <a:uFillTx/>
              <a:latin typeface="Bookman Old Style"/>
              <a:ea typeface="+mn-ea"/>
              <a:cs typeface="Bookman Old Style"/>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D929F4C2-8ABB-473D-924D-3C08C6F71820}"/>
              </a:ext>
            </a:extLst>
          </p:cNvPr>
          <p:cNvSpPr txBox="1"/>
          <p:nvPr/>
        </p:nvSpPr>
        <p:spPr>
          <a:xfrm>
            <a:off x="2434923" y="335111"/>
            <a:ext cx="5381602"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Validity </a:t>
            </a:r>
            <a:r>
              <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rPr>
              <a:t>of a Contract</a:t>
            </a:r>
          </a:p>
        </p:txBody>
      </p:sp>
    </p:spTree>
    <p:extLst>
      <p:ext uri="{BB962C8B-B14F-4D97-AF65-F5344CB8AC3E}">
        <p14:creationId xmlns:p14="http://schemas.microsoft.com/office/powerpoint/2010/main" val="4210923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Chip, an elementary school student, bought a notebook and a pencil from Dale for THB 25, without having received consents from his parents.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 between Chip and Dale 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pic>
        <p:nvPicPr>
          <p:cNvPr id="4" name="Picture 3">
            <a:extLst>
              <a:ext uri="{FF2B5EF4-FFF2-40B4-BE49-F238E27FC236}">
                <a16:creationId xmlns:a16="http://schemas.microsoft.com/office/drawing/2014/main" id="{668C9F46-29AF-4911-A8FB-DA358048FF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968236" y="4815075"/>
            <a:ext cx="1106006" cy="1460978"/>
          </a:xfrm>
          <a:prstGeom prst="rect">
            <a:avLst/>
          </a:prstGeom>
        </p:spPr>
      </p:pic>
    </p:spTree>
    <p:extLst>
      <p:ext uri="{BB962C8B-B14F-4D97-AF65-F5344CB8AC3E}">
        <p14:creationId xmlns:p14="http://schemas.microsoft.com/office/powerpoint/2010/main" val="2442483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Goofy lent Donald money in an amount of THB 100,000, without knowing the fact that Donald intended to spend this money on buying narcotics.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loan contract between Goofy and Donald 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66779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Bookman Old Style"/>
              </a:rPr>
              <a:t>A 20-year-old girl, Wendy, sold a plot of land to Peter, without having received consents from her parents. The sales contract was made in writing.</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 between Wendy and Peter 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25672775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970318"/>
          </a:xfrm>
          <a:prstGeom prst="rect">
            <a:avLst/>
          </a:prstGeom>
          <a:noFill/>
        </p:spPr>
        <p:txBody>
          <a:bodyPr wrap="square" rtlCol="0">
            <a:spAutoFit/>
          </a:bodyPr>
          <a:lstStyle/>
          <a:p>
            <a:pPr lvl="0">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Pinocchio lied to Alice that the doll Alice wanted to buy from him </a:t>
            </a:r>
            <a:r>
              <a:rPr lang="en-US" sz="2800" dirty="0">
                <a:solidFill>
                  <a:prstClr val="black"/>
                </a:solidFill>
                <a:latin typeface="Bookman Old Style"/>
              </a:rPr>
              <a:t>is</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 made of hardwood. Alice knew that Pinocchio was telling her a lie. The doll is actually made of softwood. </a:t>
            </a:r>
            <a:r>
              <a:rPr lang="en-US" sz="2800" dirty="0">
                <a:solidFill>
                  <a:prstClr val="black"/>
                </a:solidFill>
                <a:latin typeface="Bookman Old Style"/>
              </a:rPr>
              <a:t>However, she still bought it from Pinocchio because of a bargain price.</a:t>
            </a: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lvl="0">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 </a:t>
            </a:r>
            <a:r>
              <a:rPr lang="en-US" sz="2800" dirty="0">
                <a:solidFill>
                  <a:prstClr val="black"/>
                </a:solidFill>
                <a:latin typeface="Bookman Old Style"/>
              </a:rPr>
              <a:t>between Pinocchio and Alice </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1887264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5678" y="1626235"/>
            <a:ext cx="8331122" cy="3539430"/>
          </a:xfrm>
          <a:prstGeom prst="rect">
            <a:avLst/>
          </a:prstGeom>
          <a:noFill/>
        </p:spPr>
        <p:txBody>
          <a:bodyPr wrap="square" rtlCol="0">
            <a:spAutoFit/>
          </a:bodyPr>
          <a:lstStyle/>
          <a:p>
            <a:pPr lvl="0">
              <a:defRPr/>
            </a:pPr>
            <a:r>
              <a:rPr lang="en-US" sz="2800" dirty="0">
                <a:solidFill>
                  <a:prstClr val="black"/>
                </a:solidFill>
                <a:latin typeface="Bookman Old Style"/>
              </a:rPr>
              <a:t>Flynn bought a silver necklace from a jewelry shop as a gift for his girlfriend, because he understood that it is made of white gold. If he had known that the necklace is made of silver, he would not have bought it because his girlfriend is allergic to silver.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Bookman Old Style"/>
              <a:ea typeface="+mn-ea"/>
              <a:cs typeface="+mn-cs"/>
            </a:endParaRPr>
          </a:p>
          <a:p>
            <a:pPr lvl="0">
              <a:defRPr/>
            </a:pPr>
            <a:r>
              <a:rPr kumimoji="0" lang="en-US" sz="2800" i="0" u="none" strike="noStrike" kern="1200" cap="none" spc="0" normalizeH="0" baseline="0" noProof="0" dirty="0">
                <a:ln>
                  <a:noFill/>
                </a:ln>
                <a:solidFill>
                  <a:prstClr val="black"/>
                </a:solidFill>
                <a:effectLst/>
                <a:uLnTx/>
                <a:uFillTx/>
                <a:latin typeface="Bookman Old Style"/>
                <a:ea typeface="+mn-ea"/>
                <a:cs typeface="+mn-cs"/>
              </a:rPr>
              <a:t>Is the sales contract</a:t>
            </a:r>
            <a:r>
              <a:rPr lang="en-US" sz="2800" dirty="0">
                <a:solidFill>
                  <a:prstClr val="black"/>
                </a:solidFill>
                <a:latin typeface="Bookman Old Style"/>
              </a:rPr>
              <a:t> </a:t>
            </a:r>
            <a:r>
              <a:rPr kumimoji="0" lang="en-US" sz="2800" i="0" u="none" strike="noStrike" kern="1200" cap="none" spc="0" normalizeH="0" baseline="0" noProof="0" dirty="0">
                <a:ln>
                  <a:noFill/>
                </a:ln>
                <a:solidFill>
                  <a:prstClr val="black"/>
                </a:solidFill>
                <a:effectLst/>
                <a:uLnTx/>
                <a:uFillTx/>
                <a:latin typeface="Bookman Old Style"/>
                <a:ea typeface="+mn-ea"/>
                <a:cs typeface="+mn-cs"/>
              </a:rPr>
              <a:t>legally valid?</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D929F4C2-8ABB-473D-924D-3C08C6F71820}"/>
              </a:ext>
            </a:extLst>
          </p:cNvPr>
          <p:cNvSpPr txBox="1"/>
          <p:nvPr/>
        </p:nvSpPr>
        <p:spPr>
          <a:xfrm>
            <a:off x="3769415" y="335111"/>
            <a:ext cx="2215671"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3600" b="1" dirty="0">
                <a:solidFill>
                  <a:prstClr val="black"/>
                </a:solidFill>
                <a:latin typeface="Bookman Old Style"/>
                <a:cs typeface="Bookman Old Style"/>
              </a:rPr>
              <a:t>Exercise</a:t>
            </a:r>
            <a:endParaRPr kumimoji="0" lang="en-US" sz="3600" b="1" i="0" u="none" strike="noStrike" kern="1200" cap="none" spc="0" normalizeH="0" baseline="0" noProof="0" dirty="0">
              <a:ln>
                <a:noFill/>
              </a:ln>
              <a:solidFill>
                <a:prstClr val="black"/>
              </a:solidFill>
              <a:effectLst/>
              <a:uLnTx/>
              <a:uFillTx/>
              <a:latin typeface="Bookman Old Style"/>
              <a:ea typeface="+mn-ea"/>
              <a:cs typeface="Bookman Old Style"/>
            </a:endParaRPr>
          </a:p>
        </p:txBody>
      </p:sp>
    </p:spTree>
    <p:extLst>
      <p:ext uri="{BB962C8B-B14F-4D97-AF65-F5344CB8AC3E}">
        <p14:creationId xmlns:p14="http://schemas.microsoft.com/office/powerpoint/2010/main" val="1571688930"/>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2133</TotalTime>
  <Words>579</Words>
  <Application>Microsoft Office PowerPoint</Application>
  <PresentationFormat>On-screen Show (4:3)</PresentationFormat>
  <Paragraphs>83</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Bookman Old Style</vt:lpstr>
      <vt:lpstr>Calibri</vt:lpstr>
      <vt:lpstr>Wingdings</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 122 LAW IN EVERYDAY LIFE</dc:title>
  <dc:creator>Nadnaphas Leakpech</dc:creator>
  <cp:lastModifiedBy>Nadnaphas Leakpech</cp:lastModifiedBy>
  <cp:revision>37</cp:revision>
  <dcterms:created xsi:type="dcterms:W3CDTF">2018-01-23T14:56:14Z</dcterms:created>
  <dcterms:modified xsi:type="dcterms:W3CDTF">2018-02-22T07:29:30Z</dcterms:modified>
</cp:coreProperties>
</file>