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68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D9E63AA1-5744-43A6-90D4-2A46B233701D}" type="datetimeFigureOut">
              <a:rPr lang="th-TH" smtClean="0"/>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148923B-3178-4D9C-9684-9C757F08FFD7}" type="slidenum">
              <a:rPr lang="th-TH" smtClean="0"/>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D9E63AA1-5744-43A6-90D4-2A46B233701D}" type="datetimeFigureOut">
              <a:rPr lang="th-TH" smtClean="0"/>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148923B-3178-4D9C-9684-9C757F08FFD7}"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D9E63AA1-5744-43A6-90D4-2A46B233701D}" type="datetimeFigureOut">
              <a:rPr lang="th-TH" smtClean="0"/>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148923B-3178-4D9C-9684-9C757F08FFD7}" type="slidenum">
              <a:rPr lang="th-TH" smtClean="0"/>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D9E63AA1-5744-43A6-90D4-2A46B233701D}" type="datetimeFigureOut">
              <a:rPr lang="th-TH" smtClean="0"/>
              <a:t>03/12/54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E148923B-3178-4D9C-9684-9C757F08FFD7}"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D9E63AA1-5744-43A6-90D4-2A46B233701D}" type="datetimeFigureOut">
              <a:rPr lang="th-TH" smtClean="0"/>
              <a:t>03/12/54</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E148923B-3178-4D9C-9684-9C757F08FFD7}" type="slidenum">
              <a:rPr lang="th-TH" smtClean="0"/>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D9E63AA1-5744-43A6-90D4-2A46B233701D}" type="datetimeFigureOut">
              <a:rPr lang="th-TH" smtClean="0"/>
              <a:t>03/12/54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E148923B-3178-4D9C-9684-9C757F08FFD7}"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D9E63AA1-5744-43A6-90D4-2A46B233701D}" type="datetimeFigureOut">
              <a:rPr lang="th-TH" smtClean="0"/>
              <a:t>03/12/54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E148923B-3178-4D9C-9684-9C757F08FFD7}"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D9E63AA1-5744-43A6-90D4-2A46B233701D}" type="datetimeFigureOut">
              <a:rPr lang="th-TH" smtClean="0"/>
              <a:t>03/12/54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E148923B-3178-4D9C-9684-9C757F08FFD7}"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D9E63AA1-5744-43A6-90D4-2A46B233701D}" type="datetimeFigureOut">
              <a:rPr lang="th-TH" smtClean="0"/>
              <a:t>03/12/54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E148923B-3178-4D9C-9684-9C757F08FFD7}"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D9E63AA1-5744-43A6-90D4-2A46B233701D}" type="datetimeFigureOut">
              <a:rPr lang="th-TH" smtClean="0"/>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148923B-3178-4D9C-9684-9C757F08FFD7}"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D9E63AA1-5744-43A6-90D4-2A46B233701D}" type="datetimeFigureOut">
              <a:rPr lang="th-TH" smtClean="0"/>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148923B-3178-4D9C-9684-9C757F08FFD7}"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E63AA1-5744-43A6-90D4-2A46B233701D}" type="datetimeFigureOut">
              <a:rPr lang="th-TH" smtClean="0"/>
              <a:t>03/12/54</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48923B-3178-4D9C-9684-9C757F08FFD7}"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p:txBody>
          <a:bodyPr>
            <a:normAutofit/>
          </a:bodyPr>
          <a:lstStyle/>
          <a:p>
            <a:r>
              <a:rPr lang="en-US" sz="4800" dirty="0" err="1" smtClean="0"/>
              <a:t>Suretyship</a:t>
            </a:r>
            <a:endParaRPr lang="th-TH" sz="4800" dirty="0"/>
          </a:p>
        </p:txBody>
      </p:sp>
      <p:sp>
        <p:nvSpPr>
          <p:cNvPr id="3" name="ชื่อเรื่องรอง 2"/>
          <p:cNvSpPr>
            <a:spLocks noGrp="1"/>
          </p:cNvSpPr>
          <p:nvPr>
            <p:ph type="subTitle" idx="1"/>
          </p:nvPr>
        </p:nvSpPr>
        <p:spPr/>
        <p:txBody>
          <a:bodyPr>
            <a:noAutofit/>
          </a:bodyPr>
          <a:lstStyle/>
          <a:p>
            <a:r>
              <a:rPr lang="en-US" sz="2400" dirty="0" err="1" smtClean="0">
                <a:solidFill>
                  <a:schemeClr val="tx1"/>
                </a:solidFill>
              </a:rPr>
              <a:t>Panumas</a:t>
            </a:r>
            <a:r>
              <a:rPr lang="en-US" sz="2400" dirty="0" smtClean="0">
                <a:solidFill>
                  <a:schemeClr val="tx1"/>
                </a:solidFill>
              </a:rPr>
              <a:t> </a:t>
            </a:r>
            <a:r>
              <a:rPr lang="en-US" sz="2400" dirty="0" err="1" smtClean="0">
                <a:solidFill>
                  <a:schemeClr val="tx1"/>
                </a:solidFill>
              </a:rPr>
              <a:t>Achalaboon</a:t>
            </a:r>
            <a:endParaRPr lang="en-US" sz="2400" dirty="0" smtClean="0">
              <a:solidFill>
                <a:schemeClr val="tx1"/>
              </a:solidFill>
            </a:endParaRPr>
          </a:p>
          <a:p>
            <a:r>
              <a:rPr lang="en-US" sz="2400" dirty="0" smtClean="0">
                <a:solidFill>
                  <a:schemeClr val="tx1"/>
                </a:solidFill>
              </a:rPr>
              <a:t>Public Prosecutor</a:t>
            </a:r>
          </a:p>
          <a:p>
            <a:r>
              <a:rPr lang="en-US" sz="2400" dirty="0" smtClean="0">
                <a:solidFill>
                  <a:schemeClr val="tx1"/>
                </a:solidFill>
              </a:rPr>
              <a:t>International Affairs Department</a:t>
            </a:r>
          </a:p>
          <a:p>
            <a:r>
              <a:rPr lang="en-US" sz="2400" dirty="0" smtClean="0">
                <a:solidFill>
                  <a:schemeClr val="tx1"/>
                </a:solidFill>
              </a:rPr>
              <a:t>Office of the Attorney General</a:t>
            </a:r>
            <a:endParaRPr lang="th-TH" sz="2400"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endParaRPr lang="en-US" dirty="0" smtClean="0"/>
          </a:p>
          <a:p>
            <a:pPr>
              <a:buNone/>
            </a:pPr>
            <a:r>
              <a:rPr lang="en-US" dirty="0"/>
              <a:t> </a:t>
            </a:r>
            <a:r>
              <a:rPr lang="en-US" dirty="0" smtClean="0"/>
              <a:t>                              Section 680</a:t>
            </a:r>
          </a:p>
          <a:p>
            <a:pPr>
              <a:buNone/>
            </a:pPr>
            <a:endParaRPr lang="en-US" dirty="0"/>
          </a:p>
          <a:p>
            <a:pPr>
              <a:buNone/>
            </a:pPr>
            <a:r>
              <a:rPr lang="en-US" dirty="0" smtClean="0"/>
              <a:t>         “</a:t>
            </a:r>
            <a:r>
              <a:rPr lang="en-US" dirty="0" err="1" smtClean="0"/>
              <a:t>Suretyship</a:t>
            </a:r>
            <a:r>
              <a:rPr lang="en-US" dirty="0" smtClean="0"/>
              <a:t> is a contract whereby a third person, called the surety, binds himself to a creditor to satisfy an obligation in the event that the debtor fails to perform it.</a:t>
            </a:r>
          </a:p>
          <a:p>
            <a:pPr>
              <a:buNone/>
            </a:pPr>
            <a:r>
              <a:rPr lang="en-US" dirty="0"/>
              <a:t> </a:t>
            </a:r>
            <a:r>
              <a:rPr lang="en-US" dirty="0" smtClean="0"/>
              <a:t>         A contract of </a:t>
            </a:r>
            <a:r>
              <a:rPr lang="en-US" dirty="0" err="1" smtClean="0"/>
              <a:t>suretyship</a:t>
            </a:r>
            <a:r>
              <a:rPr lang="en-US" dirty="0" smtClean="0"/>
              <a:t> is not enforceable by action unless there be some written evidence signed by the surety.”</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dirty="0" smtClean="0"/>
              <a:t>				     Natures</a:t>
            </a:r>
          </a:p>
          <a:p>
            <a:pPr>
              <a:buNone/>
            </a:pPr>
            <a:endParaRPr lang="en-US" dirty="0"/>
          </a:p>
          <a:p>
            <a:pPr marL="514350" indent="-514350">
              <a:buAutoNum type="arabicPeriod"/>
            </a:pPr>
            <a:r>
              <a:rPr lang="en-US" dirty="0" smtClean="0"/>
              <a:t>There must be the main obligation existed.</a:t>
            </a:r>
          </a:p>
          <a:p>
            <a:pPr marL="514350" indent="-514350">
              <a:buNone/>
            </a:pPr>
            <a:r>
              <a:rPr lang="en-US" dirty="0"/>
              <a:t> </a:t>
            </a:r>
            <a:r>
              <a:rPr lang="en-US" dirty="0" smtClean="0"/>
              <a:t>      (principal obligation)</a:t>
            </a:r>
          </a:p>
          <a:p>
            <a:pPr marL="514350" indent="-514350">
              <a:buNone/>
            </a:pPr>
            <a:endParaRPr lang="en-US" dirty="0"/>
          </a:p>
          <a:p>
            <a:pPr marL="514350" indent="-514350">
              <a:buNone/>
            </a:pPr>
            <a:r>
              <a:rPr lang="en-US" dirty="0" smtClean="0"/>
              <a:t>2. </a:t>
            </a:r>
            <a:r>
              <a:rPr lang="en-US" dirty="0" err="1" smtClean="0"/>
              <a:t>Suretyship</a:t>
            </a:r>
            <a:r>
              <a:rPr lang="en-US" dirty="0" smtClean="0"/>
              <a:t> is the accessory obligation made by the third person.</a:t>
            </a:r>
          </a:p>
          <a:p>
            <a:pPr marL="514350" indent="-514350">
              <a:buNone/>
            </a:pPr>
            <a:endParaRPr lang="en-US" dirty="0"/>
          </a:p>
          <a:p>
            <a:pPr marL="514350" indent="-514350">
              <a:buNone/>
            </a:pPr>
            <a:r>
              <a:rPr lang="en-US" dirty="0" smtClean="0"/>
              <a:t>3. The principal obligation must be valid obligation.</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6286544"/>
          </a:xfrm>
        </p:spPr>
        <p:txBody>
          <a:bodyPr/>
          <a:lstStyle/>
          <a:p>
            <a:endParaRPr lang="en-US" dirty="0" smtClean="0"/>
          </a:p>
          <a:p>
            <a:pPr>
              <a:buNone/>
            </a:pPr>
            <a:r>
              <a:rPr lang="en-US" dirty="0" smtClean="0"/>
              <a:t>debtor---------principal obligation--------creditor</a:t>
            </a:r>
          </a:p>
          <a:p>
            <a:pPr>
              <a:buNone/>
            </a:pPr>
            <a:endParaRPr lang="en-US" dirty="0"/>
          </a:p>
          <a:p>
            <a:pPr>
              <a:buNone/>
            </a:pPr>
            <a:r>
              <a:rPr lang="en-US" dirty="0" smtClean="0"/>
              <a:t>                               </a:t>
            </a:r>
            <a:r>
              <a:rPr lang="en-US" dirty="0" err="1" smtClean="0"/>
              <a:t>suretyship</a:t>
            </a:r>
            <a:endParaRPr lang="en-US" dirty="0" smtClean="0"/>
          </a:p>
          <a:p>
            <a:pPr>
              <a:buNone/>
            </a:pPr>
            <a:r>
              <a:rPr lang="en-US" dirty="0"/>
              <a:t> </a:t>
            </a:r>
            <a:r>
              <a:rPr lang="en-US" dirty="0" smtClean="0"/>
              <a:t>                      (</a:t>
            </a:r>
            <a:r>
              <a:rPr lang="en-US" dirty="0" smtClean="0"/>
              <a:t>accessory obligation)</a:t>
            </a:r>
          </a:p>
          <a:p>
            <a:pPr>
              <a:buNone/>
            </a:pPr>
            <a:r>
              <a:rPr lang="en-US" dirty="0" smtClean="0"/>
              <a:t>                    made by the third person.</a:t>
            </a:r>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5768997"/>
          </a:xfrm>
        </p:spPr>
        <p:txBody>
          <a:bodyPr>
            <a:normAutofit lnSpcReduction="10000"/>
          </a:bodyPr>
          <a:lstStyle/>
          <a:p>
            <a:pPr>
              <a:buNone/>
            </a:pPr>
            <a:r>
              <a:rPr lang="en-US" dirty="0" smtClean="0"/>
              <a:t>                                    Notice</a:t>
            </a:r>
          </a:p>
          <a:p>
            <a:pPr>
              <a:buFontTx/>
              <a:buChar char="-"/>
            </a:pPr>
            <a:r>
              <a:rPr lang="en-US" dirty="0" err="1" smtClean="0"/>
              <a:t>Suretyship</a:t>
            </a:r>
            <a:r>
              <a:rPr lang="en-US" dirty="0" smtClean="0"/>
              <a:t> is a personal guarantee, not a </a:t>
            </a:r>
          </a:p>
          <a:p>
            <a:pPr>
              <a:buNone/>
            </a:pPr>
            <a:r>
              <a:rPr lang="en-US" dirty="0"/>
              <a:t> </a:t>
            </a:r>
            <a:r>
              <a:rPr lang="en-US" dirty="0" smtClean="0"/>
              <a:t>   property guarantee as the </a:t>
            </a:r>
            <a:r>
              <a:rPr lang="en-US" dirty="0" err="1" smtClean="0"/>
              <a:t>mortgate</a:t>
            </a:r>
            <a:r>
              <a:rPr lang="en-US" dirty="0" smtClean="0"/>
              <a:t> or pledge.</a:t>
            </a:r>
          </a:p>
          <a:p>
            <a:pPr>
              <a:buNone/>
            </a:pPr>
            <a:endParaRPr lang="en-US" dirty="0" smtClean="0"/>
          </a:p>
          <a:p>
            <a:pPr>
              <a:buNone/>
            </a:pPr>
            <a:r>
              <a:rPr lang="en-US" dirty="0" smtClean="0"/>
              <a:t>-  Therefore, the surety must be the third person other than the debtor in the main obligation. If the surety is the debtor, the creditor will not have any more security because the creditor is entitled to enforce all the property of the debtor in case that the creditor fails to perform his obligation.  </a:t>
            </a: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a:t>
            </a:r>
            <a:r>
              <a:rPr lang="en-US" dirty="0" smtClean="0">
                <a:solidFill>
                  <a:srgbClr val="FFFF00"/>
                </a:solidFill>
              </a:rPr>
              <a:t>       </a:t>
            </a:r>
            <a:r>
              <a:rPr lang="en-US" dirty="0" smtClean="0"/>
              <a:t>Form</a:t>
            </a:r>
          </a:p>
          <a:p>
            <a:pPr>
              <a:buNone/>
            </a:pPr>
            <a:endParaRPr lang="en-US" dirty="0"/>
          </a:p>
          <a:p>
            <a:pPr>
              <a:buNone/>
            </a:pPr>
            <a:r>
              <a:rPr lang="en-US" dirty="0" smtClean="0"/>
              <a:t>            There is no form for </a:t>
            </a:r>
            <a:r>
              <a:rPr lang="en-US" dirty="0" err="1" smtClean="0"/>
              <a:t>Suretyship</a:t>
            </a:r>
            <a:r>
              <a:rPr lang="en-US" dirty="0" smtClean="0"/>
              <a:t>.</a:t>
            </a:r>
          </a:p>
          <a:p>
            <a:pPr>
              <a:buNone/>
            </a:pPr>
            <a:endParaRPr lang="en-US" dirty="0"/>
          </a:p>
          <a:p>
            <a:pPr>
              <a:buNone/>
            </a:pPr>
            <a:r>
              <a:rPr lang="en-US" dirty="0" smtClean="0"/>
              <a:t>    However, if the creditor wants to enforce the contract of </a:t>
            </a:r>
            <a:r>
              <a:rPr lang="en-US" dirty="0" err="1" smtClean="0"/>
              <a:t>suretyship</a:t>
            </a:r>
            <a:r>
              <a:rPr lang="en-US" dirty="0" smtClean="0"/>
              <a:t>, some written evidence signed by the surety is needed.</a:t>
            </a:r>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dirty="0" smtClean="0"/>
              <a:t>                How to enforce the surety ?</a:t>
            </a:r>
          </a:p>
          <a:p>
            <a:pPr>
              <a:buNone/>
            </a:pPr>
            <a:endParaRPr lang="en-US" dirty="0"/>
          </a:p>
          <a:p>
            <a:pPr marL="514350" indent="-514350">
              <a:buAutoNum type="arabicPeriod"/>
            </a:pPr>
            <a:r>
              <a:rPr lang="en-US" dirty="0" smtClean="0"/>
              <a:t>The debt (main obligation) is due.</a:t>
            </a:r>
          </a:p>
          <a:p>
            <a:pPr marL="514350" indent="-514350">
              <a:buAutoNum type="arabicPeriod"/>
            </a:pPr>
            <a:r>
              <a:rPr lang="en-US" dirty="0" smtClean="0"/>
              <a:t>The debtor is in default.</a:t>
            </a:r>
          </a:p>
          <a:p>
            <a:pPr marL="514350" indent="-514350">
              <a:buAutoNum type="arabicPeriod"/>
            </a:pPr>
            <a:r>
              <a:rPr lang="en-US" dirty="0" smtClean="0"/>
              <a:t>The creditor is entitled to file a lawsuit against the debtor and/or the surety to perform the main obligation. </a:t>
            </a:r>
          </a:p>
          <a:p>
            <a:pPr marL="514350" indent="-514350">
              <a:buNone/>
            </a:pPr>
            <a:r>
              <a:rPr lang="en-US" dirty="0"/>
              <a:t> </a:t>
            </a:r>
            <a:r>
              <a:rPr lang="en-US" dirty="0" smtClean="0"/>
              <a:t>     Also the creditor is entitled to enforce all the property of the </a:t>
            </a:r>
            <a:r>
              <a:rPr lang="en-US" dirty="0" smtClean="0"/>
              <a:t>debtor and/or the surety for the performance of the main obligation. </a:t>
            </a:r>
            <a:endParaRPr lang="th-TH"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TotalTime>
  <Words>236</Words>
  <Application>Microsoft Office PowerPoint</Application>
  <PresentationFormat>นำเสนอทางหน้าจอ (4:3)</PresentationFormat>
  <Paragraphs>40</Paragraphs>
  <Slides>7</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7</vt:i4>
      </vt:variant>
    </vt:vector>
  </HeadingPairs>
  <TitlesOfParts>
    <vt:vector size="8" baseType="lpstr">
      <vt:lpstr>ชุดรูปแบบของ Office</vt:lpstr>
      <vt:lpstr>Suretyship</vt:lpstr>
      <vt:lpstr>ภาพนิ่ง 2</vt:lpstr>
      <vt:lpstr>ภาพนิ่ง 3</vt:lpstr>
      <vt:lpstr>ภาพนิ่ง 4</vt:lpstr>
      <vt:lpstr>ภาพนิ่ง 5</vt:lpstr>
      <vt:lpstr>ภาพนิ่ง 6</vt:lpstr>
      <vt:lpstr>ภาพนิ่ง 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Suretyship</dc:title>
  <dc:creator>Admin</dc:creator>
  <cp:lastModifiedBy>Admin</cp:lastModifiedBy>
  <cp:revision>15</cp:revision>
  <dcterms:created xsi:type="dcterms:W3CDTF">2011-12-03T06:18:27Z</dcterms:created>
  <dcterms:modified xsi:type="dcterms:W3CDTF">2011-12-03T07:16:39Z</dcterms:modified>
</cp:coreProperties>
</file>