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charts/chart2.xml" ContentType="application/vnd.openxmlformats-officedocument.drawingml.chart+xml"/>
  <Override PartName="/ppt/drawings/drawing1.xml" ContentType="application/vnd.openxmlformats-officedocument.drawingml.chartshapes+xml"/>
  <Override PartName="/ppt/charts/chart3.xml" ContentType="application/vnd.openxmlformats-officedocument.drawingml.chart+xml"/>
  <Override PartName="/ppt/drawings/drawing2.xml" ContentType="application/vnd.openxmlformats-officedocument.drawingml.chartshapes+xml"/>
  <Override PartName="/ppt/charts/chart4.xml" ContentType="application/vnd.openxmlformats-officedocument.drawingml.char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3"/>
  </p:notesMasterIdLst>
  <p:sldIdLst>
    <p:sldId id="338" r:id="rId2"/>
    <p:sldId id="392" r:id="rId3"/>
    <p:sldId id="393" r:id="rId4"/>
    <p:sldId id="394" r:id="rId5"/>
    <p:sldId id="344" r:id="rId6"/>
    <p:sldId id="345" r:id="rId7"/>
    <p:sldId id="346" r:id="rId8"/>
    <p:sldId id="347" r:id="rId9"/>
    <p:sldId id="350" r:id="rId10"/>
    <p:sldId id="351" r:id="rId11"/>
    <p:sldId id="352" r:id="rId12"/>
    <p:sldId id="353" r:id="rId13"/>
    <p:sldId id="354" r:id="rId14"/>
    <p:sldId id="355" r:id="rId15"/>
    <p:sldId id="356" r:id="rId16"/>
    <p:sldId id="357" r:id="rId17"/>
    <p:sldId id="368" r:id="rId18"/>
    <p:sldId id="369" r:id="rId19"/>
    <p:sldId id="370" r:id="rId20"/>
    <p:sldId id="371" r:id="rId21"/>
    <p:sldId id="372" r:id="rId22"/>
    <p:sldId id="373" r:id="rId23"/>
    <p:sldId id="375" r:id="rId24"/>
    <p:sldId id="376" r:id="rId25"/>
    <p:sldId id="377" r:id="rId26"/>
    <p:sldId id="380" r:id="rId27"/>
    <p:sldId id="381" r:id="rId28"/>
    <p:sldId id="384" r:id="rId29"/>
    <p:sldId id="385" r:id="rId30"/>
    <p:sldId id="307" r:id="rId31"/>
    <p:sldId id="308" r:id="rId32"/>
    <p:sldId id="309" r:id="rId33"/>
    <p:sldId id="310" r:id="rId34"/>
    <p:sldId id="311" r:id="rId35"/>
    <p:sldId id="312" r:id="rId36"/>
    <p:sldId id="313" r:id="rId37"/>
    <p:sldId id="314" r:id="rId38"/>
    <p:sldId id="315" r:id="rId39"/>
    <p:sldId id="316" r:id="rId40"/>
    <p:sldId id="317" r:id="rId41"/>
    <p:sldId id="318" r:id="rId42"/>
    <p:sldId id="319" r:id="rId43"/>
    <p:sldId id="320" r:id="rId44"/>
    <p:sldId id="321" r:id="rId45"/>
    <p:sldId id="322" r:id="rId46"/>
    <p:sldId id="323" r:id="rId47"/>
    <p:sldId id="324" r:id="rId48"/>
    <p:sldId id="325" r:id="rId49"/>
    <p:sldId id="326" r:id="rId50"/>
    <p:sldId id="327" r:id="rId51"/>
    <p:sldId id="395" r:id="rId52"/>
    <p:sldId id="328" r:id="rId53"/>
    <p:sldId id="329" r:id="rId54"/>
    <p:sldId id="330" r:id="rId55"/>
    <p:sldId id="389" r:id="rId56"/>
    <p:sldId id="331" r:id="rId57"/>
    <p:sldId id="386" r:id="rId58"/>
    <p:sldId id="390" r:id="rId59"/>
    <p:sldId id="391" r:id="rId60"/>
    <p:sldId id="336" r:id="rId61"/>
    <p:sldId id="388" r:id="rId6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386" y="7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9132"/>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Book1" TargetMode="External"/></Relationships>
</file>

<file path=ppt/charts/_rels/chart3.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oleObject" Target="Book1"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Book1"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pieChart>
        <c:varyColors val="1"/>
        <c:dLbls>
          <c:showLegendKey val="0"/>
          <c:showVal val="0"/>
          <c:showCatName val="0"/>
          <c:showSerName val="0"/>
          <c:showPercent val="0"/>
          <c:showBubbleSize val="0"/>
          <c:showLeaderLines val="0"/>
        </c:dLbls>
        <c:firstSliceAng val="0"/>
      </c:pieChart>
    </c:plotArea>
    <c:legend>
      <c:legendPos val="r"/>
      <c:layout/>
      <c:overlay val="0"/>
    </c:legend>
    <c:plotVisOnly val="1"/>
    <c:dispBlanksAs val="zero"/>
    <c:showDLblsOverMax val="0"/>
  </c:chart>
  <c:txPr>
    <a:bodyPr/>
    <a:lstStyle/>
    <a:p>
      <a:pPr>
        <a:defRPr sz="1800"/>
      </a:pPr>
      <a:endParaRPr lang="th-TH"/>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pieChart>
        <c:varyColors val="1"/>
        <c:ser>
          <c:idx val="0"/>
          <c:order val="0"/>
          <c:dLbls>
            <c:dLbl>
              <c:idx val="0"/>
              <c:layout/>
              <c:tx>
                <c:rich>
                  <a:bodyPr/>
                  <a:lstStyle/>
                  <a:p>
                    <a:r>
                      <a:rPr lang="en-US" sz="1600"/>
                      <a:t>73.7%</a:t>
                    </a:r>
                    <a:endParaRPr lang="en-US"/>
                  </a:p>
                </c:rich>
              </c:tx>
              <c:showLegendKey val="0"/>
              <c:showVal val="1"/>
              <c:showCatName val="0"/>
              <c:showSerName val="0"/>
              <c:showPercent val="0"/>
              <c:showBubbleSize val="0"/>
              <c:extLst>
                <c:ext xmlns:c15="http://schemas.microsoft.com/office/drawing/2012/chart" uri="{CE6537A1-D6FC-4f65-9D91-7224C49458BB}">
                  <c15:layout/>
                </c:ext>
              </c:extLst>
            </c:dLbl>
            <c:dLbl>
              <c:idx val="1"/>
              <c:layout/>
              <c:tx>
                <c:rich>
                  <a:bodyPr/>
                  <a:lstStyle/>
                  <a:p>
                    <a:r>
                      <a:rPr lang="en-US" sz="1600"/>
                      <a:t>9.4%</a:t>
                    </a:r>
                    <a:endParaRPr lang="en-US"/>
                  </a:p>
                </c:rich>
              </c:tx>
              <c:showLegendKey val="0"/>
              <c:showVal val="1"/>
              <c:showCatName val="0"/>
              <c:showSerName val="0"/>
              <c:showPercent val="0"/>
              <c:showBubbleSize val="0"/>
              <c:extLst>
                <c:ext xmlns:c15="http://schemas.microsoft.com/office/drawing/2012/chart" uri="{CE6537A1-D6FC-4f65-9D91-7224C49458BB}">
                  <c15:layout/>
                </c:ext>
              </c:extLst>
            </c:dLbl>
            <c:dLbl>
              <c:idx val="2"/>
              <c:layout/>
              <c:tx>
                <c:rich>
                  <a:bodyPr/>
                  <a:lstStyle/>
                  <a:p>
                    <a:r>
                      <a:rPr lang="en-US" sz="1600"/>
                      <a:t>16.9%</a:t>
                    </a:r>
                    <a:endParaRPr lang="en-US"/>
                  </a:p>
                </c:rich>
              </c:tx>
              <c:showLegendKey val="0"/>
              <c:showVal val="1"/>
              <c:showCatName val="0"/>
              <c:showSerName val="0"/>
              <c:showPercent val="0"/>
              <c:showBubbleSize val="0"/>
              <c:extLst>
                <c:ext xmlns:c15="http://schemas.microsoft.com/office/drawing/2012/chart" uri="{CE6537A1-D6FC-4f65-9D91-7224C49458BB}">
                  <c15:layout/>
                </c:ext>
              </c:extLst>
            </c:dLbl>
            <c:spPr>
              <a:noFill/>
              <a:ln>
                <a:noFill/>
              </a:ln>
              <a:effectLst/>
            </c:spPr>
            <c:txPr>
              <a:bodyPr/>
              <a:lstStyle/>
              <a:p>
                <a:pPr>
                  <a:defRPr sz="1600"/>
                </a:pPr>
                <a:endParaRPr lang="th-TH"/>
              </a:p>
            </c:txPr>
            <c:showLegendKey val="0"/>
            <c:showVal val="1"/>
            <c:showCatName val="0"/>
            <c:showSerName val="0"/>
            <c:showPercent val="0"/>
            <c:showBubbleSize val="0"/>
            <c:showLeaderLines val="1"/>
            <c:extLst>
              <c:ext xmlns:c15="http://schemas.microsoft.com/office/drawing/2012/chart" uri="{CE6537A1-D6FC-4f65-9D91-7224C49458BB}"/>
            </c:extLst>
          </c:dLbls>
          <c:cat>
            <c:strRef>
              <c:f>Sheet1!$A$1:$A$3</c:f>
              <c:strCache>
                <c:ptCount val="3"/>
                <c:pt idx="0">
                  <c:v>พิสูจน์สัญชาติ</c:v>
                </c:pt>
                <c:pt idx="1">
                  <c:v>MOU</c:v>
                </c:pt>
                <c:pt idx="2">
                  <c:v>เข้าเมืองผิดกม.ตามมติครม.3สัญชาติ</c:v>
                </c:pt>
              </c:strCache>
            </c:strRef>
          </c:cat>
          <c:val>
            <c:numRef>
              <c:f>Sheet1!$B$1:$B$3</c:f>
              <c:numCache>
                <c:formatCode>0.0</c:formatCode>
                <c:ptCount val="3"/>
                <c:pt idx="0">
                  <c:v>73.747548376525117</c:v>
                </c:pt>
                <c:pt idx="1">
                  <c:v>9.3757319685669476</c:v>
                </c:pt>
                <c:pt idx="2">
                  <c:v>16.876719654907916</c:v>
                </c:pt>
              </c:numCache>
            </c:numRef>
          </c:val>
        </c:ser>
        <c:dLbls>
          <c:showLegendKey val="0"/>
          <c:showVal val="0"/>
          <c:showCatName val="0"/>
          <c:showSerName val="0"/>
          <c:showPercent val="0"/>
          <c:showBubbleSize val="0"/>
          <c:showLeaderLines val="1"/>
        </c:dLbls>
        <c:firstSliceAng val="0"/>
      </c:pieChart>
    </c:plotArea>
    <c:legend>
      <c:legendPos val="r"/>
      <c:layout/>
      <c:overlay val="0"/>
      <c:txPr>
        <a:bodyPr/>
        <a:lstStyle/>
        <a:p>
          <a:pPr>
            <a:defRPr sz="1800"/>
          </a:pPr>
          <a:endParaRPr lang="th-TH"/>
        </a:p>
      </c:txPr>
    </c:legend>
    <c:plotVisOnly val="1"/>
    <c:dispBlanksAs val="zero"/>
    <c:showDLblsOverMax val="0"/>
  </c:chart>
  <c:externalData r:id="rId1">
    <c:autoUpdate val="0"/>
  </c:externalData>
  <c:userShapes r:id="rId2"/>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005520976250459"/>
          <c:y val="0.24144123516538615"/>
          <c:w val="0.79889580474990829"/>
          <c:h val="0.70689478149372875"/>
        </c:manualLayout>
      </c:layout>
      <c:pieChart>
        <c:varyColors val="1"/>
        <c:ser>
          <c:idx val="0"/>
          <c:order val="0"/>
          <c:dLbls>
            <c:dLbl>
              <c:idx val="0"/>
              <c:layout/>
              <c:tx>
                <c:rich>
                  <a:bodyPr/>
                  <a:lstStyle/>
                  <a:p>
                    <a:r>
                      <a:rPr lang="en-US"/>
                      <a:t>19.0%</a:t>
                    </a:r>
                  </a:p>
                </c:rich>
              </c:tx>
              <c:showLegendKey val="0"/>
              <c:showVal val="1"/>
              <c:showCatName val="0"/>
              <c:showSerName val="0"/>
              <c:showPercent val="0"/>
              <c:showBubbleSize val="0"/>
              <c:extLst>
                <c:ext xmlns:c15="http://schemas.microsoft.com/office/drawing/2012/chart" uri="{CE6537A1-D6FC-4f65-9D91-7224C49458BB}">
                  <c15:layout/>
                </c:ext>
              </c:extLst>
            </c:dLbl>
            <c:dLbl>
              <c:idx val="1"/>
              <c:layout/>
              <c:tx>
                <c:rich>
                  <a:bodyPr/>
                  <a:lstStyle/>
                  <a:p>
                    <a:r>
                      <a:rPr lang="en-US"/>
                      <a:t>3.6%</a:t>
                    </a:r>
                  </a:p>
                </c:rich>
              </c:tx>
              <c:showLegendKey val="0"/>
              <c:showVal val="1"/>
              <c:showCatName val="0"/>
              <c:showSerName val="0"/>
              <c:showPercent val="0"/>
              <c:showBubbleSize val="0"/>
              <c:extLst>
                <c:ext xmlns:c15="http://schemas.microsoft.com/office/drawing/2012/chart" uri="{CE6537A1-D6FC-4f65-9D91-7224C49458BB}">
                  <c15:layout/>
                </c:ext>
              </c:extLst>
            </c:dLbl>
            <c:dLbl>
              <c:idx val="2"/>
              <c:layout/>
              <c:tx>
                <c:rich>
                  <a:bodyPr/>
                  <a:lstStyle/>
                  <a:p>
                    <a:r>
                      <a:rPr lang="en-US"/>
                      <a:t>77.4%</a:t>
                    </a:r>
                  </a:p>
                </c:rich>
              </c:tx>
              <c:showLegendKey val="0"/>
              <c:showVal val="1"/>
              <c:showCatName val="0"/>
              <c:showSerName val="0"/>
              <c:showPercent val="0"/>
              <c:showBubbleSize val="0"/>
              <c:extLst>
                <c:ext xmlns:c15="http://schemas.microsoft.com/office/drawing/2012/chart" uri="{CE6537A1-D6FC-4f65-9D91-7224C49458BB}">
                  <c15:layout/>
                </c:ext>
              </c:extLst>
            </c:dLbl>
            <c:spPr>
              <a:noFill/>
              <a:ln>
                <a:noFill/>
              </a:ln>
              <a:effectLst/>
            </c:spPr>
            <c:showLegendKey val="0"/>
            <c:showVal val="0"/>
            <c:showCatName val="0"/>
            <c:showSerName val="0"/>
            <c:showPercent val="0"/>
            <c:showBubbleSize val="0"/>
            <c:extLst>
              <c:ext xmlns:c15="http://schemas.microsoft.com/office/drawing/2012/chart" uri="{CE6537A1-D6FC-4f65-9D91-7224C49458BB}"/>
            </c:extLst>
          </c:dLbls>
          <c:cat>
            <c:strRef>
              <c:f>Sheet1!$A$1:$A$3</c:f>
              <c:strCache>
                <c:ptCount val="3"/>
                <c:pt idx="0">
                  <c:v>พิสูจน์สัญชาติ</c:v>
                </c:pt>
                <c:pt idx="1">
                  <c:v>MOU</c:v>
                </c:pt>
                <c:pt idx="2">
                  <c:v>เข้าเมืองผิดกม.ตามมติครม.3สัญชาติ</c:v>
                </c:pt>
              </c:strCache>
            </c:strRef>
          </c:cat>
          <c:val>
            <c:numRef>
              <c:f>Sheet1!$C$1:$C$3</c:f>
              <c:numCache>
                <c:formatCode>0.0</c:formatCode>
                <c:ptCount val="3"/>
                <c:pt idx="0">
                  <c:v>18.975772992893564</c:v>
                </c:pt>
                <c:pt idx="1">
                  <c:v>3.5749830937660443</c:v>
                </c:pt>
                <c:pt idx="2">
                  <c:v>77.44924391334041</c:v>
                </c:pt>
              </c:numCache>
            </c:numRef>
          </c:val>
        </c:ser>
        <c:dLbls>
          <c:showLegendKey val="0"/>
          <c:showVal val="0"/>
          <c:showCatName val="0"/>
          <c:showSerName val="0"/>
          <c:showPercent val="0"/>
          <c:showBubbleSize val="0"/>
          <c:showLeaderLines val="1"/>
        </c:dLbls>
        <c:firstSliceAng val="0"/>
      </c:pieChart>
    </c:plotArea>
    <c:plotVisOnly val="1"/>
    <c:dispBlanksAs val="zero"/>
    <c:showDLblsOverMax val="0"/>
  </c:chart>
  <c:externalData r:id="rId1">
    <c:autoUpdate val="0"/>
  </c:externalData>
  <c:userShapes r:id="rId2"/>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8790092974744106E-2"/>
          <c:y val="0"/>
          <c:w val="0.71782509240266834"/>
          <c:h val="1"/>
        </c:manualLayout>
      </c:layout>
      <c:pieChart>
        <c:varyColors val="1"/>
        <c:ser>
          <c:idx val="0"/>
          <c:order val="0"/>
          <c:cat>
            <c:strRef>
              <c:f>Sheet1!$A$1:$A$3</c:f>
              <c:strCache>
                <c:ptCount val="3"/>
                <c:pt idx="0">
                  <c:v>พิสูจน์สัญชาติ</c:v>
                </c:pt>
                <c:pt idx="1">
                  <c:v>MOUs</c:v>
                </c:pt>
                <c:pt idx="2">
                  <c:v>เข้าเมืองผิดกฎหมายตามมติครม. 3 สัญชาติ</c:v>
                </c:pt>
              </c:strCache>
            </c:strRef>
          </c:cat>
          <c:val>
            <c:numRef>
              <c:f>Sheet1!$B$1:$B$3</c:f>
            </c:numRef>
          </c:val>
        </c:ser>
        <c:ser>
          <c:idx val="1"/>
          <c:order val="1"/>
          <c:spPr>
            <a:solidFill>
              <a:srgbClr val="FF0000"/>
            </a:solidFill>
          </c:spPr>
          <c:dPt>
            <c:idx val="0"/>
            <c:bubble3D val="0"/>
            <c:spPr>
              <a:solidFill>
                <a:srgbClr val="0070C0"/>
              </a:solidFill>
              <a:ln w="19050">
                <a:solidFill>
                  <a:schemeClr val="lt1"/>
                </a:solidFill>
              </a:ln>
              <a:effectLst/>
            </c:spPr>
          </c:dPt>
          <c:dPt>
            <c:idx val="1"/>
            <c:bubble3D val="0"/>
            <c:spPr>
              <a:solidFill>
                <a:srgbClr val="C00000"/>
              </a:solidFill>
              <a:ln w="19050">
                <a:solidFill>
                  <a:schemeClr val="lt1"/>
                </a:solidFill>
              </a:ln>
              <a:effectLst/>
            </c:spPr>
          </c:dPt>
          <c:dPt>
            <c:idx val="2"/>
            <c:bubble3D val="0"/>
            <c:spPr>
              <a:solidFill>
                <a:srgbClr val="92D050"/>
              </a:solidFill>
              <a:ln w="19050">
                <a:solidFill>
                  <a:schemeClr val="lt1"/>
                </a:solidFill>
              </a:ln>
              <a:effectLst/>
            </c:spPr>
          </c:dPt>
          <c:dLbls>
            <c:dLbl>
              <c:idx val="0"/>
              <c:layout>
                <c:manualLayout>
                  <c:x val="-0.1335487751531059"/>
                  <c:y val="-0.16781423155438907"/>
                </c:manualLayout>
              </c:layout>
              <c:tx>
                <c:rich>
                  <a:bodyPr rot="0" spcFirstLastPara="1" vertOverflow="ellipsis" vert="horz" wrap="square" lIns="38100" tIns="19050" rIns="38100" bIns="19050" anchor="ctr" anchorCtr="1">
                    <a:spAutoFit/>
                  </a:bodyPr>
                  <a:lstStyle/>
                  <a:p>
                    <a:pPr>
                      <a:defRPr sz="1400" b="1" i="0" u="none" strike="noStrike" kern="1200" baseline="0">
                        <a:solidFill>
                          <a:schemeClr val="tx1">
                            <a:lumMod val="75000"/>
                            <a:lumOff val="25000"/>
                          </a:schemeClr>
                        </a:solidFill>
                        <a:latin typeface="+mn-lt"/>
                        <a:ea typeface="+mn-ea"/>
                        <a:cs typeface="+mn-cs"/>
                      </a:defRPr>
                    </a:pPr>
                    <a:r>
                      <a:rPr lang="en-US" b="1" dirty="0" smtClean="0"/>
                      <a:t>73.2%</a:t>
                    </a:r>
                    <a:endParaRPr lang="en-US" b="0" dirty="0" smtClean="0"/>
                  </a:p>
                </c:rich>
              </c:tx>
              <c:spPr>
                <a:noFill/>
                <a:ln>
                  <a:noFill/>
                </a:ln>
                <a:effectLst/>
              </c:spPr>
              <c:showLegendKey val="0"/>
              <c:showVal val="1"/>
              <c:showCatName val="0"/>
              <c:showSerName val="0"/>
              <c:showPercent val="0"/>
              <c:showBubbleSize val="0"/>
              <c:extLst>
                <c:ext xmlns:c15="http://schemas.microsoft.com/office/drawing/2012/chart" uri="{CE6537A1-D6FC-4f65-9D91-7224C49458BB}">
                  <c15:layout/>
                </c:ext>
              </c:extLst>
            </c:dLbl>
            <c:dLbl>
              <c:idx val="1"/>
              <c:layout/>
              <c:tx>
                <c:rich>
                  <a:bodyPr rot="0" spcFirstLastPara="1" vertOverflow="ellipsis" vert="horz" wrap="square" lIns="38100" tIns="19050" rIns="38100" bIns="19050" anchor="ctr" anchorCtr="1">
                    <a:spAutoFit/>
                  </a:bodyPr>
                  <a:lstStyle/>
                  <a:p>
                    <a:pPr>
                      <a:defRPr sz="1400" b="1" i="0" u="none" strike="noStrike" kern="1200" baseline="0">
                        <a:solidFill>
                          <a:schemeClr val="tx1">
                            <a:lumMod val="75000"/>
                            <a:lumOff val="25000"/>
                          </a:schemeClr>
                        </a:solidFill>
                        <a:latin typeface="+mn-lt"/>
                        <a:ea typeface="+mn-ea"/>
                        <a:cs typeface="+mn-cs"/>
                      </a:defRPr>
                    </a:pPr>
                    <a:r>
                      <a:rPr lang="en-US" b="1" dirty="0" smtClean="0"/>
                      <a:t>17.3%</a:t>
                    </a:r>
                    <a:endParaRPr lang="en-US" b="0" dirty="0" smtClean="0"/>
                  </a:p>
                </c:rich>
              </c:tx>
              <c:spPr>
                <a:noFill/>
                <a:ln>
                  <a:noFill/>
                </a:ln>
                <a:effectLst/>
              </c:spPr>
              <c:showLegendKey val="0"/>
              <c:showVal val="1"/>
              <c:showCatName val="0"/>
              <c:showSerName val="0"/>
              <c:showPercent val="0"/>
              <c:showBubbleSize val="0"/>
              <c:extLst>
                <c:ext xmlns:c15="http://schemas.microsoft.com/office/drawing/2012/chart" uri="{CE6537A1-D6FC-4f65-9D91-7224C49458BB}">
                  <c15:layout/>
                </c:ext>
              </c:extLst>
            </c:dLbl>
            <c:dLbl>
              <c:idx val="2"/>
              <c:layout>
                <c:manualLayout>
                  <c:x val="1.2224141137876066E-2"/>
                  <c:y val="5.3771125701480319E-3"/>
                </c:manualLayout>
              </c:layout>
              <c:tx>
                <c:rich>
                  <a:bodyPr rot="0" spcFirstLastPara="1" vertOverflow="ellipsis" vert="horz" wrap="square" lIns="38100" tIns="19050" rIns="38100" bIns="19050" anchor="ctr" anchorCtr="1">
                    <a:spAutoFit/>
                  </a:bodyPr>
                  <a:lstStyle/>
                  <a:p>
                    <a:pPr>
                      <a:defRPr sz="1400" b="1" i="0" u="none" strike="noStrike" kern="1200" baseline="0">
                        <a:solidFill>
                          <a:schemeClr val="tx1">
                            <a:lumMod val="75000"/>
                            <a:lumOff val="25000"/>
                          </a:schemeClr>
                        </a:solidFill>
                        <a:latin typeface="+mn-lt"/>
                        <a:ea typeface="+mn-ea"/>
                        <a:cs typeface="+mn-cs"/>
                      </a:defRPr>
                    </a:pPr>
                    <a:r>
                      <a:rPr lang="en-US" b="1" dirty="0" smtClean="0"/>
                      <a:t>1.3%</a:t>
                    </a:r>
                    <a:endParaRPr lang="en-US" b="0" dirty="0" smtClean="0"/>
                  </a:p>
                </c:rich>
              </c:tx>
              <c:spPr>
                <a:noFill/>
                <a:ln>
                  <a:noFill/>
                </a:ln>
                <a:effectLst/>
              </c:spPr>
              <c:showLegendKey val="0"/>
              <c:showVal val="1"/>
              <c:showCatName val="0"/>
              <c:showSerName val="0"/>
              <c:showPercent val="0"/>
              <c:showBubbleSize val="0"/>
              <c:extLst>
                <c:ext xmlns:c15="http://schemas.microsoft.com/office/drawing/2012/chart" uri="{CE6537A1-D6FC-4f65-9D91-7224C49458BB}">
                  <c15:layout/>
                </c:ext>
              </c:extLst>
            </c:dLbl>
            <c:spPr>
              <a:noFill/>
              <a:ln>
                <a:noFill/>
              </a:ln>
              <a:effectLst/>
            </c:spPr>
            <c:txPr>
              <a:bodyPr/>
              <a:lstStyle/>
              <a:p>
                <a:pPr>
                  <a:defRPr b="1"/>
                </a:pPr>
                <a:endParaRPr lang="th-TH"/>
              </a:p>
            </c:txPr>
            <c:showLegendKey val="0"/>
            <c:showVal val="0"/>
            <c:showCatName val="0"/>
            <c:showSerName val="0"/>
            <c:showPercent val="0"/>
            <c:showBubbleSize val="0"/>
            <c:extLst>
              <c:ext xmlns:c15="http://schemas.microsoft.com/office/drawing/2012/chart" uri="{CE6537A1-D6FC-4f65-9D91-7224C49458BB}"/>
            </c:extLst>
          </c:dLbls>
          <c:cat>
            <c:strRef>
              <c:f>Sheet1!$A$1:$A$3</c:f>
              <c:strCache>
                <c:ptCount val="3"/>
                <c:pt idx="0">
                  <c:v>พิสูจน์สัญชาติ</c:v>
                </c:pt>
                <c:pt idx="1">
                  <c:v>MOUs</c:v>
                </c:pt>
                <c:pt idx="2">
                  <c:v>เข้าเมืองผิดกฎหมายตามมติครม. 3 สัญชาติ</c:v>
                </c:pt>
              </c:strCache>
            </c:strRef>
          </c:cat>
          <c:val>
            <c:numRef>
              <c:f>Sheet1!$C$1:$C$3</c:f>
              <c:numCache>
                <c:formatCode>0.0</c:formatCode>
                <c:ptCount val="3"/>
                <c:pt idx="0">
                  <c:v>77.464788732394354</c:v>
                </c:pt>
                <c:pt idx="1">
                  <c:v>21.12676056338028</c:v>
                </c:pt>
                <c:pt idx="2">
                  <c:v>1.408450704225352</c:v>
                </c:pt>
              </c:numCache>
            </c:numRef>
          </c:val>
        </c:ser>
        <c:dLbls>
          <c:showLegendKey val="0"/>
          <c:showVal val="0"/>
          <c:showCatName val="0"/>
          <c:showSerName val="0"/>
          <c:showPercent val="0"/>
          <c:showBubbleSize val="0"/>
          <c:showLeaderLines val="1"/>
        </c:dLbls>
        <c:firstSliceAng val="0"/>
      </c:pieChart>
      <c:spPr>
        <a:noFill/>
        <a:ln>
          <a:noFill/>
        </a:ln>
        <a:effectLst/>
      </c:spPr>
    </c:plotArea>
    <c:plotVisOnly val="1"/>
    <c:dispBlanksAs val="zero"/>
    <c:showDLblsOverMax val="0"/>
  </c:chart>
  <c:spPr>
    <a:noFill/>
    <a:ln>
      <a:noFill/>
    </a:ln>
    <a:effectLst/>
  </c:spPr>
  <c:txPr>
    <a:bodyPr/>
    <a:lstStyle/>
    <a:p>
      <a:pPr>
        <a:defRPr/>
      </a:pPr>
      <a:endParaRPr lang="th-TH"/>
    </a:p>
  </c:txPr>
  <c:externalData r:id="rId1">
    <c:autoUpdate val="0"/>
  </c:externalData>
</c:chartSpace>
</file>

<file path=ppt/drawings/drawing1.xml><?xml version="1.0" encoding="utf-8"?>
<c:userShapes xmlns:c="http://schemas.openxmlformats.org/drawingml/2006/chart">
  <cdr:relSizeAnchor xmlns:cdr="http://schemas.openxmlformats.org/drawingml/2006/chartDrawing">
    <cdr:from>
      <cdr:x>0.09886</cdr:x>
      <cdr:y>0.01663</cdr:y>
    </cdr:from>
    <cdr:to>
      <cdr:x>0.69201</cdr:x>
      <cdr:y>0.16626</cdr:y>
    </cdr:to>
    <cdr:sp macro="" textlink="">
      <cdr:nvSpPr>
        <cdr:cNvPr id="2" name="TextBox 1"/>
        <cdr:cNvSpPr txBox="1"/>
      </cdr:nvSpPr>
      <cdr:spPr>
        <a:xfrm xmlns:a="http://schemas.openxmlformats.org/drawingml/2006/main">
          <a:off x="533400" y="76200"/>
          <a:ext cx="3200400" cy="685801"/>
        </a:xfrm>
        <a:prstGeom xmlns:a="http://schemas.openxmlformats.org/drawingml/2006/main" prst="rect">
          <a:avLst/>
        </a:prstGeom>
        <a:solidFill xmlns:a="http://schemas.openxmlformats.org/drawingml/2006/main">
          <a:schemeClr val="accent6">
            <a:lumMod val="20000"/>
            <a:lumOff val="80000"/>
          </a:schemeClr>
        </a:solidFill>
      </cdr:spPr>
      <cdr:txBody>
        <a:bodyPr xmlns:a="http://schemas.openxmlformats.org/drawingml/2006/main" vertOverflow="clip" wrap="square" rtlCol="0"/>
        <a:lstStyle xmlns:a="http://schemas.openxmlformats.org/drawingml/2006/main"/>
        <a:p xmlns:a="http://schemas.openxmlformats.org/drawingml/2006/main">
          <a:r>
            <a:rPr lang="th-TH" sz="1800" dirty="0"/>
            <a:t>ปี</a:t>
          </a:r>
          <a:r>
            <a:rPr lang="th-TH" sz="1800" baseline="0" dirty="0"/>
            <a:t> </a:t>
          </a:r>
          <a:r>
            <a:rPr lang="en-US" sz="1800" baseline="0" dirty="0"/>
            <a:t>2555</a:t>
          </a:r>
          <a:r>
            <a:rPr lang="th-TH" sz="1800" baseline="0" dirty="0"/>
            <a:t> จำนวนแรงงานต่างด้าว </a:t>
          </a:r>
          <a:r>
            <a:rPr lang="en-US" sz="1800" baseline="0" dirty="0"/>
            <a:t>3 </a:t>
          </a:r>
          <a:r>
            <a:rPr lang="th-TH" sz="1800" baseline="0" dirty="0"/>
            <a:t>สัญชาติที่ได้รับใบอนุญาตทำงานรวม </a:t>
          </a:r>
          <a:r>
            <a:rPr lang="en-US" sz="1800" baseline="0" dirty="0"/>
            <a:t>994,749 </a:t>
          </a:r>
          <a:r>
            <a:rPr lang="th-TH" sz="1800" baseline="0" dirty="0"/>
            <a:t>คน</a:t>
          </a:r>
          <a:endParaRPr lang="en-US" sz="1800" dirty="0"/>
        </a:p>
      </cdr:txBody>
    </cdr:sp>
  </cdr:relSizeAnchor>
</c:userShapes>
</file>

<file path=ppt/drawings/drawing2.xml><?xml version="1.0" encoding="utf-8"?>
<c:userShapes xmlns:c="http://schemas.openxmlformats.org/drawingml/2006/chart">
  <cdr:relSizeAnchor xmlns:cdr="http://schemas.openxmlformats.org/drawingml/2006/chartDrawing">
    <cdr:from>
      <cdr:x>0.07483</cdr:x>
      <cdr:y>0.02699</cdr:y>
    </cdr:from>
    <cdr:to>
      <cdr:x>0.92726</cdr:x>
      <cdr:y>0.19228</cdr:y>
    </cdr:to>
    <cdr:sp macro="" textlink="">
      <cdr:nvSpPr>
        <cdr:cNvPr id="2" name="TextBox 1"/>
        <cdr:cNvSpPr txBox="1"/>
      </cdr:nvSpPr>
      <cdr:spPr>
        <a:xfrm xmlns:a="http://schemas.openxmlformats.org/drawingml/2006/main">
          <a:off x="274712" y="111968"/>
          <a:ext cx="3129524" cy="685800"/>
        </a:xfrm>
        <a:prstGeom xmlns:a="http://schemas.openxmlformats.org/drawingml/2006/main" prst="rect">
          <a:avLst/>
        </a:prstGeom>
        <a:solidFill xmlns:a="http://schemas.openxmlformats.org/drawingml/2006/main">
          <a:schemeClr val="accent6">
            <a:lumMod val="20000"/>
            <a:lumOff val="80000"/>
          </a:schemeClr>
        </a:solidFill>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th-TH" sz="1800" dirty="0"/>
            <a:t>ปี</a:t>
          </a:r>
          <a:r>
            <a:rPr lang="th-TH" sz="1800" baseline="0" dirty="0"/>
            <a:t> </a:t>
          </a:r>
          <a:r>
            <a:rPr lang="en-US" sz="1800" baseline="0" dirty="0"/>
            <a:t>2553</a:t>
          </a:r>
          <a:r>
            <a:rPr lang="th-TH" sz="1800" baseline="0" dirty="0"/>
            <a:t> จำนวนแรงงานต่างด้าว </a:t>
          </a:r>
          <a:r>
            <a:rPr lang="en-US" sz="1800" baseline="0" dirty="0"/>
            <a:t>3 </a:t>
          </a:r>
          <a:r>
            <a:rPr lang="th-TH" sz="1800" baseline="0" dirty="0"/>
            <a:t>สัญชาติที่ได้รับใบอนุญาตทำงานรวม </a:t>
          </a:r>
          <a:r>
            <a:rPr lang="en-US" sz="1800" baseline="0" dirty="0"/>
            <a:t>1,203,698 </a:t>
          </a:r>
          <a:r>
            <a:rPr lang="th-TH" sz="1800" baseline="0" dirty="0"/>
            <a:t>คน</a:t>
          </a:r>
          <a:endParaRPr lang="en-US" sz="1800" dirty="0"/>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BF54FBA-58C9-4C92-8A62-C7C8086193AF}" type="datetimeFigureOut">
              <a:rPr lang="th-TH" smtClean="0"/>
              <a:t>28/05/58</a:t>
            </a:fld>
            <a:endParaRPr lang="th-TH"/>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th-TH"/>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th-TH"/>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201AB0C-E286-49AA-AD04-A17B574F4191}" type="slidenum">
              <a:rPr lang="th-TH" smtClean="0"/>
              <a:t>‹#›</a:t>
            </a:fld>
            <a:endParaRPr lang="th-TH"/>
          </a:p>
        </p:txBody>
      </p:sp>
    </p:spTree>
    <p:extLst>
      <p:ext uri="{BB962C8B-B14F-4D97-AF65-F5344CB8AC3E}">
        <p14:creationId xmlns:p14="http://schemas.microsoft.com/office/powerpoint/2010/main" val="698183140"/>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population</a:t>
            </a:r>
            <a:r>
              <a:rPr lang="en-US" baseline="0" dirty="0" smtClean="0"/>
              <a:t> of Singapore can be divided into 2 categories of people according to the permanency of their stay: Citizens and permanent residents are referred to as residents, while immigrants are in Singapore temporarily are considered nonresidents. PRs, while typically immigrants as well, have been granted the right to reside permanently in Singapore and are entitled to most of the rights and duties of citizens, including eligibility for government-sponsored housing and mandatory military service for young adult males, though not the right to vote in general elections.    </a:t>
            </a:r>
            <a:endParaRPr lang="th-TH" dirty="0"/>
          </a:p>
        </p:txBody>
      </p:sp>
      <p:sp>
        <p:nvSpPr>
          <p:cNvPr id="4" name="Slide Number Placeholder 3"/>
          <p:cNvSpPr>
            <a:spLocks noGrp="1"/>
          </p:cNvSpPr>
          <p:nvPr>
            <p:ph type="sldNum" sz="quarter" idx="10"/>
          </p:nvPr>
        </p:nvSpPr>
        <p:spPr/>
        <p:txBody>
          <a:bodyPr/>
          <a:lstStyle/>
          <a:p>
            <a:fld id="{602309E8-2260-4BDD-9DFF-ADCC5BCA1A5C}" type="slidenum">
              <a:rPr lang="th-TH" smtClean="0"/>
              <a:t>30</a:t>
            </a:fld>
            <a:endParaRPr lang="th-TH"/>
          </a:p>
        </p:txBody>
      </p:sp>
    </p:spTree>
    <p:extLst>
      <p:ext uri="{BB962C8B-B14F-4D97-AF65-F5344CB8AC3E}">
        <p14:creationId xmlns:p14="http://schemas.microsoft.com/office/powerpoint/2010/main" val="13804573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h-TH" sz="1200" dirty="0" smtClean="0"/>
              <a:t>จัดการปัญหาแรงงานในโรงงานขนาดเล็ก </a:t>
            </a:r>
            <a:r>
              <a:rPr lang="th-TH" sz="1200" kern="1200" dirty="0" smtClean="0">
                <a:solidFill>
                  <a:schemeClr val="tx1"/>
                </a:solidFill>
                <a:effectLst/>
                <a:latin typeface="+mn-lt"/>
                <a:ea typeface="+mn-ea"/>
                <a:cs typeface="+mn-cs"/>
              </a:rPr>
              <a:t>ซึ่งจำกัดเฉพาะภาคอุตสาหกรรมการผลิตแค่บางประเภทที่คนภายในประเทศไม่ต้องการทำเท่านั้น </a:t>
            </a:r>
            <a:r>
              <a:rPr lang="th-TH" sz="1200" dirty="0" smtClean="0"/>
              <a:t>มัก</a:t>
            </a:r>
            <a:r>
              <a:rPr lang="th-TH" sz="1200" kern="1200" dirty="0" smtClean="0">
                <a:solidFill>
                  <a:schemeClr val="tx1"/>
                </a:solidFill>
                <a:effectLst/>
                <a:latin typeface="+mn-lt"/>
                <a:ea typeface="+mn-ea"/>
                <a:cs typeface="+mn-cs"/>
              </a:rPr>
              <a:t>จะเป็นหน่วยผลิตที่เป็นบริษัทระหว่างประเทศที่มีการร่วมทุนหรือไปลงทุนในต่างประเทศ เพื่อพัฒนาทักษะของแรงงานต่างชาติให้สามารถมาทดแทนกำลังแรงงานภายในประเทศที่ปฏิเสธที่จะทำงาน</a:t>
            </a:r>
            <a:endParaRPr lang="th-TH" sz="120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th-TH" sz="1200" dirty="0" smtClean="0"/>
          </a:p>
          <a:p>
            <a:endParaRPr lang="th-TH" dirty="0"/>
          </a:p>
        </p:txBody>
      </p:sp>
      <p:sp>
        <p:nvSpPr>
          <p:cNvPr id="4" name="Slide Number Placeholder 3"/>
          <p:cNvSpPr>
            <a:spLocks noGrp="1"/>
          </p:cNvSpPr>
          <p:nvPr>
            <p:ph type="sldNum" sz="quarter" idx="10"/>
          </p:nvPr>
        </p:nvSpPr>
        <p:spPr/>
        <p:txBody>
          <a:bodyPr/>
          <a:lstStyle/>
          <a:p>
            <a:fld id="{52BD6136-5B28-444C-A686-05F0A256A4A9}" type="slidenum">
              <a:rPr lang="en-US" smtClean="0"/>
              <a:pPr/>
              <a:t>53</a:t>
            </a:fld>
            <a:endParaRPr lang="en-US"/>
          </a:p>
        </p:txBody>
      </p:sp>
    </p:spTree>
    <p:extLst>
      <p:ext uri="{BB962C8B-B14F-4D97-AF65-F5344CB8AC3E}">
        <p14:creationId xmlns:p14="http://schemas.microsoft.com/office/powerpoint/2010/main" val="27252667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th-TH" dirty="0"/>
          </a:p>
        </p:txBody>
      </p:sp>
      <p:sp>
        <p:nvSpPr>
          <p:cNvPr id="4" name="Slide Number Placeholder 3"/>
          <p:cNvSpPr>
            <a:spLocks noGrp="1"/>
          </p:cNvSpPr>
          <p:nvPr>
            <p:ph type="sldNum" sz="quarter" idx="10"/>
          </p:nvPr>
        </p:nvSpPr>
        <p:spPr/>
        <p:txBody>
          <a:bodyPr/>
          <a:lstStyle/>
          <a:p>
            <a:fld id="{52BD6136-5B28-444C-A686-05F0A256A4A9}" type="slidenum">
              <a:rPr lang="en-US" smtClean="0"/>
              <a:pPr/>
              <a:t>54</a:t>
            </a:fld>
            <a:endParaRPr lang="en-US"/>
          </a:p>
        </p:txBody>
      </p:sp>
    </p:spTree>
    <p:extLst>
      <p:ext uri="{BB962C8B-B14F-4D97-AF65-F5344CB8AC3E}">
        <p14:creationId xmlns:p14="http://schemas.microsoft.com/office/powerpoint/2010/main" val="16942277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th-TH" dirty="0"/>
          </a:p>
        </p:txBody>
      </p:sp>
      <p:sp>
        <p:nvSpPr>
          <p:cNvPr id="4" name="Slide Number Placeholder 3"/>
          <p:cNvSpPr>
            <a:spLocks noGrp="1"/>
          </p:cNvSpPr>
          <p:nvPr>
            <p:ph type="sldNum" sz="quarter" idx="10"/>
          </p:nvPr>
        </p:nvSpPr>
        <p:spPr/>
        <p:txBody>
          <a:bodyPr/>
          <a:lstStyle/>
          <a:p>
            <a:fld id="{52BD6136-5B28-444C-A686-05F0A256A4A9}" type="slidenum">
              <a:rPr lang="en-US" smtClean="0"/>
              <a:pPr/>
              <a:t>56</a:t>
            </a:fld>
            <a:endParaRPr lang="en-US"/>
          </a:p>
        </p:txBody>
      </p:sp>
    </p:spTree>
    <p:extLst>
      <p:ext uri="{BB962C8B-B14F-4D97-AF65-F5344CB8AC3E}">
        <p14:creationId xmlns:p14="http://schemas.microsoft.com/office/powerpoint/2010/main" val="10068773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E2B9667-28C0-4A77-9D5B-7712A9586CCE}" type="datetimeFigureOut">
              <a:rPr lang="en-US" smtClean="0"/>
              <a:pPr/>
              <a:t>5/28/2015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C66CAE2-815B-403F-9715-BFF5AAE467A5}"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E2B9667-28C0-4A77-9D5B-7712A9586CCE}" type="datetimeFigureOut">
              <a:rPr lang="en-US" smtClean="0"/>
              <a:pPr/>
              <a:t>5/28/2015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C66CAE2-815B-403F-9715-BFF5AAE467A5}"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E2B9667-28C0-4A77-9D5B-7712A9586CCE}" type="datetimeFigureOut">
              <a:rPr lang="en-US" smtClean="0"/>
              <a:pPr/>
              <a:t>5/28/2015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C66CAE2-815B-403F-9715-BFF5AAE467A5}"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E2B9667-28C0-4A77-9D5B-7712A9586CCE}" type="datetimeFigureOut">
              <a:rPr lang="en-US" smtClean="0"/>
              <a:pPr/>
              <a:t>5/28/2015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C66CAE2-815B-403F-9715-BFF5AAE467A5}"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E2B9667-28C0-4A77-9D5B-7712A9586CCE}" type="datetimeFigureOut">
              <a:rPr lang="en-US" smtClean="0"/>
              <a:pPr/>
              <a:t>5/28/2015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C66CAE2-815B-403F-9715-BFF5AAE467A5}"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E2B9667-28C0-4A77-9D5B-7712A9586CCE}" type="datetimeFigureOut">
              <a:rPr lang="en-US" smtClean="0"/>
              <a:pPr/>
              <a:t>5/28/2015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C66CAE2-815B-403F-9715-BFF5AAE467A5}"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2B9667-28C0-4A77-9D5B-7712A9586CCE}" type="datetimeFigureOut">
              <a:rPr lang="en-US" smtClean="0"/>
              <a:pPr/>
              <a:t>5/28/2015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C66CAE2-815B-403F-9715-BFF5AAE467A5}"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E2B9667-28C0-4A77-9D5B-7712A9586CCE}" type="datetimeFigureOut">
              <a:rPr lang="en-US" smtClean="0"/>
              <a:pPr/>
              <a:t>5/28/2015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C66CAE2-815B-403F-9715-BFF5AAE467A5}"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E2B9667-28C0-4A77-9D5B-7712A9586CCE}" type="datetimeFigureOut">
              <a:rPr lang="en-US" smtClean="0"/>
              <a:pPr/>
              <a:t>5/28/2015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C66CAE2-815B-403F-9715-BFF5AAE467A5}"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E2B9667-28C0-4A77-9D5B-7712A9586CCE}" type="datetimeFigureOut">
              <a:rPr lang="en-US" smtClean="0"/>
              <a:pPr/>
              <a:t>5/28/2015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C66CAE2-815B-403F-9715-BFF5AAE467A5}"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E2B9667-28C0-4A77-9D5B-7712A9586CCE}" type="datetimeFigureOut">
              <a:rPr lang="en-US" smtClean="0"/>
              <a:pPr/>
              <a:t>5/28/2015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C66CAE2-815B-403F-9715-BFF5AAE467A5}"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E2B9667-28C0-4A77-9D5B-7712A9586CCE}" type="datetimeFigureOut">
              <a:rPr lang="en-US" smtClean="0"/>
              <a:pPr/>
              <a:t>5/28/2015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66CAE2-815B-403F-9715-BFF5AAE467A5}"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mailto:kiriya@econ.tu.ac.th"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4.xml"/><Relationship Id="rId5" Type="http://schemas.openxmlformats.org/officeDocument/2006/relationships/chart" Target="../charts/chart4.xml"/><Relationship Id="rId4" Type="http://schemas.openxmlformats.org/officeDocument/2006/relationships/chart" Target="../charts/chart3.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8.em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image" Target="../media/image19.emf"/><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image" Target="../media/image21.emf"/><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image" Target="../media/image23.em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25.emf"/><Relationship Id="rId2" Type="http://schemas.openxmlformats.org/officeDocument/2006/relationships/image" Target="../media/image24.emf"/><Relationship Id="rId1" Type="http://schemas.openxmlformats.org/officeDocument/2006/relationships/slideLayout" Target="../slideLayouts/slideLayout7.xml"/><Relationship Id="rId4" Type="http://schemas.openxmlformats.org/officeDocument/2006/relationships/image" Target="../media/image26.emf"/></Relationships>
</file>

<file path=ppt/slides/_rels/slide39.xml.rels><?xml version="1.0" encoding="UTF-8" standalone="yes"?>
<Relationships xmlns="http://schemas.openxmlformats.org/package/2006/relationships"><Relationship Id="rId2" Type="http://schemas.openxmlformats.org/officeDocument/2006/relationships/image" Target="../media/image27.em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2" Type="http://schemas.openxmlformats.org/officeDocument/2006/relationships/image" Target="../media/image28.emf"/><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3" Type="http://schemas.openxmlformats.org/officeDocument/2006/relationships/image" Target="../media/image29.emf"/><Relationship Id="rId2" Type="http://schemas.openxmlformats.org/officeDocument/2006/relationships/image" Target="../media/image20.emf"/><Relationship Id="rId1" Type="http://schemas.openxmlformats.org/officeDocument/2006/relationships/slideLayout" Target="../slideLayouts/slideLayout6.xml"/><Relationship Id="rId4" Type="http://schemas.openxmlformats.org/officeDocument/2006/relationships/image" Target="../media/image30.emf"/></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31.emf"/><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32.emf"/><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33.emf"/><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1295400"/>
            <a:ext cx="7998768" cy="1470025"/>
          </a:xfrm>
        </p:spPr>
        <p:txBody>
          <a:bodyPr>
            <a:noAutofit/>
          </a:bodyPr>
          <a:lstStyle/>
          <a:p>
            <a:r>
              <a:rPr lang="th-TH" sz="4800" b="1" dirty="0" smtClean="0"/>
              <a:t>การแก้ปัญหาแรงงานต่างด้าวอย่างสร้างสรรค์</a:t>
            </a:r>
            <a:endParaRPr lang="en-US" sz="4800" b="1" dirty="0"/>
          </a:p>
        </p:txBody>
      </p:sp>
      <p:sp>
        <p:nvSpPr>
          <p:cNvPr id="3" name="Subtitle 2"/>
          <p:cNvSpPr>
            <a:spLocks noGrp="1"/>
          </p:cNvSpPr>
          <p:nvPr>
            <p:ph type="subTitle" idx="1"/>
          </p:nvPr>
        </p:nvSpPr>
        <p:spPr>
          <a:xfrm>
            <a:off x="608484" y="3237904"/>
            <a:ext cx="7848600" cy="3620096"/>
          </a:xfrm>
        </p:spPr>
        <p:txBody>
          <a:bodyPr>
            <a:normAutofit/>
          </a:bodyPr>
          <a:lstStyle/>
          <a:p>
            <a:endParaRPr lang="th-TH" sz="4200" dirty="0" smtClean="0">
              <a:cs typeface="+mj-cs"/>
            </a:endParaRPr>
          </a:p>
          <a:p>
            <a:r>
              <a:rPr lang="th-TH" sz="3800" dirty="0" err="1" smtClean="0">
                <a:cs typeface="+mj-cs"/>
              </a:rPr>
              <a:t>ผศ</a:t>
            </a:r>
            <a:r>
              <a:rPr lang="en-US" sz="3800" dirty="0" smtClean="0">
                <a:cs typeface="+mj-cs"/>
              </a:rPr>
              <a:t>.</a:t>
            </a:r>
            <a:r>
              <a:rPr lang="th-TH" sz="3800" dirty="0" smtClean="0">
                <a:cs typeface="+mj-cs"/>
              </a:rPr>
              <a:t>ดร</a:t>
            </a:r>
            <a:r>
              <a:rPr lang="en-US" sz="3800" dirty="0" smtClean="0">
                <a:cs typeface="+mj-cs"/>
              </a:rPr>
              <a:t>. </a:t>
            </a:r>
            <a:r>
              <a:rPr lang="th-TH" sz="3800" dirty="0" smtClean="0">
                <a:cs typeface="+mj-cs"/>
              </a:rPr>
              <a:t>กิริยา กุลกลการ </a:t>
            </a:r>
          </a:p>
          <a:p>
            <a:r>
              <a:rPr lang="th-TH" sz="3800" dirty="0" smtClean="0">
                <a:cs typeface="+mj-cs"/>
              </a:rPr>
              <a:t>คณะเศรษฐศาสตร์ มหาวิทยาลัยธรรมศาสตร์</a:t>
            </a:r>
          </a:p>
          <a:p>
            <a:r>
              <a:rPr lang="en-US" sz="2400" dirty="0" smtClean="0">
                <a:cs typeface="+mj-cs"/>
                <a:hlinkClick r:id="rId2"/>
              </a:rPr>
              <a:t>kiriya@econ.tu.ac.th</a:t>
            </a:r>
            <a:endParaRPr lang="th-TH" sz="2400" b="1" dirty="0" smtClean="0">
              <a:cs typeface="+mj-cs"/>
            </a:endParaRPr>
          </a:p>
          <a:p>
            <a:r>
              <a:rPr lang="th-TH" dirty="0" smtClean="0">
                <a:cs typeface="+mj-cs"/>
              </a:rPr>
              <a:t>กระทรวงแรงงาน </a:t>
            </a:r>
            <a:r>
              <a:rPr lang="en-US" sz="2400" dirty="0" smtClean="0">
                <a:cs typeface="+mj-cs"/>
              </a:rPr>
              <a:t>29.5.2558</a:t>
            </a:r>
            <a:endParaRPr lang="en-US" sz="2400" dirty="0">
              <a:cs typeface="+mj-cs"/>
            </a:endParaRPr>
          </a:p>
        </p:txBody>
      </p:sp>
      <p:pic>
        <p:nvPicPr>
          <p:cNvPr id="4" name="Picture 4" descr=" "/>
          <p:cNvPicPr>
            <a:picLocks noChangeAspect="1" noChangeArrowheads="1"/>
          </p:cNvPicPr>
          <p:nvPr/>
        </p:nvPicPr>
        <p:blipFill>
          <a:blip r:embed="rId3" cstate="print"/>
          <a:srcRect/>
          <a:stretch>
            <a:fillRect/>
          </a:stretch>
        </p:blipFill>
        <p:spPr bwMode="auto">
          <a:xfrm>
            <a:off x="7467600" y="76200"/>
            <a:ext cx="1549799" cy="1600200"/>
          </a:xfrm>
          <a:prstGeom prst="rect">
            <a:avLst/>
          </a:prstGeom>
          <a:noFill/>
        </p:spPr>
      </p:pic>
    </p:spTree>
    <p:extLst>
      <p:ext uri="{BB962C8B-B14F-4D97-AF65-F5344CB8AC3E}">
        <p14:creationId xmlns:p14="http://schemas.microsoft.com/office/powerpoint/2010/main" val="42651806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1143000"/>
          </a:xfrm>
          <a:solidFill>
            <a:schemeClr val="accent3">
              <a:lumMod val="40000"/>
              <a:lumOff val="60000"/>
            </a:schemeClr>
          </a:solidFill>
        </p:spPr>
        <p:txBody>
          <a:bodyPr>
            <a:normAutofit fontScale="90000"/>
          </a:bodyPr>
          <a:lstStyle/>
          <a:p>
            <a:r>
              <a:rPr lang="th-TH" dirty="0" smtClean="0"/>
              <a:t>ความคิดเห็นของคนกรุงต่อแรงงานต่างด้าว </a:t>
            </a:r>
            <a:br>
              <a:rPr lang="th-TH" dirty="0" smtClean="0"/>
            </a:br>
            <a:r>
              <a:rPr lang="th-TH" dirty="0" smtClean="0"/>
              <a:t>สำรวจปี 2546 จำนวน 1</a:t>
            </a:r>
            <a:r>
              <a:rPr lang="en-US" dirty="0" smtClean="0"/>
              <a:t>,</a:t>
            </a:r>
            <a:r>
              <a:rPr lang="th-TH" dirty="0" smtClean="0"/>
              <a:t>143 คน</a:t>
            </a:r>
            <a:r>
              <a:rPr lang="en-US" dirty="0" smtClean="0"/>
              <a:t> (</a:t>
            </a:r>
            <a:r>
              <a:rPr lang="th-TH" dirty="0" smtClean="0"/>
              <a:t>ศูนย์วิจัยกรุงเทพโพลล์</a:t>
            </a:r>
            <a:r>
              <a:rPr lang="en-US" dirty="0" smtClean="0"/>
              <a:t>)</a:t>
            </a:r>
            <a:endParaRPr lang="en-US" dirty="0"/>
          </a:p>
        </p:txBody>
      </p:sp>
      <p:graphicFrame>
        <p:nvGraphicFramePr>
          <p:cNvPr id="9" name="Content Placeholder 8"/>
          <p:cNvGraphicFramePr>
            <a:graphicFrameLocks noGrp="1"/>
          </p:cNvGraphicFramePr>
          <p:nvPr>
            <p:ph idx="1"/>
            <p:extLst>
              <p:ext uri="{D42A27DB-BD31-4B8C-83A1-F6EECF244321}">
                <p14:modId xmlns:p14="http://schemas.microsoft.com/office/powerpoint/2010/main" val="4152377196"/>
              </p:ext>
            </p:extLst>
          </p:nvPr>
        </p:nvGraphicFramePr>
        <p:xfrm>
          <a:off x="228600" y="2286000"/>
          <a:ext cx="3733800" cy="3017520"/>
        </p:xfrm>
        <a:graphic>
          <a:graphicData uri="http://schemas.openxmlformats.org/drawingml/2006/table">
            <a:tbl>
              <a:tblPr firstRow="1" bandRow="1">
                <a:tableStyleId>{5C22544A-7EE6-4342-B048-85BDC9FD1C3A}</a:tableStyleId>
              </a:tblPr>
              <a:tblGrid>
                <a:gridCol w="2590800"/>
                <a:gridCol w="1143000"/>
              </a:tblGrid>
              <a:tr h="370840">
                <a:tc>
                  <a:txBody>
                    <a:bodyPr/>
                    <a:lstStyle/>
                    <a:p>
                      <a:r>
                        <a:rPr lang="th-TH" sz="2800" dirty="0" smtClean="0"/>
                        <a:t>แรงงานต่างด้าวเป็นปัญหาต่อประเทศไทย</a:t>
                      </a:r>
                      <a:endParaRPr lang="en-US" sz="2800" dirty="0"/>
                    </a:p>
                  </a:txBody>
                  <a:tcPr/>
                </a:tc>
                <a:tc>
                  <a:txBody>
                    <a:bodyPr/>
                    <a:lstStyle/>
                    <a:p>
                      <a:r>
                        <a:rPr lang="th-TH" sz="2800" dirty="0" smtClean="0"/>
                        <a:t>ร้อยละ</a:t>
                      </a:r>
                      <a:endParaRPr lang="en-US" sz="2800" dirty="0"/>
                    </a:p>
                  </a:txBody>
                  <a:tcPr/>
                </a:tc>
              </a:tr>
              <a:tr h="370840">
                <a:tc>
                  <a:txBody>
                    <a:bodyPr/>
                    <a:lstStyle/>
                    <a:p>
                      <a:r>
                        <a:rPr lang="th-TH" sz="2800" dirty="0" smtClean="0"/>
                        <a:t>มาก</a:t>
                      </a:r>
                    </a:p>
                  </a:txBody>
                  <a:tcPr/>
                </a:tc>
                <a:tc>
                  <a:txBody>
                    <a:bodyPr/>
                    <a:lstStyle/>
                    <a:p>
                      <a:r>
                        <a:rPr lang="th-TH" sz="2800" dirty="0" smtClean="0"/>
                        <a:t>49.1</a:t>
                      </a:r>
                      <a:endParaRPr lang="en-US" sz="2800" dirty="0"/>
                    </a:p>
                  </a:txBody>
                  <a:tcPr/>
                </a:tc>
              </a:tr>
              <a:tr h="370840">
                <a:tc>
                  <a:txBody>
                    <a:bodyPr/>
                    <a:lstStyle/>
                    <a:p>
                      <a:r>
                        <a:rPr lang="th-TH" sz="2800" dirty="0" smtClean="0"/>
                        <a:t>ปานกลาง</a:t>
                      </a:r>
                      <a:endParaRPr lang="en-US" sz="2800" dirty="0"/>
                    </a:p>
                  </a:txBody>
                  <a:tcPr/>
                </a:tc>
                <a:tc>
                  <a:txBody>
                    <a:bodyPr/>
                    <a:lstStyle/>
                    <a:p>
                      <a:r>
                        <a:rPr lang="th-TH" sz="2800" dirty="0" smtClean="0"/>
                        <a:t>42.3</a:t>
                      </a:r>
                      <a:endParaRPr lang="en-US" sz="2800" dirty="0"/>
                    </a:p>
                  </a:txBody>
                  <a:tcPr/>
                </a:tc>
              </a:tr>
              <a:tr h="370840">
                <a:tc>
                  <a:txBody>
                    <a:bodyPr/>
                    <a:lstStyle/>
                    <a:p>
                      <a:r>
                        <a:rPr lang="th-TH" sz="2800" dirty="0" smtClean="0"/>
                        <a:t>น้อย</a:t>
                      </a:r>
                      <a:endParaRPr lang="en-US" sz="2800" dirty="0"/>
                    </a:p>
                  </a:txBody>
                  <a:tcPr/>
                </a:tc>
                <a:tc>
                  <a:txBody>
                    <a:bodyPr/>
                    <a:lstStyle/>
                    <a:p>
                      <a:r>
                        <a:rPr lang="th-TH" sz="2800" dirty="0" smtClean="0"/>
                        <a:t>7.1</a:t>
                      </a:r>
                      <a:endParaRPr lang="en-US" sz="2800" dirty="0"/>
                    </a:p>
                  </a:txBody>
                  <a:tcPr/>
                </a:tc>
              </a:tr>
              <a:tr h="370840">
                <a:tc>
                  <a:txBody>
                    <a:bodyPr/>
                    <a:lstStyle/>
                    <a:p>
                      <a:r>
                        <a:rPr lang="th-TH" sz="2800" dirty="0" smtClean="0"/>
                        <a:t>ไม่มีปัญหา</a:t>
                      </a:r>
                      <a:endParaRPr lang="en-US" sz="2800" dirty="0"/>
                    </a:p>
                  </a:txBody>
                  <a:tcPr/>
                </a:tc>
                <a:tc>
                  <a:txBody>
                    <a:bodyPr/>
                    <a:lstStyle/>
                    <a:p>
                      <a:r>
                        <a:rPr lang="th-TH" sz="2800" dirty="0" smtClean="0"/>
                        <a:t>1.6</a:t>
                      </a:r>
                      <a:endParaRPr lang="en-US" sz="2800" dirty="0"/>
                    </a:p>
                  </a:txBody>
                  <a:tcPr/>
                </a:tc>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2089974280"/>
              </p:ext>
            </p:extLst>
          </p:nvPr>
        </p:nvGraphicFramePr>
        <p:xfrm>
          <a:off x="4191000" y="2057400"/>
          <a:ext cx="4800601" cy="3535680"/>
        </p:xfrm>
        <a:graphic>
          <a:graphicData uri="http://schemas.openxmlformats.org/drawingml/2006/table">
            <a:tbl>
              <a:tblPr firstRow="1" bandRow="1">
                <a:tableStyleId>{5C22544A-7EE6-4342-B048-85BDC9FD1C3A}</a:tableStyleId>
              </a:tblPr>
              <a:tblGrid>
                <a:gridCol w="3657600"/>
                <a:gridCol w="1143001"/>
              </a:tblGrid>
              <a:tr h="370840">
                <a:tc>
                  <a:txBody>
                    <a:bodyPr/>
                    <a:lstStyle/>
                    <a:p>
                      <a:r>
                        <a:rPr lang="th-TH" sz="2800" dirty="0" smtClean="0"/>
                        <a:t>แรงงานต่างด้าวมีผลกระทบด้านใดมากที่สุด</a:t>
                      </a:r>
                      <a:endParaRPr lang="en-US" sz="2800" dirty="0"/>
                    </a:p>
                  </a:txBody>
                  <a:tcPr/>
                </a:tc>
                <a:tc>
                  <a:txBody>
                    <a:bodyPr/>
                    <a:lstStyle/>
                    <a:p>
                      <a:r>
                        <a:rPr lang="th-TH" sz="2800" dirty="0" smtClean="0"/>
                        <a:t>ร้อยละ</a:t>
                      </a:r>
                      <a:endParaRPr lang="en-US" sz="2800" dirty="0"/>
                    </a:p>
                  </a:txBody>
                  <a:tcPr/>
                </a:tc>
              </a:tr>
              <a:tr h="370840">
                <a:tc>
                  <a:txBody>
                    <a:bodyPr/>
                    <a:lstStyle/>
                    <a:p>
                      <a:r>
                        <a:rPr lang="th-TH" sz="2800" dirty="0" smtClean="0"/>
                        <a:t>ความมั่นคงของชาติ</a:t>
                      </a:r>
                      <a:endParaRPr lang="en-US" sz="2800" dirty="0"/>
                    </a:p>
                  </a:txBody>
                  <a:tcPr/>
                </a:tc>
                <a:tc>
                  <a:txBody>
                    <a:bodyPr/>
                    <a:lstStyle/>
                    <a:p>
                      <a:r>
                        <a:rPr lang="th-TH" sz="2800" dirty="0" smtClean="0"/>
                        <a:t>27.8</a:t>
                      </a:r>
                      <a:endParaRPr lang="en-US" sz="2800" dirty="0"/>
                    </a:p>
                  </a:txBody>
                  <a:tcPr/>
                </a:tc>
              </a:tr>
              <a:tr h="370840">
                <a:tc>
                  <a:txBody>
                    <a:bodyPr/>
                    <a:lstStyle/>
                    <a:p>
                      <a:r>
                        <a:rPr lang="th-TH" sz="2800" dirty="0" smtClean="0"/>
                        <a:t>การแย่งอาชีพของคนไทย</a:t>
                      </a:r>
                      <a:endParaRPr lang="en-US" sz="2800" dirty="0"/>
                    </a:p>
                  </a:txBody>
                  <a:tcPr/>
                </a:tc>
                <a:tc>
                  <a:txBody>
                    <a:bodyPr/>
                    <a:lstStyle/>
                    <a:p>
                      <a:r>
                        <a:rPr lang="th-TH" sz="2800" dirty="0" smtClean="0"/>
                        <a:t>27.2</a:t>
                      </a:r>
                      <a:endParaRPr lang="en-US" sz="2800" dirty="0"/>
                    </a:p>
                  </a:txBody>
                  <a:tcPr/>
                </a:tc>
              </a:tr>
              <a:tr h="370840">
                <a:tc>
                  <a:txBody>
                    <a:bodyPr/>
                    <a:lstStyle/>
                    <a:p>
                      <a:r>
                        <a:rPr lang="th-TH" sz="2800" dirty="0" smtClean="0"/>
                        <a:t>ความปลอดภัยต่อชีวิต</a:t>
                      </a:r>
                      <a:endParaRPr lang="en-US" sz="2800" dirty="0"/>
                    </a:p>
                  </a:txBody>
                  <a:tcPr/>
                </a:tc>
                <a:tc>
                  <a:txBody>
                    <a:bodyPr/>
                    <a:lstStyle/>
                    <a:p>
                      <a:r>
                        <a:rPr lang="th-TH" sz="2800" dirty="0" smtClean="0"/>
                        <a:t>24.4</a:t>
                      </a:r>
                      <a:endParaRPr lang="en-US" sz="2800" dirty="0"/>
                    </a:p>
                  </a:txBody>
                  <a:tcPr/>
                </a:tc>
              </a:tr>
              <a:tr h="370840">
                <a:tc>
                  <a:txBody>
                    <a:bodyPr/>
                    <a:lstStyle/>
                    <a:p>
                      <a:r>
                        <a:rPr lang="th-TH" sz="2800" dirty="0" smtClean="0"/>
                        <a:t>ความปลอดภัยต่อทรัพย์สิน</a:t>
                      </a:r>
                      <a:endParaRPr lang="en-US" sz="2800" dirty="0"/>
                    </a:p>
                  </a:txBody>
                  <a:tcPr/>
                </a:tc>
                <a:tc>
                  <a:txBody>
                    <a:bodyPr/>
                    <a:lstStyle/>
                    <a:p>
                      <a:r>
                        <a:rPr lang="th-TH" sz="2800" dirty="0" smtClean="0"/>
                        <a:t>16.5</a:t>
                      </a:r>
                      <a:endParaRPr lang="en-US" sz="2800" dirty="0"/>
                    </a:p>
                  </a:txBody>
                  <a:tcPr/>
                </a:tc>
              </a:tr>
              <a:tr h="370840">
                <a:tc>
                  <a:txBody>
                    <a:bodyPr/>
                    <a:lstStyle/>
                    <a:p>
                      <a:r>
                        <a:rPr lang="th-TH" sz="2800" dirty="0" smtClean="0"/>
                        <a:t>การนำโรคติดต่อเข้าประเทศ</a:t>
                      </a:r>
                      <a:endParaRPr lang="en-US" sz="2800" dirty="0"/>
                    </a:p>
                  </a:txBody>
                  <a:tcPr/>
                </a:tc>
                <a:tc>
                  <a:txBody>
                    <a:bodyPr/>
                    <a:lstStyle/>
                    <a:p>
                      <a:r>
                        <a:rPr lang="th-TH" sz="2800" dirty="0" smtClean="0"/>
                        <a:t>4.0</a:t>
                      </a:r>
                      <a:endParaRPr lang="en-US" sz="2800" dirty="0"/>
                    </a:p>
                  </a:txBody>
                  <a:tcPr/>
                </a:tc>
              </a:tr>
            </a:tbl>
          </a:graphicData>
        </a:graphic>
      </p:graphicFrame>
    </p:spTree>
    <p:extLst>
      <p:ext uri="{BB962C8B-B14F-4D97-AF65-F5344CB8AC3E}">
        <p14:creationId xmlns:p14="http://schemas.microsoft.com/office/powerpoint/2010/main" val="211072902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3503408317"/>
              </p:ext>
            </p:extLst>
          </p:nvPr>
        </p:nvGraphicFramePr>
        <p:xfrm>
          <a:off x="5334000" y="228600"/>
          <a:ext cx="3657600" cy="3352800"/>
        </p:xfrm>
        <a:graphic>
          <a:graphicData uri="http://schemas.openxmlformats.org/drawingml/2006/table">
            <a:tbl>
              <a:tblPr firstRow="1" bandRow="1">
                <a:tableStyleId>{5C22544A-7EE6-4342-B048-85BDC9FD1C3A}</a:tableStyleId>
              </a:tblPr>
              <a:tblGrid>
                <a:gridCol w="2704563"/>
                <a:gridCol w="953037"/>
              </a:tblGrid>
              <a:tr h="1121569">
                <a:tc>
                  <a:txBody>
                    <a:bodyPr/>
                    <a:lstStyle/>
                    <a:p>
                      <a:r>
                        <a:rPr lang="th-TH" sz="2800" dirty="0" smtClean="0"/>
                        <a:t>การนำเข้าแรงงานต่างด้าวอย่างถูกกฏหมายเป็นประโยชน์มากกว่าผลเสีย</a:t>
                      </a:r>
                      <a:endParaRPr lang="en-US" sz="2800" dirty="0"/>
                    </a:p>
                  </a:txBody>
                  <a:tcPr/>
                </a:tc>
                <a:tc>
                  <a:txBody>
                    <a:bodyPr/>
                    <a:lstStyle/>
                    <a:p>
                      <a:r>
                        <a:rPr lang="th-TH" sz="2800" dirty="0" smtClean="0"/>
                        <a:t>ร้อยละ</a:t>
                      </a:r>
                      <a:endParaRPr lang="en-US" sz="2800" dirty="0"/>
                    </a:p>
                  </a:txBody>
                  <a:tcPr/>
                </a:tc>
              </a:tr>
              <a:tr h="423704">
                <a:tc>
                  <a:txBody>
                    <a:bodyPr/>
                    <a:lstStyle/>
                    <a:p>
                      <a:r>
                        <a:rPr lang="th-TH" sz="2800" dirty="0" smtClean="0"/>
                        <a:t>เห็นด้วย</a:t>
                      </a:r>
                      <a:endParaRPr lang="en-US" sz="2800" dirty="0"/>
                    </a:p>
                  </a:txBody>
                  <a:tcPr/>
                </a:tc>
                <a:tc>
                  <a:txBody>
                    <a:bodyPr/>
                    <a:lstStyle/>
                    <a:p>
                      <a:r>
                        <a:rPr lang="th-TH" sz="2800" dirty="0" smtClean="0"/>
                        <a:t>52.6</a:t>
                      </a:r>
                      <a:endParaRPr lang="en-US" sz="2800" dirty="0"/>
                    </a:p>
                  </a:txBody>
                  <a:tcPr/>
                </a:tc>
              </a:tr>
              <a:tr h="423704">
                <a:tc>
                  <a:txBody>
                    <a:bodyPr/>
                    <a:lstStyle/>
                    <a:p>
                      <a:r>
                        <a:rPr lang="th-TH" sz="2800" dirty="0" smtClean="0"/>
                        <a:t>ไม่เห็นด้วย</a:t>
                      </a:r>
                      <a:endParaRPr lang="en-US" sz="2800" dirty="0"/>
                    </a:p>
                  </a:txBody>
                  <a:tcPr/>
                </a:tc>
                <a:tc>
                  <a:txBody>
                    <a:bodyPr/>
                    <a:lstStyle/>
                    <a:p>
                      <a:r>
                        <a:rPr lang="th-TH" sz="2800" dirty="0" smtClean="0"/>
                        <a:t>38.0</a:t>
                      </a:r>
                      <a:endParaRPr lang="en-US" sz="2800" dirty="0"/>
                    </a:p>
                  </a:txBody>
                  <a:tcPr/>
                </a:tc>
              </a:tr>
              <a:tr h="423704">
                <a:tc>
                  <a:txBody>
                    <a:bodyPr/>
                    <a:lstStyle/>
                    <a:p>
                      <a:r>
                        <a:rPr lang="th-TH" sz="2800" dirty="0" smtClean="0"/>
                        <a:t>ไม่มีความเห็น</a:t>
                      </a:r>
                      <a:endParaRPr lang="en-US" sz="2800" dirty="0"/>
                    </a:p>
                  </a:txBody>
                  <a:tcPr/>
                </a:tc>
                <a:tc>
                  <a:txBody>
                    <a:bodyPr/>
                    <a:lstStyle/>
                    <a:p>
                      <a:r>
                        <a:rPr lang="th-TH" sz="2800" dirty="0" smtClean="0"/>
                        <a:t>9.4</a:t>
                      </a:r>
                      <a:endParaRPr lang="en-US" sz="2800" dirty="0"/>
                    </a:p>
                  </a:txBody>
                  <a:tcPr/>
                </a:tc>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92111023"/>
              </p:ext>
            </p:extLst>
          </p:nvPr>
        </p:nvGraphicFramePr>
        <p:xfrm>
          <a:off x="152400" y="4323471"/>
          <a:ext cx="4800600" cy="2499360"/>
        </p:xfrm>
        <a:graphic>
          <a:graphicData uri="http://schemas.openxmlformats.org/drawingml/2006/table">
            <a:tbl>
              <a:tblPr firstRow="1" bandRow="1">
                <a:tableStyleId>{5C22544A-7EE6-4342-B048-85BDC9FD1C3A}</a:tableStyleId>
              </a:tblPr>
              <a:tblGrid>
                <a:gridCol w="3657600"/>
                <a:gridCol w="1143000"/>
              </a:tblGrid>
              <a:tr h="370840">
                <a:tc>
                  <a:txBody>
                    <a:bodyPr/>
                    <a:lstStyle/>
                    <a:p>
                      <a:r>
                        <a:rPr lang="th-TH" sz="2800" dirty="0" smtClean="0"/>
                        <a:t>ประเทศไทยควรจัดระเบียบแรงงานต่างด้าว</a:t>
                      </a:r>
                      <a:endParaRPr lang="en-US" sz="2800" dirty="0"/>
                    </a:p>
                  </a:txBody>
                  <a:tcPr/>
                </a:tc>
                <a:tc>
                  <a:txBody>
                    <a:bodyPr/>
                    <a:lstStyle/>
                    <a:p>
                      <a:r>
                        <a:rPr lang="th-TH" sz="2800" dirty="0" smtClean="0"/>
                        <a:t>ร้อยละ</a:t>
                      </a:r>
                      <a:endParaRPr lang="en-US" sz="2800" dirty="0"/>
                    </a:p>
                  </a:txBody>
                  <a:tcPr/>
                </a:tc>
              </a:tr>
              <a:tr h="370840">
                <a:tc>
                  <a:txBody>
                    <a:bodyPr/>
                    <a:lstStyle/>
                    <a:p>
                      <a:r>
                        <a:rPr lang="th-TH" sz="2800" dirty="0" smtClean="0"/>
                        <a:t>เห็นด้วย</a:t>
                      </a:r>
                      <a:endParaRPr lang="en-US" sz="2800" dirty="0"/>
                    </a:p>
                  </a:txBody>
                  <a:tcPr/>
                </a:tc>
                <a:tc>
                  <a:txBody>
                    <a:bodyPr/>
                    <a:lstStyle/>
                    <a:p>
                      <a:r>
                        <a:rPr lang="th-TH" sz="2800" dirty="0" smtClean="0"/>
                        <a:t>90.6</a:t>
                      </a:r>
                      <a:endParaRPr lang="en-US" sz="2800" dirty="0"/>
                    </a:p>
                  </a:txBody>
                  <a:tcPr/>
                </a:tc>
              </a:tr>
              <a:tr h="370840">
                <a:tc>
                  <a:txBody>
                    <a:bodyPr/>
                    <a:lstStyle/>
                    <a:p>
                      <a:r>
                        <a:rPr lang="th-TH" sz="2800" dirty="0" smtClean="0"/>
                        <a:t>ไม่เห็นด้วย</a:t>
                      </a:r>
                      <a:endParaRPr lang="en-US" sz="2800" dirty="0"/>
                    </a:p>
                  </a:txBody>
                  <a:tcPr/>
                </a:tc>
                <a:tc>
                  <a:txBody>
                    <a:bodyPr/>
                    <a:lstStyle/>
                    <a:p>
                      <a:r>
                        <a:rPr lang="th-TH" sz="2800" dirty="0" smtClean="0"/>
                        <a:t>5.2</a:t>
                      </a:r>
                      <a:endParaRPr lang="en-US" sz="2800" dirty="0"/>
                    </a:p>
                  </a:txBody>
                  <a:tcPr/>
                </a:tc>
              </a:tr>
              <a:tr h="370840">
                <a:tc>
                  <a:txBody>
                    <a:bodyPr/>
                    <a:lstStyle/>
                    <a:p>
                      <a:r>
                        <a:rPr lang="th-TH" sz="2800" dirty="0" smtClean="0"/>
                        <a:t>ไม่มีความเห็น</a:t>
                      </a:r>
                      <a:endParaRPr lang="en-US" sz="2800" dirty="0"/>
                    </a:p>
                  </a:txBody>
                  <a:tcPr/>
                </a:tc>
                <a:tc>
                  <a:txBody>
                    <a:bodyPr/>
                    <a:lstStyle/>
                    <a:p>
                      <a:r>
                        <a:rPr lang="th-TH" sz="2800" dirty="0" smtClean="0"/>
                        <a:t>4.2</a:t>
                      </a:r>
                      <a:endParaRPr lang="en-US" sz="2800" dirty="0"/>
                    </a:p>
                  </a:txBody>
                  <a:tcPr/>
                </a:tc>
              </a:tr>
            </a:tbl>
          </a:graphicData>
        </a:graphic>
      </p:graphicFrame>
      <p:graphicFrame>
        <p:nvGraphicFramePr>
          <p:cNvPr id="2" name="Table 1"/>
          <p:cNvGraphicFramePr>
            <a:graphicFrameLocks noGrp="1"/>
          </p:cNvGraphicFramePr>
          <p:nvPr>
            <p:extLst>
              <p:ext uri="{D42A27DB-BD31-4B8C-83A1-F6EECF244321}">
                <p14:modId xmlns:p14="http://schemas.microsoft.com/office/powerpoint/2010/main" val="4175671900"/>
              </p:ext>
            </p:extLst>
          </p:nvPr>
        </p:nvGraphicFramePr>
        <p:xfrm>
          <a:off x="533400" y="152400"/>
          <a:ext cx="3733800" cy="3945988"/>
        </p:xfrm>
        <a:graphic>
          <a:graphicData uri="http://schemas.openxmlformats.org/drawingml/2006/table">
            <a:tbl>
              <a:tblPr firstRow="1" bandRow="1">
                <a:tableStyleId>{5C22544A-7EE6-4342-B048-85BDC9FD1C3A}</a:tableStyleId>
              </a:tblPr>
              <a:tblGrid>
                <a:gridCol w="2872154"/>
                <a:gridCol w="861646"/>
              </a:tblGrid>
              <a:tr h="745588">
                <a:tc>
                  <a:txBody>
                    <a:bodyPr/>
                    <a:lstStyle/>
                    <a:p>
                      <a:r>
                        <a:rPr lang="th-TH" sz="2400" dirty="0" smtClean="0"/>
                        <a:t>แรงงานต่างด้าวแย่งอาชีพใด</a:t>
                      </a:r>
                      <a:endParaRPr lang="en-US" sz="2400" dirty="0"/>
                    </a:p>
                  </a:txBody>
                  <a:tcPr/>
                </a:tc>
                <a:tc>
                  <a:txBody>
                    <a:bodyPr/>
                    <a:lstStyle/>
                    <a:p>
                      <a:r>
                        <a:rPr lang="th-TH" sz="2400" dirty="0" smtClean="0"/>
                        <a:t>ร้อยละ</a:t>
                      </a:r>
                      <a:endParaRPr lang="en-US" sz="2400" dirty="0"/>
                    </a:p>
                  </a:txBody>
                  <a:tcPr/>
                </a:tc>
              </a:tr>
              <a:tr h="431967">
                <a:tc>
                  <a:txBody>
                    <a:bodyPr/>
                    <a:lstStyle/>
                    <a:p>
                      <a:r>
                        <a:rPr lang="th-TH" sz="2400" dirty="0" smtClean="0"/>
                        <a:t>กรรมกรทั่วไป</a:t>
                      </a:r>
                    </a:p>
                  </a:txBody>
                  <a:tcPr/>
                </a:tc>
                <a:tc>
                  <a:txBody>
                    <a:bodyPr/>
                    <a:lstStyle/>
                    <a:p>
                      <a:r>
                        <a:rPr lang="en-US" sz="2400" dirty="0" smtClean="0"/>
                        <a:t>52.8</a:t>
                      </a:r>
                      <a:endParaRPr lang="en-US" sz="2400" dirty="0"/>
                    </a:p>
                  </a:txBody>
                  <a:tcPr/>
                </a:tc>
              </a:tr>
              <a:tr h="431967">
                <a:tc>
                  <a:txBody>
                    <a:bodyPr/>
                    <a:lstStyle/>
                    <a:p>
                      <a:r>
                        <a:rPr lang="th-TH" sz="2400" dirty="0" smtClean="0"/>
                        <a:t>อุตสาหกรรมโรงงาน</a:t>
                      </a:r>
                      <a:endParaRPr lang="en-US" sz="2400" dirty="0"/>
                    </a:p>
                  </a:txBody>
                  <a:tcPr/>
                </a:tc>
                <a:tc>
                  <a:txBody>
                    <a:bodyPr/>
                    <a:lstStyle/>
                    <a:p>
                      <a:r>
                        <a:rPr lang="en-US" sz="2400" dirty="0" smtClean="0"/>
                        <a:t>28.0</a:t>
                      </a:r>
                      <a:endParaRPr lang="en-US" sz="2400" dirty="0"/>
                    </a:p>
                  </a:txBody>
                  <a:tcPr/>
                </a:tc>
              </a:tr>
              <a:tr h="431967">
                <a:tc>
                  <a:txBody>
                    <a:bodyPr/>
                    <a:lstStyle/>
                    <a:p>
                      <a:r>
                        <a:rPr lang="th-TH" sz="2400" dirty="0" smtClean="0"/>
                        <a:t>ผู้รับใช้ในบ้าน</a:t>
                      </a:r>
                      <a:endParaRPr lang="en-US" sz="2400" dirty="0"/>
                    </a:p>
                  </a:txBody>
                  <a:tcPr/>
                </a:tc>
                <a:tc>
                  <a:txBody>
                    <a:bodyPr/>
                    <a:lstStyle/>
                    <a:p>
                      <a:r>
                        <a:rPr lang="en-US" sz="2400" dirty="0" smtClean="0"/>
                        <a:t>9.1</a:t>
                      </a:r>
                      <a:endParaRPr lang="en-US" sz="2400" dirty="0"/>
                    </a:p>
                  </a:txBody>
                  <a:tcPr/>
                </a:tc>
              </a:tr>
              <a:tr h="431967">
                <a:tc>
                  <a:txBody>
                    <a:bodyPr/>
                    <a:lstStyle/>
                    <a:p>
                      <a:r>
                        <a:rPr lang="th-TH" sz="2400" dirty="0" smtClean="0"/>
                        <a:t>การประมง</a:t>
                      </a:r>
                      <a:endParaRPr lang="en-US" sz="2400" dirty="0"/>
                    </a:p>
                  </a:txBody>
                  <a:tcPr/>
                </a:tc>
                <a:tc>
                  <a:txBody>
                    <a:bodyPr/>
                    <a:lstStyle/>
                    <a:p>
                      <a:r>
                        <a:rPr lang="en-US" sz="2400" dirty="0" smtClean="0"/>
                        <a:t>5.3</a:t>
                      </a:r>
                      <a:endParaRPr lang="en-US" sz="2400" dirty="0"/>
                    </a:p>
                  </a:txBody>
                  <a:tcPr/>
                </a:tc>
              </a:tr>
              <a:tr h="431967">
                <a:tc>
                  <a:txBody>
                    <a:bodyPr/>
                    <a:lstStyle/>
                    <a:p>
                      <a:r>
                        <a:rPr lang="th-TH" sz="2400" dirty="0" smtClean="0"/>
                        <a:t>การค้าประเวณี</a:t>
                      </a:r>
                      <a:endParaRPr lang="en-US" sz="2400" dirty="0"/>
                    </a:p>
                  </a:txBody>
                  <a:tcPr/>
                </a:tc>
                <a:tc>
                  <a:txBody>
                    <a:bodyPr/>
                    <a:lstStyle/>
                    <a:p>
                      <a:r>
                        <a:rPr lang="en-US" sz="2400" dirty="0" smtClean="0"/>
                        <a:t>2.3</a:t>
                      </a:r>
                      <a:endParaRPr lang="en-US" sz="2400" dirty="0"/>
                    </a:p>
                  </a:txBody>
                  <a:tcPr/>
                </a:tc>
              </a:tr>
              <a:tr h="431967">
                <a:tc>
                  <a:txBody>
                    <a:bodyPr/>
                    <a:lstStyle/>
                    <a:p>
                      <a:r>
                        <a:rPr lang="th-TH" sz="2400" dirty="0" smtClean="0"/>
                        <a:t>เกษตรกรรม</a:t>
                      </a:r>
                      <a:endParaRPr lang="en-US" sz="2400" dirty="0"/>
                    </a:p>
                  </a:txBody>
                  <a:tcPr/>
                </a:tc>
                <a:tc>
                  <a:txBody>
                    <a:bodyPr/>
                    <a:lstStyle/>
                    <a:p>
                      <a:r>
                        <a:rPr lang="en-US" sz="2400" dirty="0" smtClean="0"/>
                        <a:t>1.8</a:t>
                      </a:r>
                      <a:endParaRPr lang="en-US" sz="2400" dirty="0"/>
                    </a:p>
                  </a:txBody>
                  <a:tcPr/>
                </a:tc>
              </a:tr>
              <a:tr h="431967">
                <a:tc>
                  <a:txBody>
                    <a:bodyPr/>
                    <a:lstStyle/>
                    <a:p>
                      <a:r>
                        <a:rPr lang="th-TH" sz="2400" dirty="0" smtClean="0"/>
                        <a:t>อื่นๆ</a:t>
                      </a:r>
                      <a:endParaRPr lang="en-US" sz="2400" dirty="0"/>
                    </a:p>
                  </a:txBody>
                  <a:tcPr/>
                </a:tc>
                <a:tc>
                  <a:txBody>
                    <a:bodyPr/>
                    <a:lstStyle/>
                    <a:p>
                      <a:r>
                        <a:rPr lang="en-US" sz="2400" dirty="0" smtClean="0"/>
                        <a:t>0.7</a:t>
                      </a:r>
                      <a:endParaRPr lang="en-US" sz="2400" dirty="0"/>
                    </a:p>
                  </a:txBody>
                  <a:tcPr/>
                </a:tc>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1253415734"/>
              </p:ext>
            </p:extLst>
          </p:nvPr>
        </p:nvGraphicFramePr>
        <p:xfrm>
          <a:off x="5410200" y="3810000"/>
          <a:ext cx="3276600" cy="2666999"/>
        </p:xfrm>
        <a:graphic>
          <a:graphicData uri="http://schemas.openxmlformats.org/drawingml/2006/table">
            <a:tbl>
              <a:tblPr firstRow="1" bandRow="1">
                <a:tableStyleId>{5C22544A-7EE6-4342-B048-85BDC9FD1C3A}</a:tableStyleId>
              </a:tblPr>
              <a:tblGrid>
                <a:gridCol w="2293620"/>
                <a:gridCol w="982980"/>
              </a:tblGrid>
              <a:tr h="1203158">
                <a:tc>
                  <a:txBody>
                    <a:bodyPr/>
                    <a:lstStyle/>
                    <a:p>
                      <a:r>
                        <a:rPr lang="th-TH" sz="2400" dirty="0" smtClean="0"/>
                        <a:t>มั่นใจว่ารัฐบาลสามารถแก้ปัญหาแรงงานต่างด้าวหลบหนีเข้าเมืองได้</a:t>
                      </a:r>
                      <a:endParaRPr lang="en-US" sz="2400" dirty="0"/>
                    </a:p>
                  </a:txBody>
                  <a:tcPr/>
                </a:tc>
                <a:tc>
                  <a:txBody>
                    <a:bodyPr/>
                    <a:lstStyle/>
                    <a:p>
                      <a:r>
                        <a:rPr lang="th-TH" sz="2400" dirty="0" smtClean="0"/>
                        <a:t>ร้อยละ</a:t>
                      </a:r>
                      <a:endParaRPr lang="en-US" sz="2400" dirty="0"/>
                    </a:p>
                  </a:txBody>
                  <a:tcPr/>
                </a:tc>
              </a:tr>
              <a:tr h="487947">
                <a:tc>
                  <a:txBody>
                    <a:bodyPr/>
                    <a:lstStyle/>
                    <a:p>
                      <a:r>
                        <a:rPr lang="th-TH" sz="2400" dirty="0" smtClean="0"/>
                        <a:t>มั่นใจ</a:t>
                      </a:r>
                      <a:endParaRPr lang="en-US" sz="2400" dirty="0"/>
                    </a:p>
                  </a:txBody>
                  <a:tcPr/>
                </a:tc>
                <a:tc>
                  <a:txBody>
                    <a:bodyPr/>
                    <a:lstStyle/>
                    <a:p>
                      <a:r>
                        <a:rPr lang="en-US" sz="2400" dirty="0" smtClean="0"/>
                        <a:t>40.1</a:t>
                      </a:r>
                      <a:endParaRPr lang="en-US" sz="2400" dirty="0"/>
                    </a:p>
                  </a:txBody>
                  <a:tcPr/>
                </a:tc>
              </a:tr>
              <a:tr h="487947">
                <a:tc>
                  <a:txBody>
                    <a:bodyPr/>
                    <a:lstStyle/>
                    <a:p>
                      <a:r>
                        <a:rPr lang="th-TH" sz="2400" dirty="0" smtClean="0"/>
                        <a:t>ไม่มั่นใจ</a:t>
                      </a:r>
                      <a:endParaRPr lang="en-US" sz="2400" dirty="0"/>
                    </a:p>
                  </a:txBody>
                  <a:tcPr/>
                </a:tc>
                <a:tc>
                  <a:txBody>
                    <a:bodyPr/>
                    <a:lstStyle/>
                    <a:p>
                      <a:r>
                        <a:rPr lang="en-US" sz="2400" dirty="0" smtClean="0"/>
                        <a:t>50.1</a:t>
                      </a:r>
                      <a:endParaRPr lang="en-US" sz="2400" dirty="0"/>
                    </a:p>
                  </a:txBody>
                  <a:tcPr/>
                </a:tc>
              </a:tr>
              <a:tr h="487947">
                <a:tc>
                  <a:txBody>
                    <a:bodyPr/>
                    <a:lstStyle/>
                    <a:p>
                      <a:r>
                        <a:rPr lang="th-TH" sz="2400" dirty="0" smtClean="0"/>
                        <a:t>ไม่มีความเห็น</a:t>
                      </a:r>
                      <a:endParaRPr lang="en-US" sz="2400" dirty="0"/>
                    </a:p>
                  </a:txBody>
                  <a:tcPr/>
                </a:tc>
                <a:tc>
                  <a:txBody>
                    <a:bodyPr/>
                    <a:lstStyle/>
                    <a:p>
                      <a:r>
                        <a:rPr lang="en-US" sz="2400" dirty="0" smtClean="0"/>
                        <a:t>9.8</a:t>
                      </a:r>
                      <a:endParaRPr lang="en-US" sz="2400" dirty="0"/>
                    </a:p>
                  </a:txBody>
                  <a:tcPr/>
                </a:tc>
              </a:tr>
            </a:tbl>
          </a:graphicData>
        </a:graphic>
      </p:graphicFrame>
    </p:spTree>
    <p:extLst>
      <p:ext uri="{BB962C8B-B14F-4D97-AF65-F5344CB8AC3E}">
        <p14:creationId xmlns:p14="http://schemas.microsoft.com/office/powerpoint/2010/main" val="338875626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974" y="457200"/>
            <a:ext cx="8915400" cy="1143000"/>
          </a:xfrm>
          <a:solidFill>
            <a:schemeClr val="accent3">
              <a:lumMod val="40000"/>
              <a:lumOff val="60000"/>
            </a:schemeClr>
          </a:solidFill>
        </p:spPr>
        <p:txBody>
          <a:bodyPr>
            <a:normAutofit fontScale="90000"/>
          </a:bodyPr>
          <a:lstStyle/>
          <a:p>
            <a:r>
              <a:rPr lang="th-TH" dirty="0" smtClean="0"/>
              <a:t>แรงงานต่างด้าว ปัญหาและความจำเป็นต่อเศรษฐกิจไทย </a:t>
            </a:r>
            <a:br>
              <a:rPr lang="th-TH" dirty="0" smtClean="0"/>
            </a:br>
            <a:r>
              <a:rPr lang="th-TH" sz="4000" dirty="0" smtClean="0"/>
              <a:t>สำรวจนักเศรษฐศาสตร์จาก 32 องค์กร 68 แห่ง ปี 2555 </a:t>
            </a:r>
            <a:r>
              <a:rPr lang="en-US" sz="4000" dirty="0" smtClean="0"/>
              <a:t>(</a:t>
            </a:r>
            <a:r>
              <a:rPr lang="th-TH" sz="4000" dirty="0" smtClean="0"/>
              <a:t>กรุงเทพโพลล์</a:t>
            </a:r>
            <a:r>
              <a:rPr lang="en-US" sz="4000" dirty="0" smtClean="0"/>
              <a:t>)</a:t>
            </a:r>
            <a:endParaRPr lang="en-US" sz="4000" dirty="0"/>
          </a:p>
        </p:txBody>
      </p:sp>
      <p:graphicFrame>
        <p:nvGraphicFramePr>
          <p:cNvPr id="7" name="Table 6"/>
          <p:cNvGraphicFramePr>
            <a:graphicFrameLocks noGrp="1"/>
          </p:cNvGraphicFramePr>
          <p:nvPr/>
        </p:nvGraphicFramePr>
        <p:xfrm>
          <a:off x="1905000" y="1981200"/>
          <a:ext cx="5867400" cy="3535680"/>
        </p:xfrm>
        <a:graphic>
          <a:graphicData uri="http://schemas.openxmlformats.org/drawingml/2006/table">
            <a:tbl>
              <a:tblPr firstRow="1" bandRow="1">
                <a:tableStyleId>{5C22544A-7EE6-4342-B048-85BDC9FD1C3A}</a:tableStyleId>
              </a:tblPr>
              <a:tblGrid>
                <a:gridCol w="4964723"/>
                <a:gridCol w="902677"/>
              </a:tblGrid>
              <a:tr h="370840">
                <a:tc>
                  <a:txBody>
                    <a:bodyPr/>
                    <a:lstStyle/>
                    <a:p>
                      <a:r>
                        <a:rPr lang="th-TH" sz="2800" dirty="0" smtClean="0"/>
                        <a:t>แรงงานต่างด้าวมีความสำคัญต่อการเติบโตของเศรษฐกิจไทย</a:t>
                      </a:r>
                      <a:endParaRPr lang="en-US" sz="2800" dirty="0"/>
                    </a:p>
                  </a:txBody>
                  <a:tcPr/>
                </a:tc>
                <a:tc>
                  <a:txBody>
                    <a:bodyPr/>
                    <a:lstStyle/>
                    <a:p>
                      <a:r>
                        <a:rPr lang="th-TH" sz="2800" dirty="0" smtClean="0"/>
                        <a:t>ร้อยละ</a:t>
                      </a:r>
                      <a:endParaRPr lang="en-US" sz="2800" dirty="0"/>
                    </a:p>
                  </a:txBody>
                  <a:tcPr/>
                </a:tc>
              </a:tr>
              <a:tr h="370840">
                <a:tc>
                  <a:txBody>
                    <a:bodyPr/>
                    <a:lstStyle/>
                    <a:p>
                      <a:r>
                        <a:rPr lang="th-TH" sz="2800" dirty="0" smtClean="0"/>
                        <a:t>มากที่สุด</a:t>
                      </a:r>
                      <a:endParaRPr lang="en-US" sz="2800" dirty="0"/>
                    </a:p>
                  </a:txBody>
                  <a:tcPr/>
                </a:tc>
                <a:tc>
                  <a:txBody>
                    <a:bodyPr/>
                    <a:lstStyle/>
                    <a:p>
                      <a:r>
                        <a:rPr lang="th-TH" sz="2800" dirty="0" smtClean="0"/>
                        <a:t>10.3</a:t>
                      </a:r>
                      <a:endParaRPr lang="en-US" sz="2800" dirty="0"/>
                    </a:p>
                  </a:txBody>
                  <a:tcPr/>
                </a:tc>
              </a:tr>
              <a:tr h="370840">
                <a:tc>
                  <a:txBody>
                    <a:bodyPr/>
                    <a:lstStyle/>
                    <a:p>
                      <a:r>
                        <a:rPr lang="th-TH" sz="2800" dirty="0" smtClean="0"/>
                        <a:t>มาก</a:t>
                      </a:r>
                      <a:endParaRPr lang="en-US" sz="2800" dirty="0"/>
                    </a:p>
                  </a:txBody>
                  <a:tcPr/>
                </a:tc>
                <a:tc>
                  <a:txBody>
                    <a:bodyPr/>
                    <a:lstStyle/>
                    <a:p>
                      <a:r>
                        <a:rPr lang="th-TH" sz="2800" dirty="0" smtClean="0"/>
                        <a:t>73.5</a:t>
                      </a:r>
                      <a:endParaRPr lang="en-US" sz="2800" dirty="0"/>
                    </a:p>
                  </a:txBody>
                  <a:tcPr/>
                </a:tc>
              </a:tr>
              <a:tr h="370840">
                <a:tc>
                  <a:txBody>
                    <a:bodyPr/>
                    <a:lstStyle/>
                    <a:p>
                      <a:r>
                        <a:rPr lang="th-TH" sz="2800" dirty="0" smtClean="0"/>
                        <a:t>น้อย</a:t>
                      </a:r>
                      <a:endParaRPr lang="en-US" sz="2800" dirty="0"/>
                    </a:p>
                  </a:txBody>
                  <a:tcPr/>
                </a:tc>
                <a:tc>
                  <a:txBody>
                    <a:bodyPr/>
                    <a:lstStyle/>
                    <a:p>
                      <a:r>
                        <a:rPr lang="th-TH" sz="2800" dirty="0" smtClean="0"/>
                        <a:t>7.4</a:t>
                      </a:r>
                      <a:endParaRPr lang="en-US" sz="2800" dirty="0"/>
                    </a:p>
                  </a:txBody>
                  <a:tcPr/>
                </a:tc>
              </a:tr>
              <a:tr h="370840">
                <a:tc>
                  <a:txBody>
                    <a:bodyPr/>
                    <a:lstStyle/>
                    <a:p>
                      <a:r>
                        <a:rPr lang="th-TH" sz="2800" dirty="0" smtClean="0"/>
                        <a:t>น้อยที่สุด</a:t>
                      </a:r>
                      <a:endParaRPr lang="en-US" sz="2800" dirty="0"/>
                    </a:p>
                  </a:txBody>
                  <a:tcPr/>
                </a:tc>
                <a:tc>
                  <a:txBody>
                    <a:bodyPr/>
                    <a:lstStyle/>
                    <a:p>
                      <a:r>
                        <a:rPr lang="th-TH" sz="2800" dirty="0" smtClean="0"/>
                        <a:t>4.4</a:t>
                      </a:r>
                      <a:endParaRPr lang="en-US" sz="2800" dirty="0"/>
                    </a:p>
                  </a:txBody>
                  <a:tcPr/>
                </a:tc>
              </a:tr>
              <a:tr h="370840">
                <a:tc>
                  <a:txBody>
                    <a:bodyPr/>
                    <a:lstStyle/>
                    <a:p>
                      <a:r>
                        <a:rPr lang="th-TH" sz="2800" dirty="0" smtClean="0"/>
                        <a:t>ไม่ตอบ/ไม่แน่ใจ</a:t>
                      </a:r>
                      <a:endParaRPr lang="en-US" sz="2800" dirty="0"/>
                    </a:p>
                  </a:txBody>
                  <a:tcPr/>
                </a:tc>
                <a:tc>
                  <a:txBody>
                    <a:bodyPr/>
                    <a:lstStyle/>
                    <a:p>
                      <a:r>
                        <a:rPr lang="th-TH" sz="2800" dirty="0" smtClean="0"/>
                        <a:t>4.4</a:t>
                      </a:r>
                      <a:endParaRPr lang="en-US" sz="2800" dirty="0"/>
                    </a:p>
                  </a:txBody>
                  <a:tcPr/>
                </a:tc>
              </a:tr>
            </a:tbl>
          </a:graphicData>
        </a:graphic>
      </p:graphicFrame>
    </p:spTree>
    <p:extLst>
      <p:ext uri="{BB962C8B-B14F-4D97-AF65-F5344CB8AC3E}">
        <p14:creationId xmlns:p14="http://schemas.microsoft.com/office/powerpoint/2010/main" val="339277861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dirty="0" smtClean="0"/>
              <a:t>หัวข้อการนำเสนอ</a:t>
            </a:r>
            <a:endParaRPr lang="en-US" dirty="0"/>
          </a:p>
        </p:txBody>
      </p:sp>
      <p:sp>
        <p:nvSpPr>
          <p:cNvPr id="3" name="Content Placeholder 2"/>
          <p:cNvSpPr>
            <a:spLocks noGrp="1"/>
          </p:cNvSpPr>
          <p:nvPr>
            <p:ph idx="1"/>
          </p:nvPr>
        </p:nvSpPr>
        <p:spPr>
          <a:xfrm>
            <a:off x="457200" y="1447800"/>
            <a:ext cx="8229600" cy="4830763"/>
          </a:xfrm>
        </p:spPr>
        <p:txBody>
          <a:bodyPr/>
          <a:lstStyle/>
          <a:p>
            <a:r>
              <a:rPr lang="th-TH" dirty="0" smtClean="0"/>
              <a:t>ข้อมูล</a:t>
            </a:r>
            <a:r>
              <a:rPr lang="th-TH" u="sng" dirty="0" smtClean="0"/>
              <a:t>แรงงานเพื่อนบ้าน</a:t>
            </a:r>
            <a:r>
              <a:rPr lang="th-TH" dirty="0" smtClean="0"/>
              <a:t>ในประเทศไทย</a:t>
            </a:r>
          </a:p>
          <a:p>
            <a:r>
              <a:rPr lang="th-TH" dirty="0" smtClean="0"/>
              <a:t>พัฒนาการนโยบาย</a:t>
            </a:r>
            <a:r>
              <a:rPr lang="th-TH" u="sng" dirty="0" smtClean="0"/>
              <a:t>แรงงานต่างด้าว</a:t>
            </a:r>
            <a:r>
              <a:rPr lang="th-TH" dirty="0" smtClean="0"/>
              <a:t>ของไทย</a:t>
            </a:r>
          </a:p>
          <a:p>
            <a:r>
              <a:rPr lang="th-TH" dirty="0" smtClean="0"/>
              <a:t>นโยบาย</a:t>
            </a:r>
            <a:r>
              <a:rPr lang="th-TH" u="sng" dirty="0" smtClean="0"/>
              <a:t>แรงงานต่างชาติ</a:t>
            </a:r>
            <a:r>
              <a:rPr lang="th-TH" dirty="0" smtClean="0"/>
              <a:t>ของสิงคโปร์และเกาหลีใต้</a:t>
            </a:r>
          </a:p>
          <a:p>
            <a:r>
              <a:rPr lang="th-TH" dirty="0" smtClean="0"/>
              <a:t>บทเรียนและข้อเสนอแนะใน</a:t>
            </a:r>
            <a:r>
              <a:rPr lang="th-TH" dirty="0" smtClean="0"/>
              <a:t>การ</a:t>
            </a:r>
            <a:r>
              <a:rPr lang="th-TH" dirty="0" smtClean="0"/>
              <a:t>แก้ปัญหา</a:t>
            </a:r>
            <a:r>
              <a:rPr lang="th-TH" u="sng" dirty="0" smtClean="0"/>
              <a:t>แรงงาน</a:t>
            </a:r>
            <a:r>
              <a:rPr lang="th-TH" u="sng" dirty="0" smtClean="0"/>
              <a:t>ข้ามชาติ</a:t>
            </a:r>
            <a:r>
              <a:rPr lang="th-TH" dirty="0" smtClean="0"/>
              <a:t>ของไทย</a:t>
            </a:r>
            <a:endParaRPr lang="en-US" dirty="0"/>
          </a:p>
        </p:txBody>
      </p:sp>
      <p:pic>
        <p:nvPicPr>
          <p:cNvPr id="4" name="Picture 2" descr="แรงงาน 3 สัญชาติขึ้นทะเบียนกว่าล้านคนแล้ว ด้านอธิบดีกรมการจัดหางานขอความร่วมมือเรียกแรงงานต่างด้าวเป็นแรงงานเพื่อนบ้าน"/>
          <p:cNvPicPr>
            <a:picLocks noChangeAspect="1" noChangeArrowheads="1"/>
          </p:cNvPicPr>
          <p:nvPr/>
        </p:nvPicPr>
        <p:blipFill>
          <a:blip r:embed="rId2"/>
          <a:srcRect/>
          <a:stretch>
            <a:fillRect/>
          </a:stretch>
        </p:blipFill>
        <p:spPr bwMode="auto">
          <a:xfrm>
            <a:off x="838200" y="4267200"/>
            <a:ext cx="2925559" cy="1782763"/>
          </a:xfrm>
          <a:prstGeom prst="rect">
            <a:avLst/>
          </a:prstGeom>
          <a:noFill/>
        </p:spPr>
      </p:pic>
      <p:sp>
        <p:nvSpPr>
          <p:cNvPr id="5" name="TextBox 4"/>
          <p:cNvSpPr txBox="1"/>
          <p:nvPr/>
        </p:nvSpPr>
        <p:spPr>
          <a:xfrm>
            <a:off x="4114800" y="4496861"/>
            <a:ext cx="4724400" cy="1323439"/>
          </a:xfrm>
          <a:prstGeom prst="rect">
            <a:avLst/>
          </a:prstGeom>
          <a:solidFill>
            <a:schemeClr val="accent3">
              <a:lumMod val="20000"/>
              <a:lumOff val="80000"/>
            </a:schemeClr>
          </a:soli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p:spPr>
        <p:txBody>
          <a:bodyPr wrap="square" rtlCol="0">
            <a:spAutoFit/>
          </a:bodyPr>
          <a:lstStyle/>
          <a:p>
            <a:r>
              <a:rPr lang="th-TH" sz="2000" b="1" dirty="0" smtClean="0">
                <a:solidFill>
                  <a:schemeClr val="accent6">
                    <a:lumMod val="75000"/>
                  </a:schemeClr>
                </a:solidFill>
              </a:rPr>
              <a:t>นายสุเมธ มโหสถ อธิบดีกรมการจัดหางาน (กกจ.) เปิดเผยว่า กรมการจัดหางานอยากขอความร่วมมือสื่อมวลชนในการเปลี่ยนคำเรียกแรงงาน 3 สัญชาติ </a:t>
            </a:r>
            <a:r>
              <a:rPr lang="th-TH" sz="2000" b="1" u="sng" dirty="0" smtClean="0">
                <a:solidFill>
                  <a:schemeClr val="accent6">
                    <a:lumMod val="75000"/>
                  </a:schemeClr>
                </a:solidFill>
              </a:rPr>
              <a:t>จากแรงงานต่างด้าวเป็นแรงงานเพื่อนบ้าน</a:t>
            </a:r>
            <a:r>
              <a:rPr lang="en-US" sz="2000" b="1" dirty="0" smtClean="0">
                <a:solidFill>
                  <a:schemeClr val="accent6">
                    <a:lumMod val="75000"/>
                  </a:schemeClr>
                </a:solidFill>
              </a:rPr>
              <a:t> (</a:t>
            </a:r>
            <a:r>
              <a:rPr lang="th-TH" sz="2000" b="1" dirty="0" smtClean="0">
                <a:solidFill>
                  <a:schemeClr val="accent6">
                    <a:lumMod val="75000"/>
                  </a:schemeClr>
                </a:solidFill>
              </a:rPr>
              <a:t>5</a:t>
            </a:r>
            <a:r>
              <a:rPr lang="en-US" sz="2000" b="1" dirty="0" smtClean="0">
                <a:solidFill>
                  <a:schemeClr val="accent6">
                    <a:lumMod val="75000"/>
                  </a:schemeClr>
                </a:solidFill>
              </a:rPr>
              <a:t> </a:t>
            </a:r>
            <a:r>
              <a:rPr lang="th-TH" sz="2000" b="1" dirty="0" smtClean="0">
                <a:solidFill>
                  <a:schemeClr val="accent6">
                    <a:lumMod val="75000"/>
                  </a:schemeClr>
                </a:solidFill>
              </a:rPr>
              <a:t>กันยายน 2557</a:t>
            </a:r>
            <a:r>
              <a:rPr lang="en-US" sz="2000" b="1" dirty="0" smtClean="0">
                <a:solidFill>
                  <a:schemeClr val="accent6">
                    <a:lumMod val="75000"/>
                  </a:schemeClr>
                </a:solidFill>
              </a:rPr>
              <a:t>)</a:t>
            </a:r>
            <a:endParaRPr lang="en-US" sz="2000" b="1" dirty="0">
              <a:solidFill>
                <a:schemeClr val="accent6">
                  <a:lumMod val="75000"/>
                </a:schemeClr>
              </a:solidFill>
            </a:endParaRPr>
          </a:p>
        </p:txBody>
      </p:sp>
    </p:spTree>
    <p:extLst>
      <p:ext uri="{BB962C8B-B14F-4D97-AF65-F5344CB8AC3E}">
        <p14:creationId xmlns:p14="http://schemas.microsoft.com/office/powerpoint/2010/main" val="190644007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dirty="0" smtClean="0"/>
              <a:t>ประเภทและสถานะของแรงงานต่างด้าว 3 กลุ่ม</a:t>
            </a:r>
            <a:endParaRPr lang="en-US" dirty="0"/>
          </a:p>
        </p:txBody>
      </p:sp>
      <p:sp>
        <p:nvSpPr>
          <p:cNvPr id="3" name="Content Placeholder 2"/>
          <p:cNvSpPr>
            <a:spLocks noGrp="1"/>
          </p:cNvSpPr>
          <p:nvPr>
            <p:ph idx="1"/>
          </p:nvPr>
        </p:nvSpPr>
        <p:spPr/>
        <p:txBody>
          <a:bodyPr>
            <a:normAutofit fontScale="92500" lnSpcReduction="10000"/>
          </a:bodyPr>
          <a:lstStyle/>
          <a:p>
            <a:pPr>
              <a:buNone/>
            </a:pPr>
            <a:r>
              <a:rPr lang="th-TH" dirty="0" smtClean="0"/>
              <a:t>1. กลุ่มแรงงานต่างด้าวสัญชาติพม่า ลาว และกัมพูชา ที่หลบหนีเข้าเมืองและได้รับการผ่อนผันให้อยู่อาศัยและทำงานเป็นการชั่วคราวตามมติครม. มีสถานะเป็นผู้หลบหนีเข้าเมืองที่อยู่ระหว่างรอการส่งกลับ โดยแรงงานต่างด้าวต้องรายงานตัวจดทะเบียนประวัติ ทร.38/1 ตรวจและประกันสุขภาพ และขออนุญาตทำงาน</a:t>
            </a:r>
          </a:p>
          <a:p>
            <a:pPr>
              <a:buNone/>
            </a:pPr>
            <a:r>
              <a:rPr lang="th-TH" dirty="0" smtClean="0"/>
              <a:t>2. กลุ่มแรงงานต่างด้าวสัญชาติพม่า ลาว และกัมพูชาที่ได้รับการพิสูจน์สัญชาติ เป็นแรงงานตามข้อ 1 ที่เข้ารับการพิสูจน์สัญชาติ มีหนังสือเดินทางชั่วคราวและตรวจลงตรา </a:t>
            </a:r>
            <a:r>
              <a:rPr lang="en-US" dirty="0" smtClean="0"/>
              <a:t>(visa) </a:t>
            </a:r>
            <a:r>
              <a:rPr lang="th-TH" dirty="0" smtClean="0"/>
              <a:t>ให้อยู่ไม่เกิน 2 ปี มีสถานะเป็นผู้เข้าเมืองถูกต้องตามกฎหมาย เมื่อครบ 2 ปีสามารถอยู่ต่อได้อีกไม่เกิน 2 ปี เมื่อครบ 4 ปีต้องเดินทางออกนอกประเทศไทย</a:t>
            </a:r>
            <a:endParaRPr lang="en-US" dirty="0"/>
          </a:p>
        </p:txBody>
      </p:sp>
    </p:spTree>
    <p:extLst>
      <p:ext uri="{BB962C8B-B14F-4D97-AF65-F5344CB8AC3E}">
        <p14:creationId xmlns:p14="http://schemas.microsoft.com/office/powerpoint/2010/main" val="69707066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85800"/>
            <a:ext cx="8229600" cy="5440363"/>
          </a:xfrm>
        </p:spPr>
        <p:txBody>
          <a:bodyPr>
            <a:normAutofit fontScale="92500" lnSpcReduction="20000"/>
          </a:bodyPr>
          <a:lstStyle/>
          <a:p>
            <a:pPr>
              <a:buNone/>
            </a:pPr>
            <a:r>
              <a:rPr lang="th-TH" dirty="0" smtClean="0"/>
              <a:t>3. กลุ่มแรงงานต่างด้าวสัญชาติพม่า ลาว และกัมพูชารายใหม่ที่นำเข้ามาทำงานอย่างถูกกฏหมายตามบันทึกความเข้าใจว่าด้วยความร่วมมือด้านการจ้างแรงงานระหว่างรัฐ </a:t>
            </a:r>
            <a:r>
              <a:rPr lang="en-US" dirty="0" smtClean="0"/>
              <a:t>(MOU) </a:t>
            </a:r>
            <a:r>
              <a:rPr lang="th-TH" dirty="0" smtClean="0"/>
              <a:t>แรงงานกลุ่มนี้ได้รับการตรรวจลงตราให้อยู่ได้ไม่เกิน 2 ปี สถานะเป็นผู้เข้าเมืองถูกกฏหมาย เมื่อครบ 2 ปี สามารถอยู่ต่อไป 2 ปี เมื่อครบ 4 ปีต้องเดินทางออกนอกประเทศไทย</a:t>
            </a:r>
          </a:p>
          <a:p>
            <a:pPr>
              <a:buNone/>
            </a:pPr>
            <a:endParaRPr lang="th-TH" dirty="0" smtClean="0"/>
          </a:p>
          <a:p>
            <a:r>
              <a:rPr lang="th-TH" dirty="0" smtClean="0"/>
              <a:t>ทำงานได้ 2 งาน คือ งานกรรมกร และผู้รับใช้ในบ้าน</a:t>
            </a:r>
          </a:p>
          <a:p>
            <a:r>
              <a:rPr lang="th-TH" dirty="0" smtClean="0"/>
              <a:t>การเดินทางออกนอกจังหวัด กลุ่มข้อ 1 ต้องขออนุญาตจากผู้ว่าราชการจังหวัด ยกเว้น คนรับใช้ และประมง ส่วนกลุ่มข้อ 2-3 ไม่ต้อง</a:t>
            </a:r>
          </a:p>
          <a:p>
            <a:r>
              <a:rPr lang="th-TH" dirty="0" smtClean="0"/>
              <a:t>ทำงานตรงประเภท/ลักษณะงาน นายจ้าง ท้องที่/สถานที่ตามที่ระบุในใบอนุญาตทำงาน</a:t>
            </a:r>
          </a:p>
          <a:p>
            <a:r>
              <a:rPr lang="th-TH" dirty="0" smtClean="0"/>
              <a:t>เสียภาษีเงินได้ หากมีรายได้หลังหักค่าใช้จ่ายเกินกว่าปีละ 50</a:t>
            </a:r>
            <a:r>
              <a:rPr lang="en-US" dirty="0" smtClean="0"/>
              <a:t>,</a:t>
            </a:r>
            <a:r>
              <a:rPr lang="th-TH" dirty="0" smtClean="0"/>
              <a:t>000</a:t>
            </a:r>
            <a:r>
              <a:rPr lang="en-US" dirty="0" smtClean="0"/>
              <a:t> </a:t>
            </a:r>
            <a:r>
              <a:rPr lang="th-TH" dirty="0" smtClean="0"/>
              <a:t>บาท</a:t>
            </a:r>
            <a:endParaRPr lang="en-US" dirty="0"/>
          </a:p>
        </p:txBody>
      </p:sp>
    </p:spTree>
    <p:extLst>
      <p:ext uri="{BB962C8B-B14F-4D97-AF65-F5344CB8AC3E}">
        <p14:creationId xmlns:p14="http://schemas.microsoft.com/office/powerpoint/2010/main" val="303923205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lstStyle/>
          <a:p>
            <a:r>
              <a:rPr lang="th-TH" dirty="0" smtClean="0"/>
              <a:t>การคุ้มครองและการรักษาพยาบาล</a:t>
            </a:r>
            <a:endParaRPr lang="en-US" dirty="0"/>
          </a:p>
        </p:txBody>
      </p:sp>
      <p:sp>
        <p:nvSpPr>
          <p:cNvPr id="3" name="Content Placeholder 2"/>
          <p:cNvSpPr>
            <a:spLocks noGrp="1"/>
          </p:cNvSpPr>
          <p:nvPr>
            <p:ph idx="1"/>
          </p:nvPr>
        </p:nvSpPr>
        <p:spPr>
          <a:xfrm>
            <a:off x="457200" y="1219200"/>
            <a:ext cx="8229600" cy="5445224"/>
          </a:xfrm>
        </p:spPr>
        <p:txBody>
          <a:bodyPr>
            <a:normAutofit fontScale="85000" lnSpcReduction="10000"/>
          </a:bodyPr>
          <a:lstStyle/>
          <a:p>
            <a:r>
              <a:rPr lang="th-TH" dirty="0" smtClean="0"/>
              <a:t>ได้รับการคุ้มครองและมีสิทธิขั้นพื้นฐานตามพรบ</a:t>
            </a:r>
            <a:r>
              <a:rPr lang="en-US" dirty="0" smtClean="0"/>
              <a:t>.</a:t>
            </a:r>
            <a:r>
              <a:rPr lang="th-TH" dirty="0" smtClean="0"/>
              <a:t>คุ้มครองแรงงานพ</a:t>
            </a:r>
            <a:r>
              <a:rPr lang="en-US" dirty="0" smtClean="0"/>
              <a:t>.</a:t>
            </a:r>
            <a:r>
              <a:rPr lang="th-TH" dirty="0" smtClean="0"/>
              <a:t>ศ</a:t>
            </a:r>
            <a:r>
              <a:rPr lang="en-US" dirty="0" smtClean="0"/>
              <a:t>. 2541 </a:t>
            </a:r>
            <a:r>
              <a:rPr lang="th-TH" dirty="0" smtClean="0"/>
              <a:t>เช่นเดียวกับแรงงานไทย</a:t>
            </a:r>
          </a:p>
          <a:p>
            <a:r>
              <a:rPr lang="th-TH" dirty="0" smtClean="0"/>
              <a:t>แรงงานข้ามชาติที่ได้รับการผ่อนผันให้อยู่ในราชอาณาจักรชั่วคราวและได้รับอนุญาตทำงาน ได้รับสิทธิด้านการรักษาพยาบาลตามระบบประกันสุขภาพถ้วนหน้า โดยชำระค่าประกันสุขภาพ และจ่ายค่ารักษาพยาบาลครั้งละ 30 บาท</a:t>
            </a:r>
          </a:p>
          <a:p>
            <a:r>
              <a:rPr lang="th-TH" dirty="0" smtClean="0"/>
              <a:t>แรงงานที่ผ่านการพิสูจน์สัญชาติและแรงงานตาม </a:t>
            </a:r>
            <a:r>
              <a:rPr lang="en-US" dirty="0" smtClean="0"/>
              <a:t>MOU </a:t>
            </a:r>
            <a:r>
              <a:rPr lang="th-TH" dirty="0" smtClean="0"/>
              <a:t>ได้รับสิทธิตามระบบประกันสังคม คุ้มครองใน </a:t>
            </a:r>
            <a:r>
              <a:rPr lang="en-US" dirty="0" smtClean="0"/>
              <a:t>7 </a:t>
            </a:r>
            <a:r>
              <a:rPr lang="th-TH" dirty="0" smtClean="0"/>
              <a:t>กรณีที่ไม่เกี่ยวกับการทำงานตามพรบ</a:t>
            </a:r>
            <a:r>
              <a:rPr lang="en-US" dirty="0" smtClean="0"/>
              <a:t>.</a:t>
            </a:r>
            <a:r>
              <a:rPr lang="th-TH" dirty="0" smtClean="0"/>
              <a:t>ประกันสังคม </a:t>
            </a:r>
            <a:r>
              <a:rPr lang="en-US" dirty="0" smtClean="0"/>
              <a:t>2533 </a:t>
            </a:r>
            <a:r>
              <a:rPr lang="th-TH" dirty="0" smtClean="0"/>
              <a:t>ได้แก่ ประสบอันตรายหรือเจ็บป่วย ทุพลภาพ ตาย คลอดบุตร สงเคราะห์บุตร ชราภาพ และว่างงาน  และจะได้รับเงินทดแทนจากกองทุนเงินทดแทนหากประสบอันตรายหรือเจ็บป่วยเนื่องจากการทำงานตามพรบ</a:t>
            </a:r>
            <a:r>
              <a:rPr lang="en-US" dirty="0" smtClean="0"/>
              <a:t>.</a:t>
            </a:r>
            <a:r>
              <a:rPr lang="th-TH" dirty="0" smtClean="0"/>
              <a:t>เงินทดแทน </a:t>
            </a:r>
            <a:r>
              <a:rPr lang="en-US" dirty="0" smtClean="0"/>
              <a:t>2537</a:t>
            </a:r>
            <a:r>
              <a:rPr lang="th-TH" dirty="0" smtClean="0"/>
              <a:t> ยกเว้น ทำงานรับใช้ในบ้าน เกษตร ปศุสัตว์ ประมง ค้าขายที่ไม่ใช่ธุรกิจ ที่ไม่ต้องเข้าสู่ระบบประกันสังคม แต่สามารถเข้าสู่ระบบประกันสุขภาพ โดยซื้อประกันสุขภาพ</a:t>
            </a:r>
            <a:endParaRPr lang="en-US" dirty="0" smtClean="0"/>
          </a:p>
          <a:p>
            <a:r>
              <a:rPr lang="th-TH" dirty="0" smtClean="0"/>
              <a:t>เป็นสมาชิกสหภาพแรงงานได้ แต่ไม่สามารถจัดตั้งได้</a:t>
            </a:r>
            <a:endParaRPr lang="en-US" dirty="0"/>
          </a:p>
        </p:txBody>
      </p:sp>
    </p:spTree>
    <p:extLst>
      <p:ext uri="{BB962C8B-B14F-4D97-AF65-F5344CB8AC3E}">
        <p14:creationId xmlns:p14="http://schemas.microsoft.com/office/powerpoint/2010/main" val="23354806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p:cNvPicPr>
            <a:picLocks noChangeAspect="1" noChangeArrowheads="1"/>
          </p:cNvPicPr>
          <p:nvPr/>
        </p:nvPicPr>
        <p:blipFill>
          <a:blip r:embed="rId2"/>
          <a:srcRect/>
          <a:stretch>
            <a:fillRect/>
          </a:stretch>
        </p:blipFill>
        <p:spPr bwMode="auto">
          <a:xfrm>
            <a:off x="1843088" y="0"/>
            <a:ext cx="5853112" cy="6858000"/>
          </a:xfrm>
          <a:prstGeom prst="rect">
            <a:avLst/>
          </a:prstGeom>
          <a:noFill/>
          <a:ln w="9525">
            <a:noFill/>
            <a:miter lim="800000"/>
            <a:headEnd/>
            <a:tailEnd/>
          </a:ln>
          <a:effectLst/>
        </p:spPr>
      </p:pic>
    </p:spTree>
    <p:extLst>
      <p:ext uri="{BB962C8B-B14F-4D97-AF65-F5344CB8AC3E}">
        <p14:creationId xmlns:p14="http://schemas.microsoft.com/office/powerpoint/2010/main" val="20173707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p:cNvPicPr>
            <a:picLocks noChangeAspect="1" noChangeArrowheads="1"/>
          </p:cNvPicPr>
          <p:nvPr/>
        </p:nvPicPr>
        <p:blipFill>
          <a:blip r:embed="rId2"/>
          <a:srcRect/>
          <a:stretch>
            <a:fillRect/>
          </a:stretch>
        </p:blipFill>
        <p:spPr bwMode="auto">
          <a:xfrm>
            <a:off x="1752600" y="1"/>
            <a:ext cx="5867400" cy="6871848"/>
          </a:xfrm>
          <a:prstGeom prst="rect">
            <a:avLst/>
          </a:prstGeom>
          <a:noFill/>
          <a:ln w="9525">
            <a:noFill/>
            <a:miter lim="800000"/>
            <a:headEnd/>
            <a:tailEnd/>
          </a:ln>
          <a:effectLst/>
        </p:spPr>
      </p:pic>
    </p:spTree>
    <p:extLst>
      <p:ext uri="{BB962C8B-B14F-4D97-AF65-F5344CB8AC3E}">
        <p14:creationId xmlns:p14="http://schemas.microsoft.com/office/powerpoint/2010/main" val="346734175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normAutofit/>
          </a:bodyPr>
          <a:lstStyle/>
          <a:p>
            <a:r>
              <a:rPr lang="th-TH" dirty="0" smtClean="0"/>
              <a:t>ข้อมูลเกี่ยวกับแรงงานเพื่อนบ้านในประเทศไทย</a:t>
            </a:r>
            <a:endParaRPr lang="en-US" dirty="0"/>
          </a:p>
        </p:txBody>
      </p:sp>
      <p:sp>
        <p:nvSpPr>
          <p:cNvPr id="3" name="Content Placeholder 2"/>
          <p:cNvSpPr>
            <a:spLocks noGrp="1"/>
          </p:cNvSpPr>
          <p:nvPr>
            <p:ph idx="1"/>
          </p:nvPr>
        </p:nvSpPr>
        <p:spPr>
          <a:xfrm>
            <a:off x="304800" y="1295400"/>
            <a:ext cx="8610600" cy="3276600"/>
          </a:xfrm>
        </p:spPr>
        <p:txBody>
          <a:bodyPr>
            <a:normAutofit fontScale="92500" lnSpcReduction="10000"/>
          </a:bodyPr>
          <a:lstStyle/>
          <a:p>
            <a:r>
              <a:rPr lang="th-TH" dirty="0" smtClean="0"/>
              <a:t>แรงงานเพื่อนบ้านมีจำนวนเพิ่มสูงขึ้นเป็น </a:t>
            </a:r>
            <a:r>
              <a:rPr lang="en-US" dirty="0" smtClean="0"/>
              <a:t>4 </a:t>
            </a:r>
            <a:r>
              <a:rPr lang="th-TH" dirty="0" smtClean="0"/>
              <a:t>ล้านคน คิดเป็น </a:t>
            </a:r>
            <a:r>
              <a:rPr lang="en-US" dirty="0" smtClean="0"/>
              <a:t>10% </a:t>
            </a:r>
            <a:r>
              <a:rPr lang="th-TH" dirty="0" smtClean="0"/>
              <a:t>กำลังแรงงานไทย</a:t>
            </a:r>
            <a:r>
              <a:rPr lang="en-US" dirty="0" smtClean="0"/>
              <a:t> </a:t>
            </a:r>
            <a:r>
              <a:rPr lang="th-TH" dirty="0" smtClean="0"/>
              <a:t>หรือ </a:t>
            </a:r>
            <a:r>
              <a:rPr lang="en-US" dirty="0" smtClean="0"/>
              <a:t>20% </a:t>
            </a:r>
            <a:r>
              <a:rPr lang="th-TH" dirty="0" smtClean="0"/>
              <a:t>ของกำลังแรงงานที่มีการศึกษาต่ำกว่าประถม </a:t>
            </a:r>
            <a:r>
              <a:rPr lang="en-US" dirty="0" smtClean="0"/>
              <a:t>6</a:t>
            </a:r>
          </a:p>
          <a:p>
            <a:r>
              <a:rPr lang="th-TH" dirty="0" smtClean="0"/>
              <a:t>ปี </a:t>
            </a:r>
            <a:r>
              <a:rPr lang="en-US" dirty="0" smtClean="0"/>
              <a:t>2557 </a:t>
            </a:r>
            <a:r>
              <a:rPr lang="th-TH" dirty="0" smtClean="0"/>
              <a:t>แรงงานต่างด้าว </a:t>
            </a:r>
            <a:r>
              <a:rPr lang="en-US" dirty="0" smtClean="0"/>
              <a:t>1,559,990 </a:t>
            </a:r>
            <a:r>
              <a:rPr lang="th-TH" dirty="0" smtClean="0"/>
              <a:t>คน </a:t>
            </a:r>
            <a:endParaRPr lang="en-US" dirty="0" smtClean="0"/>
          </a:p>
          <a:p>
            <a:pPr lvl="1"/>
            <a:r>
              <a:rPr lang="th-TH" dirty="0" smtClean="0"/>
              <a:t>พิสูจน์สัญชาติ </a:t>
            </a:r>
            <a:r>
              <a:rPr lang="en-US" dirty="0" smtClean="0"/>
              <a:t>1,142,118 </a:t>
            </a:r>
            <a:r>
              <a:rPr lang="th-TH" dirty="0" smtClean="0"/>
              <a:t>คน</a:t>
            </a:r>
            <a:r>
              <a:rPr lang="en-US" dirty="0" smtClean="0"/>
              <a:t> </a:t>
            </a:r>
          </a:p>
          <a:p>
            <a:pPr lvl="1"/>
            <a:r>
              <a:rPr lang="en-US" dirty="0" smtClean="0"/>
              <a:t>MOU 270,108 </a:t>
            </a:r>
            <a:r>
              <a:rPr lang="th-TH" dirty="0" smtClean="0"/>
              <a:t>คน </a:t>
            </a:r>
            <a:endParaRPr lang="en-US" dirty="0" smtClean="0"/>
          </a:p>
          <a:p>
            <a:pPr lvl="1"/>
            <a:r>
              <a:rPr lang="th-TH" dirty="0" smtClean="0"/>
              <a:t>เข้าเมืองผิดกฎหมายตามมติครม</a:t>
            </a:r>
            <a:r>
              <a:rPr lang="en-US" dirty="0" smtClean="0"/>
              <a:t>.3 </a:t>
            </a:r>
            <a:r>
              <a:rPr lang="th-TH" dirty="0" smtClean="0"/>
              <a:t>สัญชาติ </a:t>
            </a:r>
            <a:r>
              <a:rPr lang="en-US" dirty="0" smtClean="0"/>
              <a:t>20,107 </a:t>
            </a:r>
            <a:r>
              <a:rPr lang="th-TH" dirty="0" smtClean="0"/>
              <a:t>คน</a:t>
            </a:r>
          </a:p>
          <a:p>
            <a:r>
              <a:rPr lang="th-TH" dirty="0"/>
              <a:t>องค์ประกอบแรงงานเพื่อนบ้านที่มีใบอนุญาตทำงานเปลี่ยนไป</a:t>
            </a:r>
            <a:r>
              <a:rPr lang="th-TH" dirty="0" smtClean="0"/>
              <a:t>มาก</a:t>
            </a:r>
          </a:p>
          <a:p>
            <a:endParaRPr lang="en-US" dirty="0"/>
          </a:p>
        </p:txBody>
      </p:sp>
      <p:pic>
        <p:nvPicPr>
          <p:cNvPr id="29703" name="Picture 7" descr="https://fbcdn-sphotos-h-a.akamaihd.net/hphotos-ak-xpf1/v/t34.0-12/10617583_10152665418128120_2042444871_n.jpg?oh=d747471eeaa665504674e88c09192e58&amp;oe=544E58C9&amp;__gda__=1414412056_e4d404be5b23b011321daaaa25d407c0"/>
          <p:cNvPicPr>
            <a:picLocks noChangeAspect="1" noChangeArrowheads="1"/>
          </p:cNvPicPr>
          <p:nvPr/>
        </p:nvPicPr>
        <p:blipFill>
          <a:blip r:embed="rId2"/>
          <a:srcRect/>
          <a:stretch>
            <a:fillRect/>
          </a:stretch>
        </p:blipFill>
        <p:spPr bwMode="auto">
          <a:xfrm>
            <a:off x="0" y="4683423"/>
            <a:ext cx="9144000" cy="2174577"/>
          </a:xfrm>
          <a:prstGeom prst="rect">
            <a:avLst/>
          </a:prstGeom>
          <a:noFill/>
        </p:spPr>
      </p:pic>
    </p:spTree>
    <p:extLst>
      <p:ext uri="{BB962C8B-B14F-4D97-AF65-F5344CB8AC3E}">
        <p14:creationId xmlns:p14="http://schemas.microsoft.com/office/powerpoint/2010/main" val="411649423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p:cNvGraphicFramePr>
            <a:graphicFrameLocks noGrp="1"/>
          </p:cNvGraphicFramePr>
          <p:nvPr>
            <p:ph sz="half" idx="1"/>
            <p:extLst/>
          </p:nvPr>
        </p:nvGraphicFramePr>
        <p:xfrm>
          <a:off x="457200" y="1600200"/>
          <a:ext cx="4038600" cy="4525963"/>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8" name="Chart 7"/>
          <p:cNvGraphicFramePr>
            <a:graphicFrameLocks/>
          </p:cNvGraphicFramePr>
          <p:nvPr>
            <p:extLst/>
          </p:nvPr>
        </p:nvGraphicFramePr>
        <p:xfrm>
          <a:off x="0" y="152400"/>
          <a:ext cx="5395610" cy="45832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9" name="Content Placeholder 8"/>
          <p:cNvGraphicFramePr>
            <a:graphicFrameLocks noGrp="1"/>
          </p:cNvGraphicFramePr>
          <p:nvPr>
            <p:ph sz="half" idx="2"/>
            <p:extLst/>
          </p:nvPr>
        </p:nvGraphicFramePr>
        <p:xfrm>
          <a:off x="5364088" y="116632"/>
          <a:ext cx="3671271" cy="414908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5" name="Chart 4"/>
          <p:cNvGraphicFramePr>
            <a:graphicFrameLocks/>
          </p:cNvGraphicFramePr>
          <p:nvPr>
            <p:extLst>
              <p:ext uri="{D42A27DB-BD31-4B8C-83A1-F6EECF244321}">
                <p14:modId xmlns:p14="http://schemas.microsoft.com/office/powerpoint/2010/main" val="682844745"/>
              </p:ext>
            </p:extLst>
          </p:nvPr>
        </p:nvGraphicFramePr>
        <p:xfrm>
          <a:off x="1403648" y="3645024"/>
          <a:ext cx="6408712" cy="2952328"/>
        </p:xfrm>
        <a:graphic>
          <a:graphicData uri="http://schemas.openxmlformats.org/drawingml/2006/chart">
            <c:chart xmlns:c="http://schemas.openxmlformats.org/drawingml/2006/chart" xmlns:r="http://schemas.openxmlformats.org/officeDocument/2006/relationships" r:id="rId5"/>
          </a:graphicData>
        </a:graphic>
      </p:graphicFrame>
      <p:sp>
        <p:nvSpPr>
          <p:cNvPr id="2" name="TextBox 1"/>
          <p:cNvSpPr txBox="1"/>
          <p:nvPr/>
        </p:nvSpPr>
        <p:spPr>
          <a:xfrm>
            <a:off x="5562600" y="5943600"/>
            <a:ext cx="3347864" cy="646331"/>
          </a:xfrm>
          <a:prstGeom prst="rect">
            <a:avLst/>
          </a:prstGeom>
          <a:solidFill>
            <a:schemeClr val="accent6">
              <a:lumMod val="20000"/>
              <a:lumOff val="80000"/>
            </a:schemeClr>
          </a:solidFill>
        </p:spPr>
        <p:txBody>
          <a:bodyPr wrap="square" rtlCol="0">
            <a:spAutoFit/>
          </a:bodyPr>
          <a:lstStyle/>
          <a:p>
            <a:r>
              <a:rPr lang="th-TH" dirty="0"/>
              <a:t>ปี </a:t>
            </a:r>
            <a:r>
              <a:rPr lang="en-US" dirty="0"/>
              <a:t>2557 </a:t>
            </a:r>
            <a:r>
              <a:rPr lang="th-TH" dirty="0"/>
              <a:t>จำนวนแรงงานต่างด้าว </a:t>
            </a:r>
            <a:r>
              <a:rPr lang="en-US" dirty="0"/>
              <a:t>3 </a:t>
            </a:r>
            <a:r>
              <a:rPr lang="th-TH" dirty="0"/>
              <a:t>สัญชาติที่ได้รับใบอนุญาตทำงานรวม </a:t>
            </a:r>
            <a:r>
              <a:rPr lang="en-US" dirty="0" smtClean="0"/>
              <a:t>1,559,909 </a:t>
            </a:r>
            <a:r>
              <a:rPr lang="th-TH" dirty="0" smtClean="0"/>
              <a:t>คน</a:t>
            </a:r>
            <a:endParaRPr lang="en-US" dirty="0"/>
          </a:p>
        </p:txBody>
      </p:sp>
    </p:spTree>
    <p:extLst>
      <p:ext uri="{BB962C8B-B14F-4D97-AF65-F5344CB8AC3E}">
        <p14:creationId xmlns:p14="http://schemas.microsoft.com/office/powerpoint/2010/main" val="404651074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th-TH" dirty="0" smtClean="0"/>
              <a:t>การกระจุกตัวของแรงงานข้ามชาติ</a:t>
            </a:r>
            <a:endParaRPr lang="en-US" dirty="0"/>
          </a:p>
        </p:txBody>
      </p:sp>
      <p:pic>
        <p:nvPicPr>
          <p:cNvPr id="7" name="Content Placeholder 6"/>
          <p:cNvPicPr>
            <a:picLocks noGrp="1" noChangeAspect="1" noChangeArrowheads="1"/>
          </p:cNvPicPr>
          <p:nvPr>
            <p:ph idx="1"/>
          </p:nvPr>
        </p:nvPicPr>
        <p:blipFill>
          <a:blip r:embed="rId2" cstate="print"/>
          <a:srcRect/>
          <a:stretch>
            <a:fillRect/>
          </a:stretch>
        </p:blipFill>
        <p:spPr>
          <a:xfrm>
            <a:off x="-228600" y="1371600"/>
            <a:ext cx="4663877" cy="4855840"/>
          </a:xfrm>
          <a:noFill/>
          <a:ln/>
        </p:spPr>
      </p:pic>
      <p:sp>
        <p:nvSpPr>
          <p:cNvPr id="8" name="Text Box 12"/>
          <p:cNvSpPr txBox="1">
            <a:spLocks noChangeArrowheads="1"/>
          </p:cNvSpPr>
          <p:nvPr/>
        </p:nvSpPr>
        <p:spPr bwMode="auto">
          <a:xfrm>
            <a:off x="1187624" y="6032500"/>
            <a:ext cx="3200400" cy="892552"/>
          </a:xfrm>
          <a:prstGeom prst="rect">
            <a:avLst/>
          </a:prstGeom>
          <a:noFill/>
          <a:ln w="9525">
            <a:noFill/>
            <a:miter lim="800000"/>
            <a:headEnd/>
            <a:tailEnd/>
          </a:ln>
          <a:effectLst/>
        </p:spPr>
        <p:txBody>
          <a:bodyPr>
            <a:spAutoFit/>
          </a:bodyPr>
          <a:lstStyle/>
          <a:p>
            <a:pPr>
              <a:spcBef>
                <a:spcPct val="50000"/>
              </a:spcBef>
            </a:pPr>
            <a:r>
              <a:rPr lang="en-US" dirty="0">
                <a:solidFill>
                  <a:schemeClr val="tx2"/>
                </a:solidFill>
                <a:latin typeface="Times New Roman" pitchFamily="18" charset="0"/>
                <a:cs typeface="Times New Roman" pitchFamily="18" charset="0"/>
              </a:rPr>
              <a:t>Number of registered migrants </a:t>
            </a:r>
            <a:br>
              <a:rPr lang="en-US" dirty="0">
                <a:solidFill>
                  <a:schemeClr val="tx2"/>
                </a:solidFill>
                <a:latin typeface="Times New Roman" pitchFamily="18" charset="0"/>
                <a:cs typeface="Times New Roman" pitchFamily="18" charset="0"/>
              </a:rPr>
            </a:br>
            <a:r>
              <a:rPr lang="en-US" dirty="0">
                <a:solidFill>
                  <a:schemeClr val="tx2"/>
                </a:solidFill>
                <a:latin typeface="Times New Roman" pitchFamily="18" charset="0"/>
                <a:cs typeface="Times New Roman" pitchFamily="18" charset="0"/>
              </a:rPr>
              <a:t>(Figures as of July 2004)</a:t>
            </a:r>
            <a:r>
              <a:rPr lang="en-US" sz="1600" dirty="0">
                <a:solidFill>
                  <a:schemeClr val="tx2"/>
                </a:solidFill>
                <a:latin typeface="Times New Roman" pitchFamily="18" charset="0"/>
                <a:cs typeface="Times New Roman" pitchFamily="18" charset="0"/>
              </a:rPr>
              <a:t/>
            </a:r>
            <a:br>
              <a:rPr lang="en-US" sz="1600" dirty="0">
                <a:solidFill>
                  <a:schemeClr val="tx2"/>
                </a:solidFill>
                <a:latin typeface="Times New Roman" pitchFamily="18" charset="0"/>
                <a:cs typeface="Times New Roman" pitchFamily="18" charset="0"/>
              </a:rPr>
            </a:br>
            <a:endParaRPr lang="en-US" sz="1600" dirty="0">
              <a:solidFill>
                <a:schemeClr val="tx2"/>
              </a:solidFill>
              <a:latin typeface="Times New Roman" pitchFamily="18" charset="0"/>
              <a:cs typeface="Times New Roman" pitchFamily="18" charset="0"/>
            </a:endParaRPr>
          </a:p>
        </p:txBody>
      </p:sp>
      <p:sp>
        <p:nvSpPr>
          <p:cNvPr id="9" name="TextBox 8"/>
          <p:cNvSpPr txBox="1"/>
          <p:nvPr/>
        </p:nvSpPr>
        <p:spPr>
          <a:xfrm>
            <a:off x="4283968" y="1412776"/>
            <a:ext cx="4860032" cy="5816977"/>
          </a:xfrm>
          <a:prstGeom prst="rect">
            <a:avLst/>
          </a:prstGeom>
          <a:noFill/>
        </p:spPr>
        <p:txBody>
          <a:bodyPr wrap="square" rtlCol="0">
            <a:spAutoFit/>
          </a:bodyPr>
          <a:lstStyle/>
          <a:p>
            <a:r>
              <a:rPr lang="th-TH" sz="3600" dirty="0" smtClean="0"/>
              <a:t>จังหวัดที่มีแรงงานข้ามชาติมากที่สุด</a:t>
            </a:r>
          </a:p>
          <a:p>
            <a:r>
              <a:rPr lang="en-US" sz="3600" dirty="0" smtClean="0"/>
              <a:t>5 </a:t>
            </a:r>
            <a:r>
              <a:rPr lang="th-TH" sz="3600" dirty="0" smtClean="0"/>
              <a:t>จังหวัดแรก ได้แก่ </a:t>
            </a:r>
          </a:p>
          <a:p>
            <a:r>
              <a:rPr lang="th-TH" sz="3600" dirty="0" smtClean="0"/>
              <a:t>ชลบุรี</a:t>
            </a:r>
            <a:r>
              <a:rPr lang="en-US" sz="3600" dirty="0" smtClean="0"/>
              <a:t>, </a:t>
            </a:r>
            <a:r>
              <a:rPr lang="th-TH" sz="3600" dirty="0" smtClean="0"/>
              <a:t>สุราษฎร์ธานี</a:t>
            </a:r>
            <a:r>
              <a:rPr lang="en-US" sz="3600" dirty="0" smtClean="0"/>
              <a:t>, </a:t>
            </a:r>
            <a:r>
              <a:rPr lang="th-TH" sz="3600" dirty="0" smtClean="0"/>
              <a:t>ภูเก็ต</a:t>
            </a:r>
            <a:r>
              <a:rPr lang="en-US" sz="3600" dirty="0" smtClean="0"/>
              <a:t>,</a:t>
            </a:r>
          </a:p>
          <a:p>
            <a:r>
              <a:rPr lang="th-TH" sz="3600" dirty="0" smtClean="0"/>
              <a:t>เชียงใหม่</a:t>
            </a:r>
            <a:r>
              <a:rPr lang="en-US" sz="3600" dirty="0" smtClean="0"/>
              <a:t>, </a:t>
            </a:r>
            <a:r>
              <a:rPr lang="th-TH" sz="3600" dirty="0" smtClean="0"/>
              <a:t>ปทุมธานี</a:t>
            </a:r>
          </a:p>
          <a:p>
            <a:endParaRPr lang="th-TH" sz="3600" dirty="0" smtClean="0"/>
          </a:p>
          <a:p>
            <a:r>
              <a:rPr lang="en-US" sz="3600" dirty="0" smtClean="0"/>
              <a:t>-</a:t>
            </a:r>
            <a:r>
              <a:rPr lang="th-TH" sz="3600" dirty="0" smtClean="0"/>
              <a:t>จังหวัดที่มีความต้องการแรงงานสูง </a:t>
            </a:r>
          </a:p>
          <a:p>
            <a:r>
              <a:rPr lang="th-TH" sz="3600" dirty="0" smtClean="0"/>
              <a:t>เช่น จังหวัดที่เป็นเมืองใหญ่</a:t>
            </a:r>
          </a:p>
          <a:p>
            <a:r>
              <a:rPr lang="th-TH" sz="3600" dirty="0" smtClean="0"/>
              <a:t>มีโรงงานอุตสาหกรรม การท่องเที่</a:t>
            </a:r>
            <a:r>
              <a:rPr lang="th-TH" sz="4000" dirty="0" smtClean="0"/>
              <a:t>ยว</a:t>
            </a:r>
            <a:endParaRPr lang="en-US" sz="4000" dirty="0" smtClean="0"/>
          </a:p>
          <a:p>
            <a:r>
              <a:rPr lang="en-US" sz="4000" dirty="0" smtClean="0"/>
              <a:t>-</a:t>
            </a:r>
            <a:r>
              <a:rPr lang="th-TH" sz="4000" dirty="0" smtClean="0"/>
              <a:t>จังหวัดชายแดน</a:t>
            </a:r>
          </a:p>
          <a:p>
            <a:endParaRPr lang="en-US" sz="4000" dirty="0"/>
          </a:p>
        </p:txBody>
      </p:sp>
    </p:spTree>
    <p:extLst>
      <p:ext uri="{BB962C8B-B14F-4D97-AF65-F5344CB8AC3E}">
        <p14:creationId xmlns:p14="http://schemas.microsoft.com/office/powerpoint/2010/main" val="2821332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Grp="1" noChangeAspect="1" noChangeArrowheads="1"/>
          </p:cNvPicPr>
          <p:nvPr>
            <p:ph idx="1"/>
          </p:nvPr>
        </p:nvPicPr>
        <p:blipFill>
          <a:blip r:embed="rId2" cstate="print"/>
          <a:srcRect/>
          <a:stretch>
            <a:fillRect/>
          </a:stretch>
        </p:blipFill>
        <p:spPr bwMode="auto">
          <a:xfrm>
            <a:off x="838200" y="457200"/>
            <a:ext cx="7906072" cy="6147045"/>
          </a:xfrm>
          <a:prstGeom prst="rect">
            <a:avLst/>
          </a:prstGeom>
          <a:noFill/>
          <a:ln w="9525">
            <a:noFill/>
            <a:miter lim="800000"/>
            <a:headEnd/>
            <a:tailEnd/>
          </a:ln>
        </p:spPr>
      </p:pic>
    </p:spTree>
    <p:extLst>
      <p:ext uri="{BB962C8B-B14F-4D97-AF65-F5344CB8AC3E}">
        <p14:creationId xmlns:p14="http://schemas.microsoft.com/office/powerpoint/2010/main" val="188620263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2" cstate="print"/>
          <a:srcRect/>
          <a:stretch>
            <a:fillRect/>
          </a:stretch>
        </p:blipFill>
        <p:spPr bwMode="auto">
          <a:xfrm>
            <a:off x="228600" y="609600"/>
            <a:ext cx="8803797" cy="5915743"/>
          </a:xfrm>
          <a:prstGeom prst="rect">
            <a:avLst/>
          </a:prstGeom>
          <a:noFill/>
          <a:ln w="9525">
            <a:noFill/>
            <a:miter lim="800000"/>
            <a:headEnd/>
            <a:tailEnd/>
          </a:ln>
        </p:spPr>
      </p:pic>
    </p:spTree>
    <p:extLst>
      <p:ext uri="{BB962C8B-B14F-4D97-AF65-F5344CB8AC3E}">
        <p14:creationId xmlns:p14="http://schemas.microsoft.com/office/powerpoint/2010/main" val="22807681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a:solidFill>
            <a:schemeClr val="accent6">
              <a:lumMod val="20000"/>
              <a:lumOff val="80000"/>
            </a:schemeClr>
          </a:solidFill>
          <a:ln>
            <a:solidFill>
              <a:srgbClr val="FF0000"/>
            </a:solidFill>
          </a:ln>
        </p:spPr>
        <p:txBody>
          <a:bodyPr/>
          <a:lstStyle/>
          <a:p>
            <a:r>
              <a:rPr lang="th-TH" dirty="0" smtClean="0"/>
              <a:t>คุณและโทษของแรงงานข้ามชาติ</a:t>
            </a:r>
            <a:endParaRPr lang="en-US" dirty="0"/>
          </a:p>
        </p:txBody>
      </p:sp>
      <p:sp>
        <p:nvSpPr>
          <p:cNvPr id="10" name="Content Placeholder 9"/>
          <p:cNvSpPr>
            <a:spLocks noGrp="1"/>
          </p:cNvSpPr>
          <p:nvPr>
            <p:ph sz="half" idx="1"/>
          </p:nvPr>
        </p:nvSpPr>
        <p:spPr>
          <a:solidFill>
            <a:schemeClr val="accent3">
              <a:lumMod val="40000"/>
              <a:lumOff val="60000"/>
            </a:schemeClr>
          </a:solidFill>
          <a:ln>
            <a:gradFill>
              <a:gsLst>
                <a:gs pos="0">
                  <a:srgbClr val="00B050"/>
                </a:gs>
                <a:gs pos="50000">
                  <a:schemeClr val="accent1">
                    <a:tint val="44500"/>
                    <a:satMod val="160000"/>
                  </a:schemeClr>
                </a:gs>
                <a:gs pos="100000">
                  <a:schemeClr val="accent1">
                    <a:tint val="23500"/>
                    <a:satMod val="160000"/>
                  </a:schemeClr>
                </a:gs>
              </a:gsLst>
              <a:lin ang="5400000" scaled="0"/>
            </a:gradFill>
          </a:ln>
        </p:spPr>
        <p:txBody>
          <a:bodyPr>
            <a:normAutofit fontScale="92500"/>
          </a:bodyPr>
          <a:lstStyle/>
          <a:p>
            <a:pPr>
              <a:buNone/>
            </a:pPr>
            <a:r>
              <a:rPr lang="th-TH" b="1" u="sng" dirty="0" smtClean="0"/>
              <a:t>คุณ</a:t>
            </a:r>
          </a:p>
          <a:p>
            <a:r>
              <a:rPr lang="th-TH" dirty="0" smtClean="0"/>
              <a:t>เพิ่มปัจจัยการผลิตและ </a:t>
            </a:r>
            <a:r>
              <a:rPr lang="en-US" dirty="0" smtClean="0"/>
              <a:t>GDP</a:t>
            </a:r>
          </a:p>
          <a:p>
            <a:r>
              <a:rPr lang="th-TH" dirty="0" smtClean="0"/>
              <a:t>ลดปัญหาขาดแคลนแรงงาน เงินเฟ้อและค่าจ้างต่ำลง รักษาความสามารถในการแข่งขัน</a:t>
            </a:r>
          </a:p>
          <a:p>
            <a:r>
              <a:rPr lang="th-TH" dirty="0" smtClean="0"/>
              <a:t>แม่บ้านสามารถเข้าสู่ตลาดแรงงาน</a:t>
            </a:r>
          </a:p>
          <a:p>
            <a:r>
              <a:rPr lang="th-TH" dirty="0" smtClean="0"/>
              <a:t>บรรเทาปัญหาสังคมสูงวัย</a:t>
            </a:r>
          </a:p>
          <a:p>
            <a:r>
              <a:rPr lang="th-TH" dirty="0" smtClean="0"/>
              <a:t>ลดความผันผวนในตลาดแรงงาน</a:t>
            </a:r>
            <a:endParaRPr lang="en-US" dirty="0"/>
          </a:p>
        </p:txBody>
      </p:sp>
      <p:sp>
        <p:nvSpPr>
          <p:cNvPr id="11" name="Content Placeholder 10"/>
          <p:cNvSpPr>
            <a:spLocks noGrp="1"/>
          </p:cNvSpPr>
          <p:nvPr>
            <p:ph sz="half" idx="2"/>
          </p:nvPr>
        </p:nvSpPr>
        <p:spPr>
          <a:solidFill>
            <a:schemeClr val="accent4">
              <a:lumMod val="20000"/>
              <a:lumOff val="80000"/>
            </a:schemeClr>
          </a:solidFill>
          <a:ln>
            <a:gradFill>
              <a:gsLst>
                <a:gs pos="0">
                  <a:schemeClr val="accent4">
                    <a:lumMod val="60000"/>
                    <a:lumOff val="40000"/>
                  </a:schemeClr>
                </a:gs>
                <a:gs pos="50000">
                  <a:schemeClr val="accent1">
                    <a:tint val="44500"/>
                    <a:satMod val="160000"/>
                  </a:schemeClr>
                </a:gs>
                <a:gs pos="100000">
                  <a:schemeClr val="accent1">
                    <a:tint val="23500"/>
                    <a:satMod val="160000"/>
                  </a:schemeClr>
                </a:gs>
              </a:gsLst>
              <a:lin ang="5400000" scaled="0"/>
            </a:gradFill>
          </a:ln>
        </p:spPr>
        <p:txBody>
          <a:bodyPr>
            <a:normAutofit fontScale="92500"/>
          </a:bodyPr>
          <a:lstStyle/>
          <a:p>
            <a:pPr>
              <a:buNone/>
            </a:pPr>
            <a:r>
              <a:rPr lang="th-TH" b="1" u="sng" dirty="0" smtClean="0"/>
              <a:t>โทษ</a:t>
            </a:r>
          </a:p>
          <a:p>
            <a:r>
              <a:rPr lang="th-TH" dirty="0" smtClean="0"/>
              <a:t>แย่งงานแรงงานไทย</a:t>
            </a:r>
          </a:p>
          <a:p>
            <a:r>
              <a:rPr lang="th-TH" dirty="0" smtClean="0"/>
              <a:t>ค่าจ้างลดต่ำลง</a:t>
            </a:r>
          </a:p>
          <a:p>
            <a:r>
              <a:rPr lang="th-TH" dirty="0" smtClean="0"/>
              <a:t>ผู้ประกอบการพึ่งพิงแรงงานและไม่พัฒนาไปใช้ทุนและเทคโนโลยีที่ทันสมัยขึ้น</a:t>
            </a:r>
          </a:p>
          <a:p>
            <a:r>
              <a:rPr lang="th-TH" dirty="0" smtClean="0"/>
              <a:t>ภาระทางการคลัง เช่น การศึกษา รักษาพยาบาล</a:t>
            </a:r>
          </a:p>
          <a:p>
            <a:r>
              <a:rPr lang="th-TH" dirty="0" smtClean="0"/>
              <a:t>ปัญหาสังคม เช่น อาชญากรรม ยาเสพติด การค้ามนุษย์ ความมั่นคงของชาติ</a:t>
            </a:r>
            <a:endParaRPr lang="en-US" dirty="0"/>
          </a:p>
        </p:txBody>
      </p:sp>
    </p:spTree>
    <p:extLst>
      <p:ext uri="{BB962C8B-B14F-4D97-AF65-F5344CB8AC3E}">
        <p14:creationId xmlns:p14="http://schemas.microsoft.com/office/powerpoint/2010/main" val="365106873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52400"/>
            <a:ext cx="8229600" cy="1143000"/>
          </a:xfrm>
          <a:solidFill>
            <a:srgbClr val="FFC000"/>
          </a:solidFill>
        </p:spPr>
        <p:txBody>
          <a:bodyPr/>
          <a:lstStyle/>
          <a:p>
            <a:r>
              <a:rPr lang="th-TH" b="1" dirty="0" smtClean="0"/>
              <a:t>พัฒนาการ</a:t>
            </a:r>
            <a:r>
              <a:rPr lang="th-TH" b="1" dirty="0"/>
              <a:t>ของนโยบายแรงงานต่าวด้าวของไทย</a:t>
            </a:r>
            <a:endParaRPr lang="en-US" dirty="0"/>
          </a:p>
        </p:txBody>
      </p:sp>
      <p:sp>
        <p:nvSpPr>
          <p:cNvPr id="3" name="Content Placeholder 2"/>
          <p:cNvSpPr>
            <a:spLocks noGrp="1"/>
          </p:cNvSpPr>
          <p:nvPr>
            <p:ph idx="1"/>
          </p:nvPr>
        </p:nvSpPr>
        <p:spPr>
          <a:xfrm>
            <a:off x="457200" y="1371600"/>
            <a:ext cx="8458200" cy="5181600"/>
          </a:xfrm>
          <a:solidFill>
            <a:schemeClr val="accent3">
              <a:lumMod val="20000"/>
              <a:lumOff val="80000"/>
            </a:schemeClr>
          </a:solidFill>
        </p:spPr>
        <p:txBody>
          <a:bodyPr>
            <a:normAutofit fontScale="85000" lnSpcReduction="20000"/>
          </a:bodyPr>
          <a:lstStyle/>
          <a:p>
            <a:r>
              <a:rPr lang="en-US" dirty="0" smtClean="0"/>
              <a:t>253</a:t>
            </a:r>
            <a:r>
              <a:rPr lang="en-US" dirty="0"/>
              <a:t>5</a:t>
            </a:r>
            <a:r>
              <a:rPr lang="en-US" dirty="0" smtClean="0"/>
              <a:t>-2543 </a:t>
            </a:r>
            <a:r>
              <a:rPr lang="th-TH" dirty="0" smtClean="0"/>
              <a:t>จดทะเบียนเฉพาะตัวแรงงาน อนุญาตทำงานเฉพาะบางจังหวัด บางภาคการจ้างงาน แรงงานต้องมีนายจ้างพามาจดทะเบียน เริ่มบังคับซื้อบัตรประกันสุขภาพปี </a:t>
            </a:r>
            <a:r>
              <a:rPr lang="en-US" dirty="0" smtClean="0"/>
              <a:t>2542</a:t>
            </a:r>
            <a:endParaRPr lang="th-TH" dirty="0" smtClean="0"/>
          </a:p>
          <a:p>
            <a:r>
              <a:rPr lang="en-US" dirty="0" smtClean="0"/>
              <a:t>2544</a:t>
            </a:r>
            <a:r>
              <a:rPr lang="th-TH" dirty="0" smtClean="0"/>
              <a:t> ตั้งกบร</a:t>
            </a:r>
            <a:r>
              <a:rPr lang="en-US" dirty="0" smtClean="0"/>
              <a:t>.</a:t>
            </a:r>
            <a:r>
              <a:rPr lang="th-TH" dirty="0" smtClean="0"/>
              <a:t>และเปิดให้จดทะเบียนทั่วประเทศ ทุกอุตสาหกรรมครั้งแรก </a:t>
            </a:r>
          </a:p>
          <a:p>
            <a:r>
              <a:rPr lang="en-US" dirty="0" smtClean="0"/>
              <a:t>2545-46 </a:t>
            </a:r>
            <a:r>
              <a:rPr lang="th-TH" dirty="0"/>
              <a:t>ทำ </a:t>
            </a:r>
            <a:r>
              <a:rPr lang="en-US" dirty="0"/>
              <a:t>MOU </a:t>
            </a:r>
            <a:r>
              <a:rPr lang="th-TH" dirty="0"/>
              <a:t>การจ้างแรงงานระหว่างไทยกับ </a:t>
            </a:r>
            <a:r>
              <a:rPr lang="en-US" dirty="0"/>
              <a:t>3 </a:t>
            </a:r>
            <a:r>
              <a:rPr lang="th-TH" dirty="0"/>
              <a:t>ประเทศ</a:t>
            </a:r>
          </a:p>
          <a:p>
            <a:r>
              <a:rPr lang="en-US" dirty="0" smtClean="0"/>
              <a:t>2547 </a:t>
            </a:r>
            <a:r>
              <a:rPr lang="th-TH" dirty="0" smtClean="0"/>
              <a:t>เปิดให้มีการจดทะเบียนขึ้นทั่วประเทศ ทุกอุตสาหกรรม ในลักษณะของการเป็นพลเมือง จดทะเบียนนายจ้าง กำหนดโควตา</a:t>
            </a:r>
          </a:p>
          <a:p>
            <a:r>
              <a:rPr lang="en-US" dirty="0" smtClean="0"/>
              <a:t>2548 </a:t>
            </a:r>
            <a:r>
              <a:rPr lang="th-TH" dirty="0" smtClean="0"/>
              <a:t>นำเข้าแรงงานอย่างถูกกฎหมาย</a:t>
            </a:r>
            <a:endParaRPr lang="en-US" dirty="0" smtClean="0"/>
          </a:p>
          <a:p>
            <a:r>
              <a:rPr lang="en-US" dirty="0" smtClean="0"/>
              <a:t>2550 </a:t>
            </a:r>
            <a:r>
              <a:rPr lang="th-TH" dirty="0" smtClean="0"/>
              <a:t>พิสูจน์สัญชาติ</a:t>
            </a:r>
          </a:p>
          <a:p>
            <a:r>
              <a:rPr lang="en-US" dirty="0" smtClean="0"/>
              <a:t>2551 </a:t>
            </a:r>
            <a:r>
              <a:rPr lang="th-TH" dirty="0" smtClean="0"/>
              <a:t>พรบ</a:t>
            </a:r>
            <a:r>
              <a:rPr lang="en-US" dirty="0" smtClean="0"/>
              <a:t>.</a:t>
            </a:r>
            <a:r>
              <a:rPr lang="th-TH" dirty="0" smtClean="0"/>
              <a:t>การทำงานของคนต่างด้าวฉบับใหม่</a:t>
            </a:r>
          </a:p>
          <a:p>
            <a:r>
              <a:rPr lang="en-US" dirty="0" smtClean="0"/>
              <a:t>2553 </a:t>
            </a:r>
            <a:r>
              <a:rPr lang="th-TH" dirty="0" smtClean="0"/>
              <a:t>ขยายเวลาพิสูจน์สัญชาติและกำหนดให้แรงงานส่งเงินเข้ากองทุนส่งกลับ</a:t>
            </a:r>
          </a:p>
          <a:p>
            <a:r>
              <a:rPr lang="en-US" dirty="0" smtClean="0"/>
              <a:t>2555 </a:t>
            </a:r>
            <a:r>
              <a:rPr lang="th-TH" dirty="0" smtClean="0"/>
              <a:t>พยายามปิดตำนานแรงงานข้ามชาติเถื่อนในประเทศไทย</a:t>
            </a:r>
          </a:p>
          <a:p>
            <a:r>
              <a:rPr lang="en-US" dirty="0" smtClean="0"/>
              <a:t>2556-</a:t>
            </a:r>
            <a:r>
              <a:rPr lang="th-TH" dirty="0" smtClean="0"/>
              <a:t>ปัจจุบัน</a:t>
            </a:r>
            <a:r>
              <a:rPr lang="en-US" dirty="0" smtClean="0"/>
              <a:t> </a:t>
            </a:r>
            <a:r>
              <a:rPr lang="th-TH" dirty="0" smtClean="0"/>
              <a:t>ขยายเวลาพิสูจน์สัญชาติ เปิดจดทะเบียน </a:t>
            </a:r>
            <a:r>
              <a:rPr lang="en-US" dirty="0" smtClean="0"/>
              <a:t>(</a:t>
            </a:r>
            <a:r>
              <a:rPr lang="th-TH" dirty="0" smtClean="0"/>
              <a:t>อีกแล้ว</a:t>
            </a:r>
            <a:r>
              <a:rPr lang="en-US" dirty="0" smtClean="0"/>
              <a:t>?)</a:t>
            </a:r>
            <a:endParaRPr lang="en-US" dirty="0"/>
          </a:p>
        </p:txBody>
      </p:sp>
    </p:spTree>
    <p:extLst>
      <p:ext uri="{BB962C8B-B14F-4D97-AF65-F5344CB8AC3E}">
        <p14:creationId xmlns:p14="http://schemas.microsoft.com/office/powerpoint/2010/main" val="210670671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304800"/>
            <a:ext cx="8229600" cy="1143000"/>
          </a:xfrm>
          <a:solidFill>
            <a:schemeClr val="accent6">
              <a:lumMod val="20000"/>
              <a:lumOff val="80000"/>
            </a:schemeClr>
          </a:solidFill>
        </p:spPr>
        <p:txBody>
          <a:bodyPr>
            <a:normAutofit fontScale="90000"/>
          </a:bodyPr>
          <a:lstStyle/>
          <a:p>
            <a:r>
              <a:rPr lang="en-US" b="1" dirty="0">
                <a:latin typeface="Cordia New" pitchFamily="34" charset="-34"/>
                <a:cs typeface="Cordia New" pitchFamily="34" charset="-34"/>
              </a:rPr>
              <a:t>22</a:t>
            </a:r>
            <a:r>
              <a:rPr lang="en-US" b="1" dirty="0"/>
              <a:t> </a:t>
            </a:r>
            <a:r>
              <a:rPr lang="th-TH" b="1" dirty="0"/>
              <a:t>ปี </a:t>
            </a:r>
            <a:r>
              <a:rPr lang="en-US" b="1" dirty="0">
                <a:latin typeface="Cordia New" pitchFamily="34" charset="-34"/>
                <a:cs typeface="Cordia New" pitchFamily="34" charset="-34"/>
              </a:rPr>
              <a:t>(2535-2557)</a:t>
            </a:r>
            <a:r>
              <a:rPr lang="en-US" b="1" dirty="0"/>
              <a:t> </a:t>
            </a:r>
            <a:r>
              <a:rPr lang="th-TH" b="1" dirty="0"/>
              <a:t>ของการบริหารจัดการแรงงานต่างด้าวในประเทศไทย </a:t>
            </a:r>
            <a:endParaRPr lang="en-US" b="1" u="sng" dirty="0"/>
          </a:p>
        </p:txBody>
      </p:sp>
      <p:sp>
        <p:nvSpPr>
          <p:cNvPr id="5" name="Content Placeholder 4"/>
          <p:cNvSpPr>
            <a:spLocks noGrp="1"/>
          </p:cNvSpPr>
          <p:nvPr>
            <p:ph idx="1"/>
          </p:nvPr>
        </p:nvSpPr>
        <p:spPr>
          <a:xfrm>
            <a:off x="457200" y="1600200"/>
            <a:ext cx="8229600" cy="4785395"/>
          </a:xfrm>
          <a:solidFill>
            <a:schemeClr val="accent3">
              <a:lumMod val="40000"/>
              <a:lumOff val="60000"/>
            </a:schemeClr>
          </a:solidFill>
        </p:spPr>
        <p:txBody>
          <a:bodyPr>
            <a:normAutofit/>
          </a:bodyPr>
          <a:lstStyle/>
          <a:p>
            <a:pPr>
              <a:buNone/>
            </a:pPr>
            <a:r>
              <a:rPr lang="th-TH" b="1" dirty="0" smtClean="0"/>
              <a:t>แบ่งเป็น </a:t>
            </a:r>
            <a:r>
              <a:rPr lang="en-US" b="1" dirty="0" smtClean="0">
                <a:latin typeface="Cordia New" pitchFamily="34" charset="-34"/>
                <a:cs typeface="Cordia New" pitchFamily="34" charset="-34"/>
              </a:rPr>
              <a:t>3</a:t>
            </a:r>
            <a:r>
              <a:rPr lang="en-US" b="1" dirty="0" smtClean="0"/>
              <a:t> </a:t>
            </a:r>
            <a:r>
              <a:rPr lang="th-TH" b="1" dirty="0" smtClean="0"/>
              <a:t>ขั้น</a:t>
            </a:r>
          </a:p>
          <a:p>
            <a:pPr marL="0" indent="0">
              <a:buNone/>
            </a:pPr>
            <a:r>
              <a:rPr lang="en-US" b="1" dirty="0" smtClean="0">
                <a:latin typeface="Cordia New" pitchFamily="34" charset="-34"/>
                <a:cs typeface="Cordia New" pitchFamily="34" charset="-34"/>
              </a:rPr>
              <a:t>1. </a:t>
            </a:r>
            <a:r>
              <a:rPr lang="th-TH" b="1" dirty="0" smtClean="0"/>
              <a:t>การขึ้นทะเบียนเพื่อผ่อนผันให้แรงงานข้ามชาติผิดกฎหมายอยู่ในประเทศไทยได้ชั่วคราว </a:t>
            </a:r>
          </a:p>
          <a:p>
            <a:pPr marL="0" indent="0">
              <a:buNone/>
            </a:pPr>
            <a:r>
              <a:rPr lang="en-US" b="1" dirty="0" smtClean="0">
                <a:latin typeface="Cordia New" pitchFamily="34" charset="-34"/>
                <a:cs typeface="Cordia New" pitchFamily="34" charset="-34"/>
              </a:rPr>
              <a:t>2.</a:t>
            </a:r>
            <a:r>
              <a:rPr lang="th-TH" b="1" dirty="0" smtClean="0"/>
              <a:t> การปรับสถานะแรงงานข้ามชาติที่ขึ้นทะเบียนให้เป็นผู้เข้าเมืองถูกต้องตามกฎหมาย</a:t>
            </a:r>
            <a:r>
              <a:rPr lang="en-US" b="1" dirty="0" smtClean="0"/>
              <a:t> </a:t>
            </a:r>
            <a:endParaRPr lang="th-TH" b="1" dirty="0" smtClean="0"/>
          </a:p>
          <a:p>
            <a:pPr marL="0" indent="0">
              <a:buNone/>
            </a:pPr>
            <a:r>
              <a:rPr lang="en-US" b="1" dirty="0" smtClean="0">
                <a:latin typeface="Cordia New" pitchFamily="34" charset="-34"/>
                <a:cs typeface="Cordia New" pitchFamily="34" charset="-34"/>
              </a:rPr>
              <a:t>3. </a:t>
            </a:r>
            <a:r>
              <a:rPr lang="th-TH" b="1" dirty="0" smtClean="0"/>
              <a:t>การนำเข้าแรงงานข้ามชาติอย่างถูกกฏหมายจากประเทศต้นทางทั้งระบบ</a:t>
            </a:r>
          </a:p>
          <a:p>
            <a:pPr marL="514350" indent="-514350">
              <a:buAutoNum type="arabicPeriod"/>
            </a:pPr>
            <a:endParaRPr lang="en-US" dirty="0"/>
          </a:p>
        </p:txBody>
      </p:sp>
    </p:spTree>
    <p:extLst>
      <p:ext uri="{BB962C8B-B14F-4D97-AF65-F5344CB8AC3E}">
        <p14:creationId xmlns:p14="http://schemas.microsoft.com/office/powerpoint/2010/main" val="321286010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p:cNvPicPr>
            <a:picLocks noChangeAspect="1" noChangeArrowheads="1"/>
          </p:cNvPicPr>
          <p:nvPr/>
        </p:nvPicPr>
        <p:blipFill>
          <a:blip r:embed="rId2" cstate="print"/>
          <a:srcRect/>
          <a:stretch>
            <a:fillRect/>
          </a:stretch>
        </p:blipFill>
        <p:spPr bwMode="auto">
          <a:xfrm>
            <a:off x="547688" y="509588"/>
            <a:ext cx="8048625" cy="5838825"/>
          </a:xfrm>
          <a:prstGeom prst="rect">
            <a:avLst/>
          </a:prstGeom>
          <a:noFill/>
          <a:ln w="9525">
            <a:noFill/>
            <a:miter lim="800000"/>
            <a:headEnd/>
            <a:tailEnd/>
          </a:ln>
        </p:spPr>
      </p:pic>
    </p:spTree>
    <p:extLst>
      <p:ext uri="{BB962C8B-B14F-4D97-AF65-F5344CB8AC3E}">
        <p14:creationId xmlns:p14="http://schemas.microsoft.com/office/powerpoint/2010/main" val="44962119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cstate="print"/>
          <a:srcRect/>
          <a:stretch>
            <a:fillRect/>
          </a:stretch>
        </p:blipFill>
        <p:spPr bwMode="auto">
          <a:xfrm>
            <a:off x="107144" y="674956"/>
            <a:ext cx="9036856" cy="4663808"/>
          </a:xfrm>
          <a:prstGeom prst="rect">
            <a:avLst/>
          </a:prstGeom>
          <a:noFill/>
          <a:ln w="9525">
            <a:noFill/>
            <a:miter lim="800000"/>
            <a:headEnd/>
            <a:tailEnd/>
          </a:ln>
        </p:spPr>
      </p:pic>
    </p:spTree>
    <p:extLst>
      <p:ext uri="{BB962C8B-B14F-4D97-AF65-F5344CB8AC3E}">
        <p14:creationId xmlns:p14="http://schemas.microsoft.com/office/powerpoint/2010/main" val="288072548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143000"/>
          </a:xfrm>
        </p:spPr>
        <p:txBody>
          <a:bodyPr>
            <a:normAutofit fontScale="90000"/>
          </a:bodyPr>
          <a:lstStyle/>
          <a:p>
            <a:r>
              <a:rPr lang="th-TH" dirty="0" smtClean="0"/>
              <a:t>พระราชบัญญัติการทำงานของคนต่างด้าวปีพ</a:t>
            </a:r>
            <a:r>
              <a:rPr lang="en-US" dirty="0" smtClean="0"/>
              <a:t>.</a:t>
            </a:r>
            <a:r>
              <a:rPr lang="th-TH" dirty="0" smtClean="0"/>
              <a:t>ศ</a:t>
            </a:r>
            <a:r>
              <a:rPr lang="en-US" dirty="0" smtClean="0"/>
              <a:t>.2551</a:t>
            </a:r>
            <a:endParaRPr lang="en-US" dirty="0"/>
          </a:p>
        </p:txBody>
      </p:sp>
      <p:sp>
        <p:nvSpPr>
          <p:cNvPr id="3" name="Content Placeholder 2"/>
          <p:cNvSpPr>
            <a:spLocks noGrp="1"/>
          </p:cNvSpPr>
          <p:nvPr>
            <p:ph idx="1"/>
          </p:nvPr>
        </p:nvSpPr>
        <p:spPr>
          <a:xfrm>
            <a:off x="304800" y="1676400"/>
            <a:ext cx="8610600" cy="4800600"/>
          </a:xfrm>
        </p:spPr>
        <p:txBody>
          <a:bodyPr>
            <a:normAutofit fontScale="92500" lnSpcReduction="20000"/>
          </a:bodyPr>
          <a:lstStyle/>
          <a:p>
            <a:pPr marL="514350" lvl="0" indent="-514350">
              <a:buFont typeface="+mj-lt"/>
              <a:buAutoNum type="arabicPeriod"/>
            </a:pPr>
            <a:r>
              <a:rPr lang="th-TH" dirty="0" smtClean="0"/>
              <a:t>การกำหนดอาชีพที่จากเดิมกำหนดอาชีพต้องห้ามที่ไม่ให้คนต่างด้าวทำเป็นกำหนดอาชีพที่คนต่างด้าวสามารถทำได้</a:t>
            </a:r>
            <a:endParaRPr lang="en-US" dirty="0" smtClean="0"/>
          </a:p>
          <a:p>
            <a:pPr marL="514350" indent="-514350">
              <a:buFont typeface="+mj-lt"/>
              <a:buAutoNum type="arabicPeriod"/>
            </a:pPr>
            <a:r>
              <a:rPr lang="th-TH" dirty="0" smtClean="0"/>
              <a:t>กำหนดให้มีการจัดเก็บค่าธรรมเนียมการจ้างแรงงานข้ามชาติที่ไม่ได้เป็นแรงงานฝีมือ </a:t>
            </a:r>
            <a:r>
              <a:rPr lang="en-US" dirty="0" smtClean="0"/>
              <a:t>(Levy) </a:t>
            </a:r>
            <a:r>
              <a:rPr lang="th-TH" dirty="0" smtClean="0"/>
              <a:t>เป็นการเฉพาะ</a:t>
            </a:r>
            <a:endParaRPr lang="en-US" dirty="0" smtClean="0"/>
          </a:p>
          <a:p>
            <a:pPr marL="514350" indent="-514350">
              <a:buFont typeface="+mj-lt"/>
              <a:buAutoNum type="arabicPeriod"/>
            </a:pPr>
            <a:r>
              <a:rPr lang="th-TH" dirty="0" smtClean="0"/>
              <a:t>อนุญาตให้แรงงานข้ามชาติจากประเทศเพื่อนบ้านที่มีชายแดนติดกับประเทศไทยสามารถขอนุญาตทำงานในลักษณะไป</a:t>
            </a:r>
            <a:r>
              <a:rPr lang="en-US" dirty="0" smtClean="0"/>
              <a:t>-</a:t>
            </a:r>
            <a:r>
              <a:rPr lang="th-TH" dirty="0" smtClean="0"/>
              <a:t>กลับหรืองานตามฤดูกาลโดยใช้เอกสารสารแทนหนังสือเดินทางหรือหนังสือข้ามแดนและขอรับใบอนุญาตทำงานได้</a:t>
            </a:r>
          </a:p>
          <a:p>
            <a:pPr marL="514350" lvl="0" indent="-514350">
              <a:buFont typeface="+mj-lt"/>
              <a:buAutoNum type="arabicPeriod"/>
            </a:pPr>
            <a:r>
              <a:rPr lang="th-TH" dirty="0" smtClean="0"/>
              <a:t>มี</a:t>
            </a:r>
            <a:r>
              <a:rPr lang="th-TH" dirty="0"/>
              <a:t>การจัดตั้งกองทุนเพื่อการส่งคนต่างด้าวกลับออกไปนอกราชอาณาจักร โดยให้นายจ้างหักเงินค่าจ้างและนำส่งเข้ากองทุน โดยแรงงานที่เดินทางกลับประเทศด้วยค่าใช้จ่ายของตนเองสามารถขอรับเงินคืนพร้อมดอกเบี้ยร้อยละ </a:t>
            </a:r>
            <a:r>
              <a:rPr lang="en-US" dirty="0"/>
              <a:t>7.5 </a:t>
            </a:r>
            <a:r>
              <a:rPr lang="th-TH" dirty="0"/>
              <a:t>ต่อปี</a:t>
            </a:r>
            <a:endParaRPr lang="en-US" dirty="0"/>
          </a:p>
          <a:p>
            <a:pPr marL="514350" indent="-514350">
              <a:buFont typeface="+mj-lt"/>
              <a:buAutoNum type="arabicPeriod"/>
            </a:pPr>
            <a:endParaRPr lang="en-US" dirty="0" smtClean="0"/>
          </a:p>
          <a:p>
            <a:pPr marL="514350" lvl="0" indent="-514350">
              <a:buFont typeface="+mj-lt"/>
              <a:buAutoNum type="arabicPeriod"/>
            </a:pPr>
            <a:endParaRPr lang="en-US" dirty="0" smtClean="0"/>
          </a:p>
          <a:p>
            <a:pPr lvl="0"/>
            <a:endParaRPr lang="en-US" dirty="0"/>
          </a:p>
        </p:txBody>
      </p:sp>
    </p:spTree>
    <p:extLst>
      <p:ext uri="{BB962C8B-B14F-4D97-AF65-F5344CB8AC3E}">
        <p14:creationId xmlns:p14="http://schemas.microsoft.com/office/powerpoint/2010/main" val="123445272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normAutofit fontScale="90000"/>
          </a:bodyPr>
          <a:lstStyle/>
          <a:p>
            <a:r>
              <a:rPr lang="th-TH" dirty="0" smtClean="0"/>
              <a:t>พระราชบัญญัติการทำงานของคนต่างด้าวปีพ</a:t>
            </a:r>
            <a:r>
              <a:rPr lang="en-US" dirty="0" smtClean="0"/>
              <a:t>.</a:t>
            </a:r>
            <a:r>
              <a:rPr lang="th-TH" dirty="0" smtClean="0"/>
              <a:t>ศ</a:t>
            </a:r>
            <a:r>
              <a:rPr lang="en-US" dirty="0" smtClean="0"/>
              <a:t>.2551</a:t>
            </a:r>
            <a:endParaRPr lang="en-US" dirty="0"/>
          </a:p>
        </p:txBody>
      </p:sp>
      <p:sp>
        <p:nvSpPr>
          <p:cNvPr id="3" name="Content Placeholder 2"/>
          <p:cNvSpPr>
            <a:spLocks noGrp="1"/>
          </p:cNvSpPr>
          <p:nvPr>
            <p:ph idx="1"/>
          </p:nvPr>
        </p:nvSpPr>
        <p:spPr>
          <a:xfrm>
            <a:off x="533400" y="1295400"/>
            <a:ext cx="8229600" cy="5334000"/>
          </a:xfrm>
        </p:spPr>
        <p:txBody>
          <a:bodyPr>
            <a:normAutofit fontScale="92500" lnSpcReduction="10000"/>
          </a:bodyPr>
          <a:lstStyle/>
          <a:p>
            <a:pPr>
              <a:buNone/>
            </a:pPr>
            <a:r>
              <a:rPr lang="en-US" dirty="0" smtClean="0"/>
              <a:t>5. </a:t>
            </a:r>
            <a:r>
              <a:rPr lang="th-TH" dirty="0" smtClean="0"/>
              <a:t>กำหนดให้ใบอนุญาตทำงานมีอายุไม่เกิน </a:t>
            </a:r>
            <a:r>
              <a:rPr lang="en-US" dirty="0" smtClean="0"/>
              <a:t>2 </a:t>
            </a:r>
            <a:r>
              <a:rPr lang="th-TH" dirty="0" smtClean="0"/>
              <a:t>ปีและต่ออายุได้ไม่เกินครั้งละ </a:t>
            </a:r>
            <a:r>
              <a:rPr lang="en-US" dirty="0" smtClean="0"/>
              <a:t>2 </a:t>
            </a:r>
            <a:r>
              <a:rPr lang="th-TH" dirty="0" smtClean="0"/>
              <a:t>ปีตามความจำเป็น เพื่อป้องกันการตั้งถิ่นฐาน </a:t>
            </a:r>
            <a:endParaRPr lang="en-US" dirty="0" smtClean="0"/>
          </a:p>
          <a:p>
            <a:pPr>
              <a:buNone/>
            </a:pPr>
            <a:r>
              <a:rPr lang="en-US" dirty="0" smtClean="0"/>
              <a:t>6. </a:t>
            </a:r>
            <a:r>
              <a:rPr lang="th-TH" dirty="0" smtClean="0"/>
              <a:t>แรงานข้ามชาติสามารถเปลี่ยนงาน นายจ้าง สถานที่ทำงานได้ และเงื่อนไขการทำงานได้</a:t>
            </a:r>
            <a:endParaRPr lang="en-US" dirty="0" smtClean="0"/>
          </a:p>
          <a:p>
            <a:pPr>
              <a:buNone/>
            </a:pPr>
            <a:r>
              <a:rPr lang="en-US" dirty="0" smtClean="0"/>
              <a:t>7. </a:t>
            </a:r>
            <a:r>
              <a:rPr lang="th-TH" dirty="0"/>
              <a:t>จัดตั้งกรรมการใหม่ขึ้น </a:t>
            </a:r>
            <a:r>
              <a:rPr lang="en-US" dirty="0"/>
              <a:t>2 </a:t>
            </a:r>
            <a:r>
              <a:rPr lang="th-TH" dirty="0"/>
              <a:t>ชุดเพื่อพิจารณาการจ้างแรงงาน โดยมีตัวแทนขององค์กรนายจ้างและองค์กรลูกจ้างเข้าไปเป็นคณะกรรมการด้วย ได้แก่</a:t>
            </a:r>
            <a:endParaRPr lang="en-US" sz="2000" dirty="0"/>
          </a:p>
          <a:p>
            <a:pPr lvl="1"/>
            <a:r>
              <a:rPr lang="th-TH" dirty="0"/>
              <a:t>คณะกรรมการพิจารณาการทำงานของคนต่างด้าว ทำหน้าที่กำหนดนโยบายเรื่องการทำงานของคนต่างด้าว กำกับดูแลการทำงานของกรมการจัดหางาน และติดตามการทำงานของหน่วยงานต่างๆที่เกี่ยวข้องกับการงานของคนต่างด้าว</a:t>
            </a:r>
            <a:endParaRPr lang="en-US" sz="1800" dirty="0"/>
          </a:p>
          <a:p>
            <a:pPr lvl="1"/>
            <a:r>
              <a:rPr lang="th-TH" dirty="0"/>
              <a:t>คณะกรรมการพิจารณาอุทธรณ์การทำงานของคนต่างด้าว ทำหน้าที่พิจารณาคำ</a:t>
            </a:r>
            <a:r>
              <a:rPr lang="th-TH" dirty="0" smtClean="0"/>
              <a:t>อุทธรณ์</a:t>
            </a:r>
            <a:r>
              <a:rPr lang="th-TH" dirty="0"/>
              <a:t>กรณีที่แรงงานข้ามชาติร้องเรียนในเรื่องที่เจ้าหน้าที่ไม่อนุญาตให้ทำงาน ไม่ต่อใบอนุญาตทำงาน หรือเพิกถอนใบอนุญาต</a:t>
            </a:r>
            <a:r>
              <a:rPr lang="th-TH" dirty="0" smtClean="0"/>
              <a:t>ทำงาน</a:t>
            </a:r>
            <a:endParaRPr lang="en-US" dirty="0" smtClean="0"/>
          </a:p>
          <a:p>
            <a:pPr lvl="0">
              <a:buNone/>
            </a:pPr>
            <a:endParaRPr lang="en-US" dirty="0" smtClean="0"/>
          </a:p>
          <a:p>
            <a:endParaRPr lang="en-US" dirty="0"/>
          </a:p>
        </p:txBody>
      </p:sp>
    </p:spTree>
    <p:extLst>
      <p:ext uri="{BB962C8B-B14F-4D97-AF65-F5344CB8AC3E}">
        <p14:creationId xmlns:p14="http://schemas.microsoft.com/office/powerpoint/2010/main" val="368090802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th-TH" dirty="0" smtClean="0"/>
              <a:t>พระราชบัญญัติการทำงานของคนต่างด้าวปีพ</a:t>
            </a:r>
            <a:r>
              <a:rPr lang="en-US" dirty="0" smtClean="0"/>
              <a:t>.</a:t>
            </a:r>
            <a:r>
              <a:rPr lang="th-TH" dirty="0" smtClean="0"/>
              <a:t>ศ</a:t>
            </a:r>
            <a:r>
              <a:rPr lang="en-US" dirty="0" smtClean="0"/>
              <a:t>.2551</a:t>
            </a:r>
            <a:endParaRPr lang="en-US" dirty="0"/>
          </a:p>
        </p:txBody>
      </p:sp>
      <p:sp>
        <p:nvSpPr>
          <p:cNvPr id="3" name="Content Placeholder 2"/>
          <p:cNvSpPr>
            <a:spLocks noGrp="1"/>
          </p:cNvSpPr>
          <p:nvPr>
            <p:ph idx="1"/>
          </p:nvPr>
        </p:nvSpPr>
        <p:spPr>
          <a:xfrm>
            <a:off x="457200" y="1752600"/>
            <a:ext cx="8229600" cy="4525963"/>
          </a:xfrm>
        </p:spPr>
        <p:txBody>
          <a:bodyPr/>
          <a:lstStyle/>
          <a:p>
            <a:pPr lvl="0">
              <a:buNone/>
            </a:pPr>
            <a:r>
              <a:rPr lang="en-US" dirty="0" smtClean="0"/>
              <a:t>8. </a:t>
            </a:r>
            <a:r>
              <a:rPr lang="th-TH" dirty="0" smtClean="0"/>
              <a:t>เพิ่มอำนาจหน้าที่ให้อธิบดี นายทะเบียน และพนักงานเจ้าหน้าที่มีอำนาจเพิ่มขึ้น โดยสามารถเข้าตรวจสอบสถานที่ที่มีเหตุอันควรสงสัยว่ามีคนต่างด้าวทำงานโดยไม่ชอบด้วยกฎหมายได้ในช่วงกลางวันโดยไม่ต้องมีหมายศาล และสามารถจับกุมแรงงานต่างด้าวที่ทำงานโดยไม่ได้รับใบอนุญาตโดยไม่ต้องมีหมายจับ</a:t>
            </a:r>
            <a:endParaRPr lang="en-US" dirty="0" smtClean="0"/>
          </a:p>
          <a:p>
            <a:pPr>
              <a:buNone/>
            </a:pPr>
            <a:r>
              <a:rPr lang="en-US" dirty="0" smtClean="0"/>
              <a:t>9. </a:t>
            </a:r>
            <a:r>
              <a:rPr lang="th-TH" dirty="0" smtClean="0"/>
              <a:t>เพิ่มบทลงโทษต่อนายจ้างและแรงงานข้ามชาติที่ทำผิดหรือไม่ปฏิบัติตามพรบ</a:t>
            </a:r>
            <a:r>
              <a:rPr lang="en-US" dirty="0" smtClean="0"/>
              <a:t>.</a:t>
            </a:r>
            <a:r>
              <a:rPr lang="th-TH" dirty="0" smtClean="0"/>
              <a:t>เพิ่มมากขึ้น </a:t>
            </a:r>
            <a:endParaRPr lang="en-US" dirty="0"/>
          </a:p>
        </p:txBody>
      </p:sp>
    </p:spTree>
    <p:extLst>
      <p:ext uri="{BB962C8B-B14F-4D97-AF65-F5344CB8AC3E}">
        <p14:creationId xmlns:p14="http://schemas.microsoft.com/office/powerpoint/2010/main" val="246190808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p:cNvPicPr>
            <a:picLocks noChangeAspect="1" noChangeArrowheads="1"/>
          </p:cNvPicPr>
          <p:nvPr/>
        </p:nvPicPr>
        <p:blipFill>
          <a:blip r:embed="rId2"/>
          <a:srcRect/>
          <a:stretch>
            <a:fillRect/>
          </a:stretch>
        </p:blipFill>
        <p:spPr bwMode="auto">
          <a:xfrm>
            <a:off x="1204912" y="304800"/>
            <a:ext cx="6734175" cy="4410075"/>
          </a:xfrm>
          <a:prstGeom prst="rect">
            <a:avLst/>
          </a:prstGeom>
          <a:noFill/>
          <a:ln w="9525">
            <a:noFill/>
            <a:miter lim="800000"/>
            <a:headEnd/>
            <a:tailEnd/>
          </a:ln>
          <a:effectLst/>
        </p:spPr>
      </p:pic>
      <p:pic>
        <p:nvPicPr>
          <p:cNvPr id="1028" name="Picture 4" descr="http://www.mol.go.th/sites/default/files/imag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788712"/>
            <a:ext cx="9144000" cy="20692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744298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p:cNvPicPr>
            <a:picLocks noChangeAspect="1" noChangeArrowheads="1"/>
          </p:cNvPicPr>
          <p:nvPr/>
        </p:nvPicPr>
        <p:blipFill>
          <a:blip r:embed="rId2"/>
          <a:srcRect/>
          <a:stretch>
            <a:fillRect/>
          </a:stretch>
        </p:blipFill>
        <p:spPr bwMode="auto">
          <a:xfrm>
            <a:off x="1238250" y="47897"/>
            <a:ext cx="6667500" cy="5610225"/>
          </a:xfrm>
          <a:prstGeom prst="rect">
            <a:avLst/>
          </a:prstGeom>
          <a:noFill/>
          <a:ln w="9525">
            <a:noFill/>
            <a:miter lim="800000"/>
            <a:headEnd/>
            <a:tailEnd/>
          </a:ln>
          <a:effectLst/>
        </p:spPr>
      </p:pic>
      <p:pic>
        <p:nvPicPr>
          <p:cNvPr id="3" name="Picture 2" descr="http://music.mthai.com/wp-content/uploads/2014/06/%E0%B8%84%E0%B8%B7%E0%B8%99%E0%B8%84%E0%B8%A7%E0%B8%B2%E0%B8%A1%E0%B8%AA%E0%B8%B8%E0%B8%82%E0%B9%83%E0%B8%AB%E0%B9%89%E0%B8%9B%E0%B8%A3%E0%B8%B0%E0%B9%80%E0%B8%97%E0%B8%A8%E0%B9%84%E0%B8%97%E0%B8%A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5647236"/>
            <a:ext cx="9144000" cy="12948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341597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dirty="0" smtClean="0"/>
              <a:t>ประเมินนโยบายเบื้องต้น </a:t>
            </a:r>
            <a:r>
              <a:rPr lang="en-US" dirty="0" smtClean="0"/>
              <a:t>(1)</a:t>
            </a:r>
            <a:endParaRPr lang="en-US" dirty="0"/>
          </a:p>
        </p:txBody>
      </p:sp>
      <p:sp>
        <p:nvSpPr>
          <p:cNvPr id="3" name="Content Placeholder 2"/>
          <p:cNvSpPr>
            <a:spLocks noGrp="1"/>
          </p:cNvSpPr>
          <p:nvPr>
            <p:ph idx="1"/>
          </p:nvPr>
        </p:nvSpPr>
        <p:spPr>
          <a:xfrm>
            <a:off x="457200" y="1371600"/>
            <a:ext cx="8229600" cy="4525963"/>
          </a:xfrm>
        </p:spPr>
        <p:txBody>
          <a:bodyPr/>
          <a:lstStyle/>
          <a:p>
            <a:pPr marL="514350" indent="-514350">
              <a:buAutoNum type="arabicPeriod"/>
            </a:pPr>
            <a:r>
              <a:rPr lang="th-TH" dirty="0" smtClean="0"/>
              <a:t>ยังไม่เห็นความพยายามจะลดการพึ่งพาแรงงานข้ามชาติ</a:t>
            </a:r>
          </a:p>
          <a:p>
            <a:pPr marL="514350" indent="-514350">
              <a:buAutoNum type="arabicPeriod"/>
            </a:pPr>
            <a:r>
              <a:rPr lang="th-TH" dirty="0" smtClean="0"/>
              <a:t>นโยบายมีลักษณะระยะสั้น และไม่ยืดหยุ่นตามพื้นที่และอุตสาหกรรม</a:t>
            </a:r>
          </a:p>
          <a:p>
            <a:pPr marL="514350" indent="-514350">
              <a:buAutoNum type="arabicPeriod"/>
            </a:pPr>
            <a:r>
              <a:rPr lang="th-TH" dirty="0" smtClean="0"/>
              <a:t>การปฏิบัติงานขาดบูรณาการระหว่างหน่วยงาน  ไม่นำข้อมูลมาใช้ และขาดแคลนบุคลากร</a:t>
            </a:r>
          </a:p>
          <a:p>
            <a:pPr marL="514350" indent="-514350">
              <a:buAutoNum type="arabicPeriod"/>
            </a:pPr>
            <a:r>
              <a:rPr lang="th-TH" dirty="0" smtClean="0"/>
              <a:t>โควตาไม่ได้สะท้อนความต้องการแรงงานที่แท้จริง และขาดการมองปัญหาระดับมหภาค</a:t>
            </a:r>
          </a:p>
          <a:p>
            <a:pPr marL="514350" indent="-514350">
              <a:buAutoNum type="arabicPeriod"/>
            </a:pPr>
            <a:r>
              <a:rPr lang="th-TH" dirty="0" smtClean="0"/>
              <a:t>ค่าธรรมเนียมค่อนข้างสูง ขั้นตอนและเอกสารมาก</a:t>
            </a:r>
          </a:p>
          <a:p>
            <a:pPr>
              <a:buNone/>
            </a:pPr>
            <a:endParaRPr lang="en-US" dirty="0"/>
          </a:p>
        </p:txBody>
      </p:sp>
      <p:pic>
        <p:nvPicPr>
          <p:cNvPr id="4" name="Picture 2" descr="http://voicelabour.org/wp-content/uploads/2013/05/PC16008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77000" y="4402183"/>
            <a:ext cx="2643051" cy="2438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147331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dirty="0" smtClean="0"/>
              <a:t>ประเมินนโยบายเบื้องต้น </a:t>
            </a:r>
            <a:r>
              <a:rPr lang="en-US" dirty="0" smtClean="0"/>
              <a:t>(2)</a:t>
            </a:r>
            <a:endParaRPr lang="en-US" dirty="0"/>
          </a:p>
        </p:txBody>
      </p:sp>
      <p:sp>
        <p:nvSpPr>
          <p:cNvPr id="3" name="Content Placeholder 2"/>
          <p:cNvSpPr>
            <a:spLocks noGrp="1"/>
          </p:cNvSpPr>
          <p:nvPr>
            <p:ph idx="1"/>
          </p:nvPr>
        </p:nvSpPr>
        <p:spPr/>
        <p:txBody>
          <a:bodyPr/>
          <a:lstStyle/>
          <a:p>
            <a:pPr>
              <a:buNone/>
            </a:pPr>
            <a:r>
              <a:rPr lang="en-US" dirty="0" smtClean="0"/>
              <a:t>6. </a:t>
            </a:r>
            <a:r>
              <a:rPr lang="th-TH" dirty="0" smtClean="0"/>
              <a:t>การ</a:t>
            </a:r>
            <a:r>
              <a:rPr lang="th-TH" dirty="0"/>
              <a:t>สกัดกั้น ปราบปราม ส่งกลับยังด้อย</a:t>
            </a:r>
            <a:r>
              <a:rPr lang="th-TH" dirty="0" smtClean="0"/>
              <a:t>ประสิทธิภาพ</a:t>
            </a:r>
          </a:p>
          <a:p>
            <a:pPr>
              <a:buNone/>
            </a:pPr>
            <a:r>
              <a:rPr lang="en-US" dirty="0" smtClean="0"/>
              <a:t>7. </a:t>
            </a:r>
            <a:r>
              <a:rPr lang="th-TH" dirty="0" smtClean="0"/>
              <a:t>การคุ้มครองสิทธิและสวัสดิการแรงงานยังมีปัญหา</a:t>
            </a:r>
          </a:p>
          <a:p>
            <a:pPr>
              <a:buNone/>
            </a:pPr>
            <a:r>
              <a:rPr lang="en-US" dirty="0" smtClean="0"/>
              <a:t>8. </a:t>
            </a:r>
            <a:r>
              <a:rPr lang="th-TH" dirty="0" smtClean="0"/>
              <a:t>รัฐบาลต้องรับภาระการคลังด้านต่างๆ</a:t>
            </a:r>
          </a:p>
          <a:p>
            <a:pPr>
              <a:buNone/>
            </a:pPr>
            <a:r>
              <a:rPr lang="en-US" dirty="0" smtClean="0"/>
              <a:t>9. </a:t>
            </a:r>
            <a:r>
              <a:rPr lang="th-TH" dirty="0" smtClean="0"/>
              <a:t>เกิดชุมชนแรงงานต่างด้าวในพื้นที่ต่างๆ</a:t>
            </a:r>
          </a:p>
          <a:p>
            <a:pPr>
              <a:buNone/>
            </a:pPr>
            <a:r>
              <a:rPr lang="en-US" dirty="0" smtClean="0"/>
              <a:t>10.</a:t>
            </a:r>
            <a:r>
              <a:rPr lang="th-TH" dirty="0" smtClean="0"/>
              <a:t> ยังไม่มีนโยบายชัดเจนในเรื่องครอบครัว</a:t>
            </a:r>
          </a:p>
        </p:txBody>
      </p:sp>
      <p:pic>
        <p:nvPicPr>
          <p:cNvPr id="2052" name="Picture 4" descr="https://encrypted-tbn1.gstatic.com/images?q=tbn:ANd9GcR3YEDQP4YuKSQYSYmbfrHN0mkVxFzsob-3q3n6RY1WHxm6E3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752513"/>
            <a:ext cx="9144000" cy="19530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857175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th-TH" sz="5400" b="1" dirty="0" smtClean="0"/>
              <a:t>เป้าหมายการบริหารจัดการแรงงานข้ามชาติ</a:t>
            </a:r>
            <a:endParaRPr lang="en-US" sz="5400" b="1" dirty="0"/>
          </a:p>
        </p:txBody>
      </p:sp>
      <p:sp>
        <p:nvSpPr>
          <p:cNvPr id="3" name="Content Placeholder 2"/>
          <p:cNvSpPr>
            <a:spLocks noGrp="1"/>
          </p:cNvSpPr>
          <p:nvPr>
            <p:ph idx="1"/>
          </p:nvPr>
        </p:nvSpPr>
        <p:spPr>
          <a:xfrm>
            <a:off x="457200" y="1412776"/>
            <a:ext cx="8229600" cy="5040560"/>
          </a:xfrm>
        </p:spPr>
        <p:txBody>
          <a:bodyPr>
            <a:normAutofit/>
          </a:bodyPr>
          <a:lstStyle/>
          <a:p>
            <a:r>
              <a:rPr lang="th-TH" sz="4400" dirty="0" smtClean="0"/>
              <a:t>คำนึงถึง</a:t>
            </a:r>
          </a:p>
          <a:p>
            <a:pPr lvl="1"/>
            <a:r>
              <a:rPr lang="th-TH" sz="4000" dirty="0" smtClean="0"/>
              <a:t>ความมั่นคงของชาติ</a:t>
            </a:r>
          </a:p>
          <a:p>
            <a:pPr lvl="1"/>
            <a:r>
              <a:rPr lang="th-TH" sz="4000" dirty="0" smtClean="0"/>
              <a:t>เศรษฐกิจ </a:t>
            </a:r>
            <a:r>
              <a:rPr lang="en-US" sz="4000" dirty="0" smtClean="0"/>
              <a:t>-</a:t>
            </a:r>
            <a:r>
              <a:rPr lang="th-TH" sz="4000" dirty="0" smtClean="0"/>
              <a:t> ความจำเป็นในระยะสั้นและการเติบโตที่ยั่งยืนในระยะยาว</a:t>
            </a:r>
          </a:p>
          <a:p>
            <a:pPr lvl="1"/>
            <a:r>
              <a:rPr lang="th-TH" sz="4000" dirty="0" smtClean="0"/>
              <a:t>แรงงาน </a:t>
            </a:r>
            <a:r>
              <a:rPr lang="en-US" sz="4000" dirty="0" smtClean="0"/>
              <a:t>–</a:t>
            </a:r>
            <a:r>
              <a:rPr lang="th-TH" sz="4000" dirty="0" smtClean="0"/>
              <a:t> สิทธิและการคุ้มครอง</a:t>
            </a:r>
          </a:p>
          <a:p>
            <a:r>
              <a:rPr lang="th-TH" sz="4400" dirty="0" smtClean="0"/>
              <a:t>ต้นทุนต้องไม่สูงเกินไป</a:t>
            </a:r>
            <a:endParaRPr lang="en-US" sz="4400" dirty="0" smtClean="0"/>
          </a:p>
        </p:txBody>
      </p:sp>
    </p:spTree>
    <p:extLst>
      <p:ext uri="{BB962C8B-B14F-4D97-AF65-F5344CB8AC3E}">
        <p14:creationId xmlns:p14="http://schemas.microsoft.com/office/powerpoint/2010/main" val="187860603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th-TH" dirty="0" smtClean="0"/>
              <a:t>การบริหารจัดการแรงงานต่างชาติของสิงคโปร์</a:t>
            </a:r>
            <a:endParaRPr lang="th-TH" dirty="0"/>
          </a:p>
        </p:txBody>
      </p:sp>
      <p:sp>
        <p:nvSpPr>
          <p:cNvPr id="5" name="Subtitle 4"/>
          <p:cNvSpPr>
            <a:spLocks noGrp="1"/>
          </p:cNvSpPr>
          <p:nvPr>
            <p:ph type="subTitle" idx="1"/>
          </p:nvPr>
        </p:nvSpPr>
        <p:spPr/>
        <p:txBody>
          <a:bodyPr/>
          <a:lstStyle/>
          <a:p>
            <a:endParaRPr lang="th-TH"/>
          </a:p>
        </p:txBody>
      </p:sp>
    </p:spTree>
    <p:extLst>
      <p:ext uri="{BB962C8B-B14F-4D97-AF65-F5344CB8AC3E}">
        <p14:creationId xmlns:p14="http://schemas.microsoft.com/office/powerpoint/2010/main" val="53161140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697833" y="1070519"/>
            <a:ext cx="7452281" cy="4659521"/>
          </a:xfrm>
          <a:prstGeom prst="rect">
            <a:avLst/>
          </a:prstGeom>
        </p:spPr>
      </p:pic>
    </p:spTree>
    <p:extLst>
      <p:ext uri="{BB962C8B-B14F-4D97-AF65-F5344CB8AC3E}">
        <p14:creationId xmlns:p14="http://schemas.microsoft.com/office/powerpoint/2010/main" val="113708446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FFC000"/>
          </a:solidFill>
        </p:spPr>
        <p:txBody>
          <a:bodyPr/>
          <a:lstStyle/>
          <a:p>
            <a:r>
              <a:rPr lang="en-US" dirty="0" smtClean="0"/>
              <a:t>Work Pass and Permit in Singapore</a:t>
            </a:r>
            <a:endParaRPr lang="th-TH" dirty="0"/>
          </a:p>
        </p:txBody>
      </p:sp>
      <p:sp>
        <p:nvSpPr>
          <p:cNvPr id="3" name="Content Placeholder 2"/>
          <p:cNvSpPr>
            <a:spLocks noGrp="1"/>
          </p:cNvSpPr>
          <p:nvPr>
            <p:ph idx="1"/>
          </p:nvPr>
        </p:nvSpPr>
        <p:spPr>
          <a:xfrm>
            <a:off x="628650" y="1524000"/>
            <a:ext cx="7886700" cy="4953000"/>
          </a:xfrm>
          <a:solidFill>
            <a:srgbClr val="92D050"/>
          </a:solidFill>
        </p:spPr>
        <p:txBody>
          <a:bodyPr>
            <a:normAutofit fontScale="85000" lnSpcReduction="20000"/>
          </a:bodyPr>
          <a:lstStyle/>
          <a:p>
            <a:r>
              <a:rPr lang="th-TH" dirty="0" smtClean="0"/>
              <a:t>แบ่งเป็น </a:t>
            </a:r>
            <a:r>
              <a:rPr lang="en-US" dirty="0" smtClean="0"/>
              <a:t>5 </a:t>
            </a:r>
            <a:r>
              <a:rPr lang="th-TH" dirty="0" smtClean="0"/>
              <a:t>กลุ่ม</a:t>
            </a:r>
            <a:endParaRPr lang="en-US" dirty="0" smtClean="0"/>
          </a:p>
          <a:p>
            <a:pPr lvl="1"/>
            <a:r>
              <a:rPr lang="en-US" dirty="0" smtClean="0"/>
              <a:t>Professionals</a:t>
            </a:r>
          </a:p>
          <a:p>
            <a:pPr lvl="2"/>
            <a:r>
              <a:rPr lang="en-US" dirty="0" smtClean="0"/>
              <a:t>Employment Pass</a:t>
            </a:r>
          </a:p>
          <a:p>
            <a:pPr lvl="2"/>
            <a:r>
              <a:rPr lang="en-US" dirty="0" smtClean="0"/>
              <a:t>Personalized Employment Pass EP (PEP)</a:t>
            </a:r>
          </a:p>
          <a:p>
            <a:pPr lvl="2"/>
            <a:r>
              <a:rPr lang="en-US" dirty="0" smtClean="0"/>
              <a:t>Entre</a:t>
            </a:r>
          </a:p>
          <a:p>
            <a:pPr lvl="1"/>
            <a:r>
              <a:rPr lang="en-US" dirty="0" smtClean="0"/>
              <a:t>Skilled and semi-skilled workers</a:t>
            </a:r>
          </a:p>
          <a:p>
            <a:pPr lvl="2"/>
            <a:r>
              <a:rPr lang="en-US" dirty="0" smtClean="0"/>
              <a:t>S-Pass</a:t>
            </a:r>
          </a:p>
          <a:p>
            <a:pPr lvl="2"/>
            <a:r>
              <a:rPr lang="en-US" dirty="0" smtClean="0"/>
              <a:t>Work Permit for foreign workers</a:t>
            </a:r>
          </a:p>
          <a:p>
            <a:pPr lvl="1"/>
            <a:r>
              <a:rPr lang="en-US" dirty="0" smtClean="0"/>
              <a:t>Family members</a:t>
            </a:r>
          </a:p>
          <a:p>
            <a:pPr lvl="2"/>
            <a:r>
              <a:rPr lang="en-US" dirty="0" err="1" smtClean="0"/>
              <a:t>Depandant’s</a:t>
            </a:r>
            <a:r>
              <a:rPr lang="en-US" dirty="0" smtClean="0"/>
              <a:t> Pass</a:t>
            </a:r>
          </a:p>
          <a:p>
            <a:pPr lvl="2"/>
            <a:r>
              <a:rPr lang="en-US" dirty="0" smtClean="0"/>
              <a:t>Long Term Visit Pass</a:t>
            </a:r>
          </a:p>
          <a:p>
            <a:pPr lvl="2"/>
            <a:r>
              <a:rPr lang="en-US" dirty="0" smtClean="0"/>
              <a:t>Letter of Consent</a:t>
            </a:r>
          </a:p>
          <a:p>
            <a:pPr lvl="1"/>
            <a:r>
              <a:rPr lang="en-US" dirty="0" smtClean="0"/>
              <a:t>Trainees and students</a:t>
            </a:r>
          </a:p>
          <a:p>
            <a:pPr lvl="1"/>
            <a:r>
              <a:rPr lang="en-US" dirty="0" smtClean="0"/>
              <a:t>Exemptions and working while on a visit pass</a:t>
            </a:r>
          </a:p>
          <a:p>
            <a:pPr lvl="1"/>
            <a:endParaRPr lang="en-US" dirty="0" smtClean="0"/>
          </a:p>
          <a:p>
            <a:pPr lvl="1"/>
            <a:endParaRPr lang="th-TH" dirty="0"/>
          </a:p>
        </p:txBody>
      </p:sp>
    </p:spTree>
    <p:extLst>
      <p:ext uri="{BB962C8B-B14F-4D97-AF65-F5344CB8AC3E}">
        <p14:creationId xmlns:p14="http://schemas.microsoft.com/office/powerpoint/2010/main" val="272096989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1. Professional</a:t>
            </a:r>
            <a:endParaRPr lang="th-TH" dirty="0"/>
          </a:p>
        </p:txBody>
      </p:sp>
      <p:sp>
        <p:nvSpPr>
          <p:cNvPr id="3" name="Content Placeholder 2"/>
          <p:cNvSpPr>
            <a:spLocks noGrp="1"/>
          </p:cNvSpPr>
          <p:nvPr>
            <p:ph idx="1"/>
          </p:nvPr>
        </p:nvSpPr>
        <p:spPr/>
        <p:txBody>
          <a:bodyPr>
            <a:normAutofit fontScale="70000" lnSpcReduction="20000"/>
          </a:bodyPr>
          <a:lstStyle/>
          <a:p>
            <a:pPr marL="0" indent="0">
              <a:buNone/>
            </a:pPr>
            <a:r>
              <a:rPr lang="en-US" dirty="0" smtClean="0"/>
              <a:t>Employment Pass (EP)</a:t>
            </a:r>
            <a:endParaRPr lang="th-TH" dirty="0" smtClean="0"/>
          </a:p>
          <a:p>
            <a:r>
              <a:rPr lang="th-TH" dirty="0" smtClean="0"/>
              <a:t>สำหรับผู้เชี่ยวชาญ ผู้จัดการ ผู้บริหาร</a:t>
            </a:r>
            <a:r>
              <a:rPr lang="en-US" dirty="0" smtClean="0"/>
              <a:t> (professionals</a:t>
            </a:r>
            <a:r>
              <a:rPr lang="en-US" dirty="0"/>
              <a:t>, managers and </a:t>
            </a:r>
            <a:r>
              <a:rPr lang="en-US" dirty="0" smtClean="0"/>
              <a:t>executives)</a:t>
            </a:r>
          </a:p>
          <a:p>
            <a:r>
              <a:rPr lang="th-TH" dirty="0" smtClean="0"/>
              <a:t>รายได้ขั้นต่ำ </a:t>
            </a:r>
            <a:r>
              <a:rPr lang="en-US" dirty="0" smtClean="0"/>
              <a:t>S$3,300 (</a:t>
            </a:r>
            <a:r>
              <a:rPr lang="th-TH" dirty="0" smtClean="0"/>
              <a:t>ปรับสูงขึ้นจาก </a:t>
            </a:r>
            <a:r>
              <a:rPr lang="en-US" dirty="0" smtClean="0"/>
              <a:t>S$3,000)</a:t>
            </a:r>
          </a:p>
          <a:p>
            <a:pPr marL="0" indent="0">
              <a:buNone/>
            </a:pPr>
            <a:r>
              <a:rPr lang="en-US" dirty="0"/>
              <a:t>Personalized Employment Pass (PEP</a:t>
            </a:r>
            <a:r>
              <a:rPr lang="en-US" dirty="0" smtClean="0"/>
              <a:t>)</a:t>
            </a:r>
          </a:p>
          <a:p>
            <a:r>
              <a:rPr lang="th-TH" dirty="0" smtClean="0"/>
              <a:t>สามารถเปลี่ยนนายจ้างได้โดยไม่ต้องทำใบอนุญาตใหม่</a:t>
            </a:r>
          </a:p>
          <a:p>
            <a:r>
              <a:rPr lang="th-TH" dirty="0" smtClean="0"/>
              <a:t>อยู่ได้ในสิงคโปร์แม้ไม่ได้ถูกจ้างงาน </a:t>
            </a:r>
            <a:r>
              <a:rPr lang="en-US" dirty="0" smtClean="0"/>
              <a:t>6 </a:t>
            </a:r>
            <a:r>
              <a:rPr lang="th-TH" dirty="0" smtClean="0"/>
              <a:t>เดือน</a:t>
            </a:r>
          </a:p>
          <a:p>
            <a:r>
              <a:rPr lang="th-TH" dirty="0" smtClean="0"/>
              <a:t>ต้องเป็นผู้ถือ </a:t>
            </a:r>
            <a:r>
              <a:rPr lang="en-US" dirty="0" smtClean="0"/>
              <a:t>EP </a:t>
            </a:r>
            <a:r>
              <a:rPr lang="th-TH" dirty="0" smtClean="0"/>
              <a:t>ที่มีรายได้ </a:t>
            </a:r>
            <a:r>
              <a:rPr lang="en-US" dirty="0" smtClean="0"/>
              <a:t>S$12,000 </a:t>
            </a:r>
            <a:endParaRPr lang="th-TH" dirty="0" smtClean="0"/>
          </a:p>
          <a:p>
            <a:pPr marL="0" indent="0">
              <a:buNone/>
            </a:pPr>
            <a:r>
              <a:rPr lang="en-US" dirty="0"/>
              <a:t>Entrepreneurial Pass (Entre-Pass</a:t>
            </a:r>
            <a:r>
              <a:rPr lang="en-US" dirty="0" smtClean="0"/>
              <a:t>)</a:t>
            </a:r>
          </a:p>
          <a:p>
            <a:r>
              <a:rPr lang="th-TH" dirty="0" smtClean="0"/>
              <a:t>สำหรับเจ้าของกิจการ ถือหุ้นอย่างน้อย </a:t>
            </a:r>
            <a:r>
              <a:rPr lang="en-US" dirty="0" smtClean="0"/>
              <a:t>30% </a:t>
            </a:r>
            <a:r>
              <a:rPr lang="th-TH" dirty="0" smtClean="0"/>
              <a:t>บริษัทต้องมีทุนจดทะเบียนชำระแล้ว </a:t>
            </a:r>
            <a:r>
              <a:rPr lang="en-US" dirty="0" smtClean="0"/>
              <a:t>S$50,000</a:t>
            </a:r>
          </a:p>
          <a:p>
            <a:r>
              <a:rPr lang="th-TH" dirty="0" smtClean="0"/>
              <a:t>กำหนดประเภทธุรกิจต้องห้าม เช่น ร้านกาแฟ</a:t>
            </a:r>
          </a:p>
          <a:p>
            <a:r>
              <a:rPr lang="th-TH" dirty="0" smtClean="0"/>
              <a:t>มีเงื่อนไขของธุรกิจ เช่น มีทรัพย์สินทางปัญญา ร่วมทำวิจัยกับสถาบันการศึกษา</a:t>
            </a:r>
            <a:endParaRPr lang="en-US" dirty="0" smtClean="0"/>
          </a:p>
          <a:p>
            <a:endParaRPr lang="en-US" dirty="0" smtClean="0"/>
          </a:p>
          <a:p>
            <a:endParaRPr lang="en-US" dirty="0" smtClean="0"/>
          </a:p>
        </p:txBody>
      </p:sp>
    </p:spTree>
    <p:extLst>
      <p:ext uri="{BB962C8B-B14F-4D97-AF65-F5344CB8AC3E}">
        <p14:creationId xmlns:p14="http://schemas.microsoft.com/office/powerpoint/2010/main" val="396642669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2219851"/>
            <a:ext cx="9144000" cy="3780899"/>
          </a:xfrm>
          <a:prstGeom prst="rect">
            <a:avLst/>
          </a:prstGeom>
        </p:spPr>
      </p:pic>
      <p:sp>
        <p:nvSpPr>
          <p:cNvPr id="3" name="Title 1"/>
          <p:cNvSpPr txBox="1">
            <a:spLocks/>
          </p:cNvSpPr>
          <p:nvPr/>
        </p:nvSpPr>
        <p:spPr>
          <a:xfrm>
            <a:off x="628650" y="1022810"/>
            <a:ext cx="7886700" cy="652588"/>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300" dirty="0"/>
              <a:t>2. Skilled and semi-skilled workers</a:t>
            </a:r>
            <a:endParaRPr lang="th-TH" sz="3300" dirty="0"/>
          </a:p>
        </p:txBody>
      </p:sp>
      <p:sp>
        <p:nvSpPr>
          <p:cNvPr id="2" name="Rectangle 1"/>
          <p:cNvSpPr/>
          <p:nvPr/>
        </p:nvSpPr>
        <p:spPr>
          <a:xfrm>
            <a:off x="830178" y="1567264"/>
            <a:ext cx="7411453" cy="507831"/>
          </a:xfrm>
          <a:prstGeom prst="rect">
            <a:avLst/>
          </a:prstGeom>
        </p:spPr>
        <p:txBody>
          <a:bodyPr wrap="square">
            <a:spAutoFit/>
          </a:bodyPr>
          <a:lstStyle/>
          <a:p>
            <a:r>
              <a:rPr lang="en-US" sz="2700" dirty="0"/>
              <a:t>S-Pass:</a:t>
            </a:r>
            <a:r>
              <a:rPr lang="th-TH" sz="2700" dirty="0"/>
              <a:t> สำหรับแรงงานมีทักษะหรือกึ่งทักษะ  รายได้ขั้นต่ำ </a:t>
            </a:r>
            <a:r>
              <a:rPr lang="en-US" sz="2700" dirty="0"/>
              <a:t>S$2,200</a:t>
            </a:r>
          </a:p>
        </p:txBody>
      </p:sp>
    </p:spTree>
    <p:extLst>
      <p:ext uri="{BB962C8B-B14F-4D97-AF65-F5344CB8AC3E}">
        <p14:creationId xmlns:p14="http://schemas.microsoft.com/office/powerpoint/2010/main" val="175282648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986716"/>
            <a:ext cx="8322845" cy="994172"/>
          </a:xfrm>
        </p:spPr>
        <p:txBody>
          <a:bodyPr/>
          <a:lstStyle/>
          <a:p>
            <a:r>
              <a:rPr lang="en-US" dirty="0" smtClean="0"/>
              <a:t>Work permit</a:t>
            </a:r>
            <a:endParaRPr lang="th-TH" dirty="0"/>
          </a:p>
        </p:txBody>
      </p:sp>
      <p:sp>
        <p:nvSpPr>
          <p:cNvPr id="3" name="Content Placeholder 2"/>
          <p:cNvSpPr>
            <a:spLocks noGrp="1"/>
          </p:cNvSpPr>
          <p:nvPr>
            <p:ph idx="1"/>
          </p:nvPr>
        </p:nvSpPr>
        <p:spPr>
          <a:xfrm>
            <a:off x="385011" y="1831809"/>
            <a:ext cx="8386010" cy="4168942"/>
          </a:xfrm>
        </p:spPr>
        <p:txBody>
          <a:bodyPr>
            <a:normAutofit lnSpcReduction="10000"/>
          </a:bodyPr>
          <a:lstStyle/>
          <a:p>
            <a:r>
              <a:rPr lang="th-TH" dirty="0" smtClean="0"/>
              <a:t>สำหรับแรงงานไร้ฝีมือ ควบคุมปริมาณและคุณภาพ โดยใช้เพดานการพึ่งพา และภาษี</a:t>
            </a:r>
          </a:p>
          <a:p>
            <a:r>
              <a:rPr lang="th-TH" dirty="0" smtClean="0"/>
              <a:t>ต้องตรวจสุขภาพสม่ำเสมอ</a:t>
            </a:r>
          </a:p>
          <a:p>
            <a:r>
              <a:rPr lang="th-TH" dirty="0" smtClean="0"/>
              <a:t>ไม่สามารถแต่งงานกับคนสิงคโปร์ได้ก่อนได้รับอนุญาต</a:t>
            </a:r>
            <a:endParaRPr lang="en-US" dirty="0" smtClean="0"/>
          </a:p>
          <a:p>
            <a:r>
              <a:rPr lang="th-TH" dirty="0" smtClean="0"/>
              <a:t>แรงงานหญิงที่ตั้งครรภ์จะถูกส่งกลับ</a:t>
            </a:r>
            <a:endParaRPr lang="en-US" dirty="0" smtClean="0"/>
          </a:p>
          <a:p>
            <a:r>
              <a:rPr lang="th-TH" dirty="0" smtClean="0"/>
              <a:t>นายจ้างต้องมี</a:t>
            </a:r>
            <a:r>
              <a:rPr lang="en-US" dirty="0" smtClean="0"/>
              <a:t> </a:t>
            </a:r>
            <a:r>
              <a:rPr lang="en-US" dirty="0"/>
              <a:t>security bond </a:t>
            </a:r>
            <a:r>
              <a:rPr lang="en-US" dirty="0" smtClean="0"/>
              <a:t>S$5,000</a:t>
            </a:r>
          </a:p>
          <a:p>
            <a:r>
              <a:rPr lang="th-TH" dirty="0" smtClean="0"/>
              <a:t>นายจ้างต้องทำประกันสุขภาพ</a:t>
            </a:r>
            <a:r>
              <a:rPr lang="en-US" dirty="0" smtClean="0"/>
              <a:t> S$15,000 </a:t>
            </a:r>
            <a:r>
              <a:rPr lang="th-TH" dirty="0" smtClean="0"/>
              <a:t>และประกันอุบัติเหตุ</a:t>
            </a:r>
            <a:r>
              <a:rPr lang="en-US" dirty="0" smtClean="0"/>
              <a:t> S$40,000 </a:t>
            </a:r>
            <a:r>
              <a:rPr lang="th-TH" dirty="0" smtClean="0"/>
              <a:t>ให้กับแรงงานต่างชาติแต่ละคน</a:t>
            </a:r>
            <a:endParaRPr lang="en-US" dirty="0" smtClean="0"/>
          </a:p>
          <a:p>
            <a:endParaRPr lang="th-TH" dirty="0"/>
          </a:p>
        </p:txBody>
      </p:sp>
    </p:spTree>
    <p:extLst>
      <p:ext uri="{BB962C8B-B14F-4D97-AF65-F5344CB8AC3E}">
        <p14:creationId xmlns:p14="http://schemas.microsoft.com/office/powerpoint/2010/main" val="3518275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36145" y="883304"/>
            <a:ext cx="3257550" cy="994172"/>
          </a:xfrm>
          <a:solidFill>
            <a:schemeClr val="accent2">
              <a:lumMod val="60000"/>
              <a:lumOff val="40000"/>
            </a:schemeClr>
          </a:solidFill>
        </p:spPr>
        <p:txBody>
          <a:bodyPr>
            <a:normAutofit fontScale="90000"/>
          </a:bodyPr>
          <a:lstStyle/>
          <a:p>
            <a:r>
              <a:rPr lang="en-US" b="1" dirty="0" smtClean="0"/>
              <a:t>WP</a:t>
            </a:r>
            <a:r>
              <a:rPr lang="en-US" b="1" dirty="0"/>
              <a:t>: c</a:t>
            </a:r>
            <a:r>
              <a:rPr lang="en-US" b="1" dirty="0" smtClean="0"/>
              <a:t>onstruction</a:t>
            </a:r>
            <a:endParaRPr lang="th-TH" b="1" dirty="0"/>
          </a:p>
        </p:txBody>
      </p:sp>
      <p:pic>
        <p:nvPicPr>
          <p:cNvPr id="5" name="Picture 4"/>
          <p:cNvPicPr>
            <a:picLocks noChangeAspect="1"/>
          </p:cNvPicPr>
          <p:nvPr/>
        </p:nvPicPr>
        <p:blipFill>
          <a:blip r:embed="rId2"/>
          <a:stretch>
            <a:fillRect/>
          </a:stretch>
        </p:blipFill>
        <p:spPr>
          <a:xfrm>
            <a:off x="85663" y="1843224"/>
            <a:ext cx="3460418" cy="4157526"/>
          </a:xfrm>
          <a:prstGeom prst="rect">
            <a:avLst/>
          </a:prstGeom>
        </p:spPr>
      </p:pic>
      <p:pic>
        <p:nvPicPr>
          <p:cNvPr id="6" name="Picture 5"/>
          <p:cNvPicPr>
            <a:picLocks noChangeAspect="1"/>
          </p:cNvPicPr>
          <p:nvPr/>
        </p:nvPicPr>
        <p:blipFill>
          <a:blip r:embed="rId3"/>
          <a:stretch>
            <a:fillRect/>
          </a:stretch>
        </p:blipFill>
        <p:spPr>
          <a:xfrm>
            <a:off x="4125163" y="1052890"/>
            <a:ext cx="4646457" cy="1604360"/>
          </a:xfrm>
          <a:prstGeom prst="rect">
            <a:avLst/>
          </a:prstGeom>
        </p:spPr>
      </p:pic>
      <p:sp>
        <p:nvSpPr>
          <p:cNvPr id="8" name="TextBox 7"/>
          <p:cNvSpPr txBox="1"/>
          <p:nvPr/>
        </p:nvSpPr>
        <p:spPr>
          <a:xfrm>
            <a:off x="3536167" y="3008670"/>
            <a:ext cx="3705758" cy="300082"/>
          </a:xfrm>
          <a:prstGeom prst="rect">
            <a:avLst/>
          </a:prstGeom>
          <a:noFill/>
        </p:spPr>
        <p:txBody>
          <a:bodyPr wrap="none" rtlCol="0">
            <a:spAutoFit/>
          </a:bodyPr>
          <a:lstStyle/>
          <a:p>
            <a:r>
              <a:rPr lang="en-US" sz="1350" dirty="0"/>
              <a:t>The duration of a work permit is generally 2 years.</a:t>
            </a:r>
            <a:endParaRPr lang="th-TH" sz="1350" dirty="0"/>
          </a:p>
        </p:txBody>
      </p:sp>
      <p:graphicFrame>
        <p:nvGraphicFramePr>
          <p:cNvPr id="9" name="Table 8"/>
          <p:cNvGraphicFramePr>
            <a:graphicFrameLocks noGrp="1"/>
          </p:cNvGraphicFramePr>
          <p:nvPr>
            <p:extLst/>
          </p:nvPr>
        </p:nvGraphicFramePr>
        <p:xfrm>
          <a:off x="2955759" y="3526589"/>
          <a:ext cx="6096000" cy="1341120"/>
        </p:xfrm>
        <a:graphic>
          <a:graphicData uri="http://schemas.openxmlformats.org/drawingml/2006/table">
            <a:tbl>
              <a:tblPr firstRow="1" bandRow="1">
                <a:tableStyleId>{5C22544A-7EE6-4342-B048-85BDC9FD1C3A}</a:tableStyleId>
              </a:tblPr>
              <a:tblGrid>
                <a:gridCol w="2032000"/>
                <a:gridCol w="2032000"/>
                <a:gridCol w="2032000"/>
              </a:tblGrid>
              <a:tr h="480060">
                <a:tc>
                  <a:txBody>
                    <a:bodyPr/>
                    <a:lstStyle/>
                    <a:p>
                      <a:r>
                        <a:rPr lang="en-US" sz="1400" dirty="0" smtClean="0"/>
                        <a:t>Nationality</a:t>
                      </a:r>
                      <a:endParaRPr lang="th-TH" sz="1400" dirty="0"/>
                    </a:p>
                  </a:txBody>
                  <a:tcPr marL="68580" marR="68580" marT="34290" marB="34290"/>
                </a:tc>
                <a:tc>
                  <a:txBody>
                    <a:bodyPr/>
                    <a:lstStyle/>
                    <a:p>
                      <a:r>
                        <a:rPr lang="en-US" sz="1400" dirty="0" smtClean="0"/>
                        <a:t>Type of worker</a:t>
                      </a:r>
                      <a:endParaRPr lang="th-TH" sz="1400" dirty="0"/>
                    </a:p>
                  </a:txBody>
                  <a:tcPr marL="68580" marR="68580" marT="34290" marB="34290"/>
                </a:tc>
                <a:tc>
                  <a:txBody>
                    <a:bodyPr/>
                    <a:lstStyle/>
                    <a:p>
                      <a:r>
                        <a:rPr lang="en-US" sz="1400" dirty="0" smtClean="0"/>
                        <a:t>Maximum period</a:t>
                      </a:r>
                      <a:r>
                        <a:rPr lang="en-US" sz="1400" baseline="0" dirty="0" smtClean="0"/>
                        <a:t> of employment</a:t>
                      </a:r>
                      <a:endParaRPr lang="th-TH" sz="1400" dirty="0"/>
                    </a:p>
                  </a:txBody>
                  <a:tcPr marL="68580" marR="68580" marT="34290" marB="34290"/>
                </a:tc>
              </a:tr>
              <a:tr h="278130">
                <a:tc>
                  <a:txBody>
                    <a:bodyPr/>
                    <a:lstStyle/>
                    <a:p>
                      <a:r>
                        <a:rPr lang="en-US" sz="1400" dirty="0" smtClean="0"/>
                        <a:t>NTS, PRC</a:t>
                      </a:r>
                      <a:endParaRPr lang="th-TH" sz="1400" dirty="0"/>
                    </a:p>
                  </a:txBody>
                  <a:tcPr marL="68580" marR="68580" marT="34290" marB="34290"/>
                </a:tc>
                <a:tc>
                  <a:txBody>
                    <a:bodyPr/>
                    <a:lstStyle/>
                    <a:p>
                      <a:r>
                        <a:rPr lang="en-US" sz="1400" dirty="0" smtClean="0"/>
                        <a:t>Basic skilled</a:t>
                      </a:r>
                      <a:endParaRPr lang="th-TH" sz="1400" dirty="0"/>
                    </a:p>
                  </a:txBody>
                  <a:tcPr marL="68580" marR="68580" marT="34290" marB="34290"/>
                </a:tc>
                <a:tc>
                  <a:txBody>
                    <a:bodyPr/>
                    <a:lstStyle/>
                    <a:p>
                      <a:r>
                        <a:rPr lang="en-US" sz="1400" dirty="0" smtClean="0"/>
                        <a:t>10 years</a:t>
                      </a:r>
                      <a:endParaRPr lang="th-TH" sz="1400" dirty="0"/>
                    </a:p>
                  </a:txBody>
                  <a:tcPr marL="68580" marR="68580" marT="34290" marB="34290"/>
                </a:tc>
              </a:tr>
              <a:tr h="278130">
                <a:tc>
                  <a:txBody>
                    <a:bodyPr/>
                    <a:lstStyle/>
                    <a:p>
                      <a:r>
                        <a:rPr lang="en-US" sz="1400" dirty="0" smtClean="0"/>
                        <a:t>NTS,</a:t>
                      </a:r>
                      <a:r>
                        <a:rPr lang="en-US" sz="1400" baseline="0" dirty="0" smtClean="0"/>
                        <a:t> PRC</a:t>
                      </a:r>
                      <a:endParaRPr lang="th-TH" sz="1400" dirty="0"/>
                    </a:p>
                  </a:txBody>
                  <a:tcPr marL="68580" marR="68580" marT="34290" marB="34290"/>
                </a:tc>
                <a:tc>
                  <a:txBody>
                    <a:bodyPr/>
                    <a:lstStyle/>
                    <a:p>
                      <a:r>
                        <a:rPr lang="en-US" sz="1400" dirty="0" smtClean="0"/>
                        <a:t>Higher skilled</a:t>
                      </a:r>
                      <a:endParaRPr lang="th-TH" sz="1400" dirty="0"/>
                    </a:p>
                  </a:txBody>
                  <a:tcPr marL="68580" marR="68580" marT="34290" marB="34290"/>
                </a:tc>
                <a:tc>
                  <a:txBody>
                    <a:bodyPr/>
                    <a:lstStyle/>
                    <a:p>
                      <a:r>
                        <a:rPr lang="en-US" sz="1400" dirty="0" smtClean="0"/>
                        <a:t>22 years</a:t>
                      </a:r>
                      <a:endParaRPr lang="th-TH" sz="1400" dirty="0"/>
                    </a:p>
                  </a:txBody>
                  <a:tcPr marL="68580" marR="68580" marT="34290" marB="34290"/>
                </a:tc>
              </a:tr>
              <a:tr h="278130">
                <a:tc>
                  <a:txBody>
                    <a:bodyPr/>
                    <a:lstStyle/>
                    <a:p>
                      <a:r>
                        <a:rPr lang="en-US" sz="1400" dirty="0" smtClean="0"/>
                        <a:t>NAS, Malaysia</a:t>
                      </a:r>
                      <a:endParaRPr lang="th-TH" sz="1400" dirty="0"/>
                    </a:p>
                  </a:txBody>
                  <a:tcPr marL="68580" marR="68580" marT="34290" marB="34290"/>
                </a:tc>
                <a:tc>
                  <a:txBody>
                    <a:bodyPr/>
                    <a:lstStyle/>
                    <a:p>
                      <a:r>
                        <a:rPr lang="en-US" sz="1400" dirty="0" smtClean="0"/>
                        <a:t>All sectors</a:t>
                      </a:r>
                      <a:endParaRPr lang="th-TH" sz="1400" dirty="0"/>
                    </a:p>
                  </a:txBody>
                  <a:tcPr marL="68580" marR="68580" marT="34290" marB="34290"/>
                </a:tc>
                <a:tc>
                  <a:txBody>
                    <a:bodyPr/>
                    <a:lstStyle/>
                    <a:p>
                      <a:r>
                        <a:rPr lang="en-US" sz="1400" dirty="0" smtClean="0"/>
                        <a:t>No maximum</a:t>
                      </a:r>
                      <a:endParaRPr lang="th-TH" sz="1400" dirty="0"/>
                    </a:p>
                  </a:txBody>
                  <a:tcPr marL="68580" marR="68580" marT="34290" marB="34290"/>
                </a:tc>
              </a:tr>
            </a:tbl>
          </a:graphicData>
        </a:graphic>
      </p:graphicFrame>
    </p:spTree>
    <p:extLst>
      <p:ext uri="{BB962C8B-B14F-4D97-AF65-F5344CB8AC3E}">
        <p14:creationId xmlns:p14="http://schemas.microsoft.com/office/powerpoint/2010/main" val="39842923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1927" y="883132"/>
            <a:ext cx="5191358" cy="994172"/>
          </a:xfrm>
          <a:solidFill>
            <a:srgbClr val="92D050"/>
          </a:solidFill>
        </p:spPr>
        <p:txBody>
          <a:bodyPr>
            <a:normAutofit fontScale="90000"/>
          </a:bodyPr>
          <a:lstStyle/>
          <a:p>
            <a:r>
              <a:rPr lang="en-US" dirty="0" smtClean="0"/>
              <a:t>Construction: Quota and Levy</a:t>
            </a:r>
            <a:endParaRPr lang="th-TH" dirty="0"/>
          </a:p>
        </p:txBody>
      </p:sp>
      <p:pic>
        <p:nvPicPr>
          <p:cNvPr id="3" name="Picture 2"/>
          <p:cNvPicPr>
            <a:picLocks noChangeAspect="1"/>
          </p:cNvPicPr>
          <p:nvPr/>
        </p:nvPicPr>
        <p:blipFill>
          <a:blip r:embed="rId2"/>
          <a:stretch>
            <a:fillRect/>
          </a:stretch>
        </p:blipFill>
        <p:spPr>
          <a:xfrm>
            <a:off x="179875" y="1836508"/>
            <a:ext cx="8790800" cy="649705"/>
          </a:xfrm>
          <a:prstGeom prst="rect">
            <a:avLst/>
          </a:prstGeom>
        </p:spPr>
      </p:pic>
      <p:pic>
        <p:nvPicPr>
          <p:cNvPr id="4" name="Picture 3"/>
          <p:cNvPicPr>
            <a:picLocks noChangeAspect="1"/>
          </p:cNvPicPr>
          <p:nvPr/>
        </p:nvPicPr>
        <p:blipFill>
          <a:blip r:embed="rId3"/>
          <a:stretch>
            <a:fillRect/>
          </a:stretch>
        </p:blipFill>
        <p:spPr>
          <a:xfrm>
            <a:off x="138899" y="2486213"/>
            <a:ext cx="8872754" cy="3194384"/>
          </a:xfrm>
          <a:prstGeom prst="rect">
            <a:avLst/>
          </a:prstGeom>
        </p:spPr>
      </p:pic>
    </p:spTree>
    <p:extLst>
      <p:ext uri="{BB962C8B-B14F-4D97-AF65-F5344CB8AC3E}">
        <p14:creationId xmlns:p14="http://schemas.microsoft.com/office/powerpoint/2010/main" val="331138254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51405" y="1735555"/>
            <a:ext cx="8005020" cy="3994484"/>
          </a:xfrm>
          <a:prstGeom prst="rect">
            <a:avLst/>
          </a:prstGeom>
        </p:spPr>
      </p:pic>
      <p:sp>
        <p:nvSpPr>
          <p:cNvPr id="3" name="TextBox 2"/>
          <p:cNvSpPr txBox="1"/>
          <p:nvPr/>
        </p:nvSpPr>
        <p:spPr>
          <a:xfrm>
            <a:off x="165142" y="857251"/>
            <a:ext cx="5741636" cy="507831"/>
          </a:xfrm>
          <a:prstGeom prst="rect">
            <a:avLst/>
          </a:prstGeom>
          <a:noFill/>
        </p:spPr>
        <p:txBody>
          <a:bodyPr wrap="none" rtlCol="0">
            <a:spAutoFit/>
          </a:bodyPr>
          <a:lstStyle/>
          <a:p>
            <a:r>
              <a:rPr lang="en-US" sz="1350" dirty="0"/>
              <a:t>The MYE reflects the total number of Work Permit holders a main contractor is </a:t>
            </a:r>
          </a:p>
          <a:p>
            <a:r>
              <a:rPr lang="en-US" sz="1350" dirty="0"/>
              <a:t>entitled to employ based on the value of projects.</a:t>
            </a:r>
            <a:endParaRPr lang="th-TH" sz="1350" dirty="0"/>
          </a:p>
        </p:txBody>
      </p:sp>
    </p:spTree>
    <p:extLst>
      <p:ext uri="{BB962C8B-B14F-4D97-AF65-F5344CB8AC3E}">
        <p14:creationId xmlns:p14="http://schemas.microsoft.com/office/powerpoint/2010/main" val="17055165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56411" y="1266322"/>
            <a:ext cx="8867273" cy="986591"/>
          </a:xfrm>
          <a:prstGeom prst="rect">
            <a:avLst/>
          </a:prstGeom>
        </p:spPr>
      </p:pic>
      <p:pic>
        <p:nvPicPr>
          <p:cNvPr id="4" name="Picture 3"/>
          <p:cNvPicPr>
            <a:picLocks noChangeAspect="1"/>
          </p:cNvPicPr>
          <p:nvPr/>
        </p:nvPicPr>
        <p:blipFill>
          <a:blip r:embed="rId3"/>
          <a:stretch>
            <a:fillRect/>
          </a:stretch>
        </p:blipFill>
        <p:spPr>
          <a:xfrm>
            <a:off x="156411" y="2517608"/>
            <a:ext cx="8394823" cy="842211"/>
          </a:xfrm>
          <a:prstGeom prst="rect">
            <a:avLst/>
          </a:prstGeom>
        </p:spPr>
      </p:pic>
      <p:pic>
        <p:nvPicPr>
          <p:cNvPr id="5" name="Picture 4"/>
          <p:cNvPicPr>
            <a:picLocks noChangeAspect="1"/>
          </p:cNvPicPr>
          <p:nvPr/>
        </p:nvPicPr>
        <p:blipFill>
          <a:blip r:embed="rId4"/>
          <a:stretch>
            <a:fillRect/>
          </a:stretch>
        </p:blipFill>
        <p:spPr>
          <a:xfrm>
            <a:off x="324853" y="3697574"/>
            <a:ext cx="8598434" cy="1839961"/>
          </a:xfrm>
          <a:prstGeom prst="rect">
            <a:avLst/>
          </a:prstGeom>
        </p:spPr>
      </p:pic>
    </p:spTree>
    <p:extLst>
      <p:ext uri="{BB962C8B-B14F-4D97-AF65-F5344CB8AC3E}">
        <p14:creationId xmlns:p14="http://schemas.microsoft.com/office/powerpoint/2010/main" val="340989116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330469" y="1543050"/>
            <a:ext cx="8560868" cy="3655322"/>
          </a:xfrm>
          <a:prstGeom prst="rect">
            <a:avLst/>
          </a:prstGeom>
        </p:spPr>
      </p:pic>
    </p:spTree>
    <p:extLst>
      <p:ext uri="{BB962C8B-B14F-4D97-AF65-F5344CB8AC3E}">
        <p14:creationId xmlns:p14="http://schemas.microsoft.com/office/powerpoint/2010/main" val="2271097346"/>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92505" y="1131094"/>
            <a:ext cx="8322845" cy="994172"/>
          </a:xfrm>
        </p:spPr>
        <p:txBody>
          <a:bodyPr>
            <a:normAutofit fontScale="90000"/>
          </a:bodyPr>
          <a:lstStyle/>
          <a:p>
            <a:r>
              <a:rPr lang="en-US" dirty="0" smtClean="0"/>
              <a:t>Process: Quota and levy</a:t>
            </a:r>
            <a:br>
              <a:rPr lang="en-US" dirty="0" smtClean="0"/>
            </a:br>
            <a:r>
              <a:rPr lang="en-US" sz="3000" dirty="0"/>
              <a:t>7 work permit holders for every full-time local employee.</a:t>
            </a:r>
            <a:endParaRPr lang="th-TH" sz="3000" dirty="0"/>
          </a:p>
        </p:txBody>
      </p:sp>
      <p:graphicFrame>
        <p:nvGraphicFramePr>
          <p:cNvPr id="2" name="Table 1"/>
          <p:cNvGraphicFramePr>
            <a:graphicFrameLocks noGrp="1"/>
          </p:cNvGraphicFramePr>
          <p:nvPr/>
        </p:nvGraphicFramePr>
        <p:xfrm>
          <a:off x="2422281" y="2392385"/>
          <a:ext cx="4541227" cy="3291842"/>
        </p:xfrm>
        <a:graphic>
          <a:graphicData uri="http://schemas.openxmlformats.org/drawingml/2006/table">
            <a:tbl>
              <a:tblPr firstRow="1" bandRow="1">
                <a:tableStyleId>{5C22544A-7EE6-4342-B048-85BDC9FD1C3A}</a:tableStyleId>
              </a:tblPr>
              <a:tblGrid>
                <a:gridCol w="3591658"/>
                <a:gridCol w="949569"/>
              </a:tblGrid>
              <a:tr h="629304">
                <a:tc>
                  <a:txBody>
                    <a:bodyPr/>
                    <a:lstStyle/>
                    <a:p>
                      <a:r>
                        <a:rPr lang="en-US" sz="1400" dirty="0" smtClean="0"/>
                        <a:t>Tier</a:t>
                      </a:r>
                      <a:endParaRPr lang="th-TH" sz="1400" dirty="0"/>
                    </a:p>
                  </a:txBody>
                  <a:tcPr marL="68580" marR="68580" marT="34290" marB="34290"/>
                </a:tc>
                <a:tc>
                  <a:txBody>
                    <a:bodyPr/>
                    <a:lstStyle/>
                    <a:p>
                      <a:r>
                        <a:rPr lang="en-US" sz="1400" dirty="0" smtClean="0"/>
                        <a:t>Monthly</a:t>
                      </a:r>
                      <a:endParaRPr lang="th-TH" sz="1400" dirty="0"/>
                    </a:p>
                  </a:txBody>
                  <a:tcPr marL="68580" marR="68580" marT="34290" marB="34290"/>
                </a:tc>
              </a:tr>
              <a:tr h="471491">
                <a:tc>
                  <a:txBody>
                    <a:bodyPr/>
                    <a:lstStyle/>
                    <a:p>
                      <a:r>
                        <a:rPr lang="en-US" sz="1400" dirty="0" smtClean="0"/>
                        <a:t>Skilled, on</a:t>
                      </a:r>
                      <a:r>
                        <a:rPr lang="en-US" sz="1400" baseline="0" dirty="0" smtClean="0"/>
                        <a:t> MYE</a:t>
                      </a:r>
                      <a:endParaRPr lang="th-TH" sz="1400" dirty="0"/>
                    </a:p>
                  </a:txBody>
                  <a:tcPr marL="68580" marR="68580" marT="34290" marB="34290"/>
                </a:tc>
                <a:tc>
                  <a:txBody>
                    <a:bodyPr/>
                    <a:lstStyle/>
                    <a:p>
                      <a:r>
                        <a:rPr lang="en-US" sz="1400" dirty="0" smtClean="0"/>
                        <a:t>$300</a:t>
                      </a:r>
                      <a:endParaRPr lang="th-TH" sz="1400" dirty="0"/>
                    </a:p>
                  </a:txBody>
                  <a:tcPr marL="68580" marR="68580" marT="34290" marB="34290"/>
                </a:tc>
              </a:tr>
              <a:tr h="471491">
                <a:tc>
                  <a:txBody>
                    <a:bodyPr/>
                    <a:lstStyle/>
                    <a:p>
                      <a:r>
                        <a:rPr lang="en-US" sz="1400" dirty="0" smtClean="0"/>
                        <a:t>Unskilled, on MYE</a:t>
                      </a:r>
                      <a:endParaRPr lang="th-TH" sz="1400" dirty="0"/>
                    </a:p>
                  </a:txBody>
                  <a:tcPr marL="68580" marR="68580" marT="34290" marB="34290"/>
                </a:tc>
                <a:tc>
                  <a:txBody>
                    <a:bodyPr/>
                    <a:lstStyle/>
                    <a:p>
                      <a:r>
                        <a:rPr lang="en-US" sz="1400" dirty="0" smtClean="0"/>
                        <a:t>$450</a:t>
                      </a:r>
                      <a:endParaRPr lang="th-TH" sz="1400" dirty="0"/>
                    </a:p>
                  </a:txBody>
                  <a:tcPr marL="68580" marR="68580" marT="34290" marB="34290"/>
                </a:tc>
              </a:tr>
              <a:tr h="859778">
                <a:tc>
                  <a:txBody>
                    <a:bodyPr/>
                    <a:lstStyle/>
                    <a:p>
                      <a:r>
                        <a:rPr lang="en-US" sz="1400" dirty="0" smtClean="0"/>
                        <a:t>Skilled,</a:t>
                      </a:r>
                      <a:r>
                        <a:rPr lang="en-US" sz="1400" baseline="0" dirty="0" smtClean="0"/>
                        <a:t> on MYE waiver</a:t>
                      </a:r>
                      <a:endParaRPr lang="th-TH" sz="1400" dirty="0"/>
                    </a:p>
                  </a:txBody>
                  <a:tcPr marL="68580" marR="68580" marT="34290" marB="34290"/>
                </a:tc>
                <a:tc>
                  <a:txBody>
                    <a:bodyPr/>
                    <a:lstStyle/>
                    <a:p>
                      <a:r>
                        <a:rPr lang="en-US" sz="1400" dirty="0" smtClean="0"/>
                        <a:t>$600</a:t>
                      </a:r>
                      <a:endParaRPr lang="th-TH" sz="1400" dirty="0"/>
                    </a:p>
                  </a:txBody>
                  <a:tcPr marL="68580" marR="68580" marT="34290" marB="34290"/>
                </a:tc>
              </a:tr>
              <a:tr h="85977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smtClean="0"/>
                        <a:t>Unskilled,</a:t>
                      </a:r>
                      <a:r>
                        <a:rPr lang="en-US" sz="1400" baseline="0" dirty="0" smtClean="0"/>
                        <a:t> on MYE waiver</a:t>
                      </a:r>
                      <a:endParaRPr lang="th-TH" sz="1400" dirty="0" smtClean="0"/>
                    </a:p>
                  </a:txBody>
                  <a:tcPr marL="68580" marR="68580" marT="34290" marB="34290"/>
                </a:tc>
                <a:tc>
                  <a:txBody>
                    <a:bodyPr/>
                    <a:lstStyle/>
                    <a:p>
                      <a:r>
                        <a:rPr lang="en-US" sz="1400" dirty="0" smtClean="0"/>
                        <a:t>$750</a:t>
                      </a:r>
                      <a:endParaRPr lang="th-TH" sz="1400" dirty="0"/>
                    </a:p>
                  </a:txBody>
                  <a:tcPr marL="68580" marR="68580" marT="34290" marB="34290"/>
                </a:tc>
              </a:tr>
            </a:tbl>
          </a:graphicData>
        </a:graphic>
      </p:graphicFrame>
    </p:spTree>
    <p:extLst>
      <p:ext uri="{BB962C8B-B14F-4D97-AF65-F5344CB8AC3E}">
        <p14:creationId xmlns:p14="http://schemas.microsoft.com/office/powerpoint/2010/main" val="396369679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628650" y="1131094"/>
            <a:ext cx="8178466" cy="994172"/>
          </a:xfrm>
        </p:spPr>
        <p:txBody>
          <a:bodyPr>
            <a:normAutofit fontScale="90000"/>
          </a:bodyPr>
          <a:lstStyle/>
          <a:p>
            <a:r>
              <a:rPr lang="en-US" dirty="0" smtClean="0"/>
              <a:t>Marine: Quota and levy</a:t>
            </a:r>
            <a:br>
              <a:rPr lang="en-US" dirty="0" smtClean="0"/>
            </a:br>
            <a:r>
              <a:rPr lang="en-US" sz="3000" dirty="0"/>
              <a:t>5 work permit holders for every full-time local employee.</a:t>
            </a:r>
            <a:endParaRPr lang="th-TH" sz="3000" dirty="0"/>
          </a:p>
        </p:txBody>
      </p:sp>
      <p:graphicFrame>
        <p:nvGraphicFramePr>
          <p:cNvPr id="2" name="Table 1"/>
          <p:cNvGraphicFramePr>
            <a:graphicFrameLocks noGrp="1"/>
          </p:cNvGraphicFramePr>
          <p:nvPr/>
        </p:nvGraphicFramePr>
        <p:xfrm>
          <a:off x="3033346" y="3104560"/>
          <a:ext cx="3138855" cy="2076999"/>
        </p:xfrm>
        <a:graphic>
          <a:graphicData uri="http://schemas.openxmlformats.org/drawingml/2006/table">
            <a:tbl>
              <a:tblPr firstRow="1" bandRow="1">
                <a:tableStyleId>{5C22544A-7EE6-4342-B048-85BDC9FD1C3A}</a:tableStyleId>
              </a:tblPr>
              <a:tblGrid>
                <a:gridCol w="1820009"/>
                <a:gridCol w="1318846"/>
              </a:tblGrid>
              <a:tr h="604175">
                <a:tc>
                  <a:txBody>
                    <a:bodyPr/>
                    <a:lstStyle/>
                    <a:p>
                      <a:pPr algn="ctr"/>
                      <a:r>
                        <a:rPr lang="en-US" sz="1400" dirty="0" smtClean="0"/>
                        <a:t>Tier</a:t>
                      </a:r>
                      <a:endParaRPr lang="th-TH" sz="1400" dirty="0"/>
                    </a:p>
                  </a:txBody>
                  <a:tcPr marL="68580" marR="68580" marT="34290" marB="34290"/>
                </a:tc>
                <a:tc>
                  <a:txBody>
                    <a:bodyPr/>
                    <a:lstStyle/>
                    <a:p>
                      <a:pPr algn="ctr"/>
                      <a:r>
                        <a:rPr lang="en-US" sz="1400" dirty="0" smtClean="0"/>
                        <a:t>Monthly</a:t>
                      </a:r>
                      <a:endParaRPr lang="th-TH" sz="1400" dirty="0"/>
                    </a:p>
                  </a:txBody>
                  <a:tcPr marL="68580" marR="68580" marT="34290" marB="34290"/>
                </a:tc>
              </a:tr>
              <a:tr h="736412">
                <a:tc>
                  <a:txBody>
                    <a:bodyPr/>
                    <a:lstStyle/>
                    <a:p>
                      <a:pPr algn="ctr"/>
                      <a:r>
                        <a:rPr lang="en-US" sz="1400" dirty="0" smtClean="0"/>
                        <a:t>Skilled</a:t>
                      </a:r>
                      <a:endParaRPr lang="th-TH" sz="1400" dirty="0"/>
                    </a:p>
                  </a:txBody>
                  <a:tcPr marL="68580" marR="68580" marT="34290" marB="34290"/>
                </a:tc>
                <a:tc>
                  <a:txBody>
                    <a:bodyPr/>
                    <a:lstStyle/>
                    <a:p>
                      <a:pPr algn="ctr"/>
                      <a:r>
                        <a:rPr lang="en-US" sz="1400" dirty="0" smtClean="0"/>
                        <a:t>$300</a:t>
                      </a:r>
                      <a:endParaRPr lang="th-TH" sz="1400" dirty="0"/>
                    </a:p>
                  </a:txBody>
                  <a:tcPr marL="68580" marR="68580" marT="34290" marB="34290"/>
                </a:tc>
              </a:tr>
              <a:tr h="736412">
                <a:tc>
                  <a:txBody>
                    <a:bodyPr/>
                    <a:lstStyle/>
                    <a:p>
                      <a:pPr algn="ctr"/>
                      <a:r>
                        <a:rPr lang="en-US" sz="1400" dirty="0" smtClean="0"/>
                        <a:t>Unskilled</a:t>
                      </a:r>
                      <a:endParaRPr lang="th-TH" sz="1400" dirty="0"/>
                    </a:p>
                  </a:txBody>
                  <a:tcPr marL="68580" marR="68580" marT="34290" marB="34290"/>
                </a:tc>
                <a:tc>
                  <a:txBody>
                    <a:bodyPr/>
                    <a:lstStyle/>
                    <a:p>
                      <a:pPr algn="ctr"/>
                      <a:r>
                        <a:rPr lang="en-US" sz="1400" dirty="0" smtClean="0"/>
                        <a:t>$400</a:t>
                      </a:r>
                      <a:endParaRPr lang="th-TH" sz="1400" dirty="0"/>
                    </a:p>
                  </a:txBody>
                  <a:tcPr marL="68580" marR="68580" marT="34290" marB="34290"/>
                </a:tc>
              </a:tr>
            </a:tbl>
          </a:graphicData>
        </a:graphic>
      </p:graphicFrame>
    </p:spTree>
    <p:extLst>
      <p:ext uri="{BB962C8B-B14F-4D97-AF65-F5344CB8AC3E}">
        <p14:creationId xmlns:p14="http://schemas.microsoft.com/office/powerpoint/2010/main" val="428102349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007660" y="1638769"/>
            <a:ext cx="7128679" cy="4157445"/>
          </a:xfrm>
          <a:prstGeom prst="rect">
            <a:avLst/>
          </a:prstGeom>
        </p:spPr>
      </p:pic>
      <p:sp>
        <p:nvSpPr>
          <p:cNvPr id="5" name="Title 4"/>
          <p:cNvSpPr>
            <a:spLocks noGrp="1"/>
          </p:cNvSpPr>
          <p:nvPr>
            <p:ph type="title"/>
          </p:nvPr>
        </p:nvSpPr>
        <p:spPr>
          <a:xfrm>
            <a:off x="628649" y="950621"/>
            <a:ext cx="7886700" cy="994172"/>
          </a:xfrm>
        </p:spPr>
        <p:txBody>
          <a:bodyPr>
            <a:normAutofit fontScale="90000"/>
          </a:bodyPr>
          <a:lstStyle/>
          <a:p>
            <a:r>
              <a:rPr lang="en-US" dirty="0" smtClean="0"/>
              <a:t>Manufacturing: Types of business activities</a:t>
            </a:r>
            <a:endParaRPr lang="th-TH" dirty="0"/>
          </a:p>
        </p:txBody>
      </p:sp>
    </p:spTree>
    <p:extLst>
      <p:ext uri="{BB962C8B-B14F-4D97-AF65-F5344CB8AC3E}">
        <p14:creationId xmlns:p14="http://schemas.microsoft.com/office/powerpoint/2010/main" val="2353702432"/>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28601" y="883304"/>
            <a:ext cx="3465095" cy="994172"/>
          </a:xfrm>
          <a:solidFill>
            <a:schemeClr val="accent2">
              <a:lumMod val="60000"/>
              <a:lumOff val="40000"/>
            </a:schemeClr>
          </a:solidFill>
        </p:spPr>
        <p:txBody>
          <a:bodyPr>
            <a:normAutofit fontScale="90000"/>
          </a:bodyPr>
          <a:lstStyle/>
          <a:p>
            <a:r>
              <a:rPr lang="en-US" b="1" dirty="0" smtClean="0"/>
              <a:t>WP</a:t>
            </a:r>
            <a:r>
              <a:rPr lang="en-US" b="1" dirty="0"/>
              <a:t>: </a:t>
            </a:r>
            <a:r>
              <a:rPr lang="en-US" b="1" dirty="0" smtClean="0"/>
              <a:t>manufacturing</a:t>
            </a:r>
            <a:endParaRPr lang="th-TH" b="1" dirty="0"/>
          </a:p>
        </p:txBody>
      </p:sp>
      <p:pic>
        <p:nvPicPr>
          <p:cNvPr id="6" name="Picture 5"/>
          <p:cNvPicPr>
            <a:picLocks noChangeAspect="1"/>
          </p:cNvPicPr>
          <p:nvPr/>
        </p:nvPicPr>
        <p:blipFill>
          <a:blip r:embed="rId2"/>
          <a:stretch>
            <a:fillRect/>
          </a:stretch>
        </p:blipFill>
        <p:spPr>
          <a:xfrm>
            <a:off x="4125163" y="1052890"/>
            <a:ext cx="4646457" cy="1604360"/>
          </a:xfrm>
          <a:prstGeom prst="rect">
            <a:avLst/>
          </a:prstGeom>
        </p:spPr>
      </p:pic>
      <p:sp>
        <p:nvSpPr>
          <p:cNvPr id="8" name="TextBox 7"/>
          <p:cNvSpPr txBox="1"/>
          <p:nvPr/>
        </p:nvSpPr>
        <p:spPr>
          <a:xfrm>
            <a:off x="3962400" y="2703077"/>
            <a:ext cx="4809220" cy="830997"/>
          </a:xfrm>
          <a:prstGeom prst="rect">
            <a:avLst/>
          </a:prstGeom>
          <a:noFill/>
        </p:spPr>
        <p:txBody>
          <a:bodyPr wrap="square" rtlCol="0">
            <a:spAutoFit/>
          </a:bodyPr>
          <a:lstStyle/>
          <a:p>
            <a:r>
              <a:rPr lang="en-US" sz="2400" dirty="0"/>
              <a:t>The duration of a work permit is generally 2 years.</a:t>
            </a:r>
            <a:endParaRPr lang="th-TH" sz="2400" dirty="0"/>
          </a:p>
        </p:txBody>
      </p:sp>
      <p:graphicFrame>
        <p:nvGraphicFramePr>
          <p:cNvPr id="9" name="Table 8"/>
          <p:cNvGraphicFramePr>
            <a:graphicFrameLocks noGrp="1"/>
          </p:cNvGraphicFramePr>
          <p:nvPr>
            <p:extLst/>
          </p:nvPr>
        </p:nvGraphicFramePr>
        <p:xfrm>
          <a:off x="2955759" y="3526589"/>
          <a:ext cx="6096000" cy="1341120"/>
        </p:xfrm>
        <a:graphic>
          <a:graphicData uri="http://schemas.openxmlformats.org/drawingml/2006/table">
            <a:tbl>
              <a:tblPr firstRow="1" bandRow="1">
                <a:tableStyleId>{5C22544A-7EE6-4342-B048-85BDC9FD1C3A}</a:tableStyleId>
              </a:tblPr>
              <a:tblGrid>
                <a:gridCol w="2032000"/>
                <a:gridCol w="2032000"/>
                <a:gridCol w="2032000"/>
              </a:tblGrid>
              <a:tr h="480060">
                <a:tc>
                  <a:txBody>
                    <a:bodyPr/>
                    <a:lstStyle/>
                    <a:p>
                      <a:r>
                        <a:rPr lang="en-US" sz="1400" dirty="0" smtClean="0"/>
                        <a:t>Nationality</a:t>
                      </a:r>
                      <a:endParaRPr lang="th-TH" sz="1400" dirty="0"/>
                    </a:p>
                  </a:txBody>
                  <a:tcPr marL="68580" marR="68580" marT="34290" marB="34290"/>
                </a:tc>
                <a:tc>
                  <a:txBody>
                    <a:bodyPr/>
                    <a:lstStyle/>
                    <a:p>
                      <a:r>
                        <a:rPr lang="en-US" sz="1400" dirty="0" smtClean="0"/>
                        <a:t>Type of worker</a:t>
                      </a:r>
                      <a:endParaRPr lang="th-TH" sz="1400" dirty="0"/>
                    </a:p>
                  </a:txBody>
                  <a:tcPr marL="68580" marR="68580" marT="34290" marB="34290"/>
                </a:tc>
                <a:tc>
                  <a:txBody>
                    <a:bodyPr/>
                    <a:lstStyle/>
                    <a:p>
                      <a:r>
                        <a:rPr lang="en-US" sz="1400" dirty="0" smtClean="0"/>
                        <a:t>Maximum period</a:t>
                      </a:r>
                      <a:r>
                        <a:rPr lang="en-US" sz="1400" baseline="0" dirty="0" smtClean="0"/>
                        <a:t> of employment</a:t>
                      </a:r>
                      <a:endParaRPr lang="th-TH" sz="1400" dirty="0"/>
                    </a:p>
                  </a:txBody>
                  <a:tcPr marL="68580" marR="68580" marT="34290" marB="34290"/>
                </a:tc>
              </a:tr>
              <a:tr h="278130">
                <a:tc>
                  <a:txBody>
                    <a:bodyPr/>
                    <a:lstStyle/>
                    <a:p>
                      <a:r>
                        <a:rPr lang="en-US" sz="1400" dirty="0" smtClean="0"/>
                        <a:t>PRC</a:t>
                      </a:r>
                      <a:endParaRPr lang="th-TH" sz="1400" dirty="0"/>
                    </a:p>
                  </a:txBody>
                  <a:tcPr marL="68580" marR="68580" marT="34290" marB="34290"/>
                </a:tc>
                <a:tc>
                  <a:txBody>
                    <a:bodyPr/>
                    <a:lstStyle/>
                    <a:p>
                      <a:r>
                        <a:rPr lang="en-US" sz="1400" dirty="0" smtClean="0"/>
                        <a:t>Unskilled</a:t>
                      </a:r>
                      <a:endParaRPr lang="th-TH" sz="1400" dirty="0"/>
                    </a:p>
                  </a:txBody>
                  <a:tcPr marL="68580" marR="68580" marT="34290" marB="34290"/>
                </a:tc>
                <a:tc>
                  <a:txBody>
                    <a:bodyPr/>
                    <a:lstStyle/>
                    <a:p>
                      <a:r>
                        <a:rPr lang="en-US" sz="1400" dirty="0" smtClean="0"/>
                        <a:t>10 years</a:t>
                      </a:r>
                      <a:endParaRPr lang="th-TH" sz="1400" dirty="0"/>
                    </a:p>
                  </a:txBody>
                  <a:tcPr marL="68580" marR="68580" marT="34290" marB="34290"/>
                </a:tc>
              </a:tr>
              <a:tr h="278130">
                <a:tc>
                  <a:txBody>
                    <a:bodyPr/>
                    <a:lstStyle/>
                    <a:p>
                      <a:r>
                        <a:rPr lang="en-US" sz="1400" baseline="0" dirty="0" smtClean="0"/>
                        <a:t>PRC</a:t>
                      </a:r>
                      <a:endParaRPr lang="th-TH" sz="1400" dirty="0"/>
                    </a:p>
                  </a:txBody>
                  <a:tcPr marL="68580" marR="68580" marT="34290" marB="34290"/>
                </a:tc>
                <a:tc>
                  <a:txBody>
                    <a:bodyPr/>
                    <a:lstStyle/>
                    <a:p>
                      <a:r>
                        <a:rPr lang="en-US" sz="1400" dirty="0" smtClean="0"/>
                        <a:t>Skilled</a:t>
                      </a:r>
                      <a:endParaRPr lang="th-TH" sz="1400" dirty="0"/>
                    </a:p>
                  </a:txBody>
                  <a:tcPr marL="68580" marR="68580" marT="34290" marB="34290"/>
                </a:tc>
                <a:tc>
                  <a:txBody>
                    <a:bodyPr/>
                    <a:lstStyle/>
                    <a:p>
                      <a:r>
                        <a:rPr lang="en-US" sz="1400" dirty="0" smtClean="0"/>
                        <a:t>18</a:t>
                      </a:r>
                      <a:r>
                        <a:rPr lang="en-US" sz="1400" baseline="0" dirty="0" smtClean="0"/>
                        <a:t> </a:t>
                      </a:r>
                      <a:r>
                        <a:rPr lang="en-US" sz="1400" dirty="0" smtClean="0"/>
                        <a:t>years</a:t>
                      </a:r>
                      <a:endParaRPr lang="th-TH" sz="1400" dirty="0"/>
                    </a:p>
                  </a:txBody>
                  <a:tcPr marL="68580" marR="68580" marT="34290" marB="34290"/>
                </a:tc>
              </a:tr>
              <a:tr h="278130">
                <a:tc>
                  <a:txBody>
                    <a:bodyPr/>
                    <a:lstStyle/>
                    <a:p>
                      <a:r>
                        <a:rPr lang="en-US" sz="1400" dirty="0" smtClean="0"/>
                        <a:t>NAS, Malaysia</a:t>
                      </a:r>
                      <a:endParaRPr lang="th-TH" sz="1400" dirty="0"/>
                    </a:p>
                  </a:txBody>
                  <a:tcPr marL="68580" marR="68580" marT="34290" marB="34290"/>
                </a:tc>
                <a:tc>
                  <a:txBody>
                    <a:bodyPr/>
                    <a:lstStyle/>
                    <a:p>
                      <a:r>
                        <a:rPr lang="en-US" sz="1400" dirty="0" smtClean="0"/>
                        <a:t>All sectors</a:t>
                      </a:r>
                      <a:endParaRPr lang="th-TH" sz="1400" dirty="0"/>
                    </a:p>
                  </a:txBody>
                  <a:tcPr marL="68580" marR="68580" marT="34290" marB="34290"/>
                </a:tc>
                <a:tc>
                  <a:txBody>
                    <a:bodyPr/>
                    <a:lstStyle/>
                    <a:p>
                      <a:r>
                        <a:rPr lang="en-US" sz="1400" dirty="0" smtClean="0"/>
                        <a:t>No maximum</a:t>
                      </a:r>
                      <a:endParaRPr lang="th-TH" sz="1400" dirty="0"/>
                    </a:p>
                  </a:txBody>
                  <a:tcPr marL="68580" marR="68580" marT="34290" marB="34290"/>
                </a:tc>
              </a:tr>
            </a:tbl>
          </a:graphicData>
        </a:graphic>
      </p:graphicFrame>
      <p:pic>
        <p:nvPicPr>
          <p:cNvPr id="2" name="Picture 1"/>
          <p:cNvPicPr>
            <a:picLocks noChangeAspect="1"/>
          </p:cNvPicPr>
          <p:nvPr/>
        </p:nvPicPr>
        <p:blipFill>
          <a:blip r:embed="rId3"/>
          <a:stretch>
            <a:fillRect/>
          </a:stretch>
        </p:blipFill>
        <p:spPr>
          <a:xfrm>
            <a:off x="100137" y="1987382"/>
            <a:ext cx="3593559" cy="1131194"/>
          </a:xfrm>
          <a:prstGeom prst="rect">
            <a:avLst/>
          </a:prstGeom>
        </p:spPr>
      </p:pic>
      <p:pic>
        <p:nvPicPr>
          <p:cNvPr id="3" name="Picture 2"/>
          <p:cNvPicPr>
            <a:picLocks noChangeAspect="1"/>
          </p:cNvPicPr>
          <p:nvPr/>
        </p:nvPicPr>
        <p:blipFill>
          <a:blip r:embed="rId4"/>
          <a:stretch>
            <a:fillRect/>
          </a:stretch>
        </p:blipFill>
        <p:spPr>
          <a:xfrm>
            <a:off x="132347" y="3349663"/>
            <a:ext cx="2766426" cy="1502072"/>
          </a:xfrm>
          <a:prstGeom prst="rect">
            <a:avLst/>
          </a:prstGeom>
        </p:spPr>
      </p:pic>
    </p:spTree>
    <p:extLst>
      <p:ext uri="{BB962C8B-B14F-4D97-AF65-F5344CB8AC3E}">
        <p14:creationId xmlns:p14="http://schemas.microsoft.com/office/powerpoint/2010/main" val="1676195113"/>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Manufacturing: Quota and levy</a:t>
            </a:r>
            <a:endParaRPr lang="th-TH" dirty="0"/>
          </a:p>
        </p:txBody>
      </p:sp>
      <p:graphicFrame>
        <p:nvGraphicFramePr>
          <p:cNvPr id="6" name="Table 5"/>
          <p:cNvGraphicFramePr>
            <a:graphicFrameLocks noGrp="1"/>
          </p:cNvGraphicFramePr>
          <p:nvPr>
            <p:extLst>
              <p:ext uri="{D42A27DB-BD31-4B8C-83A1-F6EECF244321}">
                <p14:modId xmlns:p14="http://schemas.microsoft.com/office/powerpoint/2010/main" val="1661948427"/>
              </p:ext>
            </p:extLst>
          </p:nvPr>
        </p:nvGraphicFramePr>
        <p:xfrm>
          <a:off x="533400" y="1445455"/>
          <a:ext cx="8146075" cy="5394960"/>
        </p:xfrm>
        <a:graphic>
          <a:graphicData uri="http://schemas.openxmlformats.org/drawingml/2006/table">
            <a:tbl>
              <a:tblPr firstRow="1" bandRow="1">
                <a:tableStyleId>{5C22544A-7EE6-4342-B048-85BDC9FD1C3A}</a:tableStyleId>
              </a:tblPr>
              <a:tblGrid>
                <a:gridCol w="3681842"/>
                <a:gridCol w="2358475"/>
                <a:gridCol w="2105758"/>
              </a:tblGrid>
              <a:tr h="278130">
                <a:tc>
                  <a:txBody>
                    <a:bodyPr/>
                    <a:lstStyle/>
                    <a:p>
                      <a:r>
                        <a:rPr lang="en-US" sz="2800" dirty="0" smtClean="0"/>
                        <a:t>Quota</a:t>
                      </a:r>
                      <a:endParaRPr lang="th-TH" sz="2800" dirty="0"/>
                    </a:p>
                  </a:txBody>
                  <a:tcPr marL="68580" marR="68580" marT="34290" marB="34290"/>
                </a:tc>
                <a:tc>
                  <a:txBody>
                    <a:bodyPr/>
                    <a:lstStyle/>
                    <a:p>
                      <a:r>
                        <a:rPr lang="en-US" sz="2800" dirty="0" smtClean="0"/>
                        <a:t>Unskilled-monthly</a:t>
                      </a:r>
                      <a:endParaRPr lang="th-TH" sz="2800" dirty="0"/>
                    </a:p>
                  </a:txBody>
                  <a:tcPr marL="68580" marR="68580" marT="34290" marB="34290"/>
                </a:tc>
                <a:tc>
                  <a:txBody>
                    <a:bodyPr/>
                    <a:lstStyle/>
                    <a:p>
                      <a:r>
                        <a:rPr lang="en-US" sz="2800" dirty="0" smtClean="0"/>
                        <a:t>Skilled-monthly</a:t>
                      </a:r>
                      <a:endParaRPr lang="th-TH" sz="2800" dirty="0"/>
                    </a:p>
                  </a:txBody>
                  <a:tcPr marL="68580" marR="68580" marT="34290" marB="34290"/>
                </a:tc>
              </a:tr>
              <a:tr h="480060">
                <a:tc>
                  <a:txBody>
                    <a:bodyPr/>
                    <a:lstStyle/>
                    <a:p>
                      <a:r>
                        <a:rPr lang="en-US" sz="2800" dirty="0" smtClean="0"/>
                        <a:t>Tier 1</a:t>
                      </a:r>
                    </a:p>
                    <a:p>
                      <a:r>
                        <a:rPr lang="en-US" sz="2800" dirty="0" smtClean="0"/>
                        <a:t>Up</a:t>
                      </a:r>
                      <a:r>
                        <a:rPr lang="en-US" sz="2800" baseline="0" dirty="0" smtClean="0"/>
                        <a:t> to 25% of the total workforce</a:t>
                      </a:r>
                      <a:endParaRPr lang="th-TH" sz="2800" dirty="0"/>
                    </a:p>
                  </a:txBody>
                  <a:tcPr marL="68580" marR="68580" marT="34290" marB="34290"/>
                </a:tc>
                <a:tc>
                  <a:txBody>
                    <a:bodyPr/>
                    <a:lstStyle/>
                    <a:p>
                      <a:r>
                        <a:rPr lang="en-US" sz="2800" dirty="0" smtClean="0"/>
                        <a:t>$370</a:t>
                      </a:r>
                      <a:endParaRPr lang="th-TH" sz="2800" dirty="0"/>
                    </a:p>
                  </a:txBody>
                  <a:tcPr marL="68580" marR="68580" marT="34290" marB="34290"/>
                </a:tc>
                <a:tc>
                  <a:txBody>
                    <a:bodyPr/>
                    <a:lstStyle/>
                    <a:p>
                      <a:r>
                        <a:rPr lang="en-US" sz="2800" dirty="0" smtClean="0"/>
                        <a:t>$250</a:t>
                      </a:r>
                      <a:endParaRPr lang="th-TH" sz="2800" dirty="0"/>
                    </a:p>
                  </a:txBody>
                  <a:tcPr marL="68580" marR="68580" marT="34290" marB="34290"/>
                </a:tc>
              </a:tr>
              <a:tr h="480060">
                <a:tc>
                  <a:txBody>
                    <a:bodyPr/>
                    <a:lstStyle/>
                    <a:p>
                      <a:r>
                        <a:rPr lang="en-US" sz="2800" dirty="0" smtClean="0"/>
                        <a:t>Tier 2</a:t>
                      </a:r>
                    </a:p>
                    <a:p>
                      <a:r>
                        <a:rPr lang="en-US" sz="2800" dirty="0" smtClean="0"/>
                        <a:t>Above</a:t>
                      </a:r>
                      <a:r>
                        <a:rPr lang="en-US" sz="2800" baseline="0" dirty="0" smtClean="0"/>
                        <a:t> 25% to 50% of the total workforce</a:t>
                      </a:r>
                      <a:endParaRPr lang="th-TH" sz="2800" dirty="0" smtClean="0"/>
                    </a:p>
                  </a:txBody>
                  <a:tcPr marL="68580" marR="68580" marT="34290" marB="34290"/>
                </a:tc>
                <a:tc>
                  <a:txBody>
                    <a:bodyPr/>
                    <a:lstStyle/>
                    <a:p>
                      <a:r>
                        <a:rPr lang="en-US" sz="2800" dirty="0" smtClean="0"/>
                        <a:t>$470</a:t>
                      </a:r>
                      <a:endParaRPr lang="th-TH" sz="2800" dirty="0"/>
                    </a:p>
                  </a:txBody>
                  <a:tcPr marL="68580" marR="68580" marT="34290" marB="34290"/>
                </a:tc>
                <a:tc>
                  <a:txBody>
                    <a:bodyPr/>
                    <a:lstStyle/>
                    <a:p>
                      <a:r>
                        <a:rPr lang="en-US" sz="2800" dirty="0" smtClean="0"/>
                        <a:t>$350</a:t>
                      </a:r>
                      <a:endParaRPr lang="th-TH" sz="2800" dirty="0"/>
                    </a:p>
                  </a:txBody>
                  <a:tcPr marL="68580" marR="68580" marT="34290" marB="34290"/>
                </a:tc>
              </a:tr>
              <a:tr h="685800">
                <a:tc>
                  <a:txBody>
                    <a:bodyPr/>
                    <a:lstStyle/>
                    <a:p>
                      <a:r>
                        <a:rPr lang="en-US" sz="2800" dirty="0" smtClean="0"/>
                        <a:t>Tier 3</a:t>
                      </a:r>
                    </a:p>
                    <a:p>
                      <a:r>
                        <a:rPr lang="en-US" sz="2800" dirty="0" smtClean="0"/>
                        <a:t>Above</a:t>
                      </a:r>
                      <a:r>
                        <a:rPr lang="en-US" sz="2800" baseline="0" dirty="0" smtClean="0"/>
                        <a:t> 50% to 60% of the total workforce</a:t>
                      </a:r>
                      <a:endParaRPr lang="th-TH" sz="2800" dirty="0" smtClean="0"/>
                    </a:p>
                    <a:p>
                      <a:endParaRPr lang="th-TH" sz="2800" dirty="0"/>
                    </a:p>
                  </a:txBody>
                  <a:tcPr marL="68580" marR="68580" marT="34290" marB="34290"/>
                </a:tc>
                <a:tc>
                  <a:txBody>
                    <a:bodyPr/>
                    <a:lstStyle/>
                    <a:p>
                      <a:r>
                        <a:rPr lang="en-US" sz="2800" dirty="0" smtClean="0"/>
                        <a:t>$650</a:t>
                      </a:r>
                      <a:endParaRPr lang="th-TH" sz="2800" dirty="0"/>
                    </a:p>
                  </a:txBody>
                  <a:tcPr marL="68580" marR="68580" marT="34290" marB="34290"/>
                </a:tc>
                <a:tc>
                  <a:txBody>
                    <a:bodyPr/>
                    <a:lstStyle/>
                    <a:p>
                      <a:r>
                        <a:rPr lang="en-US" sz="2800" dirty="0" smtClean="0"/>
                        <a:t>$550</a:t>
                      </a:r>
                      <a:endParaRPr lang="th-TH" sz="2800" dirty="0"/>
                    </a:p>
                  </a:txBody>
                  <a:tcPr marL="68580" marR="68580" marT="34290" marB="34290"/>
                </a:tc>
              </a:tr>
            </a:tbl>
          </a:graphicData>
        </a:graphic>
      </p:graphicFrame>
    </p:spTree>
    <p:extLst>
      <p:ext uri="{BB962C8B-B14F-4D97-AF65-F5344CB8AC3E}">
        <p14:creationId xmlns:p14="http://schemas.microsoft.com/office/powerpoint/2010/main" val="1084056191"/>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Services: Quota and levy</a:t>
            </a:r>
            <a:endParaRPr lang="th-TH" dirty="0"/>
          </a:p>
        </p:txBody>
      </p:sp>
      <p:graphicFrame>
        <p:nvGraphicFramePr>
          <p:cNvPr id="6" name="Table 5"/>
          <p:cNvGraphicFramePr>
            <a:graphicFrameLocks noGrp="1"/>
          </p:cNvGraphicFramePr>
          <p:nvPr>
            <p:extLst>
              <p:ext uri="{D42A27DB-BD31-4B8C-83A1-F6EECF244321}">
                <p14:modId xmlns:p14="http://schemas.microsoft.com/office/powerpoint/2010/main" val="1933901151"/>
              </p:ext>
            </p:extLst>
          </p:nvPr>
        </p:nvGraphicFramePr>
        <p:xfrm>
          <a:off x="381000" y="1463040"/>
          <a:ext cx="8146075" cy="5394960"/>
        </p:xfrm>
        <a:graphic>
          <a:graphicData uri="http://schemas.openxmlformats.org/drawingml/2006/table">
            <a:tbl>
              <a:tblPr firstRow="1" bandRow="1">
                <a:tableStyleId>{5C22544A-7EE6-4342-B048-85BDC9FD1C3A}</a:tableStyleId>
              </a:tblPr>
              <a:tblGrid>
                <a:gridCol w="3681842"/>
                <a:gridCol w="2358475"/>
                <a:gridCol w="2105758"/>
              </a:tblGrid>
              <a:tr h="278130">
                <a:tc>
                  <a:txBody>
                    <a:bodyPr/>
                    <a:lstStyle/>
                    <a:p>
                      <a:r>
                        <a:rPr lang="en-US" sz="2800" dirty="0" smtClean="0"/>
                        <a:t>Quota</a:t>
                      </a:r>
                      <a:endParaRPr lang="th-TH" sz="2800" dirty="0"/>
                    </a:p>
                  </a:txBody>
                  <a:tcPr marL="68580" marR="68580" marT="34290" marB="34290"/>
                </a:tc>
                <a:tc>
                  <a:txBody>
                    <a:bodyPr/>
                    <a:lstStyle/>
                    <a:p>
                      <a:r>
                        <a:rPr lang="en-US" sz="2800" dirty="0" smtClean="0"/>
                        <a:t>Unskilled-monthly</a:t>
                      </a:r>
                      <a:endParaRPr lang="th-TH" sz="2800" dirty="0"/>
                    </a:p>
                  </a:txBody>
                  <a:tcPr marL="68580" marR="68580" marT="34290" marB="34290"/>
                </a:tc>
                <a:tc>
                  <a:txBody>
                    <a:bodyPr/>
                    <a:lstStyle/>
                    <a:p>
                      <a:r>
                        <a:rPr lang="en-US" sz="2800" dirty="0" smtClean="0"/>
                        <a:t>Skilled-monthly</a:t>
                      </a:r>
                      <a:endParaRPr lang="th-TH" sz="2800" dirty="0"/>
                    </a:p>
                  </a:txBody>
                  <a:tcPr marL="68580" marR="68580" marT="34290" marB="34290"/>
                </a:tc>
              </a:tr>
              <a:tr h="480060">
                <a:tc>
                  <a:txBody>
                    <a:bodyPr/>
                    <a:lstStyle/>
                    <a:p>
                      <a:r>
                        <a:rPr lang="en-US" sz="2800" dirty="0" smtClean="0"/>
                        <a:t>Tier 1</a:t>
                      </a:r>
                    </a:p>
                    <a:p>
                      <a:r>
                        <a:rPr lang="en-US" sz="2800" dirty="0" smtClean="0"/>
                        <a:t>Up</a:t>
                      </a:r>
                      <a:r>
                        <a:rPr lang="en-US" sz="2800" baseline="0" dirty="0" smtClean="0"/>
                        <a:t> to 10% of the total workforce</a:t>
                      </a:r>
                      <a:endParaRPr lang="th-TH" sz="2800" dirty="0"/>
                    </a:p>
                  </a:txBody>
                  <a:tcPr marL="68580" marR="68580" marT="34290" marB="34290"/>
                </a:tc>
                <a:tc>
                  <a:txBody>
                    <a:bodyPr/>
                    <a:lstStyle/>
                    <a:p>
                      <a:r>
                        <a:rPr lang="en-US" sz="2800" dirty="0" smtClean="0"/>
                        <a:t>$420</a:t>
                      </a:r>
                      <a:endParaRPr lang="th-TH" sz="2800" dirty="0"/>
                    </a:p>
                  </a:txBody>
                  <a:tcPr marL="68580" marR="68580" marT="34290" marB="34290"/>
                </a:tc>
                <a:tc>
                  <a:txBody>
                    <a:bodyPr/>
                    <a:lstStyle/>
                    <a:p>
                      <a:r>
                        <a:rPr lang="en-US" sz="2800" dirty="0" smtClean="0"/>
                        <a:t>$300</a:t>
                      </a:r>
                      <a:endParaRPr lang="th-TH" sz="2800" dirty="0"/>
                    </a:p>
                  </a:txBody>
                  <a:tcPr marL="68580" marR="68580" marT="34290" marB="34290"/>
                </a:tc>
              </a:tr>
              <a:tr h="480060">
                <a:tc>
                  <a:txBody>
                    <a:bodyPr/>
                    <a:lstStyle/>
                    <a:p>
                      <a:r>
                        <a:rPr lang="en-US" sz="2800" dirty="0" smtClean="0"/>
                        <a:t>Tier 2</a:t>
                      </a:r>
                    </a:p>
                    <a:p>
                      <a:r>
                        <a:rPr lang="en-US" sz="2800" dirty="0" smtClean="0"/>
                        <a:t>Above</a:t>
                      </a:r>
                      <a:r>
                        <a:rPr lang="en-US" sz="2800" baseline="0" dirty="0" smtClean="0"/>
                        <a:t> 10% to 25% of the total workforce</a:t>
                      </a:r>
                      <a:endParaRPr lang="th-TH" sz="2800" dirty="0" smtClean="0"/>
                    </a:p>
                  </a:txBody>
                  <a:tcPr marL="68580" marR="68580" marT="34290" marB="34290"/>
                </a:tc>
                <a:tc>
                  <a:txBody>
                    <a:bodyPr/>
                    <a:lstStyle/>
                    <a:p>
                      <a:r>
                        <a:rPr lang="en-US" sz="2800" dirty="0" smtClean="0"/>
                        <a:t>$550</a:t>
                      </a:r>
                      <a:endParaRPr lang="th-TH" sz="2800" dirty="0"/>
                    </a:p>
                  </a:txBody>
                  <a:tcPr marL="68580" marR="68580" marT="34290" marB="34290"/>
                </a:tc>
                <a:tc>
                  <a:txBody>
                    <a:bodyPr/>
                    <a:lstStyle/>
                    <a:p>
                      <a:r>
                        <a:rPr lang="en-US" sz="2800" dirty="0" smtClean="0"/>
                        <a:t>$400</a:t>
                      </a:r>
                      <a:endParaRPr lang="th-TH" sz="2800" dirty="0"/>
                    </a:p>
                  </a:txBody>
                  <a:tcPr marL="68580" marR="68580" marT="34290" marB="34290"/>
                </a:tc>
              </a:tr>
              <a:tr h="685800">
                <a:tc>
                  <a:txBody>
                    <a:bodyPr/>
                    <a:lstStyle/>
                    <a:p>
                      <a:r>
                        <a:rPr lang="en-US" sz="2800" dirty="0" smtClean="0"/>
                        <a:t>Tier 3</a:t>
                      </a:r>
                    </a:p>
                    <a:p>
                      <a:r>
                        <a:rPr lang="en-US" sz="2800" dirty="0" smtClean="0"/>
                        <a:t>Above</a:t>
                      </a:r>
                      <a:r>
                        <a:rPr lang="en-US" sz="2800" baseline="0" dirty="0" smtClean="0"/>
                        <a:t> 25% to 40% of the total workforce</a:t>
                      </a:r>
                      <a:endParaRPr lang="th-TH" sz="2800" dirty="0" smtClean="0"/>
                    </a:p>
                    <a:p>
                      <a:endParaRPr lang="th-TH" sz="2800" dirty="0"/>
                    </a:p>
                  </a:txBody>
                  <a:tcPr marL="68580" marR="68580" marT="34290" marB="34290"/>
                </a:tc>
                <a:tc>
                  <a:txBody>
                    <a:bodyPr/>
                    <a:lstStyle/>
                    <a:p>
                      <a:r>
                        <a:rPr lang="en-US" sz="2800" dirty="0" smtClean="0"/>
                        <a:t>$700</a:t>
                      </a:r>
                      <a:endParaRPr lang="th-TH" sz="2800" dirty="0"/>
                    </a:p>
                  </a:txBody>
                  <a:tcPr marL="68580" marR="68580" marT="34290" marB="34290"/>
                </a:tc>
                <a:tc>
                  <a:txBody>
                    <a:bodyPr/>
                    <a:lstStyle/>
                    <a:p>
                      <a:r>
                        <a:rPr lang="en-US" sz="2800" dirty="0" smtClean="0"/>
                        <a:t>$600</a:t>
                      </a:r>
                      <a:endParaRPr lang="th-TH" sz="2800" dirty="0"/>
                    </a:p>
                  </a:txBody>
                  <a:tcPr marL="68580" marR="68580" marT="34290" marB="34290"/>
                </a:tc>
              </a:tr>
            </a:tbl>
          </a:graphicData>
        </a:graphic>
      </p:graphicFrame>
    </p:spTree>
    <p:extLst>
      <p:ext uri="{BB962C8B-B14F-4D97-AF65-F5344CB8AC3E}">
        <p14:creationId xmlns:p14="http://schemas.microsoft.com/office/powerpoint/2010/main" val="265128457"/>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295032753"/>
              </p:ext>
            </p:extLst>
          </p:nvPr>
        </p:nvGraphicFramePr>
        <p:xfrm>
          <a:off x="990600" y="228600"/>
          <a:ext cx="7064388" cy="5966460"/>
        </p:xfrm>
        <a:graphic>
          <a:graphicData uri="http://schemas.openxmlformats.org/drawingml/2006/table">
            <a:tbl>
              <a:tblPr firstRow="1" bandRow="1">
                <a:tableStyleId>{5C22544A-7EE6-4342-B048-85BDC9FD1C3A}</a:tableStyleId>
              </a:tblPr>
              <a:tblGrid>
                <a:gridCol w="1981200"/>
                <a:gridCol w="2728392"/>
                <a:gridCol w="2354796"/>
              </a:tblGrid>
              <a:tr h="367872">
                <a:tc>
                  <a:txBody>
                    <a:bodyPr/>
                    <a:lstStyle/>
                    <a:p>
                      <a:r>
                        <a:rPr lang="en-US" sz="3600" dirty="0" smtClean="0"/>
                        <a:t>Type of work</a:t>
                      </a:r>
                      <a:endParaRPr lang="th-TH" sz="3600" dirty="0"/>
                    </a:p>
                  </a:txBody>
                  <a:tcPr marL="68580" marR="68580" marT="34290" marB="34290"/>
                </a:tc>
                <a:tc>
                  <a:txBody>
                    <a:bodyPr/>
                    <a:lstStyle/>
                    <a:p>
                      <a:r>
                        <a:rPr lang="en-US" sz="3600" dirty="0" smtClean="0"/>
                        <a:t>Monthly rate</a:t>
                      </a:r>
                      <a:endParaRPr lang="th-TH" sz="3600" dirty="0"/>
                    </a:p>
                  </a:txBody>
                  <a:tcPr marL="68580" marR="68580" marT="34290" marB="34290"/>
                </a:tc>
                <a:tc>
                  <a:txBody>
                    <a:bodyPr/>
                    <a:lstStyle/>
                    <a:p>
                      <a:r>
                        <a:rPr lang="en-US" sz="3600" dirty="0" smtClean="0"/>
                        <a:t>Monthly rate</a:t>
                      </a:r>
                      <a:endParaRPr lang="th-TH" sz="3600" dirty="0"/>
                    </a:p>
                  </a:txBody>
                  <a:tcPr marL="68580" marR="68580" marT="34290" marB="34290"/>
                </a:tc>
              </a:tr>
              <a:tr h="367872">
                <a:tc>
                  <a:txBody>
                    <a:bodyPr/>
                    <a:lstStyle/>
                    <a:p>
                      <a:r>
                        <a:rPr lang="en-US" sz="3600" dirty="0" smtClean="0"/>
                        <a:t>Domestic worker</a:t>
                      </a:r>
                      <a:endParaRPr lang="th-TH" sz="3600" dirty="0"/>
                    </a:p>
                  </a:txBody>
                  <a:tcPr marL="68580" marR="68580" marT="34290" marB="34290"/>
                </a:tc>
                <a:tc>
                  <a:txBody>
                    <a:bodyPr/>
                    <a:lstStyle/>
                    <a:p>
                      <a:r>
                        <a:rPr lang="en-US" sz="3600" dirty="0" smtClean="0"/>
                        <a:t>Normal</a:t>
                      </a:r>
                      <a:endParaRPr lang="th-TH" sz="3600" dirty="0"/>
                    </a:p>
                  </a:txBody>
                  <a:tcPr marL="68580" marR="68580" marT="34290" marB="34290"/>
                </a:tc>
                <a:tc>
                  <a:txBody>
                    <a:bodyPr/>
                    <a:lstStyle/>
                    <a:p>
                      <a:r>
                        <a:rPr lang="en-US" sz="3600" dirty="0" smtClean="0"/>
                        <a:t>concessionary</a:t>
                      </a:r>
                      <a:endParaRPr lang="th-TH" sz="3600" dirty="0"/>
                    </a:p>
                  </a:txBody>
                  <a:tcPr marL="68580" marR="68580" marT="34290" marB="34290"/>
                </a:tc>
              </a:tr>
              <a:tr h="367872">
                <a:tc>
                  <a:txBody>
                    <a:bodyPr/>
                    <a:lstStyle/>
                    <a:p>
                      <a:endParaRPr lang="th-TH" sz="3600" dirty="0"/>
                    </a:p>
                  </a:txBody>
                  <a:tcPr marL="68580" marR="68580" marT="34290" marB="34290"/>
                </a:tc>
                <a:tc>
                  <a:txBody>
                    <a:bodyPr/>
                    <a:lstStyle/>
                    <a:p>
                      <a:r>
                        <a:rPr lang="en-US" sz="3600" dirty="0" smtClean="0"/>
                        <a:t>265</a:t>
                      </a:r>
                      <a:endParaRPr lang="th-TH" sz="3600" dirty="0"/>
                    </a:p>
                  </a:txBody>
                  <a:tcPr marL="68580" marR="68580" marT="34290" marB="34290"/>
                </a:tc>
                <a:tc>
                  <a:txBody>
                    <a:bodyPr/>
                    <a:lstStyle/>
                    <a:p>
                      <a:r>
                        <a:rPr lang="en-US" sz="3600" dirty="0" smtClean="0"/>
                        <a:t>120</a:t>
                      </a:r>
                      <a:endParaRPr lang="th-TH" sz="3600" dirty="0"/>
                    </a:p>
                  </a:txBody>
                  <a:tcPr marL="68580" marR="68580" marT="34290" marB="34290"/>
                </a:tc>
              </a:tr>
              <a:tr h="367872">
                <a:tc>
                  <a:txBody>
                    <a:bodyPr/>
                    <a:lstStyle/>
                    <a:p>
                      <a:r>
                        <a:rPr lang="en-US" sz="3600" dirty="0" smtClean="0"/>
                        <a:t>Nanny</a:t>
                      </a:r>
                      <a:endParaRPr lang="th-TH" sz="3600" dirty="0"/>
                    </a:p>
                  </a:txBody>
                  <a:tcPr marL="68580" marR="68580" marT="34290" marB="34290"/>
                </a:tc>
                <a:tc>
                  <a:txBody>
                    <a:bodyPr/>
                    <a:lstStyle/>
                    <a:p>
                      <a:r>
                        <a:rPr lang="en-US" sz="3600" dirty="0" smtClean="0"/>
                        <a:t>Singaporeans</a:t>
                      </a:r>
                      <a:endParaRPr lang="th-TH" sz="3600" dirty="0"/>
                    </a:p>
                  </a:txBody>
                  <a:tcPr marL="68580" marR="68580" marT="34290" marB="34290"/>
                </a:tc>
                <a:tc>
                  <a:txBody>
                    <a:bodyPr/>
                    <a:lstStyle/>
                    <a:p>
                      <a:r>
                        <a:rPr lang="en-US" sz="3600" dirty="0" smtClean="0"/>
                        <a:t>Malaysians</a:t>
                      </a:r>
                      <a:endParaRPr lang="th-TH" sz="3600" dirty="0"/>
                    </a:p>
                  </a:txBody>
                  <a:tcPr marL="68580" marR="68580" marT="34290" marB="34290"/>
                </a:tc>
              </a:tr>
              <a:tr h="367872">
                <a:tc>
                  <a:txBody>
                    <a:bodyPr/>
                    <a:lstStyle/>
                    <a:p>
                      <a:endParaRPr lang="th-TH" sz="3600"/>
                    </a:p>
                  </a:txBody>
                  <a:tcPr marL="68580" marR="68580" marT="34290" marB="34290"/>
                </a:tc>
                <a:tc>
                  <a:txBody>
                    <a:bodyPr/>
                    <a:lstStyle/>
                    <a:p>
                      <a:r>
                        <a:rPr lang="en-US" sz="3600" dirty="0" smtClean="0"/>
                        <a:t>120</a:t>
                      </a:r>
                      <a:endParaRPr lang="th-TH" sz="3600" dirty="0"/>
                    </a:p>
                  </a:txBody>
                  <a:tcPr marL="68580" marR="68580" marT="34290" marB="34290"/>
                </a:tc>
                <a:tc>
                  <a:txBody>
                    <a:bodyPr/>
                    <a:lstStyle/>
                    <a:p>
                      <a:r>
                        <a:rPr lang="en-US" sz="3600" dirty="0" smtClean="0"/>
                        <a:t>265</a:t>
                      </a:r>
                      <a:endParaRPr lang="th-TH" sz="3600" dirty="0"/>
                    </a:p>
                  </a:txBody>
                  <a:tcPr marL="68580" marR="68580" marT="34290" marB="34290"/>
                </a:tc>
              </a:tr>
              <a:tr h="367872">
                <a:tc>
                  <a:txBody>
                    <a:bodyPr/>
                    <a:lstStyle/>
                    <a:p>
                      <a:r>
                        <a:rPr lang="en-US" sz="3600" dirty="0" smtClean="0"/>
                        <a:t>Artistes</a:t>
                      </a:r>
                      <a:endParaRPr lang="th-TH" sz="3600" dirty="0"/>
                    </a:p>
                  </a:txBody>
                  <a:tcPr marL="68580" marR="68580" marT="34290" marB="34290"/>
                </a:tc>
                <a:tc>
                  <a:txBody>
                    <a:bodyPr/>
                    <a:lstStyle/>
                    <a:p>
                      <a:r>
                        <a:rPr lang="en-US" sz="3600" dirty="0" smtClean="0"/>
                        <a:t>First 8 artistes</a:t>
                      </a:r>
                      <a:endParaRPr lang="th-TH" sz="3600" dirty="0"/>
                    </a:p>
                  </a:txBody>
                  <a:tcPr marL="68580" marR="68580" marT="34290" marB="34290"/>
                </a:tc>
                <a:tc>
                  <a:txBody>
                    <a:bodyPr/>
                    <a:lstStyle/>
                    <a:p>
                      <a:r>
                        <a:rPr lang="en-US" sz="3600" dirty="0" smtClean="0"/>
                        <a:t>9 and above</a:t>
                      </a:r>
                      <a:endParaRPr lang="th-TH" sz="3600" dirty="0"/>
                    </a:p>
                  </a:txBody>
                  <a:tcPr marL="68580" marR="68580" marT="34290" marB="34290"/>
                </a:tc>
              </a:tr>
              <a:tr h="367872">
                <a:tc>
                  <a:txBody>
                    <a:bodyPr/>
                    <a:lstStyle/>
                    <a:p>
                      <a:endParaRPr lang="th-TH" sz="3600"/>
                    </a:p>
                  </a:txBody>
                  <a:tcPr marL="68580" marR="68580" marT="34290" marB="34290"/>
                </a:tc>
                <a:tc>
                  <a:txBody>
                    <a:bodyPr/>
                    <a:lstStyle/>
                    <a:p>
                      <a:r>
                        <a:rPr lang="en-US" sz="3600" dirty="0" smtClean="0"/>
                        <a:t>420</a:t>
                      </a:r>
                      <a:endParaRPr lang="th-TH" sz="3600" dirty="0"/>
                    </a:p>
                  </a:txBody>
                  <a:tcPr marL="68580" marR="68580" marT="34290" marB="34290"/>
                </a:tc>
                <a:tc>
                  <a:txBody>
                    <a:bodyPr/>
                    <a:lstStyle/>
                    <a:p>
                      <a:r>
                        <a:rPr lang="en-US" sz="3600" dirty="0" smtClean="0"/>
                        <a:t>750</a:t>
                      </a:r>
                      <a:endParaRPr lang="th-TH" sz="3600" dirty="0"/>
                    </a:p>
                  </a:txBody>
                  <a:tcPr marL="68580" marR="68580" marT="34290" marB="34290"/>
                </a:tc>
              </a:tr>
            </a:tbl>
          </a:graphicData>
        </a:graphic>
      </p:graphicFrame>
    </p:spTree>
    <p:extLst>
      <p:ext uri="{BB962C8B-B14F-4D97-AF65-F5344CB8AC3E}">
        <p14:creationId xmlns:p14="http://schemas.microsoft.com/office/powerpoint/2010/main" val="1250390822"/>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th-TH" b="1" dirty="0">
                <a:latin typeface="TH SarabunPSK" pitchFamily="34" charset="-34"/>
                <a:cs typeface="TH SarabunPSK" pitchFamily="34" charset="-34"/>
              </a:rPr>
              <a:t>สรุปบทเรียนที่ได้จากการศึกษานโยบายและวิธีบริหารจัดการแรงงานต่างชาติของ</a:t>
            </a:r>
            <a:r>
              <a:rPr lang="th-TH" b="1" dirty="0" smtClean="0">
                <a:latin typeface="TH SarabunPSK" pitchFamily="34" charset="-34"/>
                <a:cs typeface="TH SarabunPSK" pitchFamily="34" charset="-34"/>
              </a:rPr>
              <a:t>สิงคโปร์</a:t>
            </a:r>
            <a:endParaRPr lang="th-TH" dirty="0"/>
          </a:p>
        </p:txBody>
      </p:sp>
      <p:sp>
        <p:nvSpPr>
          <p:cNvPr id="4" name="Content Placeholder 3"/>
          <p:cNvSpPr>
            <a:spLocks noGrp="1"/>
          </p:cNvSpPr>
          <p:nvPr>
            <p:ph idx="1"/>
          </p:nvPr>
        </p:nvSpPr>
        <p:spPr>
          <a:xfrm>
            <a:off x="228600" y="1448345"/>
            <a:ext cx="8915400" cy="4525963"/>
          </a:xfrm>
        </p:spPr>
        <p:txBody>
          <a:bodyPr>
            <a:noAutofit/>
          </a:bodyPr>
          <a:lstStyle/>
          <a:p>
            <a:pPr lvl="0"/>
            <a:r>
              <a:rPr lang="th-TH" sz="2800" dirty="0"/>
              <a:t>ประเภทใบอนุญาตทำงานจัดแบ่งตามทักษะฝีมือและภาคอุตสาหกรรมอย่างซับซ้อนแต่ชัดเจน</a:t>
            </a:r>
            <a:endParaRPr lang="en-US" sz="2800" dirty="0"/>
          </a:p>
          <a:p>
            <a:pPr lvl="0"/>
            <a:r>
              <a:rPr lang="th-TH" sz="2800" dirty="0"/>
              <a:t>นโยบายเป็นมิตรต่อแรงงานต่างชาติทักษะสูง ในขณะที่พยายามจำกัดแรงงานต่างชาติไร้ฝีมือไม่ให้มีจำนวนมากเกินไปและไม่ให้ตั้งรกรากอยู่อย่างถาวร</a:t>
            </a:r>
            <a:endParaRPr lang="en-US" sz="2800" dirty="0"/>
          </a:p>
          <a:p>
            <a:pPr lvl="0"/>
            <a:r>
              <a:rPr lang="th-TH" sz="2800" dirty="0"/>
              <a:t>ทักษะแรงงานถูกทดสอบและรับรองอย่างมีมาตรฐานจากหน่วยงานที่ทางการกำหนด</a:t>
            </a:r>
            <a:endParaRPr lang="en-US" sz="2800" dirty="0"/>
          </a:p>
          <a:p>
            <a:pPr lvl="0"/>
            <a:r>
              <a:rPr lang="th-TH" sz="2800" dirty="0"/>
              <a:t>มาตรการที่ใช้มีความยืดหยุ่นสามารถปรับเปลี่ยนให้ตอบสนองต่อสถานการณ์ในประเทศอยู่เสมอ ด้วยการปรับอัตราภาษี และเพดานการพึ่งพาแรงงานต่างชาติในกรณีแรงงานช่างฝีมือ กึ่งฝีมือ และไร้ฝีมือ ส่วนกรณีแรงงานระดับวิชาชีพและช่างเทคนิค ใช้วิธีปรับระดับเงินเดือนขั้นต่ำที่สามารถขอใบอนุญาตประเภทต่างๆ</a:t>
            </a:r>
            <a:r>
              <a:rPr lang="th-TH" sz="2800" dirty="0" smtClean="0"/>
              <a:t>ได้</a:t>
            </a:r>
          </a:p>
          <a:p>
            <a:r>
              <a:rPr lang="th-TH" sz="2800" dirty="0"/>
              <a:t>นายจ้างต้องรับผิดชอบต้นทุนที่แท้จริงที่เกิดจากการใช้แรงงานต่างชาติ ด้วยการจ่ายภาษี การจัดหาที่อยู่อาศัย ซื้อประกันสุขภาพ และส่งแรงงานต่างชาติเข้าอบรมพัฒนาทักษะแรงงาน </a:t>
            </a:r>
            <a:endParaRPr lang="en-US" sz="2800" dirty="0"/>
          </a:p>
        </p:txBody>
      </p:sp>
    </p:spTree>
    <p:extLst>
      <p:ext uri="{BB962C8B-B14F-4D97-AF65-F5344CB8AC3E}">
        <p14:creationId xmlns:p14="http://schemas.microsoft.com/office/powerpoint/2010/main" val="293384905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381000"/>
            <a:ext cx="8763000" cy="6019800"/>
          </a:xfrm>
        </p:spPr>
        <p:txBody>
          <a:bodyPr>
            <a:normAutofit fontScale="92500" lnSpcReduction="20000"/>
          </a:bodyPr>
          <a:lstStyle/>
          <a:p>
            <a:pPr lvl="0"/>
            <a:r>
              <a:rPr lang="th-TH" sz="3800" dirty="0" smtClean="0"/>
              <a:t>มุ่ง</a:t>
            </a:r>
            <a:r>
              <a:rPr lang="th-TH" sz="3800" dirty="0"/>
              <a:t>พัฒนาฝีมือแรงงานโดยใช้เครื่องมือทางภาษีเพื่อสร้างแรงจูงใจให้นายจ้างพัฒนาฝีมือแรงงาน และให้นายจ้างส่งเงินเข้ากองทุนเพื่อพัฒนาฝีมือแรงงานต่างชาติ</a:t>
            </a:r>
            <a:endParaRPr lang="en-US" sz="3800" dirty="0"/>
          </a:p>
          <a:p>
            <a:pPr lvl="0"/>
            <a:r>
              <a:rPr lang="th-TH" sz="3800" dirty="0"/>
              <a:t>ควบคุมปริมาณแรงงานต่างชาติโดยกำหนดเงินเดือนขั้นต่ำ โควตาหรือเพดานการพึ่งพิง อายุ และสัญชาติ</a:t>
            </a:r>
            <a:endParaRPr lang="en-US" sz="3800" dirty="0"/>
          </a:p>
          <a:p>
            <a:pPr lvl="0"/>
            <a:r>
              <a:rPr lang="th-TH" sz="3800" dirty="0"/>
              <a:t>มีการปฐมนิเทศแรงงานใหม่เพื่อให้สามารถปรับตัวและอบรมแรงงานเป็นระยะเพื่อให้แรงงานมีมาตรฐานและความปลอดภัย</a:t>
            </a:r>
            <a:endParaRPr lang="en-US" sz="3800" dirty="0"/>
          </a:p>
          <a:p>
            <a:pPr lvl="0"/>
            <a:r>
              <a:rPr lang="th-TH" sz="3800" dirty="0"/>
              <a:t>รัฐบาลบอกให้นายจ้างตระหนักว่า การจ้างแรงงานต่างชาติถือเป็นสิทธิพิเศษ </a:t>
            </a:r>
            <a:r>
              <a:rPr lang="en-US" sz="3800" dirty="0"/>
              <a:t>(Privilege) </a:t>
            </a:r>
            <a:r>
              <a:rPr lang="th-TH" sz="3800" dirty="0"/>
              <a:t>นายจ้างต้องจ้างคนสิงคโปร์เป็นหลักและก่อนที่จะจ้างแรงงานต่างชาติ </a:t>
            </a:r>
            <a:endParaRPr lang="en-US" sz="3800" dirty="0"/>
          </a:p>
          <a:p>
            <a:pPr lvl="0"/>
            <a:r>
              <a:rPr lang="th-TH" sz="3800" dirty="0"/>
              <a:t>เผยแพร่ข้อมูลการจ้างแรงงานต่างชาติและการขอใบอนุญาตทำงานบนเว็บไซด์อย่างละเอียดครบถ้วน</a:t>
            </a:r>
            <a:endParaRPr lang="en-US" sz="3800" dirty="0"/>
          </a:p>
          <a:p>
            <a:endParaRPr lang="th-TH" dirty="0"/>
          </a:p>
        </p:txBody>
      </p:sp>
    </p:spTree>
    <p:extLst>
      <p:ext uri="{BB962C8B-B14F-4D97-AF65-F5344CB8AC3E}">
        <p14:creationId xmlns:p14="http://schemas.microsoft.com/office/powerpoint/2010/main" val="164895375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609600"/>
            <a:ext cx="8763000" cy="5516563"/>
          </a:xfrm>
        </p:spPr>
        <p:txBody>
          <a:bodyPr>
            <a:normAutofit fontScale="92500" lnSpcReduction="10000"/>
          </a:bodyPr>
          <a:lstStyle/>
          <a:p>
            <a:pPr lvl="0"/>
            <a:r>
              <a:rPr lang="th-TH" dirty="0"/>
              <a:t>แรงงานต่างชาติทุกระดับไม่ต้องเข้าประกันสังคม นายจ้างซื้อประกันสุขภาพให้กับแรงงานต่างชาติกึ่งฝีมือและไร้ฝีมือ ทำให้ไม่ต้องจ่ายเงินสมทบเข้ากองทุนประกันสังคมที่ให้การคุ้มครองแรงงานในด้านที่ไม่เหมาะกับแรงงานต่างชาติ เช่น สิทธิ์การคลอดบุตร ทั้งนี้ สิงคโปร์ไม่มีประกันการว่างงาน</a:t>
            </a:r>
            <a:endParaRPr lang="en-US" dirty="0"/>
          </a:p>
          <a:p>
            <a:pPr lvl="0"/>
            <a:r>
              <a:rPr lang="th-TH" dirty="0"/>
              <a:t>มีการปฏิบัติต่อแรงงานต่างชาติแต่ละสัญชาติไม่เท่าเทียมกัน โดยกำหนดภาษี อาชีพ และระยะเวลาที่สามารถทำงานได้ ที่เอื้อประโยชน์ต่อแรงงานจากมาเลเซียและเอเชียเหนือมากกว่าแรงงานจีนและ </a:t>
            </a:r>
            <a:r>
              <a:rPr lang="en-US" dirty="0"/>
              <a:t>Non-traditional</a:t>
            </a:r>
          </a:p>
          <a:p>
            <a:pPr lvl="0"/>
            <a:r>
              <a:rPr lang="th-TH" dirty="0"/>
              <a:t>มีความเข้มงวดเรื่องการแต่งงาน การตั้งครรภ์ และการนำผู้ติดตามเข้าประเทศ ทำให้ไม่มีปัญหาเรื่องผู้ติดตาม</a:t>
            </a:r>
            <a:endParaRPr lang="en-US" dirty="0"/>
          </a:p>
          <a:p>
            <a:pPr lvl="0"/>
            <a:r>
              <a:rPr lang="th-TH" dirty="0"/>
              <a:t>มีการกำหนดระยะเวลาทำงานของแรงงานต่างชาติไว้ชัดเจนทำให้ทุกฝ่ายสามารถวางแผนระยะยาวได้ ทำให้นายจ้างมีแรงจูงใจในการพัฒนาฝีมือแรงงาน และป้องกันปัญหาการตั้ง</a:t>
            </a:r>
            <a:r>
              <a:rPr lang="th-TH" dirty="0" smtClean="0"/>
              <a:t>รกราก</a:t>
            </a:r>
            <a:endParaRPr lang="th-TH" dirty="0"/>
          </a:p>
        </p:txBody>
      </p:sp>
    </p:spTree>
    <p:extLst>
      <p:ext uri="{BB962C8B-B14F-4D97-AF65-F5344CB8AC3E}">
        <p14:creationId xmlns:p14="http://schemas.microsoft.com/office/powerpoint/2010/main" val="44967925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dirty="0" smtClean="0"/>
              <a:t>จุดอ่อน</a:t>
            </a:r>
            <a:endParaRPr lang="th-TH" dirty="0"/>
          </a:p>
        </p:txBody>
      </p:sp>
      <p:sp>
        <p:nvSpPr>
          <p:cNvPr id="3" name="Content Placeholder 2"/>
          <p:cNvSpPr>
            <a:spLocks noGrp="1"/>
          </p:cNvSpPr>
          <p:nvPr>
            <p:ph idx="1"/>
          </p:nvPr>
        </p:nvSpPr>
        <p:spPr>
          <a:xfrm>
            <a:off x="228600" y="1295400"/>
            <a:ext cx="8458200" cy="4830763"/>
          </a:xfrm>
        </p:spPr>
        <p:txBody>
          <a:bodyPr>
            <a:normAutofit fontScale="77500" lnSpcReduction="20000"/>
          </a:bodyPr>
          <a:lstStyle/>
          <a:p>
            <a:pPr marL="385763" indent="-385763">
              <a:buAutoNum type="arabicParenR"/>
            </a:pPr>
            <a:r>
              <a:rPr lang="th-TH" sz="3800" dirty="0" smtClean="0"/>
              <a:t>นโยบาย</a:t>
            </a:r>
            <a:r>
              <a:rPr lang="th-TH" sz="3800" dirty="0"/>
              <a:t>มีการปรับเปลี่ยนบ่อยครั้ง ส่งผลต่อภาคธุรกิจแลผู้ประกอบการบางรายปรับตัวไม่ทัน </a:t>
            </a:r>
            <a:endParaRPr lang="en-US" sz="3800" dirty="0" smtClean="0"/>
          </a:p>
          <a:p>
            <a:pPr marL="0" indent="0">
              <a:buNone/>
            </a:pPr>
            <a:r>
              <a:rPr lang="en-US" sz="3800" dirty="0" smtClean="0"/>
              <a:t>2</a:t>
            </a:r>
            <a:r>
              <a:rPr lang="en-US" sz="3800" dirty="0"/>
              <a:t>) </a:t>
            </a:r>
            <a:r>
              <a:rPr lang="th-TH" sz="3800" dirty="0"/>
              <a:t>สิงคโปร์ยังมีปัญหาในเรื่องสิทธิมนุษยชนจากความเห็นของกลุ่มพิทักษ์สิทธิมนุษยชน และ </a:t>
            </a:r>
            <a:r>
              <a:rPr lang="en-US" sz="3800" dirty="0" smtClean="0"/>
              <a:t>NGO</a:t>
            </a:r>
            <a:endParaRPr lang="th-TH" sz="3800" dirty="0" smtClean="0"/>
          </a:p>
          <a:p>
            <a:pPr marL="0" indent="0">
              <a:buNone/>
            </a:pPr>
            <a:r>
              <a:rPr lang="en-US" sz="3800" dirty="0"/>
              <a:t>3) </a:t>
            </a:r>
            <a:r>
              <a:rPr lang="th-TH" sz="3800" dirty="0"/>
              <a:t>ยังคงมีการลักลอบเข้าไปทำงานของแรงงานต่างชาติผ่านการยื่นขอหนังสือเดินทาง </a:t>
            </a:r>
            <a:r>
              <a:rPr lang="en-US" sz="3800" dirty="0"/>
              <a:t>(Passport) </a:t>
            </a:r>
            <a:r>
              <a:rPr lang="th-TH" sz="3800" dirty="0"/>
              <a:t>ไป</a:t>
            </a:r>
            <a:r>
              <a:rPr lang="th-TH" sz="3800" dirty="0" smtClean="0"/>
              <a:t>ท่องเที่ยว </a:t>
            </a:r>
            <a:endParaRPr lang="en-US" sz="3800" dirty="0" smtClean="0"/>
          </a:p>
          <a:p>
            <a:pPr marL="0" indent="0">
              <a:buNone/>
            </a:pPr>
            <a:r>
              <a:rPr lang="en-US" sz="3800" dirty="0" smtClean="0"/>
              <a:t>4</a:t>
            </a:r>
            <a:r>
              <a:rPr lang="en-US" sz="3800" dirty="0"/>
              <a:t>) </a:t>
            </a:r>
            <a:r>
              <a:rPr lang="th-TH" sz="3800" dirty="0"/>
              <a:t>สิงคโปร์ไม่ได้ทำข้อตกลงการจ้างงานแบบทวิภาคีกับประเทศต้นทางใดๆ ทำให้ปราศจากช่องทางการเข้าแทรกแซงอัตราค่านายหน้าจัดหางานในประเทศต้นทางส่งผลให้แรงงานต่างชาติที่เข้ามาทำงานในประเทศสิงคโปร์ต้องจ่ายค่านายหน้าในอัตราค่อนข้าง</a:t>
            </a:r>
            <a:r>
              <a:rPr lang="th-TH" sz="3800" dirty="0" smtClean="0"/>
              <a:t>สูง</a:t>
            </a:r>
          </a:p>
          <a:p>
            <a:pPr marL="0" indent="0">
              <a:buNone/>
            </a:pPr>
            <a:r>
              <a:rPr lang="en-US" sz="3800" dirty="0"/>
              <a:t>5) </a:t>
            </a:r>
            <a:r>
              <a:rPr lang="th-TH" sz="3800" dirty="0"/>
              <a:t>สิงคโปร์ไม่มีกฎหมายกำหนดค่าจ้างขั้นต่ำ ทำให้ค่าจ้างอาจต่ำเกินไปไม่เพียงพอต่อการดำรงชีพของแรงงานทั้งแรงงานสิงคโปร์และแรงงานต่างชาติ</a:t>
            </a:r>
            <a:endParaRPr lang="en-US" sz="3800" dirty="0"/>
          </a:p>
          <a:p>
            <a:endParaRPr lang="en-US" dirty="0"/>
          </a:p>
          <a:p>
            <a:endParaRPr lang="th-TH" dirty="0"/>
          </a:p>
        </p:txBody>
      </p:sp>
    </p:spTree>
    <p:extLst>
      <p:ext uri="{BB962C8B-B14F-4D97-AF65-F5344CB8AC3E}">
        <p14:creationId xmlns:p14="http://schemas.microsoft.com/office/powerpoint/2010/main" val="267684396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th-TH" dirty="0" smtClean="0"/>
              <a:t>การบริหารจัดการแรงงานต่างชาติ</a:t>
            </a:r>
            <a:br>
              <a:rPr lang="th-TH" dirty="0" smtClean="0"/>
            </a:br>
            <a:r>
              <a:rPr lang="th-TH" dirty="0" smtClean="0"/>
              <a:t>ในประเทศเกาหลีใต้</a:t>
            </a:r>
            <a:endParaRPr lang="en-US" dirty="0"/>
          </a:p>
        </p:txBody>
      </p:sp>
      <p:sp>
        <p:nvSpPr>
          <p:cNvPr id="5" name="Subtitle 4"/>
          <p:cNvSpPr>
            <a:spLocks noGrp="1"/>
          </p:cNvSpPr>
          <p:nvPr>
            <p:ph type="subTitle" idx="1"/>
          </p:nvPr>
        </p:nvSpPr>
        <p:spPr/>
        <p:txBody>
          <a:bodyPr/>
          <a:lstStyle/>
          <a:p>
            <a:endParaRPr lang="en-US"/>
          </a:p>
        </p:txBody>
      </p:sp>
    </p:spTree>
    <p:extLst>
      <p:ext uri="{BB962C8B-B14F-4D97-AF65-F5344CB8AC3E}">
        <p14:creationId xmlns:p14="http://schemas.microsoft.com/office/powerpoint/2010/main" val="137296883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th-TH" b="1" dirty="0"/>
              <a:t>พัฒนาการนโยบายและการบริหารจัดการแรงงาน</a:t>
            </a:r>
            <a:r>
              <a:rPr lang="th-TH" b="1" dirty="0" smtClean="0"/>
              <a:t>ต่างชาติ</a:t>
            </a:r>
            <a:endParaRPr lang="th-TH" b="1" dirty="0"/>
          </a:p>
        </p:txBody>
      </p:sp>
      <p:sp>
        <p:nvSpPr>
          <p:cNvPr id="3" name="Content Placeholder 2"/>
          <p:cNvSpPr>
            <a:spLocks noGrp="1"/>
          </p:cNvSpPr>
          <p:nvPr>
            <p:ph idx="1"/>
          </p:nvPr>
        </p:nvSpPr>
        <p:spPr/>
        <p:txBody>
          <a:bodyPr>
            <a:normAutofit/>
          </a:bodyPr>
          <a:lstStyle/>
          <a:p>
            <a:r>
              <a:rPr lang="th-TH" sz="3000" b="1" dirty="0"/>
              <a:t>ไม่เปิดรับแรงงานต่างชาติ</a:t>
            </a:r>
          </a:p>
          <a:p>
            <a:r>
              <a:rPr lang="th-TH" sz="3000" b="1" dirty="0" err="1" smtClean="0"/>
              <a:t>ปี</a:t>
            </a:r>
            <a:r>
              <a:rPr lang="th-TH" sz="3000" b="1" dirty="0" err="1"/>
              <a:t>พ</a:t>
            </a:r>
            <a:r>
              <a:rPr lang="en-US" sz="3000" b="1" dirty="0"/>
              <a:t>.</a:t>
            </a:r>
            <a:r>
              <a:rPr lang="th-TH" sz="3000" b="1" dirty="0"/>
              <a:t>ศ</a:t>
            </a:r>
            <a:r>
              <a:rPr lang="en-US" sz="3000" b="1" dirty="0"/>
              <a:t>. 2536 </a:t>
            </a:r>
            <a:r>
              <a:rPr lang="en-US" sz="3000" b="1" dirty="0" smtClean="0"/>
              <a:t>Industrial Trainee System (ITS)</a:t>
            </a:r>
          </a:p>
          <a:p>
            <a:r>
              <a:rPr lang="th-TH" sz="3000" b="1" dirty="0" err="1"/>
              <a:t>ปีพ</a:t>
            </a:r>
            <a:r>
              <a:rPr lang="en-US" sz="3000" b="1" dirty="0"/>
              <a:t>.</a:t>
            </a:r>
            <a:r>
              <a:rPr lang="th-TH" sz="3000" b="1" dirty="0"/>
              <a:t>ศ</a:t>
            </a:r>
            <a:r>
              <a:rPr lang="en-US" sz="3000" b="1" dirty="0"/>
              <a:t>. </a:t>
            </a:r>
            <a:r>
              <a:rPr lang="en-US" sz="3000" b="1" dirty="0" smtClean="0"/>
              <a:t>2541  Work after Training Program (WATP)</a:t>
            </a:r>
            <a:endParaRPr lang="en-US" sz="3000" b="1" dirty="0"/>
          </a:p>
          <a:p>
            <a:r>
              <a:rPr lang="th-TH" sz="3000" b="1" dirty="0" err="1" smtClean="0"/>
              <a:t>ปีพ</a:t>
            </a:r>
            <a:r>
              <a:rPr lang="en-US" sz="3000" b="1" dirty="0" smtClean="0"/>
              <a:t>.</a:t>
            </a:r>
            <a:r>
              <a:rPr lang="th-TH" sz="3000" b="1" dirty="0" smtClean="0"/>
              <a:t>ศ</a:t>
            </a:r>
            <a:r>
              <a:rPr lang="en-US" sz="3000" b="1" dirty="0" smtClean="0"/>
              <a:t>. 2546 Employment Permit System (EPS)</a:t>
            </a:r>
            <a:endParaRPr lang="en-US" sz="3000" b="1" dirty="0"/>
          </a:p>
        </p:txBody>
      </p:sp>
    </p:spTree>
    <p:extLst>
      <p:ext uri="{BB962C8B-B14F-4D97-AF65-F5344CB8AC3E}">
        <p14:creationId xmlns:p14="http://schemas.microsoft.com/office/powerpoint/2010/main" val="462295572"/>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b="1" dirty="0"/>
              <a:t>นโยบายแรงงานทดแทนในฐานะผู้ฝึกงาน</a:t>
            </a:r>
            <a:r>
              <a:rPr lang="en-US" b="1" dirty="0"/>
              <a:t>(ITS)</a:t>
            </a:r>
          </a:p>
        </p:txBody>
      </p:sp>
      <p:sp>
        <p:nvSpPr>
          <p:cNvPr id="5" name="Content Placeholder 2"/>
          <p:cNvSpPr txBox="1">
            <a:spLocks/>
          </p:cNvSpPr>
          <p:nvPr/>
        </p:nvSpPr>
        <p:spPr>
          <a:xfrm>
            <a:off x="304800" y="1417638"/>
            <a:ext cx="8610600" cy="4983162"/>
          </a:xfrm>
          <a:prstGeom prst="rect">
            <a:avLst/>
          </a:prstGeom>
        </p:spPr>
        <p:txBody>
          <a:bodyPr vert="horz">
            <a:normAutofit fontScale="92500" lnSpcReduction="20000"/>
          </a:bodyPr>
          <a:lstStyle/>
          <a:p>
            <a:pPr marL="308610" indent="-257175">
              <a:spcBef>
                <a:spcPts val="525"/>
              </a:spcBef>
              <a:buClr>
                <a:schemeClr val="tx2"/>
              </a:buClr>
              <a:buSzPct val="95000"/>
            </a:pPr>
            <a:endParaRPr lang="th-TH" sz="2250" dirty="0"/>
          </a:p>
          <a:p>
            <a:pPr marL="308610" indent="-257175">
              <a:spcBef>
                <a:spcPts val="525"/>
              </a:spcBef>
              <a:buClr>
                <a:schemeClr val="tx2"/>
              </a:buClr>
              <a:buSzPct val="95000"/>
              <a:buFont typeface="Wingdings"/>
              <a:buChar char=""/>
            </a:pPr>
            <a:r>
              <a:rPr lang="th-TH" sz="3800" dirty="0">
                <a:cs typeface="+mj-cs"/>
              </a:rPr>
              <a:t>นำมาใช้จัดการกับปัญหาการขาดแคลนแรงงานในโรงงานหรือหน่วยผลิตขนาดเล็ก ซึ่งจำกัดเฉพาะภาคอุตสาหกรรมการผลิตแค่บางประเภทที่คนภายในประเทศไม่ต้องการทำเท่านั้น</a:t>
            </a:r>
          </a:p>
          <a:p>
            <a:pPr marL="308610" indent="-257175">
              <a:spcBef>
                <a:spcPts val="525"/>
              </a:spcBef>
              <a:buClr>
                <a:schemeClr val="tx2"/>
              </a:buClr>
              <a:buSzPct val="95000"/>
              <a:buFont typeface="Wingdings"/>
              <a:buChar char=""/>
            </a:pPr>
            <a:r>
              <a:rPr lang="th-TH" sz="3800" dirty="0">
                <a:cs typeface="+mj-cs"/>
              </a:rPr>
              <a:t>ให้แรงงานทำงานในฐานะผู้ฝึกงาน </a:t>
            </a:r>
            <a:r>
              <a:rPr lang="en-US" sz="3800" dirty="0">
                <a:cs typeface="+mj-cs"/>
              </a:rPr>
              <a:t>1 </a:t>
            </a:r>
            <a:r>
              <a:rPr lang="th-TH" sz="3800" dirty="0">
                <a:cs typeface="+mj-cs"/>
              </a:rPr>
              <a:t>ปี ก่อนจะกลับประเทศต้นทาง ทั้งนี้แรงงานจะไม่อยู่ภายใต้กฎหมายคุ้มครองแรงงาน</a:t>
            </a:r>
          </a:p>
          <a:p>
            <a:pPr marL="308610" indent="-257175">
              <a:spcBef>
                <a:spcPts val="525"/>
              </a:spcBef>
              <a:buClr>
                <a:schemeClr val="tx2"/>
              </a:buClr>
              <a:buSzPct val="95000"/>
              <a:buFont typeface="Wingdings"/>
              <a:buChar char=""/>
            </a:pPr>
            <a:r>
              <a:rPr lang="th-TH" sz="3800" dirty="0">
                <a:cs typeface="+mj-cs"/>
              </a:rPr>
              <a:t>ขยายเวลาการฝึกงานอีก </a:t>
            </a:r>
            <a:r>
              <a:rPr lang="en-US" sz="3800" dirty="0">
                <a:cs typeface="+mj-cs"/>
              </a:rPr>
              <a:t>1-2 </a:t>
            </a:r>
            <a:r>
              <a:rPr lang="th-TH" sz="3800" dirty="0">
                <a:cs typeface="+mj-cs"/>
              </a:rPr>
              <a:t>ปี</a:t>
            </a:r>
            <a:r>
              <a:rPr lang="en-US" sz="3800" dirty="0">
                <a:cs typeface="+mj-cs"/>
              </a:rPr>
              <a:t>,</a:t>
            </a:r>
            <a:r>
              <a:rPr lang="th-TH" sz="3800" dirty="0">
                <a:cs typeface="+mj-cs"/>
              </a:rPr>
              <a:t>ให้ใบอนุญาตทำงาน </a:t>
            </a:r>
            <a:r>
              <a:rPr lang="en-US" sz="3800" dirty="0">
                <a:cs typeface="+mj-cs"/>
              </a:rPr>
              <a:t>2 </a:t>
            </a:r>
            <a:r>
              <a:rPr lang="th-TH" sz="3800" dirty="0">
                <a:cs typeface="+mj-cs"/>
              </a:rPr>
              <a:t>ปีหลังฝึกงาน </a:t>
            </a:r>
            <a:r>
              <a:rPr lang="en-US" sz="3800" dirty="0">
                <a:cs typeface="+mj-cs"/>
              </a:rPr>
              <a:t>1 </a:t>
            </a:r>
            <a:r>
              <a:rPr lang="th-TH" sz="3800" dirty="0">
                <a:cs typeface="+mj-cs"/>
              </a:rPr>
              <a:t>ปี</a:t>
            </a:r>
            <a:r>
              <a:rPr lang="en-US" sz="3800" dirty="0">
                <a:cs typeface="+mj-cs"/>
              </a:rPr>
              <a:t>, </a:t>
            </a:r>
            <a:r>
              <a:rPr lang="th-TH" sz="3800" dirty="0">
                <a:cs typeface="+mj-cs"/>
              </a:rPr>
              <a:t>ขยายประเภทอุตสาหกรรม</a:t>
            </a:r>
          </a:p>
          <a:p>
            <a:pPr marL="308610" indent="-257175">
              <a:spcBef>
                <a:spcPts val="525"/>
              </a:spcBef>
              <a:buClr>
                <a:schemeClr val="tx2"/>
              </a:buClr>
              <a:buSzPct val="95000"/>
              <a:buFont typeface="Wingdings"/>
              <a:buChar char=""/>
            </a:pPr>
            <a:r>
              <a:rPr lang="th-TH" sz="3800" dirty="0">
                <a:cs typeface="+mj-cs"/>
              </a:rPr>
              <a:t>ไม่ประสบความสำเร็จเพราะการกดขี่ของนายจ้างและไม่มีการคุ้มครองทางกฎหมายทำให้มีการ</a:t>
            </a:r>
            <a:r>
              <a:rPr lang="th-TH" sz="3800" dirty="0" smtClean="0">
                <a:cs typeface="+mj-cs"/>
              </a:rPr>
              <a:t>หลบหนีกลายเป็นแรงงานผิดกฎหมายจำนวน</a:t>
            </a:r>
            <a:r>
              <a:rPr lang="th-TH" sz="3800" dirty="0">
                <a:cs typeface="+mj-cs"/>
              </a:rPr>
              <a:t>มาก</a:t>
            </a:r>
          </a:p>
          <a:p>
            <a:pPr marL="308610" indent="-257175">
              <a:spcBef>
                <a:spcPts val="525"/>
              </a:spcBef>
              <a:buClr>
                <a:schemeClr val="tx2"/>
              </a:buClr>
              <a:buSzPct val="95000"/>
              <a:buFont typeface="Wingdings"/>
              <a:buChar char=""/>
            </a:pPr>
            <a:endParaRPr lang="th-TH" sz="2250" dirty="0"/>
          </a:p>
          <a:p>
            <a:pPr marL="308610" indent="-257175">
              <a:spcBef>
                <a:spcPts val="525"/>
              </a:spcBef>
              <a:buClr>
                <a:schemeClr val="tx2"/>
              </a:buClr>
              <a:buSzPct val="95000"/>
              <a:buFont typeface="Wingdings"/>
              <a:buChar char=""/>
            </a:pPr>
            <a:endParaRPr lang="th-TH" sz="2250" dirty="0"/>
          </a:p>
        </p:txBody>
      </p:sp>
    </p:spTree>
    <p:extLst>
      <p:ext uri="{BB962C8B-B14F-4D97-AF65-F5344CB8AC3E}">
        <p14:creationId xmlns:p14="http://schemas.microsoft.com/office/powerpoint/2010/main" val="811291819"/>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b="1" dirty="0" smtClean="0"/>
              <a:t>นโยบายใบอนุญาตทำงาน </a:t>
            </a:r>
            <a:r>
              <a:rPr lang="en-US" b="1" dirty="0" smtClean="0"/>
              <a:t>(EPS)</a:t>
            </a:r>
          </a:p>
        </p:txBody>
      </p:sp>
      <p:sp>
        <p:nvSpPr>
          <p:cNvPr id="5" name="Content Placeholder 2"/>
          <p:cNvSpPr txBox="1">
            <a:spLocks/>
          </p:cNvSpPr>
          <p:nvPr/>
        </p:nvSpPr>
        <p:spPr>
          <a:xfrm>
            <a:off x="457200" y="1417638"/>
            <a:ext cx="8382000" cy="5211762"/>
          </a:xfrm>
          <a:prstGeom prst="rect">
            <a:avLst/>
          </a:prstGeom>
        </p:spPr>
        <p:txBody>
          <a:bodyPr vert="horz">
            <a:normAutofit/>
          </a:bodyPr>
          <a:lstStyle/>
          <a:p>
            <a:pPr marL="308610" indent="-257175">
              <a:spcBef>
                <a:spcPts val="525"/>
              </a:spcBef>
              <a:buClr>
                <a:schemeClr val="tx2"/>
              </a:buClr>
              <a:buSzPct val="95000"/>
            </a:pPr>
            <a:endParaRPr lang="th-TH" sz="2250" dirty="0"/>
          </a:p>
          <a:p>
            <a:pPr marL="308610" indent="-257175">
              <a:spcBef>
                <a:spcPts val="525"/>
              </a:spcBef>
              <a:buClr>
                <a:schemeClr val="tx2"/>
              </a:buClr>
              <a:buSzPct val="95000"/>
              <a:buFont typeface="Wingdings"/>
              <a:buChar char=""/>
            </a:pPr>
            <a:r>
              <a:rPr lang="th-TH" sz="3000" dirty="0"/>
              <a:t>แก้ไขปัญหาการขาดแคลนแรงงานและแรงงานหลบหนีจากนโยบาย </a:t>
            </a:r>
            <a:r>
              <a:rPr lang="en-US" sz="3000" dirty="0" smtClean="0"/>
              <a:t>ITS</a:t>
            </a:r>
          </a:p>
          <a:p>
            <a:pPr marL="308610" indent="-257175">
              <a:spcBef>
                <a:spcPts val="525"/>
              </a:spcBef>
              <a:buClr>
                <a:schemeClr val="tx2"/>
              </a:buClr>
              <a:buSzPct val="95000"/>
              <a:buFont typeface="Wingdings"/>
              <a:buChar char=""/>
            </a:pPr>
            <a:r>
              <a:rPr lang="th-TH" sz="3000" dirty="0" smtClean="0"/>
              <a:t>รัฐบาลของประเทศเกาหลีใต้ทำ </a:t>
            </a:r>
            <a:r>
              <a:rPr lang="en-US" sz="3000" dirty="0" smtClean="0"/>
              <a:t>MOU </a:t>
            </a:r>
            <a:r>
              <a:rPr lang="th-TH" sz="3000" dirty="0" smtClean="0"/>
              <a:t>กับประเทศต้นทางเพื่อจัดการการนำเข้าแรงงาน </a:t>
            </a:r>
            <a:r>
              <a:rPr lang="en-US" sz="3000" dirty="0" smtClean="0"/>
              <a:t>(G to G)</a:t>
            </a:r>
          </a:p>
          <a:p>
            <a:pPr marL="308610" indent="-257175">
              <a:spcBef>
                <a:spcPts val="525"/>
              </a:spcBef>
              <a:buClr>
                <a:schemeClr val="tx2"/>
              </a:buClr>
              <a:buSzPct val="95000"/>
              <a:buFont typeface="Wingdings"/>
              <a:buChar char=""/>
            </a:pPr>
            <a:r>
              <a:rPr lang="en-US" sz="3000" dirty="0" smtClean="0"/>
              <a:t>Foreign Workforce Policy Committee </a:t>
            </a:r>
            <a:r>
              <a:rPr lang="th-TH" sz="3000" dirty="0" smtClean="0"/>
              <a:t>กำหนดนโยบาย </a:t>
            </a:r>
            <a:r>
              <a:rPr lang="en-US" sz="3000" dirty="0" smtClean="0"/>
              <a:t>(</a:t>
            </a:r>
            <a:r>
              <a:rPr lang="th-TH" sz="3000" dirty="0" smtClean="0"/>
              <a:t>โควตา ตามประเภทอุตสาหกรรมและประเทศต้นทาง</a:t>
            </a:r>
            <a:r>
              <a:rPr lang="en-US" sz="3000" dirty="0" smtClean="0"/>
              <a:t>)</a:t>
            </a:r>
          </a:p>
          <a:p>
            <a:pPr marL="308610" indent="-257175">
              <a:spcBef>
                <a:spcPts val="525"/>
              </a:spcBef>
              <a:buClr>
                <a:schemeClr val="tx2"/>
              </a:buClr>
              <a:buSzPct val="95000"/>
              <a:buFont typeface="Wingdings"/>
              <a:buChar char=""/>
            </a:pPr>
            <a:r>
              <a:rPr lang="th-TH" sz="3000" dirty="0" smtClean="0"/>
              <a:t>กำหนดโควตาโดยพิจารณาจาก</a:t>
            </a:r>
            <a:r>
              <a:rPr lang="th-TH" sz="3000" dirty="0" err="1" smtClean="0"/>
              <a:t>อุปสงค์</a:t>
            </a:r>
            <a:r>
              <a:rPr lang="th-TH" sz="3000" dirty="0" smtClean="0"/>
              <a:t>และ</a:t>
            </a:r>
            <a:r>
              <a:rPr lang="th-TH" sz="3000" dirty="0" err="1" smtClean="0"/>
              <a:t>อุปทาน</a:t>
            </a:r>
            <a:r>
              <a:rPr lang="th-TH" sz="3000" dirty="0" smtClean="0"/>
              <a:t>แรงงานในประเทศ และอัตราการหลบหนีของแรงงานในแต่ละประเทศต้นทาง</a:t>
            </a:r>
          </a:p>
          <a:p>
            <a:pPr marL="308610" indent="-257175">
              <a:spcBef>
                <a:spcPts val="525"/>
              </a:spcBef>
              <a:buClr>
                <a:schemeClr val="tx2"/>
              </a:buClr>
              <a:buSzPct val="95000"/>
              <a:buFont typeface="Wingdings"/>
              <a:buChar char=""/>
            </a:pPr>
            <a:r>
              <a:rPr lang="th-TH" sz="3000" dirty="0" smtClean="0"/>
              <a:t>ตัวอย่างการกำหนดโควตา เช่น ในอุตสาหกรรมการผลิต กำหนดโควตาไว้ที่ร้อยละ </a:t>
            </a:r>
            <a:r>
              <a:rPr lang="en-US" sz="3000" dirty="0" smtClean="0"/>
              <a:t>12.5 </a:t>
            </a:r>
            <a:r>
              <a:rPr lang="th-TH" sz="3000" dirty="0" smtClean="0"/>
              <a:t>ของแรงงานทั้งหมด</a:t>
            </a:r>
          </a:p>
        </p:txBody>
      </p:sp>
    </p:spTree>
    <p:extLst>
      <p:ext uri="{BB962C8B-B14F-4D97-AF65-F5344CB8AC3E}">
        <p14:creationId xmlns:p14="http://schemas.microsoft.com/office/powerpoint/2010/main" val="2073586908"/>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229600" cy="6096000"/>
          </a:xfrm>
        </p:spPr>
        <p:txBody>
          <a:bodyPr>
            <a:normAutofit fontScale="92500" lnSpcReduction="20000"/>
          </a:bodyPr>
          <a:lstStyle/>
          <a:p>
            <a:pPr marL="308610" indent="-257175">
              <a:spcBef>
                <a:spcPts val="525"/>
              </a:spcBef>
              <a:buClr>
                <a:schemeClr val="tx2"/>
              </a:buClr>
              <a:buSzPct val="95000"/>
              <a:buFont typeface="Wingdings"/>
              <a:buChar char=""/>
            </a:pPr>
            <a:r>
              <a:rPr lang="th-TH" dirty="0"/>
              <a:t>ไม่กำหนดให้นายจ้างต้องเสีย </a:t>
            </a:r>
            <a:r>
              <a:rPr lang="en-US" dirty="0"/>
              <a:t>levy</a:t>
            </a:r>
            <a:endParaRPr lang="th-TH" dirty="0"/>
          </a:p>
          <a:p>
            <a:pPr marL="308610" indent="-257175">
              <a:spcBef>
                <a:spcPts val="525"/>
              </a:spcBef>
              <a:buClr>
                <a:schemeClr val="tx2"/>
              </a:buClr>
              <a:buSzPct val="95000"/>
              <a:buFont typeface="Wingdings"/>
              <a:buChar char=""/>
            </a:pPr>
            <a:r>
              <a:rPr lang="th-TH" dirty="0" smtClean="0"/>
              <a:t>แรงงานอายุ </a:t>
            </a:r>
            <a:r>
              <a:rPr lang="en-US" dirty="0" smtClean="0"/>
              <a:t>18-39 </a:t>
            </a:r>
            <a:r>
              <a:rPr lang="th-TH" dirty="0" smtClean="0"/>
              <a:t>ปี</a:t>
            </a:r>
          </a:p>
          <a:p>
            <a:pPr marL="308610" indent="-257175">
              <a:spcBef>
                <a:spcPts val="525"/>
              </a:spcBef>
              <a:buClr>
                <a:schemeClr val="tx2"/>
              </a:buClr>
              <a:buSzPct val="95000"/>
              <a:buFont typeface="Wingdings"/>
              <a:buChar char=""/>
            </a:pPr>
            <a:r>
              <a:rPr lang="th-TH" dirty="0" smtClean="0"/>
              <a:t>ใบอนุญาตทำงาน </a:t>
            </a:r>
            <a:r>
              <a:rPr lang="en-US" dirty="0" smtClean="0"/>
              <a:t>3 </a:t>
            </a:r>
            <a:r>
              <a:rPr lang="th-TH" dirty="0" smtClean="0"/>
              <a:t>ปี ต่อได้อีก </a:t>
            </a:r>
            <a:r>
              <a:rPr lang="en-US" dirty="0" smtClean="0"/>
              <a:t>1 </a:t>
            </a:r>
            <a:r>
              <a:rPr lang="th-TH" dirty="0" smtClean="0"/>
              <a:t>ปี </a:t>
            </a:r>
            <a:r>
              <a:rPr lang="en-US" dirty="0" smtClean="0"/>
              <a:t>10 </a:t>
            </a:r>
            <a:r>
              <a:rPr lang="th-TH" dirty="0" smtClean="0"/>
              <a:t>เดือน และสามารถ </a:t>
            </a:r>
            <a:r>
              <a:rPr lang="en-US" dirty="0"/>
              <a:t>re-entry </a:t>
            </a:r>
            <a:r>
              <a:rPr lang="th-TH" dirty="0" smtClean="0"/>
              <a:t>ได้อีก </a:t>
            </a:r>
            <a:r>
              <a:rPr lang="en-US" dirty="0" smtClean="0"/>
              <a:t>1 </a:t>
            </a:r>
            <a:r>
              <a:rPr lang="th-TH" dirty="0" smtClean="0"/>
              <a:t>ครั้งโดยทำงานกับนายจ้างคนเดิม</a:t>
            </a:r>
          </a:p>
          <a:p>
            <a:pPr marL="308610" indent="-257175">
              <a:spcBef>
                <a:spcPts val="525"/>
              </a:spcBef>
              <a:buClr>
                <a:schemeClr val="tx2"/>
              </a:buClr>
              <a:buSzPct val="95000"/>
              <a:buFont typeface="Wingdings"/>
              <a:buChar char=""/>
            </a:pPr>
            <a:r>
              <a:rPr lang="th-TH" dirty="0" smtClean="0"/>
              <a:t>เปลี่ยนนายจ้างได้ </a:t>
            </a:r>
            <a:r>
              <a:rPr lang="en-US" dirty="0" smtClean="0"/>
              <a:t>3 </a:t>
            </a:r>
            <a:r>
              <a:rPr lang="th-TH" dirty="0" smtClean="0"/>
              <a:t>ครั้งใน </a:t>
            </a:r>
            <a:r>
              <a:rPr lang="en-US" dirty="0" smtClean="0"/>
              <a:t>3 </a:t>
            </a:r>
            <a:r>
              <a:rPr lang="th-TH" dirty="0" smtClean="0"/>
              <a:t>ปีแรก และ </a:t>
            </a:r>
            <a:r>
              <a:rPr lang="en-US" dirty="0" smtClean="0"/>
              <a:t>2 </a:t>
            </a:r>
            <a:r>
              <a:rPr lang="th-TH" dirty="0" smtClean="0"/>
              <a:t>ครั้งใน </a:t>
            </a:r>
            <a:r>
              <a:rPr lang="en-US" dirty="0" smtClean="0"/>
              <a:t>1 </a:t>
            </a:r>
            <a:r>
              <a:rPr lang="th-TH" dirty="0" smtClean="0"/>
              <a:t>ปี </a:t>
            </a:r>
            <a:r>
              <a:rPr lang="en-US" dirty="0" smtClean="0"/>
              <a:t>10 </a:t>
            </a:r>
            <a:r>
              <a:rPr lang="th-TH" dirty="0" smtClean="0"/>
              <a:t>เดือนหลัง</a:t>
            </a:r>
            <a:endParaRPr lang="th-TH" dirty="0"/>
          </a:p>
          <a:p>
            <a:pPr marL="308610" indent="-257175">
              <a:spcBef>
                <a:spcPts val="525"/>
              </a:spcBef>
              <a:buClr>
                <a:schemeClr val="tx2"/>
              </a:buClr>
              <a:buSzPct val="95000"/>
              <a:buFont typeface="Wingdings"/>
              <a:buChar char=""/>
            </a:pPr>
            <a:r>
              <a:rPr lang="th-TH" dirty="0"/>
              <a:t>แรงงานได้รับการคุ้มครองตามกฎหมาย</a:t>
            </a:r>
            <a:r>
              <a:rPr lang="th-TH" dirty="0" smtClean="0"/>
              <a:t>แรงงาน</a:t>
            </a:r>
          </a:p>
          <a:p>
            <a:pPr marL="308610" indent="-257175">
              <a:spcBef>
                <a:spcPts val="525"/>
              </a:spcBef>
              <a:buClr>
                <a:schemeClr val="tx2"/>
              </a:buClr>
              <a:buSzPct val="95000"/>
              <a:buFont typeface="Wingdings"/>
              <a:buChar char=""/>
            </a:pPr>
            <a:r>
              <a:rPr lang="th-TH" dirty="0" smtClean="0"/>
              <a:t>ไม่อนุญาตให้มีผู้ติดตาม</a:t>
            </a:r>
            <a:endParaRPr lang="th-TH" dirty="0"/>
          </a:p>
          <a:p>
            <a:pPr marL="308610" indent="-257175">
              <a:spcBef>
                <a:spcPts val="525"/>
              </a:spcBef>
              <a:buClr>
                <a:schemeClr val="tx2"/>
              </a:buClr>
              <a:buSzPct val="95000"/>
              <a:buFont typeface="Wingdings"/>
              <a:buChar char=""/>
            </a:pPr>
            <a:r>
              <a:rPr lang="th-TH" dirty="0"/>
              <a:t>อนุญาตให้แรงงานผิดกฎหมายมาขึ้นทะเบียนโดยไม่มีความผิด ก่อนที่จะกลับมาทำงานตามระบบให้ถูกต้อง</a:t>
            </a:r>
            <a:r>
              <a:rPr lang="th-TH" dirty="0" smtClean="0"/>
              <a:t>ต่อไป</a:t>
            </a:r>
          </a:p>
          <a:p>
            <a:pPr marL="308610" indent="-257175">
              <a:spcBef>
                <a:spcPts val="525"/>
              </a:spcBef>
              <a:buClr>
                <a:schemeClr val="tx2"/>
              </a:buClr>
              <a:buSzPct val="95000"/>
              <a:buFont typeface="Wingdings"/>
              <a:buChar char=""/>
            </a:pPr>
            <a:r>
              <a:rPr lang="th-TH" dirty="0" smtClean="0"/>
              <a:t>มีมาตรการกวาดล้าง </a:t>
            </a:r>
            <a:r>
              <a:rPr lang="en-US" dirty="0" smtClean="0"/>
              <a:t>2 </a:t>
            </a:r>
            <a:r>
              <a:rPr lang="th-TH" dirty="0" smtClean="0"/>
              <a:t>ครั้งต่อปี ลงโทษหนักโดยการปรับและห้ามนายจ้างใช้แรงงานต่างชาติอีก </a:t>
            </a:r>
            <a:r>
              <a:rPr lang="en-US" dirty="0" smtClean="0"/>
              <a:t>3 </a:t>
            </a:r>
            <a:r>
              <a:rPr lang="th-TH" dirty="0" smtClean="0"/>
              <a:t>ปี และห้ามแรงงานต่างชาติเข้าประเทศอีก มีโครงการ </a:t>
            </a:r>
            <a:r>
              <a:rPr lang="en-US" dirty="0" smtClean="0"/>
              <a:t>Voluntary Exit </a:t>
            </a:r>
            <a:r>
              <a:rPr lang="th-TH" dirty="0" smtClean="0"/>
              <a:t>ควบคู่ไปด้วย บางครั้งพบมีการผ่อนปรน โดยนายจ้างต้องเสียค่าปรับ แต่ไม่ถูกห้ามให้ใช้แรงงานต่างชาติ</a:t>
            </a:r>
          </a:p>
          <a:p>
            <a:pPr marL="308610" indent="-257175">
              <a:spcBef>
                <a:spcPts val="525"/>
              </a:spcBef>
              <a:buClr>
                <a:schemeClr val="tx2"/>
              </a:buClr>
              <a:buSzPct val="95000"/>
              <a:buFont typeface="Wingdings"/>
              <a:buChar char=""/>
            </a:pPr>
            <a:r>
              <a:rPr lang="th-TH" dirty="0" smtClean="0"/>
              <a:t>ตั้งศูนย์เพื่อให้ข้อมูลข่าวสาร คำปรึกษาด้านต่างๆ สอนภาษาเกาหลี และพบปะกัน</a:t>
            </a:r>
            <a:endParaRPr lang="th-TH" dirty="0"/>
          </a:p>
          <a:p>
            <a:endParaRPr lang="th-TH" dirty="0"/>
          </a:p>
        </p:txBody>
      </p:sp>
    </p:spTree>
    <p:extLst>
      <p:ext uri="{BB962C8B-B14F-4D97-AF65-F5344CB8AC3E}">
        <p14:creationId xmlns:p14="http://schemas.microsoft.com/office/powerpoint/2010/main" val="104168057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4648200" y="228600"/>
            <a:ext cx="4319789" cy="4800600"/>
          </a:xfrm>
          <a:solidFill>
            <a:srgbClr val="FFFF00"/>
          </a:solidFill>
        </p:spPr>
        <p:txBody>
          <a:bodyPr>
            <a:normAutofit fontScale="90000"/>
          </a:bodyPr>
          <a:lstStyle/>
          <a:p>
            <a:pPr lvl="0" algn="ctr"/>
            <a:r>
              <a:rPr lang="en-US" sz="2700" b="1" dirty="0">
                <a:cs typeface="+mn-cs"/>
              </a:rPr>
              <a:t>15 </a:t>
            </a:r>
            <a:r>
              <a:rPr lang="th-TH" sz="2700" b="1" dirty="0">
                <a:cs typeface="+mn-cs"/>
              </a:rPr>
              <a:t>ประเทศผู้ส่งแรงงานระบบ </a:t>
            </a:r>
            <a:r>
              <a:rPr lang="en-US" sz="2700" b="1" dirty="0">
                <a:cs typeface="+mn-cs"/>
              </a:rPr>
              <a:t>EPS</a:t>
            </a:r>
            <a:r>
              <a:rPr lang="en-US" sz="3000" b="1" dirty="0">
                <a:cs typeface="+mn-cs"/>
              </a:rPr>
              <a:t/>
            </a:r>
            <a:br>
              <a:rPr lang="en-US" sz="3000" b="1" dirty="0">
                <a:cs typeface="+mn-cs"/>
              </a:rPr>
            </a:br>
            <a:r>
              <a:rPr lang="th-TH" sz="3000" dirty="0">
                <a:cs typeface="+mn-cs"/>
              </a:rPr>
              <a:t>เวียดนาม ฟิลิปปินส์</a:t>
            </a:r>
            <a:r>
              <a:rPr lang="en-US" sz="3000" dirty="0">
                <a:cs typeface="+mn-cs"/>
              </a:rPr>
              <a:t> </a:t>
            </a:r>
            <a:r>
              <a:rPr lang="th-TH" sz="3000" dirty="0" smtClean="0">
                <a:cs typeface="+mn-cs"/>
              </a:rPr>
              <a:t/>
            </a:r>
            <a:br>
              <a:rPr lang="th-TH" sz="3000" dirty="0" smtClean="0">
                <a:cs typeface="+mn-cs"/>
              </a:rPr>
            </a:br>
            <a:r>
              <a:rPr lang="th-TH" sz="3000" dirty="0" smtClean="0">
                <a:cs typeface="+mn-cs"/>
              </a:rPr>
              <a:t>มองโกเลีย </a:t>
            </a:r>
            <a:r>
              <a:rPr lang="th-TH" sz="3000" dirty="0">
                <a:cs typeface="+mn-cs"/>
              </a:rPr>
              <a:t>อินโดนิ</a:t>
            </a:r>
            <a:r>
              <a:rPr lang="th-TH" sz="3000" dirty="0" err="1">
                <a:cs typeface="+mn-cs"/>
              </a:rPr>
              <a:t>เซีย</a:t>
            </a:r>
            <a:r>
              <a:rPr lang="th-TH" sz="3000" dirty="0">
                <a:cs typeface="+mn-cs"/>
              </a:rPr>
              <a:t> </a:t>
            </a:r>
            <a:br>
              <a:rPr lang="th-TH" sz="3000" dirty="0">
                <a:cs typeface="+mn-cs"/>
              </a:rPr>
            </a:br>
            <a:r>
              <a:rPr lang="th-TH" sz="3000" dirty="0">
                <a:cs typeface="+mn-cs"/>
              </a:rPr>
              <a:t>ศรีลังกา จีน ไทย </a:t>
            </a:r>
            <a:r>
              <a:rPr lang="th-TH" sz="3000" dirty="0" smtClean="0">
                <a:cs typeface="+mn-cs"/>
              </a:rPr>
              <a:t/>
            </a:r>
            <a:br>
              <a:rPr lang="th-TH" sz="3000" dirty="0" smtClean="0">
                <a:cs typeface="+mn-cs"/>
              </a:rPr>
            </a:br>
            <a:r>
              <a:rPr lang="th-TH" sz="3000" dirty="0" smtClean="0">
                <a:cs typeface="+mn-cs"/>
              </a:rPr>
              <a:t>กัมพูชา</a:t>
            </a:r>
            <a:r>
              <a:rPr lang="en-US" sz="3000" dirty="0" smtClean="0">
                <a:cs typeface="+mn-cs"/>
              </a:rPr>
              <a:t> </a:t>
            </a:r>
            <a:r>
              <a:rPr lang="th-TH" sz="3000" dirty="0" err="1">
                <a:cs typeface="+mn-cs"/>
              </a:rPr>
              <a:t>เมียนมาร์</a:t>
            </a:r>
            <a:r>
              <a:rPr lang="th-TH" sz="3000" dirty="0">
                <a:cs typeface="+mn-cs"/>
              </a:rPr>
              <a:t> </a:t>
            </a:r>
            <a:r>
              <a:rPr lang="th-TH" sz="3000" dirty="0" smtClean="0">
                <a:cs typeface="+mn-cs"/>
              </a:rPr>
              <a:t/>
            </a:r>
            <a:br>
              <a:rPr lang="th-TH" sz="3000" dirty="0" smtClean="0">
                <a:cs typeface="+mn-cs"/>
              </a:rPr>
            </a:br>
            <a:r>
              <a:rPr lang="th-TH" sz="3000" dirty="0" err="1" smtClean="0">
                <a:cs typeface="+mn-cs"/>
              </a:rPr>
              <a:t>อุซ</a:t>
            </a:r>
            <a:r>
              <a:rPr lang="th-TH" sz="3000" dirty="0" err="1">
                <a:cs typeface="+mn-cs"/>
              </a:rPr>
              <a:t>เบ</a:t>
            </a:r>
            <a:r>
              <a:rPr lang="th-TH" sz="3000" dirty="0">
                <a:cs typeface="+mn-cs"/>
              </a:rPr>
              <a:t>กิสถาน </a:t>
            </a:r>
            <a:r>
              <a:rPr lang="th-TH" sz="3000" dirty="0" smtClean="0">
                <a:cs typeface="+mn-cs"/>
              </a:rPr>
              <a:t>ปากีสถาน </a:t>
            </a:r>
            <a:br>
              <a:rPr lang="th-TH" sz="3000" dirty="0" smtClean="0">
                <a:cs typeface="+mn-cs"/>
              </a:rPr>
            </a:br>
            <a:r>
              <a:rPr lang="th-TH" sz="3000" dirty="0" smtClean="0">
                <a:cs typeface="+mn-cs"/>
              </a:rPr>
              <a:t>บัง</a:t>
            </a:r>
            <a:r>
              <a:rPr lang="th-TH" sz="3000" dirty="0">
                <a:cs typeface="+mn-cs"/>
              </a:rPr>
              <a:t>คลาเทศ</a:t>
            </a:r>
            <a:r>
              <a:rPr lang="en-US" sz="3000" dirty="0">
                <a:cs typeface="+mn-cs"/>
              </a:rPr>
              <a:t> </a:t>
            </a:r>
            <a:r>
              <a:rPr lang="th-TH" sz="3000" dirty="0">
                <a:cs typeface="+mn-cs"/>
              </a:rPr>
              <a:t> </a:t>
            </a:r>
            <a:r>
              <a:rPr lang="th-TH" sz="3000" dirty="0" smtClean="0">
                <a:cs typeface="+mn-cs"/>
              </a:rPr>
              <a:t>เนปาล </a:t>
            </a:r>
            <a:br>
              <a:rPr lang="th-TH" sz="3000" dirty="0" smtClean="0">
                <a:cs typeface="+mn-cs"/>
              </a:rPr>
            </a:br>
            <a:r>
              <a:rPr lang="th-TH" sz="3000" dirty="0" smtClean="0">
                <a:cs typeface="+mn-cs"/>
              </a:rPr>
              <a:t>ไค</a:t>
            </a:r>
            <a:r>
              <a:rPr lang="th-TH" sz="3000" dirty="0">
                <a:cs typeface="+mn-cs"/>
              </a:rPr>
              <a:t>กิสถาน ติมอร์-</a:t>
            </a:r>
            <a:r>
              <a:rPr lang="th-TH" sz="3000" dirty="0" err="1">
                <a:cs typeface="+mn-cs"/>
              </a:rPr>
              <a:t>เลสเต</a:t>
            </a:r>
            <a:r>
              <a:rPr lang="en-US" sz="3000" dirty="0">
                <a:cs typeface="+mn-cs"/>
              </a:rPr>
              <a:t/>
            </a:r>
            <a:br>
              <a:rPr lang="en-US" sz="3000" dirty="0">
                <a:cs typeface="+mn-cs"/>
              </a:rPr>
            </a:br>
            <a:r>
              <a:rPr lang="en-US" sz="1800" dirty="0"/>
              <a:t/>
            </a:r>
            <a:br>
              <a:rPr lang="en-US" sz="1800" dirty="0"/>
            </a:br>
            <a:r>
              <a:rPr lang="en-US" sz="2100" dirty="0"/>
              <a:t/>
            </a:r>
            <a:br>
              <a:rPr lang="en-US" sz="2100" dirty="0"/>
            </a:br>
            <a:r>
              <a:rPr lang="en-US" sz="2400" b="1" dirty="0"/>
              <a:t/>
            </a:r>
            <a:br>
              <a:rPr lang="en-US" sz="2400" b="1" dirty="0"/>
            </a:br>
            <a:endParaRPr lang="en-US" sz="2400" dirty="0"/>
          </a:p>
        </p:txBody>
      </p:sp>
      <p:sp>
        <p:nvSpPr>
          <p:cNvPr id="2" name="TextBox 1"/>
          <p:cNvSpPr txBox="1"/>
          <p:nvPr/>
        </p:nvSpPr>
        <p:spPr>
          <a:xfrm>
            <a:off x="304800" y="94610"/>
            <a:ext cx="3810000" cy="6763390"/>
          </a:xfrm>
          <a:prstGeom prst="rect">
            <a:avLst/>
          </a:prstGeom>
          <a:solidFill>
            <a:srgbClr val="00B0F0"/>
          </a:solidFill>
        </p:spPr>
        <p:txBody>
          <a:bodyPr wrap="square" rtlCol="0">
            <a:spAutoFit/>
          </a:bodyPr>
          <a:lstStyle/>
          <a:p>
            <a:r>
              <a:rPr lang="th-TH" sz="2800" b="1" dirty="0">
                <a:cs typeface="+mj-cs"/>
              </a:rPr>
              <a:t>อนุญาตให้ทำงานได้ </a:t>
            </a:r>
            <a:r>
              <a:rPr lang="en-US" sz="2800" b="1" dirty="0">
                <a:cs typeface="+mj-cs"/>
              </a:rPr>
              <a:t>5 </a:t>
            </a:r>
            <a:r>
              <a:rPr lang="th-TH" sz="2800" b="1" dirty="0">
                <a:cs typeface="+mj-cs"/>
              </a:rPr>
              <a:t>กิจการ</a:t>
            </a:r>
            <a:endParaRPr lang="en-US" sz="2800" b="1" dirty="0">
              <a:cs typeface="+mj-cs"/>
            </a:endParaRPr>
          </a:p>
          <a:p>
            <a:pPr marL="342900" indent="-342900">
              <a:buFont typeface="Arial" panose="020B0604020202020204" pitchFamily="34" charset="0"/>
              <a:buChar char="•"/>
            </a:pPr>
            <a:r>
              <a:rPr lang="th-TH" sz="2800" dirty="0">
                <a:cs typeface="+mj-cs"/>
              </a:rPr>
              <a:t>อุตสาหกรรมการผลิต ในธุรกิจขนาดกลางและขนาดเล็กที่มีพนักงานประจำน้อยกว่า </a:t>
            </a:r>
            <a:r>
              <a:rPr lang="en-US" sz="2800" dirty="0">
                <a:cs typeface="+mj-cs"/>
              </a:rPr>
              <a:t>300 </a:t>
            </a:r>
            <a:r>
              <a:rPr lang="th-TH" sz="2800" dirty="0">
                <a:cs typeface="+mj-cs"/>
              </a:rPr>
              <a:t>คน</a:t>
            </a:r>
            <a:endParaRPr lang="en-US" sz="2800" dirty="0">
              <a:cs typeface="+mj-cs"/>
            </a:endParaRPr>
          </a:p>
          <a:p>
            <a:pPr marL="342900" indent="-342900">
              <a:buFont typeface="Arial" panose="020B0604020202020204" pitchFamily="34" charset="0"/>
              <a:buChar char="•"/>
            </a:pPr>
            <a:r>
              <a:rPr lang="th-TH" sz="2800" dirty="0">
                <a:cs typeface="+mj-cs"/>
              </a:rPr>
              <a:t>การประมง ในกิจการประมงชายฝั่งที่มีเรือลากอวนขนาด </a:t>
            </a:r>
            <a:r>
              <a:rPr lang="en-US" sz="2800" dirty="0">
                <a:cs typeface="+mj-cs"/>
              </a:rPr>
              <a:t>10-25 </a:t>
            </a:r>
            <a:r>
              <a:rPr lang="th-TH" sz="2800" dirty="0">
                <a:cs typeface="+mj-cs"/>
              </a:rPr>
              <a:t>ตัน</a:t>
            </a:r>
            <a:endParaRPr lang="en-US" sz="2800" dirty="0">
              <a:cs typeface="+mj-cs"/>
            </a:endParaRPr>
          </a:p>
          <a:p>
            <a:pPr marL="342900" indent="-342900">
              <a:buFont typeface="Arial" panose="020B0604020202020204" pitchFamily="34" charset="0"/>
              <a:buChar char="•"/>
            </a:pPr>
            <a:r>
              <a:rPr lang="th-TH" sz="2800" dirty="0">
                <a:cs typeface="+mj-cs"/>
              </a:rPr>
              <a:t>การเกษตรและเลี้ยงสัตว์</a:t>
            </a:r>
            <a:endParaRPr lang="en-US" sz="2800" dirty="0">
              <a:cs typeface="+mj-cs"/>
            </a:endParaRPr>
          </a:p>
          <a:p>
            <a:pPr marL="342900" indent="-342900">
              <a:buFont typeface="Arial" panose="020B0604020202020204" pitchFamily="34" charset="0"/>
              <a:buChar char="•"/>
            </a:pPr>
            <a:r>
              <a:rPr lang="th-TH" sz="2800" dirty="0">
                <a:cs typeface="+mj-cs"/>
              </a:rPr>
              <a:t>การก่อสร้างในกิจการที่มีงบโครงการไม่เกิน </a:t>
            </a:r>
            <a:r>
              <a:rPr lang="en-US" sz="2800" dirty="0">
                <a:cs typeface="+mj-cs"/>
              </a:rPr>
              <a:t>3 </a:t>
            </a:r>
            <a:r>
              <a:rPr lang="th-TH" sz="2800" dirty="0">
                <a:cs typeface="+mj-cs"/>
              </a:rPr>
              <a:t>หมื่นล้านวอน</a:t>
            </a:r>
            <a:endParaRPr lang="en-US" sz="2800" dirty="0">
              <a:cs typeface="+mj-cs"/>
            </a:endParaRPr>
          </a:p>
          <a:p>
            <a:pPr marL="342900" indent="-342900">
              <a:buFont typeface="Arial" panose="020B0604020202020204" pitchFamily="34" charset="0"/>
              <a:buChar char="•"/>
            </a:pPr>
            <a:r>
              <a:rPr lang="th-TH" sz="2800" dirty="0">
                <a:cs typeface="+mj-cs"/>
              </a:rPr>
              <a:t>การบริการในงาน </a:t>
            </a:r>
            <a:r>
              <a:rPr lang="en-US" sz="2800" dirty="0">
                <a:cs typeface="+mj-cs"/>
              </a:rPr>
              <a:t>6 </a:t>
            </a:r>
            <a:r>
              <a:rPr lang="th-TH" sz="2800" dirty="0">
                <a:cs typeface="+mj-cs"/>
              </a:rPr>
              <a:t>ประเภท ได้แก่ งานภัตตาคาร งานสนับสนุนการประกอบการ เช่น งานทำความสะอาดตึก งานบริการสังคม งานดูแลผู้ป่วย แม่บ้าน</a:t>
            </a:r>
            <a:r>
              <a:rPr lang="en-US" sz="2800" dirty="0">
                <a:cs typeface="+mj-cs"/>
              </a:rPr>
              <a:t>  </a:t>
            </a:r>
          </a:p>
          <a:p>
            <a:endParaRPr lang="th-TH" sz="1350" dirty="0"/>
          </a:p>
        </p:txBody>
      </p:sp>
    </p:spTree>
    <p:extLst>
      <p:ext uri="{BB962C8B-B14F-4D97-AF65-F5344CB8AC3E}">
        <p14:creationId xmlns:p14="http://schemas.microsoft.com/office/powerpoint/2010/main" val="3757009184"/>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124200" y="381000"/>
            <a:ext cx="5603577" cy="6225358"/>
          </a:xfrm>
          <a:prstGeom prst="rect">
            <a:avLst/>
          </a:prstGeom>
        </p:spPr>
      </p:pic>
      <p:sp>
        <p:nvSpPr>
          <p:cNvPr id="5" name="TextBox 4"/>
          <p:cNvSpPr txBox="1"/>
          <p:nvPr/>
        </p:nvSpPr>
        <p:spPr>
          <a:xfrm>
            <a:off x="32982" y="2743200"/>
            <a:ext cx="3273653" cy="369332"/>
          </a:xfrm>
          <a:prstGeom prst="rect">
            <a:avLst/>
          </a:prstGeom>
          <a:noFill/>
        </p:spPr>
        <p:txBody>
          <a:bodyPr wrap="none" rtlCol="0">
            <a:spAutoFit/>
          </a:bodyPr>
          <a:lstStyle/>
          <a:p>
            <a:r>
              <a:rPr lang="th-TH" b="1" dirty="0" smtClean="0"/>
              <a:t>ขั้นตอนการจัดส่งแรงงานจากไทยไปเกาหลีใต้</a:t>
            </a:r>
            <a:endParaRPr lang="th-TH" b="1" dirty="0"/>
          </a:p>
        </p:txBody>
      </p:sp>
    </p:spTree>
    <p:extLst>
      <p:ext uri="{BB962C8B-B14F-4D97-AF65-F5344CB8AC3E}">
        <p14:creationId xmlns:p14="http://schemas.microsoft.com/office/powerpoint/2010/main" val="2545206087"/>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89042" y="149859"/>
            <a:ext cx="8365916" cy="6558282"/>
          </a:xfrm>
          <a:prstGeom prst="rect">
            <a:avLst/>
          </a:prstGeom>
        </p:spPr>
      </p:pic>
    </p:spTree>
    <p:extLst>
      <p:ext uri="{BB962C8B-B14F-4D97-AF65-F5344CB8AC3E}">
        <p14:creationId xmlns:p14="http://schemas.microsoft.com/office/powerpoint/2010/main" val="4011759265"/>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57200" y="91174"/>
            <a:ext cx="7977745" cy="6766826"/>
          </a:xfrm>
          <a:prstGeom prst="rect">
            <a:avLst/>
          </a:prstGeom>
        </p:spPr>
      </p:pic>
    </p:spTree>
    <p:extLst>
      <p:ext uri="{BB962C8B-B14F-4D97-AF65-F5344CB8AC3E}">
        <p14:creationId xmlns:p14="http://schemas.microsoft.com/office/powerpoint/2010/main" val="529335631"/>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81000"/>
            <a:ext cx="7886700" cy="994172"/>
          </a:xfrm>
        </p:spPr>
        <p:txBody>
          <a:bodyPr/>
          <a:lstStyle/>
          <a:p>
            <a:r>
              <a:rPr lang="th-TH" dirty="0" smtClean="0"/>
              <a:t>จุดเด่นของนโยบายของเกาหลีใต้</a:t>
            </a:r>
            <a:endParaRPr lang="en-US" dirty="0"/>
          </a:p>
        </p:txBody>
      </p:sp>
      <p:sp>
        <p:nvSpPr>
          <p:cNvPr id="3" name="Content Placeholder 2"/>
          <p:cNvSpPr>
            <a:spLocks noGrp="1"/>
          </p:cNvSpPr>
          <p:nvPr>
            <p:ph sz="quarter" idx="1"/>
          </p:nvPr>
        </p:nvSpPr>
        <p:spPr>
          <a:xfrm>
            <a:off x="628650" y="1447800"/>
            <a:ext cx="7886700" cy="4572000"/>
          </a:xfrm>
        </p:spPr>
        <p:txBody>
          <a:bodyPr>
            <a:normAutofit fontScale="85000" lnSpcReduction="20000"/>
          </a:bodyPr>
          <a:lstStyle/>
          <a:p>
            <a:r>
              <a:rPr lang="th-TH" sz="3000" dirty="0"/>
              <a:t>ผู้นำ นักธุรกิจ และเครือข่ายประชาสังคม มีส่วนสำคัญต่อการออกแบบ</a:t>
            </a:r>
            <a:r>
              <a:rPr lang="th-TH" sz="3000" dirty="0" smtClean="0"/>
              <a:t>นโยบาย</a:t>
            </a:r>
          </a:p>
          <a:p>
            <a:r>
              <a:rPr lang="th-TH" sz="3000" dirty="0" smtClean="0"/>
              <a:t>รัฐ</a:t>
            </a:r>
            <a:r>
              <a:rPr lang="th-TH" sz="3000" dirty="0"/>
              <a:t>เข้ามาจัดการ </a:t>
            </a:r>
            <a:r>
              <a:rPr lang="th-TH" sz="3000" dirty="0" smtClean="0"/>
              <a:t>ตัดตัวกลาง ลด</a:t>
            </a:r>
            <a:r>
              <a:rPr lang="th-TH" sz="3000" dirty="0"/>
              <a:t>ค่าใช้จ่าย </a:t>
            </a:r>
            <a:r>
              <a:rPr lang="th-TH" sz="3000" dirty="0" smtClean="0"/>
              <a:t>ลดปัญหาคอร์รัปชั่น คุ้มครองสิทธิ์ แก้ปัญหาขาดแคลนแรงงาน</a:t>
            </a:r>
          </a:p>
          <a:p>
            <a:r>
              <a:rPr lang="th-TH" sz="3000" dirty="0" smtClean="0"/>
              <a:t>เน้น</a:t>
            </a:r>
            <a:r>
              <a:rPr lang="th-TH" sz="3000" dirty="0"/>
              <a:t>การฝึกอบรม โดยเฉพาะด้าน</a:t>
            </a:r>
            <a:r>
              <a:rPr lang="th-TH" sz="3000" dirty="0" smtClean="0"/>
              <a:t>ภาษา</a:t>
            </a:r>
            <a:r>
              <a:rPr lang="th-TH" sz="3000" dirty="0"/>
              <a:t> </a:t>
            </a:r>
            <a:r>
              <a:rPr lang="th-TH" sz="3000" dirty="0" smtClean="0"/>
              <a:t>วัฒนธรรม </a:t>
            </a:r>
          </a:p>
          <a:p>
            <a:r>
              <a:rPr lang="th-TH" sz="3000" dirty="0" smtClean="0"/>
              <a:t>มีการออกปราบปรามจับกุมแรงงานต่างชาติผิดกฎหมาย</a:t>
            </a:r>
            <a:endParaRPr lang="th-TH" sz="3000" dirty="0"/>
          </a:p>
          <a:p>
            <a:r>
              <a:rPr lang="th-TH" sz="3000" dirty="0"/>
              <a:t>มีหน่วยงานที่ทำการสำรวจข้อมูลเศรษฐกิจและแรงงานเพื่อกำหนดปริมาณแรงงานต่างชาติที่เหมาะสม และปรับปรุงระบบการนำเข้าแรงงานต่างชาติให้ดีขึ้น</a:t>
            </a:r>
          </a:p>
          <a:p>
            <a:r>
              <a:rPr lang="th-TH" sz="3000" dirty="0"/>
              <a:t>สามารถเปลี่ยนนายจ้างได้ไม่เกิน </a:t>
            </a:r>
            <a:r>
              <a:rPr lang="en-US" sz="3000" dirty="0" smtClean="0"/>
              <a:t>5 </a:t>
            </a:r>
            <a:r>
              <a:rPr lang="th-TH" sz="3000" dirty="0"/>
              <a:t>ครั้ง</a:t>
            </a:r>
          </a:p>
          <a:p>
            <a:pPr marL="0" indent="0">
              <a:buNone/>
            </a:pPr>
            <a:r>
              <a:rPr lang="en-US" sz="3000" dirty="0"/>
              <a:t>*</a:t>
            </a:r>
            <a:r>
              <a:rPr lang="th-TH" sz="3000" dirty="0"/>
              <a:t>ยังพบปัญหาละเมิดสิทธิแรงงาน</a:t>
            </a:r>
          </a:p>
          <a:p>
            <a:pPr marL="0" indent="0">
              <a:buNone/>
            </a:pPr>
            <a:r>
              <a:rPr lang="en-US" sz="3000" dirty="0"/>
              <a:t>**</a:t>
            </a:r>
            <a:r>
              <a:rPr lang="th-TH" sz="3000" dirty="0"/>
              <a:t>รัฐบาลพยายามลดการพึ่งพิงโดยใช้มาตรการให้เงินอุดหนุนแก่โรงงานที่จ้างแรงงานชาวเกาหลีทดแทนแรงงานต่างชาติ โดยกำหนดจ่ายเงิน </a:t>
            </a:r>
            <a:r>
              <a:rPr lang="en-US" sz="3000" dirty="0"/>
              <a:t>500,000 </a:t>
            </a:r>
            <a:r>
              <a:rPr lang="th-TH" sz="3000" dirty="0"/>
              <a:t>วอนต่อการจ้างแรงงานทดแทน </a:t>
            </a:r>
            <a:r>
              <a:rPr lang="en-US" sz="3000" dirty="0"/>
              <a:t>1 </a:t>
            </a:r>
            <a:r>
              <a:rPr lang="th-TH" sz="3000" dirty="0"/>
              <a:t>คน</a:t>
            </a:r>
            <a:endParaRPr lang="en-US" sz="3000" dirty="0"/>
          </a:p>
        </p:txBody>
      </p:sp>
    </p:spTree>
    <p:extLst>
      <p:ext uri="{BB962C8B-B14F-4D97-AF65-F5344CB8AC3E}">
        <p14:creationId xmlns:p14="http://schemas.microsoft.com/office/powerpoint/2010/main" val="2728893293"/>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5300" y="152400"/>
            <a:ext cx="8229600" cy="1143000"/>
          </a:xfrm>
        </p:spPr>
        <p:txBody>
          <a:bodyPr/>
          <a:lstStyle/>
          <a:p>
            <a:r>
              <a:rPr lang="th-TH" dirty="0" smtClean="0"/>
              <a:t>ข้อเสนอแนะสำหรับประเทศไทย</a:t>
            </a:r>
            <a:endParaRPr lang="en-US" dirty="0"/>
          </a:p>
        </p:txBody>
      </p:sp>
      <p:sp>
        <p:nvSpPr>
          <p:cNvPr id="3" name="Content Placeholder 2"/>
          <p:cNvSpPr>
            <a:spLocks noGrp="1"/>
          </p:cNvSpPr>
          <p:nvPr>
            <p:ph idx="1"/>
          </p:nvPr>
        </p:nvSpPr>
        <p:spPr>
          <a:xfrm>
            <a:off x="457200" y="1219200"/>
            <a:ext cx="8305800" cy="5486400"/>
          </a:xfrm>
        </p:spPr>
        <p:txBody>
          <a:bodyPr>
            <a:normAutofit fontScale="77500" lnSpcReduction="20000"/>
          </a:bodyPr>
          <a:lstStyle/>
          <a:p>
            <a:r>
              <a:rPr lang="th-TH" dirty="0" smtClean="0"/>
              <a:t>กำหนดทิศทางประเทศ เพื่อกำหนดนโยบายแรงงานให้สอดรับ</a:t>
            </a:r>
          </a:p>
          <a:p>
            <a:r>
              <a:rPr lang="th-TH" dirty="0" smtClean="0"/>
              <a:t>บังคับใช้กฎหมายอย่างเคร่งครัด ทั้งต่อนายจ้างและลูกจ้าง</a:t>
            </a:r>
          </a:p>
          <a:p>
            <a:r>
              <a:rPr lang="th-TH" dirty="0"/>
              <a:t>จัดระเบียบ</a:t>
            </a:r>
            <a:r>
              <a:rPr lang="th-TH" dirty="0" smtClean="0"/>
              <a:t>ตัวกลาง</a:t>
            </a:r>
            <a:r>
              <a:rPr lang="en-US" dirty="0" smtClean="0"/>
              <a:t>/</a:t>
            </a:r>
            <a:r>
              <a:rPr lang="th-TH" dirty="0" smtClean="0"/>
              <a:t>นายหน้า</a:t>
            </a:r>
          </a:p>
          <a:p>
            <a:r>
              <a:rPr lang="th-TH" dirty="0" smtClean="0"/>
              <a:t>ลดขั้นตอน ลดค่าใช้จ่ายในการจ้างแรงงานต่างด้าวถูกกฎหมาย</a:t>
            </a:r>
          </a:p>
          <a:p>
            <a:r>
              <a:rPr lang="th-TH" dirty="0" smtClean="0"/>
              <a:t>มีมาตรการควบคุมคุณภาพแรงงานและลดการพึ่งพิงแรงงานราคาถูก</a:t>
            </a:r>
          </a:p>
          <a:p>
            <a:r>
              <a:rPr lang="th-TH" dirty="0"/>
              <a:t>ดูแลคุ้มครองและพัฒนาฝีมือแรงงานต่างชาติ </a:t>
            </a:r>
            <a:endParaRPr lang="th-TH" dirty="0" smtClean="0"/>
          </a:p>
          <a:p>
            <a:r>
              <a:rPr lang="th-TH" dirty="0"/>
              <a:t>นายจ้างเสียภาษีการใช้แรงงานต่างชาติตามระดับการ</a:t>
            </a:r>
            <a:r>
              <a:rPr lang="th-TH" dirty="0" smtClean="0"/>
              <a:t>พึ่งพา</a:t>
            </a:r>
          </a:p>
          <a:p>
            <a:r>
              <a:rPr lang="th-TH" dirty="0" smtClean="0"/>
              <a:t>สร้างระบบที่เหมาะสมกับประเภทอุตสาหกรรมและพื้นที่ แต่ต้องง่ายต่อการปรับเปลี่ยนให้สอดคล้องกับสถานการณ์ที่เปลี่ยนแปลงไป</a:t>
            </a:r>
          </a:p>
          <a:p>
            <a:r>
              <a:rPr lang="th-TH" dirty="0" err="1" smtClean="0"/>
              <a:t>บูรณา</a:t>
            </a:r>
            <a:r>
              <a:rPr lang="th-TH" dirty="0" smtClean="0"/>
              <a:t>การหน่วยงาน มีหน่วยรับผิดชอบเรื่องนโยบาย วิเคราะห์ข้อมูลและสถานการณ์ทางเศรษฐกิจและสังคมอย่างเป็นระบบและมีประสิทธิภาพ</a:t>
            </a:r>
          </a:p>
          <a:p>
            <a:r>
              <a:rPr lang="th-TH" dirty="0" smtClean="0"/>
              <a:t>นำเทคโนโลยีมาใช้ในการจัดเก็บข้อมูลแรงงานต่างชาติและนายจ้างอย่างเป็นระบบ เปิดเผยและนำข้อมูลมาใช้ประโยชน์</a:t>
            </a:r>
          </a:p>
          <a:p>
            <a:r>
              <a:rPr lang="th-TH" dirty="0" smtClean="0"/>
              <a:t>พิจารณาเรื่องผู้ติดตาม</a:t>
            </a:r>
          </a:p>
          <a:p>
            <a:endParaRPr lang="en-US" dirty="0"/>
          </a:p>
        </p:txBody>
      </p:sp>
    </p:spTree>
    <p:extLst>
      <p:ext uri="{BB962C8B-B14F-4D97-AF65-F5344CB8AC3E}">
        <p14:creationId xmlns:p14="http://schemas.microsoft.com/office/powerpoint/2010/main" val="313229110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1617</TotalTime>
  <Words>3907</Words>
  <Application>Microsoft Office PowerPoint</Application>
  <PresentationFormat>On-screen Show (4:3)</PresentationFormat>
  <Paragraphs>415</Paragraphs>
  <Slides>61</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61</vt:i4>
      </vt:variant>
    </vt:vector>
  </HeadingPairs>
  <TitlesOfParts>
    <vt:vector size="69" baseType="lpstr">
      <vt:lpstr>Angsana New</vt:lpstr>
      <vt:lpstr>Arial</vt:lpstr>
      <vt:lpstr>Calibri</vt:lpstr>
      <vt:lpstr>Cordia New</vt:lpstr>
      <vt:lpstr>TH SarabunPSK</vt:lpstr>
      <vt:lpstr>Times New Roman</vt:lpstr>
      <vt:lpstr>Wingdings</vt:lpstr>
      <vt:lpstr>Office Theme</vt:lpstr>
      <vt:lpstr>การแก้ปัญหาแรงงานต่างด้าวอย่างสร้างสรรค์</vt:lpstr>
      <vt:lpstr>ความคิดเห็นของคนกรุงต่อแรงงานต่างด้าว  สำรวจปี 2546 จำนวน 1,143 คน (ศูนย์วิจัยกรุงเทพโพลล์)</vt:lpstr>
      <vt:lpstr>PowerPoint Presentation</vt:lpstr>
      <vt:lpstr>แรงงานต่างด้าว ปัญหาและความจำเป็นต่อเศรษฐกิจไทย  สำรวจนักเศรษฐศาสตร์จาก 32 องค์กร 68 แห่ง ปี 2555 (กรุงเทพโพลล์)</vt:lpstr>
      <vt:lpstr>หัวข้อการนำเสนอ</vt:lpstr>
      <vt:lpstr>ประเภทและสถานะของแรงงานต่างด้าว 3 กลุ่ม</vt:lpstr>
      <vt:lpstr>PowerPoint Presentation</vt:lpstr>
      <vt:lpstr>การคุ้มครองและการรักษาพยาบาล</vt:lpstr>
      <vt:lpstr>PowerPoint Presentation</vt:lpstr>
      <vt:lpstr>PowerPoint Presentation</vt:lpstr>
      <vt:lpstr>ข้อมูลเกี่ยวกับแรงงานเพื่อนบ้านในประเทศไทย</vt:lpstr>
      <vt:lpstr>PowerPoint Presentation</vt:lpstr>
      <vt:lpstr>การกระจุกตัวของแรงงานข้ามชาติ</vt:lpstr>
      <vt:lpstr>PowerPoint Presentation</vt:lpstr>
      <vt:lpstr>PowerPoint Presentation</vt:lpstr>
      <vt:lpstr>คุณและโทษของแรงงานข้ามชาติ</vt:lpstr>
      <vt:lpstr>พัฒนาการของนโยบายแรงงานต่าวด้าวของไทย</vt:lpstr>
      <vt:lpstr>22 ปี (2535-2557) ของการบริหารจัดการแรงงานต่างด้าวในประเทศไทย </vt:lpstr>
      <vt:lpstr>PowerPoint Presentation</vt:lpstr>
      <vt:lpstr>PowerPoint Presentation</vt:lpstr>
      <vt:lpstr>พระราชบัญญัติการทำงานของคนต่างด้าวปีพ.ศ.2551</vt:lpstr>
      <vt:lpstr>พระราชบัญญัติการทำงานของคนต่างด้าวปีพ.ศ.2551</vt:lpstr>
      <vt:lpstr>พระราชบัญญัติการทำงานของคนต่างด้าวปีพ.ศ.2551</vt:lpstr>
      <vt:lpstr>PowerPoint Presentation</vt:lpstr>
      <vt:lpstr>PowerPoint Presentation</vt:lpstr>
      <vt:lpstr>ประเมินนโยบายเบื้องต้น (1)</vt:lpstr>
      <vt:lpstr>ประเมินนโยบายเบื้องต้น (2)</vt:lpstr>
      <vt:lpstr>เป้าหมายการบริหารจัดการแรงงานข้ามชาติ</vt:lpstr>
      <vt:lpstr>การบริหารจัดการแรงงานต่างชาติของสิงคโปร์</vt:lpstr>
      <vt:lpstr>PowerPoint Presentation</vt:lpstr>
      <vt:lpstr>Work Pass and Permit in Singapore</vt:lpstr>
      <vt:lpstr>1. Professional</vt:lpstr>
      <vt:lpstr>PowerPoint Presentation</vt:lpstr>
      <vt:lpstr>Work permit</vt:lpstr>
      <vt:lpstr>WP: construction</vt:lpstr>
      <vt:lpstr>Construction: Quota and Levy</vt:lpstr>
      <vt:lpstr>PowerPoint Presentation</vt:lpstr>
      <vt:lpstr>PowerPoint Presentation</vt:lpstr>
      <vt:lpstr>PowerPoint Presentation</vt:lpstr>
      <vt:lpstr>Process: Quota and levy 7 work permit holders for every full-time local employee.</vt:lpstr>
      <vt:lpstr>Marine: Quota and levy 5 work permit holders for every full-time local employee.</vt:lpstr>
      <vt:lpstr>Manufacturing: Types of business activities</vt:lpstr>
      <vt:lpstr>WP: manufacturing</vt:lpstr>
      <vt:lpstr>Manufacturing: Quota and levy</vt:lpstr>
      <vt:lpstr>Services: Quota and levy</vt:lpstr>
      <vt:lpstr>PowerPoint Presentation</vt:lpstr>
      <vt:lpstr>สรุปบทเรียนที่ได้จากการศึกษานโยบายและวิธีบริหารจัดการแรงงานต่างชาติของสิงคโปร์</vt:lpstr>
      <vt:lpstr>PowerPoint Presentation</vt:lpstr>
      <vt:lpstr>PowerPoint Presentation</vt:lpstr>
      <vt:lpstr>จุดอ่อน</vt:lpstr>
      <vt:lpstr>การบริหารจัดการแรงงานต่างชาติ ในประเทศเกาหลีใต้</vt:lpstr>
      <vt:lpstr>พัฒนาการนโยบายและการบริหารจัดการแรงงานต่างชาติ</vt:lpstr>
      <vt:lpstr>นโยบายแรงงานทดแทนในฐานะผู้ฝึกงาน(ITS)</vt:lpstr>
      <vt:lpstr>นโยบายใบอนุญาตทำงาน (EPS)</vt:lpstr>
      <vt:lpstr>PowerPoint Presentation</vt:lpstr>
      <vt:lpstr>15 ประเทศผู้ส่งแรงงานระบบ EPS เวียดนาม ฟิลิปปินส์  มองโกเลีย อินโดนิเซีย  ศรีลังกา จีน ไทย  กัมพูชา เมียนมาร์  อุซเบกิสถาน ปากีสถาน  บังคลาเทศ  เนปาล  ไคกิสถาน ติมอร์-เลสเต    </vt:lpstr>
      <vt:lpstr>PowerPoint Presentation</vt:lpstr>
      <vt:lpstr>PowerPoint Presentation</vt:lpstr>
      <vt:lpstr>PowerPoint Presentation</vt:lpstr>
      <vt:lpstr>จุดเด่นของนโยบายของเกาหลีใต้</vt:lpstr>
      <vt:lpstr>ข้อเสนอแนะสำหรับประเทศไทย</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การบริหารจัดการแรงงานข้ามชาติในประเทศไทย</dc:title>
  <dc:creator>Namkang</dc:creator>
  <cp:lastModifiedBy>Biggy</cp:lastModifiedBy>
  <cp:revision>83</cp:revision>
  <dcterms:created xsi:type="dcterms:W3CDTF">2013-08-28T16:57:31Z</dcterms:created>
  <dcterms:modified xsi:type="dcterms:W3CDTF">2015-05-28T04:23:44Z</dcterms:modified>
</cp:coreProperties>
</file>