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0" r:id="rId3"/>
    <p:sldId id="258" r:id="rId4"/>
    <p:sldId id="259" r:id="rId5"/>
    <p:sldId id="314" r:id="rId6"/>
    <p:sldId id="288" r:id="rId7"/>
    <p:sldId id="293" r:id="rId8"/>
    <p:sldId id="260" r:id="rId9"/>
    <p:sldId id="297" r:id="rId10"/>
    <p:sldId id="262" r:id="rId11"/>
    <p:sldId id="263" r:id="rId12"/>
    <p:sldId id="292" r:id="rId13"/>
    <p:sldId id="291" r:id="rId14"/>
    <p:sldId id="264" r:id="rId15"/>
    <p:sldId id="317" r:id="rId16"/>
    <p:sldId id="320" r:id="rId17"/>
    <p:sldId id="318" r:id="rId18"/>
    <p:sldId id="265" r:id="rId19"/>
    <p:sldId id="266" r:id="rId20"/>
    <p:sldId id="267" r:id="rId21"/>
    <p:sldId id="268" r:id="rId22"/>
    <p:sldId id="269" r:id="rId23"/>
    <p:sldId id="311" r:id="rId24"/>
    <p:sldId id="270" r:id="rId25"/>
    <p:sldId id="271" r:id="rId26"/>
    <p:sldId id="272" r:id="rId27"/>
    <p:sldId id="273" r:id="rId28"/>
    <p:sldId id="294" r:id="rId29"/>
    <p:sldId id="274" r:id="rId30"/>
    <p:sldId id="295" r:id="rId31"/>
    <p:sldId id="319" r:id="rId32"/>
    <p:sldId id="275" r:id="rId33"/>
    <p:sldId id="296" r:id="rId34"/>
    <p:sldId id="276" r:id="rId35"/>
    <p:sldId id="323" r:id="rId36"/>
    <p:sldId id="298" r:id="rId37"/>
    <p:sldId id="279" r:id="rId38"/>
    <p:sldId id="280" r:id="rId39"/>
    <p:sldId id="302" r:id="rId40"/>
    <p:sldId id="300" r:id="rId41"/>
    <p:sldId id="299" r:id="rId42"/>
    <p:sldId id="315" r:id="rId43"/>
    <p:sldId id="301" r:id="rId44"/>
    <p:sldId id="281" r:id="rId45"/>
    <p:sldId id="306" r:id="rId46"/>
    <p:sldId id="283" r:id="rId47"/>
    <p:sldId id="321" r:id="rId48"/>
    <p:sldId id="308" r:id="rId49"/>
    <p:sldId id="309" r:id="rId50"/>
    <p:sldId id="310" r:id="rId51"/>
    <p:sldId id="322" r:id="rId52"/>
    <p:sldId id="313" r:id="rId53"/>
    <p:sldId id="312" r:id="rId5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0" autoAdjust="0"/>
    <p:restoredTop sz="94660"/>
  </p:normalViewPr>
  <p:slideViewPr>
    <p:cSldViewPr>
      <p:cViewPr>
        <p:scale>
          <a:sx n="76" d="100"/>
          <a:sy n="76" d="100"/>
        </p:scale>
        <p:origin x="-330"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76CA55-E90D-49ED-852D-B908A7F4E983}" type="doc">
      <dgm:prSet loTypeId="urn:microsoft.com/office/officeart/2005/8/layout/vList4#2" loCatId="list" qsTypeId="urn:microsoft.com/office/officeart/2005/8/quickstyle/simple1" qsCatId="simple" csTypeId="urn:microsoft.com/office/officeart/2005/8/colors/colorful5" csCatId="colorful" phldr="1"/>
      <dgm:spPr/>
      <dgm:t>
        <a:bodyPr/>
        <a:lstStyle/>
        <a:p>
          <a:endParaRPr lang="th-TH"/>
        </a:p>
      </dgm:t>
    </dgm:pt>
    <dgm:pt modelId="{94718580-CFEF-40DE-B266-FE87FE0AB24F}">
      <dgm:prSet phldrT="[ข้อความ]"/>
      <dgm:spPr/>
      <dgm:t>
        <a:bodyPr/>
        <a:lstStyle/>
        <a:p>
          <a:r>
            <a:rPr lang="en-US" b="0" i="0" dirty="0" smtClean="0">
              <a:latin typeface="Arial" charset="0"/>
              <a:ea typeface="Arial" charset="0"/>
              <a:cs typeface="Arial" charset="0"/>
            </a:rPr>
            <a:t>Customer-centered new product development</a:t>
          </a:r>
          <a:endParaRPr lang="th-TH" b="0" i="0" dirty="0">
            <a:latin typeface="Arial" charset="0"/>
            <a:ea typeface="Arial" charset="0"/>
            <a:cs typeface="Arial" charset="0"/>
          </a:endParaRPr>
        </a:p>
      </dgm:t>
    </dgm:pt>
    <dgm:pt modelId="{70F0A982-ECAC-4C7F-B52C-E8D780D3532C}" type="parTrans" cxnId="{232A0080-0313-4E27-95A5-F9F02116CAAB}">
      <dgm:prSet/>
      <dgm:spPr/>
      <dgm:t>
        <a:bodyPr/>
        <a:lstStyle/>
        <a:p>
          <a:endParaRPr lang="th-TH" b="0" i="0">
            <a:latin typeface="Arial" charset="0"/>
            <a:ea typeface="Arial" charset="0"/>
            <a:cs typeface="Arial" charset="0"/>
          </a:endParaRPr>
        </a:p>
      </dgm:t>
    </dgm:pt>
    <dgm:pt modelId="{AFE0F520-8452-4453-A607-E2A9D56D3F4A}" type="sibTrans" cxnId="{232A0080-0313-4E27-95A5-F9F02116CAAB}">
      <dgm:prSet/>
      <dgm:spPr/>
      <dgm:t>
        <a:bodyPr/>
        <a:lstStyle/>
        <a:p>
          <a:endParaRPr lang="th-TH" b="0" i="0">
            <a:latin typeface="Arial" charset="0"/>
            <a:ea typeface="Arial" charset="0"/>
            <a:cs typeface="Arial" charset="0"/>
          </a:endParaRPr>
        </a:p>
      </dgm:t>
    </dgm:pt>
    <dgm:pt modelId="{12A001CB-038E-4313-9B07-0A99483BA4C2}">
      <dgm:prSet phldrT="[ข้อความ]"/>
      <dgm:spPr/>
      <dgm:t>
        <a:bodyPr/>
        <a:lstStyle/>
        <a:p>
          <a:r>
            <a:rPr lang="en-US" b="0" i="0" dirty="0" smtClean="0">
              <a:latin typeface="Arial" charset="0"/>
              <a:ea typeface="Arial" charset="0"/>
              <a:cs typeface="Arial" charset="0"/>
            </a:rPr>
            <a:t>New-product  development that focused on finding new ways to solve customer problems and create more customer-satisfying experiences.</a:t>
          </a:r>
          <a:endParaRPr lang="th-TH" b="0" i="0" dirty="0">
            <a:latin typeface="Arial" charset="0"/>
            <a:ea typeface="Arial" charset="0"/>
            <a:cs typeface="Arial" charset="0"/>
          </a:endParaRPr>
        </a:p>
      </dgm:t>
    </dgm:pt>
    <dgm:pt modelId="{A4765255-5E74-4197-ABA6-313CD3D4A4FD}" type="parTrans" cxnId="{F505156A-E41D-4F88-BE47-4AE134ACC2F4}">
      <dgm:prSet/>
      <dgm:spPr/>
      <dgm:t>
        <a:bodyPr/>
        <a:lstStyle/>
        <a:p>
          <a:endParaRPr lang="th-TH" b="0" i="0">
            <a:latin typeface="Arial" charset="0"/>
            <a:ea typeface="Arial" charset="0"/>
            <a:cs typeface="Arial" charset="0"/>
          </a:endParaRPr>
        </a:p>
      </dgm:t>
    </dgm:pt>
    <dgm:pt modelId="{78085DA2-6363-4368-A7F4-7A4225F99998}" type="sibTrans" cxnId="{F505156A-E41D-4F88-BE47-4AE134ACC2F4}">
      <dgm:prSet/>
      <dgm:spPr/>
      <dgm:t>
        <a:bodyPr/>
        <a:lstStyle/>
        <a:p>
          <a:endParaRPr lang="th-TH" b="0" i="0">
            <a:latin typeface="Arial" charset="0"/>
            <a:ea typeface="Arial" charset="0"/>
            <a:cs typeface="Arial" charset="0"/>
          </a:endParaRPr>
        </a:p>
      </dgm:t>
    </dgm:pt>
    <dgm:pt modelId="{B4C70846-D093-415F-B586-BEF65C59FB4B}">
      <dgm:prSet phldrT="[ข้อความ]"/>
      <dgm:spPr/>
      <dgm:t>
        <a:bodyPr/>
        <a:lstStyle/>
        <a:p>
          <a:r>
            <a:rPr lang="en-US" b="0" i="0" dirty="0" smtClean="0">
              <a:latin typeface="Arial" charset="0"/>
              <a:ea typeface="Arial" charset="0"/>
              <a:cs typeface="Arial" charset="0"/>
            </a:rPr>
            <a:t>Team-based new product development</a:t>
          </a:r>
          <a:endParaRPr lang="th-TH" b="0" i="0" dirty="0">
            <a:latin typeface="Arial" charset="0"/>
            <a:ea typeface="Arial" charset="0"/>
            <a:cs typeface="Arial" charset="0"/>
          </a:endParaRPr>
        </a:p>
      </dgm:t>
    </dgm:pt>
    <dgm:pt modelId="{C2BDEBD0-B255-40EE-921D-8209DEA22F77}" type="parTrans" cxnId="{C6F31C60-E375-4576-986F-ED12A8C866CA}">
      <dgm:prSet/>
      <dgm:spPr/>
      <dgm:t>
        <a:bodyPr/>
        <a:lstStyle/>
        <a:p>
          <a:endParaRPr lang="th-TH" b="0" i="0">
            <a:latin typeface="Arial" charset="0"/>
            <a:ea typeface="Arial" charset="0"/>
            <a:cs typeface="Arial" charset="0"/>
          </a:endParaRPr>
        </a:p>
      </dgm:t>
    </dgm:pt>
    <dgm:pt modelId="{757214CF-145D-4290-876C-A71A03E4D6B6}" type="sibTrans" cxnId="{C6F31C60-E375-4576-986F-ED12A8C866CA}">
      <dgm:prSet/>
      <dgm:spPr/>
      <dgm:t>
        <a:bodyPr/>
        <a:lstStyle/>
        <a:p>
          <a:endParaRPr lang="th-TH" b="0" i="0">
            <a:latin typeface="Arial" charset="0"/>
            <a:ea typeface="Arial" charset="0"/>
            <a:cs typeface="Arial" charset="0"/>
          </a:endParaRPr>
        </a:p>
      </dgm:t>
    </dgm:pt>
    <dgm:pt modelId="{F0698C87-83C6-4561-A667-62E39534FF00}">
      <dgm:prSet phldrT="[ข้อความ]"/>
      <dgm:spPr/>
      <dgm:t>
        <a:bodyPr/>
        <a:lstStyle/>
        <a:p>
          <a:r>
            <a:rPr lang="en-US" b="0" i="0" dirty="0" smtClean="0">
              <a:latin typeface="Arial" charset="0"/>
              <a:ea typeface="Arial" charset="0"/>
              <a:cs typeface="Arial" charset="0"/>
            </a:rPr>
            <a:t>An approach to developing new products in which various company departments work closely together, overlapping the steps in the product development process to save time and increase effectiveness.</a:t>
          </a:r>
          <a:endParaRPr lang="th-TH" b="0" i="0" dirty="0">
            <a:latin typeface="Arial" charset="0"/>
            <a:ea typeface="Arial" charset="0"/>
            <a:cs typeface="Arial" charset="0"/>
          </a:endParaRPr>
        </a:p>
      </dgm:t>
    </dgm:pt>
    <dgm:pt modelId="{B7EFBEF3-2A51-4A96-A474-7DD50209E3C3}" type="parTrans" cxnId="{BEA428FD-12F3-4A4F-8E3C-4524EAF23B09}">
      <dgm:prSet/>
      <dgm:spPr/>
      <dgm:t>
        <a:bodyPr/>
        <a:lstStyle/>
        <a:p>
          <a:endParaRPr lang="th-TH" b="0" i="0">
            <a:latin typeface="Arial" charset="0"/>
            <a:ea typeface="Arial" charset="0"/>
            <a:cs typeface="Arial" charset="0"/>
          </a:endParaRPr>
        </a:p>
      </dgm:t>
    </dgm:pt>
    <dgm:pt modelId="{C067D27A-F0F3-42A8-85C7-52C54023B88C}" type="sibTrans" cxnId="{BEA428FD-12F3-4A4F-8E3C-4524EAF23B09}">
      <dgm:prSet/>
      <dgm:spPr/>
      <dgm:t>
        <a:bodyPr/>
        <a:lstStyle/>
        <a:p>
          <a:endParaRPr lang="th-TH" b="0" i="0">
            <a:latin typeface="Arial" charset="0"/>
            <a:ea typeface="Arial" charset="0"/>
            <a:cs typeface="Arial" charset="0"/>
          </a:endParaRPr>
        </a:p>
      </dgm:t>
    </dgm:pt>
    <dgm:pt modelId="{9C8B9342-F502-498F-97FB-A4756B388C9F}">
      <dgm:prSet phldrT="[ข้อความ]"/>
      <dgm:spPr/>
      <dgm:t>
        <a:bodyPr/>
        <a:lstStyle/>
        <a:p>
          <a:r>
            <a:rPr lang="en-US" b="0" i="0" dirty="0" smtClean="0">
              <a:latin typeface="Arial" charset="0"/>
              <a:ea typeface="Arial" charset="0"/>
              <a:cs typeface="Arial" charset="0"/>
            </a:rPr>
            <a:t>Systematic new-product development</a:t>
          </a:r>
          <a:endParaRPr lang="th-TH" b="0" i="0" dirty="0">
            <a:latin typeface="Arial" charset="0"/>
            <a:ea typeface="Arial" charset="0"/>
            <a:cs typeface="Arial" charset="0"/>
          </a:endParaRPr>
        </a:p>
      </dgm:t>
    </dgm:pt>
    <dgm:pt modelId="{F5C1E24C-2F29-4EBD-ABFC-197225056162}" type="parTrans" cxnId="{BA54DD0F-E666-4624-9FC8-C644E424274D}">
      <dgm:prSet/>
      <dgm:spPr/>
      <dgm:t>
        <a:bodyPr/>
        <a:lstStyle/>
        <a:p>
          <a:endParaRPr lang="th-TH" b="0" i="0">
            <a:latin typeface="Arial" charset="0"/>
            <a:ea typeface="Arial" charset="0"/>
            <a:cs typeface="Arial" charset="0"/>
          </a:endParaRPr>
        </a:p>
      </dgm:t>
    </dgm:pt>
    <dgm:pt modelId="{83FE9384-87BF-4498-A445-BD4CC7C84BC4}" type="sibTrans" cxnId="{BA54DD0F-E666-4624-9FC8-C644E424274D}">
      <dgm:prSet/>
      <dgm:spPr/>
      <dgm:t>
        <a:bodyPr/>
        <a:lstStyle/>
        <a:p>
          <a:endParaRPr lang="th-TH" b="0" i="0">
            <a:latin typeface="Arial" charset="0"/>
            <a:ea typeface="Arial" charset="0"/>
            <a:cs typeface="Arial" charset="0"/>
          </a:endParaRPr>
        </a:p>
      </dgm:t>
    </dgm:pt>
    <dgm:pt modelId="{8B9EF64E-09A8-456E-9A68-7BC49BC88AB1}">
      <dgm:prSet phldrT="[ข้อความ]"/>
      <dgm:spPr/>
      <dgm:t>
        <a:bodyPr/>
        <a:lstStyle/>
        <a:p>
          <a:r>
            <a:rPr lang="en-US" b="0" i="0" dirty="0" smtClean="0">
              <a:latin typeface="Arial" charset="0"/>
              <a:ea typeface="Arial" charset="0"/>
              <a:cs typeface="Arial" charset="0"/>
            </a:rPr>
            <a:t>A company can install an innovation management system to collect, review, evaluate and manage new product ideas.</a:t>
          </a:r>
          <a:endParaRPr lang="th-TH" b="0" i="0" dirty="0">
            <a:latin typeface="Arial" charset="0"/>
            <a:ea typeface="Arial" charset="0"/>
            <a:cs typeface="Arial" charset="0"/>
          </a:endParaRPr>
        </a:p>
      </dgm:t>
    </dgm:pt>
    <dgm:pt modelId="{0D43387B-9A8F-4C72-A6CA-A3360B14E27C}" type="parTrans" cxnId="{010A17A7-6792-4E53-9CA6-6F69D2D187A8}">
      <dgm:prSet/>
      <dgm:spPr/>
      <dgm:t>
        <a:bodyPr/>
        <a:lstStyle/>
        <a:p>
          <a:endParaRPr lang="th-TH" b="0" i="0">
            <a:latin typeface="Arial" charset="0"/>
            <a:ea typeface="Arial" charset="0"/>
            <a:cs typeface="Arial" charset="0"/>
          </a:endParaRPr>
        </a:p>
      </dgm:t>
    </dgm:pt>
    <dgm:pt modelId="{32637F61-DA32-4433-81C6-C61BE4A08823}" type="sibTrans" cxnId="{010A17A7-6792-4E53-9CA6-6F69D2D187A8}">
      <dgm:prSet/>
      <dgm:spPr/>
      <dgm:t>
        <a:bodyPr/>
        <a:lstStyle/>
        <a:p>
          <a:endParaRPr lang="th-TH" b="0" i="0">
            <a:latin typeface="Arial" charset="0"/>
            <a:ea typeface="Arial" charset="0"/>
            <a:cs typeface="Arial" charset="0"/>
          </a:endParaRPr>
        </a:p>
      </dgm:t>
    </dgm:pt>
    <dgm:pt modelId="{EE1A9DF2-4154-4F1B-A99D-6E16DB28CFEF}" type="pres">
      <dgm:prSet presAssocID="{9076CA55-E90D-49ED-852D-B908A7F4E983}" presName="linear" presStyleCnt="0">
        <dgm:presLayoutVars>
          <dgm:dir/>
          <dgm:resizeHandles val="exact"/>
        </dgm:presLayoutVars>
      </dgm:prSet>
      <dgm:spPr/>
      <dgm:t>
        <a:bodyPr/>
        <a:lstStyle/>
        <a:p>
          <a:endParaRPr lang="th-TH"/>
        </a:p>
      </dgm:t>
    </dgm:pt>
    <dgm:pt modelId="{645B6824-5B1A-4D4B-A653-6A618F2EA395}" type="pres">
      <dgm:prSet presAssocID="{94718580-CFEF-40DE-B266-FE87FE0AB24F}" presName="comp" presStyleCnt="0"/>
      <dgm:spPr/>
    </dgm:pt>
    <dgm:pt modelId="{0978D73E-B068-440B-A575-98F471DFECC5}" type="pres">
      <dgm:prSet presAssocID="{94718580-CFEF-40DE-B266-FE87FE0AB24F}" presName="box" presStyleLbl="node1" presStyleIdx="0" presStyleCnt="3"/>
      <dgm:spPr/>
      <dgm:t>
        <a:bodyPr/>
        <a:lstStyle/>
        <a:p>
          <a:endParaRPr lang="th-TH"/>
        </a:p>
      </dgm:t>
    </dgm:pt>
    <dgm:pt modelId="{DD370559-D981-42CF-966F-06AA0FC6BD62}" type="pres">
      <dgm:prSet presAssocID="{94718580-CFEF-40DE-B266-FE87FE0AB24F}" presName="img" presStyleLbl="fgImgPlace1" presStyleIdx="0" presStyleCnt="3"/>
      <dgm:spPr>
        <a:blipFill rotWithShape="0">
          <a:blip xmlns:r="http://schemas.openxmlformats.org/officeDocument/2006/relationships" r:embed="rId1"/>
          <a:stretch>
            <a:fillRect/>
          </a:stretch>
        </a:blipFill>
      </dgm:spPr>
    </dgm:pt>
    <dgm:pt modelId="{5128E7EF-F655-4FBD-B67E-42D3D608DFCD}" type="pres">
      <dgm:prSet presAssocID="{94718580-CFEF-40DE-B266-FE87FE0AB24F}" presName="text" presStyleLbl="node1" presStyleIdx="0" presStyleCnt="3">
        <dgm:presLayoutVars>
          <dgm:bulletEnabled val="1"/>
        </dgm:presLayoutVars>
      </dgm:prSet>
      <dgm:spPr/>
      <dgm:t>
        <a:bodyPr/>
        <a:lstStyle/>
        <a:p>
          <a:endParaRPr lang="th-TH"/>
        </a:p>
      </dgm:t>
    </dgm:pt>
    <dgm:pt modelId="{6CE0CA4F-4565-48D4-8EF3-7E3C51E1DAFA}" type="pres">
      <dgm:prSet presAssocID="{AFE0F520-8452-4453-A607-E2A9D56D3F4A}" presName="spacer" presStyleCnt="0"/>
      <dgm:spPr/>
    </dgm:pt>
    <dgm:pt modelId="{8335A191-0440-43CF-8EA1-9A6DBB886659}" type="pres">
      <dgm:prSet presAssocID="{B4C70846-D093-415F-B586-BEF65C59FB4B}" presName="comp" presStyleCnt="0"/>
      <dgm:spPr/>
    </dgm:pt>
    <dgm:pt modelId="{055BDE38-AF36-43A7-88E8-C5A3015EF68F}" type="pres">
      <dgm:prSet presAssocID="{B4C70846-D093-415F-B586-BEF65C59FB4B}" presName="box" presStyleLbl="node1" presStyleIdx="1" presStyleCnt="3"/>
      <dgm:spPr/>
      <dgm:t>
        <a:bodyPr/>
        <a:lstStyle/>
        <a:p>
          <a:endParaRPr lang="th-TH"/>
        </a:p>
      </dgm:t>
    </dgm:pt>
    <dgm:pt modelId="{67C07E83-4397-4C4D-8958-2609C8E08623}" type="pres">
      <dgm:prSet presAssocID="{B4C70846-D093-415F-B586-BEF65C59FB4B}" presName="img" presStyleLbl="fgImgPlace1" presStyleIdx="1" presStyleCnt="3"/>
      <dgm:spPr>
        <a:blipFill rotWithShape="0">
          <a:blip xmlns:r="http://schemas.openxmlformats.org/officeDocument/2006/relationships" r:embed="rId2"/>
          <a:stretch>
            <a:fillRect/>
          </a:stretch>
        </a:blipFill>
      </dgm:spPr>
    </dgm:pt>
    <dgm:pt modelId="{28408556-E50D-499E-9BD3-2DF3F4F265F3}" type="pres">
      <dgm:prSet presAssocID="{B4C70846-D093-415F-B586-BEF65C59FB4B}" presName="text" presStyleLbl="node1" presStyleIdx="1" presStyleCnt="3">
        <dgm:presLayoutVars>
          <dgm:bulletEnabled val="1"/>
        </dgm:presLayoutVars>
      </dgm:prSet>
      <dgm:spPr/>
      <dgm:t>
        <a:bodyPr/>
        <a:lstStyle/>
        <a:p>
          <a:endParaRPr lang="th-TH"/>
        </a:p>
      </dgm:t>
    </dgm:pt>
    <dgm:pt modelId="{FF862696-1BCF-422F-B391-6BFACD7ECD42}" type="pres">
      <dgm:prSet presAssocID="{757214CF-145D-4290-876C-A71A03E4D6B6}" presName="spacer" presStyleCnt="0"/>
      <dgm:spPr/>
    </dgm:pt>
    <dgm:pt modelId="{01694CA9-C97E-4ABB-B626-4656FFCDE9DB}" type="pres">
      <dgm:prSet presAssocID="{9C8B9342-F502-498F-97FB-A4756B388C9F}" presName="comp" presStyleCnt="0"/>
      <dgm:spPr/>
    </dgm:pt>
    <dgm:pt modelId="{4A6AB782-6D37-440C-AD97-1F46C048379E}" type="pres">
      <dgm:prSet presAssocID="{9C8B9342-F502-498F-97FB-A4756B388C9F}" presName="box" presStyleLbl="node1" presStyleIdx="2" presStyleCnt="3"/>
      <dgm:spPr/>
      <dgm:t>
        <a:bodyPr/>
        <a:lstStyle/>
        <a:p>
          <a:endParaRPr lang="th-TH"/>
        </a:p>
      </dgm:t>
    </dgm:pt>
    <dgm:pt modelId="{3D5711CC-5D0B-4FF8-BEDA-8971347568D7}" type="pres">
      <dgm:prSet presAssocID="{9C8B9342-F502-498F-97FB-A4756B388C9F}" presName="img" presStyleLbl="fgImgPlace1" presStyleIdx="2" presStyleCnt="3"/>
      <dgm:spPr>
        <a:blipFill rotWithShape="0">
          <a:blip xmlns:r="http://schemas.openxmlformats.org/officeDocument/2006/relationships" r:embed="rId3"/>
          <a:stretch>
            <a:fillRect/>
          </a:stretch>
        </a:blipFill>
      </dgm:spPr>
      <dgm:t>
        <a:bodyPr/>
        <a:lstStyle/>
        <a:p>
          <a:endParaRPr lang="th-TH"/>
        </a:p>
      </dgm:t>
    </dgm:pt>
    <dgm:pt modelId="{3A539950-D375-45CD-807E-C8C377B65A0B}" type="pres">
      <dgm:prSet presAssocID="{9C8B9342-F502-498F-97FB-A4756B388C9F}" presName="text" presStyleLbl="node1" presStyleIdx="2" presStyleCnt="3">
        <dgm:presLayoutVars>
          <dgm:bulletEnabled val="1"/>
        </dgm:presLayoutVars>
      </dgm:prSet>
      <dgm:spPr/>
      <dgm:t>
        <a:bodyPr/>
        <a:lstStyle/>
        <a:p>
          <a:endParaRPr lang="th-TH"/>
        </a:p>
      </dgm:t>
    </dgm:pt>
  </dgm:ptLst>
  <dgm:cxnLst>
    <dgm:cxn modelId="{C6F31C60-E375-4576-986F-ED12A8C866CA}" srcId="{9076CA55-E90D-49ED-852D-B908A7F4E983}" destId="{B4C70846-D093-415F-B586-BEF65C59FB4B}" srcOrd="1" destOrd="0" parTransId="{C2BDEBD0-B255-40EE-921D-8209DEA22F77}" sibTransId="{757214CF-145D-4290-876C-A71A03E4D6B6}"/>
    <dgm:cxn modelId="{5FFB7C75-0011-F748-A91D-25B226220068}" type="presOf" srcId="{B4C70846-D093-415F-B586-BEF65C59FB4B}" destId="{055BDE38-AF36-43A7-88E8-C5A3015EF68F}" srcOrd="0" destOrd="0" presId="urn:microsoft.com/office/officeart/2005/8/layout/vList4#2"/>
    <dgm:cxn modelId="{F505156A-E41D-4F88-BE47-4AE134ACC2F4}" srcId="{94718580-CFEF-40DE-B266-FE87FE0AB24F}" destId="{12A001CB-038E-4313-9B07-0A99483BA4C2}" srcOrd="0" destOrd="0" parTransId="{A4765255-5E74-4197-ABA6-313CD3D4A4FD}" sibTransId="{78085DA2-6363-4368-A7F4-7A4225F99998}"/>
    <dgm:cxn modelId="{232A0080-0313-4E27-95A5-F9F02116CAAB}" srcId="{9076CA55-E90D-49ED-852D-B908A7F4E983}" destId="{94718580-CFEF-40DE-B266-FE87FE0AB24F}" srcOrd="0" destOrd="0" parTransId="{70F0A982-ECAC-4C7F-B52C-E8D780D3532C}" sibTransId="{AFE0F520-8452-4453-A607-E2A9D56D3F4A}"/>
    <dgm:cxn modelId="{BEA428FD-12F3-4A4F-8E3C-4524EAF23B09}" srcId="{B4C70846-D093-415F-B586-BEF65C59FB4B}" destId="{F0698C87-83C6-4561-A667-62E39534FF00}" srcOrd="0" destOrd="0" parTransId="{B7EFBEF3-2A51-4A96-A474-7DD50209E3C3}" sibTransId="{C067D27A-F0F3-42A8-85C7-52C54023B88C}"/>
    <dgm:cxn modelId="{0A9286B4-673C-EC4E-B7C3-6C13DE490BA4}" type="presOf" srcId="{94718580-CFEF-40DE-B266-FE87FE0AB24F}" destId="{0978D73E-B068-440B-A575-98F471DFECC5}" srcOrd="0" destOrd="0" presId="urn:microsoft.com/office/officeart/2005/8/layout/vList4#2"/>
    <dgm:cxn modelId="{0CCBB4F7-D7AB-6D43-915D-CDE0F4AE4EDD}" type="presOf" srcId="{12A001CB-038E-4313-9B07-0A99483BA4C2}" destId="{0978D73E-B068-440B-A575-98F471DFECC5}" srcOrd="0" destOrd="1" presId="urn:microsoft.com/office/officeart/2005/8/layout/vList4#2"/>
    <dgm:cxn modelId="{5D618B99-B5E3-E249-AE04-DFB2999BE7C9}" type="presOf" srcId="{9076CA55-E90D-49ED-852D-B908A7F4E983}" destId="{EE1A9DF2-4154-4F1B-A99D-6E16DB28CFEF}" srcOrd="0" destOrd="0" presId="urn:microsoft.com/office/officeart/2005/8/layout/vList4#2"/>
    <dgm:cxn modelId="{9BB09CCC-9BB2-6842-A12A-68FD8FF827CE}" type="presOf" srcId="{94718580-CFEF-40DE-B266-FE87FE0AB24F}" destId="{5128E7EF-F655-4FBD-B67E-42D3D608DFCD}" srcOrd="1" destOrd="0" presId="urn:microsoft.com/office/officeart/2005/8/layout/vList4#2"/>
    <dgm:cxn modelId="{5C1EC7C7-5DA3-3C45-82C5-498C7E86BC64}" type="presOf" srcId="{F0698C87-83C6-4561-A667-62E39534FF00}" destId="{28408556-E50D-499E-9BD3-2DF3F4F265F3}" srcOrd="1" destOrd="1" presId="urn:microsoft.com/office/officeart/2005/8/layout/vList4#2"/>
    <dgm:cxn modelId="{20034F4B-28F0-ED4C-8B4B-989B03871BBF}" type="presOf" srcId="{8B9EF64E-09A8-456E-9A68-7BC49BC88AB1}" destId="{3A539950-D375-45CD-807E-C8C377B65A0B}" srcOrd="1" destOrd="1" presId="urn:microsoft.com/office/officeart/2005/8/layout/vList4#2"/>
    <dgm:cxn modelId="{59EC1625-2010-7845-9F81-EACE5035BA16}" type="presOf" srcId="{12A001CB-038E-4313-9B07-0A99483BA4C2}" destId="{5128E7EF-F655-4FBD-B67E-42D3D608DFCD}" srcOrd="1" destOrd="1" presId="urn:microsoft.com/office/officeart/2005/8/layout/vList4#2"/>
    <dgm:cxn modelId="{BFBA6CC5-60A7-3444-9A9E-72BF2738271E}" type="presOf" srcId="{F0698C87-83C6-4561-A667-62E39534FF00}" destId="{055BDE38-AF36-43A7-88E8-C5A3015EF68F}" srcOrd="0" destOrd="1" presId="urn:microsoft.com/office/officeart/2005/8/layout/vList4#2"/>
    <dgm:cxn modelId="{B57B265B-2BCD-F043-98E7-F85B60E701A5}" type="presOf" srcId="{9C8B9342-F502-498F-97FB-A4756B388C9F}" destId="{3A539950-D375-45CD-807E-C8C377B65A0B}" srcOrd="1" destOrd="0" presId="urn:microsoft.com/office/officeart/2005/8/layout/vList4#2"/>
    <dgm:cxn modelId="{9FB21C14-D20C-3F48-9010-E7B23AD5D6B4}" type="presOf" srcId="{9C8B9342-F502-498F-97FB-A4756B388C9F}" destId="{4A6AB782-6D37-440C-AD97-1F46C048379E}" srcOrd="0" destOrd="0" presId="urn:microsoft.com/office/officeart/2005/8/layout/vList4#2"/>
    <dgm:cxn modelId="{89F4AF9D-2F69-104D-B98C-1B2852658B81}" type="presOf" srcId="{8B9EF64E-09A8-456E-9A68-7BC49BC88AB1}" destId="{4A6AB782-6D37-440C-AD97-1F46C048379E}" srcOrd="0" destOrd="1" presId="urn:microsoft.com/office/officeart/2005/8/layout/vList4#2"/>
    <dgm:cxn modelId="{BA54DD0F-E666-4624-9FC8-C644E424274D}" srcId="{9076CA55-E90D-49ED-852D-B908A7F4E983}" destId="{9C8B9342-F502-498F-97FB-A4756B388C9F}" srcOrd="2" destOrd="0" parTransId="{F5C1E24C-2F29-4EBD-ABFC-197225056162}" sibTransId="{83FE9384-87BF-4498-A445-BD4CC7C84BC4}"/>
    <dgm:cxn modelId="{010A17A7-6792-4E53-9CA6-6F69D2D187A8}" srcId="{9C8B9342-F502-498F-97FB-A4756B388C9F}" destId="{8B9EF64E-09A8-456E-9A68-7BC49BC88AB1}" srcOrd="0" destOrd="0" parTransId="{0D43387B-9A8F-4C72-A6CA-A3360B14E27C}" sibTransId="{32637F61-DA32-4433-81C6-C61BE4A08823}"/>
    <dgm:cxn modelId="{F1352EED-72FC-7341-B2AE-5C9272DCE472}" type="presOf" srcId="{B4C70846-D093-415F-B586-BEF65C59FB4B}" destId="{28408556-E50D-499E-9BD3-2DF3F4F265F3}" srcOrd="1" destOrd="0" presId="urn:microsoft.com/office/officeart/2005/8/layout/vList4#2"/>
    <dgm:cxn modelId="{85FC43FE-9DC3-9E47-90C0-76B3130C3A12}" type="presParOf" srcId="{EE1A9DF2-4154-4F1B-A99D-6E16DB28CFEF}" destId="{645B6824-5B1A-4D4B-A653-6A618F2EA395}" srcOrd="0" destOrd="0" presId="urn:microsoft.com/office/officeart/2005/8/layout/vList4#2"/>
    <dgm:cxn modelId="{1D305D4E-455E-8442-8E4F-D5ADDC757DEC}" type="presParOf" srcId="{645B6824-5B1A-4D4B-A653-6A618F2EA395}" destId="{0978D73E-B068-440B-A575-98F471DFECC5}" srcOrd="0" destOrd="0" presId="urn:microsoft.com/office/officeart/2005/8/layout/vList4#2"/>
    <dgm:cxn modelId="{81D7AA9D-EAC8-7441-A03C-C177B9B8F2D1}" type="presParOf" srcId="{645B6824-5B1A-4D4B-A653-6A618F2EA395}" destId="{DD370559-D981-42CF-966F-06AA0FC6BD62}" srcOrd="1" destOrd="0" presId="urn:microsoft.com/office/officeart/2005/8/layout/vList4#2"/>
    <dgm:cxn modelId="{4625C052-FA88-E74C-AB28-4AF1E4BB1264}" type="presParOf" srcId="{645B6824-5B1A-4D4B-A653-6A618F2EA395}" destId="{5128E7EF-F655-4FBD-B67E-42D3D608DFCD}" srcOrd="2" destOrd="0" presId="urn:microsoft.com/office/officeart/2005/8/layout/vList4#2"/>
    <dgm:cxn modelId="{A32B737E-A4B3-1B45-ACF2-B710BEF58442}" type="presParOf" srcId="{EE1A9DF2-4154-4F1B-A99D-6E16DB28CFEF}" destId="{6CE0CA4F-4565-48D4-8EF3-7E3C51E1DAFA}" srcOrd="1" destOrd="0" presId="urn:microsoft.com/office/officeart/2005/8/layout/vList4#2"/>
    <dgm:cxn modelId="{53C021EA-4A75-F54C-B8C8-6D85DC82DD28}" type="presParOf" srcId="{EE1A9DF2-4154-4F1B-A99D-6E16DB28CFEF}" destId="{8335A191-0440-43CF-8EA1-9A6DBB886659}" srcOrd="2" destOrd="0" presId="urn:microsoft.com/office/officeart/2005/8/layout/vList4#2"/>
    <dgm:cxn modelId="{D9B1658C-7871-DB4E-8A7F-757231F39F0F}" type="presParOf" srcId="{8335A191-0440-43CF-8EA1-9A6DBB886659}" destId="{055BDE38-AF36-43A7-88E8-C5A3015EF68F}" srcOrd="0" destOrd="0" presId="urn:microsoft.com/office/officeart/2005/8/layout/vList4#2"/>
    <dgm:cxn modelId="{D501230E-B780-D94C-AB82-78A4915CA5A4}" type="presParOf" srcId="{8335A191-0440-43CF-8EA1-9A6DBB886659}" destId="{67C07E83-4397-4C4D-8958-2609C8E08623}" srcOrd="1" destOrd="0" presId="urn:microsoft.com/office/officeart/2005/8/layout/vList4#2"/>
    <dgm:cxn modelId="{C5498B47-CAC2-BF43-8CBC-A4CB3A146D7C}" type="presParOf" srcId="{8335A191-0440-43CF-8EA1-9A6DBB886659}" destId="{28408556-E50D-499E-9BD3-2DF3F4F265F3}" srcOrd="2" destOrd="0" presId="urn:microsoft.com/office/officeart/2005/8/layout/vList4#2"/>
    <dgm:cxn modelId="{1FDCD7FD-86CE-9E4B-B3AC-1866AA963CAB}" type="presParOf" srcId="{EE1A9DF2-4154-4F1B-A99D-6E16DB28CFEF}" destId="{FF862696-1BCF-422F-B391-6BFACD7ECD42}" srcOrd="3" destOrd="0" presId="urn:microsoft.com/office/officeart/2005/8/layout/vList4#2"/>
    <dgm:cxn modelId="{91DA4D33-3DCF-9944-ADAE-285F9587149E}" type="presParOf" srcId="{EE1A9DF2-4154-4F1B-A99D-6E16DB28CFEF}" destId="{01694CA9-C97E-4ABB-B626-4656FFCDE9DB}" srcOrd="4" destOrd="0" presId="urn:microsoft.com/office/officeart/2005/8/layout/vList4#2"/>
    <dgm:cxn modelId="{BB68F00E-F639-4149-BE9E-3E46D976C28C}" type="presParOf" srcId="{01694CA9-C97E-4ABB-B626-4656FFCDE9DB}" destId="{4A6AB782-6D37-440C-AD97-1F46C048379E}" srcOrd="0" destOrd="0" presId="urn:microsoft.com/office/officeart/2005/8/layout/vList4#2"/>
    <dgm:cxn modelId="{3F2BC9A6-B8B5-0D44-9DEE-7F3E400720E1}" type="presParOf" srcId="{01694CA9-C97E-4ABB-B626-4656FFCDE9DB}" destId="{3D5711CC-5D0B-4FF8-BEDA-8971347568D7}" srcOrd="1" destOrd="0" presId="urn:microsoft.com/office/officeart/2005/8/layout/vList4#2"/>
    <dgm:cxn modelId="{B387042F-0652-FB40-AE97-5E4655CDB9E6}" type="presParOf" srcId="{01694CA9-C97E-4ABB-B626-4656FFCDE9DB}" destId="{3A539950-D375-45CD-807E-C8C377B65A0B}"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227D71DD-5517-4260-9585-16CD90F1DF2B}" type="datetimeFigureOut">
              <a:rPr lang="th-TH" smtClean="0"/>
              <a:pPr/>
              <a:t>09/10/61</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CE709F06-D25D-4305-BD7F-0934DB198AEA}"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09/10/61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27D71DD-5517-4260-9585-16CD90F1DF2B}" type="datetimeFigureOut">
              <a:rPr lang="th-TH" smtClean="0"/>
              <a:pPr/>
              <a:t>09/10/61</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227D71DD-5517-4260-9585-16CD90F1DF2B}" type="datetimeFigureOut">
              <a:rPr lang="th-TH" smtClean="0"/>
              <a:pPr/>
              <a:t>09/10/61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227D71DD-5517-4260-9585-16CD90F1DF2B}" type="datetimeFigureOut">
              <a:rPr lang="th-TH" smtClean="0"/>
              <a:pPr/>
              <a:t>09/10/61</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227D71DD-5517-4260-9585-16CD90F1DF2B}" type="datetimeFigureOut">
              <a:rPr lang="th-TH" smtClean="0"/>
              <a:pPr/>
              <a:t>09/10/61</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27D71DD-5517-4260-9585-16CD90F1DF2B}" type="datetimeFigureOut">
              <a:rPr lang="th-TH" smtClean="0"/>
              <a:pPr/>
              <a:t>09/10/61</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09/10/61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09/10/61</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09/10/61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09/10/61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27D71DD-5517-4260-9585-16CD90F1DF2B}" type="datetimeFigureOut">
              <a:rPr lang="th-TH" smtClean="0"/>
              <a:pPr/>
              <a:t>09/10/61</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E709F06-D25D-4305-BD7F-0934DB198AEA}"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url?sa=i&amp;rct=j&amp;q=&amp;esrc=s&amp;frm=1&amp;source=images&amp;cd=&amp;cad=rja&amp;docid=POTPbg1pzGUzhM&amp;tbnid=MR2dx2QOM0D6lM:&amp;ved=0CAUQjRw&amp;url=http://guardianlv.com/2013/08/google-revamps-search-engine-to-feature-in-depth-articles/&amp;ei=n7lHUoWND47GrAe4-IHQAQ&amp;bvm=bv.53217764,d.bmk&amp;psig=AFQjCNG6gWRKy1nuMY_N4G_hGbEmb9NORA&amp;ust=1380518682392803" TargetMode="Externa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cZUhYmaGBCMzUM&amp;tbnid=qoP-Ag6nLLJ3lM:&amp;ved=0CAUQjRw&amp;url=http://www.ideaconnection.com/crowdsourcing/Netflix-6.html&amp;ei=TL9HUpaLG8S4rgeNpoDwAw&amp;bvm=bv.53217764,d.bmk&amp;psig=AFQjCNFIAwRCP5i5kb8WjklZ1KNGHrK9Jw&amp;ust=1380519986378778"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wtjIlhVwK4B0M&amp;tbnid=kCS-Rox7dPvX4M:&amp;ved=0CAUQjRw&amp;url=http://engagementstrategy.com/articles/open-innovation-in-the-pharmaceutical-industry/&amp;ei=CtBHUqD_M82SrgenuIHQAQ&amp;psig=AFQjCNGFlz9LI53ii-9257pIG7GgpFF5hg&amp;ust=1380524397359458"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ej_uubY-pMSHfM&amp;tbnid=IJw4X6bSKuSV9M:&amp;ved=0CAUQjRw&amp;url=http://www.washingtonpost.com/blogs/innovations/post/leap-motion-teams-up-with-hp-to-bundle-and-embed-3d-motion-tech-in-products/2013/04/15/5e0fd190-a614-11e2-a8e2-5b98cb59187f_blog.html&amp;ei=HMxHUrnJNYPQrQe-9oDIDw&amp;bvm=bv.53217764,d.bmk&amp;psig=AFQjCNFV3JkQLM_gGf6OlOSVRpvtwWERzQ&amp;ust=1380523400365871" TargetMode="External"/><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8w96bwThDsOCQM&amp;tbnid=_rzLHKY4CX-b5M:&amp;ved=0CAUQjRw&amp;url=http://www.zabanga.info/customer-relationships/info-adm.html&amp;ei=3dVHUvrFD8zNrQfG0IHIBg&amp;bvm=bv.53217764,d.bmk&amp;psig=AFQjCNGAz0lcK5ird5npYQQ823aBpHthJw&amp;ust=1380525910977563"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google.co.th/url?sa=i&amp;rct=j&amp;q=&amp;esrc=s&amp;frm=1&amp;source=images&amp;cd=&amp;cad=rja&amp;docid=vuzxEvl12PNveM&amp;tbnid=I2e1CTj2gl8txM:&amp;ved=0CAUQjRw&amp;url=http://alexandrascomplaintsoftheday.blogspot.com/2010/08/on-two-occassions-every-year-telybox.html&amp;ei=1NZHUoDnNIbkrAfgt4GYBA&amp;bvm=bv.53217764,d.bmk&amp;psig=AFQjCNEla7VbEEMExYRp-h5fYEfdgCs4ww&amp;ust=1380526152527333" TargetMode="Externa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853037" y="1692746"/>
            <a:ext cx="7043758" cy="1470025"/>
          </a:xfrm>
        </p:spPr>
        <p:txBody>
          <a:bodyPr>
            <a:normAutofit/>
          </a:bodyPr>
          <a:lstStyle/>
          <a:p>
            <a:r>
              <a:rPr lang="en-US" sz="3600" b="1" dirty="0" smtClean="0"/>
              <a:t>Products &amp; Service Strategy II</a:t>
            </a:r>
          </a:p>
          <a:p>
            <a:r>
              <a:rPr lang="en-US" sz="3600" b="1" dirty="0"/>
              <a:t>Chapter 9</a:t>
            </a:r>
            <a:r>
              <a:rPr lang="en-US" sz="3600" b="1" dirty="0" smtClean="0"/>
              <a:t/>
            </a:r>
            <a:br>
              <a:rPr lang="en-US" sz="3600" b="1" dirty="0" smtClean="0"/>
            </a:br>
            <a:endParaRPr lang="th-TH" sz="20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3"/>
          <a:stretch>
            <a:fillRect/>
          </a:stretch>
        </p:blipFill>
        <p:spPr>
          <a:xfrm>
            <a:off x="7321104" y="214290"/>
            <a:ext cx="1295324" cy="17919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24316" y="724757"/>
            <a:ext cx="4008963" cy="554612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p:txBody>
          <a:bodyPr>
            <a:normAutofit fontScale="92500" lnSpcReduction="20000"/>
          </a:bodyPr>
          <a:lstStyle/>
          <a:p>
            <a:r>
              <a:rPr lang="en-US" b="1" dirty="0" smtClean="0">
                <a:solidFill>
                  <a:srgbClr val="FF0000"/>
                </a:solidFill>
                <a:latin typeface="Arial" charset="0"/>
                <a:ea typeface="Arial" charset="0"/>
                <a:cs typeface="Arial" charset="0"/>
              </a:rPr>
              <a:t>Objective 1:</a:t>
            </a:r>
            <a:r>
              <a:rPr lang="en-US" dirty="0" smtClean="0">
                <a:latin typeface="Arial" charset="0"/>
                <a:ea typeface="Arial" charset="0"/>
                <a:cs typeface="Arial" charset="0"/>
              </a:rPr>
              <a:t> Explain how companies find and develop new product ideas.</a:t>
            </a:r>
          </a:p>
          <a:p>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List and define the steps in the new product development process and the major considerations in managing this process.</a:t>
            </a:r>
          </a:p>
          <a:p>
            <a:pPr>
              <a:buNone/>
            </a:pPr>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3</a:t>
            </a:r>
            <a:r>
              <a:rPr lang="en-US" dirty="0" smtClean="0">
                <a:latin typeface="Arial" charset="0"/>
                <a:ea typeface="Arial" charset="0"/>
                <a:cs typeface="Arial" charset="0"/>
              </a:rPr>
              <a:t>: Describe the stages of the product life cycle and how marketing strategies change during a product’s life cycle.</a:t>
            </a:r>
          </a:p>
          <a:p>
            <a:pPr>
              <a:buNone/>
            </a:pPr>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4:</a:t>
            </a:r>
            <a:r>
              <a:rPr lang="en-US" dirty="0" smtClean="0">
                <a:latin typeface="Arial" charset="0"/>
                <a:ea typeface="Arial" charset="0"/>
                <a:cs typeface="Arial" charset="0"/>
              </a:rPr>
              <a:t> Discuss two additional product issues: socially responsible product decisions and international product and services marketing.</a:t>
            </a:r>
          </a:p>
          <a:p>
            <a:pPr>
              <a:buNone/>
            </a:pPr>
            <a:endParaRPr lang="en-US" dirty="0" smtClean="0">
              <a:latin typeface="Arial" charset="0"/>
              <a:ea typeface="Arial" charset="0"/>
              <a:cs typeface="Arial" charset="0"/>
            </a:endParaRPr>
          </a:p>
        </p:txBody>
      </p:sp>
      <p:sp>
        <p:nvSpPr>
          <p:cNvPr id="2" name="Title 1"/>
          <p:cNvSpPr>
            <a:spLocks noGrp="1"/>
          </p:cNvSpPr>
          <p:nvPr>
            <p:ph type="title"/>
          </p:nvPr>
        </p:nvSpPr>
        <p:spPr>
          <a:xfrm>
            <a:off x="914400" y="124737"/>
            <a:ext cx="7772400" cy="1143000"/>
          </a:xfrm>
        </p:spPr>
        <p:txBody>
          <a:bodyPr/>
          <a:lstStyle/>
          <a:p>
            <a:r>
              <a:rPr lang="en-US"/>
              <a:t>Objective Outline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Google</a:t>
            </a:r>
            <a:endParaRPr lang="th-TH" dirty="0"/>
          </a:p>
        </p:txBody>
      </p:sp>
      <p:pic>
        <p:nvPicPr>
          <p:cNvPr id="1026" name="Picture 2" descr="http://guardianlv.com/wp-content/uploads/2013/06/if-a-google-employee-dies-spouse-gets-half-pay-for-10-years-6f851f810f.jpg">
            <a:hlinkClick r:id="rId2"/>
          </p:cNvPr>
          <p:cNvPicPr>
            <a:picLocks noChangeAspect="1" noChangeArrowheads="1"/>
          </p:cNvPicPr>
          <p:nvPr/>
        </p:nvPicPr>
        <p:blipFill>
          <a:blip r:embed="rId3" cstate="print"/>
          <a:srcRect/>
          <a:stretch>
            <a:fillRect/>
          </a:stretch>
        </p:blipFill>
        <p:spPr bwMode="auto">
          <a:xfrm>
            <a:off x="1714480" y="1500174"/>
            <a:ext cx="5143536" cy="2889955"/>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714348" y="4786322"/>
            <a:ext cx="7643866" cy="1631216"/>
          </a:xfrm>
          <a:prstGeom prst="rect">
            <a:avLst/>
          </a:prstGeom>
          <a:noFill/>
        </p:spPr>
        <p:txBody>
          <a:bodyPr wrap="square" rtlCol="0">
            <a:spAutoFit/>
          </a:bodyPr>
          <a:lstStyle/>
          <a:p>
            <a:r>
              <a:rPr lang="en-US" sz="2000" dirty="0" smtClean="0">
                <a:latin typeface="Arial" charset="0"/>
                <a:ea typeface="Arial" charset="0"/>
                <a:cs typeface="Arial" charset="0"/>
              </a:rPr>
              <a:t>Google’s famously chaotic innovation process has unleashed a seemingly unending flurry of diverse new products.  But at Google, innovation is more than a process. It’s part of the company’s DNA. “Where does innovation happen at Google? It happens everywhere.”</a:t>
            </a:r>
            <a:endParaRPr lang="th-TH" sz="2000" dirty="0">
              <a:latin typeface="Arial" charset="0"/>
              <a:ea typeface="Arial" charset="0"/>
              <a:cs typeface="Arial" charset="0"/>
            </a:endParaRPr>
          </a:p>
        </p:txBody>
      </p:sp>
      <p:pic>
        <p:nvPicPr>
          <p:cNvPr id="1028" name="Picture 4" descr="http://cdn.blog.malwarebytes.org/wp-content/uploads/2013/08/google-glass-macro.jpg">
            <a:hlinkClick r:id="rId4"/>
          </p:cNvPr>
          <p:cNvPicPr>
            <a:picLocks noChangeAspect="1" noChangeArrowheads="1"/>
          </p:cNvPicPr>
          <p:nvPr/>
        </p:nvPicPr>
        <p:blipFill>
          <a:blip r:embed="rId5" cstate="print"/>
          <a:srcRect/>
          <a:stretch>
            <a:fillRect/>
          </a:stretch>
        </p:blipFill>
        <p:spPr bwMode="auto">
          <a:xfrm>
            <a:off x="7072330" y="214290"/>
            <a:ext cx="1793304" cy="100962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11640" y="439172"/>
            <a:ext cx="6495738" cy="4345187"/>
          </a:xfrm>
          <a:prstGeom prst="rect">
            <a:avLst/>
          </a:prstGeom>
        </p:spPr>
      </p:pic>
      <p:sp>
        <p:nvSpPr>
          <p:cNvPr id="6" name="TextBox 5"/>
          <p:cNvSpPr txBox="1"/>
          <p:nvPr/>
        </p:nvSpPr>
        <p:spPr>
          <a:xfrm>
            <a:off x="1124262" y="4784359"/>
            <a:ext cx="7257738" cy="1692771"/>
          </a:xfrm>
          <a:prstGeom prst="rect">
            <a:avLst/>
          </a:prstGeom>
          <a:noFill/>
        </p:spPr>
        <p:txBody>
          <a:bodyPr wrap="square" rtlCol="0">
            <a:spAutoFit/>
          </a:bodyPr>
          <a:lstStyle/>
          <a:p>
            <a:r>
              <a:rPr lang="en-US" sz="2600">
                <a:latin typeface="Arial" charset="0"/>
                <a:ea typeface="Arial" charset="0"/>
                <a:cs typeface="Arial" charset="0"/>
              </a:rPr>
              <a:t>Google innovation machine is renowned for producing new product </a:t>
            </a:r>
            <a:r>
              <a:rPr lang="th-TH" sz="2600">
                <a:latin typeface="Arial" charset="0"/>
                <a:ea typeface="Arial" charset="0"/>
                <a:cs typeface="Arial" charset="0"/>
              </a:rPr>
              <a:t>"</a:t>
            </a:r>
            <a:r>
              <a:rPr lang="en-US" sz="2600">
                <a:latin typeface="Arial" charset="0"/>
                <a:ea typeface="Arial" charset="0"/>
                <a:cs typeface="Arial" charset="0"/>
              </a:rPr>
              <a:t>moonshots" such as Google Glass, the wearable smart-devices that have everyone buzzing.</a:t>
            </a:r>
          </a:p>
        </p:txBody>
      </p:sp>
    </p:spTree>
    <p:extLst>
      <p:ext uri="{BB962C8B-B14F-4D97-AF65-F5344CB8AC3E}">
        <p14:creationId xmlns:p14="http://schemas.microsoft.com/office/powerpoint/2010/main" val="661418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Samsung</a:t>
            </a:r>
            <a:endParaRPr lang="th-TH" dirty="0"/>
          </a:p>
        </p:txBody>
      </p:sp>
      <p:pic>
        <p:nvPicPr>
          <p:cNvPr id="1026" name="Picture 2" descr="http://www.247freemag.com/wp-content/uploads/2013/05/247.Samsung-Flagship-Store-@-Central-Ladprao-653x435.jpg"/>
          <p:cNvPicPr>
            <a:picLocks noChangeAspect="1" noChangeArrowheads="1"/>
          </p:cNvPicPr>
          <p:nvPr/>
        </p:nvPicPr>
        <p:blipFill>
          <a:blip r:embed="rId2" cstate="print"/>
          <a:srcRect/>
          <a:stretch>
            <a:fillRect/>
          </a:stretch>
        </p:blipFill>
        <p:spPr bwMode="auto">
          <a:xfrm>
            <a:off x="3562889" y="644477"/>
            <a:ext cx="4825389" cy="3577753"/>
          </a:xfrm>
          <a:prstGeom prst="rect">
            <a:avLst/>
          </a:prstGeom>
          <a:ln>
            <a:noFill/>
          </a:ln>
          <a:effectLst>
            <a:softEdge rad="112500"/>
          </a:effectLst>
        </p:spPr>
      </p:pic>
      <p:sp>
        <p:nvSpPr>
          <p:cNvPr id="4" name="TextBox 3"/>
          <p:cNvSpPr txBox="1"/>
          <p:nvPr/>
        </p:nvSpPr>
        <p:spPr>
          <a:xfrm>
            <a:off x="991849" y="4499199"/>
            <a:ext cx="7617502" cy="2246769"/>
          </a:xfrm>
          <a:prstGeom prst="rect">
            <a:avLst/>
          </a:prstGeom>
          <a:noFill/>
        </p:spPr>
        <p:txBody>
          <a:bodyPr wrap="square" rtlCol="0">
            <a:spAutoFit/>
          </a:bodyPr>
          <a:lstStyle/>
          <a:p>
            <a:r>
              <a:rPr lang="en-US" dirty="0" smtClean="0">
                <a:latin typeface="Arial" charset="0"/>
                <a:ea typeface="Arial" charset="0"/>
                <a:cs typeface="Arial" charset="0"/>
              </a:rPr>
              <a:t>Beyond cutting-edge technology and stylish design, Samsung puts the customer at the core of its innovation movement. It’s new products “bring genuine change to people’s lives.”  </a:t>
            </a:r>
            <a:endParaRPr lang="th-TH" dirty="0">
              <a:latin typeface="Arial" charset="0"/>
              <a:ea typeface="Arial" charset="0"/>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71669" y="1575911"/>
            <a:ext cx="7772400" cy="1143000"/>
          </a:xfrm>
        </p:spPr>
        <p:txBody>
          <a:bodyPr>
            <a:normAutofit fontScale="90000"/>
          </a:bodyPr>
          <a:lstStyle/>
          <a:p>
            <a:r>
              <a:rPr lang="en-US" b="1" dirty="0" smtClean="0">
                <a:solidFill>
                  <a:srgbClr val="FF0000"/>
                </a:solidFill>
              </a:rPr>
              <a:t>Objective 1</a:t>
            </a:r>
            <a:r>
              <a:rPr lang="en-US" b="1" dirty="0" smtClean="0"/>
              <a:t>:Explain how companies find and develop new product ideas.</a:t>
            </a:r>
            <a:br>
              <a:rPr lang="en-US" b="1" dirty="0" smtClean="0"/>
            </a:br>
            <a:endParaRPr lang="th-TH" b="1" dirty="0"/>
          </a:p>
        </p:txBody>
      </p:sp>
      <p:pic>
        <p:nvPicPr>
          <p:cNvPr id="5" name="Picture 4" descr="http://cdn.blog.malwarebytes.org/wp-content/uploads/2013/08/google-glass-macro.jpg">
            <a:hlinkClick r:id="rId2"/>
          </p:cNvPr>
          <p:cNvPicPr>
            <a:picLocks noChangeAspect="1" noChangeArrowheads="1"/>
          </p:cNvPicPr>
          <p:nvPr/>
        </p:nvPicPr>
        <p:blipFill>
          <a:blip r:embed="rId3" cstate="print"/>
          <a:srcRect/>
          <a:stretch>
            <a:fillRect/>
          </a:stretch>
        </p:blipFill>
        <p:spPr bwMode="auto">
          <a:xfrm>
            <a:off x="2067897" y="3018715"/>
            <a:ext cx="4645290" cy="261528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77055" y="399556"/>
            <a:ext cx="7772400" cy="1143000"/>
          </a:xfrm>
        </p:spPr>
        <p:txBody>
          <a:bodyPr/>
          <a:lstStyle/>
          <a:p>
            <a:r>
              <a:rPr lang="en-US" dirty="0" smtClean="0"/>
              <a:t>New Product Development Strategy</a:t>
            </a:r>
            <a:endParaRPr lang="th-TH" dirty="0"/>
          </a:p>
        </p:txBody>
      </p:sp>
      <p:sp>
        <p:nvSpPr>
          <p:cNvPr id="5" name="ตัวยึดเนื้อหา 4"/>
          <p:cNvSpPr>
            <a:spLocks noGrp="1"/>
          </p:cNvSpPr>
          <p:nvPr>
            <p:ph sz="quarter" idx="1"/>
          </p:nvPr>
        </p:nvSpPr>
        <p:spPr>
          <a:xfrm>
            <a:off x="257331" y="1417638"/>
            <a:ext cx="8429469" cy="4610725"/>
          </a:xfrm>
        </p:spPr>
        <p:txBody>
          <a:bodyPr>
            <a:normAutofit/>
          </a:bodyPr>
          <a:lstStyle/>
          <a:p>
            <a:endParaRPr lang="en-US" dirty="0" smtClean="0">
              <a:latin typeface="Arial" charset="0"/>
              <a:ea typeface="Arial" charset="0"/>
              <a:cs typeface="Arial" charset="0"/>
            </a:endParaRPr>
          </a:p>
          <a:p>
            <a:r>
              <a:rPr lang="en-US" dirty="0" smtClean="0">
                <a:latin typeface="Arial" charset="0"/>
                <a:ea typeface="Arial" charset="0"/>
                <a:cs typeface="Arial" charset="0"/>
              </a:rPr>
              <a:t>Obtained in 2 ways</a:t>
            </a:r>
          </a:p>
          <a:p>
            <a:pPr lvl="1"/>
            <a:r>
              <a:rPr lang="en-US" dirty="0" smtClean="0">
                <a:latin typeface="Arial" charset="0"/>
                <a:ea typeface="Arial" charset="0"/>
                <a:cs typeface="Arial" charset="0"/>
              </a:rPr>
              <a:t>Acquisitions – by buying a whole company, patent, or license to product someone’s else’s product</a:t>
            </a:r>
          </a:p>
          <a:p>
            <a:pPr lvl="1"/>
            <a:r>
              <a:rPr lang="en-US" dirty="0" smtClean="0">
                <a:latin typeface="Arial" charset="0"/>
                <a:ea typeface="Arial" charset="0"/>
                <a:cs typeface="Arial" charset="0"/>
              </a:rPr>
              <a:t>The firm’s new-product development efforts</a:t>
            </a:r>
          </a:p>
          <a:p>
            <a:pPr lvl="1">
              <a:buNone/>
            </a:pPr>
            <a:endParaRPr lang="en-US" b="1" dirty="0" smtClean="0">
              <a:solidFill>
                <a:srgbClr val="FF0000"/>
              </a:solidFill>
              <a:latin typeface="Arial" charset="0"/>
              <a:ea typeface="Arial" charset="0"/>
              <a:cs typeface="Arial" charset="0"/>
            </a:endParaRPr>
          </a:p>
          <a:p>
            <a:pPr lvl="1">
              <a:buNone/>
            </a:pPr>
            <a:endParaRPr lang="en-US" b="1" dirty="0" smtClean="0">
              <a:solidFill>
                <a:srgbClr val="FF0000"/>
              </a:solidFill>
              <a:latin typeface="Arial" charset="0"/>
              <a:ea typeface="Arial" charset="0"/>
              <a:cs typeface="Arial" charset="0"/>
            </a:endParaRPr>
          </a:p>
          <a:p>
            <a:pPr lvl="1">
              <a:buNone/>
            </a:pPr>
            <a:r>
              <a:rPr lang="en-US" sz="3200" dirty="0" smtClean="0">
                <a:solidFill>
                  <a:srgbClr val="FF0000"/>
                </a:solidFill>
                <a:latin typeface="Arial" charset="0"/>
                <a:ea typeface="Arial" charset="0"/>
                <a:cs typeface="Arial" charset="0"/>
              </a:rPr>
              <a:t>New-product development: </a:t>
            </a:r>
            <a:r>
              <a:rPr lang="en-US" dirty="0" smtClean="0">
                <a:solidFill>
                  <a:srgbClr val="FF0000"/>
                </a:solidFill>
                <a:latin typeface="Arial" charset="0"/>
                <a:ea typeface="Arial" charset="0"/>
                <a:cs typeface="Arial" charset="0"/>
              </a:rPr>
              <a:t>The development of original product improvements, product modifications and new brands through the firm’s own product development efforts.</a:t>
            </a:r>
          </a:p>
          <a:p>
            <a:pPr lvl="1"/>
            <a:endParaRPr lang="en-US" dirty="0" smtClean="0">
              <a:latin typeface="Arial" charset="0"/>
              <a:ea typeface="Arial" charset="0"/>
              <a:cs typeface="Arial" charset="0"/>
            </a:endParaRPr>
          </a:p>
        </p:txBody>
      </p:sp>
      <p:sp>
        <p:nvSpPr>
          <p:cNvPr id="6" name="ลูกศรขวา 5"/>
          <p:cNvSpPr/>
          <p:nvPr/>
        </p:nvSpPr>
        <p:spPr>
          <a:xfrm rot="5400000">
            <a:off x="3714744" y="3714752"/>
            <a:ext cx="642942" cy="571504"/>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891187" y="2514752"/>
            <a:ext cx="7772400" cy="1143000"/>
          </a:xfrm>
        </p:spPr>
        <p:txBody>
          <a:bodyPr>
            <a:normAutofit fontScale="90000"/>
          </a:bodyPr>
          <a:lstStyle/>
          <a:p>
            <a:r>
              <a:rPr lang="en-US" b="1" dirty="0" smtClean="0">
                <a:solidFill>
                  <a:srgbClr val="FF0000"/>
                </a:solidFill>
              </a:rPr>
              <a:t>Objective 2:</a:t>
            </a:r>
            <a:r>
              <a:rPr lang="en-US" b="1" dirty="0" smtClean="0"/>
              <a:t> List and define the steps in the new product development process and the major considerations in managing this process</a:t>
            </a:r>
            <a:r>
              <a:rPr lang="en-US" dirty="0" smtClean="0"/>
              <a:t>.</a:t>
            </a:r>
            <a:br>
              <a:rPr lang="en-US" dirty="0" smtClean="0"/>
            </a:br>
            <a:endParaRPr lang="th-TH" dirty="0"/>
          </a:p>
        </p:txBody>
      </p:sp>
      <p:pic>
        <p:nvPicPr>
          <p:cNvPr id="2" name="Picture 1"/>
          <p:cNvPicPr>
            <a:picLocks noChangeAspect="1"/>
          </p:cNvPicPr>
          <p:nvPr/>
        </p:nvPicPr>
        <p:blipFill>
          <a:blip r:embed="rId2"/>
          <a:stretch>
            <a:fillRect/>
          </a:stretch>
        </p:blipFill>
        <p:spPr>
          <a:xfrm>
            <a:off x="3107128" y="3560941"/>
            <a:ext cx="3340517" cy="277941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The New-Product Development Process</a:t>
            </a:r>
            <a:endParaRPr lang="th-TH" dirty="0"/>
          </a:p>
        </p:txBody>
      </p:sp>
      <p:sp>
        <p:nvSpPr>
          <p:cNvPr id="3" name="ตัวยึดเนื้อหา 2"/>
          <p:cNvSpPr>
            <a:spLocks noGrp="1"/>
          </p:cNvSpPr>
          <p:nvPr>
            <p:ph sz="quarter" idx="1"/>
          </p:nvPr>
        </p:nvSpPr>
        <p:spPr>
          <a:xfrm>
            <a:off x="379021" y="1236879"/>
            <a:ext cx="8415207" cy="4572000"/>
          </a:xfrm>
        </p:spPr>
        <p:txBody>
          <a:bodyPr/>
          <a:lstStyle/>
          <a:p>
            <a:r>
              <a:rPr lang="en-US" dirty="0" smtClean="0">
                <a:latin typeface="Arial" charset="0"/>
                <a:ea typeface="Arial" charset="0"/>
                <a:cs typeface="Arial" charset="0"/>
              </a:rPr>
              <a:t>Figure 9.1 Major Stages in New Product Development</a:t>
            </a:r>
            <a:endParaRPr lang="th-TH" dirty="0">
              <a:latin typeface="Arial" charset="0"/>
              <a:ea typeface="Arial" charset="0"/>
              <a:cs typeface="Arial" charset="0"/>
            </a:endParaRPr>
          </a:p>
        </p:txBody>
      </p:sp>
      <p:pic>
        <p:nvPicPr>
          <p:cNvPr id="5" name="รูปภาพ 4" descr="new product development process.jpg"/>
          <p:cNvPicPr>
            <a:picLocks noChangeAspect="1"/>
          </p:cNvPicPr>
          <p:nvPr/>
        </p:nvPicPr>
        <p:blipFill>
          <a:blip r:embed="rId2" cstate="print">
            <a:lum bright="21000" contrast="29000"/>
          </a:blip>
          <a:stretch>
            <a:fillRect/>
          </a:stretch>
        </p:blipFill>
        <p:spPr>
          <a:xfrm>
            <a:off x="257124" y="3494868"/>
            <a:ext cx="5929354" cy="2500330"/>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379021" y="1831221"/>
            <a:ext cx="5143536" cy="147732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latin typeface="Arial" charset="0"/>
                <a:ea typeface="Arial" charset="0"/>
                <a:cs typeface="Arial" charset="0"/>
              </a:rPr>
              <a:t>New-product development starts with good new-product ideas-lots of them. For example, Cisco’s I-Prize </a:t>
            </a:r>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challenge attracted 824 ideas from 2,900 innovators representing more than 156 countries.</a:t>
            </a:r>
            <a:endParaRPr lang="th-TH" sz="1800" dirty="0">
              <a:latin typeface="Arial" charset="0"/>
              <a:ea typeface="Arial" charset="0"/>
              <a:cs typeface="Arial" charset="0"/>
            </a:endParaRPr>
          </a:p>
        </p:txBody>
      </p:sp>
      <p:sp>
        <p:nvSpPr>
          <p:cNvPr id="7" name="TextBox 6"/>
          <p:cNvSpPr txBox="1"/>
          <p:nvPr/>
        </p:nvSpPr>
        <p:spPr>
          <a:xfrm>
            <a:off x="6201513" y="3888472"/>
            <a:ext cx="2714612" cy="258532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latin typeface="Arial" charset="0"/>
                <a:ea typeface="Arial" charset="0"/>
                <a:cs typeface="Arial" charset="0"/>
              </a:rPr>
              <a:t>The remaining steps reduce the number of ideas and develop only the best ones into profitable products. Of the 824 ideas from Cisco’s I-Prize challenge, only a handful are being developed</a:t>
            </a:r>
            <a:endParaRPr lang="th-TH" sz="1800" dirty="0">
              <a:latin typeface="Arial" charset="0"/>
              <a:ea typeface="Arial" charset="0"/>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a:xfrm>
            <a:off x="785786" y="1000108"/>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   Idea Generation: The systematic search for new- product ideas</a:t>
            </a:r>
          </a:p>
          <a:p>
            <a:pPr lvl="1"/>
            <a:r>
              <a:rPr lang="en-US" dirty="0" smtClean="0">
                <a:latin typeface="Arial" charset="0"/>
                <a:ea typeface="Arial" charset="0"/>
                <a:cs typeface="Arial" charset="0"/>
              </a:rPr>
              <a:t>Internal Idea Sources</a:t>
            </a:r>
          </a:p>
          <a:p>
            <a:pPr lvl="1"/>
            <a:endParaRPr lang="en-US" dirty="0" smtClean="0">
              <a:latin typeface="Arial" charset="0"/>
              <a:ea typeface="Arial" charset="0"/>
              <a:cs typeface="Arial" charset="0"/>
            </a:endParaRPr>
          </a:p>
          <a:p>
            <a:pPr lvl="1">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928662" y="5572140"/>
            <a:ext cx="7215238" cy="923330"/>
          </a:xfrm>
          <a:prstGeom prst="rect">
            <a:avLst/>
          </a:prstGeom>
          <a:noFill/>
        </p:spPr>
        <p:txBody>
          <a:bodyPr wrap="square" rtlCol="0">
            <a:spAutoFit/>
          </a:bodyPr>
          <a:lstStyle/>
          <a:p>
            <a:r>
              <a:rPr lang="en-US" sz="1800" dirty="0" smtClean="0">
                <a:latin typeface="Arial" charset="0"/>
                <a:ea typeface="Arial" charset="0"/>
                <a:cs typeface="Arial" charset="0"/>
              </a:rPr>
              <a:t>Internal product ideas: Twitter hosts and annual “Hack Week: Let’s Hack Together” event, which actively promotes internal innovation through experimentation around the company.</a:t>
            </a:r>
            <a:endParaRPr lang="th-TH" sz="1800" dirty="0">
              <a:latin typeface="Arial" charset="0"/>
              <a:ea typeface="Arial" charset="0"/>
              <a:cs typeface="Arial" charset="0"/>
            </a:endParaRPr>
          </a:p>
        </p:txBody>
      </p:sp>
      <p:pic>
        <p:nvPicPr>
          <p:cNvPr id="26626" name="Picture 2" descr="http://images.bwbx.io/cms/2012-08-14/0814_klout_630x420.jpg"/>
          <p:cNvPicPr>
            <a:picLocks noChangeAspect="1" noChangeArrowheads="1"/>
          </p:cNvPicPr>
          <p:nvPr/>
        </p:nvPicPr>
        <p:blipFill>
          <a:blip r:embed="rId3" cstate="print"/>
          <a:srcRect/>
          <a:stretch>
            <a:fillRect/>
          </a:stretch>
        </p:blipFill>
        <p:spPr bwMode="auto">
          <a:xfrm>
            <a:off x="2214546" y="2285992"/>
            <a:ext cx="4286280" cy="285752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a:xfrm>
            <a:off x="914400" y="1208889"/>
            <a:ext cx="7772400" cy="4572000"/>
          </a:xfrm>
        </p:spPr>
        <p:txBody>
          <a:bodyPr/>
          <a:lstStyle/>
          <a:p>
            <a:pPr lvl="1"/>
            <a:r>
              <a:rPr lang="en-US" dirty="0" smtClean="0">
                <a:latin typeface="Arial" charset="0"/>
                <a:ea typeface="Arial" charset="0"/>
                <a:cs typeface="Arial" charset="0"/>
              </a:rPr>
              <a:t>External Idea Sources</a:t>
            </a:r>
          </a:p>
          <a:p>
            <a:pPr lvl="1"/>
            <a:endParaRPr lang="en-US" dirty="0" smtClean="0">
              <a:latin typeface="Arial" charset="0"/>
              <a:ea typeface="Arial" charset="0"/>
              <a:cs typeface="Arial" charset="0"/>
            </a:endParaRPr>
          </a:p>
          <a:p>
            <a:pPr lvl="1">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7418" name="Picture 10" descr="http://centxesdassoc.homestead.com/files/3m_innovation_center.jpg"/>
          <p:cNvPicPr>
            <a:picLocks noChangeAspect="1" noChangeArrowheads="1"/>
          </p:cNvPicPr>
          <p:nvPr/>
        </p:nvPicPr>
        <p:blipFill>
          <a:blip r:embed="rId3" cstate="print"/>
          <a:srcRect/>
          <a:stretch>
            <a:fillRect/>
          </a:stretch>
        </p:blipFill>
        <p:spPr bwMode="auto">
          <a:xfrm>
            <a:off x="1928794" y="2071678"/>
            <a:ext cx="5143536" cy="3157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928662" y="5572140"/>
            <a:ext cx="7215238" cy="923330"/>
          </a:xfrm>
          <a:prstGeom prst="rect">
            <a:avLst/>
          </a:prstGeom>
          <a:noFill/>
        </p:spPr>
        <p:txBody>
          <a:bodyPr wrap="square" rtlCol="0">
            <a:spAutoFit/>
          </a:bodyPr>
          <a:lstStyle/>
          <a:p>
            <a:r>
              <a:rPr lang="en-US" sz="1800" dirty="0" smtClean="0">
                <a:latin typeface="Arial" charset="0"/>
                <a:ea typeface="Arial" charset="0"/>
                <a:cs typeface="Arial" charset="0"/>
              </a:rPr>
              <a:t>Customer-driven new product ideas: At 3M innovation centers, customer teams meet with 3M marketing and technology experts to spark novel solutions to customer problems.</a:t>
            </a:r>
            <a:endParaRPr lang="th-TH" sz="1800" dirty="0">
              <a:latin typeface="Arial" charset="0"/>
              <a:ea typeface="Arial"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thegaminggang.com/wp-content/uploads/2012/06/Lego_cuusoo.jpg"/>
          <p:cNvPicPr>
            <a:picLocks noChangeAspect="1" noChangeArrowheads="1"/>
          </p:cNvPicPr>
          <p:nvPr/>
        </p:nvPicPr>
        <p:blipFill>
          <a:blip r:embed="rId2" cstate="print"/>
          <a:srcRect/>
          <a:stretch>
            <a:fillRect/>
          </a:stretch>
        </p:blipFill>
        <p:spPr bwMode="auto">
          <a:xfrm>
            <a:off x="1714480" y="357166"/>
            <a:ext cx="5591175" cy="3971925"/>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795291" y="4552491"/>
            <a:ext cx="7429552" cy="2092881"/>
          </a:xfrm>
          <a:prstGeom prst="rect">
            <a:avLst/>
          </a:prstGeom>
          <a:noFill/>
        </p:spPr>
        <p:txBody>
          <a:bodyPr wrap="square" rtlCol="0">
            <a:spAutoFit/>
          </a:bodyPr>
          <a:lstStyle/>
          <a:p>
            <a:r>
              <a:rPr lang="en-US" sz="2600" dirty="0" smtClean="0">
                <a:latin typeface="Arial" charset="0"/>
                <a:ea typeface="Arial" charset="0"/>
                <a:cs typeface="Arial" charset="0"/>
              </a:rPr>
              <a:t>New-product ideas from customers: LEGO’s CUUSOO Web site invites users to submit and vote on product ideas. LEGO </a:t>
            </a:r>
            <a:r>
              <a:rPr lang="en-US" sz="2600" dirty="0" err="1" smtClean="0">
                <a:latin typeface="Arial" charset="0"/>
                <a:ea typeface="Arial" charset="0"/>
                <a:cs typeface="Arial" charset="0"/>
              </a:rPr>
              <a:t>Minecraft</a:t>
            </a:r>
            <a:r>
              <a:rPr lang="en-US" sz="2600" dirty="0" smtClean="0">
                <a:latin typeface="Arial" charset="0"/>
                <a:ea typeface="Arial" charset="0"/>
                <a:cs typeface="Arial" charset="0"/>
              </a:rPr>
              <a:t> Micro World racked up the required 10,000 votes in less than 48 hours. </a:t>
            </a:r>
            <a:endParaRPr lang="th-TH" sz="2600" dirty="0">
              <a:latin typeface="Arial" charset="0"/>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1. Idea Generation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    </a:t>
            </a:r>
            <a:r>
              <a:rPr lang="en-US" dirty="0" err="1" smtClean="0">
                <a:solidFill>
                  <a:srgbClr val="FF0000"/>
                </a:solidFill>
                <a:latin typeface="Arial" charset="0"/>
                <a:ea typeface="Arial" charset="0"/>
                <a:cs typeface="Arial" charset="0"/>
              </a:rPr>
              <a:t>Crowdsourcing</a:t>
            </a:r>
            <a:r>
              <a:rPr lang="en-US" dirty="0" smtClean="0">
                <a:solidFill>
                  <a:srgbClr val="FF0000"/>
                </a:solidFill>
                <a:latin typeface="Arial" charset="0"/>
                <a:ea typeface="Arial" charset="0"/>
                <a:cs typeface="Arial" charset="0"/>
              </a:rPr>
              <a:t>: Inviting broad communities of people-customers, employees, independent scientists and researchers, and even the public at large-into the new-product innovation process.</a:t>
            </a:r>
            <a:endParaRPr lang="th-TH" dirty="0">
              <a:solidFill>
                <a:srgbClr val="FF0000"/>
              </a:solidFill>
              <a:latin typeface="Arial" charset="0"/>
              <a:ea typeface="Arial" charset="0"/>
              <a:cs typeface="Arial" charset="0"/>
            </a:endParaRPr>
          </a:p>
        </p:txBody>
      </p:sp>
      <p:pic>
        <p:nvPicPr>
          <p:cNvPr id="20482" name="Picture 2" descr="http://www.ideaconnection.com/images/crowdsourcing/capture_netflix.jpg">
            <a:hlinkClick r:id="rId2"/>
          </p:cNvPr>
          <p:cNvPicPr>
            <a:picLocks noChangeAspect="1" noChangeArrowheads="1"/>
          </p:cNvPicPr>
          <p:nvPr/>
        </p:nvPicPr>
        <p:blipFill>
          <a:blip r:embed="rId3" cstate="print"/>
          <a:srcRect/>
          <a:stretch>
            <a:fillRect/>
          </a:stretch>
        </p:blipFill>
        <p:spPr bwMode="auto">
          <a:xfrm>
            <a:off x="1142976" y="3214686"/>
            <a:ext cx="3286148" cy="3286148"/>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4929190" y="3929066"/>
            <a:ext cx="3786214" cy="2031325"/>
          </a:xfrm>
          <a:prstGeom prst="rect">
            <a:avLst/>
          </a:prstGeom>
          <a:noFill/>
        </p:spPr>
        <p:txBody>
          <a:bodyPr wrap="square" rtlCol="0">
            <a:spAutoFit/>
          </a:bodyPr>
          <a:lstStyle/>
          <a:p>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When Netflix wanted ideas for improving the accuracy of its </a:t>
            </a:r>
            <a:r>
              <a:rPr lang="en-US" sz="1800" dirty="0" err="1" smtClean="0">
                <a:latin typeface="Arial" charset="0"/>
                <a:ea typeface="Arial" charset="0"/>
                <a:cs typeface="Arial" charset="0"/>
              </a:rPr>
              <a:t>Cinematch</a:t>
            </a:r>
            <a:r>
              <a:rPr lang="en-US" sz="1800" dirty="0" smtClean="0">
                <a:latin typeface="Arial" charset="0"/>
                <a:ea typeface="Arial" charset="0"/>
                <a:cs typeface="Arial" charset="0"/>
              </a:rPr>
              <a:t> online recommendation system, it decided to “open it up to the world,” promising a $1million prize for best solution</a:t>
            </a:r>
            <a:endParaRPr lang="th-TH" sz="1800" dirty="0">
              <a:latin typeface="Arial" charset="0"/>
              <a:ea typeface="Arial" charset="0"/>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79089" y="93689"/>
            <a:ext cx="7772400" cy="1143000"/>
          </a:xfrm>
        </p:spPr>
        <p:txBody>
          <a:bodyPr>
            <a:normAutofit/>
          </a:bodyPr>
          <a:lstStyle/>
          <a:p>
            <a:r>
              <a:rPr lang="en-US" dirty="0" smtClean="0"/>
              <a:t>Real Marketing 9.1</a:t>
            </a:r>
            <a:br>
              <a:rPr lang="en-US" dirty="0" smtClean="0"/>
            </a:br>
            <a:r>
              <a:rPr lang="en-US" sz="2200" dirty="0" err="1" smtClean="0"/>
              <a:t>Crowdsourcing</a:t>
            </a:r>
            <a:r>
              <a:rPr lang="en-US" sz="2200" dirty="0" smtClean="0"/>
              <a:t>: Throwing the Innovation Doors wide open</a:t>
            </a:r>
            <a:endParaRPr lang="th-TH" sz="2200" dirty="0"/>
          </a:p>
        </p:txBody>
      </p:sp>
      <p:pic>
        <p:nvPicPr>
          <p:cNvPr id="3" name="Picture 2"/>
          <p:cNvPicPr>
            <a:picLocks noChangeAspect="1"/>
          </p:cNvPicPr>
          <p:nvPr/>
        </p:nvPicPr>
        <p:blipFill>
          <a:blip r:embed="rId2"/>
          <a:stretch>
            <a:fillRect/>
          </a:stretch>
        </p:blipFill>
        <p:spPr>
          <a:xfrm>
            <a:off x="679554" y="1493211"/>
            <a:ext cx="7205600" cy="4053150"/>
          </a:xfrm>
          <a:prstGeom prst="rect">
            <a:avLst/>
          </a:prstGeom>
        </p:spPr>
      </p:pic>
      <p:pic>
        <p:nvPicPr>
          <p:cNvPr id="4" name="Picture 3"/>
          <p:cNvPicPr>
            <a:picLocks noChangeAspect="1"/>
          </p:cNvPicPr>
          <p:nvPr/>
        </p:nvPicPr>
        <p:blipFill>
          <a:blip r:embed="rId3"/>
          <a:stretch>
            <a:fillRect/>
          </a:stretch>
        </p:blipFill>
        <p:spPr>
          <a:xfrm>
            <a:off x="7282723" y="143789"/>
            <a:ext cx="1224196" cy="1092900"/>
          </a:xfrm>
          <a:prstGeom prst="rect">
            <a:avLst/>
          </a:prstGeom>
        </p:spPr>
      </p:pic>
      <p:sp>
        <p:nvSpPr>
          <p:cNvPr id="5" name="TextBox 4"/>
          <p:cNvSpPr txBox="1"/>
          <p:nvPr/>
        </p:nvSpPr>
        <p:spPr>
          <a:xfrm>
            <a:off x="799475" y="1493211"/>
            <a:ext cx="6946484" cy="954107"/>
          </a:xfrm>
          <a:prstGeom prst="rect">
            <a:avLst/>
          </a:prstGeom>
          <a:noFill/>
        </p:spPr>
        <p:txBody>
          <a:bodyPr wrap="square" rtlCol="0">
            <a:spAutoFit/>
          </a:bodyPr>
          <a:lstStyle/>
          <a:p>
            <a:r>
              <a:rPr lang="en-US">
                <a:latin typeface="Chalkduster" charset="0"/>
                <a:ea typeface="Chalkduster" charset="0"/>
                <a:cs typeface="Chalkduster" charset="0"/>
              </a:rPr>
              <a:t>Products invented by real people like Jake</a:t>
            </a:r>
          </a:p>
        </p:txBody>
      </p:sp>
      <p:sp>
        <p:nvSpPr>
          <p:cNvPr id="7" name="TextBox 6"/>
          <p:cNvSpPr txBox="1"/>
          <p:nvPr/>
        </p:nvSpPr>
        <p:spPr>
          <a:xfrm>
            <a:off x="799475" y="5546362"/>
            <a:ext cx="7532558" cy="1015663"/>
          </a:xfrm>
          <a:prstGeom prst="rect">
            <a:avLst/>
          </a:prstGeom>
          <a:noFill/>
        </p:spPr>
        <p:txBody>
          <a:bodyPr wrap="square" rtlCol="0">
            <a:spAutoFit/>
          </a:bodyPr>
          <a:lstStyle/>
          <a:p>
            <a:r>
              <a:rPr lang="en-US" sz="2000">
                <a:latin typeface="Arial" charset="0"/>
                <a:ea typeface="Arial" charset="0"/>
                <a:cs typeface="Arial" charset="0"/>
              </a:rPr>
              <a:t>Crowdsourcing: New product start-up Quirky best illustrates the raw power of crowdsourcing in its purest form. "Nobody is innovating at the pace that Quirky is"</a:t>
            </a:r>
          </a:p>
        </p:txBody>
      </p:sp>
    </p:spTree>
    <p:extLst>
      <p:ext uri="{BB962C8B-B14F-4D97-AF65-F5344CB8AC3E}">
        <p14:creationId xmlns:p14="http://schemas.microsoft.com/office/powerpoint/2010/main" val="122163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42938" y="0"/>
            <a:ext cx="8701062" cy="1143000"/>
          </a:xfrm>
        </p:spPr>
        <p:txBody>
          <a:bodyPr>
            <a:noAutofit/>
          </a:bodyPr>
          <a:lstStyle/>
          <a:p>
            <a:r>
              <a:rPr lang="en-US" sz="3600" dirty="0" smtClean="0"/>
              <a:t/>
            </a:r>
            <a:br>
              <a:rPr lang="en-US" sz="3600" dirty="0" smtClean="0"/>
            </a:br>
            <a:r>
              <a:rPr lang="en-US" sz="3600" dirty="0" err="1" smtClean="0"/>
              <a:t>Crowdsourcing</a:t>
            </a:r>
            <a:r>
              <a:rPr lang="en-US" sz="3600" dirty="0" smtClean="0"/>
              <a:t>: P&amp;G’s Connect and Develop</a:t>
            </a:r>
            <a:endParaRPr lang="th-TH" sz="3600" dirty="0"/>
          </a:p>
        </p:txBody>
      </p:sp>
      <p:pic>
        <p:nvPicPr>
          <p:cNvPr id="34818" name="Picture 2" descr="http://engagementstrategy.com/files/pg-screenshot1.jpg">
            <a:hlinkClick r:id="rId2"/>
          </p:cNvPr>
          <p:cNvPicPr>
            <a:picLocks noChangeAspect="1" noChangeArrowheads="1"/>
          </p:cNvPicPr>
          <p:nvPr/>
        </p:nvPicPr>
        <p:blipFill>
          <a:blip r:embed="rId3" cstate="print"/>
          <a:srcRect/>
          <a:stretch>
            <a:fillRect/>
          </a:stretch>
        </p:blipFill>
        <p:spPr bwMode="auto">
          <a:xfrm>
            <a:off x="1714480" y="1571612"/>
            <a:ext cx="5429288" cy="3786214"/>
          </a:xfrm>
          <a:prstGeom prst="rect">
            <a:avLst/>
          </a:prstGeom>
          <a:noFill/>
        </p:spPr>
      </p:pic>
      <p:sp>
        <p:nvSpPr>
          <p:cNvPr id="6" name="TextBox 5"/>
          <p:cNvSpPr txBox="1"/>
          <p:nvPr/>
        </p:nvSpPr>
        <p:spPr>
          <a:xfrm>
            <a:off x="785786" y="5643578"/>
            <a:ext cx="7786742" cy="923330"/>
          </a:xfrm>
          <a:prstGeom prst="rect">
            <a:avLst/>
          </a:prstGeom>
          <a:noFill/>
        </p:spPr>
        <p:txBody>
          <a:bodyPr wrap="square" rtlCol="0">
            <a:spAutoFit/>
          </a:bodyPr>
          <a:lstStyle/>
          <a:p>
            <a:r>
              <a:rPr lang="en-US" sz="1800" dirty="0" smtClean="0">
                <a:latin typeface="Arial" charset="0"/>
                <a:ea typeface="Arial" charset="0"/>
                <a:cs typeface="Arial" charset="0"/>
              </a:rPr>
              <a:t>P&amp;G’s highly successful Connect &amp; Develop </a:t>
            </a:r>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program invites outside innovation partners to help develop new technologies and products that will delight customers.</a:t>
            </a:r>
            <a:endParaRPr lang="th-TH" sz="1800" dirty="0">
              <a:latin typeface="Arial" charset="0"/>
              <a:ea typeface="Arial" charset="0"/>
              <a:cs typeface="Arial" charset="0"/>
            </a:endParaRPr>
          </a:p>
        </p:txBody>
      </p:sp>
    </p:spTree>
    <p:extLst>
      <p:ext uri="{BB962C8B-B14F-4D97-AF65-F5344CB8AC3E}">
        <p14:creationId xmlns:p14="http://schemas.microsoft.com/office/powerpoint/2010/main" val="1726261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122710" y="562131"/>
            <a:ext cx="4684011" cy="5633803"/>
          </a:xfrm>
          <a:prstGeom prst="rect">
            <a:avLst/>
          </a:prstGeom>
        </p:spPr>
      </p:pic>
      <p:sp>
        <p:nvSpPr>
          <p:cNvPr id="9" name="TextBox 8"/>
          <p:cNvSpPr txBox="1"/>
          <p:nvPr/>
        </p:nvSpPr>
        <p:spPr>
          <a:xfrm>
            <a:off x="498631" y="2132975"/>
            <a:ext cx="3175000" cy="3477875"/>
          </a:xfrm>
          <a:prstGeom prst="rect">
            <a:avLst/>
          </a:prstGeom>
          <a:noFill/>
        </p:spPr>
        <p:txBody>
          <a:bodyPr wrap="square" rtlCol="0">
            <a:spAutoFit/>
          </a:bodyPr>
          <a:lstStyle/>
          <a:p>
            <a:r>
              <a:rPr lang="en-US" sz="2000">
                <a:latin typeface="Arial" charset="0"/>
                <a:ea typeface="Arial" charset="0"/>
                <a:cs typeface="Arial" charset="0"/>
              </a:rPr>
              <a:t>Victorinox used third-party crowdsourcing network jovoto to capture creative designs for limited fashion editions of its venerable Swiss Army Knife. The crowdsourced designed models had 20 percent better sales success than any previous internally created limited editions.</a:t>
            </a:r>
          </a:p>
        </p:txBody>
      </p:sp>
      <p:pic>
        <p:nvPicPr>
          <p:cNvPr id="11" name="Picture 10"/>
          <p:cNvPicPr>
            <a:picLocks noChangeAspect="1"/>
          </p:cNvPicPr>
          <p:nvPr/>
        </p:nvPicPr>
        <p:blipFill>
          <a:blip r:embed="rId3"/>
          <a:stretch>
            <a:fillRect/>
          </a:stretch>
        </p:blipFill>
        <p:spPr>
          <a:xfrm>
            <a:off x="288352" y="459415"/>
            <a:ext cx="3385279" cy="1454612"/>
          </a:xfrm>
          <a:prstGeom prst="rect">
            <a:avLst/>
          </a:prstGeom>
        </p:spPr>
      </p:pic>
    </p:spTree>
    <p:extLst>
      <p:ext uri="{BB962C8B-B14F-4D97-AF65-F5344CB8AC3E}">
        <p14:creationId xmlns:p14="http://schemas.microsoft.com/office/powerpoint/2010/main" val="120827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2. Idea Screening</a:t>
            </a:r>
            <a:br>
              <a:rPr lang="en-US" dirty="0" smtClean="0"/>
            </a:br>
            <a:endParaRPr lang="th-TH" sz="2700" dirty="0"/>
          </a:p>
        </p:txBody>
      </p:sp>
      <p:sp>
        <p:nvSpPr>
          <p:cNvPr id="11" name="ตัวยึดเนื้อหา 10"/>
          <p:cNvSpPr>
            <a:spLocks noGrp="1"/>
          </p:cNvSpPr>
          <p:nvPr>
            <p:ph sz="quarter" idx="1"/>
          </p:nvPr>
        </p:nvSpPr>
        <p:spPr>
          <a:xfrm>
            <a:off x="610901" y="1417638"/>
            <a:ext cx="7772400" cy="4572000"/>
          </a:xfrm>
        </p:spPr>
        <p:txBody>
          <a:bodyPr>
            <a:normAutofit fontScale="92500"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Idea Screening: Screening new-product ideas to spot good ideas and drop poor ones as soon as possible.</a:t>
            </a:r>
          </a:p>
          <a:p>
            <a:endParaRPr lang="en-US" dirty="0" smtClean="0">
              <a:latin typeface="Arial" charset="0"/>
              <a:ea typeface="Arial" charset="0"/>
              <a:cs typeface="Arial" charset="0"/>
            </a:endParaRPr>
          </a:p>
          <a:p>
            <a:r>
              <a:rPr lang="en-US" sz="6000" dirty="0" smtClean="0">
                <a:latin typeface="Arial" charset="0"/>
                <a:ea typeface="Arial" charset="0"/>
                <a:cs typeface="Arial" charset="0"/>
              </a:rPr>
              <a:t>R-W-W</a:t>
            </a:r>
          </a:p>
          <a:p>
            <a:pPr lvl="1">
              <a:buFont typeface="Wingdings" pitchFamily="2" charset="2"/>
              <a:buChar char="Ø"/>
            </a:pPr>
            <a:r>
              <a:rPr lang="en-US" sz="6000" dirty="0" smtClean="0">
                <a:latin typeface="Arial" charset="0"/>
                <a:ea typeface="Arial" charset="0"/>
                <a:cs typeface="Arial" charset="0"/>
              </a:rPr>
              <a:t>Is it real?</a:t>
            </a:r>
          </a:p>
          <a:p>
            <a:pPr lvl="1">
              <a:buFont typeface="Wingdings" pitchFamily="2" charset="2"/>
              <a:buChar char="Ø"/>
            </a:pPr>
            <a:r>
              <a:rPr lang="en-US" sz="6000" dirty="0" smtClean="0">
                <a:latin typeface="Arial" charset="0"/>
                <a:ea typeface="Arial" charset="0"/>
                <a:cs typeface="Arial" charset="0"/>
              </a:rPr>
              <a:t>Can we win?</a:t>
            </a:r>
          </a:p>
          <a:p>
            <a:pPr lvl="1">
              <a:buFont typeface="Wingdings" pitchFamily="2" charset="2"/>
              <a:buChar char="Ø"/>
            </a:pPr>
            <a:r>
              <a:rPr lang="en-US" sz="6000" dirty="0" smtClean="0">
                <a:latin typeface="Arial" charset="0"/>
                <a:ea typeface="Arial" charset="0"/>
                <a:cs typeface="Arial" charset="0"/>
              </a:rPr>
              <a:t>Is it worth doing?</a:t>
            </a:r>
            <a:endParaRPr lang="th-TH" sz="60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0"/>
            <a:ext cx="7772400" cy="1143000"/>
          </a:xfrm>
        </p:spPr>
        <p:txBody>
          <a:bodyPr>
            <a:normAutofit fontScale="90000"/>
          </a:bodyPr>
          <a:lstStyle/>
          <a:p>
            <a:r>
              <a:rPr lang="en-US" dirty="0" smtClean="0"/>
              <a:t>3. Concept Development and Testing</a:t>
            </a:r>
            <a:endParaRPr lang="th-TH" sz="2700"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785786" y="4867246"/>
            <a:ext cx="7858180" cy="1631216"/>
          </a:xfrm>
          <a:prstGeom prst="rect">
            <a:avLst/>
          </a:prstGeom>
          <a:noFill/>
        </p:spPr>
        <p:txBody>
          <a:bodyPr wrap="square" rtlCol="0">
            <a:spAutoFit/>
          </a:bodyPr>
          <a:lstStyle/>
          <a:p>
            <a:r>
              <a:rPr lang="en-US" sz="2000" b="1" dirty="0" smtClean="0">
                <a:latin typeface="Arial" charset="0"/>
                <a:ea typeface="Arial" charset="0"/>
                <a:cs typeface="Arial" charset="0"/>
              </a:rPr>
              <a:t>This is Tesla’s initial all-electric roadster.  Later, more affordable mass-market models will travel more than 300 miles on a single charge, recharge in 45 minutes from a normal 120 –volt electrical outlet, and cost about one penny per mile to power.</a:t>
            </a:r>
            <a:endParaRPr lang="th-TH" sz="2000" b="1" dirty="0">
              <a:latin typeface="Arial" charset="0"/>
              <a:ea typeface="Arial" charset="0"/>
              <a:cs typeface="Arial" charset="0"/>
            </a:endParaRPr>
          </a:p>
        </p:txBody>
      </p:sp>
      <p:pic>
        <p:nvPicPr>
          <p:cNvPr id="23554" name="Picture 2" descr="http://www.blogcdn.com/green.autoblog.com/media/2012/11/tesla-model-s-sunset-628-1354200468.jpg"/>
          <p:cNvPicPr>
            <a:picLocks noChangeAspect="1" noChangeArrowheads="1"/>
          </p:cNvPicPr>
          <p:nvPr/>
        </p:nvPicPr>
        <p:blipFill>
          <a:blip r:embed="rId3" cstate="print"/>
          <a:srcRect/>
          <a:stretch>
            <a:fillRect/>
          </a:stretch>
        </p:blipFill>
        <p:spPr bwMode="auto">
          <a:xfrm>
            <a:off x="1500166" y="1285860"/>
            <a:ext cx="5981700" cy="34385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
        <p:nvSpPr>
          <p:cNvPr id="11" name="ตัวยึดเนื้อหา 10"/>
          <p:cNvSpPr>
            <a:spLocks noGrp="1"/>
          </p:cNvSpPr>
          <p:nvPr>
            <p:ph sz="quarter" idx="1"/>
          </p:nvPr>
        </p:nvSpPr>
        <p:spPr>
          <a:xfrm>
            <a:off x="647700" y="1417638"/>
            <a:ext cx="7772400" cy="4572000"/>
          </a:xfrm>
        </p:spPr>
        <p:txBody>
          <a:bodyPr>
            <a:normAutofit fontScale="85000" lnSpcReduction="20000"/>
          </a:bodyPr>
          <a:lstStyle/>
          <a:p>
            <a:pPr>
              <a:buFont typeface="Wingdings" pitchFamily="2" charset="2"/>
              <a:buChar char="v"/>
            </a:pPr>
            <a:r>
              <a:rPr lang="en-US" sz="3800" dirty="0" smtClean="0">
                <a:solidFill>
                  <a:srgbClr val="FF0000"/>
                </a:solidFill>
                <a:latin typeface="Arial" charset="0"/>
                <a:ea typeface="Arial" charset="0"/>
                <a:cs typeface="Arial" charset="0"/>
              </a:rPr>
              <a:t>Product Concept: A detail version of the new-product idea stated in meaningful consumer terms.</a:t>
            </a:r>
          </a:p>
          <a:p>
            <a:endParaRPr lang="en-US" dirty="0" smtClean="0">
              <a:latin typeface="Arial" charset="0"/>
              <a:ea typeface="Arial" charset="0"/>
              <a:cs typeface="Arial" charset="0"/>
            </a:endParaRPr>
          </a:p>
          <a:p>
            <a:pPr>
              <a:buNone/>
            </a:pPr>
            <a:r>
              <a:rPr lang="en-US" u="sng" dirty="0" smtClean="0">
                <a:latin typeface="Arial" charset="0"/>
                <a:ea typeface="Arial" charset="0"/>
                <a:cs typeface="Arial" charset="0"/>
              </a:rPr>
              <a:t>Develop to find the most attractive one</a:t>
            </a:r>
            <a:r>
              <a:rPr lang="en-US" dirty="0" smtClean="0">
                <a:latin typeface="Arial" charset="0"/>
                <a:ea typeface="Arial" charset="0"/>
                <a:cs typeface="Arial" charset="0"/>
              </a:rPr>
              <a:t>:</a:t>
            </a:r>
          </a:p>
          <a:p>
            <a:r>
              <a:rPr lang="en-US" dirty="0" smtClean="0">
                <a:latin typeface="Arial" charset="0"/>
                <a:ea typeface="Arial" charset="0"/>
                <a:cs typeface="Arial" charset="0"/>
              </a:rPr>
              <a:t>Concept 1: An affordably priced midsize car designed as a second family car to be used around town for running errands and visiting friends.</a:t>
            </a:r>
          </a:p>
          <a:p>
            <a:r>
              <a:rPr lang="en-US" dirty="0" smtClean="0">
                <a:latin typeface="Arial" charset="0"/>
                <a:ea typeface="Arial" charset="0"/>
                <a:cs typeface="Arial" charset="0"/>
              </a:rPr>
              <a:t>Concept 2: A mid-priced sporty compact appealing to young singles and couples.</a:t>
            </a:r>
          </a:p>
          <a:p>
            <a:r>
              <a:rPr lang="en-US" dirty="0" smtClean="0">
                <a:latin typeface="Arial" charset="0"/>
                <a:ea typeface="Arial" charset="0"/>
                <a:cs typeface="Arial" charset="0"/>
              </a:rPr>
              <a:t>Concept 3: A “green “car appealing to environmentally conscious people who want practical, low-polluting transportation.</a:t>
            </a:r>
          </a:p>
          <a:p>
            <a:r>
              <a:rPr lang="en-US" dirty="0" smtClean="0">
                <a:latin typeface="Arial" charset="0"/>
                <a:ea typeface="Arial" charset="0"/>
                <a:cs typeface="Arial" charset="0"/>
              </a:rPr>
              <a:t>Concept 4: A high-end midsize utility vehicle appealing to those who love the space SUV’s provide but lament the poor gas mileage.</a:t>
            </a:r>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0" y="-1524001"/>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928662" y="1500174"/>
            <a:ext cx="7772400" cy="4572000"/>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Concept Testing: Testing new-product concepts with a group of target consumers to find out if the concepts have strong consumer appeal.</a:t>
            </a:r>
          </a:p>
          <a:p>
            <a:pPr>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pic>
        <p:nvPicPr>
          <p:cNvPr id="21506" name="Picture 2" descr="https://encrypted-tbn2.gstatic.com/images?q=tbn:ANd9GcRrmU1GB3WbuqsPKI_41irSkYdVqA6MtCS8ugynZ71uQ0oES6UzFg"/>
          <p:cNvPicPr>
            <a:picLocks noChangeAspect="1" noChangeArrowheads="1"/>
          </p:cNvPicPr>
          <p:nvPr/>
        </p:nvPicPr>
        <p:blipFill>
          <a:blip r:embed="rId3" cstate="print"/>
          <a:srcRect/>
          <a:stretch>
            <a:fillRect/>
          </a:stretch>
        </p:blipFill>
        <p:spPr bwMode="auto">
          <a:xfrm>
            <a:off x="1643042" y="3143248"/>
            <a:ext cx="5600716" cy="28003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Testing</a:t>
            </a:r>
            <a:endParaRPr lang="th-TH" sz="2700" dirty="0"/>
          </a:p>
        </p:txBody>
      </p:sp>
      <p:sp>
        <p:nvSpPr>
          <p:cNvPr id="11" name="ตัวยึดเนื้อหา 10"/>
          <p:cNvSpPr>
            <a:spLocks noGrp="1"/>
          </p:cNvSpPr>
          <p:nvPr>
            <p:ph sz="quarter" idx="1"/>
          </p:nvPr>
        </p:nvSpPr>
        <p:spPr>
          <a:xfrm>
            <a:off x="928662" y="1500174"/>
            <a:ext cx="7772400" cy="4572000"/>
          </a:xfrm>
        </p:spPr>
        <p:txBody>
          <a:bodyPr>
            <a:normAutofit/>
          </a:bodyPr>
          <a:lstStyle/>
          <a:p>
            <a:r>
              <a:rPr lang="en-US" sz="2200" dirty="0" smtClean="0">
                <a:latin typeface="Arial" charset="0"/>
                <a:ea typeface="Arial" charset="0"/>
                <a:cs typeface="Arial" charset="0"/>
              </a:rPr>
              <a:t>Table 9.1 Questions for the All-Electric Car Concept Test</a:t>
            </a:r>
            <a:endParaRPr lang="th-TH" sz="22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7" name="รูปภาพ 6" descr="Questons for car concept.jpg"/>
          <p:cNvPicPr>
            <a:picLocks noChangeAspect="1"/>
          </p:cNvPicPr>
          <p:nvPr/>
        </p:nvPicPr>
        <p:blipFill>
          <a:blip r:embed="rId3" cstate="print">
            <a:lum bright="12000"/>
          </a:blip>
          <a:stretch>
            <a:fillRect/>
          </a:stretch>
        </p:blipFill>
        <p:spPr>
          <a:xfrm>
            <a:off x="214282" y="2500306"/>
            <a:ext cx="8782050"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632371" y="1417638"/>
            <a:ext cx="7772400" cy="4572000"/>
          </a:xfrm>
        </p:spPr>
        <p:txBody>
          <a:bodyPr>
            <a:normAutofit/>
          </a:bodyPr>
          <a:lstStyle/>
          <a:p>
            <a:pPr>
              <a:buNone/>
            </a:pPr>
            <a:endParaRPr lang="en-US" dirty="0" smtClean="0">
              <a:solidFill>
                <a:srgbClr val="FF0000"/>
              </a:solidFill>
              <a:latin typeface="Arial" charset="0"/>
              <a:ea typeface="Arial" charset="0"/>
              <a:cs typeface="Arial" charset="0"/>
            </a:endParaRPr>
          </a:p>
          <a:p>
            <a:endParaRPr lang="en-US" dirty="0" smtClean="0">
              <a:latin typeface="Arial" charset="0"/>
              <a:ea typeface="Arial" charset="0"/>
              <a:cs typeface="Arial" charset="0"/>
            </a:endParaRPr>
          </a:p>
          <a:p>
            <a:r>
              <a:rPr lang="en-US" dirty="0" smtClean="0">
                <a:latin typeface="Arial" charset="0"/>
                <a:ea typeface="Arial" charset="0"/>
                <a:cs typeface="Arial" charset="0"/>
              </a:rPr>
              <a:t>Winning :Concept 3</a:t>
            </a:r>
          </a:p>
          <a:p>
            <a:pPr>
              <a:buNone/>
            </a:pPr>
            <a:r>
              <a:rPr lang="en-US" dirty="0" smtClean="0">
                <a:latin typeface="Arial" charset="0"/>
                <a:ea typeface="Arial" charset="0"/>
                <a:cs typeface="Arial" charset="0"/>
              </a:rPr>
              <a:t>    </a:t>
            </a:r>
            <a:r>
              <a:rPr lang="en-US" sz="2200" dirty="0" smtClean="0">
                <a:latin typeface="Arial" charset="0"/>
                <a:ea typeface="Arial" charset="0"/>
                <a:cs typeface="Arial" charset="0"/>
              </a:rPr>
              <a:t>An efficient, fun-to-drive, battery-powered compact car that seats four. This 100 percent electric wonder provides practical and reliable transportation with no pollution. It goes 300 miles on a single charge and costs pennies per mile to operate. It is a sensible, responsible alternative to today’s pollution-producing gas-guzzlers. Its fully equipped price is $25,000.</a:t>
            </a:r>
            <a:endParaRPr lang="th-TH" sz="22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4. Market Strategy Development</a:t>
            </a:r>
            <a:endParaRPr lang="th-TH" sz="2700" dirty="0"/>
          </a:p>
        </p:txBody>
      </p:sp>
      <p:sp>
        <p:nvSpPr>
          <p:cNvPr id="7" name="ตัวยึดเนื้อหา 6"/>
          <p:cNvSpPr>
            <a:spLocks noGrp="1"/>
          </p:cNvSpPr>
          <p:nvPr>
            <p:ph sz="quarter" idx="1"/>
          </p:nvPr>
        </p:nvSpPr>
        <p:spPr>
          <a:xfrm>
            <a:off x="589613" y="1697636"/>
            <a:ext cx="7772400" cy="4572000"/>
          </a:xfrm>
        </p:spPr>
        <p:txBody>
          <a:bodyPr/>
          <a:lstStyle/>
          <a:p>
            <a:pPr>
              <a:buFont typeface="Wingdings" pitchFamily="2" charset="2"/>
              <a:buChar char="v"/>
            </a:pPr>
            <a:r>
              <a:rPr lang="en-US" sz="2800" dirty="0" smtClean="0">
                <a:solidFill>
                  <a:srgbClr val="FF0000"/>
                </a:solidFill>
                <a:latin typeface="Arial" charset="0"/>
                <a:ea typeface="Arial" charset="0"/>
                <a:cs typeface="Arial" charset="0"/>
              </a:rPr>
              <a:t>Marketing strategy development: </a:t>
            </a:r>
            <a:r>
              <a:rPr lang="en-US" sz="2400" dirty="0" smtClean="0">
                <a:solidFill>
                  <a:srgbClr val="FF0000"/>
                </a:solidFill>
                <a:latin typeface="Arial" charset="0"/>
                <a:ea typeface="Arial" charset="0"/>
                <a:cs typeface="Arial" charset="0"/>
              </a:rPr>
              <a:t>Designing an initial marketing strategy for a new product based on the product concept</a:t>
            </a:r>
          </a:p>
          <a:p>
            <a:pPr>
              <a:buNone/>
            </a:pPr>
            <a:endParaRPr lang="th-TH" sz="2800"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The marketing strategy statement consists of three parts</a:t>
            </a:r>
          </a:p>
          <a:p>
            <a:pPr>
              <a:buNone/>
            </a:pPr>
            <a:r>
              <a:rPr lang="en-US" dirty="0" smtClean="0">
                <a:solidFill>
                  <a:srgbClr val="FF0000"/>
                </a:solidFill>
                <a:latin typeface="Arial" charset="0"/>
                <a:ea typeface="Arial" charset="0"/>
                <a:cs typeface="Arial" charset="0"/>
              </a:rPr>
              <a:t>The first part describes:</a:t>
            </a:r>
          </a:p>
          <a:p>
            <a:pPr lvl="1">
              <a:buFont typeface="Wingdings" pitchFamily="2" charset="2"/>
              <a:buChar char="Ø"/>
            </a:pPr>
            <a:r>
              <a:rPr lang="en-US" dirty="0" smtClean="0">
                <a:latin typeface="Arial" charset="0"/>
                <a:ea typeface="Arial" charset="0"/>
                <a:cs typeface="Arial" charset="0"/>
              </a:rPr>
              <a:t>Target market</a:t>
            </a:r>
          </a:p>
          <a:p>
            <a:pPr lvl="1">
              <a:buFont typeface="Wingdings" pitchFamily="2" charset="2"/>
              <a:buChar char="Ø"/>
            </a:pPr>
            <a:r>
              <a:rPr lang="en-US" dirty="0" smtClean="0">
                <a:latin typeface="Arial" charset="0"/>
                <a:ea typeface="Arial" charset="0"/>
                <a:cs typeface="Arial" charset="0"/>
              </a:rPr>
              <a:t>Planned value proposition</a:t>
            </a:r>
          </a:p>
          <a:p>
            <a:pPr lvl="1">
              <a:buFont typeface="Wingdings" pitchFamily="2" charset="2"/>
              <a:buChar char="Ø"/>
            </a:pPr>
            <a:r>
              <a:rPr lang="en-US" dirty="0" smtClean="0">
                <a:latin typeface="Arial" charset="0"/>
                <a:ea typeface="Arial" charset="0"/>
                <a:cs typeface="Arial" charset="0"/>
              </a:rPr>
              <a:t>Sales, market share and profit goals for the first few years</a:t>
            </a:r>
          </a:p>
          <a:p>
            <a:pPr>
              <a:buNone/>
            </a:pPr>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185678" y="2560820"/>
            <a:ext cx="8501122" cy="4572000"/>
          </a:xfrm>
        </p:spPr>
        <p:txBody>
          <a:bodyPr>
            <a:normAutofit/>
          </a:bodyPr>
          <a:lstStyle/>
          <a:p>
            <a:pPr>
              <a:buNone/>
            </a:pPr>
            <a:endParaRPr lang="en-US" sz="2200" dirty="0" smtClean="0">
              <a:latin typeface="Arial" charset="0"/>
              <a:ea typeface="Arial" charset="0"/>
              <a:cs typeface="Arial" charset="0"/>
            </a:endParaRPr>
          </a:p>
          <a:p>
            <a:pPr>
              <a:buNone/>
            </a:pPr>
            <a:endParaRPr lang="en-US" sz="2200" dirty="0" smtClean="0">
              <a:latin typeface="Arial" charset="0"/>
              <a:ea typeface="Arial" charset="0"/>
              <a:cs typeface="Arial" charset="0"/>
            </a:endParaRPr>
          </a:p>
          <a:p>
            <a:pPr>
              <a:buNone/>
            </a:pPr>
            <a:r>
              <a:rPr lang="en-US" sz="2000" dirty="0" smtClean="0">
                <a:latin typeface="Arial" charset="0"/>
                <a:ea typeface="Arial" charset="0"/>
                <a:cs typeface="Arial" charset="0"/>
              </a:rPr>
              <a:t>      The target market is younger, well-educated, moderate-to-high-income individuals, couples, or small families seeking practical, environmentally responsible transportation. The car will be positioned as more fun to drive and less polluting than today’s internal combustion engine or hybrid cars.  The company will aim to sell 50,000 cars in the first year at a loss of not more than $15 million. In the second year, the company will aim for sales of 90,000 cars and a profit of $25 million.</a:t>
            </a:r>
            <a:endParaRPr lang="th-TH" sz="20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7" name="สี่เหลี่ยมผืนผ้า 6"/>
          <p:cNvSpPr/>
          <p:nvPr/>
        </p:nvSpPr>
        <p:spPr>
          <a:xfrm>
            <a:off x="655402" y="1867903"/>
            <a:ext cx="4673074" cy="2185214"/>
          </a:xfrm>
          <a:prstGeom prst="rect">
            <a:avLst/>
          </a:prstGeom>
        </p:spPr>
        <p:txBody>
          <a:bodyPr wrap="none">
            <a:spAutoFit/>
          </a:bodyPr>
          <a:lstStyle/>
          <a:p>
            <a:r>
              <a:rPr lang="en-US" dirty="0" smtClean="0">
                <a:solidFill>
                  <a:srgbClr val="FF0000"/>
                </a:solidFill>
                <a:latin typeface="Arial" charset="0"/>
                <a:ea typeface="Arial" charset="0"/>
                <a:cs typeface="Arial" charset="0"/>
              </a:rPr>
              <a:t>The first part:</a:t>
            </a:r>
          </a:p>
          <a:p>
            <a:pPr lvl="1">
              <a:buFont typeface="Wingdings" pitchFamily="2" charset="2"/>
              <a:buChar char="Ø"/>
            </a:pPr>
            <a:r>
              <a:rPr lang="en-US" sz="2400" dirty="0" smtClean="0">
                <a:latin typeface="Arial" charset="0"/>
                <a:ea typeface="Arial" charset="0"/>
                <a:cs typeface="Arial" charset="0"/>
              </a:rPr>
              <a:t>Describes the target market</a:t>
            </a:r>
          </a:p>
          <a:p>
            <a:endParaRPr lang="en-US" dirty="0" smtClean="0">
              <a:solidFill>
                <a:srgbClr val="FF0000"/>
              </a:solidFill>
              <a:latin typeface="Arial" charset="0"/>
              <a:ea typeface="Arial" charset="0"/>
              <a:cs typeface="Arial" charset="0"/>
            </a:endParaRPr>
          </a:p>
          <a:p>
            <a:endParaRPr lang="en-US" dirty="0" smtClean="0">
              <a:solidFill>
                <a:srgbClr val="FF0000"/>
              </a:solidFill>
              <a:latin typeface="Arial" charset="0"/>
              <a:ea typeface="Arial" charset="0"/>
              <a:cs typeface="Arial" charset="0"/>
            </a:endParaRPr>
          </a:p>
          <a:p>
            <a:endParaRPr lang="th-TH"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500035" y="1786854"/>
            <a:ext cx="7772400" cy="4572000"/>
          </a:xfrm>
        </p:spPr>
        <p:txBody>
          <a:bodyPr/>
          <a:lstStyle/>
          <a:p>
            <a:pPr>
              <a:buNone/>
            </a:pPr>
            <a:r>
              <a:rPr lang="en-US" dirty="0" smtClean="0">
                <a:solidFill>
                  <a:srgbClr val="FF0000"/>
                </a:solidFill>
                <a:latin typeface="Arial" charset="0"/>
                <a:ea typeface="Arial" charset="0"/>
                <a:cs typeface="Arial" charset="0"/>
              </a:rPr>
              <a:t>The second part:</a:t>
            </a:r>
          </a:p>
          <a:p>
            <a:pPr lvl="1">
              <a:buFont typeface="Wingdings" pitchFamily="2" charset="2"/>
              <a:buChar char="Ø"/>
            </a:pPr>
            <a:r>
              <a:rPr lang="en-US" dirty="0" smtClean="0">
                <a:latin typeface="Arial" charset="0"/>
                <a:ea typeface="Arial" charset="0"/>
                <a:cs typeface="Arial" charset="0"/>
              </a:rPr>
              <a:t>Outlines the product’s planned price, distribution, and marketing budget for the first year:</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500035" y="3496532"/>
            <a:ext cx="7786742" cy="2862322"/>
          </a:xfrm>
          <a:prstGeom prst="rect">
            <a:avLst/>
          </a:prstGeom>
          <a:noFill/>
        </p:spPr>
        <p:txBody>
          <a:bodyPr wrap="square" rtlCol="0">
            <a:spAutoFit/>
          </a:bodyPr>
          <a:lstStyle/>
          <a:p>
            <a:r>
              <a:rPr lang="en-US" sz="1800" dirty="0" smtClean="0">
                <a:latin typeface="Arial" charset="0"/>
                <a:ea typeface="Arial" charset="0"/>
                <a:cs typeface="Arial" charset="0"/>
              </a:rPr>
              <a:t>The battery-powered electric car will be offered in three colors-red, white, blue-and will have a full set of accessories as standard features.  It will sell at a retail price of $25,000, with 15 percent off the list price to dealers.  Dealers who sell more than 10 cars per month will get an additional discount of 5 percent on each car sold that month.  A marketing budget of $50 million will be split 50-50 between a national media campaign and local event marketing.  Advertising and the Web site will emphasize the car’s fun spirit and low emissions.  During the first year, $100,000 will be spent on marketing research to find out who is buying the car and what their satisfaction levels are.</a:t>
            </a:r>
            <a:endParaRPr lang="th-TH" sz="1800"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664564" y="1772587"/>
            <a:ext cx="7772400" cy="4572000"/>
          </a:xfrm>
        </p:spPr>
        <p:txBody>
          <a:bodyPr/>
          <a:lstStyle/>
          <a:p>
            <a:pPr>
              <a:buNone/>
            </a:pPr>
            <a:r>
              <a:rPr lang="en-US" dirty="0" smtClean="0">
                <a:solidFill>
                  <a:srgbClr val="FF0000"/>
                </a:solidFill>
                <a:latin typeface="Arial" charset="0"/>
                <a:ea typeface="Arial" charset="0"/>
                <a:cs typeface="Arial" charset="0"/>
              </a:rPr>
              <a:t>The third part:</a:t>
            </a:r>
          </a:p>
          <a:p>
            <a:pPr lvl="1">
              <a:buFont typeface="Wingdings" pitchFamily="2" charset="2"/>
              <a:buChar char="Ø"/>
            </a:pPr>
            <a:r>
              <a:rPr lang="en-US" dirty="0" smtClean="0">
                <a:latin typeface="Arial" charset="0"/>
                <a:ea typeface="Arial" charset="0"/>
                <a:cs typeface="Arial" charset="0"/>
              </a:rPr>
              <a:t>Describes the planned long-run sales, profit goals and marketing mix strategy:</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801791" y="3452030"/>
            <a:ext cx="7786742" cy="2246769"/>
          </a:xfrm>
          <a:prstGeom prst="rect">
            <a:avLst/>
          </a:prstGeom>
          <a:noFill/>
        </p:spPr>
        <p:txBody>
          <a:bodyPr wrap="square" rtlCol="0">
            <a:spAutoFit/>
          </a:bodyPr>
          <a:lstStyle/>
          <a:p>
            <a:r>
              <a:rPr lang="en-US" sz="2000" dirty="0" smtClean="0">
                <a:latin typeface="Arial" charset="0"/>
                <a:ea typeface="Arial" charset="0"/>
                <a:cs typeface="Arial" charset="0"/>
              </a:rPr>
              <a:t>We intend to capture a 3 percent long-run share of the total auto market and realize an after-tax return on investment of 15 percent.  To achieve this, product quality will start high and be improved over time.  Price will be raised in the second and third years if competition and the economy permit.  The total marketing budget will be raised each year by about 10 percent.  Marketing research will be reduced to $60,000 per year after the first year.</a:t>
            </a:r>
            <a:endParaRPr lang="th-TH" sz="2000"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5. Business Analysis</a:t>
            </a:r>
            <a:endParaRPr lang="th-TH" dirty="0"/>
          </a:p>
        </p:txBody>
      </p:sp>
      <p:sp>
        <p:nvSpPr>
          <p:cNvPr id="3" name="ตัวยึดเนื้อหา 2"/>
          <p:cNvSpPr>
            <a:spLocks noGrp="1"/>
          </p:cNvSpPr>
          <p:nvPr>
            <p:ph sz="quarter" idx="1"/>
          </p:nvPr>
        </p:nvSpPr>
        <p:spPr>
          <a:xfrm>
            <a:off x="627089" y="1835045"/>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Business Analysis: A review of sales, costs and profit projections for a new product to find out whether these factors satisfy the company’s objectives.</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Do objectives meet?</a:t>
            </a:r>
          </a:p>
          <a:p>
            <a:pPr>
              <a:buNone/>
            </a:pPr>
            <a:r>
              <a:rPr lang="en-US" dirty="0" smtClean="0">
                <a:latin typeface="Arial" charset="0"/>
                <a:ea typeface="Arial" charset="0"/>
                <a:cs typeface="Arial" charset="0"/>
              </a:rPr>
              <a:t>1. Sales forecast – estimate sales..then..</a:t>
            </a:r>
          </a:p>
          <a:p>
            <a:pPr>
              <a:buNone/>
            </a:pPr>
            <a:r>
              <a:rPr lang="en-US" dirty="0" smtClean="0">
                <a:latin typeface="Arial" charset="0"/>
                <a:ea typeface="Arial" charset="0"/>
                <a:cs typeface="Arial" charset="0"/>
              </a:rPr>
              <a:t>2. Estimate expected costs and profits for the product, including marketing, R&amp;D, operations, accounting, and financial costs.</a:t>
            </a:r>
            <a:endParaRPr lang="th-TH" dirty="0">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6. Product Development</a:t>
            </a:r>
            <a:br>
              <a:rPr lang="en-US" dirty="0" smtClean="0"/>
            </a:br>
            <a:endParaRPr lang="th-TH" sz="2700" dirty="0"/>
          </a:p>
        </p:txBody>
      </p:sp>
      <p:sp>
        <p:nvSpPr>
          <p:cNvPr id="8" name="ตัวยึดเนื้อหา 7"/>
          <p:cNvSpPr>
            <a:spLocks noGrp="1"/>
          </p:cNvSpPr>
          <p:nvPr>
            <p:ph sz="quarter" idx="1"/>
          </p:nvPr>
        </p:nvSpPr>
        <p:spPr>
          <a:xfrm>
            <a:off x="514376" y="1420753"/>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Product Development: Developing the product concept into a physical product to ensure that the product idea can be turned into a workable market offering.</a:t>
            </a:r>
          </a:p>
          <a:p>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3554" name="Picture 2" descr="https://encrypted-tbn0.gstatic.com/images?q=tbn:ANd9GcRAgNa0cmtz4NNcMGrtKz0uslnLtaiCxoaFYTw07z3ZIcFTYhx1mQ">
            <a:hlinkClick r:id="rId3"/>
          </p:cNvPr>
          <p:cNvPicPr>
            <a:picLocks noChangeAspect="1" noChangeArrowheads="1"/>
          </p:cNvPicPr>
          <p:nvPr/>
        </p:nvPicPr>
        <p:blipFill>
          <a:blip r:embed="rId4" cstate="print"/>
          <a:srcRect/>
          <a:stretch>
            <a:fillRect/>
          </a:stretch>
        </p:blipFill>
        <p:spPr bwMode="auto">
          <a:xfrm>
            <a:off x="600024" y="3500438"/>
            <a:ext cx="4000528" cy="2492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p:cNvSpPr txBox="1"/>
          <p:nvPr/>
        </p:nvSpPr>
        <p:spPr>
          <a:xfrm>
            <a:off x="5000628" y="3500438"/>
            <a:ext cx="3643338" cy="2031325"/>
          </a:xfrm>
          <a:prstGeom prst="rect">
            <a:avLst/>
          </a:prstGeom>
          <a:noFill/>
        </p:spPr>
        <p:txBody>
          <a:bodyPr wrap="square" rtlCol="0">
            <a:spAutoFit/>
          </a:bodyPr>
          <a:lstStyle/>
          <a:p>
            <a:r>
              <a:rPr lang="en-US" sz="1800" dirty="0" smtClean="0">
                <a:latin typeface="Arial" charset="0"/>
                <a:ea typeface="Arial" charset="0"/>
                <a:cs typeface="Arial" charset="0"/>
              </a:rPr>
              <a:t>Product Testing:</a:t>
            </a:r>
          </a:p>
          <a:p>
            <a:r>
              <a:rPr lang="en-US" sz="1800" dirty="0" smtClean="0">
                <a:latin typeface="Arial" charset="0"/>
                <a:ea typeface="Arial" charset="0"/>
                <a:cs typeface="Arial" charset="0"/>
              </a:rPr>
              <a:t>HP signs up consumers to evaluate prototype imaging and printing products in their homes and offices to gain insights about their entire “out-of-box experience.”</a:t>
            </a:r>
            <a:endParaRPr lang="th-TH" sz="1800" dirty="0">
              <a:latin typeface="Arial" charset="0"/>
              <a:ea typeface="Arial" charset="0"/>
              <a:cs typeface="Arial"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sendmefreestuff.com/wp-content/uploads/2013/07/LetsMakeExcellentHappen_NewBbalance_sendmefreestuff.png"/>
          <p:cNvPicPr>
            <a:picLocks noChangeAspect="1" noChangeArrowheads="1"/>
          </p:cNvPicPr>
          <p:nvPr/>
        </p:nvPicPr>
        <p:blipFill>
          <a:blip r:embed="rId2" cstate="print"/>
          <a:srcRect/>
          <a:stretch>
            <a:fillRect/>
          </a:stretch>
        </p:blipFill>
        <p:spPr bwMode="auto">
          <a:xfrm>
            <a:off x="1357290" y="428604"/>
            <a:ext cx="6858048" cy="3571900"/>
          </a:xfrm>
          <a:prstGeom prst="rect">
            <a:avLst/>
          </a:prstGeom>
          <a:noFill/>
        </p:spPr>
      </p:pic>
      <p:pic>
        <p:nvPicPr>
          <p:cNvPr id="52232" name="Picture 8" descr="http://www.swaggrabber.com/wp-content/uploads/2009/04/new-balance-wear-test.png"/>
          <p:cNvPicPr>
            <a:picLocks noChangeAspect="1" noChangeArrowheads="1"/>
          </p:cNvPicPr>
          <p:nvPr/>
        </p:nvPicPr>
        <p:blipFill>
          <a:blip r:embed="rId3" cstate="print"/>
          <a:srcRect/>
          <a:stretch>
            <a:fillRect/>
          </a:stretch>
        </p:blipFill>
        <p:spPr bwMode="auto">
          <a:xfrm>
            <a:off x="1928794" y="3929066"/>
            <a:ext cx="5572164" cy="1285875"/>
          </a:xfrm>
          <a:prstGeom prst="rect">
            <a:avLst/>
          </a:prstGeom>
          <a:noFill/>
        </p:spPr>
      </p:pic>
      <p:sp>
        <p:nvSpPr>
          <p:cNvPr id="9" name="TextBox 8"/>
          <p:cNvSpPr txBox="1"/>
          <p:nvPr/>
        </p:nvSpPr>
        <p:spPr>
          <a:xfrm>
            <a:off x="1560672" y="5400768"/>
            <a:ext cx="6072230" cy="1015663"/>
          </a:xfrm>
          <a:prstGeom prst="rect">
            <a:avLst/>
          </a:prstGeom>
          <a:noFill/>
        </p:spPr>
        <p:txBody>
          <a:bodyPr wrap="square" rtlCol="0">
            <a:spAutoFit/>
          </a:bodyPr>
          <a:lstStyle/>
          <a:p>
            <a:r>
              <a:rPr lang="en-US" sz="2000" dirty="0" smtClean="0">
                <a:latin typeface="Arial" charset="0"/>
                <a:ea typeface="Arial" charset="0"/>
                <a:cs typeface="Arial" charset="0"/>
              </a:rPr>
              <a:t>Product testing: New Balance’s “</a:t>
            </a:r>
            <a:r>
              <a:rPr lang="en-US" sz="2000" dirty="0" err="1" smtClean="0">
                <a:latin typeface="Arial" charset="0"/>
                <a:ea typeface="Arial" charset="0"/>
                <a:cs typeface="Arial" charset="0"/>
              </a:rPr>
              <a:t>Weartest</a:t>
            </a:r>
            <a:r>
              <a:rPr lang="en-US" sz="2000" dirty="0" smtClean="0">
                <a:latin typeface="Arial" charset="0"/>
                <a:ea typeface="Arial" charset="0"/>
                <a:cs typeface="Arial" charset="0"/>
              </a:rPr>
              <a:t> Program engages consumers to field test new designs under real world conditions.</a:t>
            </a:r>
            <a:endParaRPr lang="th-TH" sz="2000" dirty="0">
              <a:latin typeface="Arial" charset="0"/>
              <a:ea typeface="Arial" charset="0"/>
              <a:cs typeface="Arial"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01954" y="2489547"/>
            <a:ext cx="4930932" cy="2460707"/>
          </a:xfrm>
          <a:prstGeom prst="rect">
            <a:avLst/>
          </a:prstGeom>
        </p:spPr>
      </p:pic>
      <p:pic>
        <p:nvPicPr>
          <p:cNvPr id="4" name="Picture 3"/>
          <p:cNvPicPr>
            <a:picLocks noChangeAspect="1"/>
          </p:cNvPicPr>
          <p:nvPr/>
        </p:nvPicPr>
        <p:blipFill>
          <a:blip r:embed="rId3"/>
          <a:stretch>
            <a:fillRect/>
          </a:stretch>
        </p:blipFill>
        <p:spPr>
          <a:xfrm>
            <a:off x="2101954" y="174414"/>
            <a:ext cx="4930932" cy="2315133"/>
          </a:xfrm>
          <a:prstGeom prst="rect">
            <a:avLst/>
          </a:prstGeom>
        </p:spPr>
      </p:pic>
      <p:sp>
        <p:nvSpPr>
          <p:cNvPr id="5" name="TextBox 4"/>
          <p:cNvSpPr txBox="1"/>
          <p:nvPr/>
        </p:nvSpPr>
        <p:spPr>
          <a:xfrm>
            <a:off x="873384" y="5287533"/>
            <a:ext cx="8008287" cy="1107996"/>
          </a:xfrm>
          <a:prstGeom prst="rect">
            <a:avLst/>
          </a:prstGeom>
          <a:noFill/>
        </p:spPr>
        <p:txBody>
          <a:bodyPr wrap="square" rtlCol="0">
            <a:spAutoFit/>
          </a:bodyPr>
          <a:lstStyle/>
          <a:p>
            <a:r>
              <a:rPr lang="en-US" sz="2200">
                <a:latin typeface="Arial" charset="0"/>
                <a:ea typeface="Arial" charset="0"/>
                <a:cs typeface="Arial" charset="0"/>
              </a:rPr>
              <a:t>Product testing: Patagonia uses tried-and-true customers-its Patagonia Ambassadors-to help field test its products under harsh conditions and help designers refine them.</a:t>
            </a:r>
          </a:p>
        </p:txBody>
      </p:sp>
    </p:spTree>
    <p:extLst>
      <p:ext uri="{BB962C8B-B14F-4D97-AF65-F5344CB8AC3E}">
        <p14:creationId xmlns:p14="http://schemas.microsoft.com/office/powerpoint/2010/main" val="553553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0"/>
            <a:ext cx="7772400" cy="1143000"/>
          </a:xfrm>
        </p:spPr>
        <p:txBody>
          <a:bodyPr>
            <a:normAutofit/>
          </a:bodyPr>
          <a:lstStyle/>
          <a:p>
            <a:r>
              <a:rPr lang="en-US" dirty="0" smtClean="0"/>
              <a:t>7. Test Marketing</a:t>
            </a:r>
            <a:endParaRPr lang="th-TH" sz="2700" dirty="0"/>
          </a:p>
        </p:txBody>
      </p:sp>
      <p:sp>
        <p:nvSpPr>
          <p:cNvPr id="8" name="ตัวยึดเนื้อหา 7"/>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Test Marketing: The stage of new-product development in which the product and its proposed marketing program are tested in realistic market settings.</a:t>
            </a:r>
          </a:p>
          <a:p>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2770" name="Picture 2" descr="Starbucks Via Ready Brew instant coffee is offered for sale at a Starbuck coffee shop March 3, 2009 in Chicago, Illinois. The coffee, which was launched today in Chicago and Seattle, sells for $2.99 for a package of 3 or $9.95 for a box of 12. The coffee will be available in London starting March 25."/>
          <p:cNvPicPr>
            <a:picLocks noChangeAspect="1" noChangeArrowheads="1"/>
          </p:cNvPicPr>
          <p:nvPr/>
        </p:nvPicPr>
        <p:blipFill>
          <a:blip r:embed="rId3" cstate="print"/>
          <a:srcRect/>
          <a:stretch>
            <a:fillRect/>
          </a:stretch>
        </p:blipFill>
        <p:spPr bwMode="auto">
          <a:xfrm>
            <a:off x="914400" y="3409089"/>
            <a:ext cx="4357718" cy="3071834"/>
          </a:xfrm>
          <a:prstGeom prst="rect">
            <a:avLst/>
          </a:prstGeom>
          <a:noFill/>
        </p:spPr>
      </p:pic>
      <p:sp>
        <p:nvSpPr>
          <p:cNvPr id="9" name="TextBox 8"/>
          <p:cNvSpPr txBox="1"/>
          <p:nvPr/>
        </p:nvSpPr>
        <p:spPr>
          <a:xfrm>
            <a:off x="5414954" y="3527177"/>
            <a:ext cx="2928958" cy="2554545"/>
          </a:xfrm>
          <a:prstGeom prst="rect">
            <a:avLst/>
          </a:prstGeom>
          <a:noFill/>
        </p:spPr>
        <p:txBody>
          <a:bodyPr wrap="square" rtlCol="0">
            <a:spAutoFit/>
          </a:bodyPr>
          <a:lstStyle/>
          <a:p>
            <a:r>
              <a:rPr lang="en-US" sz="2000" dirty="0" smtClean="0">
                <a:latin typeface="Arial" charset="0"/>
                <a:ea typeface="Arial" charset="0"/>
                <a:cs typeface="Arial" charset="0"/>
              </a:rPr>
              <a:t>Starbucks tested its VIA instant coffee extensively before launching new-product nationally. “We knew it could undermine the company if we didn’t do it right”</a:t>
            </a:r>
            <a:endParaRPr lang="th-TH" sz="2000" dirty="0">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8. Commercialization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Commercialization: </a:t>
            </a:r>
            <a:r>
              <a:rPr lang="en-US" dirty="0" smtClean="0">
                <a:solidFill>
                  <a:srgbClr val="FF0000"/>
                </a:solidFill>
                <a:latin typeface="Arial" charset="0"/>
                <a:ea typeface="Arial" charset="0"/>
                <a:cs typeface="Arial" charset="0"/>
              </a:rPr>
              <a:t>Introducing a new product into the market</a:t>
            </a:r>
            <a:endParaRPr lang="th-TH" dirty="0">
              <a:solidFill>
                <a:srgbClr val="FF0000"/>
              </a:solidFill>
              <a:latin typeface="Arial" charset="0"/>
              <a:ea typeface="Arial" charset="0"/>
              <a:cs typeface="Arial" charset="0"/>
            </a:endParaRPr>
          </a:p>
        </p:txBody>
      </p:sp>
      <p:pic>
        <p:nvPicPr>
          <p:cNvPr id="54274" name="Picture 2" descr="http://cdn1.sbnation.com/entry_photo_images/9096239/samsungcurved_large_verge_medium_landscape.jpg"/>
          <p:cNvPicPr>
            <a:picLocks noChangeAspect="1" noChangeArrowheads="1"/>
          </p:cNvPicPr>
          <p:nvPr/>
        </p:nvPicPr>
        <p:blipFill>
          <a:blip r:embed="rId2" cstate="print"/>
          <a:srcRect/>
          <a:stretch>
            <a:fillRect/>
          </a:stretch>
        </p:blipFill>
        <p:spPr bwMode="auto">
          <a:xfrm>
            <a:off x="1741023" y="2731575"/>
            <a:ext cx="5878977" cy="3858079"/>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Managing New-Product Development</a:t>
            </a:r>
            <a:endParaRPr lang="th-TH" dirty="0"/>
          </a:p>
        </p:txBody>
      </p:sp>
      <p:graphicFrame>
        <p:nvGraphicFramePr>
          <p:cNvPr id="4" name="ตัวยึดเนื้อหา 3"/>
          <p:cNvGraphicFramePr>
            <a:graphicFrameLocks noGrp="1"/>
          </p:cNvGraphicFramePr>
          <p:nvPr>
            <p:ph sz="quarter" idx="1"/>
            <p:extLst>
              <p:ext uri="{D42A27DB-BD31-4B8C-83A1-F6EECF244321}">
                <p14:modId xmlns:p14="http://schemas.microsoft.com/office/powerpoint/2010/main" val="2101588221"/>
              </p:ext>
            </p:extLst>
          </p:nvPr>
        </p:nvGraphicFramePr>
        <p:xfrm>
          <a:off x="928662" y="1571612"/>
          <a:ext cx="7772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876" y="4418974"/>
            <a:ext cx="7346223" cy="1815882"/>
          </a:xfrm>
          <a:prstGeom prst="rect">
            <a:avLst/>
          </a:prstGeom>
          <a:noFill/>
        </p:spPr>
        <p:txBody>
          <a:bodyPr wrap="square" rtlCol="0">
            <a:spAutoFit/>
          </a:bodyPr>
          <a:lstStyle/>
          <a:p>
            <a:r>
              <a:rPr lang="en-US">
                <a:latin typeface="Arial" charset="0"/>
                <a:ea typeface="Arial" charset="0"/>
                <a:cs typeface="Arial" charset="0"/>
              </a:rPr>
              <a:t>Samsung's entire culture encourages and supports innovation. Every product has to pass the customer "Wow!" Test or it goes straight back to development.</a:t>
            </a:r>
          </a:p>
        </p:txBody>
      </p:sp>
      <p:pic>
        <p:nvPicPr>
          <p:cNvPr id="2" name="Picture 1"/>
          <p:cNvPicPr>
            <a:picLocks noChangeAspect="1"/>
          </p:cNvPicPr>
          <p:nvPr/>
        </p:nvPicPr>
        <p:blipFill>
          <a:blip r:embed="rId2"/>
          <a:stretch>
            <a:fillRect/>
          </a:stretch>
        </p:blipFill>
        <p:spPr>
          <a:xfrm>
            <a:off x="1323924" y="427668"/>
            <a:ext cx="6733290" cy="3836409"/>
          </a:xfrm>
          <a:prstGeom prst="rect">
            <a:avLst/>
          </a:prstGeom>
        </p:spPr>
      </p:pic>
    </p:spTree>
    <p:extLst>
      <p:ext uri="{BB962C8B-B14F-4D97-AF65-F5344CB8AC3E}">
        <p14:creationId xmlns:p14="http://schemas.microsoft.com/office/powerpoint/2010/main" val="12664016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71538" y="2500306"/>
            <a:ext cx="8072462" cy="1143000"/>
          </a:xfrm>
        </p:spPr>
        <p:txBody>
          <a:bodyPr>
            <a:normAutofit fontScale="90000"/>
          </a:bodyPr>
          <a:lstStyle/>
          <a:p>
            <a:r>
              <a:rPr lang="en-US" b="1" dirty="0" smtClean="0">
                <a:solidFill>
                  <a:srgbClr val="FF0000"/>
                </a:solidFill>
              </a:rPr>
              <a:t>Objective 3</a:t>
            </a:r>
            <a:r>
              <a:rPr lang="en-US" b="1" dirty="0" smtClean="0"/>
              <a:t>:Decribe the stages of the product life cycle and how marketing strategies change during a product’s life cycle.</a:t>
            </a:r>
            <a:br>
              <a:rPr lang="en-US" b="1" dirty="0" smtClean="0"/>
            </a:br>
            <a:endParaRPr lang="th-TH" b="1" dirty="0"/>
          </a:p>
        </p:txBody>
      </p:sp>
      <p:pic>
        <p:nvPicPr>
          <p:cNvPr id="57346" name="Picture 2" descr="http://292fc373eb1b8428f75b-7f75e5eb51943043279413a54aaa858a.r38.cf3.rackcdn.com/business-news_20_temp-1350209371-507a8f5b-620x348.jpg"/>
          <p:cNvPicPr>
            <a:picLocks noChangeAspect="1" noChangeArrowheads="1"/>
          </p:cNvPicPr>
          <p:nvPr/>
        </p:nvPicPr>
        <p:blipFill>
          <a:blip r:embed="rId2" cstate="print"/>
          <a:srcRect/>
          <a:stretch>
            <a:fillRect/>
          </a:stretch>
        </p:blipFill>
        <p:spPr bwMode="auto">
          <a:xfrm>
            <a:off x="2857488" y="3071810"/>
            <a:ext cx="5526140" cy="310176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642910" y="1357298"/>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Product Life Cycle (PLC): The course of a product’s sales and profits over its lifetime.</a:t>
            </a:r>
          </a:p>
          <a:p>
            <a:pPr>
              <a:buNone/>
            </a:pPr>
            <a:r>
              <a:rPr lang="en-US" sz="2400" dirty="0" smtClean="0">
                <a:latin typeface="Arial" charset="0"/>
                <a:ea typeface="Arial" charset="0"/>
                <a:cs typeface="Arial" charset="0"/>
              </a:rPr>
              <a:t>Figure 9.2 Sales and profits over the Product’s Life from Inception to Decline</a:t>
            </a:r>
            <a:endParaRPr lang="th-TH" sz="2400" dirty="0">
              <a:latin typeface="Arial" charset="0"/>
              <a:ea typeface="Arial" charset="0"/>
              <a:cs typeface="Arial" charset="0"/>
            </a:endParaRPr>
          </a:p>
        </p:txBody>
      </p:sp>
      <p:pic>
        <p:nvPicPr>
          <p:cNvPr id="10242" name="Picture 2" descr="http://www.laukamm.de/fomweb/elearning/marketing/newproduct/kotl_product_life_cycle-Dateien/abkotler10_10_05.gif"/>
          <p:cNvPicPr>
            <a:picLocks noChangeAspect="1" noChangeArrowheads="1"/>
          </p:cNvPicPr>
          <p:nvPr/>
        </p:nvPicPr>
        <p:blipFill>
          <a:blip r:embed="rId2" cstate="print"/>
          <a:srcRect/>
          <a:stretch>
            <a:fillRect/>
          </a:stretch>
        </p:blipFill>
        <p:spPr bwMode="auto">
          <a:xfrm>
            <a:off x="642910" y="3261141"/>
            <a:ext cx="7000924" cy="300514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0"/>
            <a:ext cx="7772400" cy="1143000"/>
          </a:xfrm>
        </p:spPr>
        <p:txBody>
          <a:bodyPr/>
          <a:lstStyle/>
          <a:p>
            <a:r>
              <a:rPr lang="en-US" smtClean="0"/>
              <a:t>Product Life Cycle Strategies</a:t>
            </a:r>
            <a:endParaRPr lang="th-TH" dirty="0"/>
          </a:p>
        </p:txBody>
      </p:sp>
      <p:sp>
        <p:nvSpPr>
          <p:cNvPr id="3" name="ตัวยึดเนื้อหา 2"/>
          <p:cNvSpPr>
            <a:spLocks noGrp="1"/>
          </p:cNvSpPr>
          <p:nvPr>
            <p:ph sz="quarter" idx="1"/>
          </p:nvPr>
        </p:nvSpPr>
        <p:spPr>
          <a:xfrm>
            <a:off x="632372" y="1292720"/>
            <a:ext cx="7772400" cy="4572000"/>
          </a:xfrm>
        </p:spPr>
        <p:txBody>
          <a:bodyPr>
            <a:normAutofit fontScale="92500" lnSpcReduction="20000"/>
          </a:bodyPr>
          <a:lstStyle/>
          <a:p>
            <a:r>
              <a:rPr lang="en-US" dirty="0" smtClean="0">
                <a:solidFill>
                  <a:srgbClr val="FF0000"/>
                </a:solidFill>
                <a:latin typeface="Arial" charset="0"/>
                <a:ea typeface="Arial" charset="0"/>
                <a:cs typeface="Arial" charset="0"/>
              </a:rPr>
              <a:t>Product Development</a:t>
            </a:r>
            <a:r>
              <a:rPr lang="en-US" dirty="0" smtClean="0">
                <a:latin typeface="Arial" charset="0"/>
                <a:ea typeface="Arial" charset="0"/>
                <a:cs typeface="Arial" charset="0"/>
              </a:rPr>
              <a:t>: begins when the company finds and develops a new product idea. During product development, sales are zero, and the company’s investment costs mount.</a:t>
            </a:r>
          </a:p>
          <a:p>
            <a:r>
              <a:rPr lang="en-US" dirty="0" smtClean="0">
                <a:solidFill>
                  <a:srgbClr val="FF0000"/>
                </a:solidFill>
                <a:latin typeface="Arial" charset="0"/>
                <a:ea typeface="Arial" charset="0"/>
                <a:cs typeface="Arial" charset="0"/>
              </a:rPr>
              <a:t>Introduction: </a:t>
            </a:r>
            <a:r>
              <a:rPr lang="en-US" dirty="0" smtClean="0">
                <a:latin typeface="Arial" charset="0"/>
                <a:ea typeface="Arial" charset="0"/>
                <a:cs typeface="Arial" charset="0"/>
              </a:rPr>
              <a:t>is a period of slow sales growth as the product is introduced in the market. Profits are nonexistent in this stage because of the heavy expenses of product introduction.</a:t>
            </a:r>
          </a:p>
          <a:p>
            <a:r>
              <a:rPr lang="en-US" dirty="0" smtClean="0">
                <a:solidFill>
                  <a:srgbClr val="FF0000"/>
                </a:solidFill>
                <a:latin typeface="Arial" charset="0"/>
                <a:ea typeface="Arial" charset="0"/>
                <a:cs typeface="Arial" charset="0"/>
              </a:rPr>
              <a:t>Growth: </a:t>
            </a:r>
            <a:r>
              <a:rPr lang="en-US" dirty="0" smtClean="0">
                <a:latin typeface="Arial" charset="0"/>
                <a:ea typeface="Arial" charset="0"/>
                <a:cs typeface="Arial" charset="0"/>
              </a:rPr>
              <a:t>is a period of rapid market acceptance and increasing profits.</a:t>
            </a:r>
          </a:p>
          <a:p>
            <a:r>
              <a:rPr lang="en-US" dirty="0" smtClean="0">
                <a:solidFill>
                  <a:srgbClr val="FF0000"/>
                </a:solidFill>
                <a:latin typeface="Arial" charset="0"/>
                <a:ea typeface="Arial" charset="0"/>
                <a:cs typeface="Arial" charset="0"/>
              </a:rPr>
              <a:t>Maturity</a:t>
            </a:r>
            <a:r>
              <a:rPr lang="en-US" dirty="0" smtClean="0">
                <a:latin typeface="Arial" charset="0"/>
                <a:ea typeface="Arial" charset="0"/>
                <a:cs typeface="Arial" charset="0"/>
              </a:rPr>
              <a:t>: is a period of slowdown in sales growth because the product has achieved acceptance by most potential buyers. Profits level off or decline because of increased marketing outlays to defend the product against competition.</a:t>
            </a:r>
          </a:p>
          <a:p>
            <a:r>
              <a:rPr lang="en-US" dirty="0" smtClean="0">
                <a:solidFill>
                  <a:srgbClr val="FF0000"/>
                </a:solidFill>
                <a:latin typeface="Arial" charset="0"/>
                <a:ea typeface="Arial" charset="0"/>
                <a:cs typeface="Arial" charset="0"/>
              </a:rPr>
              <a:t>Decline: </a:t>
            </a:r>
            <a:r>
              <a:rPr lang="en-US" dirty="0" smtClean="0">
                <a:latin typeface="Arial" charset="0"/>
                <a:ea typeface="Arial" charset="0"/>
                <a:cs typeface="Arial" charset="0"/>
              </a:rPr>
              <a:t>is the period when sales fall off and profits drop.</a:t>
            </a:r>
            <a:endParaRPr lang="th-TH" dirty="0">
              <a:latin typeface="Arial" charset="0"/>
              <a:ea typeface="Arial" charset="0"/>
              <a:cs typeface="Arial"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52007" y="23802"/>
            <a:ext cx="7772400" cy="1143000"/>
          </a:xfrm>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357158" y="1643050"/>
            <a:ext cx="3871914" cy="4572000"/>
          </a:xfrm>
        </p:spPr>
        <p:txBody>
          <a:bodyPr>
            <a:normAutofit/>
          </a:bodyPr>
          <a:lstStyle/>
          <a:p>
            <a:pPr>
              <a:buNone/>
            </a:pPr>
            <a:r>
              <a:rPr lang="en-US" dirty="0" smtClean="0">
                <a:latin typeface="Arial" charset="0"/>
                <a:ea typeface="Arial" charset="0"/>
                <a:cs typeface="Arial" charset="0"/>
              </a:rPr>
              <a:t>The PLC can describe:</a:t>
            </a:r>
          </a:p>
          <a:p>
            <a:pPr marL="514350" indent="-514350">
              <a:buNone/>
            </a:pPr>
            <a:endParaRPr lang="en-US" dirty="0" smtClean="0">
              <a:latin typeface="Arial" charset="0"/>
              <a:ea typeface="Arial" charset="0"/>
              <a:cs typeface="Arial" charset="0"/>
            </a:endParaRPr>
          </a:p>
          <a:p>
            <a:pPr marL="514350" indent="-514350">
              <a:buNone/>
            </a:pPr>
            <a:r>
              <a:rPr lang="en-US" dirty="0" smtClean="0">
                <a:latin typeface="Arial" charset="0"/>
                <a:ea typeface="Arial" charset="0"/>
                <a:cs typeface="Arial" charset="0"/>
              </a:rPr>
              <a:t>1. Product class: gasoline </a:t>
            </a:r>
            <a:r>
              <a:rPr lang="en-US" sz="2400" dirty="0" smtClean="0">
                <a:latin typeface="Arial" charset="0"/>
                <a:ea typeface="Arial" charset="0"/>
                <a:cs typeface="Arial" charset="0"/>
              </a:rPr>
              <a:t>–powered automobiles</a:t>
            </a:r>
          </a:p>
          <a:p>
            <a:pPr marL="514350" indent="-514350">
              <a:buAutoNum type="arabicPeriod"/>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2. Product form: SUV’s</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3. Brand: Ford Escape</a:t>
            </a:r>
            <a:endParaRPr lang="th-TH" dirty="0">
              <a:latin typeface="Arial" charset="0"/>
              <a:ea typeface="Arial" charset="0"/>
              <a:cs typeface="Arial" charset="0"/>
            </a:endParaRPr>
          </a:p>
        </p:txBody>
      </p:sp>
      <p:pic>
        <p:nvPicPr>
          <p:cNvPr id="61442" name="Picture 2" descr="http://www.blogcdn.com/www.autoblog.com/media/2012/10/mt-suvoty-2013.jpg"/>
          <p:cNvPicPr>
            <a:picLocks noChangeAspect="1" noChangeArrowheads="1"/>
          </p:cNvPicPr>
          <p:nvPr/>
        </p:nvPicPr>
        <p:blipFill>
          <a:blip r:embed="rId2" cstate="print"/>
          <a:srcRect/>
          <a:stretch>
            <a:fillRect/>
          </a:stretch>
        </p:blipFill>
        <p:spPr bwMode="auto">
          <a:xfrm>
            <a:off x="4143372" y="2357430"/>
            <a:ext cx="4643470" cy="28098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zabanga.info/customer-relationships/images/1820_223_208-products-the-mature-stage.jpg">
            <a:hlinkClick r:id="rId2"/>
          </p:cNvPr>
          <p:cNvPicPr>
            <a:picLocks noChangeAspect="1" noChangeArrowheads="1"/>
          </p:cNvPicPr>
          <p:nvPr/>
        </p:nvPicPr>
        <p:blipFill>
          <a:blip r:embed="rId3" cstate="print"/>
          <a:srcRect/>
          <a:stretch>
            <a:fillRect/>
          </a:stretch>
        </p:blipFill>
        <p:spPr bwMode="auto">
          <a:xfrm>
            <a:off x="5072066" y="928670"/>
            <a:ext cx="3410775" cy="5310191"/>
          </a:xfrm>
          <a:prstGeom prst="rect">
            <a:avLst/>
          </a:prstGeom>
          <a:noFill/>
        </p:spPr>
      </p:pic>
      <p:sp>
        <p:nvSpPr>
          <p:cNvPr id="5" name="TextBox 4"/>
          <p:cNvSpPr txBox="1"/>
          <p:nvPr/>
        </p:nvSpPr>
        <p:spPr>
          <a:xfrm>
            <a:off x="321439" y="307593"/>
            <a:ext cx="4572032" cy="3539430"/>
          </a:xfrm>
          <a:prstGeom prst="rect">
            <a:avLst/>
          </a:prstGeom>
          <a:noFill/>
        </p:spPr>
        <p:txBody>
          <a:bodyPr wrap="square" rtlCol="0">
            <a:spAutoFit/>
          </a:bodyPr>
          <a:lstStyle/>
          <a:p>
            <a:r>
              <a:rPr lang="en-US" dirty="0" smtClean="0">
                <a:latin typeface="Arial" charset="0"/>
                <a:ea typeface="Arial" charset="0"/>
                <a:cs typeface="Arial" charset="0"/>
              </a:rPr>
              <a:t>Product Life Cycle: Some products die quickly; others stay in the mature stage for a long, long time. TABASCO sauce is over “140 years old and yet still able to totally </a:t>
            </a:r>
            <a:r>
              <a:rPr lang="en-US" dirty="0" err="1" smtClean="0">
                <a:latin typeface="Arial" charset="0"/>
                <a:ea typeface="Arial" charset="0"/>
                <a:cs typeface="Arial" charset="0"/>
              </a:rPr>
              <a:t>whup</a:t>
            </a:r>
            <a:r>
              <a:rPr lang="en-US" dirty="0" smtClean="0">
                <a:latin typeface="Arial" charset="0"/>
                <a:ea typeface="Arial" charset="0"/>
                <a:cs typeface="Arial" charset="0"/>
              </a:rPr>
              <a:t> your butt!”</a:t>
            </a:r>
            <a:endParaRPr lang="th-TH" dirty="0">
              <a:latin typeface="Arial" charset="0"/>
              <a:ea typeface="Arial" charset="0"/>
              <a:cs typeface="Arial" charset="0"/>
            </a:endParaRPr>
          </a:p>
        </p:txBody>
      </p:sp>
      <p:sp>
        <p:nvSpPr>
          <p:cNvPr id="7" name="TextBox 6"/>
          <p:cNvSpPr txBox="1"/>
          <p:nvPr/>
        </p:nvSpPr>
        <p:spPr>
          <a:xfrm>
            <a:off x="321439" y="3677276"/>
            <a:ext cx="4572032" cy="2862322"/>
          </a:xfrm>
          <a:prstGeom prst="rect">
            <a:avLst/>
          </a:prstGeom>
          <a:noFill/>
        </p:spPr>
        <p:txBody>
          <a:bodyPr wrap="square" rtlCol="0">
            <a:spAutoFit/>
          </a:bodyPr>
          <a:lstStyle/>
          <a:p>
            <a:r>
              <a:rPr lang="en-US" sz="1800" dirty="0" smtClean="0">
                <a:latin typeface="Arial" charset="0"/>
                <a:ea typeface="Arial" charset="0"/>
                <a:cs typeface="Arial" charset="0"/>
              </a:rPr>
              <a:t>Some products die quickly, others stay in the mature stage for a long time. For example, TABASCO sauce has been around for more than 140 years. Even then to keep the product young, the company has added a full line of flavors (such as Sweet &amp; Spicy and Chipotle) and a kitchen cabinet full of new TABASCO products(such as spicy beans, a chill mix and </a:t>
            </a:r>
            <a:r>
              <a:rPr lang="en-US" sz="1800" dirty="0" err="1" smtClean="0">
                <a:latin typeface="Arial" charset="0"/>
                <a:ea typeface="Arial" charset="0"/>
                <a:cs typeface="Arial" charset="0"/>
              </a:rPr>
              <a:t>jalapena</a:t>
            </a:r>
            <a:r>
              <a:rPr lang="en-US" sz="1800" dirty="0" smtClean="0">
                <a:latin typeface="Arial" charset="0"/>
                <a:ea typeface="Arial" charset="0"/>
                <a:cs typeface="Arial" charset="0"/>
              </a:rPr>
              <a:t> nacho slices)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graphics8.nytimes.com/images/2012/04/10/business/Adco1/Adco1-articleInline.jpg"/>
          <p:cNvPicPr>
            <a:picLocks noChangeAspect="1" noChangeArrowheads="1"/>
          </p:cNvPicPr>
          <p:nvPr/>
        </p:nvPicPr>
        <p:blipFill>
          <a:blip r:embed="rId2" cstate="print"/>
          <a:srcRect/>
          <a:stretch>
            <a:fillRect/>
          </a:stretch>
        </p:blipFill>
        <p:spPr bwMode="auto">
          <a:xfrm>
            <a:off x="2786034" y="357166"/>
            <a:ext cx="3500462" cy="4716414"/>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571604" y="5214950"/>
            <a:ext cx="5929322" cy="1323439"/>
          </a:xfrm>
          <a:prstGeom prst="rect">
            <a:avLst/>
          </a:prstGeom>
          <a:noFill/>
        </p:spPr>
        <p:txBody>
          <a:bodyPr wrap="square" rtlCol="0">
            <a:spAutoFit/>
          </a:bodyPr>
          <a:lstStyle/>
          <a:p>
            <a:r>
              <a:rPr lang="en-US" sz="2000" dirty="0" smtClean="0">
                <a:latin typeface="Arial" charset="0"/>
                <a:ea typeface="Arial" charset="0"/>
                <a:cs typeface="Arial" charset="0"/>
              </a:rPr>
              <a:t>Product life cycle: Some products die quickly; others stay in the mature stage for a long time. Life Savers mints recently celebrated “ 100 years of keeping your mouth fresh.”</a:t>
            </a:r>
            <a:endParaRPr lang="th-TH" sz="2000" dirty="0">
              <a:latin typeface="Arial" charset="0"/>
              <a:ea typeface="Arial" charset="0"/>
              <a:cs typeface="Arial"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4065" y="560048"/>
            <a:ext cx="6458263" cy="4305509"/>
          </a:xfrm>
          <a:prstGeom prst="rect">
            <a:avLst/>
          </a:prstGeom>
        </p:spPr>
      </p:pic>
      <p:sp>
        <p:nvSpPr>
          <p:cNvPr id="3" name="TextBox 2"/>
          <p:cNvSpPr txBox="1"/>
          <p:nvPr/>
        </p:nvSpPr>
        <p:spPr>
          <a:xfrm>
            <a:off x="1673900" y="5006091"/>
            <a:ext cx="5958591" cy="1631216"/>
          </a:xfrm>
          <a:prstGeom prst="rect">
            <a:avLst/>
          </a:prstGeom>
          <a:noFill/>
        </p:spPr>
        <p:txBody>
          <a:bodyPr wrap="square" rtlCol="0">
            <a:spAutoFit/>
          </a:bodyPr>
          <a:lstStyle/>
          <a:p>
            <a:r>
              <a:rPr lang="en-US" sz="2000">
                <a:latin typeface="Arial" charset="0"/>
                <a:ea typeface="Arial" charset="0"/>
                <a:cs typeface="Arial" charset="0"/>
              </a:rPr>
              <a:t>Inspiring more usage: The Post-it Brand from 3M's "Go ahead" campaign portrays Post-it Notes as good for much more than just scribbling temporary notes and reminders.Instead, they are a means of self-expression.</a:t>
            </a:r>
          </a:p>
        </p:txBody>
      </p:sp>
    </p:spTree>
    <p:extLst>
      <p:ext uri="{BB962C8B-B14F-4D97-AF65-F5344CB8AC3E}">
        <p14:creationId xmlns:p14="http://schemas.microsoft.com/office/powerpoint/2010/main" val="271806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
        <p:nvSpPr>
          <p:cNvPr id="3" name="ตัวยึดเนื้อหา 2"/>
          <p:cNvSpPr>
            <a:spLocks noGrp="1"/>
          </p:cNvSpPr>
          <p:nvPr>
            <p:ph sz="quarter" idx="1"/>
          </p:nvPr>
        </p:nvSpPr>
        <p:spPr/>
        <p:txBody>
          <a:bodyPr/>
          <a:lstStyle/>
          <a:p>
            <a:r>
              <a:rPr lang="en-US" dirty="0" smtClean="0"/>
              <a:t>PLC concept could be applied to :</a:t>
            </a:r>
          </a:p>
          <a:p>
            <a:pPr>
              <a:buNone/>
            </a:pPr>
            <a:endParaRPr lang="en-US" dirty="0" smtClean="0"/>
          </a:p>
          <a:p>
            <a:pPr>
              <a:buNone/>
            </a:pPr>
            <a:r>
              <a:rPr lang="en-US" b="1" dirty="0" smtClean="0"/>
              <a:t>Figure 9.3 Styles, </a:t>
            </a:r>
            <a:r>
              <a:rPr lang="en-US" b="1" dirty="0" err="1" smtClean="0"/>
              <a:t>Fashion,Fad</a:t>
            </a:r>
            <a:endParaRPr lang="en-US" b="1" dirty="0" smtClean="0"/>
          </a:p>
          <a:p>
            <a:endParaRPr lang="en-US" dirty="0" smtClean="0"/>
          </a:p>
        </p:txBody>
      </p:sp>
      <p:grpSp>
        <p:nvGrpSpPr>
          <p:cNvPr id="6" name="กลุ่ม 5"/>
          <p:cNvGrpSpPr/>
          <p:nvPr/>
        </p:nvGrpSpPr>
        <p:grpSpPr>
          <a:xfrm>
            <a:off x="500034" y="3000372"/>
            <a:ext cx="8072494" cy="3243268"/>
            <a:chOff x="500034" y="2786058"/>
            <a:chExt cx="8072494" cy="3457582"/>
          </a:xfrm>
        </p:grpSpPr>
        <p:pic>
          <p:nvPicPr>
            <p:cNvPr id="59394" name="Picture 2" descr="http://www.learnmarketing.net/PLC%20styles,%20fashion%20and%20fads.gif"/>
            <p:cNvPicPr>
              <a:picLocks noChangeAspect="1" noChangeArrowheads="1"/>
            </p:cNvPicPr>
            <p:nvPr/>
          </p:nvPicPr>
          <p:blipFill>
            <a:blip r:embed="rId2" cstate="print"/>
            <a:srcRect/>
            <a:stretch>
              <a:fillRect/>
            </a:stretch>
          </p:blipFill>
          <p:spPr bwMode="auto">
            <a:xfrm>
              <a:off x="500034" y="2928934"/>
              <a:ext cx="7858180" cy="3314706"/>
            </a:xfrm>
            <a:prstGeom prst="rect">
              <a:avLst/>
            </a:prstGeom>
            <a:noFill/>
          </p:spPr>
        </p:pic>
        <p:sp>
          <p:nvSpPr>
            <p:cNvPr id="5" name="สี่เหลี่ยมมุมมน 4"/>
            <p:cNvSpPr/>
            <p:nvPr/>
          </p:nvSpPr>
          <p:spPr>
            <a:xfrm>
              <a:off x="714348" y="2786058"/>
              <a:ext cx="7858180" cy="100013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07322" y="1144937"/>
            <a:ext cx="7715304" cy="5214950"/>
          </a:xfrm>
        </p:spPr>
        <p:txBody>
          <a:bodyPr>
            <a:normAutofit fontScale="85000" lnSpcReduction="20000"/>
          </a:bodyPr>
          <a:lstStyle/>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Style: </a:t>
            </a:r>
            <a:r>
              <a:rPr lang="en-US" dirty="0" smtClean="0">
                <a:latin typeface="Arial" charset="0"/>
                <a:ea typeface="Arial" charset="0"/>
                <a:cs typeface="Arial" charset="0"/>
              </a:rPr>
              <a:t>A basic and distinctive mode of expression</a:t>
            </a:r>
          </a:p>
          <a:p>
            <a:pPr>
              <a:buNone/>
            </a:pPr>
            <a:r>
              <a:rPr lang="en-US" sz="1700" dirty="0" smtClean="0">
                <a:latin typeface="Arial" charset="0"/>
                <a:ea typeface="Arial" charset="0"/>
                <a:cs typeface="Arial" charset="0"/>
              </a:rPr>
              <a:t>(once invented may last for generations)</a:t>
            </a:r>
          </a:p>
          <a:p>
            <a:pPr lvl="1"/>
            <a:r>
              <a:rPr lang="en-US" dirty="0" smtClean="0">
                <a:latin typeface="Arial" charset="0"/>
                <a:ea typeface="Arial" charset="0"/>
                <a:cs typeface="Arial" charset="0"/>
              </a:rPr>
              <a:t>Homes: colonial, ranch, transitional</a:t>
            </a:r>
          </a:p>
          <a:p>
            <a:pPr lvl="1"/>
            <a:r>
              <a:rPr lang="en-US" dirty="0" smtClean="0">
                <a:latin typeface="Arial" charset="0"/>
                <a:ea typeface="Arial" charset="0"/>
                <a:cs typeface="Arial" charset="0"/>
              </a:rPr>
              <a:t>Clothing: formal, casual</a:t>
            </a:r>
          </a:p>
          <a:p>
            <a:pPr lvl="1"/>
            <a:r>
              <a:rPr lang="en-US" dirty="0" smtClean="0">
                <a:latin typeface="Arial" charset="0"/>
                <a:ea typeface="Arial" charset="0"/>
                <a:cs typeface="Arial" charset="0"/>
              </a:rPr>
              <a:t>Art: realist, surrealist, abstract</a:t>
            </a: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Fashion: </a:t>
            </a:r>
            <a:r>
              <a:rPr lang="en-US" dirty="0" smtClean="0">
                <a:latin typeface="Arial" charset="0"/>
                <a:ea typeface="Arial" charset="0"/>
                <a:cs typeface="Arial" charset="0"/>
              </a:rPr>
              <a:t>A currently accepted or popular style in a given field.</a:t>
            </a:r>
          </a:p>
          <a:p>
            <a:pPr>
              <a:buNone/>
            </a:pPr>
            <a:r>
              <a:rPr lang="en-US" sz="2300" dirty="0" smtClean="0">
                <a:latin typeface="Arial" charset="0"/>
                <a:ea typeface="Arial" charset="0"/>
                <a:cs typeface="Arial" charset="0"/>
              </a:rPr>
              <a:t>(tends to grow slowly for a while and decline slowly)</a:t>
            </a:r>
          </a:p>
          <a:p>
            <a:pPr lvl="1"/>
            <a:r>
              <a:rPr lang="en-US" dirty="0" smtClean="0">
                <a:latin typeface="Arial" charset="0"/>
                <a:ea typeface="Arial" charset="0"/>
                <a:cs typeface="Arial" charset="0"/>
              </a:rPr>
              <a:t>1980’-1990’s -&gt; Business Attire</a:t>
            </a:r>
          </a:p>
          <a:p>
            <a:pPr lvl="1"/>
            <a:r>
              <a:rPr lang="en-US" dirty="0" smtClean="0">
                <a:latin typeface="Arial" charset="0"/>
                <a:ea typeface="Arial" charset="0"/>
                <a:cs typeface="Arial" charset="0"/>
              </a:rPr>
              <a:t>2000’s -&gt; Business Casual</a:t>
            </a:r>
          </a:p>
          <a:p>
            <a:pPr>
              <a:buNone/>
            </a:pPr>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Fad: </a:t>
            </a:r>
            <a:r>
              <a:rPr lang="en-US" dirty="0" smtClean="0">
                <a:latin typeface="Arial" charset="0"/>
                <a:ea typeface="Arial" charset="0"/>
                <a:cs typeface="Arial" charset="0"/>
              </a:rPr>
              <a:t>A temporary period of unusually high sales driven by consumer enthusiasm and immediate product or brand popularity.</a:t>
            </a:r>
          </a:p>
          <a:p>
            <a:pPr lvl="1"/>
            <a:r>
              <a:rPr lang="en-US" dirty="0" smtClean="0">
                <a:latin typeface="Arial" charset="0"/>
                <a:ea typeface="Arial" charset="0"/>
                <a:cs typeface="Arial" charset="0"/>
              </a:rPr>
              <a:t>Pet Rock</a:t>
            </a:r>
          </a:p>
          <a:p>
            <a:pPr lvl="1"/>
            <a:r>
              <a:rPr lang="en-US" dirty="0" smtClean="0">
                <a:latin typeface="Arial" charset="0"/>
                <a:ea typeface="Arial" charset="0"/>
                <a:cs typeface="Arial" charset="0"/>
              </a:rPr>
              <a:t>Low </a:t>
            </a:r>
            <a:r>
              <a:rPr lang="en-US" dirty="0" err="1" smtClean="0">
                <a:latin typeface="Arial" charset="0"/>
                <a:ea typeface="Arial" charset="0"/>
                <a:cs typeface="Arial" charset="0"/>
              </a:rPr>
              <a:t>Carb</a:t>
            </a:r>
            <a:r>
              <a:rPr lang="en-US" dirty="0" smtClean="0">
                <a:latin typeface="Arial" charset="0"/>
                <a:ea typeface="Arial" charset="0"/>
                <a:cs typeface="Arial" charset="0"/>
              </a:rPr>
              <a:t> Diets</a:t>
            </a:r>
            <a:endParaRPr lang="th-TH" dirty="0">
              <a:latin typeface="Arial" charset="0"/>
              <a:ea typeface="Arial" charset="0"/>
              <a:cs typeface="Arial" charset="0"/>
            </a:endParaRPr>
          </a:p>
        </p:txBody>
      </p:sp>
      <p:sp>
        <p:nvSpPr>
          <p:cNvPr id="5"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210.46.97.180/zonghe/book/105-%E5%B8%82%E5%9C%BA%E8%90%A5%E9%94%80%E5%8E%9F%E7%90%86%EF%BC%88%E7%AC%AC9%E7%89%88%EF%BC%89-%E6%B8%85%E5%8D%8E%E5%A4%A7%E5%AD%A6%E5%87%BA%E7%89%88%E7%A4%BE-Philip%20Kotler%20Cary/images/36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596" y="1928802"/>
            <a:ext cx="4286280" cy="2677656"/>
          </a:xfrm>
          <a:prstGeom prst="rect">
            <a:avLst/>
          </a:prstGeom>
          <a:noFill/>
        </p:spPr>
        <p:txBody>
          <a:bodyPr wrap="square" rtlCol="0">
            <a:spAutoFit/>
          </a:bodyPr>
          <a:lstStyle/>
          <a:p>
            <a:r>
              <a:rPr lang="en-US" dirty="0" smtClean="0">
                <a:latin typeface="Arial" charset="0"/>
                <a:ea typeface="Arial" charset="0"/>
                <a:cs typeface="Arial" charset="0"/>
              </a:rPr>
              <a:t>Reinvigorating the mature brand: Kellogg’s kept its 55-year old Special K brand growing by turning it into a healthful, slimming lifestyle brand.</a:t>
            </a:r>
            <a:endParaRPr lang="th-TH" dirty="0">
              <a:latin typeface="Arial" charset="0"/>
              <a:ea typeface="Arial" charset="0"/>
              <a:cs typeface="Arial" charset="0"/>
            </a:endParaRPr>
          </a:p>
        </p:txBody>
      </p:sp>
      <p:pic>
        <p:nvPicPr>
          <p:cNvPr id="41986" name="Picture 2" descr="http://2.bp.blogspot.com/_x_LEeW_jmHA/THJ2xArpWzI/AAAAAAAAAGM/RCrnzM8VYcw/s320/article-0-048B1FC70000044D-794_224x312.jpg">
            <a:hlinkClick r:id="rId2"/>
          </p:cNvPr>
          <p:cNvPicPr>
            <a:picLocks noChangeAspect="1" noChangeArrowheads="1"/>
          </p:cNvPicPr>
          <p:nvPr/>
        </p:nvPicPr>
        <p:blipFill>
          <a:blip r:embed="rId3" cstate="print"/>
          <a:srcRect/>
          <a:stretch>
            <a:fillRect/>
          </a:stretch>
        </p:blipFill>
        <p:spPr bwMode="auto">
          <a:xfrm>
            <a:off x="4929190" y="642918"/>
            <a:ext cx="3832007" cy="53374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05952" y="1541974"/>
            <a:ext cx="6076638" cy="3567173"/>
          </a:xfrm>
          <a:prstGeom prst="rect">
            <a:avLst/>
          </a:prstGeom>
        </p:spPr>
      </p:pic>
      <p:sp>
        <p:nvSpPr>
          <p:cNvPr id="6" name="TextBox 5"/>
          <p:cNvSpPr txBox="1"/>
          <p:nvPr/>
        </p:nvSpPr>
        <p:spPr>
          <a:xfrm>
            <a:off x="1160695" y="5109147"/>
            <a:ext cx="7383697" cy="1323439"/>
          </a:xfrm>
          <a:prstGeom prst="rect">
            <a:avLst/>
          </a:prstGeom>
          <a:noFill/>
        </p:spPr>
        <p:txBody>
          <a:bodyPr wrap="square" rtlCol="0">
            <a:spAutoFit/>
          </a:bodyPr>
          <a:lstStyle/>
          <a:p>
            <a:r>
              <a:rPr lang="en-US" sz="2000">
                <a:latin typeface="Arial" charset="0"/>
                <a:ea typeface="Arial" charset="0"/>
                <a:cs typeface="Arial" charset="0"/>
              </a:rPr>
              <a:t>LEGO resurrects itself with a new story, building on its foundation of delivering high quality bricks despite a tumultuous history, as it sets new benchmarks in manufacturing and quality control with dynamic, consumer- sustaining business plans.</a:t>
            </a:r>
          </a:p>
        </p:txBody>
      </p:sp>
      <p:sp>
        <p:nvSpPr>
          <p:cNvPr id="7" name="ชื่อเรื่อง 1"/>
          <p:cNvSpPr txBox="1">
            <a:spLocks/>
          </p:cNvSpPr>
          <p:nvPr/>
        </p:nvSpPr>
        <p:spPr>
          <a:xfrm>
            <a:off x="453974" y="218535"/>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smtClean="0"/>
              <a:t>Real Marketing 9.2</a:t>
            </a:r>
            <a:br>
              <a:rPr lang="en-US" dirty="0" smtClean="0"/>
            </a:br>
            <a:r>
              <a:rPr lang="en-US" sz="2200" dirty="0" err="1"/>
              <a:t>LEGO: An Old Brand Story with a New Beginning</a:t>
            </a:r>
            <a:endParaRPr lang="th-TH" sz="2200" dirty="0"/>
          </a:p>
        </p:txBody>
      </p:sp>
    </p:spTree>
    <p:extLst>
      <p:ext uri="{BB962C8B-B14F-4D97-AF65-F5344CB8AC3E}">
        <p14:creationId xmlns:p14="http://schemas.microsoft.com/office/powerpoint/2010/main" val="1273756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41219" y="2120086"/>
            <a:ext cx="7772400" cy="1143000"/>
          </a:xfrm>
        </p:spPr>
        <p:txBody>
          <a:bodyPr>
            <a:normAutofit fontScale="90000"/>
          </a:bodyPr>
          <a:lstStyle/>
          <a:p>
            <a:r>
              <a:rPr lang="en-US" b="1" dirty="0" smtClean="0">
                <a:solidFill>
                  <a:srgbClr val="FF0000"/>
                </a:solidFill>
              </a:rPr>
              <a:t>Objective 4:</a:t>
            </a:r>
            <a:r>
              <a:rPr lang="en-US" dirty="0" smtClean="0"/>
              <a:t> Discuss two additional product issues: socially responsible product decisions and international product and services marketing.</a:t>
            </a:r>
            <a:br>
              <a:rPr lang="en-US" dirty="0" smtClean="0"/>
            </a:br>
            <a:endParaRPr lang="th-TH" dirty="0"/>
          </a:p>
        </p:txBody>
      </p:sp>
      <p:pic>
        <p:nvPicPr>
          <p:cNvPr id="67586" name="Picture 2" descr="http://chinabevnews.files.wordpress.com/2012/12/starbuckschina1.jpg"/>
          <p:cNvPicPr>
            <a:picLocks noChangeAspect="1" noChangeArrowheads="1"/>
          </p:cNvPicPr>
          <p:nvPr/>
        </p:nvPicPr>
        <p:blipFill>
          <a:blip r:embed="rId2" cstate="print"/>
          <a:srcRect/>
          <a:stretch>
            <a:fillRect/>
          </a:stretch>
        </p:blipFill>
        <p:spPr bwMode="auto">
          <a:xfrm>
            <a:off x="2214546" y="2928934"/>
            <a:ext cx="4762500" cy="35718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Decisions and Social Responsibility</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The Federal Food Drug and Cosmetic Act</a:t>
            </a:r>
          </a:p>
          <a:p>
            <a:r>
              <a:rPr lang="en-US" dirty="0" smtClean="0">
                <a:latin typeface="Arial" charset="0"/>
                <a:ea typeface="Arial" charset="0"/>
                <a:cs typeface="Arial" charset="0"/>
              </a:rPr>
              <a:t>The Consumer Product Safety Act of 1972 (USA)</a:t>
            </a:r>
          </a:p>
          <a:p>
            <a:pPr lvl="1"/>
            <a:r>
              <a:rPr lang="en-US" dirty="0" smtClean="0">
                <a:latin typeface="Arial" charset="0"/>
                <a:ea typeface="Arial" charset="0"/>
                <a:cs typeface="Arial" charset="0"/>
              </a:rPr>
              <a:t>Consumer protection on product safety</a:t>
            </a:r>
          </a:p>
          <a:p>
            <a:pPr lvl="1"/>
            <a:endParaRPr lang="en-US" dirty="0" smtClean="0">
              <a:latin typeface="Arial" charset="0"/>
              <a:ea typeface="Arial" charset="0"/>
              <a:cs typeface="Arial" charset="0"/>
            </a:endParaRPr>
          </a:p>
          <a:p>
            <a:pPr lvl="1">
              <a:buFont typeface="Wingdings" pitchFamily="2" charset="2"/>
              <a:buChar char="Ø"/>
            </a:pPr>
            <a:r>
              <a:rPr lang="en-US" b="1" dirty="0" smtClean="0">
                <a:latin typeface="Arial" charset="0"/>
                <a:ea typeface="Arial" charset="0"/>
                <a:cs typeface="Arial" charset="0"/>
              </a:rPr>
              <a:t>WHAT  ABOUT  THAILAND?</a:t>
            </a:r>
          </a:p>
          <a:p>
            <a:pPr lvl="1">
              <a:buNone/>
            </a:pPr>
            <a:endParaRPr lang="th-TH" dirty="0">
              <a:latin typeface="Arial" charset="0"/>
              <a:ea typeface="Arial" charset="0"/>
              <a:cs typeface="Arial" charset="0"/>
            </a:endParaRPr>
          </a:p>
        </p:txBody>
      </p:sp>
      <p:pic>
        <p:nvPicPr>
          <p:cNvPr id="68610" name="Picture 2" descr="http://www.fda.moph.go.th/eng/images/homeHighlight.jpg"/>
          <p:cNvPicPr>
            <a:picLocks noChangeAspect="1" noChangeArrowheads="1"/>
          </p:cNvPicPr>
          <p:nvPr/>
        </p:nvPicPr>
        <p:blipFill>
          <a:blip r:embed="rId2" cstate="print"/>
          <a:srcRect/>
          <a:stretch>
            <a:fillRect/>
          </a:stretch>
        </p:blipFill>
        <p:spPr bwMode="auto">
          <a:xfrm>
            <a:off x="1000100" y="3714752"/>
            <a:ext cx="6286544" cy="2809868"/>
          </a:xfrm>
          <a:prstGeom prst="rect">
            <a:avLst/>
          </a:prstGeom>
          <a:noFill/>
        </p:spPr>
      </p:pic>
      <p:pic>
        <p:nvPicPr>
          <p:cNvPr id="68612" name="Picture 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4" name="Picture 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6" name="Picture 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
        <p:nvSpPr>
          <p:cNvPr id="68618" name="AutoShape 10"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8620" name="AutoShape 12"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8622" name="Picture 1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4" name="Picture 1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6" name="Picture 1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42900" y="-60325"/>
            <a:ext cx="8658260" cy="1143000"/>
          </a:xfrm>
        </p:spPr>
        <p:txBody>
          <a:bodyPr>
            <a:normAutofit/>
          </a:bodyPr>
          <a:lstStyle/>
          <a:p>
            <a:r>
              <a:rPr lang="en-US" sz="3200" dirty="0" smtClean="0"/>
              <a:t>International Product and Services Marketing</a:t>
            </a:r>
            <a:endParaRPr lang="th-TH" sz="3200" dirty="0"/>
          </a:p>
        </p:txBody>
      </p:sp>
      <p:sp>
        <p:nvSpPr>
          <p:cNvPr id="69634" name="AutoShape 2" descr="data:image/jpeg;base64,/9j/4AAQSkZJRgABAQAAAQABAAD/2wCEAAkGBhQSERUUExQUFRUUFRcUFRUYFRUVGBQUFxQVFRQVFRYXHSYeFxkkGRUUHy8gIycpLSwsFR4xNTAqNSYsLCkBCQoKDgwOGg8PGiwkHCQtLCwsLCksLCosKSwpKSwsLCwsLCwsLCwpLCwsLCwpLCwsKSwsKSksLCwsKSwsLCwpLP/AABEIALcBEwMBIgACEQEDEQH/xAAcAAAABwEBAAAAAAAAAAAAAAAAAQIDBAUGBwj/xABJEAACAQIDBAYFCgMGBgEFAAABAgMAEQQSIQUGMUETIlFhcZEHMoGhsRQjM0JicoKSwdFSk/AVNFOiwuEWQ1SDstIkCBej4vH/xAAaAQACAwEBAAAAAAAAAAAAAAABAwIEBQAG/8QANREAAgECBAMGBQMDBQAAAAAAAAECAxEEEiExE0FRBSJhcYHwMpGhsdFCweEUI1IVNGKi8f/aAAwDAQACEQMRAD8A4pl0pNPSNmJJtr2Cw8hUqDZYdRlkQMeKsbW1toToakcV9GKmzbGlX6t/CxqGVI41xwBSqSKUBRAGKVQFCicCjFFRipADom4UdA8K44SOFHf+v60pI8Kciw7ObKCx7ACx8hS7EhN/64/DSk5v6/2FXmD3QnfioQfbNv8AKLmrrC7jxj6R2buWyDz1Pwo2OMVlP9aVMwmxpZPUjYjttlH5jpW/w2x4Yz1I1Btxtc8Tza5qSzUbIBkMJuU51d1XuAzHz0Hxq5wu6sCcVLn7R08hYVYtNRCaicPwwqosqhR2AAD3UujwkRkZVXVmIVRwuSQBry1NdN3S3MbCu0kjIzFcqhQTk1BJDHnoBoBXAbscu2leBUaZWjWQkIzqyhiBc2JHZVtufsD5dKQWZY1XMXUA31AChj1bm5PPhXWsfsmGXKZoo5MhzL0iqwViLXGbS9qfgdTolrDsGg8CNPKhcjd2MNt/0WJJCi4eQwusgZpWzSFkysCuW4XiVPDlXONvbPfD404NJOmcdGo+bKs7OitYBbre5tbTxrqXpO36bZkMTRxLI8rMozMQq5VBJIXVuI0uK5PgXxMuOTaU7wq5ZZQqgnggVAFNwNLcSahOooq7H4ejOpLQ2my/R7jJBdlWIfbYX/Kl/farlNzcLD/eMVmP8CWX3DM3wrK7R32d/Xldu69h+UWFU0u8/wDDpVOWLXI2KfZc5bv36nSl2ngYPocMGYcHcD/ye7e6o2N3+lPApGPsi582/auXz7wOedV8u0yedV5YmbNGn2ZTXxa+epvsfvXm9eRn8WJHlwqmxO9HZWSfGHtphsRS80mXY0KcEXmM28zc6qZ8cTzqI8tNNJRUWwZoxvYeMxoVFz0KnkF8UqqKlmM0bQkKGtob2Pba1/jWueKFQY10HVYjuvp5Uh8SxFifh238++myKKgEApdIFLrgMOhS8Ph2c2RWY9ign4VdYPczEP6wWMfaOv5Vv+lE4oqOtxhNwowLyOznsFkH6mr3B7Cgi9SJAe0jM3m1zRDY5xg9iTy+pE5HbbKPzNYVd4TcSQ/SOq9y3c+eg+NbkinsFsyWdskSFmAuQCBYcLkkgAV1zrGZwu6OHTipc/bOn5RYVaxRqgsqhR2AADyFS8ZsbEpiDhxh5nYKrFo0LxjMLgGTQAjnUPbeGkwjKs4CF1zDrodMxXXrcdDwvQZyaHQaFqn7L3axUwBSCSx4MwEa27bva/svWv3c3DaKUSTlDl1VFu1m5FmIANuy3G1C4ZaIw6bDxDvkWCYtYH6NgLHgcxGX31tt1dwEEZbFxAyFuqpe4CWFrhTYm9+2tRLtFsxWKF5SNCwZEjDcwWY3JHOym1TMLnK/OBVbsVi4A5dYgXPso3FtStdmOx3owwr4hpvnQGCjoY2CRDKoW+VRe5tc61zHf6FMPtSLDQWjQrAri5Nmkc5mJYk3ysPKu447YSSMTI0rA/8AL6WRYx3ZEKgjxvXnXfGRF21KI1VUhnVFVRYARKo0H3lJ9tRk7RuMpQUppJ6v9zsUeE2bhReIGWRdUdizgOPVOpC6Gx0qz3M2/iMTJN06wBECdH0RcnUvmzl+4LwHbXFZtvu3Oupeh+CQRTvIrqHZApZSuYBWuRfiOtxqpTqznLbQ1cXg6dGk5X1N5iGW4upY8rIWt7eA86VE5PFSvZcgnyFwPOilL3soXxYnT8IGvmKVCjC+Zs3sAA8OJ8zVox3scf8A/qFYlcGo4kzm3siHD21zhcYwVV16qgW7LC1jXqDaEsUYDytGgX67lVCjnZm4V5Q23iw+OxDqQVeeZgRwIMjEEdvGlVqanHyL/Z+IdGeW25IbFUXyiq8y0Ylqg6Z6SOJJpmpsy1Hz0RajkJOsPGSkmSmr0WajlIOoLZ6TmpJNHU7CHPUF6OioVKxHMMUCRVrhd0p39bLGO85j5L+9XGE3JiH0jPJ3XyDyGvvrRueXsY1ytTMPu/PLbJEwH8TdUH836V0HB7Liit0caL3gC/5jr76lsKAbGIwu4rf8yQDuQE+82+FXOD3WgT6mc9rnN7uHuq6MdLWKgGwIIQosoAHYAAPIU+FqVgdkyy/Rxu/eFNvzcPfV5h9xJyLyNFCva7XPkun+aubJZTNkaUsi3GtYmwMFH9JO8x5hBlXzGv8Ampz/AInwuH+hgjQj6zEFvdcn81KlViuY+GGqT2T9+ZW7q7v9NN87G/RBSbkOqk6WGbS/Ph2Vq9k4VY8fNHGoSNMNCcqgAZ3kmux5k2UceyrOPaaBFeSVeuARdlANwD1Rz499K/tO/wBHFK9+eTox3daTLceF6ZcqpXu7DONx02YpFh2e313dIo+F9D1nPsWuK+nLDyrNhZJjHmaKRQsYYqoSQH1n1YnpOwerwrtsnyhv8KL80zf6FHvrzb6Q9vTYvaEsc0mZMPLLFEAqrlQOQeA1Jyi5N+FBuyuSjG8lGNr+/Q3+I9JUrovzrKCoOVAEsCBpca++tZsHfM4mCKOG/wAodjExtcRBApedjw9RlsDxZgO2uCYeQsVRQSSQqgcSToAO8m1eiPR7uf8AIMPZ9ZpbNKQbhbDqoO5bnXmSe6q1HO5NvY1cdChTppJd40mDwKwxhIxYC5FySSxJYsxOpJYkk99PkVXYQSSKHMpUP1lVEUEK2qgs2a5sRc6U/wD2Wh9bM/32Zh5E291WTH05sTidoRKdXW+ml7t+UXPPsryrtbEF8diHYEFppmIIIIJkbQg6g616M2vv9gMHFnL3RX6O0UbN84Bcp1QFBsDxPI15ox2MMuIll1+ckkk1+25bXzoS1ix1FZaq05mq3Cx8abRw7zMqxq5LMxAVfm3ykk6DrW1r0ZsvakWIjEkLiSMkgOtypsbGxPHUWuOyvLm6+HilxcEc7FInkVXYcQCbDXlc2F+V78q9PHG4fCqkReKFVTqKzKgCJZdLngLgVCmrIfjXxJp87Cnxbu7JEUHR2Dsys1mIzZQARcgEE68xQ2a82aRZQCqkdHIMo6QFQWBQE5crXHeLUvZe2YcQpeCRZFVihZdRmABIvz0Iql2tvDjBK0WGwLSZSAJnkWOM6A3F9SNbeymXKyg23GyXnpb52K7f/wBHEG0PnGcxSov0g6ylQL9dCeWuoIPjXm53W5y/Dl216DXZe1fk2ITE4mAI8M2uVpJIwyNwcZRYX53rgw2MRh+mLDUA5bX6ptbXtsQeFCWsRlJcObSaa6ohFqWpptELeqCfAE1LTZctr5CPGw9xqu4mnCqluxq9C9CSJl9YEeNJvS7FpTuLvRUkGjrrBuGaUBSTS1qRG+oeWhR0VE46IopYFa2DdfCR/S4l5T/DCth+Y3v5ipI2lgoPo8PHcfWlbpG8bG9vYafKrFczFhh6k9kZXBbMllPzcbv3qpI8+Aq/g3AnteVooV7XcE+S6e+k7Q9I7WsJLDkEAUefH31mMdvuWN+J7WJY+ZpEsXFbF6n2ZVlvp79DaR7uYKPWSd5iOUYyjz1/8qcO3cFh/osPECODSHO36n31y3FbzyN9aqqXaJPOq8sTN7I0KfZVNfGzqm0fSc3APbuQBfedffWXx+/Dsb8+0ksfM1i3xRppp6U5Tluy7DD0KWyL/FbyyNxY1AfaJPOqwy0BJXKnfca6kY7I9BeiTCqNnpJlAZ3kJawubOUGvHgoFaV8RiGJyxRoL+tI5Y+OSMf6hVL6L0tsrDd6u3nK5q4MOJfjJFGOxEaRvzOQP8layVkkeMqyUq027bvfzJWFhkH0jhyTfqpkAHYBcnzNeS9vS5sdiW7cROfOV69a4aAoLM7yEm+Z8t+WgyqAB7K8f4yS88p7ZJD5uTRewuk/7ifiScHjDHIjjijq48VYMPhXq7BbXSfDDERG6PGZF7bZSbeIII8RXkYNXqXcdkh2Vhc7Kqrho2ZmIUKCoYkk6Aa0uCsWMXLNZsZ3b3UkWGD5RiMRIViAaEvljBIFlsli2UdXrE3terfGbcihfomD3EXSKFjZswBK5Fyg9bQad9RNt78YXCTwQTSBGnBKkkZVA9UufqhjcA8NDTmL3vwcfrYiLwVs58kvTLFV1Mz7yv8AQib3bBGP2fJFlIaROkjDCxSYDOlxyObQ+Jry3flwI0I7O6u676ekyRlMWAyrmWxxDhgyG5v0aW42t1jw7OY5Sm7YOrOSeZAtc8ySb10tUSotxdxG5WxlxmOgw7lgsjkMVsGyhGY2J4Hq2r0TNuLg2fpZozM4VRmmdpAAqhRoTl5X4cSe2uGbNwCwOskd1kQ3V8xzKe0e+rPFbRll+kkd/vOzfE1FaDZzk3eLaOzNvBgsMuTpYIwPqJlNvwxg1UYz0o4Vfo1lkP3Qg82N/dXKKFSuIyLmbHbXpKkmR40iRFdWQksztlZSptawBsTyNYSPBIqBMoKjgD1tAbgXPK+tqk0VC5NK2w2Etw08NKbnXqmnyKanHVPhQewUQwaZfZ8bcVA7xp8KWDSlalD02tjLqKXQYdYjvPxpRpb3NWnqgqUppJNBW0ooLdmLvR0jPR0bHXRqZN5ZD9Y1Dl2ox4k1TiWj6SqfD6mlxktkTXxh7aaM9Ri9EWqSpoDrsfMtIMlNFqTepKIp1XcdL0Wamr0YNSsR4lxeajU1Lwmx5JAGFgDzJ9nCp8W7X8T+Q/U1NQbK1TE046NneN1cT0GxYX0+bwfS68NI2k1rB+jXfzFbTxrxYqa0fQs6xxWhuwZNAy/OGy5jbN21EXejEDCjC5x0Qj6H1VzNHYrlLfdNtLaVR4bBrH6ihfuix8+NXbnnmm5NnYt5N5Ydn4ZxFZ5bN0UStnYyNwZySSFB1JY8uZrztDu3KdWyrftNzfnot61lqK1BhisrvzM9FuuPrOT3Bf1Na+TeSdsIMIz3hCCIgqt2QWsrNa5FgBpbQVXFaLLQWhOTctxNuH2VCjuVRZVB5ADgKApVqMJRI2E0YFOrhmPKnVwTVG6JWZHApSipSYHvFW+A2YtwfmOP/MbT40G0jrFFHCWNgCT2AXPkKtMPujinF1glt2lcg/zWrpewsYIwFU4MfckC+fOriXalh9Lhx4yXopp7Akmji2L2BLF9JlX23+FQzhDyufAV0PbT4eRy0k+HzDQZM7XHsWwrNY6SL6jM3mB76jKWoYmWkb+v/wC1GlY1oJGvpYed/dakxbvmQ6Rkk9kZHx0qOo1SSMdLMATqB7f0pv8AtADv8BS94sCYcTJGRYqRp4qDy8aqyaW3Y0o0ISimwpRdiRzJPmaTlo70KjceoJKwnLRLSyKSBRBZJgoUq1CuCEppYFN3tQE1SUbiXWUd2PhaPJRQEtwF/CrnCbq4yb6PCzv3iNwPzMAvvqSpMVLGQRSMtNlxV5t7cfG4WNZJ4MiM2UMXRrMRoHCE5b8Bfiaz/wAlPM+7965wjHdhhWqVVenG6AZhSTiKWMGOdz7f2p+PBjkvu/eoOcENjQxM/A1e7PWwyHvYf5jVsIazuzttiCEJkLEFjxsNdaaG+hN7AL+En9adGaaujMr0KlOo4z3NN0VB4rcazh2zI31m9nV+ApoYyxuyl+45tfbQdRElhZMvpMQg4svnf4Uw+0E5XPst8ahJvTFaxgAHd/vSv7fwp4xMPL96Gc7g23TJuEm6Q2A/WrUbHkIuI5Pyt+1UWx9vBZg2HDoRqMvWY6EjQi3KtdBvzjpIwelk1vyjU8bchepq7FSVnoVHQWOopxWA7KRIzuxaRhmJuSzliT30+mF7z+Ff3oWObC6XxpjGzlY2I0sL30qfHs7uY+LAfA0Mdsv5mXqxr805ubk6ITobcaNiDY6MKL8Ks9m7ESQgMoIvwNJwGF6RgoNi+gPYSDY+dqYkXEIhZHNwAeIHMd/jRsC50nZu7mFCi0EV+0oCffViNlQjhFF+Rf2rBRYLFWB+UTC4B0e3EUHwOJ5z4g/900vipBcW92aLb+AhykCKMd4RQfhXPtoYEXOnuqzl2LK3rPKfGQmmBuwT/Efxmg6qfJkowtzMxiUtoCR4Eiq3EE9p8zW4O6gvbKx/E370Tbrxj1gB4yH96XxUPVjkm01+cPgPhUImtNv3gljxICWsY1OhvrdgdfZWZIqLd9TWp6wQVHSaWK5E2grUQFLtRAVIWwrUdHahXBGpBp5fGnI4QLmw0BOutHk7f67Ksdm7KbESxQIVVp3CBnNlB5Akf0dKZq7JcytlilKpJbL39TSbhbwJgYjNFh5cVipGEZIDLHAGJEcdwCWkfKTYDhYX412fdLbs+LjY4jCS4V0IFnvlcEE3QsAdOdxzGtUu5uwooMWcPEQyYCBQTzbF4m7TSN9ro0RR2ByK3tWmzz71KzbOyExMEkEg6sqFD3X4MO8GxHeBXmOXB5WKuOsrFW++rFW94Nem95IJGw0nQW6ZQJIr8DJGwkVT3Nly/irzltfGpNicRLHfo5J5JEuLEByGIty1Jqni/hzI3+wGnWdN7NfVe2QBGByoyKXSTWZc9rlSWglDZlJ5MD76pEHWfxb41cSVURjrP+KtLD/AeO7V/wByvIvsOug8KkgVFw50HgKkBqjcYyoMVJeLSrT5EabfBmlqoizOg0Ddewlu3AWJ48L2PDxrZYLChUAIsddDrz76ymxouu33T8RXSdl4EMoLKGAkUWIuNUe3vAq0pd25h4iOWoVsTKOYH9d1WOHQN6qyP92NjV/h4Ao6qqPBQPhU4Yg250vjPoJcSkh2bKeGHf8AGyp7jrSNo7ExBik+bjA6N/r5jbIeyrwY40Um0LgjtBHmLUOKyOUz278vXgP2oj5lf3qTjIGWNuOgPuaqnYkllgPYsXuC1r8bFmhk8JPdm/antsSyJgdqysFGZB1Rq2RRwHM0rEbWkU2zIe9QGHnVDtXb0kfQhSLdCmhVSLgsp9YHsqGu9Lc0ibxjUe9bVSuy9GndXsaJtsOefuX9qbO1H/iPw+FU67xxnjCn4XkX/Uafi23BcEpKpGotIje5koXfUOTwLBcOsrdfEKL20JOmn2iBUo7tJa6yBvBl/SqfG7bgkIzzTC3AGKNgPyuPhTKSYc8MSg+9FKvvAag7XJZJ25/IyHpJwJjnjvzjPuc/vWNIraekKNbwlZI5NHHULG2qHUMBbjWNNMWxo0fgQ2RQtSqFqI0IGlW1owtHbX2frU0LkFahR0KJwKs9myhZYGOlsREfKQGqqTh5fEU+7fNntGo7iDx99FSScW+oFFyjViv8fydn3d3rwuCxO03xEwDy46RViCs8hCaKQqgmxz2HDhVziPS3g/k7yxdJI6XHQ9HIGzXyrnNiEUsQLk93HSsNuSWxuLZExSBMkUzsVT5S5ZGaXJIFHziTSSakHLmUj1VtuN2d18PDi8ZDGGkjaLDmTpCX+dzSsbudWb1XPYXWrrXU8wzMYXenF4xoC88qriJ1hywJJBHDmBzhpGXNIygggq9swsVI1ON3s3YGBn6JS5DRiQ57EhjLMh4ciI1YeNd8w2OhxbEI9zhpysicCJUuAGB5XOYW42HfXI9/Izi9sPErAdaLDKTewIUE3ygn15GFVcTrTslrobHYumKUuSTb8rGEtRWrZYzcMQpO804VYZBEuWMt00uW5SLMy3sdCeGh7KttoejSCOQYdcRK+JfLkUwlY9T1izi40QO1r36tZyoTfI9dPtHDK3e+j/HK+vQ5jLVQnrN+L9a6JvJh9mwrJDEMRLPGcnSswWJ2BKuQq6gDiLjW3Ht5zCese/8AY1eoxyxseXx9RVaykk1vvp0LvDnqjwFSA1RcMeqPCngaSXLFyiaDwHwpDRU5A3VXwHwozVK+ptON4g2Nhh0p+4f0romHmEWGke18rRNa9r9Yrx5cawuxfpvwt+lbd4s+DnUAm6R2A4k9IvCtCm/7b9TzWNgv6iKe2n3Ci3xj5xN7HB+K1Mj3lhZQcsg9in9axB2G3+HIPwtTseAZRa0g9jVnRrSvv9DUqdn0Gu6v+xr223AfrMPFD+hoR7VgJHzqjXmrj9KxLQOPrHyohG/8VT4zK/8ApkPH5ottmv8ANpbkB7tP0rdI94ZP+7/qNc/2X9Co7Aw8nYfpW02XLeJu9m94H71r9Dzk42uZHbWCkdYWRHcZGByqWtaRrA24aGqOWFkNnV1P2lZfiKsdoj5tD9uX3rC361Hw2M+pIWaJtGUkm320vwZeNxxtY6GqEnZm1Rw0nTUkQjiAOdEMYO340MTgMjshGqkg2PGxtcX5Uz8mHZb21HMc6a5CcTLc6dlM9IRTsijS360y9RLUYd0g7XkzBe4n4VWWqx2iOqPH9DVeadHY5aCbUAKO1ACmJXZGTsmw6JuIrVYDdeJwCeksVVr5gAbi+lhVrHulhwPUJ8Wb96sqgzLlj47JGBoVvhsLD/4a/mP70KPA8Qf13/H6nO5T1T7PiKkwHQio0vqn2fEU/BVOfwmzh3atbw/Jb7hbefBY5WSH5QzXiEYAzlm9UxmxytfTTkWHOtnu/tB3X5XiNoSQS4iaQphsPGssskbFBIBGoLLcxgLf1ct/rGsLsbaIwuMw+JIuI5VZ+8DRvblLeVbzYW6DYfbSWOaDGDESRGOZ4s0BYNq0erdVlOW4uOeljdpTzxTPO43DuhWlD5eXIvdk7wQy7Xw8eGw2Jw7qrRzh7IrwpE7IJYwSS6syEMxBGbW96zO5uCX+1buyhY8RPK7OwUdWSQA3Y8c2Wuv4rCYbBw9MEWNMKkjgKAB1l69+0mw7yTzrgu18HJh5CuIVrsElLhTZTOplyN2MD0g/AaTiM1lKKvZlzsqVPPOFSWXNFxT6XsdA3h2nhsauHkaaKJ8PiSssRfQxmUZ5EH1rgBrjiC2ulRNrekNl2msgfpsLG4KKoA0aExuVJAJYF2NibaVglnU8HX8w/ejK34WPgQaz5Yqd9FY9NT7KoWyuWZWaW2l3y8Sfvp8gZi+EacvJJmZXUKiKQSwW4uTmI5mwvXPIF69v651pMQNTVAWvMfH/AGq5QlmT0MLH0+HOMbt2b33LPDeqPCnL01hT1BThNLZbWxdYVuovgKWTUfCt1F8KRipmtZB1rc+AqoouUrI1pVY06WeW1i02M3z48G+BrdQSf/Gm4i0Sm44izqbjvrjkG3poZATlJB5jlwPDxrrGx8V0uEdl+vhyQO/qm1aEabhBpnl8RiI16qlFbW38yqG11HCbED2g/rT8e2Bb+8Te0A/rVe2ycR/hSfyxTkWzJ7axP/LrFg9d2epqU6duXz/gebbZv/eZPagP60P7YP8A1BPjGKaGyZOJhb+WaSdnSX+hb+Wa6+u5BQp9F9PwSNnvdL3v15NbWv8AOOb25VqdiPdT94f+K1l8BGVVgRYiR9LWtc5uHLjV9saWwPiPhW9F92PvkeMrK05rxf3M3jx8yO6Zh5xRn9Kq71a7TFo37p198bj/AE1Slqo1PifvmemwWtGPl+xe43ZHyjFxIDbpFjJPYOiVmPjYH21b7e3UjTDM8DE5BcjNm0HHUc+dR8HKBisKSbCSFY7jkWiKA+dq02E2T0UTqzAqsDI1udkJuRy0owimjGrVJQkly/kwm6W7YxbNnYhEHWtxJPqgE8OBPs76jb3btnCSAAlkcXUnjpxBq69H13jxEakBjkYXvYgBgQbcrkU/v3hDHs+EOwZhKBmF7G6OTa58KKinG47jTWIycuhlNq7qFNnDFM2rMhCW+ozZQSe3n4EVjq6dt+Ay7IWVXOUQRKyX0ujgEgdtx3cK5hemJWSG0qjlmzdWHRik5hQDipx3Jyaasb7ZSq0ERb/DA427qtcPg72sI9OHrMbVmNj7wRxxRhs5K3B0Uj1iRa7Dlar6H0hYdF1Sct3dCB/5E1pRkkeZdOpfRMmnY1uMYv3Rm3soU3H6UYABeCUnmRLEP0oVPPH20DhVf8Wcmk4Gn4ONR5Toak4dDfRWYm9lUFmNtTYDkOZrHabjY9TTko1czeiSv9SVDgzM8UIOUzSxxgnW2Zgt7c7XFbDc15tm7XggxzOqR9JHFmYmJelGUSRE6BGIUEjhfW1qotwtjNjMU1r9JFDJPCBp87C0ZiU9xY2PjW19LGBxmPmw/wAnSSTCvFE6WACCWVynWY/Wsyachy4mrdCGSP3MbtHEceu5Layt5b/uafevaAxO04sFLNHHho+hkmRiFaedmYwwDW7A2RiLW77kU16S9n5ocZL/AIZwZP4WkVv8s5rn+4+6suLnjxUs5KwzrE7j5xkeEp0IcsR80ygKHF7WAI512PfHZ2fZ+PFtZIpGH4Ihl96X9tMmk42KdKbpzU1yafyK30cw4fE7PizQws8V4HvFGbmPQE3HEoUPtq42huLgZlKthYRf6yIsbDvVkAINc89C+2rYiWAnSaMTJ99LK4HijKfwV2E1CLzRT6jMXS4NaUFyenly+h5t3t3ffB4l4WuctmRz/wAyI+o3joVPevfWJljyzW71PmAf1r0X6Wt3enwnTqLyYa76cWhP0q+wAOPuHtrzrij88efq/AUqMMkmlsXJYjj04SfxJ2f598ydhD1BTpNR8KOr7TT8UWYga61Xe5qxfduWeEbqD+udPpGD7dOX6030AVQB7fiDUzC4CWwZYnIPBspA/MdKTHuzLdZ8XD/lkTa+y0YC/wBXUntHsq59HW3DIs8BIskMnR8iFyn9qhSxZxrrfS3KrTdLc84eYydILPE6CMixAZbAk3sBerlNt3R5urZWaHTKv/Un+Z/+1ORzrb+8n+Yf/aoO0NkGAgOkevAghgfbamYVH8K+X+1YaWWVnc9nkzwzRaaLQ4lbH/5J/mH96T8oW/8AeG/mN+9V/R8eoDw+of2pSYc/weSN+1RbV+YFSfgWuAcHPZs3zh61736kfOrLZ8tsw8KqdkqR0gIt1wbWI4xpyPhU/CtZ28B/Xvr0FPWnH0+x43ExtVqLxf3K7aOonXmGWW3cskiE/wD5B5VSmrzFORMWAvxuDwZWzZlPcQSKiPsyM8Jsg/hdJCw7roCG8dPAVQqNZ2j0GCdqEXyfr4cvIG3WPQYZhoRGLEcQVeQAjyq4i3ymxGGaNgoJGV3F7uLa9Xgt+du/hRvu18owsQSVSEzKWySWJ6Rm4EA/W50vZe5ToGBlU3+w4+NFZraGdVlSu1LdN/cyWzdrPhm6SMjMrDQ3sykMGVrcjTm829smMyBlVES+VFLHrN6zEtqToB3Dxq8k9Hjm/wA8oub/AEb9vjTX/wBtW/xx/KP/AL1JKSVhqq4e+dvX1M5BvJJHhZsNYNHKpte4KE2JKkcQbDQ1m7CugYv0dlY3bpicqM1uiteyk2+k7q59TYJpakoypTbcPUOjFEKWKmTABQYaHwo6PlUkQkFaiog1CiC6GVizEKOLEKL8LkgC/nXonc/dCHZsTMOvLlJlmIsSF1KqPqILcB4m5rzxh5Arqx4KysfAMCfhXW94PTJg3ws8cInMkkciITGFALqVBJzXA17KZRSyt8zM7Qcs6itjP+hrG32qpPGaLEN7WYSf6TXSd6N68LgIJl6eIyr0j4eFWzOsrq1lIW+VQ7Ei9rA25CvOPykjJlzKVUi4NjrxtY9hp6DGqnCM37SRf4Vzk1HRXev3YOBTq1e9NRjaOtm/0pbL+Debi76rs0zCKF5o5Y4PXYR/PJHaVjoxyl2a2nC1bjbm82NkixK54YwmEjxAEcZYvHLYOC8pNrKx1C+VcR/tg/wf5v8AatOfSc5tfDr/AHH5C3zh6w5ScNCOz31BSqyvdJe//C5Uo4CnlyNy63TXTwXiixxiJsracTxFjFC0TqWNyYJY1DgmwvozeVegQ1xcag8P3rypvBva+K6PNGimOBICQSc4QEBzfgbH3Vptm+m/GwwxxCPDt0aLGHcSFmCgKC1nAvYCmUlZNProUsc41XCUN8qT81pf1R33Eag31HAg8xzFeTN48EsGOxESerHPIijsVXIUeVq203pz2g3BMKP+3IfjJWC2ljHxE8k8mXPK7SNlFhmY3NhyFNk1Yp0qclK7HsM2ntNTcDJaRT9oVX4c6e2p2z1vIvjWfLc9Gn/b9DSQQo86q5yrz/atVI4LrHfTKbAHlw09lYpzaQmnMNiXJDgsCpspGXy15U/D21M3FzzRgk9Evqa3AbGSPrG5IvbMRYDtsP1qVs6YSFpAb3Ngfsj/AH1rJ4naU0q2durzA6NQfG/GocW1GjBUWKMRcXXTvFgBVmyitCjdt6m92xttOgcK46RbEWYE8eGl6yse35j9ZvM/tSGe4NtNKjxsddff/tWNiLTqXsvmem7OahQad3r0uS12zMT6zebU/hJZJBcyldSLEty8T31WNKQePxqXhdpJHGc2Ym99Bc+AF6QqcXKzsW6tSSg3BP5FjssnPKCbm6G/sYdp/hqWhtIfuioGx8aJHcqGAyR8ba6ya8T2ipkhtIPumtiCtBJHla0s1STfMhbTPWv/AFwH71BdudT8Zg3lYBFdjqbKpJtZNdKEe7WII+hl9qkfGsrEp8RnpuzKsFho5mlvu/Fmm3Qlvhrdkje8IavkX+tKpN1cA8MTLLlTrXGZ0FxlA7e6reXGxKLtNAoHEmRB771aou0EmYONs683HVX5ETbO38PhQOnkCZuAsWJ77KCbd9OYLHRToJInV1PAqb+w9h7jXNd8uixeMkaOUOgjiRXQ5lzAHOvD3jTWrzdXFYbBq6dZSxzXCSuzWUBA2VT3699Nur5eZVyPLmNdiFurDtDDzBFcDtXa/wDiKNiLCX2YfEt8Iq4xiVs7DsZhqCDoTxB1HtqTLuC/V6DYowaL2geJA+NErj+JPzr+9FRbLUqkY6NocFGDRKoP10/Ov71dbE3QxGLJEAjkI1KiaIG3blLA0xQl0FutDqiiUUdbNfRFtL/px/Oh7fvUVHKKVeK5owpGlI6GhQqspNbF2VOMt0H0NDohR0KOZkeDDoDohRdGKOhRzMHCh0B0YodGKOhXZmDhx6BZBQ6MUdCuuyWSPQUotUzZj2kWhQqBOXwstcc+tFhMUF42HYSt/eKFCjRb4qQl04/0kpc/5HZdoKbgMtvumopkB0uNdOBoUK0JIwy6gJUqNNONwCPaOdaXdbY64yJ3DQhkcxsgwydVhqLsTYgix0HOioVRhFOTuX5SlGndNob3v2XJgoUlVYJAXyOOhjXIT6hGnWBsQezSs1gt55nkWNEhzOwRR0cQ1JsNculChTLJcitxJS3bNhtbZTwuo6VXd4TqI1RVKyDQAesOtxNQsNjHQqhWNmcG7MuYWW7WA0tzoUKatkLEbS23LAA4WIFiV6sag8L6k3vVTJvrMeSfy4v/AEoUKElqG5HO9s/8QHgqD4LS/wDiPEEH519Bfj9oD9aOhSG2mTWqKTEb74sXHSvp2O41/N2VL2LtPGYkM/SuUjPXBnlTMAL5VIJsbX1o6FTrScY3R1HvSsxWNjk6ZB07ZJNQGkmLDKFLA20uc2h+FZycdZvE9p59p186OhUf0p+9kalCNk375iMJrMoPA2B0B0vrofCtGuBHRiypmv8AwryvfgO6hQqzOpwsPnSV78zIqRz15JjmLXo+KoCACbKvC3h4edWO7+3DG9+giJutr3DDNYKVkSxXj38eVChUKFWTlBPn5FjhQ4MpW1X7W/JoZ/SNErEMstwbG08pF+7ShQoVvcGJkurK5//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9636" name="Picture 4" descr="http://images.china.cn/attachement/jpg/site1007/20130110/001372a9ae271258cd8f02.jpg"/>
          <p:cNvPicPr>
            <a:picLocks noChangeAspect="1" noChangeArrowheads="1"/>
          </p:cNvPicPr>
          <p:nvPr/>
        </p:nvPicPr>
        <p:blipFill>
          <a:blip r:embed="rId2" cstate="print"/>
          <a:srcRect/>
          <a:stretch>
            <a:fillRect/>
          </a:stretch>
        </p:blipFill>
        <p:spPr bwMode="auto">
          <a:xfrm>
            <a:off x="571472" y="1332698"/>
            <a:ext cx="3857652" cy="2786082"/>
          </a:xfrm>
          <a:prstGeom prst="rect">
            <a:avLst/>
          </a:prstGeom>
          <a:noFill/>
        </p:spPr>
      </p:pic>
      <p:pic>
        <p:nvPicPr>
          <p:cNvPr id="69638" name="Picture 6" descr="http://static2.businessinsider.com/image/4e414c63eab8eae910000088/kfcs-gravy-train-in-china-could-be-ending-soon.jpg"/>
          <p:cNvPicPr>
            <a:picLocks noChangeAspect="1" noChangeArrowheads="1"/>
          </p:cNvPicPr>
          <p:nvPr/>
        </p:nvPicPr>
        <p:blipFill>
          <a:blip r:embed="rId3" cstate="print"/>
          <a:srcRect/>
          <a:stretch>
            <a:fillRect/>
          </a:stretch>
        </p:blipFill>
        <p:spPr bwMode="auto">
          <a:xfrm>
            <a:off x="4429124" y="1296989"/>
            <a:ext cx="3810000" cy="2857501"/>
          </a:xfrm>
          <a:prstGeom prst="rect">
            <a:avLst/>
          </a:prstGeom>
          <a:noFill/>
        </p:spPr>
      </p:pic>
      <p:sp>
        <p:nvSpPr>
          <p:cNvPr id="7" name="TextBox 6"/>
          <p:cNvSpPr txBox="1"/>
          <p:nvPr/>
        </p:nvSpPr>
        <p:spPr>
          <a:xfrm>
            <a:off x="357158" y="4741791"/>
            <a:ext cx="8287170" cy="1323439"/>
          </a:xfrm>
          <a:prstGeom prst="rect">
            <a:avLst/>
          </a:prstGeom>
          <a:noFill/>
        </p:spPr>
        <p:txBody>
          <a:bodyPr wrap="square" rtlCol="0">
            <a:spAutoFit/>
          </a:bodyPr>
          <a:lstStyle/>
          <a:p>
            <a:r>
              <a:rPr lang="en-US" sz="2000" dirty="0" smtClean="0">
                <a:latin typeface="Arial" charset="0"/>
                <a:ea typeface="Arial" charset="0"/>
                <a:cs typeface="Arial" charset="0"/>
              </a:rPr>
              <a:t>Global product adaptation: By adapting to local tastes and eating styles KFC has achieved finger-</a:t>
            </a:r>
            <a:r>
              <a:rPr lang="en-US" sz="2000" dirty="0" err="1" smtClean="0">
                <a:latin typeface="Arial" charset="0"/>
                <a:ea typeface="Arial" charset="0"/>
                <a:cs typeface="Arial" charset="0"/>
              </a:rPr>
              <a:t>linkin</a:t>
            </a:r>
            <a:r>
              <a:rPr lang="en-US" sz="2000" dirty="0" smtClean="0">
                <a:latin typeface="Arial" charset="0"/>
                <a:ea typeface="Arial" charset="0"/>
                <a:cs typeface="Arial" charset="0"/>
              </a:rPr>
              <a:t>’ good success in China("dragon twister, chicken with Sichuan spicy sauce and rice and egg soups have become popular)</a:t>
            </a:r>
            <a:endParaRPr lang="th-TH" sz="2000" dirty="0">
              <a:latin typeface="Arial" charset="0"/>
              <a:ea typeface="Arial" charset="0"/>
              <a:cs typeface="Arial"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15787" y="761583"/>
            <a:ext cx="3810000" cy="5384800"/>
          </a:xfrm>
          <a:prstGeom prst="rect">
            <a:avLst/>
          </a:prstGeom>
        </p:spPr>
      </p:pic>
      <p:sp>
        <p:nvSpPr>
          <p:cNvPr id="4" name="TextBox 3"/>
          <p:cNvSpPr txBox="1"/>
          <p:nvPr/>
        </p:nvSpPr>
        <p:spPr>
          <a:xfrm>
            <a:off x="710990" y="1411255"/>
            <a:ext cx="3586189" cy="3785652"/>
          </a:xfrm>
          <a:prstGeom prst="rect">
            <a:avLst/>
          </a:prstGeom>
          <a:noFill/>
        </p:spPr>
        <p:txBody>
          <a:bodyPr wrap="square" rtlCol="0">
            <a:spAutoFit/>
          </a:bodyPr>
          <a:lstStyle/>
          <a:p>
            <a:r>
              <a:rPr lang="en-US" sz="2400">
                <a:latin typeface="Arial" charset="0"/>
                <a:ea typeface="Arial" charset="0"/>
                <a:cs typeface="Arial" charset="0"/>
              </a:rPr>
              <a:t>Global product adaptation:Lay's famously funky Chinese chip flavors include cucumber (a best seller), iced lemon tea, "Numb &amp; Spicy Hot Pot," and ShaLa Cui," a concoction that tastes like a baked salad</a:t>
            </a:r>
          </a:p>
        </p:txBody>
      </p:sp>
    </p:spTree>
    <p:extLst>
      <p:ext uri="{BB962C8B-B14F-4D97-AF65-F5344CB8AC3E}">
        <p14:creationId xmlns:p14="http://schemas.microsoft.com/office/powerpoint/2010/main" val="4362223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Individual Homework</a:t>
            </a:r>
            <a:endParaRPr lang="th-TH" dirty="0"/>
          </a:p>
        </p:txBody>
      </p:sp>
      <p:sp>
        <p:nvSpPr>
          <p:cNvPr id="3" name="ตัวยึดเนื้อหา 2"/>
          <p:cNvSpPr>
            <a:spLocks noGrp="1"/>
          </p:cNvSpPr>
          <p:nvPr>
            <p:ph sz="quarter" idx="1"/>
          </p:nvPr>
        </p:nvSpPr>
        <p:spPr>
          <a:xfrm>
            <a:off x="527155" y="1735111"/>
            <a:ext cx="7772400" cy="4572000"/>
          </a:xfrm>
        </p:spPr>
        <p:txBody>
          <a:bodyPr/>
          <a:lstStyle/>
          <a:p>
            <a:pPr>
              <a:buNone/>
            </a:pPr>
            <a:r>
              <a:rPr lang="en-US" dirty="0" smtClean="0">
                <a:solidFill>
                  <a:srgbClr val="FF0000"/>
                </a:solidFill>
                <a:latin typeface="Arial" charset="0"/>
                <a:ea typeface="Arial" charset="0"/>
                <a:cs typeface="Arial" charset="0"/>
              </a:rPr>
              <a:t>Product Life Cycle (PLC)</a:t>
            </a:r>
          </a:p>
          <a:p>
            <a:pPr lvl="1"/>
            <a:r>
              <a:rPr lang="en-US" dirty="0" smtClean="0">
                <a:latin typeface="Arial" charset="0"/>
                <a:ea typeface="Arial" charset="0"/>
                <a:cs typeface="Arial" charset="0"/>
              </a:rPr>
              <a:t> Identify a product, service or brand at each stage and explain why they belong to that stage.</a:t>
            </a:r>
          </a:p>
          <a:p>
            <a:pPr lvl="1"/>
            <a:r>
              <a:rPr lang="en-US" dirty="0" smtClean="0">
                <a:latin typeface="Arial" charset="0"/>
                <a:ea typeface="Arial" charset="0"/>
                <a:cs typeface="Arial" charset="0"/>
              </a:rPr>
              <a:t>Then give suggestions as a marketer what strategies you will use to handle them?</a:t>
            </a:r>
          </a:p>
          <a:p>
            <a:pPr lvl="1"/>
            <a:endParaRPr lang="en-US" dirty="0" smtClean="0">
              <a:latin typeface="Arial" charset="0"/>
              <a:ea typeface="Arial" charset="0"/>
              <a:cs typeface="Arial" charset="0"/>
            </a:endParaRPr>
          </a:p>
          <a:p>
            <a:pPr lvl="1">
              <a:buNone/>
            </a:pPr>
            <a:r>
              <a:rPr lang="en-US" dirty="0" smtClean="0">
                <a:solidFill>
                  <a:srgbClr val="FF0000"/>
                </a:solidFill>
                <a:latin typeface="Arial" charset="0"/>
                <a:ea typeface="Arial" charset="0"/>
                <a:cs typeface="Arial" charset="0"/>
              </a:rPr>
              <a:t>Due next week: no more than one page.</a:t>
            </a:r>
          </a:p>
        </p:txBody>
      </p:sp>
      <p:pic>
        <p:nvPicPr>
          <p:cNvPr id="4" name="Picture 4" descr="0187"/>
          <p:cNvPicPr>
            <a:picLocks noChangeAspect="1" noChangeArrowheads="1" noCrop="1"/>
          </p:cNvPicPr>
          <p:nvPr/>
        </p:nvPicPr>
        <p:blipFill>
          <a:blip r:embed="rId2" cstate="print"/>
          <a:srcRect/>
          <a:stretch>
            <a:fillRect/>
          </a:stretch>
        </p:blipFill>
        <p:spPr>
          <a:xfrm>
            <a:off x="6215074" y="4429132"/>
            <a:ext cx="2357454" cy="1972319"/>
          </a:xfrm>
          <a:prstGeom prst="rect">
            <a:avLst/>
          </a:prstGeom>
          <a:noFill/>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Group Homework</a:t>
            </a:r>
            <a:endParaRPr lang="th-TH" dirty="0"/>
          </a:p>
        </p:txBody>
      </p:sp>
      <p:sp>
        <p:nvSpPr>
          <p:cNvPr id="3" name="ตัวยึดเนื้อหา 2"/>
          <p:cNvSpPr>
            <a:spLocks noGrp="1"/>
          </p:cNvSpPr>
          <p:nvPr>
            <p:ph sz="quarter" idx="1"/>
          </p:nvPr>
        </p:nvSpPr>
        <p:spPr>
          <a:xfrm>
            <a:off x="864779" y="1560226"/>
            <a:ext cx="7772400" cy="4572000"/>
          </a:xfrm>
        </p:spPr>
        <p:txBody>
          <a:bodyPr>
            <a:normAutofit fontScale="92500" lnSpcReduction="10000"/>
          </a:bodyPr>
          <a:lstStyle/>
          <a:p>
            <a:pPr>
              <a:buNone/>
            </a:pPr>
            <a:r>
              <a:rPr lang="en-US" sz="2000" dirty="0" smtClean="0">
                <a:latin typeface="Arial" charset="0"/>
                <a:ea typeface="Arial" charset="0"/>
                <a:cs typeface="Arial" charset="0"/>
              </a:rPr>
              <a:t>    Applying </a:t>
            </a:r>
            <a:r>
              <a:rPr lang="en-US" sz="2000" dirty="0" smtClean="0">
                <a:solidFill>
                  <a:srgbClr val="FF0000"/>
                </a:solidFill>
                <a:latin typeface="Arial" charset="0"/>
                <a:ea typeface="Arial" charset="0"/>
                <a:cs typeface="Arial" charset="0"/>
              </a:rPr>
              <a:t>the new-product development process </a:t>
            </a:r>
            <a:r>
              <a:rPr lang="en-US" sz="2000" dirty="0" smtClean="0">
                <a:latin typeface="Arial" charset="0"/>
                <a:ea typeface="Arial" charset="0"/>
                <a:cs typeface="Arial" charset="0"/>
              </a:rPr>
              <a:t>you’ve studied, </a:t>
            </a:r>
            <a:r>
              <a:rPr lang="en-US" sz="2000" u="sng" dirty="0" smtClean="0">
                <a:latin typeface="Arial" charset="0"/>
                <a:ea typeface="Arial" charset="0"/>
                <a:cs typeface="Arial" charset="0"/>
              </a:rPr>
              <a:t>develop an idea for an innovative new consumer product never launched in the market in the category you have chosen. </a:t>
            </a:r>
            <a:r>
              <a:rPr lang="en-US" sz="2000" dirty="0">
                <a:latin typeface="Arial" charset="0"/>
                <a:ea typeface="Arial" charset="0"/>
                <a:cs typeface="Arial" charset="0"/>
              </a:rPr>
              <a:t>Then</a:t>
            </a:r>
            <a:r>
              <a:rPr lang="en-US" sz="2000" dirty="0" smtClean="0">
                <a:latin typeface="Arial" charset="0"/>
                <a:ea typeface="Arial" charset="0"/>
                <a:cs typeface="Arial" charset="0"/>
              </a:rPr>
              <a:t> you are to develop a brief plan for launching (introducing) it to the market. You do not need to put all steps in the presentation, but the impact is how you could "Wow" consumers with your new product. Please feel free to use charts, graphs, visuals in your presentation. Loosen up and have fun with this. </a:t>
            </a:r>
          </a:p>
          <a:p>
            <a:pPr>
              <a:buNone/>
            </a:pPr>
            <a:endParaRPr lang="en-US" sz="2000" dirty="0">
              <a:latin typeface="Arial" charset="0"/>
              <a:ea typeface="Arial" charset="0"/>
              <a:cs typeface="Arial" charset="0"/>
            </a:endParaRPr>
          </a:p>
          <a:p>
            <a:pPr>
              <a:buNone/>
            </a:pPr>
            <a:r>
              <a:rPr lang="en-US" sz="2000" dirty="0" smtClean="0">
                <a:solidFill>
                  <a:srgbClr val="FF0000"/>
                </a:solidFill>
                <a:latin typeface="Arial" charset="0"/>
                <a:ea typeface="Arial" charset="0"/>
                <a:cs typeface="Arial" charset="0"/>
              </a:rPr>
              <a:t>Due next week:</a:t>
            </a:r>
          </a:p>
          <a:p>
            <a:pPr>
              <a:buNone/>
            </a:pPr>
            <a:r>
              <a:rPr lang="en-US" sz="2000" dirty="0" smtClean="0">
                <a:solidFill>
                  <a:srgbClr val="FF0000"/>
                </a:solidFill>
                <a:latin typeface="Arial" charset="0"/>
                <a:ea typeface="Arial" charset="0"/>
                <a:cs typeface="Arial" charset="0"/>
              </a:rPr>
              <a:t>- 10 power point slides maximum</a:t>
            </a:r>
          </a:p>
          <a:p>
            <a:pPr>
              <a:buFontTx/>
              <a:buChar char="-"/>
            </a:pPr>
            <a:r>
              <a:rPr lang="en-US" sz="2000" dirty="0" smtClean="0">
                <a:solidFill>
                  <a:srgbClr val="FF0000"/>
                </a:solidFill>
                <a:latin typeface="Arial" charset="0"/>
                <a:ea typeface="Arial" charset="0"/>
                <a:cs typeface="Arial" charset="0"/>
              </a:rPr>
              <a:t>7 minutes presentation for each group</a:t>
            </a:r>
          </a:p>
          <a:p>
            <a:pPr>
              <a:buNone/>
            </a:pPr>
            <a:r>
              <a:rPr lang="en-US" sz="2000" dirty="0" smtClean="0">
                <a:solidFill>
                  <a:srgbClr val="FF0000"/>
                </a:solidFill>
                <a:latin typeface="Arial" charset="0"/>
                <a:ea typeface="Arial" charset="0"/>
                <a:cs typeface="Arial" charset="0"/>
              </a:rPr>
              <a:t>   (everyone in the group to present).</a:t>
            </a:r>
          </a:p>
        </p:txBody>
      </p:sp>
      <p:pic>
        <p:nvPicPr>
          <p:cNvPr id="4" name="Picture 4" descr="0187"/>
          <p:cNvPicPr>
            <a:picLocks noChangeAspect="1" noChangeArrowheads="1" noCrop="1"/>
          </p:cNvPicPr>
          <p:nvPr/>
        </p:nvPicPr>
        <p:blipFill>
          <a:blip r:embed="rId2" cstate="print"/>
          <a:srcRect/>
          <a:stretch>
            <a:fillRect/>
          </a:stretch>
        </p:blipFill>
        <p:spPr>
          <a:xfrm>
            <a:off x="6929454" y="4857760"/>
            <a:ext cx="1707725" cy="1428736"/>
          </a:xfrm>
          <a:prstGeom prst="rect">
            <a:avLst/>
          </a:prstGeom>
          <a:noFill/>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616</TotalTime>
  <Words>2636</Words>
  <Application>Microsoft Office PowerPoint</Application>
  <PresentationFormat>On-screen Show (4:3)</PresentationFormat>
  <Paragraphs>190</Paragraphs>
  <Slides>53</Slides>
  <Notes>0</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เสมอภาค</vt:lpstr>
      <vt:lpstr>Products &amp; Service Strategy II Chapter 9 </vt:lpstr>
      <vt:lpstr>PowerPoint Presentation</vt:lpstr>
      <vt:lpstr>Objective Outline</vt:lpstr>
      <vt:lpstr>Google</vt:lpstr>
      <vt:lpstr>PowerPoint Presentation</vt:lpstr>
      <vt:lpstr>Samsung</vt:lpstr>
      <vt:lpstr>Objective 1:Explain how companies find and develop new product ideas. </vt:lpstr>
      <vt:lpstr>New Product Development Strategy</vt:lpstr>
      <vt:lpstr>Objective 2: List and define the steps in the new product development process and the major considerations in managing this process. </vt:lpstr>
      <vt:lpstr>The New-Product Development Process</vt:lpstr>
      <vt:lpstr>1. Idea Generation </vt:lpstr>
      <vt:lpstr>1. Idea Generation </vt:lpstr>
      <vt:lpstr>PowerPoint Presentation</vt:lpstr>
      <vt:lpstr>1. Idea Generation</vt:lpstr>
      <vt:lpstr>Real Marketing 9.1 Crowdsourcing: Throwing the Innovation Doors wide open</vt:lpstr>
      <vt:lpstr> Crowdsourcing: P&amp;G’s Connect and Develop</vt:lpstr>
      <vt:lpstr>PowerPoint Presentation</vt:lpstr>
      <vt:lpstr>2. Idea Screening </vt:lpstr>
      <vt:lpstr>3. Concept Development and Testing</vt:lpstr>
      <vt:lpstr>3. Concept Development and Testing Concept Development</vt:lpstr>
      <vt:lpstr>3. Concept Development and Testing Concept Development</vt:lpstr>
      <vt:lpstr>3. Concept Development and Testing Concept Testing</vt:lpstr>
      <vt:lpstr>3. Concept Development and Testing Concept Development</vt:lpstr>
      <vt:lpstr>4. Market Strategy Development</vt:lpstr>
      <vt:lpstr>4. Market Strategy Development</vt:lpstr>
      <vt:lpstr>4. Market Strategy Development</vt:lpstr>
      <vt:lpstr>4. Market Strategy Development</vt:lpstr>
      <vt:lpstr>5. Business Analysis</vt:lpstr>
      <vt:lpstr>6. Product Development </vt:lpstr>
      <vt:lpstr>PowerPoint Presentation</vt:lpstr>
      <vt:lpstr>PowerPoint Presentation</vt:lpstr>
      <vt:lpstr>7. Test Marketing</vt:lpstr>
      <vt:lpstr>8. Commercialization</vt:lpstr>
      <vt:lpstr>Managing New-Product Development</vt:lpstr>
      <vt:lpstr>PowerPoint Presentation</vt:lpstr>
      <vt:lpstr>Objective 3:Decribe the stages of the product life cycle and how marketing strategies change during a product’s life cycle. </vt:lpstr>
      <vt:lpstr>Product Life Cycle Strategies</vt:lpstr>
      <vt:lpstr>Product Life Cycle Strategies</vt:lpstr>
      <vt:lpstr>Product Life Cycle Strategies</vt:lpstr>
      <vt:lpstr>PowerPoint Presentation</vt:lpstr>
      <vt:lpstr>PowerPoint Presentation</vt:lpstr>
      <vt:lpstr>PowerPoint Presentation</vt:lpstr>
      <vt:lpstr>Product Life Cycle Strategies PLC Concept</vt:lpstr>
      <vt:lpstr>Product Life Cycle Strategies PLC Concept</vt:lpstr>
      <vt:lpstr>PowerPoint Presentation</vt:lpstr>
      <vt:lpstr>PowerPoint Presentation</vt:lpstr>
      <vt:lpstr>PowerPoint Presentation</vt:lpstr>
      <vt:lpstr>Objective 4: Discuss two additional product issues: socially responsible product decisions and international product and services marketing. </vt:lpstr>
      <vt:lpstr>Product Decisions and Social Responsibility</vt:lpstr>
      <vt:lpstr>International Product and Services Marketing</vt:lpstr>
      <vt:lpstr>PowerPoint Presentation</vt:lpstr>
      <vt:lpstr>Individual Homework</vt:lpstr>
      <vt:lpstr>Group Homework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Products &amp; Service Strategy I CHAPTER 7 part 2</dc:title>
  <dc:creator>Mr.Robin ThaiSakon</dc:creator>
  <cp:lastModifiedBy>lecturer</cp:lastModifiedBy>
  <cp:revision>160</cp:revision>
  <dcterms:created xsi:type="dcterms:W3CDTF">2013-09-29T02:46:58Z</dcterms:created>
  <dcterms:modified xsi:type="dcterms:W3CDTF">2018-10-09T08:34:25Z</dcterms:modified>
</cp:coreProperties>
</file>