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19"/>
  </p:notesMasterIdLst>
  <p:sldIdLst>
    <p:sldId id="268" r:id="rId2"/>
    <p:sldId id="258" r:id="rId3"/>
    <p:sldId id="259" r:id="rId4"/>
    <p:sldId id="260" r:id="rId5"/>
    <p:sldId id="261" r:id="rId6"/>
    <p:sldId id="262" r:id="rId7"/>
    <p:sldId id="263" r:id="rId8"/>
    <p:sldId id="264" r:id="rId9"/>
    <p:sldId id="265" r:id="rId10"/>
    <p:sldId id="266" r:id="rId11"/>
    <p:sldId id="267" r:id="rId12"/>
    <p:sldId id="269" r:id="rId13"/>
    <p:sldId id="270" r:id="rId14"/>
    <p:sldId id="271" r:id="rId15"/>
    <p:sldId id="272" r:id="rId16"/>
    <p:sldId id="273" r:id="rId17"/>
    <p:sldId id="274" r:id="rId18"/>
  </p:sldIdLst>
  <p:sldSz cx="9144000" cy="6858000" type="screen4x3"/>
  <p:notesSz cx="6858000" cy="9144000"/>
  <p:defaultTextStyle>
    <a:defPPr>
      <a:defRPr lang="th-TH"/>
    </a:defPPr>
    <a:lvl1pPr algn="l" rtl="0" fontAlgn="base">
      <a:spcBef>
        <a:spcPct val="0"/>
      </a:spcBef>
      <a:spcAft>
        <a:spcPct val="0"/>
      </a:spcAft>
      <a:defRPr sz="2800" kern="1200">
        <a:solidFill>
          <a:schemeClr val="tx1"/>
        </a:solidFill>
        <a:latin typeface="Arial" charset="0"/>
        <a:ea typeface="+mn-ea"/>
        <a:cs typeface="Angsana New" pitchFamily="18" charset="-34"/>
      </a:defRPr>
    </a:lvl1pPr>
    <a:lvl2pPr marL="457200" algn="l" rtl="0" fontAlgn="base">
      <a:spcBef>
        <a:spcPct val="0"/>
      </a:spcBef>
      <a:spcAft>
        <a:spcPct val="0"/>
      </a:spcAft>
      <a:defRPr sz="2800" kern="1200">
        <a:solidFill>
          <a:schemeClr val="tx1"/>
        </a:solidFill>
        <a:latin typeface="Arial" charset="0"/>
        <a:ea typeface="+mn-ea"/>
        <a:cs typeface="Angsana New" pitchFamily="18" charset="-34"/>
      </a:defRPr>
    </a:lvl2pPr>
    <a:lvl3pPr marL="914400" algn="l" rtl="0" fontAlgn="base">
      <a:spcBef>
        <a:spcPct val="0"/>
      </a:spcBef>
      <a:spcAft>
        <a:spcPct val="0"/>
      </a:spcAft>
      <a:defRPr sz="2800" kern="1200">
        <a:solidFill>
          <a:schemeClr val="tx1"/>
        </a:solidFill>
        <a:latin typeface="Arial"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charset="0"/>
        <a:ea typeface="+mn-ea"/>
        <a:cs typeface="Angsana New" pitchFamily="18" charset="-34"/>
      </a:defRPr>
    </a:lvl5pPr>
    <a:lvl6pPr marL="2286000" algn="l" defTabSz="914400" rtl="0" eaLnBrk="1" latinLnBrk="0" hangingPunct="1">
      <a:defRPr sz="2800" kern="1200">
        <a:solidFill>
          <a:schemeClr val="tx1"/>
        </a:solidFill>
        <a:latin typeface="Arial" charset="0"/>
        <a:ea typeface="+mn-ea"/>
        <a:cs typeface="Angsana New" pitchFamily="18" charset="-34"/>
      </a:defRPr>
    </a:lvl6pPr>
    <a:lvl7pPr marL="2743200" algn="l" defTabSz="914400" rtl="0" eaLnBrk="1" latinLnBrk="0" hangingPunct="1">
      <a:defRPr sz="2800" kern="1200">
        <a:solidFill>
          <a:schemeClr val="tx1"/>
        </a:solidFill>
        <a:latin typeface="Arial" charset="0"/>
        <a:ea typeface="+mn-ea"/>
        <a:cs typeface="Angsana New" pitchFamily="18" charset="-34"/>
      </a:defRPr>
    </a:lvl7pPr>
    <a:lvl8pPr marL="3200400" algn="l" defTabSz="914400" rtl="0" eaLnBrk="1" latinLnBrk="0" hangingPunct="1">
      <a:defRPr sz="2800" kern="1200">
        <a:solidFill>
          <a:schemeClr val="tx1"/>
        </a:solidFill>
        <a:latin typeface="Arial" charset="0"/>
        <a:ea typeface="+mn-ea"/>
        <a:cs typeface="Angsana New" pitchFamily="18" charset="-34"/>
      </a:defRPr>
    </a:lvl8pPr>
    <a:lvl9pPr marL="3657600" algn="l" defTabSz="914400" rtl="0" eaLnBrk="1" latinLnBrk="0" hangingPunct="1">
      <a:defRPr sz="2800" kern="1200">
        <a:solidFill>
          <a:schemeClr val="tx1"/>
        </a:solidFill>
        <a:latin typeface="Arial" charset="0"/>
        <a:ea typeface="+mn-ea"/>
        <a:cs typeface="Angsana New" pitchFamily="18" charset="-34"/>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6633"/>
    <a:srgbClr val="4D4D4D"/>
    <a:srgbClr val="CC6600"/>
    <a:srgbClr val="FFFF00"/>
    <a:srgbClr val="663300"/>
    <a:srgbClr val="CBAC39"/>
    <a:srgbClr val="D5BC61"/>
    <a:srgbClr val="9282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280" y="44"/>
      </p:cViewPr>
      <p:guideLst>
        <p:guide orient="horz" pos="2160"/>
        <p:guide pos="2880"/>
      </p:guideLst>
    </p:cSldViewPr>
  </p:slideViewPr>
  <p:notesTextViewPr>
    <p:cViewPr>
      <p:scale>
        <a:sx n="100" d="100"/>
        <a:sy n="100" d="100"/>
      </p:scale>
      <p:origin x="0" y="0"/>
    </p:cViewPr>
  </p:notesTextViewPr>
  <p:notesViewPr>
    <p:cSldViewPr>
      <p:cViewPr varScale="1">
        <p:scale>
          <a:sx n="56" d="100"/>
          <a:sy n="56" d="100"/>
        </p:scale>
        <p:origin x="-1236"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th-TH"/>
          </a:p>
        </p:txBody>
      </p:sp>
      <p:sp>
        <p:nvSpPr>
          <p:cNvPr id="3174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th-TH"/>
          </a:p>
        </p:txBody>
      </p:sp>
      <p:sp>
        <p:nvSpPr>
          <p:cNvPr id="3174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3174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p>
        </p:txBody>
      </p:sp>
      <p:sp>
        <p:nvSpPr>
          <p:cNvPr id="3175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th-TH"/>
          </a:p>
        </p:txBody>
      </p:sp>
      <p:sp>
        <p:nvSpPr>
          <p:cNvPr id="3175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7AF57DEB-29A4-4803-A305-36CE6B75F643}" type="slidenum">
              <a:rPr lang="en-US"/>
              <a:pPr/>
              <a:t>‹#›</a:t>
            </a:fld>
            <a:endParaRPr lang="th-TH"/>
          </a:p>
        </p:txBody>
      </p:sp>
    </p:spTree>
    <p:extLst>
      <p:ext uri="{BB962C8B-B14F-4D97-AF65-F5344CB8AC3E}">
        <p14:creationId xmlns:p14="http://schemas.microsoft.com/office/powerpoint/2010/main" val="117461155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kern="1200">
        <a:solidFill>
          <a:schemeClr val="tx1"/>
        </a:solidFill>
        <a:latin typeface="Arial" charset="0"/>
        <a:ea typeface="+mn-ea"/>
        <a:cs typeface="Tahoma" pitchFamily="34" charset="0"/>
      </a:defRPr>
    </a:lvl1pPr>
    <a:lvl2pPr marL="457200" algn="l" rtl="0" fontAlgn="base">
      <a:spcBef>
        <a:spcPct val="30000"/>
      </a:spcBef>
      <a:spcAft>
        <a:spcPct val="0"/>
      </a:spcAft>
      <a:defRPr kern="1200">
        <a:solidFill>
          <a:schemeClr val="tx1"/>
        </a:solidFill>
        <a:latin typeface="Arial" charset="0"/>
        <a:ea typeface="+mn-ea"/>
        <a:cs typeface="Tahoma" pitchFamily="34" charset="0"/>
      </a:defRPr>
    </a:lvl2pPr>
    <a:lvl3pPr marL="914400" algn="l" rtl="0" fontAlgn="base">
      <a:spcBef>
        <a:spcPct val="30000"/>
      </a:spcBef>
      <a:spcAft>
        <a:spcPct val="0"/>
      </a:spcAft>
      <a:defRPr kern="1200">
        <a:solidFill>
          <a:schemeClr val="tx1"/>
        </a:solidFill>
        <a:latin typeface="Arial" charset="0"/>
        <a:ea typeface="+mn-ea"/>
        <a:cs typeface="Tahoma" pitchFamily="34" charset="0"/>
      </a:defRPr>
    </a:lvl3pPr>
    <a:lvl4pPr marL="1371600" algn="l" rtl="0" fontAlgn="base">
      <a:spcBef>
        <a:spcPct val="30000"/>
      </a:spcBef>
      <a:spcAft>
        <a:spcPct val="0"/>
      </a:spcAft>
      <a:defRPr kern="1200">
        <a:solidFill>
          <a:schemeClr val="tx1"/>
        </a:solidFill>
        <a:latin typeface="Arial" charset="0"/>
        <a:ea typeface="+mn-ea"/>
        <a:cs typeface="Tahoma" pitchFamily="34" charset="0"/>
      </a:defRPr>
    </a:lvl4pPr>
    <a:lvl5pPr marL="1828800" algn="l" rtl="0" fontAlgn="base">
      <a:spcBef>
        <a:spcPct val="30000"/>
      </a:spcBef>
      <a:spcAft>
        <a:spcPct val="0"/>
      </a:spcAft>
      <a:defRPr kern="1200">
        <a:solidFill>
          <a:schemeClr val="tx1"/>
        </a:solidFill>
        <a:latin typeface="Arial" charset="0"/>
        <a:ea typeface="+mn-ea"/>
        <a:cs typeface="Tahoma"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Footer Placeholder 3"/>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Footer Placeholder 3"/>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Footer Placeholder 6"/>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Footer Placeholder 2"/>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0"/>
          </p:nvPr>
        </p:nvSpPr>
        <p:spPr>
          <a:xfrm>
            <a:off x="430213" y="6372225"/>
            <a:ext cx="3527425" cy="476250"/>
          </a:xfrm>
        </p:spPr>
        <p:txBody>
          <a:bodyPr/>
          <a:lstStyle>
            <a:lvl1pPr>
              <a:defRPr/>
            </a:lvl1pPr>
          </a:lstStyle>
          <a:p>
            <a:r>
              <a:rPr lang="en-US"/>
              <a:t>Dr.Wankwan Polachan</a:t>
            </a:r>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18" Type="http://schemas.openxmlformats.org/officeDocument/2006/relationships/image" Target="../media/image5.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4.jpeg"/><Relationship Id="rId2" Type="http://schemas.openxmlformats.org/officeDocument/2006/relationships/slideLayout" Target="../slideLayouts/slideLayout2.xml"/><Relationship Id="rId16"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jpeg"/><Relationship Id="rId10" Type="http://schemas.openxmlformats.org/officeDocument/2006/relationships/slideLayout" Target="../slideLayouts/slideLayout10.xml"/><Relationship Id="rId19" Type="http://schemas.openxmlformats.org/officeDocument/2006/relationships/image" Target="../media/image6.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D5BC61"/>
        </a:solidFill>
        <a:effectLst/>
      </p:bgPr>
    </p:bg>
    <p:spTree>
      <p:nvGrpSpPr>
        <p:cNvPr id="1" name=""/>
        <p:cNvGrpSpPr/>
        <p:nvPr/>
      </p:nvGrpSpPr>
      <p:grpSpPr>
        <a:xfrm>
          <a:off x="0" y="0"/>
          <a:ext cx="0" cy="0"/>
          <a:chOff x="0" y="0"/>
          <a:chExt cx="0" cy="0"/>
        </a:xfrm>
      </p:grpSpPr>
      <p:sp>
        <p:nvSpPr>
          <p:cNvPr id="16386" name="Rectangle 2"/>
          <p:cNvSpPr>
            <a:spLocks noGrp="1" noChangeArrowheads="1"/>
          </p:cNvSpPr>
          <p:nvPr>
            <p:ph type="ftr" sz="quarter" idx="3"/>
          </p:nvPr>
        </p:nvSpPr>
        <p:spPr bwMode="auto">
          <a:xfrm>
            <a:off x="430213" y="6372225"/>
            <a:ext cx="3527425"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1">
                <a:latin typeface="Verdana" pitchFamily="34" charset="0"/>
              </a:defRPr>
            </a:lvl1pPr>
          </a:lstStyle>
          <a:p>
            <a:r>
              <a:rPr lang="en-US"/>
              <a:t>Dr.Wankwan Polachan</a:t>
            </a:r>
            <a:endParaRPr lang="th-TH"/>
          </a:p>
        </p:txBody>
      </p:sp>
      <p:grpSp>
        <p:nvGrpSpPr>
          <p:cNvPr id="16387" name="Group 3"/>
          <p:cNvGrpSpPr>
            <a:grpSpLocks/>
          </p:cNvGrpSpPr>
          <p:nvPr userDrawn="1"/>
        </p:nvGrpSpPr>
        <p:grpSpPr bwMode="auto">
          <a:xfrm>
            <a:off x="468313" y="266700"/>
            <a:ext cx="8351837" cy="1157288"/>
            <a:chOff x="295" y="168"/>
            <a:chExt cx="5261" cy="729"/>
          </a:xfrm>
        </p:grpSpPr>
        <p:pic>
          <p:nvPicPr>
            <p:cNvPr id="16388" name="Picture 4" descr="mapSiamOld"/>
            <p:cNvPicPr>
              <a:picLocks noChangeAspect="1" noChangeArrowheads="1"/>
            </p:cNvPicPr>
            <p:nvPr userDrawn="1"/>
          </p:nvPicPr>
          <p:blipFill>
            <a:blip r:embed="rId14" cstate="print">
              <a:lum bright="46000" contrast="-66000"/>
            </a:blip>
            <a:srcRect/>
            <a:stretch>
              <a:fillRect/>
            </a:stretch>
          </p:blipFill>
          <p:spPr bwMode="auto">
            <a:xfrm>
              <a:off x="295" y="180"/>
              <a:ext cx="952" cy="706"/>
            </a:xfrm>
            <a:prstGeom prst="rect">
              <a:avLst/>
            </a:prstGeom>
            <a:noFill/>
            <a:ln w="9525">
              <a:noFill/>
              <a:miter lim="800000"/>
              <a:headEnd/>
              <a:tailEnd/>
            </a:ln>
            <a:effectLst>
              <a:outerShdw dist="85194" dir="6993903" algn="ctr" rotWithShape="0">
                <a:schemeClr val="tx1">
                  <a:alpha val="50000"/>
                </a:schemeClr>
              </a:outerShdw>
            </a:effectLst>
          </p:spPr>
        </p:pic>
        <p:pic>
          <p:nvPicPr>
            <p:cNvPr id="16389" name="Picture 5" descr="60yrs_035"/>
            <p:cNvPicPr>
              <a:picLocks noChangeAspect="1" noChangeArrowheads="1"/>
            </p:cNvPicPr>
            <p:nvPr userDrawn="1"/>
          </p:nvPicPr>
          <p:blipFill>
            <a:blip r:embed="rId15" cstate="print">
              <a:lum bright="46000" contrast="-66000"/>
            </a:blip>
            <a:srcRect/>
            <a:stretch>
              <a:fillRect/>
            </a:stretch>
          </p:blipFill>
          <p:spPr bwMode="auto">
            <a:xfrm>
              <a:off x="1250" y="180"/>
              <a:ext cx="883" cy="710"/>
            </a:xfrm>
            <a:prstGeom prst="rect">
              <a:avLst/>
            </a:prstGeom>
            <a:noFill/>
            <a:ln w="9525">
              <a:noFill/>
              <a:miter lim="800000"/>
              <a:headEnd/>
              <a:tailEnd/>
            </a:ln>
            <a:effectLst>
              <a:outerShdw dist="85194" dir="6993903" algn="ctr" rotWithShape="0">
                <a:schemeClr val="tx1">
                  <a:alpha val="50000"/>
                </a:schemeClr>
              </a:outerShdw>
            </a:effectLst>
          </p:spPr>
        </p:pic>
        <p:pic>
          <p:nvPicPr>
            <p:cNvPr id="16390" name="Picture 6" descr="siamriver"/>
            <p:cNvPicPr>
              <a:picLocks noChangeAspect="1" noChangeArrowheads="1"/>
            </p:cNvPicPr>
            <p:nvPr userDrawn="1"/>
          </p:nvPicPr>
          <p:blipFill>
            <a:blip r:embed="rId16" cstate="print">
              <a:lum bright="46000" contrast="-66000"/>
            </a:blip>
            <a:srcRect/>
            <a:stretch>
              <a:fillRect/>
            </a:stretch>
          </p:blipFill>
          <p:spPr bwMode="auto">
            <a:xfrm>
              <a:off x="2082" y="170"/>
              <a:ext cx="1009" cy="713"/>
            </a:xfrm>
            <a:prstGeom prst="rect">
              <a:avLst/>
            </a:prstGeom>
            <a:noFill/>
            <a:ln w="9525">
              <a:noFill/>
              <a:miter lim="800000"/>
              <a:headEnd/>
              <a:tailEnd/>
            </a:ln>
            <a:effectLst>
              <a:outerShdw dist="85194" dir="6993903" algn="ctr" rotWithShape="0">
                <a:schemeClr val="tx1">
                  <a:alpha val="50000"/>
                </a:schemeClr>
              </a:outerShdw>
            </a:effectLst>
          </p:spPr>
        </p:pic>
        <p:pic>
          <p:nvPicPr>
            <p:cNvPr id="16391" name="Picture 7" descr="gorgail_1"/>
            <p:cNvPicPr>
              <a:picLocks noChangeAspect="1" noChangeArrowheads="1"/>
            </p:cNvPicPr>
            <p:nvPr userDrawn="1"/>
          </p:nvPicPr>
          <p:blipFill>
            <a:blip r:embed="rId17" cstate="print">
              <a:lum bright="46000" contrast="-66000"/>
            </a:blip>
            <a:srcRect/>
            <a:stretch>
              <a:fillRect/>
            </a:stretch>
          </p:blipFill>
          <p:spPr bwMode="auto">
            <a:xfrm>
              <a:off x="3862" y="175"/>
              <a:ext cx="848" cy="715"/>
            </a:xfrm>
            <a:prstGeom prst="rect">
              <a:avLst/>
            </a:prstGeom>
            <a:noFill/>
            <a:ln w="9525">
              <a:noFill/>
              <a:miter lim="800000"/>
              <a:headEnd/>
              <a:tailEnd/>
            </a:ln>
            <a:effectLst>
              <a:outerShdw dist="85194" dir="6993903" algn="ctr" rotWithShape="0">
                <a:schemeClr val="tx1">
                  <a:alpha val="50000"/>
                </a:schemeClr>
              </a:outerShdw>
            </a:effectLst>
          </p:spPr>
        </p:pic>
        <p:pic>
          <p:nvPicPr>
            <p:cNvPr id="16392" name="Picture 8" descr="thai_h13"/>
            <p:cNvPicPr>
              <a:picLocks noChangeAspect="1" noChangeArrowheads="1"/>
            </p:cNvPicPr>
            <p:nvPr userDrawn="1"/>
          </p:nvPicPr>
          <p:blipFill>
            <a:blip r:embed="rId18" cstate="print">
              <a:lum bright="46000" contrast="-66000"/>
            </a:blip>
            <a:srcRect/>
            <a:stretch>
              <a:fillRect/>
            </a:stretch>
          </p:blipFill>
          <p:spPr bwMode="auto">
            <a:xfrm>
              <a:off x="4649" y="168"/>
              <a:ext cx="907" cy="729"/>
            </a:xfrm>
            <a:prstGeom prst="rect">
              <a:avLst/>
            </a:prstGeom>
            <a:noFill/>
            <a:ln w="9525">
              <a:noFill/>
              <a:miter lim="800000"/>
              <a:headEnd/>
              <a:tailEnd/>
            </a:ln>
            <a:effectLst>
              <a:outerShdw dist="85194" dir="6993903" algn="ctr" rotWithShape="0">
                <a:schemeClr val="tx1">
                  <a:alpha val="50000"/>
                </a:schemeClr>
              </a:outerShdw>
            </a:effectLst>
          </p:spPr>
        </p:pic>
        <p:pic>
          <p:nvPicPr>
            <p:cNvPr id="16393" name="Picture 9" descr="baanchiang101"/>
            <p:cNvPicPr>
              <a:picLocks noChangeAspect="1" noChangeArrowheads="1"/>
            </p:cNvPicPr>
            <p:nvPr userDrawn="1"/>
          </p:nvPicPr>
          <p:blipFill>
            <a:blip r:embed="rId19" cstate="print">
              <a:lum bright="46000" contrast="-66000"/>
            </a:blip>
            <a:srcRect/>
            <a:stretch>
              <a:fillRect/>
            </a:stretch>
          </p:blipFill>
          <p:spPr bwMode="auto">
            <a:xfrm>
              <a:off x="3061" y="172"/>
              <a:ext cx="817" cy="718"/>
            </a:xfrm>
            <a:prstGeom prst="rect">
              <a:avLst/>
            </a:prstGeom>
            <a:noFill/>
            <a:ln w="9525">
              <a:noFill/>
              <a:miter lim="800000"/>
              <a:headEnd/>
              <a:tailEnd/>
            </a:ln>
            <a:effectLst>
              <a:outerShdw dist="85194" dir="6993903" algn="ctr" rotWithShape="0">
                <a:schemeClr val="tx1">
                  <a:alpha val="50000"/>
                </a:schemeClr>
              </a:outerShdw>
            </a:effectLst>
          </p:spPr>
        </p:pic>
      </p:grpSp>
      <p:sp>
        <p:nvSpPr>
          <p:cNvPr id="16394" name="Text Box 10"/>
          <p:cNvSpPr txBox="1">
            <a:spLocks noChangeArrowheads="1"/>
          </p:cNvSpPr>
          <p:nvPr userDrawn="1"/>
        </p:nvSpPr>
        <p:spPr bwMode="auto">
          <a:xfrm>
            <a:off x="4800600" y="6394450"/>
            <a:ext cx="4105275" cy="304800"/>
          </a:xfrm>
          <a:prstGeom prst="rect">
            <a:avLst/>
          </a:prstGeom>
          <a:noFill/>
          <a:ln w="9525">
            <a:noFill/>
            <a:miter lim="800000"/>
            <a:headEnd/>
            <a:tailEnd/>
          </a:ln>
          <a:effectLst/>
        </p:spPr>
        <p:txBody>
          <a:bodyPr>
            <a:spAutoFit/>
          </a:bodyPr>
          <a:lstStyle/>
          <a:p>
            <a:pPr algn="r">
              <a:spcBef>
                <a:spcPct val="50000"/>
              </a:spcBef>
            </a:pPr>
            <a:r>
              <a:rPr lang="en-US" sz="1400" b="1">
                <a:latin typeface="Verdana" pitchFamily="34" charset="0"/>
              </a:rPr>
              <a:t>TU 111: Thai Civilization	Lecture 1</a:t>
            </a:r>
            <a:endParaRPr lang="th-TH" sz="1400" b="1">
              <a:latin typeface="Verdana" pitchFamily="34" charset="0"/>
            </a:endParaRPr>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Lst>
  <p:timing>
    <p:tnLst>
      <p:par>
        <p:cTn id="1" dur="indefinite" restart="never" nodeType="tmRoot"/>
      </p:par>
    </p:tnLst>
  </p:timing>
  <p:hf sldNum="0" hdr="0" dt="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ngsana New" pitchFamily="18" charset="-34"/>
        </a:defRPr>
      </a:lvl2pPr>
      <a:lvl3pPr algn="ctr" rtl="0" fontAlgn="base">
        <a:spcBef>
          <a:spcPct val="0"/>
        </a:spcBef>
        <a:spcAft>
          <a:spcPct val="0"/>
        </a:spcAft>
        <a:defRPr sz="4400">
          <a:solidFill>
            <a:schemeClr val="tx2"/>
          </a:solidFill>
          <a:latin typeface="Arial" charset="0"/>
          <a:cs typeface="Angsana New" pitchFamily="18" charset="-34"/>
        </a:defRPr>
      </a:lvl3pPr>
      <a:lvl4pPr algn="ctr" rtl="0" fontAlgn="base">
        <a:spcBef>
          <a:spcPct val="0"/>
        </a:spcBef>
        <a:spcAft>
          <a:spcPct val="0"/>
        </a:spcAft>
        <a:defRPr sz="4400">
          <a:solidFill>
            <a:schemeClr val="tx2"/>
          </a:solidFill>
          <a:latin typeface="Arial" charset="0"/>
          <a:cs typeface="Angsana New" pitchFamily="18" charset="-34"/>
        </a:defRPr>
      </a:lvl4pPr>
      <a:lvl5pPr algn="ctr" rtl="0" fontAlgn="base">
        <a:spcBef>
          <a:spcPct val="0"/>
        </a:spcBef>
        <a:spcAft>
          <a:spcPct val="0"/>
        </a:spcAft>
        <a:defRPr sz="4400">
          <a:solidFill>
            <a:schemeClr val="tx2"/>
          </a:solidFill>
          <a:latin typeface="Arial" charset="0"/>
          <a:cs typeface="Angsana New" pitchFamily="18" charset="-34"/>
        </a:defRPr>
      </a:lvl5pPr>
      <a:lvl6pPr marL="457200" algn="ctr" rtl="0" fontAlgn="base">
        <a:spcBef>
          <a:spcPct val="0"/>
        </a:spcBef>
        <a:spcAft>
          <a:spcPct val="0"/>
        </a:spcAft>
        <a:defRPr sz="4400">
          <a:solidFill>
            <a:schemeClr val="tx2"/>
          </a:solidFill>
          <a:latin typeface="Arial" charset="0"/>
          <a:cs typeface="Angsana New" pitchFamily="18" charset="-34"/>
        </a:defRPr>
      </a:lvl6pPr>
      <a:lvl7pPr marL="914400" algn="ctr" rtl="0" fontAlgn="base">
        <a:spcBef>
          <a:spcPct val="0"/>
        </a:spcBef>
        <a:spcAft>
          <a:spcPct val="0"/>
        </a:spcAft>
        <a:defRPr sz="4400">
          <a:solidFill>
            <a:schemeClr val="tx2"/>
          </a:solidFill>
          <a:latin typeface="Arial" charset="0"/>
          <a:cs typeface="Angsana New" pitchFamily="18" charset="-34"/>
        </a:defRPr>
      </a:lvl7pPr>
      <a:lvl8pPr marL="1371600" algn="ctr" rtl="0" fontAlgn="base">
        <a:spcBef>
          <a:spcPct val="0"/>
        </a:spcBef>
        <a:spcAft>
          <a:spcPct val="0"/>
        </a:spcAft>
        <a:defRPr sz="4400">
          <a:solidFill>
            <a:schemeClr val="tx2"/>
          </a:solidFill>
          <a:latin typeface="Arial" charset="0"/>
          <a:cs typeface="Angsana New" pitchFamily="18" charset="-34"/>
        </a:defRPr>
      </a:lvl8pPr>
      <a:lvl9pPr marL="1828800" algn="ctr" rtl="0" fontAlgn="base">
        <a:spcBef>
          <a:spcPct val="0"/>
        </a:spcBef>
        <a:spcAft>
          <a:spcPct val="0"/>
        </a:spcAft>
        <a:defRPr sz="4400">
          <a:solidFill>
            <a:schemeClr val="tx2"/>
          </a:solidFill>
          <a:latin typeface="Arial" charset="0"/>
          <a:cs typeface="Angsana New" pitchFamily="18" charset="-34"/>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725" name="Picture 5" descr="phrasamutchedi_old_1"/>
          <p:cNvPicPr>
            <a:picLocks noChangeAspect="1" noChangeArrowheads="1"/>
          </p:cNvPicPr>
          <p:nvPr/>
        </p:nvPicPr>
        <p:blipFill>
          <a:blip r:embed="rId2" cstate="print">
            <a:lum bright="74000" contrast="-54000"/>
          </a:blip>
          <a:srcRect/>
          <a:stretch>
            <a:fillRect/>
          </a:stretch>
        </p:blipFill>
        <p:spPr bwMode="auto">
          <a:xfrm>
            <a:off x="0" y="2349500"/>
            <a:ext cx="9144000" cy="2847975"/>
          </a:xfrm>
          <a:prstGeom prst="rect">
            <a:avLst/>
          </a:prstGeom>
          <a:noFill/>
          <a:ln w="9525">
            <a:noFill/>
            <a:miter lim="800000"/>
            <a:headEnd/>
            <a:tailEnd/>
          </a:ln>
        </p:spPr>
      </p:pic>
      <p:sp>
        <p:nvSpPr>
          <p:cNvPr id="30724" name="Text Box 4"/>
          <p:cNvSpPr txBox="1">
            <a:spLocks noChangeArrowheads="1"/>
          </p:cNvSpPr>
          <p:nvPr/>
        </p:nvSpPr>
        <p:spPr bwMode="auto">
          <a:xfrm>
            <a:off x="1612900" y="2527300"/>
            <a:ext cx="5759450" cy="2484438"/>
          </a:xfrm>
          <a:prstGeom prst="rect">
            <a:avLst/>
          </a:prstGeom>
          <a:noFill/>
          <a:ln w="9525">
            <a:noFill/>
            <a:miter lim="800000"/>
            <a:headEnd/>
            <a:tailEnd/>
          </a:ln>
          <a:effectLst/>
        </p:spPr>
        <p:txBody>
          <a:bodyPr>
            <a:spAutoFit/>
          </a:bodyPr>
          <a:lstStyle/>
          <a:p>
            <a:pPr algn="ctr">
              <a:spcBef>
                <a:spcPct val="50000"/>
              </a:spcBef>
            </a:pPr>
            <a:r>
              <a:rPr lang="en-US" sz="3200" b="1">
                <a:effectLst>
                  <a:outerShdw blurRad="38100" dist="38100" dir="2700000" algn="tl">
                    <a:srgbClr val="FFFFFF"/>
                  </a:outerShdw>
                </a:effectLst>
                <a:latin typeface="Verdana" pitchFamily="34" charset="0"/>
                <a:ea typeface="Arial Unicode MS" pitchFamily="34" charset="-128"/>
                <a:cs typeface="Arial Unicode MS" pitchFamily="34" charset="-128"/>
              </a:rPr>
              <a:t>“Pre-historic Time”</a:t>
            </a:r>
            <a:r>
              <a:rPr lang="en-US" sz="3200" b="1">
                <a:latin typeface="Verdana" pitchFamily="34" charset="0"/>
                <a:ea typeface="Arial Unicode MS" pitchFamily="34" charset="-128"/>
                <a:cs typeface="Arial Unicode MS" pitchFamily="34" charset="-128"/>
              </a:rPr>
              <a:t/>
            </a:r>
            <a:br>
              <a:rPr lang="en-US" sz="3200" b="1">
                <a:latin typeface="Verdana" pitchFamily="34" charset="0"/>
                <a:ea typeface="Arial Unicode MS" pitchFamily="34" charset="-128"/>
                <a:cs typeface="Arial Unicode MS" pitchFamily="34" charset="-128"/>
              </a:rPr>
            </a:br>
            <a:endParaRPr lang="en-US" sz="3200" b="1">
              <a:latin typeface="Verdana" pitchFamily="34" charset="0"/>
              <a:ea typeface="Arial Unicode MS" pitchFamily="34" charset="-128"/>
              <a:cs typeface="Arial Unicode MS" pitchFamily="34" charset="-128"/>
            </a:endParaRPr>
          </a:p>
          <a:p>
            <a:pPr algn="ctr">
              <a:spcBef>
                <a:spcPct val="50000"/>
              </a:spcBef>
            </a:pPr>
            <a:r>
              <a:rPr lang="en-US" sz="2000" b="1">
                <a:effectLst>
                  <a:outerShdw blurRad="38100" dist="38100" dir="2700000" algn="tl">
                    <a:srgbClr val="FFFFFF"/>
                  </a:outerShdw>
                </a:effectLst>
                <a:latin typeface="Verdana" pitchFamily="34" charset="0"/>
                <a:ea typeface="Arial Unicode MS" pitchFamily="34" charset="-128"/>
                <a:cs typeface="Arial Unicode MS" pitchFamily="34" charset="-128"/>
              </a:rPr>
              <a:t>TU111 Thai Civilization</a:t>
            </a:r>
          </a:p>
          <a:p>
            <a:pPr algn="ctr">
              <a:spcBef>
                <a:spcPct val="50000"/>
              </a:spcBef>
            </a:pPr>
            <a:r>
              <a:rPr lang="en-US" sz="2000" b="1">
                <a:effectLst>
                  <a:outerShdw blurRad="38100" dist="38100" dir="2700000" algn="tl">
                    <a:srgbClr val="FFFFFF"/>
                  </a:outerShdw>
                </a:effectLst>
                <a:latin typeface="Verdana" pitchFamily="34" charset="0"/>
                <a:ea typeface="Arial Unicode MS" pitchFamily="34" charset="-128"/>
                <a:cs typeface="Arial Unicode MS" pitchFamily="34" charset="-128"/>
              </a:rPr>
              <a:t>Dr.Wankwan Polachan</a:t>
            </a:r>
            <a:r>
              <a:rPr lang="en-US" sz="2400" b="1">
                <a:latin typeface="Verdana" pitchFamily="34" charset="0"/>
                <a:ea typeface="Arial Unicode MS" pitchFamily="34" charset="-128"/>
                <a:cs typeface="Arial Unicode MS" pitchFamily="34" charset="-128"/>
              </a:rPr>
              <a:t> </a:t>
            </a:r>
          </a:p>
          <a:p>
            <a:pPr algn="ctr">
              <a:spcBef>
                <a:spcPct val="50000"/>
              </a:spcBef>
            </a:pPr>
            <a:r>
              <a:rPr lang="en-US" sz="1800" b="1">
                <a:latin typeface="Verdana" pitchFamily="34" charset="0"/>
                <a:ea typeface="Arial Unicode MS" pitchFamily="34" charset="-128"/>
                <a:cs typeface="Arial Unicode MS" pitchFamily="34" charset="-128"/>
              </a:rPr>
              <a:t>Lecture 1</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20483" name="Rectangle 3"/>
          <p:cNvSpPr>
            <a:spLocks noGrp="1" noChangeArrowheads="1"/>
          </p:cNvSpPr>
          <p:nvPr>
            <p:ph type="body" idx="1"/>
          </p:nvPr>
        </p:nvSpPr>
        <p:spPr bwMode="auto">
          <a:xfrm>
            <a:off x="485775" y="549275"/>
            <a:ext cx="8229600" cy="5691188"/>
          </a:xfrm>
          <a:noFill/>
          <a:ln>
            <a:miter lim="800000"/>
            <a:headEnd/>
            <a:tailEnd/>
          </a:ln>
        </p:spPr>
        <p:txBody>
          <a:bodyPr vert="horz" wrap="square" lIns="91440" tIns="45720" rIns="91440" bIns="45720" numCol="1" anchor="t" anchorCtr="0" compatLnSpc="1">
            <a:prstTxWarp prst="textNoShape">
              <a:avLst/>
            </a:prstTxWarp>
          </a:bodyPr>
          <a:lstStyle/>
          <a:p>
            <a:pPr>
              <a:buFontTx/>
              <a:buNone/>
            </a:pPr>
            <a:r>
              <a:rPr lang="en-US" sz="2800" b="1">
                <a:latin typeface="Verdana" pitchFamily="34" charset="0"/>
              </a:rPr>
              <a:t>	</a:t>
            </a:r>
            <a:r>
              <a:rPr lang="en-US" sz="2800" b="1" u="sng">
                <a:effectLst>
                  <a:outerShdw blurRad="38100" dist="38100" dir="2700000" algn="tl">
                    <a:srgbClr val="FFFFFF"/>
                  </a:outerShdw>
                </a:effectLst>
                <a:latin typeface="Verdana" pitchFamily="34" charset="0"/>
              </a:rPr>
              <a:t>Today’s Outline: Pre-historic Time</a:t>
            </a:r>
            <a:br>
              <a:rPr lang="en-US" sz="2800" b="1" u="sng">
                <a:effectLst>
                  <a:outerShdw blurRad="38100" dist="38100" dir="2700000" algn="tl">
                    <a:srgbClr val="FFFFFF"/>
                  </a:outerShdw>
                </a:effectLst>
                <a:latin typeface="Verdana" pitchFamily="34" charset="0"/>
              </a:rPr>
            </a:br>
            <a:endParaRPr lang="en-US" sz="2800" b="1" u="sng">
              <a:effectLst>
                <a:outerShdw blurRad="38100" dist="38100" dir="2700000" algn="tl">
                  <a:srgbClr val="FFFFFF"/>
                </a:outerShdw>
              </a:effectLst>
              <a:latin typeface="Verdana" pitchFamily="34" charset="0"/>
            </a:endParaRPr>
          </a:p>
          <a:p>
            <a:pPr>
              <a:buSzPct val="75000"/>
              <a:buFont typeface="Wingdings" pitchFamily="2" charset="2"/>
              <a:buChar char="q"/>
            </a:pPr>
            <a:r>
              <a:rPr lang="en-US" sz="2400" b="1">
                <a:latin typeface="Verdana" pitchFamily="34" charset="0"/>
              </a:rPr>
              <a:t>Thai vs. Tai</a:t>
            </a:r>
            <a:br>
              <a:rPr lang="en-US" sz="2400" b="1">
                <a:latin typeface="Verdana" pitchFamily="34" charset="0"/>
              </a:rPr>
            </a:br>
            <a:endParaRPr lang="en-US" sz="2400" b="1">
              <a:latin typeface="Verdana" pitchFamily="34" charset="0"/>
            </a:endParaRPr>
          </a:p>
          <a:p>
            <a:pPr>
              <a:buSzPct val="75000"/>
              <a:buFont typeface="Wingdings" pitchFamily="2" charset="2"/>
              <a:buChar char="q"/>
            </a:pPr>
            <a:r>
              <a:rPr lang="en-US" sz="2400" b="1">
                <a:latin typeface="Verdana" pitchFamily="34" charset="0"/>
              </a:rPr>
              <a:t>Tai People before the 11</a:t>
            </a:r>
            <a:r>
              <a:rPr lang="en-US" sz="2400" b="1" baseline="30000">
                <a:latin typeface="Verdana" pitchFamily="34" charset="0"/>
              </a:rPr>
              <a:t>th</a:t>
            </a:r>
            <a:r>
              <a:rPr lang="en-US" sz="2400" b="1">
                <a:latin typeface="Verdana" pitchFamily="34" charset="0"/>
              </a:rPr>
              <a:t> Century</a:t>
            </a:r>
            <a:br>
              <a:rPr lang="en-US" sz="2400" b="1">
                <a:latin typeface="Verdana" pitchFamily="34" charset="0"/>
              </a:rPr>
            </a:br>
            <a:endParaRPr lang="en-US" sz="2400" b="1">
              <a:latin typeface="Verdana" pitchFamily="34" charset="0"/>
            </a:endParaRPr>
          </a:p>
          <a:p>
            <a:pPr>
              <a:buSzPct val="75000"/>
              <a:buFont typeface="Wingdings" pitchFamily="2" charset="2"/>
              <a:buChar char="q"/>
            </a:pPr>
            <a:r>
              <a:rPr lang="en-US" sz="2400" b="1">
                <a:latin typeface="Verdana" pitchFamily="34" charset="0"/>
              </a:rPr>
              <a:t>Old Days of the Tai</a:t>
            </a:r>
            <a:br>
              <a:rPr lang="en-US" sz="2400" b="1">
                <a:latin typeface="Verdana" pitchFamily="34" charset="0"/>
              </a:rPr>
            </a:br>
            <a:endParaRPr lang="en-US" sz="2400" b="1">
              <a:latin typeface="Verdana" pitchFamily="34" charset="0"/>
            </a:endParaRPr>
          </a:p>
          <a:p>
            <a:pPr>
              <a:buSzPct val="75000"/>
              <a:buFont typeface="Wingdings" pitchFamily="2" charset="2"/>
              <a:buChar char="q"/>
            </a:pPr>
            <a:r>
              <a:rPr lang="en-US" sz="2400" b="1">
                <a:latin typeface="Verdana" pitchFamily="34" charset="0"/>
              </a:rPr>
              <a:t>Technological Core of S/E Asia Civilization</a:t>
            </a:r>
            <a:br>
              <a:rPr lang="en-US" sz="2400" b="1">
                <a:latin typeface="Verdana" pitchFamily="34" charset="0"/>
              </a:rPr>
            </a:br>
            <a:endParaRPr lang="en-US" sz="2400" b="1">
              <a:latin typeface="Verdana" pitchFamily="34" charset="0"/>
            </a:endParaRPr>
          </a:p>
          <a:p>
            <a:pPr>
              <a:buSzPct val="75000"/>
              <a:buFont typeface="Wingdings" pitchFamily="2" charset="2"/>
              <a:buChar char="q"/>
            </a:pPr>
            <a:r>
              <a:rPr lang="en-US" sz="2400" b="1">
                <a:latin typeface="Verdana" pitchFamily="34" charset="0"/>
              </a:rPr>
              <a:t>Major Linguistic</a:t>
            </a:r>
            <a:br>
              <a:rPr lang="en-US" sz="2400" b="1">
                <a:latin typeface="Verdana" pitchFamily="34" charset="0"/>
              </a:rPr>
            </a:br>
            <a:endParaRPr lang="en-US" sz="2400" b="1">
              <a:latin typeface="Verdana" pitchFamily="34" charset="0"/>
            </a:endParaRPr>
          </a:p>
          <a:p>
            <a:pPr>
              <a:buSzPct val="75000"/>
              <a:buFont typeface="Wingdings" pitchFamily="2" charset="2"/>
              <a:buChar char="q"/>
            </a:pPr>
            <a:r>
              <a:rPr lang="en-US" sz="2400" b="1">
                <a:latin typeface="Verdana" pitchFamily="34" charset="0"/>
              </a:rPr>
              <a:t>Tai Village &amp; Müang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0483">
                                            <p:txEl>
                                              <p:pRg st="1" end="1"/>
                                            </p:txEl>
                                          </p:spTgt>
                                        </p:tgtEl>
                                        <p:attrNameLst>
                                          <p:attrName>style.visibility</p:attrName>
                                        </p:attrNameLst>
                                      </p:cBhvr>
                                      <p:to>
                                        <p:strVal val="visible"/>
                                      </p:to>
                                    </p:set>
                                    <p:anim calcmode="lin" valueType="num">
                                      <p:cBhvr>
                                        <p:cTn id="7" dur="1000" fill="hold"/>
                                        <p:tgtEl>
                                          <p:spTgt spid="20483">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2048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20483">
                                            <p:txEl>
                                              <p:pRg st="1" end="1"/>
                                            </p:txEl>
                                          </p:spTgt>
                                        </p:tgtEl>
                                      </p:cBhvr>
                                    </p:animEffect>
                                  </p:childTnLst>
                                </p:cTn>
                              </p:par>
                            </p:childTnLst>
                          </p:cTn>
                        </p:par>
                        <p:par>
                          <p:cTn id="10" fill="hold">
                            <p:stCondLst>
                              <p:cond delay="1000"/>
                            </p:stCondLst>
                            <p:childTnLst>
                              <p:par>
                                <p:cTn id="11" presetID="29" presetClass="entr" presetSubtype="0" fill="hold" grpId="0" nodeType="afterEffect">
                                  <p:stCondLst>
                                    <p:cond delay="500"/>
                                  </p:stCondLst>
                                  <p:childTnLst>
                                    <p:set>
                                      <p:cBhvr>
                                        <p:cTn id="12" dur="1" fill="hold">
                                          <p:stCondLst>
                                            <p:cond delay="0"/>
                                          </p:stCondLst>
                                        </p:cTn>
                                        <p:tgtEl>
                                          <p:spTgt spid="20483">
                                            <p:txEl>
                                              <p:pRg st="2" end="2"/>
                                            </p:txEl>
                                          </p:spTgt>
                                        </p:tgtEl>
                                        <p:attrNameLst>
                                          <p:attrName>style.visibility</p:attrName>
                                        </p:attrNameLst>
                                      </p:cBhvr>
                                      <p:to>
                                        <p:strVal val="visible"/>
                                      </p:to>
                                    </p:set>
                                    <p:anim calcmode="lin" valueType="num">
                                      <p:cBhvr>
                                        <p:cTn id="13" dur="1000" fill="hold"/>
                                        <p:tgtEl>
                                          <p:spTgt spid="20483">
                                            <p:txEl>
                                              <p:pRg st="2" end="2"/>
                                            </p:txEl>
                                          </p:spTgt>
                                        </p:tgtEl>
                                        <p:attrNameLst>
                                          <p:attrName>ppt_x</p:attrName>
                                        </p:attrNameLst>
                                      </p:cBhvr>
                                      <p:tavLst>
                                        <p:tav tm="0">
                                          <p:val>
                                            <p:strVal val="#ppt_x-.2"/>
                                          </p:val>
                                        </p:tav>
                                        <p:tav tm="100000">
                                          <p:val>
                                            <p:strVal val="#ppt_x"/>
                                          </p:val>
                                        </p:tav>
                                      </p:tavLst>
                                    </p:anim>
                                    <p:anim calcmode="lin" valueType="num">
                                      <p:cBhvr>
                                        <p:cTn id="14" dur="1000" fill="hold"/>
                                        <p:tgtEl>
                                          <p:spTgt spid="20483">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20483">
                                            <p:txEl>
                                              <p:pRg st="2" end="2"/>
                                            </p:txEl>
                                          </p:spTgt>
                                        </p:tgtEl>
                                      </p:cBhvr>
                                    </p:animEffect>
                                  </p:childTnLst>
                                </p:cTn>
                              </p:par>
                            </p:childTnLst>
                          </p:cTn>
                        </p:par>
                        <p:par>
                          <p:cTn id="16" fill="hold">
                            <p:stCondLst>
                              <p:cond delay="2500"/>
                            </p:stCondLst>
                            <p:childTnLst>
                              <p:par>
                                <p:cTn id="17" presetID="29" presetClass="entr" presetSubtype="0" fill="hold" grpId="0" nodeType="afterEffect">
                                  <p:stCondLst>
                                    <p:cond delay="500"/>
                                  </p:stCondLst>
                                  <p:childTnLst>
                                    <p:set>
                                      <p:cBhvr>
                                        <p:cTn id="18" dur="1" fill="hold">
                                          <p:stCondLst>
                                            <p:cond delay="0"/>
                                          </p:stCondLst>
                                        </p:cTn>
                                        <p:tgtEl>
                                          <p:spTgt spid="20483">
                                            <p:txEl>
                                              <p:pRg st="3" end="3"/>
                                            </p:txEl>
                                          </p:spTgt>
                                        </p:tgtEl>
                                        <p:attrNameLst>
                                          <p:attrName>style.visibility</p:attrName>
                                        </p:attrNameLst>
                                      </p:cBhvr>
                                      <p:to>
                                        <p:strVal val="visible"/>
                                      </p:to>
                                    </p:set>
                                    <p:anim calcmode="lin" valueType="num">
                                      <p:cBhvr>
                                        <p:cTn id="19" dur="1000" fill="hold"/>
                                        <p:tgtEl>
                                          <p:spTgt spid="20483">
                                            <p:txEl>
                                              <p:pRg st="3" end="3"/>
                                            </p:txEl>
                                          </p:spTgt>
                                        </p:tgtEl>
                                        <p:attrNameLst>
                                          <p:attrName>ppt_x</p:attrName>
                                        </p:attrNameLst>
                                      </p:cBhvr>
                                      <p:tavLst>
                                        <p:tav tm="0">
                                          <p:val>
                                            <p:strVal val="#ppt_x-.2"/>
                                          </p:val>
                                        </p:tav>
                                        <p:tav tm="100000">
                                          <p:val>
                                            <p:strVal val="#ppt_x"/>
                                          </p:val>
                                        </p:tav>
                                      </p:tavLst>
                                    </p:anim>
                                    <p:anim calcmode="lin" valueType="num">
                                      <p:cBhvr>
                                        <p:cTn id="20" dur="1000" fill="hold"/>
                                        <p:tgtEl>
                                          <p:spTgt spid="20483">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20483">
                                            <p:txEl>
                                              <p:pRg st="3" end="3"/>
                                            </p:txEl>
                                          </p:spTgt>
                                        </p:tgtEl>
                                      </p:cBhvr>
                                    </p:animEffect>
                                  </p:childTnLst>
                                </p:cTn>
                              </p:par>
                            </p:childTnLst>
                          </p:cTn>
                        </p:par>
                        <p:par>
                          <p:cTn id="22" fill="hold">
                            <p:stCondLst>
                              <p:cond delay="4000"/>
                            </p:stCondLst>
                            <p:childTnLst>
                              <p:par>
                                <p:cTn id="23" presetID="29" presetClass="entr" presetSubtype="0" fill="hold" grpId="0" nodeType="afterEffect">
                                  <p:stCondLst>
                                    <p:cond delay="500"/>
                                  </p:stCondLst>
                                  <p:childTnLst>
                                    <p:set>
                                      <p:cBhvr>
                                        <p:cTn id="24" dur="1" fill="hold">
                                          <p:stCondLst>
                                            <p:cond delay="0"/>
                                          </p:stCondLst>
                                        </p:cTn>
                                        <p:tgtEl>
                                          <p:spTgt spid="20483">
                                            <p:txEl>
                                              <p:pRg st="4" end="4"/>
                                            </p:txEl>
                                          </p:spTgt>
                                        </p:tgtEl>
                                        <p:attrNameLst>
                                          <p:attrName>style.visibility</p:attrName>
                                        </p:attrNameLst>
                                      </p:cBhvr>
                                      <p:to>
                                        <p:strVal val="visible"/>
                                      </p:to>
                                    </p:set>
                                    <p:anim calcmode="lin" valueType="num">
                                      <p:cBhvr>
                                        <p:cTn id="25" dur="1000" fill="hold"/>
                                        <p:tgtEl>
                                          <p:spTgt spid="20483">
                                            <p:txEl>
                                              <p:pRg st="4" end="4"/>
                                            </p:txEl>
                                          </p:spTgt>
                                        </p:tgtEl>
                                        <p:attrNameLst>
                                          <p:attrName>ppt_x</p:attrName>
                                        </p:attrNameLst>
                                      </p:cBhvr>
                                      <p:tavLst>
                                        <p:tav tm="0">
                                          <p:val>
                                            <p:strVal val="#ppt_x-.2"/>
                                          </p:val>
                                        </p:tav>
                                        <p:tav tm="100000">
                                          <p:val>
                                            <p:strVal val="#ppt_x"/>
                                          </p:val>
                                        </p:tav>
                                      </p:tavLst>
                                    </p:anim>
                                    <p:anim calcmode="lin" valueType="num">
                                      <p:cBhvr>
                                        <p:cTn id="26" dur="1000" fill="hold"/>
                                        <p:tgtEl>
                                          <p:spTgt spid="20483">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7" dur="1000"/>
                                        <p:tgtEl>
                                          <p:spTgt spid="20483">
                                            <p:txEl>
                                              <p:pRg st="4" end="4"/>
                                            </p:txEl>
                                          </p:spTgt>
                                        </p:tgtEl>
                                      </p:cBhvr>
                                    </p:animEffect>
                                  </p:childTnLst>
                                </p:cTn>
                              </p:par>
                            </p:childTnLst>
                          </p:cTn>
                        </p:par>
                        <p:par>
                          <p:cTn id="28" fill="hold">
                            <p:stCondLst>
                              <p:cond delay="5500"/>
                            </p:stCondLst>
                            <p:childTnLst>
                              <p:par>
                                <p:cTn id="29" presetID="29" presetClass="entr" presetSubtype="0" fill="hold" grpId="0" nodeType="afterEffect">
                                  <p:stCondLst>
                                    <p:cond delay="500"/>
                                  </p:stCondLst>
                                  <p:childTnLst>
                                    <p:set>
                                      <p:cBhvr>
                                        <p:cTn id="30" dur="1" fill="hold">
                                          <p:stCondLst>
                                            <p:cond delay="0"/>
                                          </p:stCondLst>
                                        </p:cTn>
                                        <p:tgtEl>
                                          <p:spTgt spid="20483">
                                            <p:txEl>
                                              <p:pRg st="5" end="5"/>
                                            </p:txEl>
                                          </p:spTgt>
                                        </p:tgtEl>
                                        <p:attrNameLst>
                                          <p:attrName>style.visibility</p:attrName>
                                        </p:attrNameLst>
                                      </p:cBhvr>
                                      <p:to>
                                        <p:strVal val="visible"/>
                                      </p:to>
                                    </p:set>
                                    <p:anim calcmode="lin" valueType="num">
                                      <p:cBhvr>
                                        <p:cTn id="31" dur="1000" fill="hold"/>
                                        <p:tgtEl>
                                          <p:spTgt spid="20483">
                                            <p:txEl>
                                              <p:pRg st="5" end="5"/>
                                            </p:txEl>
                                          </p:spTgt>
                                        </p:tgtEl>
                                        <p:attrNameLst>
                                          <p:attrName>ppt_x</p:attrName>
                                        </p:attrNameLst>
                                      </p:cBhvr>
                                      <p:tavLst>
                                        <p:tav tm="0">
                                          <p:val>
                                            <p:strVal val="#ppt_x-.2"/>
                                          </p:val>
                                        </p:tav>
                                        <p:tav tm="100000">
                                          <p:val>
                                            <p:strVal val="#ppt_x"/>
                                          </p:val>
                                        </p:tav>
                                      </p:tavLst>
                                    </p:anim>
                                    <p:anim calcmode="lin" valueType="num">
                                      <p:cBhvr>
                                        <p:cTn id="32" dur="1000" fill="hold"/>
                                        <p:tgtEl>
                                          <p:spTgt spid="20483">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33" dur="1000"/>
                                        <p:tgtEl>
                                          <p:spTgt spid="20483">
                                            <p:txEl>
                                              <p:pRg st="5" end="5"/>
                                            </p:txEl>
                                          </p:spTgt>
                                        </p:tgtEl>
                                      </p:cBhvr>
                                    </p:animEffect>
                                  </p:childTnLst>
                                </p:cTn>
                              </p:par>
                            </p:childTnLst>
                          </p:cTn>
                        </p:par>
                        <p:par>
                          <p:cTn id="34" fill="hold">
                            <p:stCondLst>
                              <p:cond delay="7000"/>
                            </p:stCondLst>
                            <p:childTnLst>
                              <p:par>
                                <p:cTn id="35" presetID="29" presetClass="entr" presetSubtype="0" fill="hold" grpId="0" nodeType="afterEffect">
                                  <p:stCondLst>
                                    <p:cond delay="0"/>
                                  </p:stCondLst>
                                  <p:childTnLst>
                                    <p:set>
                                      <p:cBhvr>
                                        <p:cTn id="36" dur="1" fill="hold">
                                          <p:stCondLst>
                                            <p:cond delay="0"/>
                                          </p:stCondLst>
                                        </p:cTn>
                                        <p:tgtEl>
                                          <p:spTgt spid="20483">
                                            <p:txEl>
                                              <p:pRg st="6" end="6"/>
                                            </p:txEl>
                                          </p:spTgt>
                                        </p:tgtEl>
                                        <p:attrNameLst>
                                          <p:attrName>style.visibility</p:attrName>
                                        </p:attrNameLst>
                                      </p:cBhvr>
                                      <p:to>
                                        <p:strVal val="visible"/>
                                      </p:to>
                                    </p:set>
                                    <p:anim calcmode="lin" valueType="num">
                                      <p:cBhvr>
                                        <p:cTn id="37" dur="1000" fill="hold"/>
                                        <p:tgtEl>
                                          <p:spTgt spid="20483">
                                            <p:txEl>
                                              <p:pRg st="6" end="6"/>
                                            </p:txEl>
                                          </p:spTgt>
                                        </p:tgtEl>
                                        <p:attrNameLst>
                                          <p:attrName>ppt_x</p:attrName>
                                        </p:attrNameLst>
                                      </p:cBhvr>
                                      <p:tavLst>
                                        <p:tav tm="0">
                                          <p:val>
                                            <p:strVal val="#ppt_x-.2"/>
                                          </p:val>
                                        </p:tav>
                                        <p:tav tm="100000">
                                          <p:val>
                                            <p:strVal val="#ppt_x"/>
                                          </p:val>
                                        </p:tav>
                                      </p:tavLst>
                                    </p:anim>
                                    <p:anim calcmode="lin" valueType="num">
                                      <p:cBhvr>
                                        <p:cTn id="38" dur="1000" fill="hold"/>
                                        <p:tgtEl>
                                          <p:spTgt spid="20483">
                                            <p:txEl>
                                              <p:pRg st="6" end="6"/>
                                            </p:txEl>
                                          </p:spTgt>
                                        </p:tgtEl>
                                        <p:attrNameLst>
                                          <p:attrName>ppt_y</p:attrName>
                                        </p:attrNameLst>
                                      </p:cBhvr>
                                      <p:tavLst>
                                        <p:tav tm="0">
                                          <p:val>
                                            <p:strVal val="#ppt_y"/>
                                          </p:val>
                                        </p:tav>
                                        <p:tav tm="100000">
                                          <p:val>
                                            <p:strVal val="#ppt_y"/>
                                          </p:val>
                                        </p:tav>
                                      </p:tavLst>
                                    </p:anim>
                                    <p:animEffect transition="in" filter="wipe(right)" prLst="gradientSize: 0.1">
                                      <p:cBhvr>
                                        <p:cTn id="39" dur="1000"/>
                                        <p:tgtEl>
                                          <p:spTgt spid="2048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21507" name="Rectangle 3"/>
          <p:cNvSpPr>
            <a:spLocks noGrp="1" noChangeArrowheads="1"/>
          </p:cNvSpPr>
          <p:nvPr>
            <p:ph type="body" idx="1"/>
          </p:nvPr>
        </p:nvSpPr>
        <p:spPr bwMode="auto">
          <a:noFill/>
          <a:ln>
            <a:miter lim="800000"/>
            <a:headEnd/>
            <a:tailEnd/>
          </a:ln>
        </p:spPr>
        <p:txBody>
          <a:bodyPr vert="horz" wrap="square" lIns="91440" tIns="45720" rIns="91440" bIns="45720" numCol="1" anchor="t" anchorCtr="0" compatLnSpc="1">
            <a:prstTxWarp prst="textNoShape">
              <a:avLst/>
            </a:prstTxWarp>
          </a:bodyPr>
          <a:lstStyle/>
          <a:p>
            <a:pPr>
              <a:buSzPct val="65000"/>
              <a:buFont typeface="Wingdings" pitchFamily="2" charset="2"/>
              <a:buNone/>
            </a:pPr>
            <a:r>
              <a:rPr lang="en-US" sz="2800" b="1">
                <a:latin typeface="Verdana" pitchFamily="34" charset="0"/>
              </a:rPr>
              <a:t>	</a:t>
            </a:r>
            <a:r>
              <a:rPr lang="en-US" sz="2800" b="1" u="sng">
                <a:effectLst>
                  <a:outerShdw blurRad="38100" dist="38100" dir="2700000" algn="tl">
                    <a:srgbClr val="FFFFFF"/>
                  </a:outerShdw>
                </a:effectLst>
                <a:latin typeface="Verdana" pitchFamily="34" charset="0"/>
              </a:rPr>
              <a:t>Thai vs. Tai</a:t>
            </a:r>
            <a:br>
              <a:rPr lang="en-US" sz="2800" b="1" u="sng">
                <a:effectLst>
                  <a:outerShdw blurRad="38100" dist="38100" dir="2700000" algn="tl">
                    <a:srgbClr val="FFFFFF"/>
                  </a:outerShdw>
                </a:effectLst>
                <a:latin typeface="Verdana" pitchFamily="34" charset="0"/>
              </a:rPr>
            </a:br>
            <a:endParaRPr lang="en-US" sz="2800" b="1" u="sng">
              <a:effectLst>
                <a:outerShdw blurRad="38100" dist="38100" dir="2700000" algn="tl">
                  <a:srgbClr val="FFFFFF"/>
                </a:outerShdw>
              </a:effectLst>
              <a:latin typeface="Verdana" pitchFamily="34" charset="0"/>
            </a:endParaRPr>
          </a:p>
          <a:p>
            <a:pPr>
              <a:buSzPct val="75000"/>
              <a:buFont typeface="Wingdings" pitchFamily="2" charset="2"/>
              <a:buChar char="q"/>
            </a:pPr>
            <a:r>
              <a:rPr lang="en-US" sz="2400" b="1" i="1">
                <a:latin typeface="Verdana" pitchFamily="34" charset="0"/>
              </a:rPr>
              <a:t>“Thai”</a:t>
            </a:r>
            <a:r>
              <a:rPr lang="en-US" sz="2000">
                <a:latin typeface="Verdana" pitchFamily="34" charset="0"/>
              </a:rPr>
              <a:t> as citizens of Thailand, subjects of the Thai King, a speaker of the Thai language</a:t>
            </a:r>
          </a:p>
          <a:p>
            <a:pPr>
              <a:buSzPct val="75000"/>
              <a:buFont typeface="Wingdings" pitchFamily="2" charset="2"/>
              <a:buNone/>
            </a:pPr>
            <a:r>
              <a:rPr lang="en-US" sz="2000">
                <a:latin typeface="Verdana" pitchFamily="34" charset="0"/>
              </a:rPr>
              <a:t>	</a:t>
            </a:r>
            <a:r>
              <a:rPr lang="en-US" sz="1800">
                <a:latin typeface="Verdana" pitchFamily="34" charset="0"/>
              </a:rPr>
              <a:t>- was invented in </a:t>
            </a:r>
            <a:r>
              <a:rPr lang="en-US" sz="1800" b="1" i="1" u="sng">
                <a:latin typeface="Verdana" pitchFamily="34" charset="0"/>
              </a:rPr>
              <a:t>1939</a:t>
            </a:r>
            <a:r>
              <a:rPr lang="en-US" sz="1800">
                <a:latin typeface="Verdana" pitchFamily="34" charset="0"/>
              </a:rPr>
              <a:t> (formerly called Siam)</a:t>
            </a:r>
            <a:br>
              <a:rPr lang="en-US" sz="1800">
                <a:latin typeface="Verdana" pitchFamily="34" charset="0"/>
              </a:rPr>
            </a:br>
            <a:endParaRPr lang="en-US" sz="1800">
              <a:latin typeface="Verdana" pitchFamily="34" charset="0"/>
            </a:endParaRPr>
          </a:p>
          <a:p>
            <a:pPr>
              <a:buSzPct val="75000"/>
              <a:buFont typeface="Wingdings" pitchFamily="2" charset="2"/>
              <a:buChar char="q"/>
            </a:pPr>
            <a:r>
              <a:rPr lang="en-US" sz="2000">
                <a:latin typeface="Verdana" pitchFamily="34" charset="0"/>
              </a:rPr>
              <a:t>Its capital, Bangkok, founded in </a:t>
            </a:r>
            <a:r>
              <a:rPr lang="en-US" sz="2000" b="1" i="1" u="sng">
                <a:latin typeface="Verdana" pitchFamily="34" charset="0"/>
              </a:rPr>
              <a:t>1782</a:t>
            </a:r>
            <a:r>
              <a:rPr lang="en-US" sz="2000">
                <a:latin typeface="Verdana" pitchFamily="34" charset="0"/>
              </a:rPr>
              <a:t> in succession to an older city, Ayutthaya</a:t>
            </a:r>
            <a:br>
              <a:rPr lang="en-US" sz="2000">
                <a:latin typeface="Verdana" pitchFamily="34" charset="0"/>
              </a:rPr>
            </a:br>
            <a:endParaRPr lang="en-US" sz="2000">
              <a:latin typeface="Verdana" pitchFamily="34" charset="0"/>
            </a:endParaRPr>
          </a:p>
          <a:p>
            <a:pPr>
              <a:buSzPct val="75000"/>
              <a:buFont typeface="Wingdings" pitchFamily="2" charset="2"/>
              <a:buChar char="q"/>
            </a:pPr>
            <a:r>
              <a:rPr lang="en-US" sz="2000">
                <a:latin typeface="Verdana" pitchFamily="34" charset="0"/>
              </a:rPr>
              <a:t>“the people who brought the core elements of Thai identity, did not arrive in the Indochinese peninsula until a thousand years ago”</a:t>
            </a:r>
          </a:p>
          <a:p>
            <a:endParaRPr lang="en-US" sz="2000"/>
          </a:p>
        </p:txBody>
      </p:sp>
      <p:pic>
        <p:nvPicPr>
          <p:cNvPr id="21508" name="Picture 4" descr="mapSiamOld"/>
          <p:cNvPicPr>
            <a:picLocks noChangeAspect="1" noChangeArrowheads="1"/>
          </p:cNvPicPr>
          <p:nvPr/>
        </p:nvPicPr>
        <p:blipFill>
          <a:blip r:embed="rId2" cstate="print">
            <a:clrChange>
              <a:clrFrom>
                <a:srgbClr val="F7D886"/>
              </a:clrFrom>
              <a:clrTo>
                <a:srgbClr val="F7D886">
                  <a:alpha val="0"/>
                </a:srgbClr>
              </a:clrTo>
            </a:clrChange>
            <a:lum bright="-6000" contrast="24000"/>
          </a:blip>
          <a:srcRect/>
          <a:stretch>
            <a:fillRect/>
          </a:stretch>
        </p:blipFill>
        <p:spPr bwMode="auto">
          <a:xfrm>
            <a:off x="468313" y="304800"/>
            <a:ext cx="1511300" cy="1079500"/>
          </a:xfrm>
          <a:prstGeom prst="rect">
            <a:avLst/>
          </a:prstGeom>
          <a:noFill/>
          <a:ln w="9525">
            <a:solidFill>
              <a:srgbClr val="FFFF99"/>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1507">
                                            <p:txEl>
                                              <p:pRg st="1" end="1"/>
                                            </p:txEl>
                                          </p:spTgt>
                                        </p:tgtEl>
                                        <p:attrNameLst>
                                          <p:attrName>style.visibility</p:attrName>
                                        </p:attrNameLst>
                                      </p:cBhvr>
                                      <p:to>
                                        <p:strVal val="visible"/>
                                      </p:to>
                                    </p:set>
                                    <p:anim calcmode="lin" valueType="num">
                                      <p:cBhvr>
                                        <p:cTn id="7" dur="1000" fill="hold"/>
                                        <p:tgtEl>
                                          <p:spTgt spid="21507">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21507">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21507">
                                            <p:txEl>
                                              <p:pRg st="1" end="1"/>
                                            </p:txEl>
                                          </p:spTgt>
                                        </p:tgtEl>
                                      </p:cBhvr>
                                    </p:animEffect>
                                  </p:childTnLst>
                                </p:cTn>
                              </p:par>
                              <p:par>
                                <p:cTn id="10" presetID="29" presetClass="entr" presetSubtype="0" fill="hold" grpId="0" nodeType="withEffect">
                                  <p:stCondLst>
                                    <p:cond delay="0"/>
                                  </p:stCondLst>
                                  <p:childTnLst>
                                    <p:set>
                                      <p:cBhvr>
                                        <p:cTn id="11" dur="1" fill="hold">
                                          <p:stCondLst>
                                            <p:cond delay="0"/>
                                          </p:stCondLst>
                                        </p:cTn>
                                        <p:tgtEl>
                                          <p:spTgt spid="21507">
                                            <p:txEl>
                                              <p:pRg st="2" end="2"/>
                                            </p:txEl>
                                          </p:spTgt>
                                        </p:tgtEl>
                                        <p:attrNameLst>
                                          <p:attrName>style.visibility</p:attrName>
                                        </p:attrNameLst>
                                      </p:cBhvr>
                                      <p:to>
                                        <p:strVal val="visible"/>
                                      </p:to>
                                    </p:set>
                                    <p:anim calcmode="lin" valueType="num">
                                      <p:cBhvr>
                                        <p:cTn id="12" dur="1000" fill="hold"/>
                                        <p:tgtEl>
                                          <p:spTgt spid="21507">
                                            <p:txEl>
                                              <p:pRg st="2" end="2"/>
                                            </p:txEl>
                                          </p:spTgt>
                                        </p:tgtEl>
                                        <p:attrNameLst>
                                          <p:attrName>ppt_x</p:attrName>
                                        </p:attrNameLst>
                                      </p:cBhvr>
                                      <p:tavLst>
                                        <p:tav tm="0">
                                          <p:val>
                                            <p:strVal val="#ppt_x-.2"/>
                                          </p:val>
                                        </p:tav>
                                        <p:tav tm="100000">
                                          <p:val>
                                            <p:strVal val="#ppt_x"/>
                                          </p:val>
                                        </p:tav>
                                      </p:tavLst>
                                    </p:anim>
                                    <p:anim calcmode="lin" valueType="num">
                                      <p:cBhvr>
                                        <p:cTn id="13" dur="1000" fill="hold"/>
                                        <p:tgtEl>
                                          <p:spTgt spid="21507">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4" dur="1000"/>
                                        <p:tgtEl>
                                          <p:spTgt spid="21507">
                                            <p:txEl>
                                              <p:pRg st="2" end="2"/>
                                            </p:txEl>
                                          </p:spTgt>
                                        </p:tgtEl>
                                      </p:cBhvr>
                                    </p:animEffect>
                                  </p:childTnLst>
                                </p:cTn>
                              </p:par>
                            </p:childTnLst>
                          </p:cTn>
                        </p:par>
                        <p:par>
                          <p:cTn id="15" fill="hold">
                            <p:stCondLst>
                              <p:cond delay="1000"/>
                            </p:stCondLst>
                            <p:childTnLst>
                              <p:par>
                                <p:cTn id="16" presetID="29" presetClass="entr" presetSubtype="0" fill="hold" grpId="0" nodeType="afterEffect">
                                  <p:stCondLst>
                                    <p:cond delay="0"/>
                                  </p:stCondLst>
                                  <p:childTnLst>
                                    <p:set>
                                      <p:cBhvr>
                                        <p:cTn id="17" dur="1" fill="hold">
                                          <p:stCondLst>
                                            <p:cond delay="0"/>
                                          </p:stCondLst>
                                        </p:cTn>
                                        <p:tgtEl>
                                          <p:spTgt spid="21507">
                                            <p:txEl>
                                              <p:pRg st="3" end="3"/>
                                            </p:txEl>
                                          </p:spTgt>
                                        </p:tgtEl>
                                        <p:attrNameLst>
                                          <p:attrName>style.visibility</p:attrName>
                                        </p:attrNameLst>
                                      </p:cBhvr>
                                      <p:to>
                                        <p:strVal val="visible"/>
                                      </p:to>
                                    </p:set>
                                    <p:anim calcmode="lin" valueType="num">
                                      <p:cBhvr>
                                        <p:cTn id="18" dur="1000" fill="hold"/>
                                        <p:tgtEl>
                                          <p:spTgt spid="21507">
                                            <p:txEl>
                                              <p:pRg st="3" end="3"/>
                                            </p:txEl>
                                          </p:spTgt>
                                        </p:tgtEl>
                                        <p:attrNameLst>
                                          <p:attrName>ppt_x</p:attrName>
                                        </p:attrNameLst>
                                      </p:cBhvr>
                                      <p:tavLst>
                                        <p:tav tm="0">
                                          <p:val>
                                            <p:strVal val="#ppt_x-.2"/>
                                          </p:val>
                                        </p:tav>
                                        <p:tav tm="100000">
                                          <p:val>
                                            <p:strVal val="#ppt_x"/>
                                          </p:val>
                                        </p:tav>
                                      </p:tavLst>
                                    </p:anim>
                                    <p:anim calcmode="lin" valueType="num">
                                      <p:cBhvr>
                                        <p:cTn id="19" dur="1000" fill="hold"/>
                                        <p:tgtEl>
                                          <p:spTgt spid="21507">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0" dur="1000"/>
                                        <p:tgtEl>
                                          <p:spTgt spid="21507">
                                            <p:txEl>
                                              <p:pRg st="3" end="3"/>
                                            </p:txEl>
                                          </p:spTgt>
                                        </p:tgtEl>
                                      </p:cBhvr>
                                    </p:animEffect>
                                  </p:childTnLst>
                                </p:cTn>
                              </p:par>
                            </p:childTnLst>
                          </p:cTn>
                        </p:par>
                        <p:par>
                          <p:cTn id="21" fill="hold">
                            <p:stCondLst>
                              <p:cond delay="2000"/>
                            </p:stCondLst>
                            <p:childTnLst>
                              <p:par>
                                <p:cTn id="22" presetID="29" presetClass="entr" presetSubtype="0" fill="hold" grpId="0" nodeType="afterEffect">
                                  <p:stCondLst>
                                    <p:cond delay="0"/>
                                  </p:stCondLst>
                                  <p:childTnLst>
                                    <p:set>
                                      <p:cBhvr>
                                        <p:cTn id="23" dur="1" fill="hold">
                                          <p:stCondLst>
                                            <p:cond delay="0"/>
                                          </p:stCondLst>
                                        </p:cTn>
                                        <p:tgtEl>
                                          <p:spTgt spid="21507">
                                            <p:txEl>
                                              <p:pRg st="4" end="4"/>
                                            </p:txEl>
                                          </p:spTgt>
                                        </p:tgtEl>
                                        <p:attrNameLst>
                                          <p:attrName>style.visibility</p:attrName>
                                        </p:attrNameLst>
                                      </p:cBhvr>
                                      <p:to>
                                        <p:strVal val="visible"/>
                                      </p:to>
                                    </p:set>
                                    <p:anim calcmode="lin" valueType="num">
                                      <p:cBhvr>
                                        <p:cTn id="24" dur="1000" fill="hold"/>
                                        <p:tgtEl>
                                          <p:spTgt spid="21507">
                                            <p:txEl>
                                              <p:pRg st="4" end="4"/>
                                            </p:txEl>
                                          </p:spTgt>
                                        </p:tgtEl>
                                        <p:attrNameLst>
                                          <p:attrName>ppt_x</p:attrName>
                                        </p:attrNameLst>
                                      </p:cBhvr>
                                      <p:tavLst>
                                        <p:tav tm="0">
                                          <p:val>
                                            <p:strVal val="#ppt_x-.2"/>
                                          </p:val>
                                        </p:tav>
                                        <p:tav tm="100000">
                                          <p:val>
                                            <p:strVal val="#ppt_x"/>
                                          </p:val>
                                        </p:tav>
                                      </p:tavLst>
                                    </p:anim>
                                    <p:anim calcmode="lin" valueType="num">
                                      <p:cBhvr>
                                        <p:cTn id="25" dur="1000" fill="hold"/>
                                        <p:tgtEl>
                                          <p:spTgt spid="21507">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6" dur="1000"/>
                                        <p:tgtEl>
                                          <p:spTgt spid="2150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Footer Placeholder 3"/>
          <p:cNvSpPr>
            <a:spLocks noGrp="1"/>
          </p:cNvSpPr>
          <p:nvPr>
            <p:ph type="ftr" sz="quarter" idx="10"/>
          </p:nvPr>
        </p:nvSpPr>
        <p:spPr/>
        <p:txBody>
          <a:bodyPr/>
          <a:lstStyle/>
          <a:p>
            <a:r>
              <a:rPr lang="en-US"/>
              <a:t>Dr.Wankwan Polachan</a:t>
            </a:r>
            <a:endParaRPr lang="th-TH"/>
          </a:p>
        </p:txBody>
      </p:sp>
      <p:sp>
        <p:nvSpPr>
          <p:cNvPr id="22531" name="Rectangle 3"/>
          <p:cNvSpPr>
            <a:spLocks noGrp="1" noChangeArrowheads="1"/>
          </p:cNvSpPr>
          <p:nvPr>
            <p:ph type="body" idx="1"/>
          </p:nvPr>
        </p:nvSpPr>
        <p:spPr bwMode="auto">
          <a:noFill/>
          <a:ln>
            <a:miter lim="800000"/>
            <a:headEnd/>
            <a:tailEnd/>
          </a:ln>
        </p:spPr>
        <p:txBody>
          <a:bodyPr vert="horz" wrap="square" lIns="91440" tIns="45720" rIns="91440" bIns="45720" numCol="1" anchor="t" anchorCtr="0" compatLnSpc="1">
            <a:prstTxWarp prst="textNoShape">
              <a:avLst/>
            </a:prstTxWarp>
          </a:bodyPr>
          <a:lstStyle/>
          <a:p>
            <a:pPr>
              <a:buSzPct val="65000"/>
              <a:buFont typeface="Wingdings" pitchFamily="2" charset="2"/>
              <a:buNone/>
            </a:pPr>
            <a:r>
              <a:rPr lang="en-US" sz="2400" b="1">
                <a:latin typeface="Verdana" pitchFamily="34" charset="0"/>
              </a:rPr>
              <a:t>	</a:t>
            </a:r>
            <a:r>
              <a:rPr lang="en-US" sz="2800" b="1" u="sng">
                <a:effectLst>
                  <a:outerShdw blurRad="38100" dist="38100" dir="2700000" algn="tl">
                    <a:srgbClr val="FFFFFF"/>
                  </a:outerShdw>
                </a:effectLst>
                <a:latin typeface="Verdana" pitchFamily="34" charset="0"/>
              </a:rPr>
              <a:t>Thai vs. Tai</a:t>
            </a:r>
            <a:br>
              <a:rPr lang="en-US" sz="2800" b="1" u="sng">
                <a:effectLst>
                  <a:outerShdw blurRad="38100" dist="38100" dir="2700000" algn="tl">
                    <a:srgbClr val="FFFFFF"/>
                  </a:outerShdw>
                </a:effectLst>
                <a:latin typeface="Verdana" pitchFamily="34" charset="0"/>
              </a:rPr>
            </a:br>
            <a:endParaRPr lang="en-US" sz="2800" b="1" u="sng">
              <a:effectLst>
                <a:outerShdw blurRad="38100" dist="38100" dir="2700000" algn="tl">
                  <a:srgbClr val="FFFFFF"/>
                </a:outerShdw>
              </a:effectLst>
              <a:latin typeface="Verdana" pitchFamily="34" charset="0"/>
            </a:endParaRPr>
          </a:p>
          <a:p>
            <a:pPr>
              <a:buSzPct val="75000"/>
              <a:buFont typeface="Wingdings" pitchFamily="2" charset="2"/>
              <a:buChar char="q"/>
            </a:pPr>
            <a:r>
              <a:rPr lang="en-US" sz="2000" b="1">
                <a:latin typeface="Verdana" pitchFamily="34" charset="0"/>
              </a:rPr>
              <a:t>“Tai”:</a:t>
            </a:r>
            <a:r>
              <a:rPr lang="en-US" sz="2000">
                <a:latin typeface="Verdana" pitchFamily="34" charset="0"/>
              </a:rPr>
              <a:t> a cultural and linguistic term used to denote various Tai peoples in general</a:t>
            </a:r>
            <a:br>
              <a:rPr lang="en-US" sz="2000">
                <a:latin typeface="Verdana" pitchFamily="34" charset="0"/>
              </a:rPr>
            </a:br>
            <a:endParaRPr lang="en-US" sz="2000">
              <a:latin typeface="Verdana" pitchFamily="34" charset="0"/>
            </a:endParaRPr>
          </a:p>
          <a:p>
            <a:pPr>
              <a:buSzPct val="75000"/>
              <a:buFont typeface="Wingdings" pitchFamily="2" charset="2"/>
              <a:buChar char="q"/>
            </a:pPr>
            <a:r>
              <a:rPr lang="en-US" sz="2000">
                <a:latin typeface="Verdana" pitchFamily="34" charset="0"/>
              </a:rPr>
              <a:t>“Thai culture and identity” emerged as the product of interaction between</a:t>
            </a:r>
          </a:p>
        </p:txBody>
      </p:sp>
      <p:sp>
        <p:nvSpPr>
          <p:cNvPr id="22533" name="Line 5"/>
          <p:cNvSpPr>
            <a:spLocks noChangeShapeType="1"/>
          </p:cNvSpPr>
          <p:nvPr/>
        </p:nvSpPr>
        <p:spPr bwMode="auto">
          <a:xfrm>
            <a:off x="5586413" y="4713288"/>
            <a:ext cx="792162" cy="0"/>
          </a:xfrm>
          <a:prstGeom prst="line">
            <a:avLst/>
          </a:prstGeom>
          <a:noFill/>
          <a:ln w="25400">
            <a:solidFill>
              <a:srgbClr val="FF0000"/>
            </a:solidFill>
            <a:round/>
            <a:headEnd/>
            <a:tailEnd type="triangle" w="lg" len="lg"/>
          </a:ln>
          <a:effectLst/>
        </p:spPr>
        <p:txBody>
          <a:bodyPr/>
          <a:lstStyle/>
          <a:p>
            <a:endParaRPr lang="en-US"/>
          </a:p>
        </p:txBody>
      </p:sp>
      <p:sp>
        <p:nvSpPr>
          <p:cNvPr id="22534" name="Text Box 6"/>
          <p:cNvSpPr txBox="1">
            <a:spLocks noChangeArrowheads="1"/>
          </p:cNvSpPr>
          <p:nvPr/>
        </p:nvSpPr>
        <p:spPr bwMode="auto">
          <a:xfrm>
            <a:off x="5908675" y="4352925"/>
            <a:ext cx="2305050" cy="822325"/>
          </a:xfrm>
          <a:prstGeom prst="rect">
            <a:avLst/>
          </a:prstGeom>
          <a:noFill/>
          <a:ln w="9525">
            <a:noFill/>
            <a:miter lim="800000"/>
            <a:headEnd/>
            <a:tailEnd/>
          </a:ln>
          <a:effectLst/>
        </p:spPr>
        <p:txBody>
          <a:bodyPr>
            <a:spAutoFit/>
          </a:bodyPr>
          <a:lstStyle/>
          <a:p>
            <a:pPr algn="ctr">
              <a:spcBef>
                <a:spcPct val="50000"/>
              </a:spcBef>
            </a:pPr>
            <a:r>
              <a:rPr lang="en-US" sz="2400">
                <a:latin typeface="Verdana" pitchFamily="34" charset="0"/>
                <a:ea typeface="Arial Unicode MS" pitchFamily="34" charset="-128"/>
                <a:cs typeface="Arial Unicode MS" pitchFamily="34" charset="-128"/>
              </a:rPr>
              <a:t>Mon,</a:t>
            </a:r>
            <a:br>
              <a:rPr lang="en-US" sz="2400">
                <a:latin typeface="Verdana" pitchFamily="34" charset="0"/>
                <a:ea typeface="Arial Unicode MS" pitchFamily="34" charset="-128"/>
                <a:cs typeface="Arial Unicode MS" pitchFamily="34" charset="-128"/>
              </a:rPr>
            </a:br>
            <a:r>
              <a:rPr lang="en-US" sz="2400">
                <a:latin typeface="Verdana" pitchFamily="34" charset="0"/>
                <a:ea typeface="Arial Unicode MS" pitchFamily="34" charset="-128"/>
                <a:cs typeface="Arial Unicode MS" pitchFamily="34" charset="-128"/>
              </a:rPr>
              <a:t>Khmer</a:t>
            </a:r>
          </a:p>
        </p:txBody>
      </p:sp>
      <p:sp>
        <p:nvSpPr>
          <p:cNvPr id="22535" name="Text Box 7"/>
          <p:cNvSpPr txBox="1">
            <a:spLocks noChangeArrowheads="1"/>
          </p:cNvSpPr>
          <p:nvPr/>
        </p:nvSpPr>
        <p:spPr bwMode="auto">
          <a:xfrm>
            <a:off x="5946775" y="5343525"/>
            <a:ext cx="2305050" cy="822325"/>
          </a:xfrm>
          <a:prstGeom prst="rect">
            <a:avLst/>
          </a:prstGeom>
          <a:noFill/>
          <a:ln w="9525">
            <a:noFill/>
            <a:miter lim="800000"/>
            <a:headEnd/>
            <a:tailEnd/>
          </a:ln>
          <a:effectLst/>
        </p:spPr>
        <p:txBody>
          <a:bodyPr>
            <a:spAutoFit/>
          </a:bodyPr>
          <a:lstStyle/>
          <a:p>
            <a:pPr algn="ctr">
              <a:spcBef>
                <a:spcPct val="50000"/>
              </a:spcBef>
            </a:pPr>
            <a:r>
              <a:rPr lang="en-US" sz="2400">
                <a:latin typeface="Verdana" pitchFamily="34" charset="0"/>
                <a:ea typeface="Arial Unicode MS" pitchFamily="34" charset="-128"/>
                <a:cs typeface="Arial Unicode MS" pitchFamily="34" charset="-128"/>
              </a:rPr>
              <a:t>Chinese, Indian</a:t>
            </a:r>
          </a:p>
        </p:txBody>
      </p:sp>
      <p:sp>
        <p:nvSpPr>
          <p:cNvPr id="22536" name="Line 8"/>
          <p:cNvSpPr>
            <a:spLocks noChangeShapeType="1"/>
          </p:cNvSpPr>
          <p:nvPr/>
        </p:nvSpPr>
        <p:spPr bwMode="auto">
          <a:xfrm>
            <a:off x="5514975" y="5757863"/>
            <a:ext cx="792163" cy="0"/>
          </a:xfrm>
          <a:prstGeom prst="line">
            <a:avLst/>
          </a:prstGeom>
          <a:noFill/>
          <a:ln w="25400">
            <a:solidFill>
              <a:srgbClr val="FF0000"/>
            </a:solidFill>
            <a:round/>
            <a:headEnd/>
            <a:tailEnd type="triangle" w="lg" len="lg"/>
          </a:ln>
          <a:effectLst/>
        </p:spPr>
        <p:txBody>
          <a:bodyPr/>
          <a:lstStyle/>
          <a:p>
            <a:endParaRPr lang="en-US"/>
          </a:p>
        </p:txBody>
      </p:sp>
      <p:sp>
        <p:nvSpPr>
          <p:cNvPr id="22537" name="Text Box 9"/>
          <p:cNvSpPr txBox="1">
            <a:spLocks noChangeArrowheads="1"/>
          </p:cNvSpPr>
          <p:nvPr/>
        </p:nvSpPr>
        <p:spPr bwMode="auto">
          <a:xfrm>
            <a:off x="3544888" y="5397500"/>
            <a:ext cx="2376487" cy="701675"/>
          </a:xfrm>
          <a:prstGeom prst="rect">
            <a:avLst/>
          </a:prstGeom>
          <a:noFill/>
          <a:ln w="9525">
            <a:noFill/>
            <a:miter lim="800000"/>
            <a:headEnd/>
            <a:tailEnd/>
          </a:ln>
          <a:effectLst/>
        </p:spPr>
        <p:txBody>
          <a:bodyPr>
            <a:spAutoFit/>
          </a:bodyPr>
          <a:lstStyle/>
          <a:p>
            <a:pPr algn="ctr">
              <a:spcBef>
                <a:spcPct val="50000"/>
              </a:spcBef>
            </a:pPr>
            <a:r>
              <a:rPr lang="en-US" sz="2000">
                <a:latin typeface="Verdana" pitchFamily="34" charset="0"/>
                <a:ea typeface="Arial Unicode MS" pitchFamily="34" charset="-128"/>
                <a:cs typeface="Arial Unicode MS" pitchFamily="34" charset="-128"/>
              </a:rPr>
              <a:t>Immigrant </a:t>
            </a:r>
            <a:br>
              <a:rPr lang="en-US" sz="2000">
                <a:latin typeface="Verdana" pitchFamily="34" charset="0"/>
                <a:ea typeface="Arial Unicode MS" pitchFamily="34" charset="-128"/>
                <a:cs typeface="Arial Unicode MS" pitchFamily="34" charset="-128"/>
              </a:rPr>
            </a:br>
            <a:r>
              <a:rPr lang="en-US" sz="2000">
                <a:latin typeface="Verdana" pitchFamily="34" charset="0"/>
                <a:ea typeface="Arial Unicode MS" pitchFamily="34" charset="-128"/>
                <a:cs typeface="Arial Unicode MS" pitchFamily="34" charset="-128"/>
              </a:rPr>
              <a:t>cultures</a:t>
            </a:r>
          </a:p>
        </p:txBody>
      </p:sp>
      <p:sp>
        <p:nvSpPr>
          <p:cNvPr id="22538" name="Text Box 10"/>
          <p:cNvSpPr txBox="1">
            <a:spLocks noChangeArrowheads="1"/>
          </p:cNvSpPr>
          <p:nvPr/>
        </p:nvSpPr>
        <p:spPr bwMode="auto">
          <a:xfrm>
            <a:off x="3921125" y="4473575"/>
            <a:ext cx="2376488" cy="396875"/>
          </a:xfrm>
          <a:prstGeom prst="rect">
            <a:avLst/>
          </a:prstGeom>
          <a:noFill/>
          <a:ln w="9525">
            <a:noFill/>
            <a:miter lim="800000"/>
            <a:headEnd/>
            <a:tailEnd/>
          </a:ln>
          <a:effectLst/>
        </p:spPr>
        <p:txBody>
          <a:bodyPr>
            <a:spAutoFit/>
          </a:bodyPr>
          <a:lstStyle/>
          <a:p>
            <a:pPr>
              <a:spcBef>
                <a:spcPct val="50000"/>
              </a:spcBef>
            </a:pPr>
            <a:r>
              <a:rPr lang="en-US" sz="2000">
                <a:latin typeface="Verdana" pitchFamily="34" charset="0"/>
                <a:ea typeface="Arial Unicode MS" pitchFamily="34" charset="-128"/>
                <a:cs typeface="Arial Unicode MS" pitchFamily="34" charset="-128"/>
              </a:rPr>
              <a:t>Indigenous</a:t>
            </a:r>
          </a:p>
        </p:txBody>
      </p:sp>
      <p:sp>
        <p:nvSpPr>
          <p:cNvPr id="22539" name="Line 11"/>
          <p:cNvSpPr>
            <a:spLocks noChangeShapeType="1"/>
          </p:cNvSpPr>
          <p:nvPr/>
        </p:nvSpPr>
        <p:spPr bwMode="auto">
          <a:xfrm>
            <a:off x="3065463" y="5414963"/>
            <a:ext cx="720725" cy="360362"/>
          </a:xfrm>
          <a:prstGeom prst="line">
            <a:avLst/>
          </a:prstGeom>
          <a:noFill/>
          <a:ln w="25400">
            <a:solidFill>
              <a:srgbClr val="FF0000"/>
            </a:solidFill>
            <a:round/>
            <a:headEnd/>
            <a:tailEnd type="oval" w="lg" len="lg"/>
          </a:ln>
          <a:effectLst/>
        </p:spPr>
        <p:txBody>
          <a:bodyPr/>
          <a:lstStyle/>
          <a:p>
            <a:endParaRPr lang="en-US"/>
          </a:p>
        </p:txBody>
      </p:sp>
      <p:sp>
        <p:nvSpPr>
          <p:cNvPr id="22540" name="Line 12"/>
          <p:cNvSpPr>
            <a:spLocks noChangeShapeType="1"/>
          </p:cNvSpPr>
          <p:nvPr/>
        </p:nvSpPr>
        <p:spPr bwMode="auto">
          <a:xfrm flipV="1">
            <a:off x="3078163" y="4694238"/>
            <a:ext cx="792162" cy="431800"/>
          </a:xfrm>
          <a:prstGeom prst="line">
            <a:avLst/>
          </a:prstGeom>
          <a:noFill/>
          <a:ln w="25400">
            <a:solidFill>
              <a:srgbClr val="FF0000"/>
            </a:solidFill>
            <a:round/>
            <a:headEnd/>
            <a:tailEnd type="oval" w="lg" len="lg"/>
          </a:ln>
          <a:effectLst/>
        </p:spPr>
        <p:txBody>
          <a:bodyPr/>
          <a:lstStyle/>
          <a:p>
            <a:endParaRPr lang="en-US"/>
          </a:p>
        </p:txBody>
      </p:sp>
      <p:grpSp>
        <p:nvGrpSpPr>
          <p:cNvPr id="22545" name="Group 17"/>
          <p:cNvGrpSpPr>
            <a:grpSpLocks/>
          </p:cNvGrpSpPr>
          <p:nvPr/>
        </p:nvGrpSpPr>
        <p:grpSpPr bwMode="auto">
          <a:xfrm>
            <a:off x="989013" y="4557713"/>
            <a:ext cx="2016125" cy="1368425"/>
            <a:chOff x="623" y="2871"/>
            <a:chExt cx="1270" cy="862"/>
          </a:xfrm>
        </p:grpSpPr>
        <p:sp>
          <p:nvSpPr>
            <p:cNvPr id="22541" name="Oval 13"/>
            <p:cNvSpPr>
              <a:spLocks noChangeArrowheads="1"/>
            </p:cNvSpPr>
            <p:nvPr/>
          </p:nvSpPr>
          <p:spPr bwMode="auto">
            <a:xfrm>
              <a:off x="623" y="2871"/>
              <a:ext cx="1270" cy="862"/>
            </a:xfrm>
            <a:prstGeom prst="ellipse">
              <a:avLst/>
            </a:prstGeom>
            <a:noFill/>
            <a:ln w="31750">
              <a:solidFill>
                <a:srgbClr val="FF0000"/>
              </a:solidFill>
              <a:prstDash val="sysDot"/>
              <a:round/>
              <a:headEnd/>
              <a:tailEnd/>
            </a:ln>
            <a:effectLst/>
          </p:spPr>
          <p:txBody>
            <a:bodyPr wrap="none" anchor="ctr"/>
            <a:lstStyle/>
            <a:p>
              <a:endParaRPr lang="en-US"/>
            </a:p>
          </p:txBody>
        </p:sp>
        <p:sp>
          <p:nvSpPr>
            <p:cNvPr id="22542" name="Text Box 14"/>
            <p:cNvSpPr txBox="1">
              <a:spLocks noChangeArrowheads="1"/>
            </p:cNvSpPr>
            <p:nvPr/>
          </p:nvSpPr>
          <p:spPr bwMode="auto">
            <a:xfrm>
              <a:off x="805" y="3144"/>
              <a:ext cx="862" cy="288"/>
            </a:xfrm>
            <a:prstGeom prst="rect">
              <a:avLst/>
            </a:prstGeom>
            <a:noFill/>
            <a:ln w="9525">
              <a:noFill/>
              <a:miter lim="800000"/>
              <a:headEnd/>
              <a:tailEnd/>
            </a:ln>
            <a:effectLst/>
          </p:spPr>
          <p:txBody>
            <a:bodyPr>
              <a:spAutoFit/>
            </a:bodyPr>
            <a:lstStyle/>
            <a:p>
              <a:pPr algn="ctr">
                <a:spcBef>
                  <a:spcPct val="50000"/>
                </a:spcBef>
              </a:pPr>
              <a:r>
                <a:rPr lang="en-US" sz="2400" b="1">
                  <a:latin typeface="Verdana" pitchFamily="34" charset="0"/>
                  <a:ea typeface="Arial Unicode MS" pitchFamily="34" charset="-128"/>
                  <a:cs typeface="Arial Unicode MS" pitchFamily="34" charset="-128"/>
                </a:rPr>
                <a:t>Tai</a:t>
              </a:r>
            </a:p>
          </p:txBody>
        </p:sp>
      </p:grpSp>
      <p:pic>
        <p:nvPicPr>
          <p:cNvPr id="22544" name="Picture 16" descr="mapSiamOld"/>
          <p:cNvPicPr>
            <a:picLocks noChangeAspect="1" noChangeArrowheads="1"/>
          </p:cNvPicPr>
          <p:nvPr/>
        </p:nvPicPr>
        <p:blipFill>
          <a:blip r:embed="rId2" cstate="print">
            <a:clrChange>
              <a:clrFrom>
                <a:srgbClr val="F7D886"/>
              </a:clrFrom>
              <a:clrTo>
                <a:srgbClr val="F7D886">
                  <a:alpha val="0"/>
                </a:srgbClr>
              </a:clrTo>
            </a:clrChange>
            <a:lum bright="-6000" contrast="24000"/>
          </a:blip>
          <a:srcRect/>
          <a:stretch>
            <a:fillRect/>
          </a:stretch>
        </p:blipFill>
        <p:spPr bwMode="auto">
          <a:xfrm>
            <a:off x="468313" y="304800"/>
            <a:ext cx="1511300" cy="1079500"/>
          </a:xfrm>
          <a:prstGeom prst="rect">
            <a:avLst/>
          </a:prstGeom>
          <a:noFill/>
          <a:ln w="9525">
            <a:solidFill>
              <a:srgbClr val="FFFF99"/>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2531">
                                            <p:txEl>
                                              <p:pRg st="1" end="1"/>
                                            </p:txEl>
                                          </p:spTgt>
                                        </p:tgtEl>
                                        <p:attrNameLst>
                                          <p:attrName>style.visibility</p:attrName>
                                        </p:attrNameLst>
                                      </p:cBhvr>
                                      <p:to>
                                        <p:strVal val="visible"/>
                                      </p:to>
                                    </p:set>
                                    <p:anim calcmode="lin" valueType="num">
                                      <p:cBhvr>
                                        <p:cTn id="7" dur="1000" fill="hold"/>
                                        <p:tgtEl>
                                          <p:spTgt spid="22531">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22531">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22531">
                                            <p:txEl>
                                              <p:pRg st="1" end="1"/>
                                            </p:txEl>
                                          </p:spTgt>
                                        </p:tgtEl>
                                      </p:cBhvr>
                                    </p:animEffect>
                                  </p:childTnLst>
                                </p:cTn>
                              </p:par>
                            </p:childTnLst>
                          </p:cTn>
                        </p:par>
                        <p:par>
                          <p:cTn id="10" fill="hold">
                            <p:stCondLst>
                              <p:cond delay="1000"/>
                            </p:stCondLst>
                            <p:childTnLst>
                              <p:par>
                                <p:cTn id="11" presetID="29" presetClass="entr" presetSubtype="0" fill="hold" grpId="0" nodeType="afterEffect">
                                  <p:stCondLst>
                                    <p:cond delay="0"/>
                                  </p:stCondLst>
                                  <p:childTnLst>
                                    <p:set>
                                      <p:cBhvr>
                                        <p:cTn id="12" dur="1" fill="hold">
                                          <p:stCondLst>
                                            <p:cond delay="0"/>
                                          </p:stCondLst>
                                        </p:cTn>
                                        <p:tgtEl>
                                          <p:spTgt spid="22531">
                                            <p:txEl>
                                              <p:pRg st="2" end="2"/>
                                            </p:txEl>
                                          </p:spTgt>
                                        </p:tgtEl>
                                        <p:attrNameLst>
                                          <p:attrName>style.visibility</p:attrName>
                                        </p:attrNameLst>
                                      </p:cBhvr>
                                      <p:to>
                                        <p:strVal val="visible"/>
                                      </p:to>
                                    </p:set>
                                    <p:anim calcmode="lin" valueType="num">
                                      <p:cBhvr>
                                        <p:cTn id="13" dur="1000" fill="hold"/>
                                        <p:tgtEl>
                                          <p:spTgt spid="22531">
                                            <p:txEl>
                                              <p:pRg st="2" end="2"/>
                                            </p:txEl>
                                          </p:spTgt>
                                        </p:tgtEl>
                                        <p:attrNameLst>
                                          <p:attrName>ppt_x</p:attrName>
                                        </p:attrNameLst>
                                      </p:cBhvr>
                                      <p:tavLst>
                                        <p:tav tm="0">
                                          <p:val>
                                            <p:strVal val="#ppt_x-.2"/>
                                          </p:val>
                                        </p:tav>
                                        <p:tav tm="100000">
                                          <p:val>
                                            <p:strVal val="#ppt_x"/>
                                          </p:val>
                                        </p:tav>
                                      </p:tavLst>
                                    </p:anim>
                                    <p:anim calcmode="lin" valueType="num">
                                      <p:cBhvr>
                                        <p:cTn id="14" dur="1000" fill="hold"/>
                                        <p:tgtEl>
                                          <p:spTgt spid="22531">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22531">
                                            <p:txEl>
                                              <p:pRg st="2" end="2"/>
                                            </p:txEl>
                                          </p:spTgt>
                                        </p:tgtEl>
                                      </p:cBhvr>
                                    </p:animEffect>
                                  </p:childTnLst>
                                </p:cTn>
                              </p:par>
                            </p:childTnLst>
                          </p:cTn>
                        </p:par>
                        <p:par>
                          <p:cTn id="16" fill="hold">
                            <p:stCondLst>
                              <p:cond delay="2000"/>
                            </p:stCondLst>
                            <p:childTnLst>
                              <p:par>
                                <p:cTn id="17" presetID="14" presetClass="entr" presetSubtype="10" fill="hold" nodeType="afterEffect">
                                  <p:stCondLst>
                                    <p:cond delay="0"/>
                                  </p:stCondLst>
                                  <p:childTnLst>
                                    <p:set>
                                      <p:cBhvr>
                                        <p:cTn id="18" dur="1" fill="hold">
                                          <p:stCondLst>
                                            <p:cond delay="0"/>
                                          </p:stCondLst>
                                        </p:cTn>
                                        <p:tgtEl>
                                          <p:spTgt spid="22545"/>
                                        </p:tgtEl>
                                        <p:attrNameLst>
                                          <p:attrName>style.visibility</p:attrName>
                                        </p:attrNameLst>
                                      </p:cBhvr>
                                      <p:to>
                                        <p:strVal val="visible"/>
                                      </p:to>
                                    </p:set>
                                    <p:animEffect transition="in" filter="randombar(horizontal)">
                                      <p:cBhvr>
                                        <p:cTn id="19" dur="1000"/>
                                        <p:tgtEl>
                                          <p:spTgt spid="22545"/>
                                        </p:tgtEl>
                                      </p:cBhvr>
                                    </p:animEffect>
                                  </p:childTnLst>
                                </p:cTn>
                              </p:par>
                            </p:childTnLst>
                          </p:cTn>
                        </p:par>
                        <p:par>
                          <p:cTn id="20" fill="hold">
                            <p:stCondLst>
                              <p:cond delay="3000"/>
                            </p:stCondLst>
                            <p:childTnLst>
                              <p:par>
                                <p:cTn id="21" presetID="22" presetClass="entr" presetSubtype="4" fill="hold" grpId="0" nodeType="afterEffect">
                                  <p:stCondLst>
                                    <p:cond delay="500"/>
                                  </p:stCondLst>
                                  <p:childTnLst>
                                    <p:set>
                                      <p:cBhvr>
                                        <p:cTn id="22" dur="1" fill="hold">
                                          <p:stCondLst>
                                            <p:cond delay="0"/>
                                          </p:stCondLst>
                                        </p:cTn>
                                        <p:tgtEl>
                                          <p:spTgt spid="22540"/>
                                        </p:tgtEl>
                                        <p:attrNameLst>
                                          <p:attrName>style.visibility</p:attrName>
                                        </p:attrNameLst>
                                      </p:cBhvr>
                                      <p:to>
                                        <p:strVal val="visible"/>
                                      </p:to>
                                    </p:set>
                                    <p:animEffect transition="in" filter="wipe(down)">
                                      <p:cBhvr>
                                        <p:cTn id="23" dur="500"/>
                                        <p:tgtEl>
                                          <p:spTgt spid="22540"/>
                                        </p:tgtEl>
                                      </p:cBhvr>
                                    </p:animEffect>
                                  </p:childTnLst>
                                </p:cTn>
                              </p:par>
                            </p:childTnLst>
                          </p:cTn>
                        </p:par>
                        <p:par>
                          <p:cTn id="24" fill="hold">
                            <p:stCondLst>
                              <p:cond delay="4000"/>
                            </p:stCondLst>
                            <p:childTnLst>
                              <p:par>
                                <p:cTn id="25" presetID="29" presetClass="entr" presetSubtype="0" fill="hold" grpId="0" nodeType="afterEffect">
                                  <p:stCondLst>
                                    <p:cond delay="500"/>
                                  </p:stCondLst>
                                  <p:childTnLst>
                                    <p:set>
                                      <p:cBhvr>
                                        <p:cTn id="26" dur="1" fill="hold">
                                          <p:stCondLst>
                                            <p:cond delay="0"/>
                                          </p:stCondLst>
                                        </p:cTn>
                                        <p:tgtEl>
                                          <p:spTgt spid="22538"/>
                                        </p:tgtEl>
                                        <p:attrNameLst>
                                          <p:attrName>style.visibility</p:attrName>
                                        </p:attrNameLst>
                                      </p:cBhvr>
                                      <p:to>
                                        <p:strVal val="visible"/>
                                      </p:to>
                                    </p:set>
                                    <p:anim calcmode="lin" valueType="num">
                                      <p:cBhvr>
                                        <p:cTn id="27" dur="2000" fill="hold"/>
                                        <p:tgtEl>
                                          <p:spTgt spid="22538"/>
                                        </p:tgtEl>
                                        <p:attrNameLst>
                                          <p:attrName>ppt_x</p:attrName>
                                        </p:attrNameLst>
                                      </p:cBhvr>
                                      <p:tavLst>
                                        <p:tav tm="0">
                                          <p:val>
                                            <p:strVal val="#ppt_x-.2"/>
                                          </p:val>
                                        </p:tav>
                                        <p:tav tm="100000">
                                          <p:val>
                                            <p:strVal val="#ppt_x"/>
                                          </p:val>
                                        </p:tav>
                                      </p:tavLst>
                                    </p:anim>
                                    <p:anim calcmode="lin" valueType="num">
                                      <p:cBhvr>
                                        <p:cTn id="28" dur="2000" fill="hold"/>
                                        <p:tgtEl>
                                          <p:spTgt spid="22538"/>
                                        </p:tgtEl>
                                        <p:attrNameLst>
                                          <p:attrName>ppt_y</p:attrName>
                                        </p:attrNameLst>
                                      </p:cBhvr>
                                      <p:tavLst>
                                        <p:tav tm="0">
                                          <p:val>
                                            <p:strVal val="#ppt_y"/>
                                          </p:val>
                                        </p:tav>
                                        <p:tav tm="100000">
                                          <p:val>
                                            <p:strVal val="#ppt_y"/>
                                          </p:val>
                                        </p:tav>
                                      </p:tavLst>
                                    </p:anim>
                                    <p:animEffect transition="in" filter="wipe(right)" prLst="gradientSize: 0.1">
                                      <p:cBhvr>
                                        <p:cTn id="29" dur="2000"/>
                                        <p:tgtEl>
                                          <p:spTgt spid="22538"/>
                                        </p:tgtEl>
                                      </p:cBhvr>
                                    </p:animEffect>
                                  </p:childTnLst>
                                </p:cTn>
                              </p:par>
                            </p:childTnLst>
                          </p:cTn>
                        </p:par>
                        <p:par>
                          <p:cTn id="30" fill="hold">
                            <p:stCondLst>
                              <p:cond delay="6500"/>
                            </p:stCondLst>
                            <p:childTnLst>
                              <p:par>
                                <p:cTn id="31" presetID="29" presetClass="entr" presetSubtype="0" fill="hold" grpId="0" nodeType="afterEffect">
                                  <p:stCondLst>
                                    <p:cond delay="500"/>
                                  </p:stCondLst>
                                  <p:childTnLst>
                                    <p:set>
                                      <p:cBhvr>
                                        <p:cTn id="32" dur="1" fill="hold">
                                          <p:stCondLst>
                                            <p:cond delay="0"/>
                                          </p:stCondLst>
                                        </p:cTn>
                                        <p:tgtEl>
                                          <p:spTgt spid="22533"/>
                                        </p:tgtEl>
                                        <p:attrNameLst>
                                          <p:attrName>style.visibility</p:attrName>
                                        </p:attrNameLst>
                                      </p:cBhvr>
                                      <p:to>
                                        <p:strVal val="visible"/>
                                      </p:to>
                                    </p:set>
                                    <p:anim calcmode="lin" valueType="num">
                                      <p:cBhvr>
                                        <p:cTn id="33" dur="1000" fill="hold"/>
                                        <p:tgtEl>
                                          <p:spTgt spid="22533"/>
                                        </p:tgtEl>
                                        <p:attrNameLst>
                                          <p:attrName>ppt_x</p:attrName>
                                        </p:attrNameLst>
                                      </p:cBhvr>
                                      <p:tavLst>
                                        <p:tav tm="0">
                                          <p:val>
                                            <p:strVal val="#ppt_x-.2"/>
                                          </p:val>
                                        </p:tav>
                                        <p:tav tm="100000">
                                          <p:val>
                                            <p:strVal val="#ppt_x"/>
                                          </p:val>
                                        </p:tav>
                                      </p:tavLst>
                                    </p:anim>
                                    <p:anim calcmode="lin" valueType="num">
                                      <p:cBhvr>
                                        <p:cTn id="34" dur="1000" fill="hold"/>
                                        <p:tgtEl>
                                          <p:spTgt spid="22533"/>
                                        </p:tgtEl>
                                        <p:attrNameLst>
                                          <p:attrName>ppt_y</p:attrName>
                                        </p:attrNameLst>
                                      </p:cBhvr>
                                      <p:tavLst>
                                        <p:tav tm="0">
                                          <p:val>
                                            <p:strVal val="#ppt_y"/>
                                          </p:val>
                                        </p:tav>
                                        <p:tav tm="100000">
                                          <p:val>
                                            <p:strVal val="#ppt_y"/>
                                          </p:val>
                                        </p:tav>
                                      </p:tavLst>
                                    </p:anim>
                                    <p:animEffect transition="in" filter="wipe(right)" prLst="gradientSize: 0.1">
                                      <p:cBhvr>
                                        <p:cTn id="35" dur="1000"/>
                                        <p:tgtEl>
                                          <p:spTgt spid="22533"/>
                                        </p:tgtEl>
                                      </p:cBhvr>
                                    </p:animEffect>
                                  </p:childTnLst>
                                </p:cTn>
                              </p:par>
                            </p:childTnLst>
                          </p:cTn>
                        </p:par>
                        <p:par>
                          <p:cTn id="36" fill="hold">
                            <p:stCondLst>
                              <p:cond delay="8000"/>
                            </p:stCondLst>
                            <p:childTnLst>
                              <p:par>
                                <p:cTn id="37" presetID="29" presetClass="entr" presetSubtype="0" fill="hold" grpId="0" nodeType="afterEffect">
                                  <p:stCondLst>
                                    <p:cond delay="500"/>
                                  </p:stCondLst>
                                  <p:childTnLst>
                                    <p:set>
                                      <p:cBhvr>
                                        <p:cTn id="38" dur="1" fill="hold">
                                          <p:stCondLst>
                                            <p:cond delay="0"/>
                                          </p:stCondLst>
                                        </p:cTn>
                                        <p:tgtEl>
                                          <p:spTgt spid="22534"/>
                                        </p:tgtEl>
                                        <p:attrNameLst>
                                          <p:attrName>style.visibility</p:attrName>
                                        </p:attrNameLst>
                                      </p:cBhvr>
                                      <p:to>
                                        <p:strVal val="visible"/>
                                      </p:to>
                                    </p:set>
                                    <p:anim calcmode="lin" valueType="num">
                                      <p:cBhvr>
                                        <p:cTn id="39" dur="1000" fill="hold"/>
                                        <p:tgtEl>
                                          <p:spTgt spid="22534"/>
                                        </p:tgtEl>
                                        <p:attrNameLst>
                                          <p:attrName>ppt_x</p:attrName>
                                        </p:attrNameLst>
                                      </p:cBhvr>
                                      <p:tavLst>
                                        <p:tav tm="0">
                                          <p:val>
                                            <p:strVal val="#ppt_x-.2"/>
                                          </p:val>
                                        </p:tav>
                                        <p:tav tm="100000">
                                          <p:val>
                                            <p:strVal val="#ppt_x"/>
                                          </p:val>
                                        </p:tav>
                                      </p:tavLst>
                                    </p:anim>
                                    <p:anim calcmode="lin" valueType="num">
                                      <p:cBhvr>
                                        <p:cTn id="40" dur="1000" fill="hold"/>
                                        <p:tgtEl>
                                          <p:spTgt spid="22534"/>
                                        </p:tgtEl>
                                        <p:attrNameLst>
                                          <p:attrName>ppt_y</p:attrName>
                                        </p:attrNameLst>
                                      </p:cBhvr>
                                      <p:tavLst>
                                        <p:tav tm="0">
                                          <p:val>
                                            <p:strVal val="#ppt_y"/>
                                          </p:val>
                                        </p:tav>
                                        <p:tav tm="100000">
                                          <p:val>
                                            <p:strVal val="#ppt_y"/>
                                          </p:val>
                                        </p:tav>
                                      </p:tavLst>
                                    </p:anim>
                                    <p:animEffect transition="in" filter="wipe(right)" prLst="gradientSize: 0.1">
                                      <p:cBhvr>
                                        <p:cTn id="41" dur="1000"/>
                                        <p:tgtEl>
                                          <p:spTgt spid="22534"/>
                                        </p:tgtEl>
                                      </p:cBhvr>
                                    </p:animEffect>
                                  </p:childTnLst>
                                </p:cTn>
                              </p:par>
                            </p:childTnLst>
                          </p:cTn>
                        </p:par>
                        <p:par>
                          <p:cTn id="42" fill="hold">
                            <p:stCondLst>
                              <p:cond delay="9500"/>
                            </p:stCondLst>
                            <p:childTnLst>
                              <p:par>
                                <p:cTn id="43" presetID="20" presetClass="entr" presetSubtype="0" fill="hold" grpId="0" nodeType="afterEffect">
                                  <p:stCondLst>
                                    <p:cond delay="0"/>
                                  </p:stCondLst>
                                  <p:childTnLst>
                                    <p:set>
                                      <p:cBhvr>
                                        <p:cTn id="44" dur="1" fill="hold">
                                          <p:stCondLst>
                                            <p:cond delay="0"/>
                                          </p:stCondLst>
                                        </p:cTn>
                                        <p:tgtEl>
                                          <p:spTgt spid="22539"/>
                                        </p:tgtEl>
                                        <p:attrNameLst>
                                          <p:attrName>style.visibility</p:attrName>
                                        </p:attrNameLst>
                                      </p:cBhvr>
                                      <p:to>
                                        <p:strVal val="visible"/>
                                      </p:to>
                                    </p:set>
                                    <p:animEffect transition="in" filter="wedge">
                                      <p:cBhvr>
                                        <p:cTn id="45" dur="1000"/>
                                        <p:tgtEl>
                                          <p:spTgt spid="22539"/>
                                        </p:tgtEl>
                                      </p:cBhvr>
                                    </p:animEffect>
                                  </p:childTnLst>
                                </p:cTn>
                              </p:par>
                            </p:childTnLst>
                          </p:cTn>
                        </p:par>
                        <p:par>
                          <p:cTn id="46" fill="hold">
                            <p:stCondLst>
                              <p:cond delay="10500"/>
                            </p:stCondLst>
                            <p:childTnLst>
                              <p:par>
                                <p:cTn id="47" presetID="29" presetClass="entr" presetSubtype="0" fill="hold" grpId="0" nodeType="afterEffect">
                                  <p:stCondLst>
                                    <p:cond delay="500"/>
                                  </p:stCondLst>
                                  <p:childTnLst>
                                    <p:set>
                                      <p:cBhvr>
                                        <p:cTn id="48" dur="1" fill="hold">
                                          <p:stCondLst>
                                            <p:cond delay="0"/>
                                          </p:stCondLst>
                                        </p:cTn>
                                        <p:tgtEl>
                                          <p:spTgt spid="22537"/>
                                        </p:tgtEl>
                                        <p:attrNameLst>
                                          <p:attrName>style.visibility</p:attrName>
                                        </p:attrNameLst>
                                      </p:cBhvr>
                                      <p:to>
                                        <p:strVal val="visible"/>
                                      </p:to>
                                    </p:set>
                                    <p:anim calcmode="lin" valueType="num">
                                      <p:cBhvr>
                                        <p:cTn id="49" dur="1000" fill="hold"/>
                                        <p:tgtEl>
                                          <p:spTgt spid="22537"/>
                                        </p:tgtEl>
                                        <p:attrNameLst>
                                          <p:attrName>ppt_x</p:attrName>
                                        </p:attrNameLst>
                                      </p:cBhvr>
                                      <p:tavLst>
                                        <p:tav tm="0">
                                          <p:val>
                                            <p:strVal val="#ppt_x-.2"/>
                                          </p:val>
                                        </p:tav>
                                        <p:tav tm="100000">
                                          <p:val>
                                            <p:strVal val="#ppt_x"/>
                                          </p:val>
                                        </p:tav>
                                      </p:tavLst>
                                    </p:anim>
                                    <p:anim calcmode="lin" valueType="num">
                                      <p:cBhvr>
                                        <p:cTn id="50" dur="1000" fill="hold"/>
                                        <p:tgtEl>
                                          <p:spTgt spid="22537"/>
                                        </p:tgtEl>
                                        <p:attrNameLst>
                                          <p:attrName>ppt_y</p:attrName>
                                        </p:attrNameLst>
                                      </p:cBhvr>
                                      <p:tavLst>
                                        <p:tav tm="0">
                                          <p:val>
                                            <p:strVal val="#ppt_y"/>
                                          </p:val>
                                        </p:tav>
                                        <p:tav tm="100000">
                                          <p:val>
                                            <p:strVal val="#ppt_y"/>
                                          </p:val>
                                        </p:tav>
                                      </p:tavLst>
                                    </p:anim>
                                    <p:animEffect transition="in" filter="wipe(right)" prLst="gradientSize: 0.1">
                                      <p:cBhvr>
                                        <p:cTn id="51" dur="1000"/>
                                        <p:tgtEl>
                                          <p:spTgt spid="22537"/>
                                        </p:tgtEl>
                                      </p:cBhvr>
                                    </p:animEffect>
                                  </p:childTnLst>
                                </p:cTn>
                              </p:par>
                            </p:childTnLst>
                          </p:cTn>
                        </p:par>
                        <p:par>
                          <p:cTn id="52" fill="hold">
                            <p:stCondLst>
                              <p:cond delay="12000"/>
                            </p:stCondLst>
                            <p:childTnLst>
                              <p:par>
                                <p:cTn id="53" presetID="29" presetClass="entr" presetSubtype="0" fill="hold" grpId="0" nodeType="afterEffect">
                                  <p:stCondLst>
                                    <p:cond delay="500"/>
                                  </p:stCondLst>
                                  <p:childTnLst>
                                    <p:set>
                                      <p:cBhvr>
                                        <p:cTn id="54" dur="1" fill="hold">
                                          <p:stCondLst>
                                            <p:cond delay="0"/>
                                          </p:stCondLst>
                                        </p:cTn>
                                        <p:tgtEl>
                                          <p:spTgt spid="22536"/>
                                        </p:tgtEl>
                                        <p:attrNameLst>
                                          <p:attrName>style.visibility</p:attrName>
                                        </p:attrNameLst>
                                      </p:cBhvr>
                                      <p:to>
                                        <p:strVal val="visible"/>
                                      </p:to>
                                    </p:set>
                                    <p:anim calcmode="lin" valueType="num">
                                      <p:cBhvr>
                                        <p:cTn id="55" dur="1000" fill="hold"/>
                                        <p:tgtEl>
                                          <p:spTgt spid="22536"/>
                                        </p:tgtEl>
                                        <p:attrNameLst>
                                          <p:attrName>ppt_x</p:attrName>
                                        </p:attrNameLst>
                                      </p:cBhvr>
                                      <p:tavLst>
                                        <p:tav tm="0">
                                          <p:val>
                                            <p:strVal val="#ppt_x-.2"/>
                                          </p:val>
                                        </p:tav>
                                        <p:tav tm="100000">
                                          <p:val>
                                            <p:strVal val="#ppt_x"/>
                                          </p:val>
                                        </p:tav>
                                      </p:tavLst>
                                    </p:anim>
                                    <p:anim calcmode="lin" valueType="num">
                                      <p:cBhvr>
                                        <p:cTn id="56" dur="1000" fill="hold"/>
                                        <p:tgtEl>
                                          <p:spTgt spid="22536"/>
                                        </p:tgtEl>
                                        <p:attrNameLst>
                                          <p:attrName>ppt_y</p:attrName>
                                        </p:attrNameLst>
                                      </p:cBhvr>
                                      <p:tavLst>
                                        <p:tav tm="0">
                                          <p:val>
                                            <p:strVal val="#ppt_y"/>
                                          </p:val>
                                        </p:tav>
                                        <p:tav tm="100000">
                                          <p:val>
                                            <p:strVal val="#ppt_y"/>
                                          </p:val>
                                        </p:tav>
                                      </p:tavLst>
                                    </p:anim>
                                    <p:animEffect transition="in" filter="wipe(right)" prLst="gradientSize: 0.1">
                                      <p:cBhvr>
                                        <p:cTn id="57" dur="1000"/>
                                        <p:tgtEl>
                                          <p:spTgt spid="22536"/>
                                        </p:tgtEl>
                                      </p:cBhvr>
                                    </p:animEffect>
                                  </p:childTnLst>
                                </p:cTn>
                              </p:par>
                            </p:childTnLst>
                          </p:cTn>
                        </p:par>
                        <p:par>
                          <p:cTn id="58" fill="hold">
                            <p:stCondLst>
                              <p:cond delay="13500"/>
                            </p:stCondLst>
                            <p:childTnLst>
                              <p:par>
                                <p:cTn id="59" presetID="29" presetClass="entr" presetSubtype="0" fill="hold" grpId="0" nodeType="afterEffect">
                                  <p:stCondLst>
                                    <p:cond delay="500"/>
                                  </p:stCondLst>
                                  <p:childTnLst>
                                    <p:set>
                                      <p:cBhvr>
                                        <p:cTn id="60" dur="1" fill="hold">
                                          <p:stCondLst>
                                            <p:cond delay="0"/>
                                          </p:stCondLst>
                                        </p:cTn>
                                        <p:tgtEl>
                                          <p:spTgt spid="22535"/>
                                        </p:tgtEl>
                                        <p:attrNameLst>
                                          <p:attrName>style.visibility</p:attrName>
                                        </p:attrNameLst>
                                      </p:cBhvr>
                                      <p:to>
                                        <p:strVal val="visible"/>
                                      </p:to>
                                    </p:set>
                                    <p:anim calcmode="lin" valueType="num">
                                      <p:cBhvr>
                                        <p:cTn id="61" dur="1000" fill="hold"/>
                                        <p:tgtEl>
                                          <p:spTgt spid="22535"/>
                                        </p:tgtEl>
                                        <p:attrNameLst>
                                          <p:attrName>ppt_x</p:attrName>
                                        </p:attrNameLst>
                                      </p:cBhvr>
                                      <p:tavLst>
                                        <p:tav tm="0">
                                          <p:val>
                                            <p:strVal val="#ppt_x-.2"/>
                                          </p:val>
                                        </p:tav>
                                        <p:tav tm="100000">
                                          <p:val>
                                            <p:strVal val="#ppt_x"/>
                                          </p:val>
                                        </p:tav>
                                      </p:tavLst>
                                    </p:anim>
                                    <p:anim calcmode="lin" valueType="num">
                                      <p:cBhvr>
                                        <p:cTn id="62" dur="1000" fill="hold"/>
                                        <p:tgtEl>
                                          <p:spTgt spid="22535"/>
                                        </p:tgtEl>
                                        <p:attrNameLst>
                                          <p:attrName>ppt_y</p:attrName>
                                        </p:attrNameLst>
                                      </p:cBhvr>
                                      <p:tavLst>
                                        <p:tav tm="0">
                                          <p:val>
                                            <p:strVal val="#ppt_y"/>
                                          </p:val>
                                        </p:tav>
                                        <p:tav tm="100000">
                                          <p:val>
                                            <p:strVal val="#ppt_y"/>
                                          </p:val>
                                        </p:tav>
                                      </p:tavLst>
                                    </p:anim>
                                    <p:animEffect transition="in" filter="wipe(right)" prLst="gradientSize: 0.1">
                                      <p:cBhvr>
                                        <p:cTn id="63" dur="1000"/>
                                        <p:tgtEl>
                                          <p:spTgt spid="225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uiExpand="1" build="p"/>
      <p:bldP spid="22533" grpId="0" animBg="1"/>
      <p:bldP spid="22534" grpId="0"/>
      <p:bldP spid="22535" grpId="0"/>
      <p:bldP spid="22536" grpId="0" animBg="1"/>
      <p:bldP spid="22537" grpId="0"/>
      <p:bldP spid="22538" grpId="0"/>
      <p:bldP spid="22539" grpId="0" animBg="1"/>
      <p:bldP spid="2254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23555" name="Rectangle 3"/>
          <p:cNvSpPr>
            <a:spLocks noGrp="1" noChangeArrowheads="1"/>
          </p:cNvSpPr>
          <p:nvPr>
            <p:ph type="body" idx="1"/>
          </p:nvPr>
        </p:nvSpPr>
        <p:spPr bwMode="auto">
          <a:noFill/>
          <a:ln>
            <a:miter lim="800000"/>
            <a:headEnd/>
            <a:tailEnd/>
          </a:ln>
        </p:spPr>
        <p:txBody>
          <a:bodyPr vert="horz" wrap="square" lIns="91440" tIns="45720" rIns="91440" bIns="45720" numCol="1" anchor="t" anchorCtr="0" compatLnSpc="1">
            <a:prstTxWarp prst="textNoShape">
              <a:avLst/>
            </a:prstTxWarp>
          </a:bodyPr>
          <a:lstStyle/>
          <a:p>
            <a:pPr>
              <a:buSzPct val="65000"/>
              <a:buFont typeface="Wingdings" pitchFamily="2" charset="2"/>
              <a:buNone/>
            </a:pPr>
            <a:r>
              <a:rPr lang="en-US" sz="2400" b="1">
                <a:latin typeface="Verdana" pitchFamily="34" charset="0"/>
              </a:rPr>
              <a:t>	</a:t>
            </a:r>
            <a:r>
              <a:rPr lang="en-US" sz="2800" b="1" u="sng">
                <a:effectLst>
                  <a:outerShdw blurRad="38100" dist="38100" dir="2700000" algn="tl">
                    <a:srgbClr val="FFFFFF"/>
                  </a:outerShdw>
                </a:effectLst>
                <a:latin typeface="Verdana" pitchFamily="34" charset="0"/>
              </a:rPr>
              <a:t>Tai People before the 11</a:t>
            </a:r>
            <a:r>
              <a:rPr lang="en-US" sz="2800" b="1" u="sng" baseline="30000">
                <a:effectLst>
                  <a:outerShdw blurRad="38100" dist="38100" dir="2700000" algn="tl">
                    <a:srgbClr val="FFFFFF"/>
                  </a:outerShdw>
                </a:effectLst>
                <a:latin typeface="Verdana" pitchFamily="34" charset="0"/>
              </a:rPr>
              <a:t>th</a:t>
            </a:r>
            <a:r>
              <a:rPr lang="en-US" sz="2800" b="1" u="sng">
                <a:effectLst>
                  <a:outerShdw blurRad="38100" dist="38100" dir="2700000" algn="tl">
                    <a:srgbClr val="FFFFFF"/>
                  </a:outerShdw>
                </a:effectLst>
                <a:latin typeface="Verdana" pitchFamily="34" charset="0"/>
              </a:rPr>
              <a:t> Century</a:t>
            </a:r>
            <a:br>
              <a:rPr lang="en-US" sz="2800" b="1" u="sng">
                <a:effectLst>
                  <a:outerShdw blurRad="38100" dist="38100" dir="2700000" algn="tl">
                    <a:srgbClr val="FFFFFF"/>
                  </a:outerShdw>
                </a:effectLst>
                <a:latin typeface="Verdana" pitchFamily="34" charset="0"/>
              </a:rPr>
            </a:br>
            <a:endParaRPr lang="en-US" sz="2800" b="1" u="sng">
              <a:effectLst>
                <a:outerShdw blurRad="38100" dist="38100" dir="2700000" algn="tl">
                  <a:srgbClr val="FFFFFF"/>
                </a:outerShdw>
              </a:effectLst>
              <a:latin typeface="Verdana" pitchFamily="34" charset="0"/>
            </a:endParaRPr>
          </a:p>
          <a:p>
            <a:pPr>
              <a:buSzPct val="75000"/>
              <a:buFont typeface="Wingdings" pitchFamily="2" charset="2"/>
              <a:buChar char="q"/>
            </a:pPr>
            <a:r>
              <a:rPr lang="en-US" sz="2000">
                <a:latin typeface="Verdana" pitchFamily="34" charset="0"/>
              </a:rPr>
              <a:t>Today Tai people are widely spread over several million square kilometers of the southeastern corner of Asia</a:t>
            </a:r>
            <a:br>
              <a:rPr lang="en-US" sz="2000">
                <a:latin typeface="Verdana" pitchFamily="34" charset="0"/>
              </a:rPr>
            </a:br>
            <a:endParaRPr lang="en-US" sz="2000">
              <a:latin typeface="Verdana" pitchFamily="34" charset="0"/>
            </a:endParaRPr>
          </a:p>
          <a:p>
            <a:pPr>
              <a:buSzPct val="75000"/>
              <a:buFont typeface="Wingdings" pitchFamily="2" charset="2"/>
              <a:buChar char="q"/>
            </a:pPr>
            <a:r>
              <a:rPr lang="en-US" sz="2000">
                <a:latin typeface="Verdana" pitchFamily="34" charset="0"/>
              </a:rPr>
              <a:t>Their most visible representatives are the Thai </a:t>
            </a:r>
            <a:r>
              <a:rPr lang="en-US" sz="2000" b="1" i="1">
                <a:effectLst>
                  <a:outerShdw blurRad="38100" dist="38100" dir="2700000" algn="tl">
                    <a:srgbClr val="FFFFFF"/>
                  </a:outerShdw>
                </a:effectLst>
                <a:latin typeface="Verdana" pitchFamily="34" charset="0"/>
              </a:rPr>
              <a:t>(or Siamese)</a:t>
            </a:r>
            <a:r>
              <a:rPr lang="en-US" sz="2000">
                <a:latin typeface="Verdana" pitchFamily="34" charset="0"/>
              </a:rPr>
              <a:t> ≈ 27 to 30 million</a:t>
            </a:r>
            <a:br>
              <a:rPr lang="en-US" sz="2000">
                <a:latin typeface="Verdana" pitchFamily="34" charset="0"/>
              </a:rPr>
            </a:br>
            <a:endParaRPr lang="en-US" sz="2000">
              <a:latin typeface="Verdana" pitchFamily="34" charset="0"/>
            </a:endParaRPr>
          </a:p>
          <a:p>
            <a:pPr>
              <a:buSzPct val="75000"/>
              <a:buFont typeface="Wingdings" pitchFamily="2" charset="2"/>
              <a:buChar char="q"/>
            </a:pPr>
            <a:r>
              <a:rPr lang="en-US" sz="2000">
                <a:latin typeface="Verdana" pitchFamily="34" charset="0"/>
              </a:rPr>
              <a:t>Many speak related Tai languages &amp; recognize themselves as “Tai” call their own ethnic and linguistic groups by other names…</a:t>
            </a:r>
          </a:p>
          <a:p>
            <a:pPr>
              <a:buSzPct val="65000"/>
              <a:buFont typeface="Wingdings" pitchFamily="2" charset="2"/>
              <a:buChar char="q"/>
            </a:pPr>
            <a:endParaRPr lang="en-US" sz="2000">
              <a:latin typeface="Verdana" pitchFamily="34" charset="0"/>
            </a:endParaRPr>
          </a:p>
          <a:p>
            <a:endParaRPr lang="en-US" sz="2800"/>
          </a:p>
        </p:txBody>
      </p:sp>
      <p:pic>
        <p:nvPicPr>
          <p:cNvPr id="23556" name="Picture 4" descr="60yrs_035"/>
          <p:cNvPicPr>
            <a:picLocks noChangeAspect="1" noChangeArrowheads="1"/>
          </p:cNvPicPr>
          <p:nvPr/>
        </p:nvPicPr>
        <p:blipFill>
          <a:blip r:embed="rId2" cstate="print">
            <a:lum contrast="78000"/>
          </a:blip>
          <a:srcRect/>
          <a:stretch>
            <a:fillRect/>
          </a:stretch>
        </p:blipFill>
        <p:spPr bwMode="auto">
          <a:xfrm>
            <a:off x="1979613" y="274638"/>
            <a:ext cx="1493837" cy="1152525"/>
          </a:xfrm>
          <a:prstGeom prst="rect">
            <a:avLst/>
          </a:prstGeom>
          <a:noFill/>
          <a:ln w="12700">
            <a:solidFill>
              <a:srgbClr val="D5BC6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3555">
                                            <p:txEl>
                                              <p:pRg st="1" end="1"/>
                                            </p:txEl>
                                          </p:spTgt>
                                        </p:tgtEl>
                                        <p:attrNameLst>
                                          <p:attrName>style.visibility</p:attrName>
                                        </p:attrNameLst>
                                      </p:cBhvr>
                                      <p:to>
                                        <p:strVal val="visible"/>
                                      </p:to>
                                    </p:set>
                                    <p:anim calcmode="lin" valueType="num">
                                      <p:cBhvr>
                                        <p:cTn id="7" dur="2000" fill="hold"/>
                                        <p:tgtEl>
                                          <p:spTgt spid="23555">
                                            <p:txEl>
                                              <p:pRg st="1" end="1"/>
                                            </p:txEl>
                                          </p:spTgt>
                                        </p:tgtEl>
                                        <p:attrNameLst>
                                          <p:attrName>ppt_x</p:attrName>
                                        </p:attrNameLst>
                                      </p:cBhvr>
                                      <p:tavLst>
                                        <p:tav tm="0">
                                          <p:val>
                                            <p:strVal val="#ppt_x-.2"/>
                                          </p:val>
                                        </p:tav>
                                        <p:tav tm="100000">
                                          <p:val>
                                            <p:strVal val="#ppt_x"/>
                                          </p:val>
                                        </p:tav>
                                      </p:tavLst>
                                    </p:anim>
                                    <p:anim calcmode="lin" valueType="num">
                                      <p:cBhvr>
                                        <p:cTn id="8" dur="2000" fill="hold"/>
                                        <p:tgtEl>
                                          <p:spTgt spid="23555">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2000"/>
                                        <p:tgtEl>
                                          <p:spTgt spid="23555">
                                            <p:txEl>
                                              <p:pRg st="1" end="1"/>
                                            </p:txEl>
                                          </p:spTgt>
                                        </p:tgtEl>
                                      </p:cBhvr>
                                    </p:animEffect>
                                  </p:childTnLst>
                                </p:cTn>
                              </p:par>
                            </p:childTnLst>
                          </p:cTn>
                        </p:par>
                        <p:par>
                          <p:cTn id="10" fill="hold">
                            <p:stCondLst>
                              <p:cond delay="2000"/>
                            </p:stCondLst>
                            <p:childTnLst>
                              <p:par>
                                <p:cTn id="11" presetID="29" presetClass="entr" presetSubtype="0" fill="hold" grpId="0" nodeType="afterEffect">
                                  <p:stCondLst>
                                    <p:cond delay="0"/>
                                  </p:stCondLst>
                                  <p:childTnLst>
                                    <p:set>
                                      <p:cBhvr>
                                        <p:cTn id="12" dur="1" fill="hold">
                                          <p:stCondLst>
                                            <p:cond delay="0"/>
                                          </p:stCondLst>
                                        </p:cTn>
                                        <p:tgtEl>
                                          <p:spTgt spid="23555">
                                            <p:txEl>
                                              <p:pRg st="2" end="2"/>
                                            </p:txEl>
                                          </p:spTgt>
                                        </p:tgtEl>
                                        <p:attrNameLst>
                                          <p:attrName>style.visibility</p:attrName>
                                        </p:attrNameLst>
                                      </p:cBhvr>
                                      <p:to>
                                        <p:strVal val="visible"/>
                                      </p:to>
                                    </p:set>
                                    <p:anim calcmode="lin" valueType="num">
                                      <p:cBhvr>
                                        <p:cTn id="13" dur="2000" fill="hold"/>
                                        <p:tgtEl>
                                          <p:spTgt spid="23555">
                                            <p:txEl>
                                              <p:pRg st="2" end="2"/>
                                            </p:txEl>
                                          </p:spTgt>
                                        </p:tgtEl>
                                        <p:attrNameLst>
                                          <p:attrName>ppt_x</p:attrName>
                                        </p:attrNameLst>
                                      </p:cBhvr>
                                      <p:tavLst>
                                        <p:tav tm="0">
                                          <p:val>
                                            <p:strVal val="#ppt_x-.2"/>
                                          </p:val>
                                        </p:tav>
                                        <p:tav tm="100000">
                                          <p:val>
                                            <p:strVal val="#ppt_x"/>
                                          </p:val>
                                        </p:tav>
                                      </p:tavLst>
                                    </p:anim>
                                    <p:anim calcmode="lin" valueType="num">
                                      <p:cBhvr>
                                        <p:cTn id="14" dur="2000" fill="hold"/>
                                        <p:tgtEl>
                                          <p:spTgt spid="23555">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5" dur="2000"/>
                                        <p:tgtEl>
                                          <p:spTgt spid="23555">
                                            <p:txEl>
                                              <p:pRg st="2" end="2"/>
                                            </p:txEl>
                                          </p:spTgt>
                                        </p:tgtEl>
                                      </p:cBhvr>
                                    </p:animEffect>
                                  </p:childTnLst>
                                </p:cTn>
                              </p:par>
                            </p:childTnLst>
                          </p:cTn>
                        </p:par>
                        <p:par>
                          <p:cTn id="16" fill="hold">
                            <p:stCondLst>
                              <p:cond delay="4000"/>
                            </p:stCondLst>
                            <p:childTnLst>
                              <p:par>
                                <p:cTn id="17" presetID="29" presetClass="entr" presetSubtype="0" fill="hold" grpId="0" nodeType="afterEffect">
                                  <p:stCondLst>
                                    <p:cond delay="0"/>
                                  </p:stCondLst>
                                  <p:childTnLst>
                                    <p:set>
                                      <p:cBhvr>
                                        <p:cTn id="18" dur="1" fill="hold">
                                          <p:stCondLst>
                                            <p:cond delay="0"/>
                                          </p:stCondLst>
                                        </p:cTn>
                                        <p:tgtEl>
                                          <p:spTgt spid="23555">
                                            <p:txEl>
                                              <p:pRg st="3" end="3"/>
                                            </p:txEl>
                                          </p:spTgt>
                                        </p:tgtEl>
                                        <p:attrNameLst>
                                          <p:attrName>style.visibility</p:attrName>
                                        </p:attrNameLst>
                                      </p:cBhvr>
                                      <p:to>
                                        <p:strVal val="visible"/>
                                      </p:to>
                                    </p:set>
                                    <p:anim calcmode="lin" valueType="num">
                                      <p:cBhvr>
                                        <p:cTn id="19" dur="2000" fill="hold"/>
                                        <p:tgtEl>
                                          <p:spTgt spid="23555">
                                            <p:txEl>
                                              <p:pRg st="3" end="3"/>
                                            </p:txEl>
                                          </p:spTgt>
                                        </p:tgtEl>
                                        <p:attrNameLst>
                                          <p:attrName>ppt_x</p:attrName>
                                        </p:attrNameLst>
                                      </p:cBhvr>
                                      <p:tavLst>
                                        <p:tav tm="0">
                                          <p:val>
                                            <p:strVal val="#ppt_x-.2"/>
                                          </p:val>
                                        </p:tav>
                                        <p:tav tm="100000">
                                          <p:val>
                                            <p:strVal val="#ppt_x"/>
                                          </p:val>
                                        </p:tav>
                                      </p:tavLst>
                                    </p:anim>
                                    <p:anim calcmode="lin" valueType="num">
                                      <p:cBhvr>
                                        <p:cTn id="20" dur="2000" fill="hold"/>
                                        <p:tgtEl>
                                          <p:spTgt spid="23555">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1" dur="2000"/>
                                        <p:tgtEl>
                                          <p:spTgt spid="2355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24579" name="Rectangle 3"/>
          <p:cNvSpPr>
            <a:spLocks noGrp="1" noChangeArrowheads="1"/>
          </p:cNvSpPr>
          <p:nvPr>
            <p:ph type="body" idx="1"/>
          </p:nvPr>
        </p:nvSpPr>
        <p:spPr bwMode="auto">
          <a:noFill/>
          <a:ln>
            <a:miter lim="800000"/>
            <a:headEnd/>
            <a:tailEnd/>
          </a:ln>
        </p:spPr>
        <p:txBody>
          <a:bodyPr vert="horz" wrap="square" lIns="91440" tIns="45720" rIns="91440" bIns="45720" numCol="1" anchor="t" anchorCtr="0" compatLnSpc="1">
            <a:prstTxWarp prst="textNoShape">
              <a:avLst/>
            </a:prstTxWarp>
          </a:bodyPr>
          <a:lstStyle/>
          <a:p>
            <a:pPr>
              <a:buFontTx/>
              <a:buNone/>
            </a:pPr>
            <a:r>
              <a:rPr lang="en-US" sz="2400" b="1">
                <a:latin typeface="Verdana" pitchFamily="34" charset="0"/>
              </a:rPr>
              <a:t>	</a:t>
            </a:r>
            <a:r>
              <a:rPr lang="en-US" sz="2800" b="1" u="sng">
                <a:effectLst>
                  <a:outerShdw blurRad="38100" dist="38100" dir="2700000" algn="tl">
                    <a:srgbClr val="FFFFFF"/>
                  </a:outerShdw>
                </a:effectLst>
                <a:latin typeface="Verdana" pitchFamily="34" charset="0"/>
              </a:rPr>
              <a:t>Tai People before the 11</a:t>
            </a:r>
            <a:r>
              <a:rPr lang="en-US" sz="2800" b="1" u="sng" baseline="30000">
                <a:effectLst>
                  <a:outerShdw blurRad="38100" dist="38100" dir="2700000" algn="tl">
                    <a:srgbClr val="FFFFFF"/>
                  </a:outerShdw>
                </a:effectLst>
                <a:latin typeface="Verdana" pitchFamily="34" charset="0"/>
              </a:rPr>
              <a:t>th</a:t>
            </a:r>
            <a:r>
              <a:rPr lang="en-US" sz="2800" b="1" u="sng">
                <a:effectLst>
                  <a:outerShdw blurRad="38100" dist="38100" dir="2700000" algn="tl">
                    <a:srgbClr val="FFFFFF"/>
                  </a:outerShdw>
                </a:effectLst>
                <a:latin typeface="Verdana" pitchFamily="34" charset="0"/>
              </a:rPr>
              <a:t> Century</a:t>
            </a:r>
            <a:br>
              <a:rPr lang="en-US" sz="2800" b="1" u="sng">
                <a:effectLst>
                  <a:outerShdw blurRad="38100" dist="38100" dir="2700000" algn="tl">
                    <a:srgbClr val="FFFFFF"/>
                  </a:outerShdw>
                </a:effectLst>
                <a:latin typeface="Verdana" pitchFamily="34" charset="0"/>
              </a:rPr>
            </a:br>
            <a:endParaRPr lang="en-US" sz="2800" b="1" u="sng">
              <a:effectLst>
                <a:outerShdw blurRad="38100" dist="38100" dir="2700000" algn="tl">
                  <a:srgbClr val="FFFFFF"/>
                </a:outerShdw>
              </a:effectLst>
              <a:latin typeface="Verdana" pitchFamily="34" charset="0"/>
            </a:endParaRPr>
          </a:p>
          <a:p>
            <a:pPr>
              <a:buSzPct val="75000"/>
              <a:buFont typeface="Wingdings" pitchFamily="2" charset="2"/>
              <a:buChar char="q"/>
            </a:pPr>
            <a:r>
              <a:rPr lang="en-US" sz="2000">
                <a:latin typeface="Verdana" pitchFamily="34" charset="0"/>
              </a:rPr>
              <a:t>More than 20 million Lao (live in N/E Thailand)</a:t>
            </a:r>
            <a:br>
              <a:rPr lang="en-US" sz="2000">
                <a:latin typeface="Verdana" pitchFamily="34" charset="0"/>
              </a:rPr>
            </a:br>
            <a:r>
              <a:rPr lang="en-US" sz="1800">
                <a:latin typeface="Verdana" pitchFamily="34" charset="0"/>
              </a:rPr>
              <a:t>- 2.5 million in Laos</a:t>
            </a:r>
            <a:br>
              <a:rPr lang="en-US" sz="1800">
                <a:latin typeface="Verdana" pitchFamily="34" charset="0"/>
              </a:rPr>
            </a:br>
            <a:r>
              <a:rPr lang="en-US" sz="1800">
                <a:latin typeface="Verdana" pitchFamily="34" charset="0"/>
              </a:rPr>
              <a:t>- 3 million Shans in N/E Burma</a:t>
            </a:r>
            <a:br>
              <a:rPr lang="en-US" sz="1800">
                <a:latin typeface="Verdana" pitchFamily="34" charset="0"/>
              </a:rPr>
            </a:br>
            <a:r>
              <a:rPr lang="en-US" sz="1800">
                <a:latin typeface="Verdana" pitchFamily="34" charset="0"/>
              </a:rPr>
              <a:t>- 2.5 million; Lü of Yunnan province in China, and </a:t>
            </a:r>
            <a:br>
              <a:rPr lang="en-US" sz="1800">
                <a:latin typeface="Verdana" pitchFamily="34" charset="0"/>
              </a:rPr>
            </a:br>
            <a:r>
              <a:rPr lang="en-US" sz="1800">
                <a:latin typeface="Verdana" pitchFamily="34" charset="0"/>
              </a:rPr>
              <a:t>  Upland Tai (the Black Tai, White Tai, Red Tai of </a:t>
            </a:r>
            <a:br>
              <a:rPr lang="en-US" sz="1800">
                <a:latin typeface="Verdana" pitchFamily="34" charset="0"/>
              </a:rPr>
            </a:br>
            <a:r>
              <a:rPr lang="en-US" sz="1800">
                <a:latin typeface="Verdana" pitchFamily="34" charset="0"/>
              </a:rPr>
              <a:t>  Laos and northern Vietnam)</a:t>
            </a:r>
            <a:br>
              <a:rPr lang="en-US" sz="1800">
                <a:latin typeface="Verdana" pitchFamily="34" charset="0"/>
              </a:rPr>
            </a:br>
            <a:endParaRPr lang="en-US" sz="1800">
              <a:latin typeface="Verdana" pitchFamily="34" charset="0"/>
            </a:endParaRPr>
          </a:p>
          <a:p>
            <a:pPr>
              <a:buSzPct val="75000"/>
              <a:buFont typeface="Wingdings" pitchFamily="2" charset="2"/>
              <a:buChar char="q"/>
            </a:pPr>
            <a:r>
              <a:rPr lang="en-US" sz="2000">
                <a:latin typeface="Verdana" pitchFamily="34" charset="0"/>
              </a:rPr>
              <a:t>“Strongly influenced by Chinese culture and located to the east”</a:t>
            </a:r>
            <a:br>
              <a:rPr lang="en-US" sz="2000">
                <a:latin typeface="Verdana" pitchFamily="34" charset="0"/>
              </a:rPr>
            </a:br>
            <a:r>
              <a:rPr lang="en-US" sz="1800">
                <a:latin typeface="Verdana" pitchFamily="34" charset="0"/>
              </a:rPr>
              <a:t>- Chuang people of Kwangsi (1.8 million)</a:t>
            </a:r>
            <a:br>
              <a:rPr lang="en-US" sz="1800">
                <a:latin typeface="Verdana" pitchFamily="34" charset="0"/>
              </a:rPr>
            </a:br>
            <a:r>
              <a:rPr lang="en-US" sz="1800">
                <a:latin typeface="Verdana" pitchFamily="34" charset="0"/>
              </a:rPr>
              <a:t>- 70 million; groups in N/E India, and Chinese island of Hainan</a:t>
            </a:r>
          </a:p>
        </p:txBody>
      </p:sp>
      <p:pic>
        <p:nvPicPr>
          <p:cNvPr id="24580" name="Picture 4" descr="60yrs_035"/>
          <p:cNvPicPr>
            <a:picLocks noChangeAspect="1" noChangeArrowheads="1"/>
          </p:cNvPicPr>
          <p:nvPr/>
        </p:nvPicPr>
        <p:blipFill>
          <a:blip r:embed="rId2" cstate="print">
            <a:lum contrast="78000"/>
          </a:blip>
          <a:srcRect/>
          <a:stretch>
            <a:fillRect/>
          </a:stretch>
        </p:blipFill>
        <p:spPr bwMode="auto">
          <a:xfrm>
            <a:off x="1979613" y="274638"/>
            <a:ext cx="1493837" cy="1152525"/>
          </a:xfrm>
          <a:prstGeom prst="rect">
            <a:avLst/>
          </a:prstGeom>
          <a:noFill/>
          <a:ln w="12700">
            <a:solidFill>
              <a:srgbClr val="D5BC6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4579">
                                            <p:txEl>
                                              <p:pRg st="1" end="1"/>
                                            </p:txEl>
                                          </p:spTgt>
                                        </p:tgtEl>
                                        <p:attrNameLst>
                                          <p:attrName>style.visibility</p:attrName>
                                        </p:attrNameLst>
                                      </p:cBhvr>
                                      <p:to>
                                        <p:strVal val="visible"/>
                                      </p:to>
                                    </p:set>
                                    <p:anim calcmode="lin" valueType="num">
                                      <p:cBhvr>
                                        <p:cTn id="7" dur="1000" fill="hold"/>
                                        <p:tgtEl>
                                          <p:spTgt spid="24579">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24579">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24579">
                                            <p:txEl>
                                              <p:pRg st="1" end="1"/>
                                            </p:txEl>
                                          </p:spTgt>
                                        </p:tgtEl>
                                      </p:cBhvr>
                                    </p:animEffect>
                                  </p:childTnLst>
                                </p:cTn>
                              </p:par>
                            </p:childTnLst>
                          </p:cTn>
                        </p:par>
                        <p:par>
                          <p:cTn id="10" fill="hold">
                            <p:stCondLst>
                              <p:cond delay="1000"/>
                            </p:stCondLst>
                            <p:childTnLst>
                              <p:par>
                                <p:cTn id="11" presetID="29" presetClass="entr" presetSubtype="0" fill="hold" grpId="0" nodeType="afterEffect">
                                  <p:stCondLst>
                                    <p:cond delay="0"/>
                                  </p:stCondLst>
                                  <p:childTnLst>
                                    <p:set>
                                      <p:cBhvr>
                                        <p:cTn id="12" dur="1" fill="hold">
                                          <p:stCondLst>
                                            <p:cond delay="0"/>
                                          </p:stCondLst>
                                        </p:cTn>
                                        <p:tgtEl>
                                          <p:spTgt spid="24579">
                                            <p:txEl>
                                              <p:pRg st="2" end="2"/>
                                            </p:txEl>
                                          </p:spTgt>
                                        </p:tgtEl>
                                        <p:attrNameLst>
                                          <p:attrName>style.visibility</p:attrName>
                                        </p:attrNameLst>
                                      </p:cBhvr>
                                      <p:to>
                                        <p:strVal val="visible"/>
                                      </p:to>
                                    </p:set>
                                    <p:anim calcmode="lin" valueType="num">
                                      <p:cBhvr>
                                        <p:cTn id="13" dur="1000" fill="hold"/>
                                        <p:tgtEl>
                                          <p:spTgt spid="24579">
                                            <p:txEl>
                                              <p:pRg st="2" end="2"/>
                                            </p:txEl>
                                          </p:spTgt>
                                        </p:tgtEl>
                                        <p:attrNameLst>
                                          <p:attrName>ppt_x</p:attrName>
                                        </p:attrNameLst>
                                      </p:cBhvr>
                                      <p:tavLst>
                                        <p:tav tm="0">
                                          <p:val>
                                            <p:strVal val="#ppt_x-.2"/>
                                          </p:val>
                                        </p:tav>
                                        <p:tav tm="100000">
                                          <p:val>
                                            <p:strVal val="#ppt_x"/>
                                          </p:val>
                                        </p:tav>
                                      </p:tavLst>
                                    </p:anim>
                                    <p:anim calcmode="lin" valueType="num">
                                      <p:cBhvr>
                                        <p:cTn id="14" dur="1000" fill="hold"/>
                                        <p:tgtEl>
                                          <p:spTgt spid="24579">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2457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4"/>
          <p:cNvSpPr>
            <a:spLocks noGrp="1"/>
          </p:cNvSpPr>
          <p:nvPr>
            <p:ph type="ftr" sz="quarter" idx="10"/>
          </p:nvPr>
        </p:nvSpPr>
        <p:spPr/>
        <p:txBody>
          <a:bodyPr/>
          <a:lstStyle/>
          <a:p>
            <a:r>
              <a:rPr lang="en-US"/>
              <a:t>Dr.Wankwan Polachan</a:t>
            </a:r>
            <a:endParaRPr lang="th-TH"/>
          </a:p>
        </p:txBody>
      </p:sp>
      <p:sp>
        <p:nvSpPr>
          <p:cNvPr id="25603" name="Rectangle 3"/>
          <p:cNvSpPr>
            <a:spLocks noGrp="1" noChangeArrowheads="1"/>
          </p:cNvSpPr>
          <p:nvPr>
            <p:ph type="body" sz="half" idx="1"/>
          </p:nvPr>
        </p:nvSpPr>
        <p:spPr bwMode="auto">
          <a:xfrm>
            <a:off x="457200" y="1600200"/>
            <a:ext cx="8362950" cy="4525963"/>
          </a:xfrm>
          <a:noFill/>
          <a:ln>
            <a:miter lim="800000"/>
            <a:headEnd/>
            <a:tailEnd/>
          </a:ln>
        </p:spPr>
        <p:txBody>
          <a:bodyPr vert="horz" wrap="square" lIns="91440" tIns="45720" rIns="91440" bIns="45720" numCol="1" anchor="t" anchorCtr="0" compatLnSpc="1">
            <a:prstTxWarp prst="textNoShape">
              <a:avLst/>
            </a:prstTxWarp>
          </a:bodyPr>
          <a:lstStyle/>
          <a:p>
            <a:pPr>
              <a:lnSpc>
                <a:spcPct val="90000"/>
              </a:lnSpc>
              <a:buFontTx/>
              <a:buNone/>
            </a:pPr>
            <a:r>
              <a:rPr lang="en-US" sz="2400" b="1">
                <a:solidFill>
                  <a:srgbClr val="D5BC61"/>
                </a:solidFill>
                <a:latin typeface="Verdana" pitchFamily="34" charset="0"/>
              </a:rPr>
              <a:t>	</a:t>
            </a:r>
            <a:r>
              <a:rPr lang="en-US" sz="2800" b="1" u="sng">
                <a:solidFill>
                  <a:srgbClr val="928264"/>
                </a:solidFill>
                <a:effectLst>
                  <a:outerShdw blurRad="38100" dist="38100" dir="2700000" algn="tl">
                    <a:srgbClr val="000000"/>
                  </a:outerShdw>
                </a:effectLst>
                <a:latin typeface="Verdana" pitchFamily="34" charset="0"/>
              </a:rPr>
              <a:t>Tai People before the 11</a:t>
            </a:r>
            <a:r>
              <a:rPr lang="en-US" sz="2800" b="1" u="sng" baseline="30000">
                <a:solidFill>
                  <a:srgbClr val="928264"/>
                </a:solidFill>
                <a:effectLst>
                  <a:outerShdw blurRad="38100" dist="38100" dir="2700000" algn="tl">
                    <a:srgbClr val="000000"/>
                  </a:outerShdw>
                </a:effectLst>
                <a:latin typeface="Verdana" pitchFamily="34" charset="0"/>
              </a:rPr>
              <a:t>th</a:t>
            </a:r>
            <a:r>
              <a:rPr lang="en-US" sz="2800" b="1" u="sng">
                <a:solidFill>
                  <a:srgbClr val="928264"/>
                </a:solidFill>
                <a:effectLst>
                  <a:outerShdw blurRad="38100" dist="38100" dir="2700000" algn="tl">
                    <a:srgbClr val="000000"/>
                  </a:outerShdw>
                </a:effectLst>
                <a:latin typeface="Verdana" pitchFamily="34" charset="0"/>
              </a:rPr>
              <a:t> Century</a:t>
            </a:r>
            <a:r>
              <a:rPr lang="en-US" sz="2000" b="1" u="sng">
                <a:solidFill>
                  <a:srgbClr val="D5BC61"/>
                </a:solidFill>
                <a:latin typeface="Verdana" pitchFamily="34" charset="0"/>
              </a:rPr>
              <a:t/>
            </a:r>
            <a:br>
              <a:rPr lang="en-US" sz="2000" b="1" u="sng">
                <a:solidFill>
                  <a:srgbClr val="D5BC61"/>
                </a:solidFill>
                <a:latin typeface="Verdana" pitchFamily="34" charset="0"/>
              </a:rPr>
            </a:br>
            <a:endParaRPr lang="en-US" sz="2000" b="1" u="sng">
              <a:solidFill>
                <a:srgbClr val="D5BC61"/>
              </a:solidFill>
              <a:latin typeface="Verdana" pitchFamily="34" charset="0"/>
            </a:endParaRPr>
          </a:p>
          <a:p>
            <a:pPr>
              <a:lnSpc>
                <a:spcPct val="90000"/>
              </a:lnSpc>
              <a:buSzPct val="75000"/>
              <a:buFont typeface="Wingdings" pitchFamily="2" charset="2"/>
              <a:buChar char="q"/>
            </a:pPr>
            <a:r>
              <a:rPr lang="en-US" sz="2000">
                <a:solidFill>
                  <a:srgbClr val="D5BC61"/>
                </a:solidFill>
                <a:latin typeface="Verdana" pitchFamily="34" charset="0"/>
              </a:rPr>
              <a:t>The most obvious characteristic that serves to identify the “Tai” is </a:t>
            </a:r>
            <a:r>
              <a:rPr lang="en-US" sz="2000" i="1" u="sng">
                <a:solidFill>
                  <a:srgbClr val="D5BC61"/>
                </a:solidFill>
                <a:latin typeface="Verdana" pitchFamily="34" charset="0"/>
              </a:rPr>
              <a:t>their language</a:t>
            </a:r>
            <a:r>
              <a:rPr lang="en-US" sz="2000" u="sng">
                <a:solidFill>
                  <a:srgbClr val="D5BC61"/>
                </a:solidFill>
                <a:latin typeface="Verdana" pitchFamily="34" charset="0"/>
              </a:rPr>
              <a:t> </a:t>
            </a:r>
            <a:br>
              <a:rPr lang="en-US" sz="2000" u="sng">
                <a:solidFill>
                  <a:srgbClr val="D5BC61"/>
                </a:solidFill>
                <a:latin typeface="Verdana" pitchFamily="34" charset="0"/>
              </a:rPr>
            </a:br>
            <a:endParaRPr lang="en-US" sz="2000" u="sng">
              <a:solidFill>
                <a:srgbClr val="D5BC61"/>
              </a:solidFill>
              <a:latin typeface="Verdana" pitchFamily="34" charset="0"/>
            </a:endParaRPr>
          </a:p>
          <a:p>
            <a:pPr>
              <a:lnSpc>
                <a:spcPct val="90000"/>
              </a:lnSpc>
              <a:buSzPct val="75000"/>
              <a:buFont typeface="Wingdings" pitchFamily="2" charset="2"/>
              <a:buChar char="q"/>
            </a:pPr>
            <a:r>
              <a:rPr lang="en-US" sz="2000">
                <a:solidFill>
                  <a:srgbClr val="D5BC61"/>
                </a:solidFill>
                <a:latin typeface="Verdana" pitchFamily="34" charset="0"/>
              </a:rPr>
              <a:t>“Tai languages” are </a:t>
            </a:r>
            <a:r>
              <a:rPr lang="en-US" sz="2000" i="1" u="sng">
                <a:solidFill>
                  <a:srgbClr val="D5BC61"/>
                </a:solidFill>
                <a:latin typeface="Verdana" pitchFamily="34" charset="0"/>
              </a:rPr>
              <a:t>monosyllabic</a:t>
            </a:r>
            <a:r>
              <a:rPr lang="en-US" sz="2000">
                <a:solidFill>
                  <a:srgbClr val="D5BC61"/>
                </a:solidFill>
                <a:latin typeface="Verdana" pitchFamily="34" charset="0"/>
              </a:rPr>
              <a:t> (made up of single syllables) and </a:t>
            </a:r>
            <a:r>
              <a:rPr lang="en-US" sz="2000" i="1" u="sng">
                <a:solidFill>
                  <a:srgbClr val="D5BC61"/>
                </a:solidFill>
                <a:latin typeface="Verdana" pitchFamily="34" charset="0"/>
              </a:rPr>
              <a:t>tonal</a:t>
            </a:r>
            <a:br>
              <a:rPr lang="en-US" sz="2000" i="1" u="sng">
                <a:solidFill>
                  <a:srgbClr val="D5BC61"/>
                </a:solidFill>
                <a:latin typeface="Verdana" pitchFamily="34" charset="0"/>
              </a:rPr>
            </a:br>
            <a:r>
              <a:rPr lang="en-US" sz="2000" i="1" u="sng">
                <a:solidFill>
                  <a:srgbClr val="D5BC61"/>
                </a:solidFill>
                <a:latin typeface="Verdana" pitchFamily="34" charset="0"/>
              </a:rPr>
              <a:t/>
            </a:r>
            <a:br>
              <a:rPr lang="en-US" sz="2000" i="1" u="sng">
                <a:solidFill>
                  <a:srgbClr val="D5BC61"/>
                </a:solidFill>
                <a:latin typeface="Verdana" pitchFamily="34" charset="0"/>
              </a:rPr>
            </a:br>
            <a:r>
              <a:rPr lang="en-US" sz="1800">
                <a:solidFill>
                  <a:srgbClr val="FFFF00"/>
                </a:solidFill>
                <a:latin typeface="Verdana" pitchFamily="34" charset="0"/>
              </a:rPr>
              <a:t>- máa (high tone) = horse</a:t>
            </a:r>
            <a:br>
              <a:rPr lang="en-US" sz="1800">
                <a:solidFill>
                  <a:srgbClr val="FFFF00"/>
                </a:solidFill>
                <a:latin typeface="Verdana" pitchFamily="34" charset="0"/>
              </a:rPr>
            </a:br>
            <a:r>
              <a:rPr lang="en-US" sz="1800">
                <a:solidFill>
                  <a:srgbClr val="FFFF00"/>
                </a:solidFill>
                <a:latin typeface="Verdana" pitchFamily="34" charset="0"/>
              </a:rPr>
              <a:t>- măa (rising tone) = dog</a:t>
            </a:r>
            <a:br>
              <a:rPr lang="en-US" sz="1800">
                <a:solidFill>
                  <a:srgbClr val="FFFF00"/>
                </a:solidFill>
                <a:latin typeface="Verdana" pitchFamily="34" charset="0"/>
              </a:rPr>
            </a:br>
            <a:r>
              <a:rPr lang="en-US" sz="1800">
                <a:solidFill>
                  <a:srgbClr val="FFFF00"/>
                </a:solidFill>
                <a:latin typeface="Verdana" pitchFamily="34" charset="0"/>
              </a:rPr>
              <a:t>- maa = to come</a:t>
            </a:r>
          </a:p>
          <a:p>
            <a:pPr>
              <a:lnSpc>
                <a:spcPct val="90000"/>
              </a:lnSpc>
              <a:buSzPct val="75000"/>
              <a:buFont typeface="Wingdings" pitchFamily="2" charset="2"/>
              <a:buChar char="q"/>
            </a:pPr>
            <a:endParaRPr lang="en-US" sz="1800">
              <a:solidFill>
                <a:srgbClr val="FFFF00"/>
              </a:solidFill>
              <a:latin typeface="Verdana" pitchFamily="34" charset="0"/>
            </a:endParaRPr>
          </a:p>
          <a:p>
            <a:pPr>
              <a:lnSpc>
                <a:spcPct val="90000"/>
              </a:lnSpc>
              <a:buSzPct val="75000"/>
              <a:buFont typeface="Wingdings" pitchFamily="2" charset="2"/>
              <a:buChar char="q"/>
            </a:pPr>
            <a:r>
              <a:rPr lang="en-US" sz="2000">
                <a:solidFill>
                  <a:srgbClr val="D5BC61"/>
                </a:solidFill>
                <a:latin typeface="Verdana" pitchFamily="34" charset="0"/>
              </a:rPr>
              <a:t>Tai share a great deal of their culture, their style of life and patterns of behavior, with other S/E Asian people</a:t>
            </a:r>
            <a:r>
              <a:rPr lang="en-US" sz="2000">
                <a:solidFill>
                  <a:srgbClr val="D5BC61"/>
                </a:solidFill>
                <a:effectLst>
                  <a:outerShdw blurRad="38100" dist="38100" dir="2700000" algn="tl">
                    <a:srgbClr val="000000"/>
                  </a:outerShdw>
                </a:effectLst>
                <a:latin typeface="Verdana" pitchFamily="34" charset="0"/>
              </a:rPr>
              <a:t>…</a:t>
            </a:r>
            <a:r>
              <a:rPr lang="en-US" sz="2000" i="1">
                <a:solidFill>
                  <a:srgbClr val="D5BC61"/>
                </a:solidFill>
                <a:effectLst>
                  <a:outerShdw blurRad="38100" dist="38100" dir="2700000" algn="tl">
                    <a:srgbClr val="000000"/>
                  </a:outerShdw>
                </a:effectLst>
                <a:latin typeface="Verdana" pitchFamily="34" charset="0"/>
              </a:rPr>
              <a:t>markedly different from the cultures of India and China…</a:t>
            </a:r>
          </a:p>
          <a:p>
            <a:pPr>
              <a:lnSpc>
                <a:spcPct val="90000"/>
              </a:lnSpc>
              <a:buSzPct val="65000"/>
              <a:buFont typeface="Wingdings" pitchFamily="2" charset="2"/>
              <a:buChar char="q"/>
            </a:pPr>
            <a:endParaRPr lang="en-US" sz="2000" i="1">
              <a:solidFill>
                <a:srgbClr val="D5BC61"/>
              </a:solidFill>
              <a:effectLst>
                <a:outerShdw blurRad="38100" dist="38100" dir="2700000" algn="tl">
                  <a:srgbClr val="000000"/>
                </a:outerShdw>
              </a:effectLst>
              <a:latin typeface="Verdana" pitchFamily="34" charset="0"/>
            </a:endParaRPr>
          </a:p>
        </p:txBody>
      </p:sp>
      <p:pic>
        <p:nvPicPr>
          <p:cNvPr id="25605" name="Picture 5" descr="60yrs_035"/>
          <p:cNvPicPr>
            <a:picLocks noChangeAspect="1" noChangeArrowheads="1"/>
          </p:cNvPicPr>
          <p:nvPr/>
        </p:nvPicPr>
        <p:blipFill>
          <a:blip r:embed="rId2" cstate="print">
            <a:lum contrast="78000"/>
          </a:blip>
          <a:srcRect/>
          <a:stretch>
            <a:fillRect/>
          </a:stretch>
        </p:blipFill>
        <p:spPr bwMode="auto">
          <a:xfrm>
            <a:off x="1979613" y="274638"/>
            <a:ext cx="1493837" cy="1152525"/>
          </a:xfrm>
          <a:prstGeom prst="rect">
            <a:avLst/>
          </a:prstGeom>
          <a:noFill/>
          <a:ln w="12700">
            <a:solidFill>
              <a:srgbClr val="D5BC6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5603">
                                            <p:txEl>
                                              <p:pRg st="1" end="1"/>
                                            </p:txEl>
                                          </p:spTgt>
                                        </p:tgtEl>
                                        <p:attrNameLst>
                                          <p:attrName>style.visibility</p:attrName>
                                        </p:attrNameLst>
                                      </p:cBhvr>
                                      <p:to>
                                        <p:strVal val="visible"/>
                                      </p:to>
                                    </p:set>
                                    <p:anim calcmode="lin" valueType="num">
                                      <p:cBhvr>
                                        <p:cTn id="7" dur="1000" fill="hold"/>
                                        <p:tgtEl>
                                          <p:spTgt spid="25603">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2560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25603">
                                            <p:txEl>
                                              <p:pRg st="1" end="1"/>
                                            </p:txEl>
                                          </p:spTgt>
                                        </p:tgtEl>
                                      </p:cBhvr>
                                    </p:animEffect>
                                  </p:childTnLst>
                                </p:cTn>
                              </p:par>
                            </p:childTnLst>
                          </p:cTn>
                        </p:par>
                        <p:par>
                          <p:cTn id="10" fill="hold">
                            <p:stCondLst>
                              <p:cond delay="1000"/>
                            </p:stCondLst>
                            <p:childTnLst>
                              <p:par>
                                <p:cTn id="11" presetID="29" presetClass="entr" presetSubtype="0" fill="hold" grpId="0" nodeType="afterEffect">
                                  <p:stCondLst>
                                    <p:cond delay="0"/>
                                  </p:stCondLst>
                                  <p:childTnLst>
                                    <p:set>
                                      <p:cBhvr>
                                        <p:cTn id="12" dur="1" fill="hold">
                                          <p:stCondLst>
                                            <p:cond delay="0"/>
                                          </p:stCondLst>
                                        </p:cTn>
                                        <p:tgtEl>
                                          <p:spTgt spid="25603">
                                            <p:txEl>
                                              <p:pRg st="2" end="2"/>
                                            </p:txEl>
                                          </p:spTgt>
                                        </p:tgtEl>
                                        <p:attrNameLst>
                                          <p:attrName>style.visibility</p:attrName>
                                        </p:attrNameLst>
                                      </p:cBhvr>
                                      <p:to>
                                        <p:strVal val="visible"/>
                                      </p:to>
                                    </p:set>
                                    <p:anim calcmode="lin" valueType="num">
                                      <p:cBhvr>
                                        <p:cTn id="13" dur="1000" fill="hold"/>
                                        <p:tgtEl>
                                          <p:spTgt spid="25603">
                                            <p:txEl>
                                              <p:pRg st="2" end="2"/>
                                            </p:txEl>
                                          </p:spTgt>
                                        </p:tgtEl>
                                        <p:attrNameLst>
                                          <p:attrName>ppt_x</p:attrName>
                                        </p:attrNameLst>
                                      </p:cBhvr>
                                      <p:tavLst>
                                        <p:tav tm="0">
                                          <p:val>
                                            <p:strVal val="#ppt_x-.2"/>
                                          </p:val>
                                        </p:tav>
                                        <p:tav tm="100000">
                                          <p:val>
                                            <p:strVal val="#ppt_x"/>
                                          </p:val>
                                        </p:tav>
                                      </p:tavLst>
                                    </p:anim>
                                    <p:anim calcmode="lin" valueType="num">
                                      <p:cBhvr>
                                        <p:cTn id="14" dur="1000" fill="hold"/>
                                        <p:tgtEl>
                                          <p:spTgt spid="25603">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25603">
                                            <p:txEl>
                                              <p:pRg st="2" end="2"/>
                                            </p:txEl>
                                          </p:spTgt>
                                        </p:tgtEl>
                                      </p:cBhvr>
                                    </p:animEffect>
                                  </p:childTnLst>
                                </p:cTn>
                              </p:par>
                            </p:childTnLst>
                          </p:cTn>
                        </p:par>
                        <p:par>
                          <p:cTn id="16" fill="hold">
                            <p:stCondLst>
                              <p:cond delay="2000"/>
                            </p:stCondLst>
                            <p:childTnLst>
                              <p:par>
                                <p:cTn id="17" presetID="29" presetClass="entr" presetSubtype="0" fill="hold" grpId="0" nodeType="afterEffect">
                                  <p:stCondLst>
                                    <p:cond delay="0"/>
                                  </p:stCondLst>
                                  <p:childTnLst>
                                    <p:set>
                                      <p:cBhvr>
                                        <p:cTn id="18" dur="1" fill="hold">
                                          <p:stCondLst>
                                            <p:cond delay="0"/>
                                          </p:stCondLst>
                                        </p:cTn>
                                        <p:tgtEl>
                                          <p:spTgt spid="25603">
                                            <p:txEl>
                                              <p:pRg st="4" end="4"/>
                                            </p:txEl>
                                          </p:spTgt>
                                        </p:tgtEl>
                                        <p:attrNameLst>
                                          <p:attrName>style.visibility</p:attrName>
                                        </p:attrNameLst>
                                      </p:cBhvr>
                                      <p:to>
                                        <p:strVal val="visible"/>
                                      </p:to>
                                    </p:set>
                                    <p:anim calcmode="lin" valueType="num">
                                      <p:cBhvr>
                                        <p:cTn id="19" dur="1000" fill="hold"/>
                                        <p:tgtEl>
                                          <p:spTgt spid="25603">
                                            <p:txEl>
                                              <p:pRg st="4" end="4"/>
                                            </p:txEl>
                                          </p:spTgt>
                                        </p:tgtEl>
                                        <p:attrNameLst>
                                          <p:attrName>ppt_x</p:attrName>
                                        </p:attrNameLst>
                                      </p:cBhvr>
                                      <p:tavLst>
                                        <p:tav tm="0">
                                          <p:val>
                                            <p:strVal val="#ppt_x-.2"/>
                                          </p:val>
                                        </p:tav>
                                        <p:tav tm="100000">
                                          <p:val>
                                            <p:strVal val="#ppt_x"/>
                                          </p:val>
                                        </p:tav>
                                      </p:tavLst>
                                    </p:anim>
                                    <p:anim calcmode="lin" valueType="num">
                                      <p:cBhvr>
                                        <p:cTn id="20" dur="1000" fill="hold"/>
                                        <p:tgtEl>
                                          <p:spTgt spid="25603">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2560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uiExpand="1"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26627" name="Rectangle 3"/>
          <p:cNvSpPr>
            <a:spLocks noGrp="1" noChangeArrowheads="1"/>
          </p:cNvSpPr>
          <p:nvPr>
            <p:ph type="body" idx="1"/>
          </p:nvPr>
        </p:nvSpPr>
        <p:spPr bwMode="auto">
          <a:noFill/>
          <a:ln>
            <a:miter lim="800000"/>
            <a:headEnd/>
            <a:tailEnd/>
          </a:ln>
        </p:spPr>
        <p:txBody>
          <a:bodyPr vert="horz" wrap="square" lIns="91440" tIns="45720" rIns="91440" bIns="45720" numCol="1" anchor="t" anchorCtr="0" compatLnSpc="1">
            <a:prstTxWarp prst="textNoShape">
              <a:avLst/>
            </a:prstTxWarp>
          </a:bodyPr>
          <a:lstStyle/>
          <a:p>
            <a:pPr>
              <a:lnSpc>
                <a:spcPct val="90000"/>
              </a:lnSpc>
              <a:buSzPct val="65000"/>
              <a:buFont typeface="Wingdings" pitchFamily="2" charset="2"/>
              <a:buNone/>
            </a:pPr>
            <a:r>
              <a:rPr lang="en-US" sz="2400" b="1">
                <a:latin typeface="Verdana" pitchFamily="34" charset="0"/>
              </a:rPr>
              <a:t>	</a:t>
            </a:r>
            <a:r>
              <a:rPr lang="en-US" sz="2800" b="1" u="sng">
                <a:effectLst>
                  <a:outerShdw blurRad="38100" dist="38100" dir="2700000" algn="tl">
                    <a:srgbClr val="FFFFFF"/>
                  </a:outerShdw>
                </a:effectLst>
                <a:latin typeface="Verdana" pitchFamily="34" charset="0"/>
              </a:rPr>
              <a:t>Old Days of the Tai</a:t>
            </a:r>
            <a:r>
              <a:rPr lang="en-US" sz="2400" b="1" u="sng">
                <a:latin typeface="Verdana" pitchFamily="34" charset="0"/>
              </a:rPr>
              <a:t/>
            </a:r>
            <a:br>
              <a:rPr lang="en-US" sz="2400" b="1" u="sng">
                <a:latin typeface="Verdana" pitchFamily="34" charset="0"/>
              </a:rPr>
            </a:br>
            <a:endParaRPr lang="en-US" sz="2400" b="1" u="sng">
              <a:latin typeface="Verdana" pitchFamily="34" charset="0"/>
            </a:endParaRPr>
          </a:p>
          <a:p>
            <a:pPr>
              <a:lnSpc>
                <a:spcPct val="90000"/>
              </a:lnSpc>
              <a:buSzPct val="75000"/>
              <a:buFont typeface="Wingdings" pitchFamily="2" charset="2"/>
              <a:buChar char="q"/>
            </a:pPr>
            <a:r>
              <a:rPr lang="en-US" sz="2000">
                <a:latin typeface="Verdana" pitchFamily="34" charset="0"/>
              </a:rPr>
              <a:t>40,000 years ago, people in the area hunted and gathered food from the streams and forests, using sorts of wooden and bamboo tools</a:t>
            </a:r>
            <a:br>
              <a:rPr lang="en-US" sz="2000">
                <a:latin typeface="Verdana" pitchFamily="34" charset="0"/>
              </a:rPr>
            </a:br>
            <a:endParaRPr lang="en-US" sz="2000">
              <a:latin typeface="Verdana" pitchFamily="34" charset="0"/>
            </a:endParaRPr>
          </a:p>
          <a:p>
            <a:pPr>
              <a:lnSpc>
                <a:spcPct val="90000"/>
              </a:lnSpc>
              <a:buSzPct val="75000"/>
              <a:buFont typeface="Wingdings" pitchFamily="2" charset="2"/>
              <a:buChar char="q"/>
            </a:pPr>
            <a:r>
              <a:rPr lang="en-US" sz="2000">
                <a:latin typeface="Verdana" pitchFamily="34" charset="0"/>
              </a:rPr>
              <a:t>10,000-20,000 years ago, they had begun to engage in agriculture, cultivating peas and beans, and domesticating animals such as chicken</a:t>
            </a:r>
            <a:br>
              <a:rPr lang="en-US" sz="2000">
                <a:latin typeface="Verdana" pitchFamily="34" charset="0"/>
              </a:rPr>
            </a:br>
            <a:endParaRPr lang="en-US" sz="2000">
              <a:latin typeface="Verdana" pitchFamily="34" charset="0"/>
            </a:endParaRPr>
          </a:p>
          <a:p>
            <a:pPr>
              <a:lnSpc>
                <a:spcPct val="90000"/>
              </a:lnSpc>
              <a:buSzPct val="75000"/>
              <a:buFont typeface="Wingdings" pitchFamily="2" charset="2"/>
              <a:buChar char="q"/>
            </a:pPr>
            <a:r>
              <a:rPr lang="en-US" sz="2000">
                <a:latin typeface="Verdana" pitchFamily="34" charset="0"/>
              </a:rPr>
              <a:t>10,000 years ago, the individual ethnic groups of S/E Asia began to be </a:t>
            </a:r>
            <a:r>
              <a:rPr lang="en-US" sz="2000" b="1" i="1">
                <a:effectLst>
                  <a:outerShdw blurRad="38100" dist="38100" dir="2700000" algn="tl">
                    <a:srgbClr val="FFFFFF"/>
                  </a:outerShdw>
                </a:effectLst>
                <a:latin typeface="Verdana" pitchFamily="34" charset="0"/>
              </a:rPr>
              <a:t>differentiated</a:t>
            </a:r>
            <a:r>
              <a:rPr lang="en-US" sz="2000">
                <a:latin typeface="Verdana" pitchFamily="34" charset="0"/>
              </a:rPr>
              <a:t>, linguistically and culturally</a:t>
            </a:r>
            <a:br>
              <a:rPr lang="en-US" sz="2000">
                <a:latin typeface="Verdana" pitchFamily="34" charset="0"/>
              </a:rPr>
            </a:br>
            <a:endParaRPr lang="en-US" sz="2000">
              <a:latin typeface="Verdana" pitchFamily="34" charset="0"/>
            </a:endParaRPr>
          </a:p>
          <a:p>
            <a:pPr>
              <a:lnSpc>
                <a:spcPct val="90000"/>
              </a:lnSpc>
              <a:buSzPct val="75000"/>
              <a:buFont typeface="Wingdings" pitchFamily="2" charset="2"/>
              <a:buChar char="q"/>
            </a:pPr>
            <a:r>
              <a:rPr lang="en-US" sz="2000">
                <a:latin typeface="Verdana" pitchFamily="34" charset="0"/>
              </a:rPr>
              <a:t>This process took place on the basis of a common culture</a:t>
            </a:r>
          </a:p>
          <a:p>
            <a:pPr>
              <a:lnSpc>
                <a:spcPct val="90000"/>
              </a:lnSpc>
            </a:pPr>
            <a:endParaRPr lang="en-US" sz="2800" u="sng"/>
          </a:p>
        </p:txBody>
      </p:sp>
      <p:pic>
        <p:nvPicPr>
          <p:cNvPr id="26628" name="Picture 4" descr="siamriver"/>
          <p:cNvPicPr>
            <a:picLocks noChangeAspect="1" noChangeArrowheads="1"/>
          </p:cNvPicPr>
          <p:nvPr/>
        </p:nvPicPr>
        <p:blipFill>
          <a:blip r:embed="rId2" cstate="print">
            <a:lum contrast="42000"/>
          </a:blip>
          <a:srcRect/>
          <a:stretch>
            <a:fillRect/>
          </a:stretch>
        </p:blipFill>
        <p:spPr bwMode="auto">
          <a:xfrm>
            <a:off x="3305175" y="288925"/>
            <a:ext cx="1627188" cy="1154113"/>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6627">
                                            <p:txEl>
                                              <p:pRg st="1" end="1"/>
                                            </p:txEl>
                                          </p:spTgt>
                                        </p:tgtEl>
                                        <p:attrNameLst>
                                          <p:attrName>style.visibility</p:attrName>
                                        </p:attrNameLst>
                                      </p:cBhvr>
                                      <p:to>
                                        <p:strVal val="visible"/>
                                      </p:to>
                                    </p:set>
                                    <p:anim calcmode="lin" valueType="num">
                                      <p:cBhvr>
                                        <p:cTn id="7" dur="1000" fill="hold"/>
                                        <p:tgtEl>
                                          <p:spTgt spid="26627">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26627">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26627">
                                            <p:txEl>
                                              <p:pRg st="1" end="1"/>
                                            </p:txEl>
                                          </p:spTgt>
                                        </p:tgtEl>
                                      </p:cBhvr>
                                    </p:animEffect>
                                  </p:childTnLst>
                                </p:cTn>
                              </p:par>
                            </p:childTnLst>
                          </p:cTn>
                        </p:par>
                        <p:par>
                          <p:cTn id="10" fill="hold">
                            <p:stCondLst>
                              <p:cond delay="1000"/>
                            </p:stCondLst>
                            <p:childTnLst>
                              <p:par>
                                <p:cTn id="11" presetID="29" presetClass="entr" presetSubtype="0" fill="hold" grpId="0" nodeType="afterEffect">
                                  <p:stCondLst>
                                    <p:cond delay="0"/>
                                  </p:stCondLst>
                                  <p:childTnLst>
                                    <p:set>
                                      <p:cBhvr>
                                        <p:cTn id="12" dur="1" fill="hold">
                                          <p:stCondLst>
                                            <p:cond delay="0"/>
                                          </p:stCondLst>
                                        </p:cTn>
                                        <p:tgtEl>
                                          <p:spTgt spid="26627">
                                            <p:txEl>
                                              <p:pRg st="2" end="2"/>
                                            </p:txEl>
                                          </p:spTgt>
                                        </p:tgtEl>
                                        <p:attrNameLst>
                                          <p:attrName>style.visibility</p:attrName>
                                        </p:attrNameLst>
                                      </p:cBhvr>
                                      <p:to>
                                        <p:strVal val="visible"/>
                                      </p:to>
                                    </p:set>
                                    <p:anim calcmode="lin" valueType="num">
                                      <p:cBhvr>
                                        <p:cTn id="13" dur="1000" fill="hold"/>
                                        <p:tgtEl>
                                          <p:spTgt spid="26627">
                                            <p:txEl>
                                              <p:pRg st="2" end="2"/>
                                            </p:txEl>
                                          </p:spTgt>
                                        </p:tgtEl>
                                        <p:attrNameLst>
                                          <p:attrName>ppt_x</p:attrName>
                                        </p:attrNameLst>
                                      </p:cBhvr>
                                      <p:tavLst>
                                        <p:tav tm="0">
                                          <p:val>
                                            <p:strVal val="#ppt_x-.2"/>
                                          </p:val>
                                        </p:tav>
                                        <p:tav tm="100000">
                                          <p:val>
                                            <p:strVal val="#ppt_x"/>
                                          </p:val>
                                        </p:tav>
                                      </p:tavLst>
                                    </p:anim>
                                    <p:anim calcmode="lin" valueType="num">
                                      <p:cBhvr>
                                        <p:cTn id="14" dur="1000" fill="hold"/>
                                        <p:tgtEl>
                                          <p:spTgt spid="26627">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26627">
                                            <p:txEl>
                                              <p:pRg st="2" end="2"/>
                                            </p:txEl>
                                          </p:spTgt>
                                        </p:tgtEl>
                                      </p:cBhvr>
                                    </p:animEffect>
                                  </p:childTnLst>
                                </p:cTn>
                              </p:par>
                            </p:childTnLst>
                          </p:cTn>
                        </p:par>
                        <p:par>
                          <p:cTn id="16" fill="hold">
                            <p:stCondLst>
                              <p:cond delay="2000"/>
                            </p:stCondLst>
                            <p:childTnLst>
                              <p:par>
                                <p:cTn id="17" presetID="29" presetClass="entr" presetSubtype="0" fill="hold" grpId="0" nodeType="afterEffect">
                                  <p:stCondLst>
                                    <p:cond delay="0"/>
                                  </p:stCondLst>
                                  <p:childTnLst>
                                    <p:set>
                                      <p:cBhvr>
                                        <p:cTn id="18" dur="1" fill="hold">
                                          <p:stCondLst>
                                            <p:cond delay="0"/>
                                          </p:stCondLst>
                                        </p:cTn>
                                        <p:tgtEl>
                                          <p:spTgt spid="26627">
                                            <p:txEl>
                                              <p:pRg st="3" end="3"/>
                                            </p:txEl>
                                          </p:spTgt>
                                        </p:tgtEl>
                                        <p:attrNameLst>
                                          <p:attrName>style.visibility</p:attrName>
                                        </p:attrNameLst>
                                      </p:cBhvr>
                                      <p:to>
                                        <p:strVal val="visible"/>
                                      </p:to>
                                    </p:set>
                                    <p:anim calcmode="lin" valueType="num">
                                      <p:cBhvr>
                                        <p:cTn id="19" dur="1000" fill="hold"/>
                                        <p:tgtEl>
                                          <p:spTgt spid="26627">
                                            <p:txEl>
                                              <p:pRg st="3" end="3"/>
                                            </p:txEl>
                                          </p:spTgt>
                                        </p:tgtEl>
                                        <p:attrNameLst>
                                          <p:attrName>ppt_x</p:attrName>
                                        </p:attrNameLst>
                                      </p:cBhvr>
                                      <p:tavLst>
                                        <p:tav tm="0">
                                          <p:val>
                                            <p:strVal val="#ppt_x-.2"/>
                                          </p:val>
                                        </p:tav>
                                        <p:tav tm="100000">
                                          <p:val>
                                            <p:strVal val="#ppt_x"/>
                                          </p:val>
                                        </p:tav>
                                      </p:tavLst>
                                    </p:anim>
                                    <p:anim calcmode="lin" valueType="num">
                                      <p:cBhvr>
                                        <p:cTn id="20" dur="1000" fill="hold"/>
                                        <p:tgtEl>
                                          <p:spTgt spid="26627">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26627">
                                            <p:txEl>
                                              <p:pRg st="3" end="3"/>
                                            </p:txEl>
                                          </p:spTgt>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26627">
                                            <p:txEl>
                                              <p:pRg st="4" end="4"/>
                                            </p:txEl>
                                          </p:spTgt>
                                        </p:tgtEl>
                                        <p:attrNameLst>
                                          <p:attrName>style.visibility</p:attrName>
                                        </p:attrNameLst>
                                      </p:cBhvr>
                                      <p:to>
                                        <p:strVal val="visible"/>
                                      </p:to>
                                    </p:set>
                                    <p:anim calcmode="lin" valueType="num">
                                      <p:cBhvr>
                                        <p:cTn id="25" dur="1000" fill="hold"/>
                                        <p:tgtEl>
                                          <p:spTgt spid="26627">
                                            <p:txEl>
                                              <p:pRg st="4" end="4"/>
                                            </p:txEl>
                                          </p:spTgt>
                                        </p:tgtEl>
                                        <p:attrNameLst>
                                          <p:attrName>ppt_x</p:attrName>
                                        </p:attrNameLst>
                                      </p:cBhvr>
                                      <p:tavLst>
                                        <p:tav tm="0">
                                          <p:val>
                                            <p:strVal val="#ppt_x-.2"/>
                                          </p:val>
                                        </p:tav>
                                        <p:tav tm="100000">
                                          <p:val>
                                            <p:strVal val="#ppt_x"/>
                                          </p:val>
                                        </p:tav>
                                      </p:tavLst>
                                    </p:anim>
                                    <p:anim calcmode="lin" valueType="num">
                                      <p:cBhvr>
                                        <p:cTn id="26" dur="1000" fill="hold"/>
                                        <p:tgtEl>
                                          <p:spTgt spid="26627">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7" dur="1000"/>
                                        <p:tgtEl>
                                          <p:spTgt spid="266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27651" name="Rectangle 3"/>
          <p:cNvSpPr>
            <a:spLocks noGrp="1" noChangeArrowheads="1"/>
          </p:cNvSpPr>
          <p:nvPr>
            <p:ph type="body" idx="1"/>
          </p:nvPr>
        </p:nvSpPr>
        <p:spPr bwMode="auto">
          <a:noFill/>
          <a:ln>
            <a:miter lim="800000"/>
            <a:headEnd/>
            <a:tailEnd/>
          </a:ln>
        </p:spPr>
        <p:txBody>
          <a:bodyPr vert="horz" wrap="square" lIns="91440" tIns="45720" rIns="91440" bIns="45720" numCol="1" anchor="t" anchorCtr="0" compatLnSpc="1">
            <a:prstTxWarp prst="textNoShape">
              <a:avLst/>
            </a:prstTxWarp>
          </a:bodyPr>
          <a:lstStyle/>
          <a:p>
            <a:pPr>
              <a:buFontTx/>
              <a:buNone/>
            </a:pPr>
            <a:r>
              <a:rPr lang="en-US" sz="2400" b="1">
                <a:latin typeface="Verdana" pitchFamily="34" charset="0"/>
              </a:rPr>
              <a:t>	</a:t>
            </a:r>
            <a:r>
              <a:rPr lang="en-US" sz="2400" b="1" u="sng">
                <a:effectLst>
                  <a:outerShdw blurRad="38100" dist="38100" dir="2700000" algn="tl">
                    <a:srgbClr val="FFFFFF"/>
                  </a:outerShdw>
                </a:effectLst>
                <a:latin typeface="Verdana" pitchFamily="34" charset="0"/>
              </a:rPr>
              <a:t>Technological Core of S/E Asia Civilization</a:t>
            </a:r>
          </a:p>
          <a:p>
            <a:pPr>
              <a:buFontTx/>
              <a:buNone/>
            </a:pPr>
            <a:endParaRPr lang="en-US" sz="2400" b="1" u="sng">
              <a:latin typeface="Verdana" pitchFamily="34" charset="0"/>
            </a:endParaRPr>
          </a:p>
          <a:p>
            <a:pPr>
              <a:buSzPct val="75000"/>
              <a:buFont typeface="Wingdings" pitchFamily="2" charset="2"/>
              <a:buChar char="q"/>
            </a:pPr>
            <a:r>
              <a:rPr lang="en-US" sz="2400">
                <a:latin typeface="Verdana" pitchFamily="34" charset="0"/>
              </a:rPr>
              <a:t>Cattle were domesticated</a:t>
            </a:r>
          </a:p>
          <a:p>
            <a:pPr>
              <a:buSzPct val="75000"/>
              <a:buFont typeface="Wingdings" pitchFamily="2" charset="2"/>
              <a:buChar char="q"/>
            </a:pPr>
            <a:r>
              <a:rPr lang="en-US" sz="2400">
                <a:latin typeface="Verdana" pitchFamily="34" charset="0"/>
              </a:rPr>
              <a:t>Rice was cultivated</a:t>
            </a:r>
          </a:p>
          <a:p>
            <a:pPr>
              <a:buSzPct val="75000"/>
              <a:buFont typeface="Wingdings" pitchFamily="2" charset="2"/>
              <a:buChar char="q"/>
            </a:pPr>
            <a:r>
              <a:rPr lang="en-US" sz="2400">
                <a:latin typeface="Verdana" pitchFamily="34" charset="0"/>
              </a:rPr>
              <a:t>Invention of the outrigger canoe</a:t>
            </a:r>
          </a:p>
          <a:p>
            <a:pPr>
              <a:buSzPct val="75000"/>
              <a:buFont typeface="Wingdings" pitchFamily="2" charset="2"/>
              <a:buChar char="q"/>
            </a:pPr>
            <a:r>
              <a:rPr lang="en-US" sz="2400">
                <a:latin typeface="Verdana" pitchFamily="34" charset="0"/>
              </a:rPr>
              <a:t>Copper and bronze usage </a:t>
            </a:r>
            <a:r>
              <a:rPr lang="en-US" sz="2000">
                <a:latin typeface="Verdana" pitchFamily="34" charset="0"/>
              </a:rPr>
              <a:t>(found by excavation site at Ban Chiang)</a:t>
            </a:r>
          </a:p>
          <a:p>
            <a:pPr>
              <a:buSzPct val="75000"/>
              <a:buFont typeface="Wingdings" pitchFamily="2" charset="2"/>
              <a:buChar char="q"/>
            </a:pPr>
            <a:r>
              <a:rPr lang="en-US" sz="2400">
                <a:latin typeface="Verdana" pitchFamily="34" charset="0"/>
              </a:rPr>
              <a:t>Ironworking and pottery-making technology</a:t>
            </a:r>
          </a:p>
        </p:txBody>
      </p:sp>
      <p:pic>
        <p:nvPicPr>
          <p:cNvPr id="27652" name="Picture 4" descr="baanchiang101"/>
          <p:cNvPicPr>
            <a:picLocks noChangeAspect="1" noChangeArrowheads="1"/>
          </p:cNvPicPr>
          <p:nvPr/>
        </p:nvPicPr>
        <p:blipFill>
          <a:blip r:embed="rId2" cstate="print">
            <a:lum contrast="88000"/>
          </a:blip>
          <a:srcRect/>
          <a:stretch>
            <a:fillRect/>
          </a:stretch>
        </p:blipFill>
        <p:spPr bwMode="auto">
          <a:xfrm>
            <a:off x="4859338" y="260350"/>
            <a:ext cx="1296987" cy="1152525"/>
          </a:xfrm>
          <a:prstGeom prst="rect">
            <a:avLst/>
          </a:prstGeom>
          <a:noFill/>
          <a:ln w="15875">
            <a:solidFill>
              <a:srgbClr val="4D4D4D"/>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7651">
                                            <p:txEl>
                                              <p:pRg st="2" end="2"/>
                                            </p:txEl>
                                          </p:spTgt>
                                        </p:tgtEl>
                                        <p:attrNameLst>
                                          <p:attrName>style.visibility</p:attrName>
                                        </p:attrNameLst>
                                      </p:cBhvr>
                                      <p:to>
                                        <p:strVal val="visible"/>
                                      </p:to>
                                    </p:set>
                                    <p:anim calcmode="lin" valueType="num">
                                      <p:cBhvr>
                                        <p:cTn id="7" dur="1000" fill="hold"/>
                                        <p:tgtEl>
                                          <p:spTgt spid="27651">
                                            <p:txEl>
                                              <p:pRg st="2" end="2"/>
                                            </p:txEl>
                                          </p:spTgt>
                                        </p:tgtEl>
                                        <p:attrNameLst>
                                          <p:attrName>ppt_x</p:attrName>
                                        </p:attrNameLst>
                                      </p:cBhvr>
                                      <p:tavLst>
                                        <p:tav tm="0">
                                          <p:val>
                                            <p:strVal val="#ppt_x-.2"/>
                                          </p:val>
                                        </p:tav>
                                        <p:tav tm="100000">
                                          <p:val>
                                            <p:strVal val="#ppt_x"/>
                                          </p:val>
                                        </p:tav>
                                      </p:tavLst>
                                    </p:anim>
                                    <p:anim calcmode="lin" valueType="num">
                                      <p:cBhvr>
                                        <p:cTn id="8" dur="1000" fill="hold"/>
                                        <p:tgtEl>
                                          <p:spTgt spid="27651">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27651">
                                            <p:txEl>
                                              <p:pRg st="2" end="2"/>
                                            </p:txEl>
                                          </p:spTgt>
                                        </p:tgtEl>
                                      </p:cBhvr>
                                    </p:animEffect>
                                  </p:childTnLst>
                                </p:cTn>
                              </p:par>
                            </p:childTnLst>
                          </p:cTn>
                        </p:par>
                        <p:par>
                          <p:cTn id="10" fill="hold">
                            <p:stCondLst>
                              <p:cond delay="1000"/>
                            </p:stCondLst>
                            <p:childTnLst>
                              <p:par>
                                <p:cTn id="11" presetID="29" presetClass="entr" presetSubtype="0" fill="hold" grpId="0" nodeType="afterEffect">
                                  <p:stCondLst>
                                    <p:cond delay="0"/>
                                  </p:stCondLst>
                                  <p:childTnLst>
                                    <p:set>
                                      <p:cBhvr>
                                        <p:cTn id="12" dur="1" fill="hold">
                                          <p:stCondLst>
                                            <p:cond delay="0"/>
                                          </p:stCondLst>
                                        </p:cTn>
                                        <p:tgtEl>
                                          <p:spTgt spid="27651">
                                            <p:txEl>
                                              <p:pRg st="3" end="3"/>
                                            </p:txEl>
                                          </p:spTgt>
                                        </p:tgtEl>
                                        <p:attrNameLst>
                                          <p:attrName>style.visibility</p:attrName>
                                        </p:attrNameLst>
                                      </p:cBhvr>
                                      <p:to>
                                        <p:strVal val="visible"/>
                                      </p:to>
                                    </p:set>
                                    <p:anim calcmode="lin" valueType="num">
                                      <p:cBhvr>
                                        <p:cTn id="13" dur="1000" fill="hold"/>
                                        <p:tgtEl>
                                          <p:spTgt spid="27651">
                                            <p:txEl>
                                              <p:pRg st="3" end="3"/>
                                            </p:txEl>
                                          </p:spTgt>
                                        </p:tgtEl>
                                        <p:attrNameLst>
                                          <p:attrName>ppt_x</p:attrName>
                                        </p:attrNameLst>
                                      </p:cBhvr>
                                      <p:tavLst>
                                        <p:tav tm="0">
                                          <p:val>
                                            <p:strVal val="#ppt_x-.2"/>
                                          </p:val>
                                        </p:tav>
                                        <p:tav tm="100000">
                                          <p:val>
                                            <p:strVal val="#ppt_x"/>
                                          </p:val>
                                        </p:tav>
                                      </p:tavLst>
                                    </p:anim>
                                    <p:anim calcmode="lin" valueType="num">
                                      <p:cBhvr>
                                        <p:cTn id="14" dur="1000" fill="hold"/>
                                        <p:tgtEl>
                                          <p:spTgt spid="27651">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27651">
                                            <p:txEl>
                                              <p:pRg st="3" end="3"/>
                                            </p:txEl>
                                          </p:spTgt>
                                        </p:tgtEl>
                                      </p:cBhvr>
                                    </p:animEffect>
                                  </p:childTnLst>
                                </p:cTn>
                              </p:par>
                            </p:childTnLst>
                          </p:cTn>
                        </p:par>
                        <p:par>
                          <p:cTn id="16" fill="hold">
                            <p:stCondLst>
                              <p:cond delay="2000"/>
                            </p:stCondLst>
                            <p:childTnLst>
                              <p:par>
                                <p:cTn id="17" presetID="29" presetClass="entr" presetSubtype="0" fill="hold" grpId="0" nodeType="afterEffect">
                                  <p:stCondLst>
                                    <p:cond delay="0"/>
                                  </p:stCondLst>
                                  <p:childTnLst>
                                    <p:set>
                                      <p:cBhvr>
                                        <p:cTn id="18" dur="1" fill="hold">
                                          <p:stCondLst>
                                            <p:cond delay="0"/>
                                          </p:stCondLst>
                                        </p:cTn>
                                        <p:tgtEl>
                                          <p:spTgt spid="27651">
                                            <p:txEl>
                                              <p:pRg st="4" end="4"/>
                                            </p:txEl>
                                          </p:spTgt>
                                        </p:tgtEl>
                                        <p:attrNameLst>
                                          <p:attrName>style.visibility</p:attrName>
                                        </p:attrNameLst>
                                      </p:cBhvr>
                                      <p:to>
                                        <p:strVal val="visible"/>
                                      </p:to>
                                    </p:set>
                                    <p:anim calcmode="lin" valueType="num">
                                      <p:cBhvr>
                                        <p:cTn id="19" dur="1000" fill="hold"/>
                                        <p:tgtEl>
                                          <p:spTgt spid="27651">
                                            <p:txEl>
                                              <p:pRg st="4" end="4"/>
                                            </p:txEl>
                                          </p:spTgt>
                                        </p:tgtEl>
                                        <p:attrNameLst>
                                          <p:attrName>ppt_x</p:attrName>
                                        </p:attrNameLst>
                                      </p:cBhvr>
                                      <p:tavLst>
                                        <p:tav tm="0">
                                          <p:val>
                                            <p:strVal val="#ppt_x-.2"/>
                                          </p:val>
                                        </p:tav>
                                        <p:tav tm="100000">
                                          <p:val>
                                            <p:strVal val="#ppt_x"/>
                                          </p:val>
                                        </p:tav>
                                      </p:tavLst>
                                    </p:anim>
                                    <p:anim calcmode="lin" valueType="num">
                                      <p:cBhvr>
                                        <p:cTn id="20" dur="1000" fill="hold"/>
                                        <p:tgtEl>
                                          <p:spTgt spid="27651">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27651">
                                            <p:txEl>
                                              <p:pRg st="4" end="4"/>
                                            </p:txEl>
                                          </p:spTgt>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27651">
                                            <p:txEl>
                                              <p:pRg st="5" end="5"/>
                                            </p:txEl>
                                          </p:spTgt>
                                        </p:tgtEl>
                                        <p:attrNameLst>
                                          <p:attrName>style.visibility</p:attrName>
                                        </p:attrNameLst>
                                      </p:cBhvr>
                                      <p:to>
                                        <p:strVal val="visible"/>
                                      </p:to>
                                    </p:set>
                                    <p:anim calcmode="lin" valueType="num">
                                      <p:cBhvr>
                                        <p:cTn id="25" dur="1000" fill="hold"/>
                                        <p:tgtEl>
                                          <p:spTgt spid="27651">
                                            <p:txEl>
                                              <p:pRg st="5" end="5"/>
                                            </p:txEl>
                                          </p:spTgt>
                                        </p:tgtEl>
                                        <p:attrNameLst>
                                          <p:attrName>ppt_x</p:attrName>
                                        </p:attrNameLst>
                                      </p:cBhvr>
                                      <p:tavLst>
                                        <p:tav tm="0">
                                          <p:val>
                                            <p:strVal val="#ppt_x-.2"/>
                                          </p:val>
                                        </p:tav>
                                        <p:tav tm="100000">
                                          <p:val>
                                            <p:strVal val="#ppt_x"/>
                                          </p:val>
                                        </p:tav>
                                      </p:tavLst>
                                    </p:anim>
                                    <p:anim calcmode="lin" valueType="num">
                                      <p:cBhvr>
                                        <p:cTn id="26" dur="1000" fill="hold"/>
                                        <p:tgtEl>
                                          <p:spTgt spid="27651">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27" dur="1000"/>
                                        <p:tgtEl>
                                          <p:spTgt spid="27651">
                                            <p:txEl>
                                              <p:pRg st="5" end="5"/>
                                            </p:txEl>
                                          </p:spTgt>
                                        </p:tgtEl>
                                      </p:cBhvr>
                                    </p:animEffect>
                                  </p:childTnLst>
                                </p:cTn>
                              </p:par>
                            </p:childTnLst>
                          </p:cTn>
                        </p:par>
                        <p:par>
                          <p:cTn id="28" fill="hold">
                            <p:stCondLst>
                              <p:cond delay="4000"/>
                            </p:stCondLst>
                            <p:childTnLst>
                              <p:par>
                                <p:cTn id="29" presetID="29" presetClass="entr" presetSubtype="0" fill="hold" grpId="0" nodeType="afterEffect">
                                  <p:stCondLst>
                                    <p:cond delay="0"/>
                                  </p:stCondLst>
                                  <p:childTnLst>
                                    <p:set>
                                      <p:cBhvr>
                                        <p:cTn id="30" dur="1" fill="hold">
                                          <p:stCondLst>
                                            <p:cond delay="0"/>
                                          </p:stCondLst>
                                        </p:cTn>
                                        <p:tgtEl>
                                          <p:spTgt spid="27651">
                                            <p:txEl>
                                              <p:pRg st="6" end="6"/>
                                            </p:txEl>
                                          </p:spTgt>
                                        </p:tgtEl>
                                        <p:attrNameLst>
                                          <p:attrName>style.visibility</p:attrName>
                                        </p:attrNameLst>
                                      </p:cBhvr>
                                      <p:to>
                                        <p:strVal val="visible"/>
                                      </p:to>
                                    </p:set>
                                    <p:anim calcmode="lin" valueType="num">
                                      <p:cBhvr>
                                        <p:cTn id="31" dur="1000" fill="hold"/>
                                        <p:tgtEl>
                                          <p:spTgt spid="27651">
                                            <p:txEl>
                                              <p:pRg st="6" end="6"/>
                                            </p:txEl>
                                          </p:spTgt>
                                        </p:tgtEl>
                                        <p:attrNameLst>
                                          <p:attrName>ppt_x</p:attrName>
                                        </p:attrNameLst>
                                      </p:cBhvr>
                                      <p:tavLst>
                                        <p:tav tm="0">
                                          <p:val>
                                            <p:strVal val="#ppt_x-.2"/>
                                          </p:val>
                                        </p:tav>
                                        <p:tav tm="100000">
                                          <p:val>
                                            <p:strVal val="#ppt_x"/>
                                          </p:val>
                                        </p:tav>
                                      </p:tavLst>
                                    </p:anim>
                                    <p:anim calcmode="lin" valueType="num">
                                      <p:cBhvr>
                                        <p:cTn id="32" dur="1000" fill="hold"/>
                                        <p:tgtEl>
                                          <p:spTgt spid="27651">
                                            <p:txEl>
                                              <p:pRg st="6" end="6"/>
                                            </p:txEl>
                                          </p:spTgt>
                                        </p:tgtEl>
                                        <p:attrNameLst>
                                          <p:attrName>ppt_y</p:attrName>
                                        </p:attrNameLst>
                                      </p:cBhvr>
                                      <p:tavLst>
                                        <p:tav tm="0">
                                          <p:val>
                                            <p:strVal val="#ppt_y"/>
                                          </p:val>
                                        </p:tav>
                                        <p:tav tm="100000">
                                          <p:val>
                                            <p:strVal val="#ppt_y"/>
                                          </p:val>
                                        </p:tav>
                                      </p:tavLst>
                                    </p:anim>
                                    <p:animEffect transition="in" filter="wipe(right)" prLst="gradientSize: 0.1">
                                      <p:cBhvr>
                                        <p:cTn id="33" dur="1000"/>
                                        <p:tgtEl>
                                          <p:spTgt spid="2765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28675" name="Rectangle 3"/>
          <p:cNvSpPr>
            <a:spLocks noGrp="1" noChangeArrowheads="1"/>
          </p:cNvSpPr>
          <p:nvPr>
            <p:ph type="body" idx="1"/>
          </p:nvPr>
        </p:nvSpPr>
        <p:spPr bwMode="auto">
          <a:noFill/>
          <a:ln>
            <a:miter lim="800000"/>
            <a:headEnd/>
            <a:tailEnd/>
          </a:ln>
        </p:spPr>
        <p:txBody>
          <a:bodyPr vert="horz" wrap="square" lIns="91440" tIns="45720" rIns="91440" bIns="45720" numCol="1" anchor="t" anchorCtr="0" compatLnSpc="1">
            <a:prstTxWarp prst="textNoShape">
              <a:avLst/>
            </a:prstTxWarp>
          </a:bodyPr>
          <a:lstStyle/>
          <a:p>
            <a:pPr>
              <a:buFontTx/>
              <a:buNone/>
            </a:pPr>
            <a:r>
              <a:rPr lang="en-US" sz="2400" b="1">
                <a:latin typeface="Verdana" pitchFamily="34" charset="0"/>
              </a:rPr>
              <a:t>	</a:t>
            </a:r>
            <a:r>
              <a:rPr lang="en-US" sz="2400" b="1" u="sng">
                <a:effectLst>
                  <a:outerShdw blurRad="38100" dist="38100" dir="2700000" algn="tl">
                    <a:srgbClr val="FFFFFF"/>
                  </a:outerShdw>
                </a:effectLst>
                <a:latin typeface="Verdana" pitchFamily="34" charset="0"/>
              </a:rPr>
              <a:t>Technological Core of S/E Asia Civilization</a:t>
            </a:r>
          </a:p>
          <a:p>
            <a:endParaRPr lang="en-US" sz="2400" b="1" u="sng">
              <a:effectLst>
                <a:outerShdw blurRad="38100" dist="38100" dir="2700000" algn="tl">
                  <a:srgbClr val="FFFFFF"/>
                </a:outerShdw>
              </a:effectLst>
              <a:latin typeface="Verdana" pitchFamily="34" charset="0"/>
            </a:endParaRPr>
          </a:p>
          <a:p>
            <a:pPr>
              <a:buSzPct val="75000"/>
              <a:buFont typeface="Wingdings" pitchFamily="2" charset="2"/>
              <a:buChar char="q"/>
            </a:pPr>
            <a:r>
              <a:rPr lang="en-US" sz="2000">
                <a:latin typeface="Verdana" pitchFamily="34" charset="0"/>
              </a:rPr>
              <a:t>Tai conducted subsistence agriculture based on the rice cultivation, supplemented by fishing and gathering of forest products</a:t>
            </a:r>
            <a:br>
              <a:rPr lang="en-US" sz="2000">
                <a:latin typeface="Verdana" pitchFamily="34" charset="0"/>
              </a:rPr>
            </a:br>
            <a:endParaRPr lang="en-US" sz="2000">
              <a:latin typeface="Verdana" pitchFamily="34" charset="0"/>
            </a:endParaRPr>
          </a:p>
          <a:p>
            <a:pPr>
              <a:buSzPct val="75000"/>
              <a:buFont typeface="Wingdings" pitchFamily="2" charset="2"/>
              <a:buChar char="q"/>
            </a:pPr>
            <a:r>
              <a:rPr lang="en-US" sz="2000">
                <a:latin typeface="Verdana" pitchFamily="34" charset="0"/>
              </a:rPr>
              <a:t>Lived as nuclear families in small villages</a:t>
            </a:r>
            <a:br>
              <a:rPr lang="en-US" sz="2000">
                <a:latin typeface="Verdana" pitchFamily="34" charset="0"/>
              </a:rPr>
            </a:br>
            <a:endParaRPr lang="en-US" sz="2000">
              <a:latin typeface="Verdana" pitchFamily="34" charset="0"/>
            </a:endParaRPr>
          </a:p>
          <a:p>
            <a:pPr>
              <a:buSzPct val="75000"/>
              <a:buFont typeface="Wingdings" pitchFamily="2" charset="2"/>
              <a:buChar char="q"/>
            </a:pPr>
            <a:r>
              <a:rPr lang="en-US" sz="2000">
                <a:latin typeface="Verdana" pitchFamily="34" charset="0"/>
              </a:rPr>
              <a:t>Trade in metal tools, pottery, salt</a:t>
            </a:r>
            <a:br>
              <a:rPr lang="en-US" sz="2000">
                <a:latin typeface="Verdana" pitchFamily="34" charset="0"/>
              </a:rPr>
            </a:br>
            <a:endParaRPr lang="en-US" sz="2000">
              <a:latin typeface="Verdana" pitchFamily="34" charset="0"/>
            </a:endParaRPr>
          </a:p>
          <a:p>
            <a:pPr>
              <a:buSzPct val="75000"/>
              <a:buFont typeface="Wingdings" pitchFamily="2" charset="2"/>
              <a:buChar char="q"/>
            </a:pPr>
            <a:r>
              <a:rPr lang="en-US" sz="2000">
                <a:latin typeface="Verdana" pitchFamily="34" charset="0"/>
              </a:rPr>
              <a:t>The region was under populated, man power was highly valued</a:t>
            </a:r>
            <a:br>
              <a:rPr lang="en-US" sz="2000">
                <a:latin typeface="Verdana" pitchFamily="34" charset="0"/>
              </a:rPr>
            </a:br>
            <a:r>
              <a:rPr lang="en-US" sz="2000">
                <a:latin typeface="Verdana" pitchFamily="34" charset="0"/>
              </a:rPr>
              <a:t> </a:t>
            </a:r>
          </a:p>
          <a:p>
            <a:endParaRPr lang="en-US" sz="2000"/>
          </a:p>
        </p:txBody>
      </p:sp>
      <p:pic>
        <p:nvPicPr>
          <p:cNvPr id="28676" name="Picture 4" descr="baanchiang101"/>
          <p:cNvPicPr>
            <a:picLocks noChangeAspect="1" noChangeArrowheads="1"/>
          </p:cNvPicPr>
          <p:nvPr/>
        </p:nvPicPr>
        <p:blipFill>
          <a:blip r:embed="rId2" cstate="print">
            <a:lum contrast="88000"/>
          </a:blip>
          <a:srcRect/>
          <a:stretch>
            <a:fillRect/>
          </a:stretch>
        </p:blipFill>
        <p:spPr bwMode="auto">
          <a:xfrm>
            <a:off x="4859338" y="260350"/>
            <a:ext cx="1296987" cy="1152525"/>
          </a:xfrm>
          <a:prstGeom prst="rect">
            <a:avLst/>
          </a:prstGeom>
          <a:noFill/>
          <a:ln w="15875">
            <a:solidFill>
              <a:srgbClr val="4D4D4D"/>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8675">
                                            <p:txEl>
                                              <p:pRg st="2" end="2"/>
                                            </p:txEl>
                                          </p:spTgt>
                                        </p:tgtEl>
                                        <p:attrNameLst>
                                          <p:attrName>style.visibility</p:attrName>
                                        </p:attrNameLst>
                                      </p:cBhvr>
                                      <p:to>
                                        <p:strVal val="visible"/>
                                      </p:to>
                                    </p:set>
                                    <p:anim calcmode="lin" valueType="num">
                                      <p:cBhvr>
                                        <p:cTn id="7" dur="1000" fill="hold"/>
                                        <p:tgtEl>
                                          <p:spTgt spid="28675">
                                            <p:txEl>
                                              <p:pRg st="2" end="2"/>
                                            </p:txEl>
                                          </p:spTgt>
                                        </p:tgtEl>
                                        <p:attrNameLst>
                                          <p:attrName>ppt_x</p:attrName>
                                        </p:attrNameLst>
                                      </p:cBhvr>
                                      <p:tavLst>
                                        <p:tav tm="0">
                                          <p:val>
                                            <p:strVal val="#ppt_x-.2"/>
                                          </p:val>
                                        </p:tav>
                                        <p:tav tm="100000">
                                          <p:val>
                                            <p:strVal val="#ppt_x"/>
                                          </p:val>
                                        </p:tav>
                                      </p:tavLst>
                                    </p:anim>
                                    <p:anim calcmode="lin" valueType="num">
                                      <p:cBhvr>
                                        <p:cTn id="8" dur="1000" fill="hold"/>
                                        <p:tgtEl>
                                          <p:spTgt spid="28675">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28675">
                                            <p:txEl>
                                              <p:pRg st="2" end="2"/>
                                            </p:txEl>
                                          </p:spTgt>
                                        </p:tgtEl>
                                      </p:cBhvr>
                                    </p:animEffect>
                                  </p:childTnLst>
                                </p:cTn>
                              </p:par>
                            </p:childTnLst>
                          </p:cTn>
                        </p:par>
                        <p:par>
                          <p:cTn id="10" fill="hold">
                            <p:stCondLst>
                              <p:cond delay="1000"/>
                            </p:stCondLst>
                            <p:childTnLst>
                              <p:par>
                                <p:cTn id="11" presetID="29" presetClass="entr" presetSubtype="0" fill="hold" grpId="0" nodeType="afterEffect">
                                  <p:stCondLst>
                                    <p:cond delay="0"/>
                                  </p:stCondLst>
                                  <p:childTnLst>
                                    <p:set>
                                      <p:cBhvr>
                                        <p:cTn id="12" dur="1" fill="hold">
                                          <p:stCondLst>
                                            <p:cond delay="0"/>
                                          </p:stCondLst>
                                        </p:cTn>
                                        <p:tgtEl>
                                          <p:spTgt spid="28675">
                                            <p:txEl>
                                              <p:pRg st="3" end="3"/>
                                            </p:txEl>
                                          </p:spTgt>
                                        </p:tgtEl>
                                        <p:attrNameLst>
                                          <p:attrName>style.visibility</p:attrName>
                                        </p:attrNameLst>
                                      </p:cBhvr>
                                      <p:to>
                                        <p:strVal val="visible"/>
                                      </p:to>
                                    </p:set>
                                    <p:anim calcmode="lin" valueType="num">
                                      <p:cBhvr>
                                        <p:cTn id="13" dur="1000" fill="hold"/>
                                        <p:tgtEl>
                                          <p:spTgt spid="28675">
                                            <p:txEl>
                                              <p:pRg st="3" end="3"/>
                                            </p:txEl>
                                          </p:spTgt>
                                        </p:tgtEl>
                                        <p:attrNameLst>
                                          <p:attrName>ppt_x</p:attrName>
                                        </p:attrNameLst>
                                      </p:cBhvr>
                                      <p:tavLst>
                                        <p:tav tm="0">
                                          <p:val>
                                            <p:strVal val="#ppt_x-.2"/>
                                          </p:val>
                                        </p:tav>
                                        <p:tav tm="100000">
                                          <p:val>
                                            <p:strVal val="#ppt_x"/>
                                          </p:val>
                                        </p:tav>
                                      </p:tavLst>
                                    </p:anim>
                                    <p:anim calcmode="lin" valueType="num">
                                      <p:cBhvr>
                                        <p:cTn id="14" dur="1000" fill="hold"/>
                                        <p:tgtEl>
                                          <p:spTgt spid="28675">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28675">
                                            <p:txEl>
                                              <p:pRg st="3" end="3"/>
                                            </p:txEl>
                                          </p:spTgt>
                                        </p:tgtEl>
                                      </p:cBhvr>
                                    </p:animEffect>
                                  </p:childTnLst>
                                </p:cTn>
                              </p:par>
                            </p:childTnLst>
                          </p:cTn>
                        </p:par>
                        <p:par>
                          <p:cTn id="16" fill="hold">
                            <p:stCondLst>
                              <p:cond delay="2000"/>
                            </p:stCondLst>
                            <p:childTnLst>
                              <p:par>
                                <p:cTn id="17" presetID="29" presetClass="entr" presetSubtype="0" fill="hold" grpId="0" nodeType="afterEffect">
                                  <p:stCondLst>
                                    <p:cond delay="0"/>
                                  </p:stCondLst>
                                  <p:childTnLst>
                                    <p:set>
                                      <p:cBhvr>
                                        <p:cTn id="18" dur="1" fill="hold">
                                          <p:stCondLst>
                                            <p:cond delay="0"/>
                                          </p:stCondLst>
                                        </p:cTn>
                                        <p:tgtEl>
                                          <p:spTgt spid="28675">
                                            <p:txEl>
                                              <p:pRg st="4" end="4"/>
                                            </p:txEl>
                                          </p:spTgt>
                                        </p:tgtEl>
                                        <p:attrNameLst>
                                          <p:attrName>style.visibility</p:attrName>
                                        </p:attrNameLst>
                                      </p:cBhvr>
                                      <p:to>
                                        <p:strVal val="visible"/>
                                      </p:to>
                                    </p:set>
                                    <p:anim calcmode="lin" valueType="num">
                                      <p:cBhvr>
                                        <p:cTn id="19" dur="1000" fill="hold"/>
                                        <p:tgtEl>
                                          <p:spTgt spid="28675">
                                            <p:txEl>
                                              <p:pRg st="4" end="4"/>
                                            </p:txEl>
                                          </p:spTgt>
                                        </p:tgtEl>
                                        <p:attrNameLst>
                                          <p:attrName>ppt_x</p:attrName>
                                        </p:attrNameLst>
                                      </p:cBhvr>
                                      <p:tavLst>
                                        <p:tav tm="0">
                                          <p:val>
                                            <p:strVal val="#ppt_x-.2"/>
                                          </p:val>
                                        </p:tav>
                                        <p:tav tm="100000">
                                          <p:val>
                                            <p:strVal val="#ppt_x"/>
                                          </p:val>
                                        </p:tav>
                                      </p:tavLst>
                                    </p:anim>
                                    <p:anim calcmode="lin" valueType="num">
                                      <p:cBhvr>
                                        <p:cTn id="20" dur="1000" fill="hold"/>
                                        <p:tgtEl>
                                          <p:spTgt spid="28675">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28675">
                                            <p:txEl>
                                              <p:pRg st="4" end="4"/>
                                            </p:txEl>
                                          </p:spTgt>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28675">
                                            <p:txEl>
                                              <p:pRg st="5" end="5"/>
                                            </p:txEl>
                                          </p:spTgt>
                                        </p:tgtEl>
                                        <p:attrNameLst>
                                          <p:attrName>style.visibility</p:attrName>
                                        </p:attrNameLst>
                                      </p:cBhvr>
                                      <p:to>
                                        <p:strVal val="visible"/>
                                      </p:to>
                                    </p:set>
                                    <p:anim calcmode="lin" valueType="num">
                                      <p:cBhvr>
                                        <p:cTn id="25" dur="1000" fill="hold"/>
                                        <p:tgtEl>
                                          <p:spTgt spid="28675">
                                            <p:txEl>
                                              <p:pRg st="5" end="5"/>
                                            </p:txEl>
                                          </p:spTgt>
                                        </p:tgtEl>
                                        <p:attrNameLst>
                                          <p:attrName>ppt_x</p:attrName>
                                        </p:attrNameLst>
                                      </p:cBhvr>
                                      <p:tavLst>
                                        <p:tav tm="0">
                                          <p:val>
                                            <p:strVal val="#ppt_x-.2"/>
                                          </p:val>
                                        </p:tav>
                                        <p:tav tm="100000">
                                          <p:val>
                                            <p:strVal val="#ppt_x"/>
                                          </p:val>
                                        </p:tav>
                                      </p:tavLst>
                                    </p:anim>
                                    <p:anim calcmode="lin" valueType="num">
                                      <p:cBhvr>
                                        <p:cTn id="26" dur="1000" fill="hold"/>
                                        <p:tgtEl>
                                          <p:spTgt spid="28675">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27" dur="1000"/>
                                        <p:tgtEl>
                                          <p:spTgt spid="2867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29699" name="Rectangle 3"/>
          <p:cNvSpPr>
            <a:spLocks noGrp="1" noChangeArrowheads="1"/>
          </p:cNvSpPr>
          <p:nvPr>
            <p:ph type="body" idx="1"/>
          </p:nvPr>
        </p:nvSpPr>
        <p:spPr bwMode="auto">
          <a:noFill/>
          <a:ln>
            <a:miter lim="800000"/>
            <a:headEnd/>
            <a:tailEnd/>
          </a:ln>
        </p:spPr>
        <p:txBody>
          <a:bodyPr vert="horz" wrap="square" lIns="91440" tIns="45720" rIns="91440" bIns="45720" numCol="1" anchor="t" anchorCtr="0" compatLnSpc="1">
            <a:prstTxWarp prst="textNoShape">
              <a:avLst/>
            </a:prstTxWarp>
          </a:bodyPr>
          <a:lstStyle/>
          <a:p>
            <a:pPr>
              <a:buFontTx/>
              <a:buNone/>
            </a:pPr>
            <a:r>
              <a:rPr lang="en-US" sz="2400" b="1">
                <a:latin typeface="Verdana" pitchFamily="34" charset="0"/>
              </a:rPr>
              <a:t>	</a:t>
            </a:r>
            <a:r>
              <a:rPr lang="en-US" sz="2400" b="1" u="sng">
                <a:effectLst>
                  <a:outerShdw blurRad="38100" dist="38100" dir="2700000" algn="tl">
                    <a:srgbClr val="FFFFFF"/>
                  </a:outerShdw>
                </a:effectLst>
                <a:latin typeface="Verdana" pitchFamily="34" charset="0"/>
              </a:rPr>
              <a:t>Technological Core of S/E Asia Civilization</a:t>
            </a:r>
          </a:p>
          <a:p>
            <a:pPr>
              <a:buFontTx/>
              <a:buNone/>
            </a:pPr>
            <a:endParaRPr lang="en-US" sz="2400" b="1" u="sng">
              <a:effectLst>
                <a:outerShdw blurRad="38100" dist="38100" dir="2700000" algn="tl">
                  <a:srgbClr val="FFFFFF"/>
                </a:outerShdw>
              </a:effectLst>
              <a:latin typeface="Verdana" pitchFamily="34" charset="0"/>
            </a:endParaRPr>
          </a:p>
          <a:p>
            <a:pPr>
              <a:buSzPct val="75000"/>
              <a:buFont typeface="Wingdings" pitchFamily="2" charset="2"/>
              <a:buChar char="q"/>
            </a:pPr>
            <a:r>
              <a:rPr lang="en-US" sz="2000">
                <a:latin typeface="Verdana" pitchFamily="34" charset="0"/>
              </a:rPr>
              <a:t>Women enjoyed a relatively high status (by contrast with low social and economic status of Chinese and Indian women)</a:t>
            </a:r>
            <a:br>
              <a:rPr lang="en-US" sz="2000">
                <a:latin typeface="Verdana" pitchFamily="34" charset="0"/>
              </a:rPr>
            </a:br>
            <a:endParaRPr lang="en-US" sz="2000">
              <a:latin typeface="Verdana" pitchFamily="34" charset="0"/>
            </a:endParaRPr>
          </a:p>
          <a:p>
            <a:pPr>
              <a:buSzPct val="75000"/>
              <a:buFont typeface="Wingdings" pitchFamily="2" charset="2"/>
              <a:buChar char="q"/>
            </a:pPr>
            <a:r>
              <a:rPr lang="en-US" sz="2000">
                <a:latin typeface="Verdana" pitchFamily="34" charset="0"/>
              </a:rPr>
              <a:t>Sons and daughters receive equal shares of parents’ estates</a:t>
            </a:r>
            <a:br>
              <a:rPr lang="en-US" sz="2000">
                <a:latin typeface="Verdana" pitchFamily="34" charset="0"/>
              </a:rPr>
            </a:br>
            <a:endParaRPr lang="en-US" sz="2000">
              <a:latin typeface="Verdana" pitchFamily="34" charset="0"/>
            </a:endParaRPr>
          </a:p>
          <a:p>
            <a:pPr>
              <a:buSzPct val="75000"/>
              <a:buFont typeface="Wingdings" pitchFamily="2" charset="2"/>
              <a:buChar char="q"/>
            </a:pPr>
            <a:r>
              <a:rPr lang="en-US" sz="2000">
                <a:latin typeface="Verdana" pitchFamily="34" charset="0"/>
              </a:rPr>
              <a:t>Throughout the region, folk beliefs were consistent. World was regarded as being peopled with </a:t>
            </a:r>
            <a:r>
              <a:rPr lang="en-US" sz="2000" b="1" i="1">
                <a:effectLst>
                  <a:outerShdw blurRad="38100" dist="38100" dir="2700000" algn="tl">
                    <a:srgbClr val="FFFFFF"/>
                  </a:outerShdw>
                </a:effectLst>
                <a:latin typeface="Verdana" pitchFamily="34" charset="0"/>
              </a:rPr>
              <a:t>Good</a:t>
            </a:r>
            <a:r>
              <a:rPr lang="en-US" sz="2000">
                <a:latin typeface="Verdana" pitchFamily="34" charset="0"/>
              </a:rPr>
              <a:t> and </a:t>
            </a:r>
            <a:r>
              <a:rPr lang="en-US" sz="2000" b="1" i="1">
                <a:effectLst>
                  <a:outerShdw blurRad="38100" dist="38100" dir="2700000" algn="tl">
                    <a:srgbClr val="FFFFFF"/>
                  </a:outerShdw>
                </a:effectLst>
                <a:latin typeface="Verdana" pitchFamily="34" charset="0"/>
              </a:rPr>
              <a:t>Evil</a:t>
            </a:r>
            <a:r>
              <a:rPr lang="en-US" sz="2000">
                <a:latin typeface="Verdana" pitchFamily="34" charset="0"/>
              </a:rPr>
              <a:t> spirits that had the power to </a:t>
            </a:r>
            <a:r>
              <a:rPr lang="en-US" sz="2000" b="1" i="1">
                <a:effectLst>
                  <a:outerShdw blurRad="38100" dist="38100" dir="2700000" algn="tl">
                    <a:srgbClr val="FFFFFF"/>
                  </a:outerShdw>
                </a:effectLst>
                <a:latin typeface="Verdana" pitchFamily="34" charset="0"/>
              </a:rPr>
              <a:t>aid or</a:t>
            </a:r>
            <a:r>
              <a:rPr lang="en-US" sz="2000">
                <a:latin typeface="Verdana" pitchFamily="34" charset="0"/>
              </a:rPr>
              <a:t> </a:t>
            </a:r>
            <a:r>
              <a:rPr lang="en-US" sz="2000" b="1" i="1">
                <a:effectLst>
                  <a:outerShdw blurRad="38100" dist="38100" dir="2700000" algn="tl">
                    <a:srgbClr val="FFFFFF"/>
                  </a:outerShdw>
                </a:effectLst>
                <a:latin typeface="Verdana" pitchFamily="34" charset="0"/>
              </a:rPr>
              <a:t>harm human</a:t>
            </a:r>
            <a:r>
              <a:rPr lang="en-US" sz="2000">
                <a:latin typeface="Verdana" pitchFamily="34" charset="0"/>
              </a:rPr>
              <a:t>, thus had to be propitiated by ceremonies or offerings of food</a:t>
            </a:r>
          </a:p>
        </p:txBody>
      </p:sp>
      <p:pic>
        <p:nvPicPr>
          <p:cNvPr id="29700" name="Picture 4" descr="baanchiang101"/>
          <p:cNvPicPr>
            <a:picLocks noChangeAspect="1" noChangeArrowheads="1"/>
          </p:cNvPicPr>
          <p:nvPr/>
        </p:nvPicPr>
        <p:blipFill>
          <a:blip r:embed="rId2" cstate="print">
            <a:lum contrast="88000"/>
          </a:blip>
          <a:srcRect/>
          <a:stretch>
            <a:fillRect/>
          </a:stretch>
        </p:blipFill>
        <p:spPr bwMode="auto">
          <a:xfrm>
            <a:off x="4859338" y="260350"/>
            <a:ext cx="1296987" cy="1152525"/>
          </a:xfrm>
          <a:prstGeom prst="rect">
            <a:avLst/>
          </a:prstGeom>
          <a:noFill/>
          <a:ln w="15875">
            <a:solidFill>
              <a:srgbClr val="4D4D4D"/>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9699">
                                            <p:txEl>
                                              <p:pRg st="2" end="2"/>
                                            </p:txEl>
                                          </p:spTgt>
                                        </p:tgtEl>
                                        <p:attrNameLst>
                                          <p:attrName>style.visibility</p:attrName>
                                        </p:attrNameLst>
                                      </p:cBhvr>
                                      <p:to>
                                        <p:strVal val="visible"/>
                                      </p:to>
                                    </p:set>
                                    <p:anim calcmode="lin" valueType="num">
                                      <p:cBhvr>
                                        <p:cTn id="7" dur="1000" fill="hold"/>
                                        <p:tgtEl>
                                          <p:spTgt spid="29699">
                                            <p:txEl>
                                              <p:pRg st="2" end="2"/>
                                            </p:txEl>
                                          </p:spTgt>
                                        </p:tgtEl>
                                        <p:attrNameLst>
                                          <p:attrName>ppt_x</p:attrName>
                                        </p:attrNameLst>
                                      </p:cBhvr>
                                      <p:tavLst>
                                        <p:tav tm="0">
                                          <p:val>
                                            <p:strVal val="#ppt_x-.2"/>
                                          </p:val>
                                        </p:tav>
                                        <p:tav tm="100000">
                                          <p:val>
                                            <p:strVal val="#ppt_x"/>
                                          </p:val>
                                        </p:tav>
                                      </p:tavLst>
                                    </p:anim>
                                    <p:anim calcmode="lin" valueType="num">
                                      <p:cBhvr>
                                        <p:cTn id="8" dur="1000" fill="hold"/>
                                        <p:tgtEl>
                                          <p:spTgt spid="29699">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29699">
                                            <p:txEl>
                                              <p:pRg st="2" end="2"/>
                                            </p:txEl>
                                          </p:spTgt>
                                        </p:tgtEl>
                                      </p:cBhvr>
                                    </p:animEffect>
                                  </p:childTnLst>
                                </p:cTn>
                              </p:par>
                            </p:childTnLst>
                          </p:cTn>
                        </p:par>
                        <p:par>
                          <p:cTn id="10" fill="hold">
                            <p:stCondLst>
                              <p:cond delay="1000"/>
                            </p:stCondLst>
                            <p:childTnLst>
                              <p:par>
                                <p:cTn id="11" presetID="29" presetClass="entr" presetSubtype="0" fill="hold" grpId="0" nodeType="afterEffect">
                                  <p:stCondLst>
                                    <p:cond delay="0"/>
                                  </p:stCondLst>
                                  <p:childTnLst>
                                    <p:set>
                                      <p:cBhvr>
                                        <p:cTn id="12" dur="1" fill="hold">
                                          <p:stCondLst>
                                            <p:cond delay="0"/>
                                          </p:stCondLst>
                                        </p:cTn>
                                        <p:tgtEl>
                                          <p:spTgt spid="29699">
                                            <p:txEl>
                                              <p:pRg st="3" end="3"/>
                                            </p:txEl>
                                          </p:spTgt>
                                        </p:tgtEl>
                                        <p:attrNameLst>
                                          <p:attrName>style.visibility</p:attrName>
                                        </p:attrNameLst>
                                      </p:cBhvr>
                                      <p:to>
                                        <p:strVal val="visible"/>
                                      </p:to>
                                    </p:set>
                                    <p:anim calcmode="lin" valueType="num">
                                      <p:cBhvr>
                                        <p:cTn id="13" dur="1000" fill="hold"/>
                                        <p:tgtEl>
                                          <p:spTgt spid="29699">
                                            <p:txEl>
                                              <p:pRg st="3" end="3"/>
                                            </p:txEl>
                                          </p:spTgt>
                                        </p:tgtEl>
                                        <p:attrNameLst>
                                          <p:attrName>ppt_x</p:attrName>
                                        </p:attrNameLst>
                                      </p:cBhvr>
                                      <p:tavLst>
                                        <p:tav tm="0">
                                          <p:val>
                                            <p:strVal val="#ppt_x-.2"/>
                                          </p:val>
                                        </p:tav>
                                        <p:tav tm="100000">
                                          <p:val>
                                            <p:strVal val="#ppt_x"/>
                                          </p:val>
                                        </p:tav>
                                      </p:tavLst>
                                    </p:anim>
                                    <p:anim calcmode="lin" valueType="num">
                                      <p:cBhvr>
                                        <p:cTn id="14" dur="1000" fill="hold"/>
                                        <p:tgtEl>
                                          <p:spTgt spid="29699">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29699">
                                            <p:txEl>
                                              <p:pRg st="3" end="3"/>
                                            </p:txEl>
                                          </p:spTgt>
                                        </p:tgtEl>
                                      </p:cBhvr>
                                    </p:animEffect>
                                  </p:childTnLst>
                                </p:cTn>
                              </p:par>
                            </p:childTnLst>
                          </p:cTn>
                        </p:par>
                        <p:par>
                          <p:cTn id="16" fill="hold">
                            <p:stCondLst>
                              <p:cond delay="2000"/>
                            </p:stCondLst>
                            <p:childTnLst>
                              <p:par>
                                <p:cTn id="17" presetID="29" presetClass="entr" presetSubtype="0" fill="hold" grpId="0" nodeType="afterEffect">
                                  <p:stCondLst>
                                    <p:cond delay="0"/>
                                  </p:stCondLst>
                                  <p:childTnLst>
                                    <p:set>
                                      <p:cBhvr>
                                        <p:cTn id="18" dur="1" fill="hold">
                                          <p:stCondLst>
                                            <p:cond delay="0"/>
                                          </p:stCondLst>
                                        </p:cTn>
                                        <p:tgtEl>
                                          <p:spTgt spid="29699">
                                            <p:txEl>
                                              <p:pRg st="4" end="4"/>
                                            </p:txEl>
                                          </p:spTgt>
                                        </p:tgtEl>
                                        <p:attrNameLst>
                                          <p:attrName>style.visibility</p:attrName>
                                        </p:attrNameLst>
                                      </p:cBhvr>
                                      <p:to>
                                        <p:strVal val="visible"/>
                                      </p:to>
                                    </p:set>
                                    <p:anim calcmode="lin" valueType="num">
                                      <p:cBhvr>
                                        <p:cTn id="19" dur="1000" fill="hold"/>
                                        <p:tgtEl>
                                          <p:spTgt spid="29699">
                                            <p:txEl>
                                              <p:pRg st="4" end="4"/>
                                            </p:txEl>
                                          </p:spTgt>
                                        </p:tgtEl>
                                        <p:attrNameLst>
                                          <p:attrName>ppt_x</p:attrName>
                                        </p:attrNameLst>
                                      </p:cBhvr>
                                      <p:tavLst>
                                        <p:tav tm="0">
                                          <p:val>
                                            <p:strVal val="#ppt_x-.2"/>
                                          </p:val>
                                        </p:tav>
                                        <p:tav tm="100000">
                                          <p:val>
                                            <p:strVal val="#ppt_x"/>
                                          </p:val>
                                        </p:tav>
                                      </p:tavLst>
                                    </p:anim>
                                    <p:anim calcmode="lin" valueType="num">
                                      <p:cBhvr>
                                        <p:cTn id="20" dur="1000" fill="hold"/>
                                        <p:tgtEl>
                                          <p:spTgt spid="29699">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2969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uiExpand="1"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32771" name="Rectangle 3"/>
          <p:cNvSpPr>
            <a:spLocks noGrp="1" noChangeArrowheads="1"/>
          </p:cNvSpPr>
          <p:nvPr>
            <p:ph type="body" idx="1"/>
          </p:nvPr>
        </p:nvSpPr>
        <p:spPr bwMode="auto">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FontTx/>
              <a:buNone/>
            </a:pPr>
            <a:r>
              <a:rPr lang="en-US" sz="2400" b="1">
                <a:effectLst>
                  <a:outerShdw blurRad="38100" dist="38100" dir="2700000" algn="tl">
                    <a:srgbClr val="FFFFFF"/>
                  </a:outerShdw>
                </a:effectLst>
                <a:latin typeface="Verdana" pitchFamily="34" charset="0"/>
              </a:rPr>
              <a:t>	</a:t>
            </a:r>
            <a:r>
              <a:rPr lang="en-US" sz="2400" b="1" u="sng">
                <a:effectLst>
                  <a:outerShdw blurRad="38100" dist="38100" dir="2700000" algn="tl">
                    <a:srgbClr val="FFFFFF"/>
                  </a:outerShdw>
                </a:effectLst>
                <a:latin typeface="Verdana" pitchFamily="34" charset="0"/>
              </a:rPr>
              <a:t>Technological Core of S/E Asia Civilization</a:t>
            </a:r>
          </a:p>
          <a:p>
            <a:pPr>
              <a:lnSpc>
                <a:spcPct val="80000"/>
              </a:lnSpc>
            </a:pPr>
            <a:endParaRPr lang="en-US" sz="2400" b="1" u="sng">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2400" b="1" i="1">
                <a:latin typeface="Verdana" pitchFamily="34" charset="0"/>
              </a:rPr>
              <a:t>Tai</a:t>
            </a:r>
            <a:r>
              <a:rPr lang="en-US" sz="2000" b="1" i="1">
                <a:effectLst>
                  <a:outerShdw blurRad="38100" dist="38100" dir="2700000" algn="tl">
                    <a:srgbClr val="FFFFFF"/>
                  </a:outerShdw>
                </a:effectLst>
                <a:latin typeface="Verdana" pitchFamily="34" charset="0"/>
              </a:rPr>
              <a:t> </a:t>
            </a:r>
            <a:r>
              <a:rPr lang="en-US" sz="2000">
                <a:latin typeface="Verdana" pitchFamily="34" charset="0"/>
              </a:rPr>
              <a:t>= inhabitants of the valleys and lowlands </a:t>
            </a:r>
            <a:r>
              <a:rPr lang="en-US" sz="2000" b="1" i="1">
                <a:latin typeface="Verdana" pitchFamily="34" charset="0"/>
              </a:rPr>
              <a:t>(not the</a:t>
            </a:r>
            <a:r>
              <a:rPr lang="en-US" sz="2000" b="1" i="1">
                <a:effectLst>
                  <a:outerShdw blurRad="38100" dist="38100" dir="2700000" algn="tl">
                    <a:srgbClr val="FFFFFF"/>
                  </a:outerShdw>
                </a:effectLst>
                <a:latin typeface="Verdana" pitchFamily="34" charset="0"/>
              </a:rPr>
              <a:t> </a:t>
            </a:r>
            <a:r>
              <a:rPr lang="en-US" sz="2000" b="1" i="1">
                <a:latin typeface="Verdana" pitchFamily="34" charset="0"/>
              </a:rPr>
              <a:t>hillsides and uplands)</a:t>
            </a:r>
            <a:r>
              <a:rPr lang="en-US" sz="2000" b="1" i="1">
                <a:effectLst>
                  <a:outerShdw blurRad="38100" dist="38100" dir="2700000" algn="tl">
                    <a:srgbClr val="FFFFFF"/>
                  </a:outerShdw>
                </a:effectLst>
                <a:latin typeface="Verdana" pitchFamily="34" charset="0"/>
              </a:rPr>
              <a:t/>
            </a:r>
            <a:br>
              <a:rPr lang="en-US" sz="2000" b="1" i="1">
                <a:effectLst>
                  <a:outerShdw blurRad="38100" dist="38100" dir="2700000" algn="tl">
                    <a:srgbClr val="FFFFFF"/>
                  </a:outerShdw>
                </a:effectLst>
                <a:latin typeface="Verdana" pitchFamily="34" charset="0"/>
              </a:rPr>
            </a:br>
            <a:endParaRPr lang="en-US" sz="2000" b="1" i="1">
              <a:effectLst>
                <a:outerShdw blurRad="38100" dist="38100" dir="2700000" algn="tl">
                  <a:srgbClr val="FFFFFF"/>
                </a:outerShdw>
              </a:effectLst>
              <a:latin typeface="Verdana" pitchFamily="34" charset="0"/>
            </a:endParaRPr>
          </a:p>
          <a:p>
            <a:pPr>
              <a:lnSpc>
                <a:spcPct val="80000"/>
              </a:lnSpc>
              <a:buSzPct val="75000"/>
              <a:buFont typeface="Wingdings" pitchFamily="2" charset="2"/>
              <a:buNone/>
            </a:pPr>
            <a:r>
              <a:rPr lang="en-US" sz="1400">
                <a:latin typeface="Verdana" pitchFamily="34" charset="0"/>
              </a:rPr>
              <a:t/>
            </a:r>
            <a:br>
              <a:rPr lang="en-US" sz="1400">
                <a:latin typeface="Verdana" pitchFamily="34" charset="0"/>
              </a:rPr>
            </a:br>
            <a:r>
              <a:rPr lang="en-US" sz="1800">
                <a:latin typeface="Verdana" pitchFamily="34" charset="0"/>
              </a:rPr>
              <a:t>- usually have an economy based on </a:t>
            </a:r>
            <a:r>
              <a:rPr lang="en-US" sz="1800" b="1" u="sng">
                <a:latin typeface="Verdana" pitchFamily="34" charset="0"/>
              </a:rPr>
              <a:t>wet rice cultivation</a:t>
            </a:r>
          </a:p>
          <a:p>
            <a:pPr>
              <a:lnSpc>
                <a:spcPct val="80000"/>
              </a:lnSpc>
              <a:buSzPct val="75000"/>
              <a:buFont typeface="Wingdings" pitchFamily="2" charset="2"/>
              <a:buNone/>
            </a:pPr>
            <a:r>
              <a:rPr lang="en-US" sz="1800">
                <a:latin typeface="Verdana" pitchFamily="34" charset="0"/>
              </a:rPr>
              <a:t/>
            </a:r>
            <a:br>
              <a:rPr lang="en-US" sz="1800">
                <a:latin typeface="Verdana" pitchFamily="34" charset="0"/>
              </a:rPr>
            </a:br>
            <a:r>
              <a:rPr lang="en-US" sz="1800">
                <a:latin typeface="Verdana" pitchFamily="34" charset="0"/>
              </a:rPr>
              <a:t>- cattle (buffalo) is significant = a measure of status and wealth</a:t>
            </a:r>
            <a:br>
              <a:rPr lang="en-US" sz="1800">
                <a:latin typeface="Verdana" pitchFamily="34" charset="0"/>
              </a:rPr>
            </a:br>
            <a:r>
              <a:rPr lang="en-US" sz="1800">
                <a:latin typeface="Verdana" pitchFamily="34" charset="0"/>
              </a:rPr>
              <a:t/>
            </a:r>
            <a:br>
              <a:rPr lang="en-US" sz="1800">
                <a:latin typeface="Verdana" pitchFamily="34" charset="0"/>
              </a:rPr>
            </a:br>
            <a:r>
              <a:rPr lang="en-US" sz="1800">
                <a:latin typeface="Verdana" pitchFamily="34" charset="0"/>
              </a:rPr>
              <a:t>- living in houses raised on piles above the ground, </a:t>
            </a:r>
            <a:r>
              <a:rPr lang="en-US" sz="1800" b="1" i="1">
                <a:latin typeface="Verdana" pitchFamily="34" charset="0"/>
              </a:rPr>
              <a:t>in contrast to Chinese and Vietnamese</a:t>
            </a:r>
            <a:br>
              <a:rPr lang="en-US" sz="1800" b="1" i="1">
                <a:latin typeface="Verdana" pitchFamily="34" charset="0"/>
              </a:rPr>
            </a:br>
            <a:r>
              <a:rPr lang="en-US" sz="1800">
                <a:latin typeface="Verdana" pitchFamily="34" charset="0"/>
              </a:rPr>
              <a:t/>
            </a:r>
            <a:br>
              <a:rPr lang="en-US" sz="1800">
                <a:latin typeface="Verdana" pitchFamily="34" charset="0"/>
              </a:rPr>
            </a:br>
            <a:r>
              <a:rPr lang="en-US" sz="1800">
                <a:latin typeface="Verdana" pitchFamily="34" charset="0"/>
              </a:rPr>
              <a:t>- free choice of marriage partners</a:t>
            </a:r>
            <a:br>
              <a:rPr lang="en-US" sz="1800">
                <a:latin typeface="Verdana" pitchFamily="34" charset="0"/>
              </a:rPr>
            </a:br>
            <a:r>
              <a:rPr lang="en-US" sz="1800">
                <a:latin typeface="Verdana" pitchFamily="34" charset="0"/>
              </a:rPr>
              <a:t/>
            </a:r>
            <a:br>
              <a:rPr lang="en-US" sz="1800">
                <a:latin typeface="Verdana" pitchFamily="34" charset="0"/>
              </a:rPr>
            </a:br>
            <a:r>
              <a:rPr lang="en-US" sz="1800">
                <a:latin typeface="Verdana" pitchFamily="34" charset="0"/>
              </a:rPr>
              <a:t>- tattooing associated with the passage to the adulthood, was practiced widely among men</a:t>
            </a:r>
            <a:br>
              <a:rPr lang="en-US" sz="1800">
                <a:latin typeface="Verdana" pitchFamily="34" charset="0"/>
              </a:rPr>
            </a:br>
            <a:endParaRPr lang="en-US" sz="1800">
              <a:latin typeface="Verdana" pitchFamily="34" charset="0"/>
            </a:endParaRPr>
          </a:p>
        </p:txBody>
      </p:sp>
      <p:pic>
        <p:nvPicPr>
          <p:cNvPr id="32773" name="Picture 5" descr="baanchiang101"/>
          <p:cNvPicPr>
            <a:picLocks noChangeAspect="1" noChangeArrowheads="1"/>
          </p:cNvPicPr>
          <p:nvPr/>
        </p:nvPicPr>
        <p:blipFill>
          <a:blip r:embed="rId2" cstate="print">
            <a:lum contrast="88000"/>
          </a:blip>
          <a:srcRect/>
          <a:stretch>
            <a:fillRect/>
          </a:stretch>
        </p:blipFill>
        <p:spPr bwMode="auto">
          <a:xfrm>
            <a:off x="4859338" y="260350"/>
            <a:ext cx="1296987" cy="1152525"/>
          </a:xfrm>
          <a:prstGeom prst="rect">
            <a:avLst/>
          </a:prstGeom>
          <a:noFill/>
          <a:ln w="15875">
            <a:solidFill>
              <a:srgbClr val="4D4D4D"/>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32771">
                                            <p:txEl>
                                              <p:pRg st="2" end="2"/>
                                            </p:txEl>
                                          </p:spTgt>
                                        </p:tgtEl>
                                        <p:attrNameLst>
                                          <p:attrName>style.visibility</p:attrName>
                                        </p:attrNameLst>
                                      </p:cBhvr>
                                      <p:to>
                                        <p:strVal val="visible"/>
                                      </p:to>
                                    </p:set>
                                    <p:anim calcmode="lin" valueType="num">
                                      <p:cBhvr>
                                        <p:cTn id="7" dur="1000" fill="hold"/>
                                        <p:tgtEl>
                                          <p:spTgt spid="32771">
                                            <p:txEl>
                                              <p:pRg st="2" end="2"/>
                                            </p:txEl>
                                          </p:spTgt>
                                        </p:tgtEl>
                                        <p:attrNameLst>
                                          <p:attrName>ppt_x</p:attrName>
                                        </p:attrNameLst>
                                      </p:cBhvr>
                                      <p:tavLst>
                                        <p:tav tm="0">
                                          <p:val>
                                            <p:strVal val="#ppt_x-.2"/>
                                          </p:val>
                                        </p:tav>
                                        <p:tav tm="100000">
                                          <p:val>
                                            <p:strVal val="#ppt_x"/>
                                          </p:val>
                                        </p:tav>
                                      </p:tavLst>
                                    </p:anim>
                                    <p:anim calcmode="lin" valueType="num">
                                      <p:cBhvr>
                                        <p:cTn id="8" dur="1000" fill="hold"/>
                                        <p:tgtEl>
                                          <p:spTgt spid="32771">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32771">
                                            <p:txEl>
                                              <p:pRg st="2" end="2"/>
                                            </p:txEl>
                                          </p:spTgt>
                                        </p:tgtEl>
                                      </p:cBhvr>
                                    </p:animEffect>
                                  </p:childTnLst>
                                </p:cTn>
                              </p:par>
                            </p:childTnLst>
                          </p:cTn>
                        </p:par>
                        <p:par>
                          <p:cTn id="10" fill="hold">
                            <p:stCondLst>
                              <p:cond delay="1000"/>
                            </p:stCondLst>
                            <p:childTnLst>
                              <p:par>
                                <p:cTn id="11" presetID="29" presetClass="entr" presetSubtype="0" fill="hold" grpId="0" nodeType="afterEffect">
                                  <p:stCondLst>
                                    <p:cond delay="0"/>
                                  </p:stCondLst>
                                  <p:childTnLst>
                                    <p:set>
                                      <p:cBhvr>
                                        <p:cTn id="12" dur="1" fill="hold">
                                          <p:stCondLst>
                                            <p:cond delay="0"/>
                                          </p:stCondLst>
                                        </p:cTn>
                                        <p:tgtEl>
                                          <p:spTgt spid="32771">
                                            <p:txEl>
                                              <p:pRg st="3" end="3"/>
                                            </p:txEl>
                                          </p:spTgt>
                                        </p:tgtEl>
                                        <p:attrNameLst>
                                          <p:attrName>style.visibility</p:attrName>
                                        </p:attrNameLst>
                                      </p:cBhvr>
                                      <p:to>
                                        <p:strVal val="visible"/>
                                      </p:to>
                                    </p:set>
                                    <p:anim calcmode="lin" valueType="num">
                                      <p:cBhvr>
                                        <p:cTn id="13" dur="1000" fill="hold"/>
                                        <p:tgtEl>
                                          <p:spTgt spid="32771">
                                            <p:txEl>
                                              <p:pRg st="3" end="3"/>
                                            </p:txEl>
                                          </p:spTgt>
                                        </p:tgtEl>
                                        <p:attrNameLst>
                                          <p:attrName>ppt_x</p:attrName>
                                        </p:attrNameLst>
                                      </p:cBhvr>
                                      <p:tavLst>
                                        <p:tav tm="0">
                                          <p:val>
                                            <p:strVal val="#ppt_x-.2"/>
                                          </p:val>
                                        </p:tav>
                                        <p:tav tm="100000">
                                          <p:val>
                                            <p:strVal val="#ppt_x"/>
                                          </p:val>
                                        </p:tav>
                                      </p:tavLst>
                                    </p:anim>
                                    <p:anim calcmode="lin" valueType="num">
                                      <p:cBhvr>
                                        <p:cTn id="14" dur="1000" fill="hold"/>
                                        <p:tgtEl>
                                          <p:spTgt spid="32771">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32771">
                                            <p:txEl>
                                              <p:pRg st="3" end="3"/>
                                            </p:txEl>
                                          </p:spTgt>
                                        </p:tgtEl>
                                      </p:cBhvr>
                                    </p:animEffect>
                                  </p:childTnLst>
                                </p:cTn>
                              </p:par>
                              <p:par>
                                <p:cTn id="16" presetID="29" presetClass="entr" presetSubtype="0" fill="hold" grpId="0" nodeType="withEffect">
                                  <p:stCondLst>
                                    <p:cond delay="0"/>
                                  </p:stCondLst>
                                  <p:childTnLst>
                                    <p:set>
                                      <p:cBhvr>
                                        <p:cTn id="17" dur="1" fill="hold">
                                          <p:stCondLst>
                                            <p:cond delay="0"/>
                                          </p:stCondLst>
                                        </p:cTn>
                                        <p:tgtEl>
                                          <p:spTgt spid="32771">
                                            <p:txEl>
                                              <p:pRg st="4" end="4"/>
                                            </p:txEl>
                                          </p:spTgt>
                                        </p:tgtEl>
                                        <p:attrNameLst>
                                          <p:attrName>style.visibility</p:attrName>
                                        </p:attrNameLst>
                                      </p:cBhvr>
                                      <p:to>
                                        <p:strVal val="visible"/>
                                      </p:to>
                                    </p:set>
                                    <p:anim calcmode="lin" valueType="num">
                                      <p:cBhvr>
                                        <p:cTn id="18" dur="1000" fill="hold"/>
                                        <p:tgtEl>
                                          <p:spTgt spid="32771">
                                            <p:txEl>
                                              <p:pRg st="4" end="4"/>
                                            </p:txEl>
                                          </p:spTgt>
                                        </p:tgtEl>
                                        <p:attrNameLst>
                                          <p:attrName>ppt_x</p:attrName>
                                        </p:attrNameLst>
                                      </p:cBhvr>
                                      <p:tavLst>
                                        <p:tav tm="0">
                                          <p:val>
                                            <p:strVal val="#ppt_x-.2"/>
                                          </p:val>
                                        </p:tav>
                                        <p:tav tm="100000">
                                          <p:val>
                                            <p:strVal val="#ppt_x"/>
                                          </p:val>
                                        </p:tav>
                                      </p:tavLst>
                                    </p:anim>
                                    <p:anim calcmode="lin" valueType="num">
                                      <p:cBhvr>
                                        <p:cTn id="19" dur="1000" fill="hold"/>
                                        <p:tgtEl>
                                          <p:spTgt spid="32771">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0" dur="1000"/>
                                        <p:tgtEl>
                                          <p:spTgt spid="3277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uiExpand="1"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33795" name="Rectangle 3"/>
          <p:cNvSpPr>
            <a:spLocks noGrp="1" noChangeArrowheads="1"/>
          </p:cNvSpPr>
          <p:nvPr>
            <p:ph type="body" idx="1"/>
          </p:nvPr>
        </p:nvSpPr>
        <p:spPr bwMode="auto">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FontTx/>
              <a:buNone/>
            </a:pPr>
            <a:r>
              <a:rPr lang="en-US" sz="2800" b="1">
                <a:latin typeface="Verdana" pitchFamily="34" charset="0"/>
              </a:rPr>
              <a:t>	</a:t>
            </a:r>
            <a:r>
              <a:rPr lang="en-US" sz="2800" b="1" u="sng">
                <a:effectLst>
                  <a:outerShdw blurRad="38100" dist="38100" dir="2700000" algn="tl">
                    <a:srgbClr val="FFFFFF"/>
                  </a:outerShdw>
                </a:effectLst>
                <a:latin typeface="Verdana" pitchFamily="34" charset="0"/>
              </a:rPr>
              <a:t>Major Linguistic</a:t>
            </a:r>
            <a:r>
              <a:rPr lang="en-US" sz="2800" b="1" u="sng">
                <a:latin typeface="Verdana" pitchFamily="34" charset="0"/>
              </a:rPr>
              <a:t/>
            </a:r>
            <a:br>
              <a:rPr lang="en-US" sz="2800" b="1" u="sng">
                <a:latin typeface="Verdana" pitchFamily="34" charset="0"/>
              </a:rPr>
            </a:br>
            <a:endParaRPr lang="en-US" sz="2800" b="1" u="sng">
              <a:latin typeface="Verdana" pitchFamily="34" charset="0"/>
            </a:endParaRPr>
          </a:p>
          <a:p>
            <a:pPr>
              <a:lnSpc>
                <a:spcPct val="80000"/>
              </a:lnSpc>
              <a:buSzPct val="75000"/>
              <a:buFont typeface="Wingdings" pitchFamily="2" charset="2"/>
              <a:buChar char="q"/>
            </a:pPr>
            <a:r>
              <a:rPr lang="en-US" sz="2400">
                <a:latin typeface="Verdana" pitchFamily="34" charset="0"/>
              </a:rPr>
              <a:t>Island S/E Asia from the Philippines to the Malay Peninsula “Malayo-Polynesian” (Austronesian)</a:t>
            </a:r>
            <a:br>
              <a:rPr lang="en-US" sz="2400">
                <a:latin typeface="Verdana" pitchFamily="34" charset="0"/>
              </a:rPr>
            </a:br>
            <a:endParaRPr lang="en-US" sz="2400">
              <a:latin typeface="Verdana" pitchFamily="34" charset="0"/>
            </a:endParaRPr>
          </a:p>
          <a:p>
            <a:pPr>
              <a:lnSpc>
                <a:spcPct val="80000"/>
              </a:lnSpc>
              <a:buSzPct val="75000"/>
              <a:buFont typeface="Wingdings" pitchFamily="2" charset="2"/>
              <a:buChar char="q"/>
            </a:pPr>
            <a:r>
              <a:rPr lang="en-US" sz="2400">
                <a:latin typeface="Verdana" pitchFamily="34" charset="0"/>
              </a:rPr>
              <a:t>Mon and Khmer “ Austroasiatic” spoken in the central and southern portions of the Indochinese peninsula</a:t>
            </a:r>
            <a:br>
              <a:rPr lang="en-US" sz="2400">
                <a:latin typeface="Verdana" pitchFamily="34" charset="0"/>
              </a:rPr>
            </a:br>
            <a:endParaRPr lang="en-US" sz="2400">
              <a:latin typeface="Verdana" pitchFamily="34" charset="0"/>
            </a:endParaRPr>
          </a:p>
          <a:p>
            <a:pPr>
              <a:lnSpc>
                <a:spcPct val="80000"/>
              </a:lnSpc>
              <a:buSzPct val="75000"/>
              <a:buFont typeface="Wingdings" pitchFamily="2" charset="2"/>
              <a:buChar char="q"/>
            </a:pPr>
            <a:r>
              <a:rPr lang="en-US" sz="2400">
                <a:latin typeface="Verdana" pitchFamily="34" charset="0"/>
              </a:rPr>
              <a:t>Tibeto-Burman</a:t>
            </a:r>
            <a:br>
              <a:rPr lang="en-US" sz="2400">
                <a:latin typeface="Verdana" pitchFamily="34" charset="0"/>
              </a:rPr>
            </a:br>
            <a:endParaRPr lang="en-US" sz="2400">
              <a:latin typeface="Verdana" pitchFamily="34" charset="0"/>
            </a:endParaRPr>
          </a:p>
          <a:p>
            <a:pPr>
              <a:lnSpc>
                <a:spcPct val="80000"/>
              </a:lnSpc>
              <a:buSzPct val="75000"/>
              <a:buFont typeface="Wingdings" pitchFamily="2" charset="2"/>
              <a:buChar char="q"/>
            </a:pPr>
            <a:r>
              <a:rPr lang="en-US" sz="2400">
                <a:latin typeface="Verdana" pitchFamily="34" charset="0"/>
              </a:rPr>
              <a:t> Tai</a:t>
            </a:r>
          </a:p>
        </p:txBody>
      </p:sp>
      <p:pic>
        <p:nvPicPr>
          <p:cNvPr id="33796" name="Picture 4" descr="gorgail_1"/>
          <p:cNvPicPr>
            <a:picLocks noChangeAspect="1" noChangeArrowheads="1"/>
          </p:cNvPicPr>
          <p:nvPr/>
        </p:nvPicPr>
        <p:blipFill>
          <a:blip r:embed="rId2" cstate="print">
            <a:lum bright="-72000" contrast="100000"/>
          </a:blip>
          <a:srcRect/>
          <a:stretch>
            <a:fillRect/>
          </a:stretch>
        </p:blipFill>
        <p:spPr bwMode="auto">
          <a:xfrm>
            <a:off x="6156325" y="282575"/>
            <a:ext cx="1217613" cy="120173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33795">
                                            <p:txEl>
                                              <p:pRg st="1" end="1"/>
                                            </p:txEl>
                                          </p:spTgt>
                                        </p:tgtEl>
                                        <p:attrNameLst>
                                          <p:attrName>style.visibility</p:attrName>
                                        </p:attrNameLst>
                                      </p:cBhvr>
                                      <p:to>
                                        <p:strVal val="visible"/>
                                      </p:to>
                                    </p:set>
                                    <p:anim calcmode="lin" valueType="num">
                                      <p:cBhvr>
                                        <p:cTn id="7" dur="1000" fill="hold"/>
                                        <p:tgtEl>
                                          <p:spTgt spid="33795">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33795">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33795">
                                            <p:txEl>
                                              <p:pRg st="1" end="1"/>
                                            </p:txEl>
                                          </p:spTgt>
                                        </p:tgtEl>
                                      </p:cBhvr>
                                    </p:animEffect>
                                  </p:childTnLst>
                                </p:cTn>
                              </p:par>
                            </p:childTnLst>
                          </p:cTn>
                        </p:par>
                        <p:par>
                          <p:cTn id="10" fill="hold">
                            <p:stCondLst>
                              <p:cond delay="1000"/>
                            </p:stCondLst>
                            <p:childTnLst>
                              <p:par>
                                <p:cTn id="11" presetID="29" presetClass="entr" presetSubtype="0" fill="hold" grpId="0" nodeType="afterEffect">
                                  <p:stCondLst>
                                    <p:cond delay="0"/>
                                  </p:stCondLst>
                                  <p:childTnLst>
                                    <p:set>
                                      <p:cBhvr>
                                        <p:cTn id="12" dur="1" fill="hold">
                                          <p:stCondLst>
                                            <p:cond delay="0"/>
                                          </p:stCondLst>
                                        </p:cTn>
                                        <p:tgtEl>
                                          <p:spTgt spid="33795">
                                            <p:txEl>
                                              <p:pRg st="2" end="2"/>
                                            </p:txEl>
                                          </p:spTgt>
                                        </p:tgtEl>
                                        <p:attrNameLst>
                                          <p:attrName>style.visibility</p:attrName>
                                        </p:attrNameLst>
                                      </p:cBhvr>
                                      <p:to>
                                        <p:strVal val="visible"/>
                                      </p:to>
                                    </p:set>
                                    <p:anim calcmode="lin" valueType="num">
                                      <p:cBhvr>
                                        <p:cTn id="13" dur="1000" fill="hold"/>
                                        <p:tgtEl>
                                          <p:spTgt spid="33795">
                                            <p:txEl>
                                              <p:pRg st="2" end="2"/>
                                            </p:txEl>
                                          </p:spTgt>
                                        </p:tgtEl>
                                        <p:attrNameLst>
                                          <p:attrName>ppt_x</p:attrName>
                                        </p:attrNameLst>
                                      </p:cBhvr>
                                      <p:tavLst>
                                        <p:tav tm="0">
                                          <p:val>
                                            <p:strVal val="#ppt_x-.2"/>
                                          </p:val>
                                        </p:tav>
                                        <p:tav tm="100000">
                                          <p:val>
                                            <p:strVal val="#ppt_x"/>
                                          </p:val>
                                        </p:tav>
                                      </p:tavLst>
                                    </p:anim>
                                    <p:anim calcmode="lin" valueType="num">
                                      <p:cBhvr>
                                        <p:cTn id="14" dur="1000" fill="hold"/>
                                        <p:tgtEl>
                                          <p:spTgt spid="33795">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33795">
                                            <p:txEl>
                                              <p:pRg st="2" end="2"/>
                                            </p:txEl>
                                          </p:spTgt>
                                        </p:tgtEl>
                                      </p:cBhvr>
                                    </p:animEffect>
                                  </p:childTnLst>
                                </p:cTn>
                              </p:par>
                            </p:childTnLst>
                          </p:cTn>
                        </p:par>
                        <p:par>
                          <p:cTn id="16" fill="hold">
                            <p:stCondLst>
                              <p:cond delay="2000"/>
                            </p:stCondLst>
                            <p:childTnLst>
                              <p:par>
                                <p:cTn id="17" presetID="29" presetClass="entr" presetSubtype="0" fill="hold" grpId="0" nodeType="afterEffect">
                                  <p:stCondLst>
                                    <p:cond delay="0"/>
                                  </p:stCondLst>
                                  <p:childTnLst>
                                    <p:set>
                                      <p:cBhvr>
                                        <p:cTn id="18" dur="1" fill="hold">
                                          <p:stCondLst>
                                            <p:cond delay="0"/>
                                          </p:stCondLst>
                                        </p:cTn>
                                        <p:tgtEl>
                                          <p:spTgt spid="33795">
                                            <p:txEl>
                                              <p:pRg st="3" end="3"/>
                                            </p:txEl>
                                          </p:spTgt>
                                        </p:tgtEl>
                                        <p:attrNameLst>
                                          <p:attrName>style.visibility</p:attrName>
                                        </p:attrNameLst>
                                      </p:cBhvr>
                                      <p:to>
                                        <p:strVal val="visible"/>
                                      </p:to>
                                    </p:set>
                                    <p:anim calcmode="lin" valueType="num">
                                      <p:cBhvr>
                                        <p:cTn id="19" dur="1000" fill="hold"/>
                                        <p:tgtEl>
                                          <p:spTgt spid="33795">
                                            <p:txEl>
                                              <p:pRg st="3" end="3"/>
                                            </p:txEl>
                                          </p:spTgt>
                                        </p:tgtEl>
                                        <p:attrNameLst>
                                          <p:attrName>ppt_x</p:attrName>
                                        </p:attrNameLst>
                                      </p:cBhvr>
                                      <p:tavLst>
                                        <p:tav tm="0">
                                          <p:val>
                                            <p:strVal val="#ppt_x-.2"/>
                                          </p:val>
                                        </p:tav>
                                        <p:tav tm="100000">
                                          <p:val>
                                            <p:strVal val="#ppt_x"/>
                                          </p:val>
                                        </p:tav>
                                      </p:tavLst>
                                    </p:anim>
                                    <p:anim calcmode="lin" valueType="num">
                                      <p:cBhvr>
                                        <p:cTn id="20" dur="1000" fill="hold"/>
                                        <p:tgtEl>
                                          <p:spTgt spid="33795">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33795">
                                            <p:txEl>
                                              <p:pRg st="3" end="3"/>
                                            </p:txEl>
                                          </p:spTgt>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33795">
                                            <p:txEl>
                                              <p:pRg st="4" end="4"/>
                                            </p:txEl>
                                          </p:spTgt>
                                        </p:tgtEl>
                                        <p:attrNameLst>
                                          <p:attrName>style.visibility</p:attrName>
                                        </p:attrNameLst>
                                      </p:cBhvr>
                                      <p:to>
                                        <p:strVal val="visible"/>
                                      </p:to>
                                    </p:set>
                                    <p:anim calcmode="lin" valueType="num">
                                      <p:cBhvr>
                                        <p:cTn id="25" dur="1000" fill="hold"/>
                                        <p:tgtEl>
                                          <p:spTgt spid="33795">
                                            <p:txEl>
                                              <p:pRg st="4" end="4"/>
                                            </p:txEl>
                                          </p:spTgt>
                                        </p:tgtEl>
                                        <p:attrNameLst>
                                          <p:attrName>ppt_x</p:attrName>
                                        </p:attrNameLst>
                                      </p:cBhvr>
                                      <p:tavLst>
                                        <p:tav tm="0">
                                          <p:val>
                                            <p:strVal val="#ppt_x-.2"/>
                                          </p:val>
                                        </p:tav>
                                        <p:tav tm="100000">
                                          <p:val>
                                            <p:strVal val="#ppt_x"/>
                                          </p:val>
                                        </p:tav>
                                      </p:tavLst>
                                    </p:anim>
                                    <p:anim calcmode="lin" valueType="num">
                                      <p:cBhvr>
                                        <p:cTn id="26" dur="1000" fill="hold"/>
                                        <p:tgtEl>
                                          <p:spTgt spid="33795">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7" dur="1000"/>
                                        <p:tgtEl>
                                          <p:spTgt spid="3379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uiExpand="1"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34819" name="Rectangle 3"/>
          <p:cNvSpPr>
            <a:spLocks noGrp="1" noChangeArrowheads="1"/>
          </p:cNvSpPr>
          <p:nvPr>
            <p:ph type="body" idx="1"/>
          </p:nvPr>
        </p:nvSpPr>
        <p:spPr bwMode="auto">
          <a:noFill/>
          <a:ln>
            <a:miter lim="800000"/>
            <a:headEnd/>
            <a:tailEnd/>
          </a:ln>
        </p:spPr>
        <p:txBody>
          <a:bodyPr vert="horz" wrap="square" lIns="91440" tIns="45720" rIns="91440" bIns="45720" numCol="1" anchor="t" anchorCtr="0" compatLnSpc="1">
            <a:prstTxWarp prst="textNoShape">
              <a:avLst/>
            </a:prstTxWarp>
          </a:bodyPr>
          <a:lstStyle/>
          <a:p>
            <a:pPr>
              <a:buFontTx/>
              <a:buNone/>
            </a:pPr>
            <a:r>
              <a:rPr lang="en-US" sz="2400" b="1">
                <a:latin typeface="Verdana" pitchFamily="34" charset="0"/>
              </a:rPr>
              <a:t>	</a:t>
            </a:r>
            <a:r>
              <a:rPr lang="en-US" sz="2400" b="1" u="sng">
                <a:effectLst>
                  <a:outerShdw blurRad="38100" dist="38100" dir="2700000" algn="tl">
                    <a:srgbClr val="FFFFFF"/>
                  </a:outerShdw>
                </a:effectLst>
                <a:latin typeface="Verdana" pitchFamily="34" charset="0"/>
              </a:rPr>
              <a:t>Tai Village and Müang</a:t>
            </a:r>
            <a:r>
              <a:rPr lang="en-US" sz="2400" b="1" u="sng">
                <a:latin typeface="Verdana" pitchFamily="34" charset="0"/>
              </a:rPr>
              <a:t/>
            </a:r>
            <a:br>
              <a:rPr lang="en-US" sz="2400" b="1" u="sng">
                <a:latin typeface="Verdana" pitchFamily="34" charset="0"/>
              </a:rPr>
            </a:br>
            <a:endParaRPr lang="en-US" sz="2400" b="1" u="sng">
              <a:latin typeface="Verdana" pitchFamily="34" charset="0"/>
            </a:endParaRPr>
          </a:p>
          <a:p>
            <a:pPr>
              <a:buSzPct val="75000"/>
              <a:buFont typeface="Wingdings" pitchFamily="2" charset="2"/>
              <a:buChar char="q"/>
            </a:pPr>
            <a:r>
              <a:rPr lang="en-US" sz="2000">
                <a:latin typeface="Verdana" pitchFamily="34" charset="0"/>
              </a:rPr>
              <a:t>Rural Tai were dependent to some degree on “trade” for salt or metal</a:t>
            </a:r>
            <a:br>
              <a:rPr lang="en-US" sz="2000">
                <a:latin typeface="Verdana" pitchFamily="34" charset="0"/>
              </a:rPr>
            </a:br>
            <a:endParaRPr lang="en-US" sz="2000">
              <a:latin typeface="Verdana" pitchFamily="34" charset="0"/>
            </a:endParaRPr>
          </a:p>
          <a:p>
            <a:pPr>
              <a:buSzPct val="75000"/>
              <a:buFont typeface="Wingdings" pitchFamily="2" charset="2"/>
              <a:buChar char="q"/>
            </a:pPr>
            <a:r>
              <a:rPr lang="en-US" sz="2000">
                <a:latin typeface="Verdana" pitchFamily="34" charset="0"/>
              </a:rPr>
              <a:t>“Müang” can mean both the town located at the hub of a network of </a:t>
            </a:r>
            <a:r>
              <a:rPr lang="en-US" sz="2000" b="1" u="sng">
                <a:latin typeface="Verdana" pitchFamily="34" charset="0"/>
              </a:rPr>
              <a:t>interrelated villages</a:t>
            </a:r>
            <a:r>
              <a:rPr lang="en-US" sz="2000">
                <a:latin typeface="Verdana" pitchFamily="34" charset="0"/>
              </a:rPr>
              <a:t> and also the totality of town and villages, ruled by a single chao, “lord”</a:t>
            </a:r>
            <a:br>
              <a:rPr lang="en-US" sz="2000">
                <a:latin typeface="Verdana" pitchFamily="34" charset="0"/>
              </a:rPr>
            </a:br>
            <a:endParaRPr lang="en-US" sz="2000">
              <a:latin typeface="Verdana" pitchFamily="34" charset="0"/>
            </a:endParaRPr>
          </a:p>
          <a:p>
            <a:pPr>
              <a:buSzPct val="75000"/>
              <a:buFont typeface="Wingdings" pitchFamily="2" charset="2"/>
              <a:buChar char="q"/>
            </a:pPr>
            <a:r>
              <a:rPr lang="en-US" sz="2000">
                <a:latin typeface="Verdana" pitchFamily="34" charset="0"/>
              </a:rPr>
              <a:t>Because villagers could not live in isolation as they are highly vulnerable in time of war. “Müang” becomes the primary unit of political, economics, and social interrelationships above the simple village level </a:t>
            </a:r>
          </a:p>
          <a:p>
            <a:pPr>
              <a:buSzPct val="75000"/>
              <a:buFont typeface="Wingdings" pitchFamily="2" charset="2"/>
              <a:buChar char="q"/>
            </a:pPr>
            <a:endParaRPr lang="en-US">
              <a:latin typeface="Verdana" pitchFamily="34" charset="0"/>
            </a:endParaRPr>
          </a:p>
          <a:p>
            <a:pPr>
              <a:buSzPct val="75000"/>
              <a:buFont typeface="Wingdings" pitchFamily="2" charset="2"/>
              <a:buChar char="q"/>
            </a:pPr>
            <a:endParaRPr lang="en-US">
              <a:latin typeface="Verdana" pitchFamily="34" charset="0"/>
            </a:endParaRPr>
          </a:p>
        </p:txBody>
      </p:sp>
      <p:pic>
        <p:nvPicPr>
          <p:cNvPr id="34820" name="Picture 4" descr="thai_h13"/>
          <p:cNvPicPr>
            <a:picLocks noChangeAspect="1" noChangeArrowheads="1"/>
          </p:cNvPicPr>
          <p:nvPr/>
        </p:nvPicPr>
        <p:blipFill>
          <a:blip r:embed="rId2" cstate="print">
            <a:clrChange>
              <a:clrFrom>
                <a:srgbClr val="F2B349"/>
              </a:clrFrom>
              <a:clrTo>
                <a:srgbClr val="F2B349">
                  <a:alpha val="0"/>
                </a:srgbClr>
              </a:clrTo>
            </a:clrChange>
            <a:lum bright="42000" contrast="84000"/>
          </a:blip>
          <a:srcRect/>
          <a:stretch>
            <a:fillRect/>
          </a:stretch>
        </p:blipFill>
        <p:spPr bwMode="auto">
          <a:xfrm>
            <a:off x="7380288" y="260350"/>
            <a:ext cx="1512887" cy="1152525"/>
          </a:xfrm>
          <a:prstGeom prst="rect">
            <a:avLst/>
          </a:prstGeom>
          <a:noFill/>
          <a:ln w="9525">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34819">
                                            <p:txEl>
                                              <p:pRg st="1" end="1"/>
                                            </p:txEl>
                                          </p:spTgt>
                                        </p:tgtEl>
                                        <p:attrNameLst>
                                          <p:attrName>style.visibility</p:attrName>
                                        </p:attrNameLst>
                                      </p:cBhvr>
                                      <p:to>
                                        <p:strVal val="visible"/>
                                      </p:to>
                                    </p:set>
                                    <p:anim calcmode="lin" valueType="num">
                                      <p:cBhvr>
                                        <p:cTn id="7" dur="1000" fill="hold"/>
                                        <p:tgtEl>
                                          <p:spTgt spid="34819">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34819">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34819">
                                            <p:txEl>
                                              <p:pRg st="1" end="1"/>
                                            </p:txEl>
                                          </p:spTgt>
                                        </p:tgtEl>
                                      </p:cBhvr>
                                    </p:animEffect>
                                  </p:childTnLst>
                                </p:cTn>
                              </p:par>
                            </p:childTnLst>
                          </p:cTn>
                        </p:par>
                        <p:par>
                          <p:cTn id="10" fill="hold">
                            <p:stCondLst>
                              <p:cond delay="1000"/>
                            </p:stCondLst>
                            <p:childTnLst>
                              <p:par>
                                <p:cTn id="11" presetID="29" presetClass="entr" presetSubtype="0" fill="hold" grpId="0" nodeType="afterEffect">
                                  <p:stCondLst>
                                    <p:cond delay="0"/>
                                  </p:stCondLst>
                                  <p:childTnLst>
                                    <p:set>
                                      <p:cBhvr>
                                        <p:cTn id="12" dur="1" fill="hold">
                                          <p:stCondLst>
                                            <p:cond delay="0"/>
                                          </p:stCondLst>
                                        </p:cTn>
                                        <p:tgtEl>
                                          <p:spTgt spid="34819">
                                            <p:txEl>
                                              <p:pRg st="2" end="2"/>
                                            </p:txEl>
                                          </p:spTgt>
                                        </p:tgtEl>
                                        <p:attrNameLst>
                                          <p:attrName>style.visibility</p:attrName>
                                        </p:attrNameLst>
                                      </p:cBhvr>
                                      <p:to>
                                        <p:strVal val="visible"/>
                                      </p:to>
                                    </p:set>
                                    <p:anim calcmode="lin" valueType="num">
                                      <p:cBhvr>
                                        <p:cTn id="13" dur="1000" fill="hold"/>
                                        <p:tgtEl>
                                          <p:spTgt spid="34819">
                                            <p:txEl>
                                              <p:pRg st="2" end="2"/>
                                            </p:txEl>
                                          </p:spTgt>
                                        </p:tgtEl>
                                        <p:attrNameLst>
                                          <p:attrName>ppt_x</p:attrName>
                                        </p:attrNameLst>
                                      </p:cBhvr>
                                      <p:tavLst>
                                        <p:tav tm="0">
                                          <p:val>
                                            <p:strVal val="#ppt_x-.2"/>
                                          </p:val>
                                        </p:tav>
                                        <p:tav tm="100000">
                                          <p:val>
                                            <p:strVal val="#ppt_x"/>
                                          </p:val>
                                        </p:tav>
                                      </p:tavLst>
                                    </p:anim>
                                    <p:anim calcmode="lin" valueType="num">
                                      <p:cBhvr>
                                        <p:cTn id="14" dur="1000" fill="hold"/>
                                        <p:tgtEl>
                                          <p:spTgt spid="34819">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34819">
                                            <p:txEl>
                                              <p:pRg st="2" end="2"/>
                                            </p:txEl>
                                          </p:spTgt>
                                        </p:tgtEl>
                                      </p:cBhvr>
                                    </p:animEffect>
                                  </p:childTnLst>
                                </p:cTn>
                              </p:par>
                            </p:childTnLst>
                          </p:cTn>
                        </p:par>
                        <p:par>
                          <p:cTn id="16" fill="hold">
                            <p:stCondLst>
                              <p:cond delay="2000"/>
                            </p:stCondLst>
                            <p:childTnLst>
                              <p:par>
                                <p:cTn id="17" presetID="29" presetClass="entr" presetSubtype="0" fill="hold" grpId="0" nodeType="afterEffect">
                                  <p:stCondLst>
                                    <p:cond delay="0"/>
                                  </p:stCondLst>
                                  <p:childTnLst>
                                    <p:set>
                                      <p:cBhvr>
                                        <p:cTn id="18" dur="1" fill="hold">
                                          <p:stCondLst>
                                            <p:cond delay="0"/>
                                          </p:stCondLst>
                                        </p:cTn>
                                        <p:tgtEl>
                                          <p:spTgt spid="34819">
                                            <p:txEl>
                                              <p:pRg st="3" end="3"/>
                                            </p:txEl>
                                          </p:spTgt>
                                        </p:tgtEl>
                                        <p:attrNameLst>
                                          <p:attrName>style.visibility</p:attrName>
                                        </p:attrNameLst>
                                      </p:cBhvr>
                                      <p:to>
                                        <p:strVal val="visible"/>
                                      </p:to>
                                    </p:set>
                                    <p:anim calcmode="lin" valueType="num">
                                      <p:cBhvr>
                                        <p:cTn id="19" dur="1000" fill="hold"/>
                                        <p:tgtEl>
                                          <p:spTgt spid="34819">
                                            <p:txEl>
                                              <p:pRg st="3" end="3"/>
                                            </p:txEl>
                                          </p:spTgt>
                                        </p:tgtEl>
                                        <p:attrNameLst>
                                          <p:attrName>ppt_x</p:attrName>
                                        </p:attrNameLst>
                                      </p:cBhvr>
                                      <p:tavLst>
                                        <p:tav tm="0">
                                          <p:val>
                                            <p:strVal val="#ppt_x-.2"/>
                                          </p:val>
                                        </p:tav>
                                        <p:tav tm="100000">
                                          <p:val>
                                            <p:strVal val="#ppt_x"/>
                                          </p:val>
                                        </p:tav>
                                      </p:tavLst>
                                    </p:anim>
                                    <p:anim calcmode="lin" valueType="num">
                                      <p:cBhvr>
                                        <p:cTn id="20" dur="1000" fill="hold"/>
                                        <p:tgtEl>
                                          <p:spTgt spid="34819">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3481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uiExpand="1"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35843" name="Rectangle 3"/>
          <p:cNvSpPr>
            <a:spLocks noGrp="1" noChangeArrowheads="1"/>
          </p:cNvSpPr>
          <p:nvPr>
            <p:ph type="body" idx="1"/>
          </p:nvPr>
        </p:nvSpPr>
        <p:spPr bwMode="auto">
          <a:xfrm>
            <a:off x="468313" y="1628775"/>
            <a:ext cx="8229600" cy="4525963"/>
          </a:xfrm>
          <a:noFill/>
          <a:ln>
            <a:miter lim="800000"/>
            <a:headEnd/>
            <a:tailEnd/>
          </a:ln>
        </p:spPr>
        <p:txBody>
          <a:bodyPr vert="horz" wrap="square" lIns="91440" tIns="45720" rIns="91440" bIns="45720" numCol="1" anchor="t" anchorCtr="0" compatLnSpc="1">
            <a:prstTxWarp prst="textNoShape">
              <a:avLst/>
            </a:prstTxWarp>
          </a:bodyPr>
          <a:lstStyle/>
          <a:p>
            <a:pPr>
              <a:lnSpc>
                <a:spcPct val="90000"/>
              </a:lnSpc>
              <a:buFontTx/>
              <a:buNone/>
            </a:pPr>
            <a:r>
              <a:rPr lang="en-US" sz="2000" b="1">
                <a:latin typeface="Verdana" pitchFamily="34" charset="0"/>
              </a:rPr>
              <a:t>	</a:t>
            </a:r>
            <a:r>
              <a:rPr lang="en-US" sz="2000" b="1" u="sng">
                <a:effectLst>
                  <a:outerShdw blurRad="38100" dist="38100" dir="2700000" algn="tl">
                    <a:srgbClr val="FFFFFF"/>
                  </a:outerShdw>
                </a:effectLst>
                <a:latin typeface="Verdana" pitchFamily="34" charset="0"/>
              </a:rPr>
              <a:t>Tai Village and Müang</a:t>
            </a:r>
            <a:br>
              <a:rPr lang="en-US" sz="2000" b="1" u="sng">
                <a:effectLst>
                  <a:outerShdw blurRad="38100" dist="38100" dir="2700000" algn="tl">
                    <a:srgbClr val="FFFFFF"/>
                  </a:outerShdw>
                </a:effectLst>
                <a:latin typeface="Verdana" pitchFamily="34" charset="0"/>
              </a:rPr>
            </a:br>
            <a:endParaRPr lang="en-US" sz="2000" b="1" u="sng">
              <a:effectLst>
                <a:outerShdw blurRad="38100" dist="38100" dir="2700000" algn="tl">
                  <a:srgbClr val="FFFFFF"/>
                </a:outerShdw>
              </a:effectLst>
              <a:latin typeface="Verdana" pitchFamily="34" charset="0"/>
            </a:endParaRPr>
          </a:p>
          <a:p>
            <a:pPr>
              <a:lnSpc>
                <a:spcPct val="90000"/>
              </a:lnSpc>
              <a:buSzPct val="75000"/>
              <a:buFont typeface="Wingdings" pitchFamily="2" charset="2"/>
              <a:buChar char="q"/>
            </a:pPr>
            <a:r>
              <a:rPr lang="en-US" sz="2000" b="1">
                <a:latin typeface="Verdana" pitchFamily="34" charset="0"/>
              </a:rPr>
              <a:t>Tai villagers</a:t>
            </a:r>
            <a:r>
              <a:rPr lang="en-US" sz="1800">
                <a:latin typeface="Verdana" pitchFamily="34" charset="0"/>
              </a:rPr>
              <a:t> banded together for mutual defense under the leadership of the most powerful village or family, whose resources enable it to arm and supply troops</a:t>
            </a:r>
            <a:br>
              <a:rPr lang="en-US" sz="1800">
                <a:latin typeface="Verdana" pitchFamily="34" charset="0"/>
              </a:rPr>
            </a:br>
            <a:endParaRPr lang="en-US" sz="1800">
              <a:latin typeface="Verdana" pitchFamily="34" charset="0"/>
            </a:endParaRPr>
          </a:p>
          <a:p>
            <a:pPr>
              <a:lnSpc>
                <a:spcPct val="90000"/>
              </a:lnSpc>
              <a:buSzPct val="75000"/>
              <a:buFont typeface="Wingdings" pitchFamily="2" charset="2"/>
              <a:buChar char="q"/>
            </a:pPr>
            <a:r>
              <a:rPr lang="en-US" sz="1800">
                <a:latin typeface="Verdana" pitchFamily="34" charset="0"/>
              </a:rPr>
              <a:t>In return for protection, villages rendered labor service to their chao, or paid him local produce or handicrafts</a:t>
            </a:r>
            <a:br>
              <a:rPr lang="en-US" sz="1800">
                <a:latin typeface="Verdana" pitchFamily="34" charset="0"/>
              </a:rPr>
            </a:br>
            <a:endParaRPr lang="en-US" sz="1800">
              <a:latin typeface="Verdana" pitchFamily="34" charset="0"/>
            </a:endParaRPr>
          </a:p>
          <a:p>
            <a:pPr>
              <a:lnSpc>
                <a:spcPct val="90000"/>
              </a:lnSpc>
              <a:buSzPct val="75000"/>
              <a:buFont typeface="Wingdings" pitchFamily="2" charset="2"/>
              <a:buChar char="q"/>
            </a:pPr>
            <a:r>
              <a:rPr lang="en-US" sz="1800" b="1" i="1" u="sng">
                <a:latin typeface="Verdana" pitchFamily="34" charset="0"/>
              </a:rPr>
              <a:t>Rice</a:t>
            </a:r>
            <a:r>
              <a:rPr lang="en-US" sz="1800">
                <a:latin typeface="Verdana" pitchFamily="34" charset="0"/>
              </a:rPr>
              <a:t> agriculture kept them to the </a:t>
            </a:r>
            <a:r>
              <a:rPr lang="en-US" sz="1800" b="1" i="1" u="sng">
                <a:latin typeface="Verdana" pitchFamily="34" charset="0"/>
              </a:rPr>
              <a:t>lower-lying valleys</a:t>
            </a:r>
            <a:r>
              <a:rPr lang="en-US" sz="1800">
                <a:latin typeface="Verdana" pitchFamily="34" charset="0"/>
              </a:rPr>
              <a:t>, while the hills above were inhabited by various ethnic groups</a:t>
            </a:r>
            <a:br>
              <a:rPr lang="en-US" sz="1800">
                <a:latin typeface="Verdana" pitchFamily="34" charset="0"/>
              </a:rPr>
            </a:br>
            <a:endParaRPr lang="en-US" sz="1800">
              <a:latin typeface="Verdana" pitchFamily="34" charset="0"/>
            </a:endParaRPr>
          </a:p>
          <a:p>
            <a:pPr>
              <a:lnSpc>
                <a:spcPct val="90000"/>
              </a:lnSpc>
              <a:buSzPct val="75000"/>
              <a:buFont typeface="Wingdings" pitchFamily="2" charset="2"/>
              <a:buChar char="q"/>
            </a:pPr>
            <a:r>
              <a:rPr lang="en-US" sz="1800">
                <a:latin typeface="Verdana" pitchFamily="34" charset="0"/>
              </a:rPr>
              <a:t>Tai chao established relationships with such groups employing them as slaves and laborers and taking on their chiefs as “vassals”, just as Tai were “vassals” of the Chinese rulers </a:t>
            </a:r>
            <a:br>
              <a:rPr lang="en-US" sz="1800">
                <a:latin typeface="Verdana" pitchFamily="34" charset="0"/>
              </a:rPr>
            </a:br>
            <a:r>
              <a:rPr lang="en-US" sz="2000" b="1" i="1">
                <a:latin typeface="Verdana" pitchFamily="34" charset="0"/>
              </a:rPr>
              <a:t>(State Building)</a:t>
            </a:r>
          </a:p>
          <a:p>
            <a:pPr>
              <a:lnSpc>
                <a:spcPct val="90000"/>
              </a:lnSpc>
              <a:buSzPct val="75000"/>
              <a:buFont typeface="Wingdings" pitchFamily="2" charset="2"/>
              <a:buChar char="q"/>
            </a:pPr>
            <a:endParaRPr lang="en-US" sz="2000" b="1" i="1">
              <a:latin typeface="Verdana" pitchFamily="34" charset="0"/>
            </a:endParaRPr>
          </a:p>
          <a:p>
            <a:pPr>
              <a:lnSpc>
                <a:spcPct val="90000"/>
              </a:lnSpc>
              <a:buSzPct val="75000"/>
              <a:buFont typeface="Wingdings" pitchFamily="2" charset="2"/>
              <a:buChar char="q"/>
            </a:pPr>
            <a:endParaRPr lang="en-US" sz="2800">
              <a:latin typeface="Verdana" pitchFamily="34" charset="0"/>
            </a:endParaRPr>
          </a:p>
        </p:txBody>
      </p:sp>
      <p:pic>
        <p:nvPicPr>
          <p:cNvPr id="35844" name="Picture 4" descr="thai_h13"/>
          <p:cNvPicPr>
            <a:picLocks noChangeAspect="1" noChangeArrowheads="1"/>
          </p:cNvPicPr>
          <p:nvPr/>
        </p:nvPicPr>
        <p:blipFill>
          <a:blip r:embed="rId2" cstate="print">
            <a:clrChange>
              <a:clrFrom>
                <a:srgbClr val="F2B349"/>
              </a:clrFrom>
              <a:clrTo>
                <a:srgbClr val="F2B349">
                  <a:alpha val="0"/>
                </a:srgbClr>
              </a:clrTo>
            </a:clrChange>
            <a:lum bright="42000" contrast="84000"/>
          </a:blip>
          <a:srcRect/>
          <a:stretch>
            <a:fillRect/>
          </a:stretch>
        </p:blipFill>
        <p:spPr bwMode="auto">
          <a:xfrm>
            <a:off x="7380288" y="260350"/>
            <a:ext cx="1512887" cy="1152525"/>
          </a:xfrm>
          <a:prstGeom prst="rect">
            <a:avLst/>
          </a:prstGeom>
          <a:noFill/>
          <a:ln w="9525">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35843">
                                            <p:txEl>
                                              <p:pRg st="1" end="1"/>
                                            </p:txEl>
                                          </p:spTgt>
                                        </p:tgtEl>
                                        <p:attrNameLst>
                                          <p:attrName>style.visibility</p:attrName>
                                        </p:attrNameLst>
                                      </p:cBhvr>
                                      <p:to>
                                        <p:strVal val="visible"/>
                                      </p:to>
                                    </p:set>
                                    <p:anim calcmode="lin" valueType="num">
                                      <p:cBhvr>
                                        <p:cTn id="7" dur="1000" fill="hold"/>
                                        <p:tgtEl>
                                          <p:spTgt spid="35843">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3584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35843">
                                            <p:txEl>
                                              <p:pRg st="1" end="1"/>
                                            </p:txEl>
                                          </p:spTgt>
                                        </p:tgtEl>
                                      </p:cBhvr>
                                    </p:animEffect>
                                  </p:childTnLst>
                                </p:cTn>
                              </p:par>
                            </p:childTnLst>
                          </p:cTn>
                        </p:par>
                        <p:par>
                          <p:cTn id="10" fill="hold">
                            <p:stCondLst>
                              <p:cond delay="1000"/>
                            </p:stCondLst>
                            <p:childTnLst>
                              <p:par>
                                <p:cTn id="11" presetID="29" presetClass="entr" presetSubtype="0" fill="hold" grpId="0" nodeType="afterEffect">
                                  <p:stCondLst>
                                    <p:cond delay="0"/>
                                  </p:stCondLst>
                                  <p:childTnLst>
                                    <p:set>
                                      <p:cBhvr>
                                        <p:cTn id="12" dur="1" fill="hold">
                                          <p:stCondLst>
                                            <p:cond delay="0"/>
                                          </p:stCondLst>
                                        </p:cTn>
                                        <p:tgtEl>
                                          <p:spTgt spid="35843">
                                            <p:txEl>
                                              <p:pRg st="2" end="2"/>
                                            </p:txEl>
                                          </p:spTgt>
                                        </p:tgtEl>
                                        <p:attrNameLst>
                                          <p:attrName>style.visibility</p:attrName>
                                        </p:attrNameLst>
                                      </p:cBhvr>
                                      <p:to>
                                        <p:strVal val="visible"/>
                                      </p:to>
                                    </p:set>
                                    <p:anim calcmode="lin" valueType="num">
                                      <p:cBhvr>
                                        <p:cTn id="13" dur="1000" fill="hold"/>
                                        <p:tgtEl>
                                          <p:spTgt spid="35843">
                                            <p:txEl>
                                              <p:pRg st="2" end="2"/>
                                            </p:txEl>
                                          </p:spTgt>
                                        </p:tgtEl>
                                        <p:attrNameLst>
                                          <p:attrName>ppt_x</p:attrName>
                                        </p:attrNameLst>
                                      </p:cBhvr>
                                      <p:tavLst>
                                        <p:tav tm="0">
                                          <p:val>
                                            <p:strVal val="#ppt_x-.2"/>
                                          </p:val>
                                        </p:tav>
                                        <p:tav tm="100000">
                                          <p:val>
                                            <p:strVal val="#ppt_x"/>
                                          </p:val>
                                        </p:tav>
                                      </p:tavLst>
                                    </p:anim>
                                    <p:anim calcmode="lin" valueType="num">
                                      <p:cBhvr>
                                        <p:cTn id="14" dur="1000" fill="hold"/>
                                        <p:tgtEl>
                                          <p:spTgt spid="35843">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35843">
                                            <p:txEl>
                                              <p:pRg st="2" end="2"/>
                                            </p:txEl>
                                          </p:spTgt>
                                        </p:tgtEl>
                                      </p:cBhvr>
                                    </p:animEffect>
                                  </p:childTnLst>
                                </p:cTn>
                              </p:par>
                            </p:childTnLst>
                          </p:cTn>
                        </p:par>
                        <p:par>
                          <p:cTn id="16" fill="hold">
                            <p:stCondLst>
                              <p:cond delay="2000"/>
                            </p:stCondLst>
                            <p:childTnLst>
                              <p:par>
                                <p:cTn id="17" presetID="29" presetClass="entr" presetSubtype="0" fill="hold" grpId="0" nodeType="afterEffect">
                                  <p:stCondLst>
                                    <p:cond delay="0"/>
                                  </p:stCondLst>
                                  <p:childTnLst>
                                    <p:set>
                                      <p:cBhvr>
                                        <p:cTn id="18" dur="1" fill="hold">
                                          <p:stCondLst>
                                            <p:cond delay="0"/>
                                          </p:stCondLst>
                                        </p:cTn>
                                        <p:tgtEl>
                                          <p:spTgt spid="35843">
                                            <p:txEl>
                                              <p:pRg st="3" end="3"/>
                                            </p:txEl>
                                          </p:spTgt>
                                        </p:tgtEl>
                                        <p:attrNameLst>
                                          <p:attrName>style.visibility</p:attrName>
                                        </p:attrNameLst>
                                      </p:cBhvr>
                                      <p:to>
                                        <p:strVal val="visible"/>
                                      </p:to>
                                    </p:set>
                                    <p:anim calcmode="lin" valueType="num">
                                      <p:cBhvr>
                                        <p:cTn id="19" dur="1000" fill="hold"/>
                                        <p:tgtEl>
                                          <p:spTgt spid="35843">
                                            <p:txEl>
                                              <p:pRg st="3" end="3"/>
                                            </p:txEl>
                                          </p:spTgt>
                                        </p:tgtEl>
                                        <p:attrNameLst>
                                          <p:attrName>ppt_x</p:attrName>
                                        </p:attrNameLst>
                                      </p:cBhvr>
                                      <p:tavLst>
                                        <p:tav tm="0">
                                          <p:val>
                                            <p:strVal val="#ppt_x-.2"/>
                                          </p:val>
                                        </p:tav>
                                        <p:tav tm="100000">
                                          <p:val>
                                            <p:strVal val="#ppt_x"/>
                                          </p:val>
                                        </p:tav>
                                      </p:tavLst>
                                    </p:anim>
                                    <p:anim calcmode="lin" valueType="num">
                                      <p:cBhvr>
                                        <p:cTn id="20" dur="1000" fill="hold"/>
                                        <p:tgtEl>
                                          <p:spTgt spid="35843">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35843">
                                            <p:txEl>
                                              <p:pRg st="3" end="3"/>
                                            </p:txEl>
                                          </p:spTgt>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35843">
                                            <p:txEl>
                                              <p:pRg st="4" end="4"/>
                                            </p:txEl>
                                          </p:spTgt>
                                        </p:tgtEl>
                                        <p:attrNameLst>
                                          <p:attrName>style.visibility</p:attrName>
                                        </p:attrNameLst>
                                      </p:cBhvr>
                                      <p:to>
                                        <p:strVal val="visible"/>
                                      </p:to>
                                    </p:set>
                                    <p:anim calcmode="lin" valueType="num">
                                      <p:cBhvr>
                                        <p:cTn id="25" dur="1000" fill="hold"/>
                                        <p:tgtEl>
                                          <p:spTgt spid="35843">
                                            <p:txEl>
                                              <p:pRg st="4" end="4"/>
                                            </p:txEl>
                                          </p:spTgt>
                                        </p:tgtEl>
                                        <p:attrNameLst>
                                          <p:attrName>ppt_x</p:attrName>
                                        </p:attrNameLst>
                                      </p:cBhvr>
                                      <p:tavLst>
                                        <p:tav tm="0">
                                          <p:val>
                                            <p:strVal val="#ppt_x-.2"/>
                                          </p:val>
                                        </p:tav>
                                        <p:tav tm="100000">
                                          <p:val>
                                            <p:strVal val="#ppt_x"/>
                                          </p:val>
                                        </p:tav>
                                      </p:tavLst>
                                    </p:anim>
                                    <p:anim calcmode="lin" valueType="num">
                                      <p:cBhvr>
                                        <p:cTn id="26" dur="1000" fill="hold"/>
                                        <p:tgtEl>
                                          <p:spTgt spid="35843">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7" dur="1000"/>
                                        <p:tgtEl>
                                          <p:spTgt spid="3584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uiExpand="1"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36867" name="Rectangle 3"/>
          <p:cNvSpPr>
            <a:spLocks noGrp="1" noChangeArrowheads="1"/>
          </p:cNvSpPr>
          <p:nvPr>
            <p:ph type="body" idx="1"/>
          </p:nvPr>
        </p:nvSpPr>
        <p:spPr bwMode="auto">
          <a:noFill/>
          <a:ln>
            <a:miter lim="800000"/>
            <a:headEnd/>
            <a:tailEnd/>
          </a:ln>
        </p:spPr>
        <p:txBody>
          <a:bodyPr vert="horz" wrap="square" lIns="91440" tIns="45720" rIns="91440" bIns="45720" numCol="1" anchor="t" anchorCtr="0" compatLnSpc="1">
            <a:prstTxWarp prst="textNoShape">
              <a:avLst/>
            </a:prstTxWarp>
          </a:bodyPr>
          <a:lstStyle/>
          <a:p>
            <a:pPr>
              <a:lnSpc>
                <a:spcPct val="90000"/>
              </a:lnSpc>
              <a:buFontTx/>
              <a:buNone/>
            </a:pPr>
            <a:r>
              <a:rPr lang="en-US" sz="2400" b="1">
                <a:latin typeface="Verdana" pitchFamily="34" charset="0"/>
              </a:rPr>
              <a:t>	</a:t>
            </a:r>
            <a:r>
              <a:rPr lang="en-US" sz="2400" b="1" u="sng">
                <a:effectLst>
                  <a:outerShdw blurRad="38100" dist="38100" dir="2700000" algn="tl">
                    <a:srgbClr val="FFFFFF"/>
                  </a:outerShdw>
                </a:effectLst>
                <a:latin typeface="Verdana" pitchFamily="34" charset="0"/>
              </a:rPr>
              <a:t>Tai Village and Müang</a:t>
            </a:r>
            <a:br>
              <a:rPr lang="en-US" sz="2400" b="1" u="sng">
                <a:effectLst>
                  <a:outerShdw blurRad="38100" dist="38100" dir="2700000" algn="tl">
                    <a:srgbClr val="FFFFFF"/>
                  </a:outerShdw>
                </a:effectLst>
                <a:latin typeface="Verdana" pitchFamily="34" charset="0"/>
              </a:rPr>
            </a:br>
            <a:endParaRPr lang="en-US" sz="2400" b="1" u="sng">
              <a:effectLst>
                <a:outerShdw blurRad="38100" dist="38100" dir="2700000" algn="tl">
                  <a:srgbClr val="FFFFFF"/>
                </a:outerShdw>
              </a:effectLst>
              <a:latin typeface="Verdana" pitchFamily="34" charset="0"/>
            </a:endParaRPr>
          </a:p>
          <a:p>
            <a:pPr>
              <a:lnSpc>
                <a:spcPct val="90000"/>
              </a:lnSpc>
              <a:buSzPct val="75000"/>
              <a:buFont typeface="Wingdings" pitchFamily="2" charset="2"/>
              <a:buChar char="q"/>
            </a:pPr>
            <a:r>
              <a:rPr lang="en-US" sz="2000">
                <a:latin typeface="Verdana" pitchFamily="34" charset="0"/>
              </a:rPr>
              <a:t>The successful müang defended itself militarily or diplomatically against neighboring müang, rude hill peoples, and major state like China and Vietnam</a:t>
            </a:r>
            <a:br>
              <a:rPr lang="en-US" sz="2000">
                <a:latin typeface="Verdana" pitchFamily="34" charset="0"/>
              </a:rPr>
            </a:br>
            <a:endParaRPr lang="en-US" sz="2000">
              <a:latin typeface="Verdana" pitchFamily="34" charset="0"/>
            </a:endParaRPr>
          </a:p>
          <a:p>
            <a:pPr>
              <a:lnSpc>
                <a:spcPct val="90000"/>
              </a:lnSpc>
              <a:buSzPct val="75000"/>
              <a:buFont typeface="Wingdings" pitchFamily="2" charset="2"/>
              <a:buChar char="q"/>
            </a:pPr>
            <a:r>
              <a:rPr lang="en-US" sz="2000">
                <a:latin typeface="Verdana" pitchFamily="34" charset="0"/>
              </a:rPr>
              <a:t>It maintained order in its own region and imposed some system of justice for punishment </a:t>
            </a:r>
            <a:br>
              <a:rPr lang="en-US" sz="2000">
                <a:latin typeface="Verdana" pitchFamily="34" charset="0"/>
              </a:rPr>
            </a:br>
            <a:endParaRPr lang="en-US" sz="2000">
              <a:latin typeface="Verdana" pitchFamily="34" charset="0"/>
            </a:endParaRPr>
          </a:p>
          <a:p>
            <a:pPr>
              <a:lnSpc>
                <a:spcPct val="90000"/>
              </a:lnSpc>
              <a:buSzPct val="75000"/>
              <a:buFont typeface="Wingdings" pitchFamily="2" charset="2"/>
              <a:buChar char="q"/>
            </a:pPr>
            <a:r>
              <a:rPr lang="en-US" sz="2000">
                <a:latin typeface="Verdana" pitchFamily="34" charset="0"/>
              </a:rPr>
              <a:t>A chao built up his own administrative apparatus for collecting tax revenues</a:t>
            </a:r>
            <a:br>
              <a:rPr lang="en-US" sz="2000">
                <a:latin typeface="Verdana" pitchFamily="34" charset="0"/>
              </a:rPr>
            </a:br>
            <a:endParaRPr lang="en-US" sz="2000">
              <a:latin typeface="Verdana" pitchFamily="34" charset="0"/>
            </a:endParaRPr>
          </a:p>
          <a:p>
            <a:pPr>
              <a:lnSpc>
                <a:spcPct val="90000"/>
              </a:lnSpc>
              <a:buSzPct val="75000"/>
              <a:buFont typeface="Wingdings" pitchFamily="2" charset="2"/>
              <a:buChar char="q"/>
            </a:pPr>
            <a:r>
              <a:rPr lang="en-US" sz="2000">
                <a:latin typeface="Verdana" pitchFamily="34" charset="0"/>
              </a:rPr>
              <a:t>He regularized the succession to his office, often by appointing his heir</a:t>
            </a:r>
          </a:p>
          <a:p>
            <a:pPr>
              <a:lnSpc>
                <a:spcPct val="90000"/>
              </a:lnSpc>
              <a:buSzPct val="75000"/>
              <a:buFont typeface="Wingdings" pitchFamily="2" charset="2"/>
              <a:buChar char="q"/>
            </a:pPr>
            <a:endParaRPr lang="en-US">
              <a:latin typeface="Verdana" pitchFamily="34" charset="0"/>
            </a:endParaRPr>
          </a:p>
        </p:txBody>
      </p:sp>
      <p:pic>
        <p:nvPicPr>
          <p:cNvPr id="36868" name="Picture 4" descr="thai_h13"/>
          <p:cNvPicPr>
            <a:picLocks noChangeAspect="1" noChangeArrowheads="1"/>
          </p:cNvPicPr>
          <p:nvPr/>
        </p:nvPicPr>
        <p:blipFill>
          <a:blip r:embed="rId2" cstate="print">
            <a:clrChange>
              <a:clrFrom>
                <a:srgbClr val="F2B349"/>
              </a:clrFrom>
              <a:clrTo>
                <a:srgbClr val="F2B349">
                  <a:alpha val="0"/>
                </a:srgbClr>
              </a:clrTo>
            </a:clrChange>
            <a:lum bright="42000" contrast="84000"/>
          </a:blip>
          <a:srcRect/>
          <a:stretch>
            <a:fillRect/>
          </a:stretch>
        </p:blipFill>
        <p:spPr bwMode="auto">
          <a:xfrm>
            <a:off x="7380288" y="260350"/>
            <a:ext cx="1512887" cy="1152525"/>
          </a:xfrm>
          <a:prstGeom prst="rect">
            <a:avLst/>
          </a:prstGeom>
          <a:noFill/>
          <a:ln w="9525">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36867">
                                            <p:txEl>
                                              <p:pRg st="1" end="1"/>
                                            </p:txEl>
                                          </p:spTgt>
                                        </p:tgtEl>
                                        <p:attrNameLst>
                                          <p:attrName>style.visibility</p:attrName>
                                        </p:attrNameLst>
                                      </p:cBhvr>
                                      <p:to>
                                        <p:strVal val="visible"/>
                                      </p:to>
                                    </p:set>
                                    <p:anim calcmode="lin" valueType="num">
                                      <p:cBhvr>
                                        <p:cTn id="7" dur="1000" fill="hold"/>
                                        <p:tgtEl>
                                          <p:spTgt spid="36867">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36867">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36867">
                                            <p:txEl>
                                              <p:pRg st="1" end="1"/>
                                            </p:txEl>
                                          </p:spTgt>
                                        </p:tgtEl>
                                      </p:cBhvr>
                                    </p:animEffect>
                                  </p:childTnLst>
                                </p:cTn>
                              </p:par>
                            </p:childTnLst>
                          </p:cTn>
                        </p:par>
                        <p:par>
                          <p:cTn id="10" fill="hold">
                            <p:stCondLst>
                              <p:cond delay="1000"/>
                            </p:stCondLst>
                            <p:childTnLst>
                              <p:par>
                                <p:cTn id="11" presetID="29" presetClass="entr" presetSubtype="0" fill="hold" grpId="0" nodeType="afterEffect">
                                  <p:stCondLst>
                                    <p:cond delay="0"/>
                                  </p:stCondLst>
                                  <p:childTnLst>
                                    <p:set>
                                      <p:cBhvr>
                                        <p:cTn id="12" dur="1" fill="hold">
                                          <p:stCondLst>
                                            <p:cond delay="0"/>
                                          </p:stCondLst>
                                        </p:cTn>
                                        <p:tgtEl>
                                          <p:spTgt spid="36867">
                                            <p:txEl>
                                              <p:pRg st="2" end="2"/>
                                            </p:txEl>
                                          </p:spTgt>
                                        </p:tgtEl>
                                        <p:attrNameLst>
                                          <p:attrName>style.visibility</p:attrName>
                                        </p:attrNameLst>
                                      </p:cBhvr>
                                      <p:to>
                                        <p:strVal val="visible"/>
                                      </p:to>
                                    </p:set>
                                    <p:anim calcmode="lin" valueType="num">
                                      <p:cBhvr>
                                        <p:cTn id="13" dur="1000" fill="hold"/>
                                        <p:tgtEl>
                                          <p:spTgt spid="36867">
                                            <p:txEl>
                                              <p:pRg st="2" end="2"/>
                                            </p:txEl>
                                          </p:spTgt>
                                        </p:tgtEl>
                                        <p:attrNameLst>
                                          <p:attrName>ppt_x</p:attrName>
                                        </p:attrNameLst>
                                      </p:cBhvr>
                                      <p:tavLst>
                                        <p:tav tm="0">
                                          <p:val>
                                            <p:strVal val="#ppt_x-.2"/>
                                          </p:val>
                                        </p:tav>
                                        <p:tav tm="100000">
                                          <p:val>
                                            <p:strVal val="#ppt_x"/>
                                          </p:val>
                                        </p:tav>
                                      </p:tavLst>
                                    </p:anim>
                                    <p:anim calcmode="lin" valueType="num">
                                      <p:cBhvr>
                                        <p:cTn id="14" dur="1000" fill="hold"/>
                                        <p:tgtEl>
                                          <p:spTgt spid="36867">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36867">
                                            <p:txEl>
                                              <p:pRg st="2" end="2"/>
                                            </p:txEl>
                                          </p:spTgt>
                                        </p:tgtEl>
                                      </p:cBhvr>
                                    </p:animEffect>
                                  </p:childTnLst>
                                </p:cTn>
                              </p:par>
                            </p:childTnLst>
                          </p:cTn>
                        </p:par>
                        <p:par>
                          <p:cTn id="16" fill="hold">
                            <p:stCondLst>
                              <p:cond delay="2000"/>
                            </p:stCondLst>
                            <p:childTnLst>
                              <p:par>
                                <p:cTn id="17" presetID="29" presetClass="entr" presetSubtype="0" fill="hold" grpId="0" nodeType="afterEffect">
                                  <p:stCondLst>
                                    <p:cond delay="0"/>
                                  </p:stCondLst>
                                  <p:childTnLst>
                                    <p:set>
                                      <p:cBhvr>
                                        <p:cTn id="18" dur="1" fill="hold">
                                          <p:stCondLst>
                                            <p:cond delay="0"/>
                                          </p:stCondLst>
                                        </p:cTn>
                                        <p:tgtEl>
                                          <p:spTgt spid="36867">
                                            <p:txEl>
                                              <p:pRg st="3" end="3"/>
                                            </p:txEl>
                                          </p:spTgt>
                                        </p:tgtEl>
                                        <p:attrNameLst>
                                          <p:attrName>style.visibility</p:attrName>
                                        </p:attrNameLst>
                                      </p:cBhvr>
                                      <p:to>
                                        <p:strVal val="visible"/>
                                      </p:to>
                                    </p:set>
                                    <p:anim calcmode="lin" valueType="num">
                                      <p:cBhvr>
                                        <p:cTn id="19" dur="1000" fill="hold"/>
                                        <p:tgtEl>
                                          <p:spTgt spid="36867">
                                            <p:txEl>
                                              <p:pRg st="3" end="3"/>
                                            </p:txEl>
                                          </p:spTgt>
                                        </p:tgtEl>
                                        <p:attrNameLst>
                                          <p:attrName>ppt_x</p:attrName>
                                        </p:attrNameLst>
                                      </p:cBhvr>
                                      <p:tavLst>
                                        <p:tav tm="0">
                                          <p:val>
                                            <p:strVal val="#ppt_x-.2"/>
                                          </p:val>
                                        </p:tav>
                                        <p:tav tm="100000">
                                          <p:val>
                                            <p:strVal val="#ppt_x"/>
                                          </p:val>
                                        </p:tav>
                                      </p:tavLst>
                                    </p:anim>
                                    <p:anim calcmode="lin" valueType="num">
                                      <p:cBhvr>
                                        <p:cTn id="20" dur="1000" fill="hold"/>
                                        <p:tgtEl>
                                          <p:spTgt spid="36867">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36867">
                                            <p:txEl>
                                              <p:pRg st="3" end="3"/>
                                            </p:txEl>
                                          </p:spTgt>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36867">
                                            <p:txEl>
                                              <p:pRg st="4" end="4"/>
                                            </p:txEl>
                                          </p:spTgt>
                                        </p:tgtEl>
                                        <p:attrNameLst>
                                          <p:attrName>style.visibility</p:attrName>
                                        </p:attrNameLst>
                                      </p:cBhvr>
                                      <p:to>
                                        <p:strVal val="visible"/>
                                      </p:to>
                                    </p:set>
                                    <p:anim calcmode="lin" valueType="num">
                                      <p:cBhvr>
                                        <p:cTn id="25" dur="1000" fill="hold"/>
                                        <p:tgtEl>
                                          <p:spTgt spid="36867">
                                            <p:txEl>
                                              <p:pRg st="4" end="4"/>
                                            </p:txEl>
                                          </p:spTgt>
                                        </p:tgtEl>
                                        <p:attrNameLst>
                                          <p:attrName>ppt_x</p:attrName>
                                        </p:attrNameLst>
                                      </p:cBhvr>
                                      <p:tavLst>
                                        <p:tav tm="0">
                                          <p:val>
                                            <p:strVal val="#ppt_x-.2"/>
                                          </p:val>
                                        </p:tav>
                                        <p:tav tm="100000">
                                          <p:val>
                                            <p:strVal val="#ppt_x"/>
                                          </p:val>
                                        </p:tav>
                                      </p:tavLst>
                                    </p:anim>
                                    <p:anim calcmode="lin" valueType="num">
                                      <p:cBhvr>
                                        <p:cTn id="26" dur="1000" fill="hold"/>
                                        <p:tgtEl>
                                          <p:spTgt spid="36867">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7" dur="1000"/>
                                        <p:tgtEl>
                                          <p:spTgt spid="3686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uiExpand="1"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37891" name="Rectangle 3"/>
          <p:cNvSpPr>
            <a:spLocks noGrp="1" noChangeArrowheads="1"/>
          </p:cNvSpPr>
          <p:nvPr>
            <p:ph type="body" idx="1"/>
          </p:nvPr>
        </p:nvSpPr>
        <p:spPr bwMode="auto">
          <a:xfrm>
            <a:off x="468313" y="1628775"/>
            <a:ext cx="8229600" cy="4525963"/>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FontTx/>
              <a:buNone/>
            </a:pPr>
            <a:r>
              <a:rPr lang="en-US" sz="2000" b="1">
                <a:latin typeface="Verdana" pitchFamily="34" charset="0"/>
              </a:rPr>
              <a:t>	</a:t>
            </a:r>
            <a:r>
              <a:rPr lang="en-US" sz="2400" b="1" u="sng">
                <a:effectLst>
                  <a:outerShdw blurRad="38100" dist="38100" dir="2700000" algn="tl">
                    <a:srgbClr val="FFFFFF"/>
                  </a:outerShdw>
                </a:effectLst>
                <a:latin typeface="Verdana" pitchFamily="34" charset="0"/>
              </a:rPr>
              <a:t>Tai Village and Müang</a:t>
            </a:r>
            <a:r>
              <a:rPr lang="en-US" sz="2400" b="1" u="sng">
                <a:latin typeface="Verdana" pitchFamily="34" charset="0"/>
              </a:rPr>
              <a:t/>
            </a:r>
            <a:br>
              <a:rPr lang="en-US" sz="2400" b="1" u="sng">
                <a:latin typeface="Verdana" pitchFamily="34" charset="0"/>
              </a:rPr>
            </a:br>
            <a:endParaRPr lang="en-US" sz="2400" b="1" u="sng">
              <a:latin typeface="Verdana" pitchFamily="34" charset="0"/>
            </a:endParaRPr>
          </a:p>
          <a:p>
            <a:pPr>
              <a:lnSpc>
                <a:spcPct val="80000"/>
              </a:lnSpc>
              <a:buSzPct val="75000"/>
              <a:buFont typeface="Wingdings" pitchFamily="2" charset="2"/>
              <a:buChar char="q"/>
            </a:pPr>
            <a:r>
              <a:rPr lang="en-US" sz="1800">
                <a:latin typeface="Verdana" pitchFamily="34" charset="0"/>
              </a:rPr>
              <a:t>This was a world that </a:t>
            </a:r>
            <a:r>
              <a:rPr lang="en-US" sz="1800" i="1" u="sng">
                <a:latin typeface="Verdana" pitchFamily="34" charset="0"/>
              </a:rPr>
              <a:t>insecure</a:t>
            </a:r>
            <a:r>
              <a:rPr lang="en-US" sz="1800">
                <a:latin typeface="Verdana" pitchFamily="34" charset="0"/>
              </a:rPr>
              <a:t> where wealth such as cattle or metals might disappear overnight in warfare or a bandit raid</a:t>
            </a:r>
            <a:br>
              <a:rPr lang="en-US" sz="1800">
                <a:latin typeface="Verdana" pitchFamily="34" charset="0"/>
              </a:rPr>
            </a:br>
            <a:endParaRPr lang="en-US" sz="1800">
              <a:latin typeface="Verdana" pitchFamily="34" charset="0"/>
            </a:endParaRPr>
          </a:p>
          <a:p>
            <a:pPr>
              <a:lnSpc>
                <a:spcPct val="80000"/>
              </a:lnSpc>
              <a:buSzPct val="75000"/>
              <a:buFont typeface="Wingdings" pitchFamily="2" charset="2"/>
              <a:buChar char="q"/>
            </a:pPr>
            <a:r>
              <a:rPr lang="en-US" sz="1800">
                <a:latin typeface="Verdana" pitchFamily="34" charset="0"/>
              </a:rPr>
              <a:t>“Security, wealth, and life” depended upon the relations among individuals and families that provided for durable and effective leadership and order</a:t>
            </a:r>
            <a:br>
              <a:rPr lang="en-US" sz="1800">
                <a:latin typeface="Verdana" pitchFamily="34" charset="0"/>
              </a:rPr>
            </a:br>
            <a:endParaRPr lang="en-US" sz="1800">
              <a:latin typeface="Verdana" pitchFamily="34" charset="0"/>
            </a:endParaRPr>
          </a:p>
          <a:p>
            <a:pPr>
              <a:lnSpc>
                <a:spcPct val="80000"/>
              </a:lnSpc>
              <a:buSzPct val="75000"/>
              <a:buFont typeface="Wingdings" pitchFamily="2" charset="2"/>
              <a:buChar char="q"/>
            </a:pPr>
            <a:r>
              <a:rPr lang="en-US" sz="1800">
                <a:latin typeface="Verdana" pitchFamily="34" charset="0"/>
              </a:rPr>
              <a:t>Although müang society was hierarchical (patron-client relationship) but not the “one-sided”. Each party needed the other</a:t>
            </a:r>
            <a:br>
              <a:rPr lang="en-US" sz="1800">
                <a:latin typeface="Verdana" pitchFamily="34" charset="0"/>
              </a:rPr>
            </a:br>
            <a:endParaRPr lang="en-US" sz="1800">
              <a:latin typeface="Verdana" pitchFamily="34" charset="0"/>
            </a:endParaRPr>
          </a:p>
          <a:p>
            <a:pPr>
              <a:lnSpc>
                <a:spcPct val="80000"/>
              </a:lnSpc>
              <a:buSzPct val="75000"/>
              <a:buFont typeface="Wingdings" pitchFamily="2" charset="2"/>
              <a:buChar char="q"/>
            </a:pPr>
            <a:r>
              <a:rPr lang="en-US" sz="1800">
                <a:latin typeface="Verdana" pitchFamily="34" charset="0"/>
              </a:rPr>
              <a:t>“Pushed to a confrontation”</a:t>
            </a:r>
            <a:br>
              <a:rPr lang="en-US" sz="1800">
                <a:latin typeface="Verdana" pitchFamily="34" charset="0"/>
              </a:rPr>
            </a:br>
            <a:r>
              <a:rPr lang="en-US" sz="1600">
                <a:latin typeface="Verdana" pitchFamily="34" charset="0"/>
              </a:rPr>
              <a:t>- </a:t>
            </a:r>
            <a:r>
              <a:rPr lang="en-US" sz="1600" i="1" u="sng">
                <a:latin typeface="Verdana" pitchFamily="34" charset="0"/>
              </a:rPr>
              <a:t>chao</a:t>
            </a:r>
            <a:r>
              <a:rPr lang="en-US" sz="1600">
                <a:latin typeface="Verdana" pitchFamily="34" charset="0"/>
              </a:rPr>
              <a:t> rely upon superior force</a:t>
            </a:r>
            <a:br>
              <a:rPr lang="en-US" sz="1600">
                <a:latin typeface="Verdana" pitchFamily="34" charset="0"/>
              </a:rPr>
            </a:br>
            <a:r>
              <a:rPr lang="en-US" sz="1600">
                <a:latin typeface="Verdana" pitchFamily="34" charset="0"/>
              </a:rPr>
              <a:t>- </a:t>
            </a:r>
            <a:r>
              <a:rPr lang="en-US" sz="1600" i="1" u="sng">
                <a:latin typeface="Verdana" pitchFamily="34" charset="0"/>
              </a:rPr>
              <a:t>villagers</a:t>
            </a:r>
            <a:r>
              <a:rPr lang="en-US" sz="1600">
                <a:latin typeface="Verdana" pitchFamily="34" charset="0"/>
              </a:rPr>
              <a:t> resort to fight the surrounding wilderness or to a neighboring müang eager to gain his labor.</a:t>
            </a:r>
            <a:br>
              <a:rPr lang="en-US" sz="1600">
                <a:latin typeface="Verdana" pitchFamily="34" charset="0"/>
              </a:rPr>
            </a:br>
            <a:r>
              <a:rPr lang="en-US" sz="1800">
                <a:latin typeface="Verdana" pitchFamily="34" charset="0"/>
              </a:rPr>
              <a:t> </a:t>
            </a:r>
          </a:p>
          <a:p>
            <a:pPr algn="ctr">
              <a:lnSpc>
                <a:spcPct val="80000"/>
              </a:lnSpc>
              <a:buSzPct val="75000"/>
              <a:buFont typeface="Wingdings" pitchFamily="2" charset="2"/>
              <a:buNone/>
            </a:pPr>
            <a:r>
              <a:rPr lang="en-US" sz="1800" b="1" i="1">
                <a:latin typeface="Verdana" pitchFamily="34" charset="0"/>
              </a:rPr>
              <a:t>…“Compromise is needed here”…</a:t>
            </a:r>
          </a:p>
        </p:txBody>
      </p:sp>
      <p:pic>
        <p:nvPicPr>
          <p:cNvPr id="37892" name="Picture 4" descr="thai_h13"/>
          <p:cNvPicPr>
            <a:picLocks noChangeAspect="1" noChangeArrowheads="1"/>
          </p:cNvPicPr>
          <p:nvPr/>
        </p:nvPicPr>
        <p:blipFill>
          <a:blip r:embed="rId2" cstate="print">
            <a:clrChange>
              <a:clrFrom>
                <a:srgbClr val="F2B349"/>
              </a:clrFrom>
              <a:clrTo>
                <a:srgbClr val="F2B349">
                  <a:alpha val="0"/>
                </a:srgbClr>
              </a:clrTo>
            </a:clrChange>
            <a:lum bright="42000" contrast="84000"/>
          </a:blip>
          <a:srcRect/>
          <a:stretch>
            <a:fillRect/>
          </a:stretch>
        </p:blipFill>
        <p:spPr bwMode="auto">
          <a:xfrm>
            <a:off x="7380288" y="260350"/>
            <a:ext cx="1512887" cy="1152525"/>
          </a:xfrm>
          <a:prstGeom prst="rect">
            <a:avLst/>
          </a:prstGeom>
          <a:noFill/>
          <a:ln w="9525">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37891">
                                            <p:txEl>
                                              <p:pRg st="1" end="1"/>
                                            </p:txEl>
                                          </p:spTgt>
                                        </p:tgtEl>
                                        <p:attrNameLst>
                                          <p:attrName>style.visibility</p:attrName>
                                        </p:attrNameLst>
                                      </p:cBhvr>
                                      <p:to>
                                        <p:strVal val="visible"/>
                                      </p:to>
                                    </p:set>
                                    <p:anim calcmode="lin" valueType="num">
                                      <p:cBhvr>
                                        <p:cTn id="7" dur="1000" fill="hold"/>
                                        <p:tgtEl>
                                          <p:spTgt spid="37891">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37891">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37891">
                                            <p:txEl>
                                              <p:pRg st="1" end="1"/>
                                            </p:txEl>
                                          </p:spTgt>
                                        </p:tgtEl>
                                      </p:cBhvr>
                                    </p:animEffect>
                                  </p:childTnLst>
                                </p:cTn>
                              </p:par>
                            </p:childTnLst>
                          </p:cTn>
                        </p:par>
                        <p:par>
                          <p:cTn id="10" fill="hold">
                            <p:stCondLst>
                              <p:cond delay="1000"/>
                            </p:stCondLst>
                            <p:childTnLst>
                              <p:par>
                                <p:cTn id="11" presetID="29" presetClass="entr" presetSubtype="0" fill="hold" grpId="0" nodeType="afterEffect">
                                  <p:stCondLst>
                                    <p:cond delay="0"/>
                                  </p:stCondLst>
                                  <p:childTnLst>
                                    <p:set>
                                      <p:cBhvr>
                                        <p:cTn id="12" dur="1" fill="hold">
                                          <p:stCondLst>
                                            <p:cond delay="0"/>
                                          </p:stCondLst>
                                        </p:cTn>
                                        <p:tgtEl>
                                          <p:spTgt spid="37891">
                                            <p:txEl>
                                              <p:pRg st="2" end="2"/>
                                            </p:txEl>
                                          </p:spTgt>
                                        </p:tgtEl>
                                        <p:attrNameLst>
                                          <p:attrName>style.visibility</p:attrName>
                                        </p:attrNameLst>
                                      </p:cBhvr>
                                      <p:to>
                                        <p:strVal val="visible"/>
                                      </p:to>
                                    </p:set>
                                    <p:anim calcmode="lin" valueType="num">
                                      <p:cBhvr>
                                        <p:cTn id="13" dur="1000" fill="hold"/>
                                        <p:tgtEl>
                                          <p:spTgt spid="37891">
                                            <p:txEl>
                                              <p:pRg st="2" end="2"/>
                                            </p:txEl>
                                          </p:spTgt>
                                        </p:tgtEl>
                                        <p:attrNameLst>
                                          <p:attrName>ppt_x</p:attrName>
                                        </p:attrNameLst>
                                      </p:cBhvr>
                                      <p:tavLst>
                                        <p:tav tm="0">
                                          <p:val>
                                            <p:strVal val="#ppt_x-.2"/>
                                          </p:val>
                                        </p:tav>
                                        <p:tav tm="100000">
                                          <p:val>
                                            <p:strVal val="#ppt_x"/>
                                          </p:val>
                                        </p:tav>
                                      </p:tavLst>
                                    </p:anim>
                                    <p:anim calcmode="lin" valueType="num">
                                      <p:cBhvr>
                                        <p:cTn id="14" dur="1000" fill="hold"/>
                                        <p:tgtEl>
                                          <p:spTgt spid="37891">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37891">
                                            <p:txEl>
                                              <p:pRg st="2" end="2"/>
                                            </p:txEl>
                                          </p:spTgt>
                                        </p:tgtEl>
                                      </p:cBhvr>
                                    </p:animEffect>
                                  </p:childTnLst>
                                </p:cTn>
                              </p:par>
                            </p:childTnLst>
                          </p:cTn>
                        </p:par>
                        <p:par>
                          <p:cTn id="16" fill="hold">
                            <p:stCondLst>
                              <p:cond delay="2000"/>
                            </p:stCondLst>
                            <p:childTnLst>
                              <p:par>
                                <p:cTn id="17" presetID="29" presetClass="entr" presetSubtype="0" fill="hold" grpId="0" nodeType="afterEffect">
                                  <p:stCondLst>
                                    <p:cond delay="0"/>
                                  </p:stCondLst>
                                  <p:childTnLst>
                                    <p:set>
                                      <p:cBhvr>
                                        <p:cTn id="18" dur="1" fill="hold">
                                          <p:stCondLst>
                                            <p:cond delay="0"/>
                                          </p:stCondLst>
                                        </p:cTn>
                                        <p:tgtEl>
                                          <p:spTgt spid="37891">
                                            <p:txEl>
                                              <p:pRg st="3" end="3"/>
                                            </p:txEl>
                                          </p:spTgt>
                                        </p:tgtEl>
                                        <p:attrNameLst>
                                          <p:attrName>style.visibility</p:attrName>
                                        </p:attrNameLst>
                                      </p:cBhvr>
                                      <p:to>
                                        <p:strVal val="visible"/>
                                      </p:to>
                                    </p:set>
                                    <p:anim calcmode="lin" valueType="num">
                                      <p:cBhvr>
                                        <p:cTn id="19" dur="1000" fill="hold"/>
                                        <p:tgtEl>
                                          <p:spTgt spid="37891">
                                            <p:txEl>
                                              <p:pRg st="3" end="3"/>
                                            </p:txEl>
                                          </p:spTgt>
                                        </p:tgtEl>
                                        <p:attrNameLst>
                                          <p:attrName>ppt_x</p:attrName>
                                        </p:attrNameLst>
                                      </p:cBhvr>
                                      <p:tavLst>
                                        <p:tav tm="0">
                                          <p:val>
                                            <p:strVal val="#ppt_x-.2"/>
                                          </p:val>
                                        </p:tav>
                                        <p:tav tm="100000">
                                          <p:val>
                                            <p:strVal val="#ppt_x"/>
                                          </p:val>
                                        </p:tav>
                                      </p:tavLst>
                                    </p:anim>
                                    <p:anim calcmode="lin" valueType="num">
                                      <p:cBhvr>
                                        <p:cTn id="20" dur="1000" fill="hold"/>
                                        <p:tgtEl>
                                          <p:spTgt spid="37891">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37891">
                                            <p:txEl>
                                              <p:pRg st="3" end="3"/>
                                            </p:txEl>
                                          </p:spTgt>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37891">
                                            <p:txEl>
                                              <p:pRg st="4" end="4"/>
                                            </p:txEl>
                                          </p:spTgt>
                                        </p:tgtEl>
                                        <p:attrNameLst>
                                          <p:attrName>style.visibility</p:attrName>
                                        </p:attrNameLst>
                                      </p:cBhvr>
                                      <p:to>
                                        <p:strVal val="visible"/>
                                      </p:to>
                                    </p:set>
                                    <p:anim calcmode="lin" valueType="num">
                                      <p:cBhvr>
                                        <p:cTn id="25" dur="1000" fill="hold"/>
                                        <p:tgtEl>
                                          <p:spTgt spid="37891">
                                            <p:txEl>
                                              <p:pRg st="4" end="4"/>
                                            </p:txEl>
                                          </p:spTgt>
                                        </p:tgtEl>
                                        <p:attrNameLst>
                                          <p:attrName>ppt_x</p:attrName>
                                        </p:attrNameLst>
                                      </p:cBhvr>
                                      <p:tavLst>
                                        <p:tav tm="0">
                                          <p:val>
                                            <p:strVal val="#ppt_x-.2"/>
                                          </p:val>
                                        </p:tav>
                                        <p:tav tm="100000">
                                          <p:val>
                                            <p:strVal val="#ppt_x"/>
                                          </p:val>
                                        </p:tav>
                                      </p:tavLst>
                                    </p:anim>
                                    <p:anim calcmode="lin" valueType="num">
                                      <p:cBhvr>
                                        <p:cTn id="26" dur="1000" fill="hold"/>
                                        <p:tgtEl>
                                          <p:spTgt spid="37891">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7" dur="1000"/>
                                        <p:tgtEl>
                                          <p:spTgt spid="37891">
                                            <p:txEl>
                                              <p:pRg st="4" end="4"/>
                                            </p:txEl>
                                          </p:spTgt>
                                        </p:tgtEl>
                                      </p:cBhvr>
                                    </p:animEffect>
                                  </p:childTnLst>
                                </p:cTn>
                              </p:par>
                            </p:childTnLst>
                          </p:cTn>
                        </p:par>
                        <p:par>
                          <p:cTn id="28" fill="hold">
                            <p:stCondLst>
                              <p:cond delay="4000"/>
                            </p:stCondLst>
                            <p:childTnLst>
                              <p:par>
                                <p:cTn id="29" presetID="29" presetClass="entr" presetSubtype="0" fill="hold" grpId="0" nodeType="afterEffect">
                                  <p:stCondLst>
                                    <p:cond delay="0"/>
                                  </p:stCondLst>
                                  <p:childTnLst>
                                    <p:set>
                                      <p:cBhvr>
                                        <p:cTn id="30" dur="1" fill="hold">
                                          <p:stCondLst>
                                            <p:cond delay="0"/>
                                          </p:stCondLst>
                                        </p:cTn>
                                        <p:tgtEl>
                                          <p:spTgt spid="37891">
                                            <p:txEl>
                                              <p:pRg st="5" end="5"/>
                                            </p:txEl>
                                          </p:spTgt>
                                        </p:tgtEl>
                                        <p:attrNameLst>
                                          <p:attrName>style.visibility</p:attrName>
                                        </p:attrNameLst>
                                      </p:cBhvr>
                                      <p:to>
                                        <p:strVal val="visible"/>
                                      </p:to>
                                    </p:set>
                                    <p:anim calcmode="lin" valueType="num">
                                      <p:cBhvr>
                                        <p:cTn id="31" dur="1000" fill="hold"/>
                                        <p:tgtEl>
                                          <p:spTgt spid="37891">
                                            <p:txEl>
                                              <p:pRg st="5" end="5"/>
                                            </p:txEl>
                                          </p:spTgt>
                                        </p:tgtEl>
                                        <p:attrNameLst>
                                          <p:attrName>ppt_x</p:attrName>
                                        </p:attrNameLst>
                                      </p:cBhvr>
                                      <p:tavLst>
                                        <p:tav tm="0">
                                          <p:val>
                                            <p:strVal val="#ppt_x-.2"/>
                                          </p:val>
                                        </p:tav>
                                        <p:tav tm="100000">
                                          <p:val>
                                            <p:strVal val="#ppt_x"/>
                                          </p:val>
                                        </p:tav>
                                      </p:tavLst>
                                    </p:anim>
                                    <p:anim calcmode="lin" valueType="num">
                                      <p:cBhvr>
                                        <p:cTn id="32" dur="1000" fill="hold"/>
                                        <p:tgtEl>
                                          <p:spTgt spid="37891">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33" dur="1000"/>
                                        <p:tgtEl>
                                          <p:spTgt spid="3789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uiExpand="1" build="p"/>
    </p:bldLst>
  </p:timing>
</p:sld>
</file>

<file path=ppt/theme/theme1.xml><?xml version="1.0" encoding="utf-8"?>
<a:theme xmlns:a="http://schemas.openxmlformats.org/drawingml/2006/main" name="1_Default Design">
  <a:themeElements>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efault Design">
      <a:majorFont>
        <a:latin typeface="Arial"/>
        <a:ea typeface=""/>
        <a:cs typeface="Angsana New"/>
      </a:majorFont>
      <a:minorFont>
        <a:latin typeface="Arial"/>
        <a:ea typeface=""/>
        <a:cs typeface="Angsana New"/>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374</TotalTime>
  <Words>44</Words>
  <Application>Microsoft Office PowerPoint</Application>
  <PresentationFormat>On-screen Show (4:3)</PresentationFormat>
  <Paragraphs>105</Paragraphs>
  <Slides>17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Arial Unicode MS</vt:lpstr>
      <vt:lpstr>Angsana New</vt:lpstr>
      <vt:lpstr>Arial</vt:lpstr>
      <vt:lpstr>Tahoma</vt:lpstr>
      <vt:lpstr>Verdana</vt:lpstr>
      <vt:lpstr>Wingdings</vt:lpstr>
      <vt:lpstr>1_Default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econlab</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LT1-C99</dc:creator>
  <cp:lastModifiedBy>wankwan</cp:lastModifiedBy>
  <cp:revision>9</cp:revision>
  <dcterms:created xsi:type="dcterms:W3CDTF">2007-08-29T03:52:09Z</dcterms:created>
  <dcterms:modified xsi:type="dcterms:W3CDTF">2016-06-13T01:54:56Z</dcterms:modified>
</cp:coreProperties>
</file>