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tussanaporn\Desktop\&#3649;&#3619;&#3591;&#3591;&#3634;&#3609;&#3605;&#3656;&#3634;&#3591;&#3604;&#3657;&#3634;&#3623;&#3586;&#3657;&#3634;&#3648;&#3617;&#3639;&#3629;&#3591;&#3606;&#3641;&#3585;&#3585;&#3599;&#3627;&#3617;&#3634;&#361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2.9166666666666667E-2"/>
          <c:y val="5.3240740740740762E-2"/>
          <c:w val="0.94444444444444464"/>
          <c:h val="0.89351851851852115"/>
        </c:manualLayout>
      </c:layout>
      <c:pie3DChart>
        <c:varyColors val="1"/>
        <c:ser>
          <c:idx val="0"/>
          <c:order val="0"/>
          <c:explosion val="25"/>
          <c:dLbls>
            <c:dLbl>
              <c:idx val="2"/>
              <c:layout>
                <c:manualLayout>
                  <c:x val="-8.2204433567614268E-3"/>
                  <c:y val="-0.13244454398686145"/>
                </c:manualLayout>
              </c:layout>
              <c:dLblPos val="outEnd"/>
              <c:showVal val="1"/>
            </c:dLbl>
            <c:dLbl>
              <c:idx val="6"/>
              <c:layout>
                <c:manualLayout>
                  <c:x val="-3.888888888888889E-2"/>
                  <c:y val="1.3888888888889034E-2"/>
                </c:manualLayout>
              </c:layout>
              <c:dLblPos val="outEnd"/>
              <c:showVal val="1"/>
            </c:dLbl>
            <c:dLbl>
              <c:idx val="7"/>
              <c:layout>
                <c:manualLayout>
                  <c:x val="1.6666666666666791E-2"/>
                  <c:y val="-4.1666666666666692E-2"/>
                </c:manualLayout>
              </c:layout>
              <c:dLblPos val="outEnd"/>
              <c:showVal val="1"/>
            </c:dLbl>
            <c:spPr>
              <a:solidFill>
                <a:schemeClr val="lt1"/>
              </a:solidFill>
            </c:spPr>
            <c:txPr>
              <a:bodyPr/>
              <a:lstStyle/>
              <a:p>
                <a:pPr>
                  <a:defRPr lang="th-TH"/>
                </a:pPr>
                <a:endParaRPr lang="th-TH"/>
              </a:p>
            </c:txPr>
            <c:dLblPos val="outEnd"/>
            <c:showVal val="1"/>
          </c:dLbls>
          <c:cat>
            <c:strRef>
              <c:f>Sheet1!$C$2:$J$2</c:f>
              <c:strCache>
                <c:ptCount val="8"/>
                <c:pt idx="0">
                  <c:v>Japan</c:v>
                </c:pt>
                <c:pt idx="1">
                  <c:v>English</c:v>
                </c:pt>
                <c:pt idx="2">
                  <c:v>Philippines</c:v>
                </c:pt>
                <c:pt idx="3">
                  <c:v>China</c:v>
                </c:pt>
                <c:pt idx="4">
                  <c:v>India</c:v>
                </c:pt>
                <c:pt idx="5">
                  <c:v>America</c:v>
                </c:pt>
                <c:pt idx="6">
                  <c:v>Australia</c:v>
                </c:pt>
                <c:pt idx="7">
                  <c:v>Others</c:v>
                </c:pt>
              </c:strCache>
            </c:strRef>
          </c:cat>
          <c:val>
            <c:numRef>
              <c:f>Sheet1!$C$3:$J$3</c:f>
              <c:numCache>
                <c:formatCode>_-* #,##0_-;\-* #,##0_-;_-* "-"??_-;_-@_-</c:formatCode>
                <c:ptCount val="8"/>
                <c:pt idx="0">
                  <c:v>11428</c:v>
                </c:pt>
                <c:pt idx="1">
                  <c:v>8328</c:v>
                </c:pt>
                <c:pt idx="2">
                  <c:v>7192</c:v>
                </c:pt>
                <c:pt idx="3">
                  <c:v>7168</c:v>
                </c:pt>
                <c:pt idx="4">
                  <c:v>6786</c:v>
                </c:pt>
                <c:pt idx="5">
                  <c:v>6598</c:v>
                </c:pt>
                <c:pt idx="6">
                  <c:v>2618</c:v>
                </c:pt>
                <c:pt idx="7">
                  <c:v>30867</c:v>
                </c:pt>
              </c:numCache>
            </c:numRef>
          </c:val>
        </c:ser>
        <c:ser>
          <c:idx val="1"/>
          <c:order val="1"/>
          <c:explosion val="25"/>
          <c:dLbls>
            <c:txPr>
              <a:bodyPr/>
              <a:lstStyle/>
              <a:p>
                <a:pPr>
                  <a:defRPr lang="th-TH"/>
                </a:pPr>
                <a:endParaRPr lang="th-TH"/>
              </a:p>
            </c:txPr>
            <c:dLblPos val="outEnd"/>
            <c:showVal val="1"/>
          </c:dLbls>
          <c:cat>
            <c:strRef>
              <c:f>Sheet1!$C$2:$N$2</c:f>
              <c:strCache>
                <c:ptCount val="12"/>
                <c:pt idx="0">
                  <c:v>Japan</c:v>
                </c:pt>
                <c:pt idx="1">
                  <c:v>English</c:v>
                </c:pt>
                <c:pt idx="2">
                  <c:v>Philippines</c:v>
                </c:pt>
                <c:pt idx="3">
                  <c:v>China</c:v>
                </c:pt>
                <c:pt idx="4">
                  <c:v>India</c:v>
                </c:pt>
                <c:pt idx="5">
                  <c:v>America</c:v>
                </c:pt>
                <c:pt idx="6">
                  <c:v>Australia</c:v>
                </c:pt>
                <c:pt idx="7">
                  <c:v>Others</c:v>
                </c:pt>
                <c:pt idx="8">
                  <c:v>Frence</c:v>
                </c:pt>
                <c:pt idx="9">
                  <c:v>South Korea</c:v>
                </c:pt>
                <c:pt idx="10">
                  <c:v>Taiwan</c:v>
                </c:pt>
                <c:pt idx="11">
                  <c:v>Others</c:v>
                </c:pt>
              </c:strCache>
            </c:strRef>
          </c:cat>
          <c:val>
            <c:numRef>
              <c:f>Sheet1!$C$4:$N$4</c:f>
              <c:numCache>
                <c:formatCode>0.0</c:formatCode>
                <c:ptCount val="12"/>
                <c:pt idx="0">
                  <c:v>14.111255170710528</c:v>
                </c:pt>
                <c:pt idx="1">
                  <c:v>10.283385812187452</c:v>
                </c:pt>
                <c:pt idx="2">
                  <c:v>8.8806569117738068</c:v>
                </c:pt>
                <c:pt idx="3">
                  <c:v>8.8510217941594131</c:v>
                </c:pt>
                <c:pt idx="4">
                  <c:v>8.3793295054639767</c:v>
                </c:pt>
                <c:pt idx="5">
                  <c:v>8.1471877508180519</c:v>
                </c:pt>
                <c:pt idx="6">
                  <c:v>3.2326974131011768</c:v>
                </c:pt>
                <c:pt idx="7">
                  <c:v>38.114465641785394</c:v>
                </c:pt>
                <c:pt idx="8">
                  <c:v>3.0672346730876092</c:v>
                </c:pt>
                <c:pt idx="9">
                  <c:v>3.0067296412916011</c:v>
                </c:pt>
                <c:pt idx="10">
                  <c:v>2.8696672223251221</c:v>
                </c:pt>
                <c:pt idx="11">
                  <c:v>29.170834105081191</c:v>
                </c:pt>
              </c:numCache>
            </c:numRef>
          </c:val>
        </c:ser>
        <c:dLbls>
          <c:showVal val="1"/>
        </c:dLbls>
      </c:pie3DChart>
    </c:plotArea>
    <c:plotVisOnly val="1"/>
  </c:chart>
  <c:txPr>
    <a:bodyPr/>
    <a:lstStyle/>
    <a:p>
      <a:pPr>
        <a:defRPr sz="1800" baseline="0">
          <a:latin typeface="Calibri" pitchFamily="34" charset="0"/>
          <a:cs typeface="Calibri" pitchFamily="34" charset="0"/>
        </a:defRPr>
      </a:pPr>
      <a:endParaRPr lang="th-TH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0.53333</cdr:x>
      <cdr:y>0.10069</cdr:y>
    </cdr:from>
    <cdr:to>
      <cdr:x>0.67917</cdr:x>
      <cdr:y>0.19792</cdr:y>
    </cdr:to>
    <cdr:sp macro="" textlink="">
      <cdr:nvSpPr>
        <cdr:cNvPr id="2" name="TextBox 3"/>
        <cdr:cNvSpPr txBox="1"/>
      </cdr:nvSpPr>
      <cdr:spPr>
        <a:xfrm xmlns:a="http://schemas.openxmlformats.org/drawingml/2006/main">
          <a:off x="2438400" y="276225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chemeClr val="bg1"/>
              </a:solidFill>
            </a:rPr>
            <a:t>Japan </a:t>
          </a:r>
          <a:r>
            <a:rPr lang="en-US" sz="2000" dirty="0">
              <a:solidFill>
                <a:schemeClr val="bg1"/>
              </a:solidFill>
            </a:rPr>
            <a:t>(14.1%)</a:t>
          </a:r>
          <a:endParaRPr lang="th-TH" sz="20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0.72917</cdr:x>
      <cdr:y>0.21875</cdr:y>
    </cdr:from>
    <cdr:to>
      <cdr:x>0.875</cdr:x>
      <cdr:y>0.31597</cdr:y>
    </cdr:to>
    <cdr:sp macro="" textlink="">
      <cdr:nvSpPr>
        <cdr:cNvPr id="3" name="TextBox 3"/>
        <cdr:cNvSpPr txBox="1"/>
      </cdr:nvSpPr>
      <cdr:spPr>
        <a:xfrm xmlns:a="http://schemas.openxmlformats.org/drawingml/2006/main">
          <a:off x="3333750" y="600075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UK</a:t>
          </a:r>
          <a:endParaRPr lang="th-TH" sz="2000" dirty="0" smtClean="0">
            <a:solidFill>
              <a:sysClr val="window" lastClr="FFFFFF"/>
            </a:solidFill>
          </a:endParaRPr>
        </a:p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(10.3%)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0.6748</cdr:x>
      <cdr:y>0.37334</cdr:y>
    </cdr:from>
    <cdr:to>
      <cdr:x>0.92109</cdr:x>
      <cdr:y>0.48389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929354" y="2000288"/>
          <a:ext cx="2164149" cy="59232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Philippines(8.9%)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0.7125</cdr:x>
      <cdr:y>0.54167</cdr:y>
    </cdr:from>
    <cdr:to>
      <cdr:x>0.85833</cdr:x>
      <cdr:y>0.63889</cdr:y>
    </cdr:to>
    <cdr:sp macro="" textlink="">
      <cdr:nvSpPr>
        <cdr:cNvPr id="5" name="TextBox 3"/>
        <cdr:cNvSpPr txBox="1"/>
      </cdr:nvSpPr>
      <cdr:spPr>
        <a:xfrm xmlns:a="http://schemas.openxmlformats.org/drawingml/2006/main">
          <a:off x="3257550" y="1485900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China</a:t>
          </a:r>
          <a:endParaRPr lang="th-TH" sz="2000" dirty="0" smtClean="0">
            <a:solidFill>
              <a:sysClr val="window" lastClr="FFFFFF"/>
            </a:solidFill>
          </a:endParaRPr>
        </a:p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 </a:t>
          </a:r>
          <a:r>
            <a:rPr lang="en-US" sz="2000" dirty="0">
              <a:solidFill>
                <a:sysClr val="window" lastClr="FFFFFF"/>
              </a:solidFill>
            </a:rPr>
            <a:t>(8.9%)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0.51875</cdr:x>
      <cdr:y>0.63889</cdr:y>
    </cdr:from>
    <cdr:to>
      <cdr:x>0.66458</cdr:x>
      <cdr:y>0.73611</cdr:y>
    </cdr:to>
    <cdr:sp macro="" textlink="">
      <cdr:nvSpPr>
        <cdr:cNvPr id="6" name="TextBox 3"/>
        <cdr:cNvSpPr txBox="1"/>
      </cdr:nvSpPr>
      <cdr:spPr>
        <a:xfrm xmlns:a="http://schemas.openxmlformats.org/drawingml/2006/main">
          <a:off x="2371725" y="1752600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India</a:t>
          </a:r>
        </a:p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(8.4%)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0.30417</cdr:x>
      <cdr:y>0.63194</cdr:y>
    </cdr:from>
    <cdr:to>
      <cdr:x>0.45</cdr:x>
      <cdr:y>0.72917</cdr:y>
    </cdr:to>
    <cdr:sp macro="" textlink="">
      <cdr:nvSpPr>
        <cdr:cNvPr id="7" name="TextBox 3"/>
        <cdr:cNvSpPr txBox="1"/>
      </cdr:nvSpPr>
      <cdr:spPr>
        <a:xfrm xmlns:a="http://schemas.openxmlformats.org/drawingml/2006/main">
          <a:off x="1390650" y="1733550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USA (</a:t>
          </a:r>
          <a:r>
            <a:rPr lang="en-US" sz="2000" dirty="0">
              <a:solidFill>
                <a:sysClr val="window" lastClr="FFFFFF"/>
              </a:solidFill>
            </a:rPr>
            <a:t>8.1%)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0.02439</cdr:x>
      <cdr:y>0.73334</cdr:y>
    </cdr:from>
    <cdr:to>
      <cdr:x>0.19512</cdr:x>
      <cdr:y>0.83056</cdr:y>
    </cdr:to>
    <cdr:sp macro="" textlink="">
      <cdr:nvSpPr>
        <cdr:cNvPr id="8" name="TextBox 3"/>
        <cdr:cNvSpPr txBox="1"/>
      </cdr:nvSpPr>
      <cdr:spPr>
        <a:xfrm xmlns:a="http://schemas.openxmlformats.org/drawingml/2006/main">
          <a:off x="214312" y="3929126"/>
          <a:ext cx="1500200" cy="5208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Text" lastClr="000000"/>
              </a:solidFill>
            </a:rPr>
            <a:t>Australia </a:t>
          </a:r>
          <a:r>
            <a:rPr lang="en-US" sz="2000" dirty="0">
              <a:solidFill>
                <a:sysClr val="windowText" lastClr="000000"/>
              </a:solidFill>
            </a:rPr>
            <a:t>(3.2%)</a:t>
          </a:r>
          <a:endParaRPr lang="th-TH" sz="2000" dirty="0">
            <a:solidFill>
              <a:sysClr val="windowText" lastClr="000000"/>
            </a:solidFill>
          </a:endParaRPr>
        </a:p>
      </cdr:txBody>
    </cdr:sp>
  </cdr:relSizeAnchor>
  <cdr:relSizeAnchor xmlns:cdr="http://schemas.openxmlformats.org/drawingml/2006/chartDrawing">
    <cdr:from>
      <cdr:x>0.13008</cdr:x>
      <cdr:y>0.2</cdr:y>
    </cdr:from>
    <cdr:to>
      <cdr:x>0.33842</cdr:x>
      <cdr:y>0.29722</cdr:y>
    </cdr:to>
    <cdr:sp macro="" textlink="">
      <cdr:nvSpPr>
        <cdr:cNvPr id="9" name="TextBox 3"/>
        <cdr:cNvSpPr txBox="1"/>
      </cdr:nvSpPr>
      <cdr:spPr>
        <a:xfrm xmlns:a="http://schemas.openxmlformats.org/drawingml/2006/main">
          <a:off x="1143008" y="1071594"/>
          <a:ext cx="1830657" cy="5208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Others </a:t>
          </a:r>
          <a:r>
            <a:rPr lang="en-US" sz="2000" dirty="0">
              <a:solidFill>
                <a:sysClr val="window" lastClr="FFFFFF"/>
              </a:solidFill>
            </a:rPr>
            <a:t>(38.1%)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22787-40F8-4337-B63E-CC73CF6622B6}" type="datetimeFigureOut">
              <a:rPr lang="th-TH" smtClean="0"/>
              <a:t>29/06/58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E98B12-0281-4AB5-96B9-63E9E84BD5E4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p.doe.go.th/sites/default/files/statistic/7/sm12-54.pdf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</a:t>
            </a:r>
            <a:r>
              <a:rPr lang="en-US" baseline="0" dirty="0" smtClean="0"/>
              <a:t> is old data. The current data will be discussed in the next session.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CB343-FBE6-44D3-83BD-BF846FB0A8F6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31774">
              <a:defRPr/>
            </a:pPr>
            <a:r>
              <a:rPr lang="en-US" dirty="0" smtClean="0">
                <a:solidFill>
                  <a:prstClr val="black"/>
                </a:solidFill>
              </a:rPr>
              <a:t>From 1937 to 2007 about 962,819 foreigners were granted </a:t>
            </a:r>
            <a:r>
              <a:rPr lang="en-US" b="1" dirty="0" smtClean="0">
                <a:solidFill>
                  <a:srgbClr val="FF0000"/>
                </a:solidFill>
              </a:rPr>
              <a:t>permanent resident </a:t>
            </a:r>
            <a:r>
              <a:rPr lang="en-US" dirty="0" smtClean="0">
                <a:solidFill>
                  <a:prstClr val="black"/>
                </a:solidFill>
              </a:rPr>
              <a:t>status, of whom 705,463 have died, left the country or changed nationality. In the 1980s, 270,000 foreigners who had entered Thailand before 1972 received permanent resident status and life-long work permits. (</a:t>
            </a:r>
            <a:r>
              <a:rPr lang="en-US" dirty="0" err="1" smtClean="0">
                <a:solidFill>
                  <a:prstClr val="black"/>
                </a:solidFill>
              </a:rPr>
              <a:t>Sciortino</a:t>
            </a:r>
            <a:r>
              <a:rPr lang="en-US" dirty="0" smtClean="0">
                <a:solidFill>
                  <a:prstClr val="black"/>
                </a:solidFill>
              </a:rPr>
              <a:t> &amp; </a:t>
            </a:r>
            <a:r>
              <a:rPr lang="en-US" dirty="0" err="1" smtClean="0">
                <a:solidFill>
                  <a:prstClr val="black"/>
                </a:solidFill>
              </a:rPr>
              <a:t>Punpuing</a:t>
            </a:r>
            <a:r>
              <a:rPr lang="en-US" dirty="0" smtClean="0">
                <a:solidFill>
                  <a:prstClr val="black"/>
                </a:solidFill>
              </a:rPr>
              <a:t> 2009, 49) The number of permanent resident declines to 14,423 as shown in the previous slide.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DCAF0-0B90-494E-8FDD-5B981E945C1D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ที่มา</a:t>
            </a:r>
            <a:r>
              <a:rPr lang="en-US" dirty="0" smtClean="0"/>
              <a:t>:</a:t>
            </a:r>
            <a:r>
              <a:rPr lang="en-US" dirty="0" smtClean="0">
                <a:hlinkClick r:id="rId3"/>
              </a:rPr>
              <a:t>http://wp.doe.go.th/sites/default/files/statistic/7/sm12-54.pdf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A73B01-5D2A-47C4-8787-0106B6CAEBE4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About 90 percent are high level manpower.</a:t>
            </a:r>
          </a:p>
          <a:p>
            <a:pPr defTabSz="931774">
              <a:defRPr/>
            </a:pPr>
            <a:r>
              <a:rPr lang="en-US" dirty="0" smtClean="0"/>
              <a:t>Labor immigration is bimodal skill distribution. LCLM  is high skilled, ICLM low skilled.(Wikipedia-Skills)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DCAF0-0B90-494E-8FDD-5B981E945C1D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CB343-FBE6-44D3-83BD-BF846FB0A8F6}" type="slidenum">
              <a:rPr lang="th-TH" smtClean="0">
                <a:solidFill>
                  <a:prstClr val="black"/>
                </a:solidFill>
              </a:rPr>
              <a:pPr/>
              <a:t>14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C0E73-E1F4-4752-8F4A-F62DCEDFD863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981200"/>
            <a:ext cx="4044462" cy="38862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2338" y="1981200"/>
            <a:ext cx="4044462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E0E09-76F7-4DB9-ABC8-E8247E9D5A9C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85720" y="1752601"/>
            <a:ext cx="8572560" cy="1829761"/>
          </a:xfrm>
        </p:spPr>
        <p:txBody>
          <a:bodyPr/>
          <a:lstStyle/>
          <a:p>
            <a:r>
              <a:rPr lang="en-US" dirty="0" smtClean="0"/>
              <a:t>ASEAN </a:t>
            </a:r>
            <a:r>
              <a:rPr lang="en-US" dirty="0" err="1" smtClean="0"/>
              <a:t>Labour</a:t>
            </a:r>
            <a:r>
              <a:rPr lang="en-US" dirty="0" smtClean="0"/>
              <a:t> in Thailand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56745" y="1072055"/>
            <a:ext cx="77093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prstClr val="black"/>
                </a:solidFill>
              </a:rPr>
              <a:t>Part 1 B: </a:t>
            </a:r>
            <a:endParaRPr lang="th-TH" sz="44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0"/>
          <p:cNvGrpSpPr/>
          <p:nvPr/>
        </p:nvGrpSpPr>
        <p:grpSpPr>
          <a:xfrm>
            <a:off x="228600" y="4419600"/>
            <a:ext cx="8534400" cy="990600"/>
            <a:chOff x="304800" y="3810000"/>
            <a:chExt cx="8534400" cy="990600"/>
          </a:xfrm>
        </p:grpSpPr>
        <p:sp>
          <p:nvSpPr>
            <p:cNvPr id="3" name="Rectangle 2"/>
            <p:cNvSpPr/>
            <p:nvPr/>
          </p:nvSpPr>
          <p:spPr>
            <a:xfrm>
              <a:off x="304800" y="3890970"/>
              <a:ext cx="914376" cy="90963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>
                  <a:solidFill>
                    <a:prstClr val="black"/>
                  </a:solidFill>
                </a:rPr>
                <a:t>Permanent</a:t>
              </a:r>
            </a:p>
            <a:p>
              <a:pPr algn="ctr"/>
              <a:r>
                <a:rPr lang="th-TH" sz="1800" dirty="0">
                  <a:solidFill>
                    <a:prstClr val="black"/>
                  </a:solidFill>
                </a:rPr>
                <a:t>983</a:t>
              </a:r>
              <a:endParaRPr 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524000" y="3890970"/>
              <a:ext cx="981060" cy="90963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>
                  <a:solidFill>
                    <a:prstClr val="black"/>
                  </a:solidFill>
                </a:rPr>
                <a:t>Art 9</a:t>
              </a:r>
              <a:r>
                <a:rPr lang="th-TH" sz="1800" dirty="0">
                  <a:solidFill>
                    <a:prstClr val="black"/>
                  </a:solidFill>
                </a:rPr>
                <a:t>*</a:t>
              </a:r>
              <a:endParaRPr lang="th-TH" sz="1800" dirty="0">
                <a:solidFill>
                  <a:prstClr val="black"/>
                </a:solidFill>
              </a:endParaRPr>
            </a:p>
            <a:p>
              <a:pPr algn="ctr"/>
              <a:r>
                <a:rPr lang="th-TH" sz="1800" dirty="0">
                  <a:solidFill>
                    <a:prstClr val="black"/>
                  </a:solidFill>
                </a:rPr>
                <a:t>7</a:t>
              </a:r>
              <a:r>
                <a:rPr lang="en-US" sz="1800" dirty="0">
                  <a:solidFill>
                    <a:prstClr val="black"/>
                  </a:solidFill>
                </a:rPr>
                <a:t>6,019</a:t>
              </a:r>
              <a:endParaRPr lang="th-TH" sz="1800" dirty="0">
                <a:solidFill>
                  <a:prstClr val="black"/>
                </a:solidFill>
              </a:endParaRPr>
            </a:p>
            <a:p>
              <a:pPr algn="ctr"/>
              <a:endParaRPr 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819400" y="3890970"/>
              <a:ext cx="900106" cy="90963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>
                  <a:solidFill>
                    <a:prstClr val="black"/>
                  </a:solidFill>
                </a:rPr>
                <a:t>BOI Art 12</a:t>
              </a:r>
              <a:endParaRPr lang="th-TH" sz="1800" dirty="0">
                <a:solidFill>
                  <a:prstClr val="black"/>
                </a:solidFill>
              </a:endParaRPr>
            </a:p>
            <a:p>
              <a:pPr algn="ctr"/>
              <a:r>
                <a:rPr lang="th-TH" sz="1800" dirty="0">
                  <a:solidFill>
                    <a:prstClr val="black"/>
                  </a:solidFill>
                </a:rPr>
                <a:t>26</a:t>
              </a:r>
              <a:r>
                <a:rPr lang="en-US" sz="1800" dirty="0">
                  <a:solidFill>
                    <a:prstClr val="black"/>
                  </a:solidFill>
                </a:rPr>
                <a:t>,</a:t>
              </a:r>
              <a:r>
                <a:rPr lang="th-TH" sz="1800" dirty="0">
                  <a:solidFill>
                    <a:prstClr val="black"/>
                  </a:solidFill>
                </a:rPr>
                <a:t>904</a:t>
              </a:r>
              <a:endParaRPr 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191000" y="4105284"/>
              <a:ext cx="1028704" cy="69531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prstClr val="black"/>
                  </a:solidFill>
                </a:rPr>
                <a:t>NV</a:t>
              </a:r>
            </a:p>
            <a:p>
              <a:pPr algn="ctr"/>
              <a:r>
                <a:rPr lang="en-US" sz="1400" dirty="0">
                  <a:solidFill>
                    <a:prstClr val="black"/>
                  </a:solidFill>
                </a:rPr>
                <a:t>1,132,249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410200" y="4105284"/>
              <a:ext cx="809636" cy="69531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prstClr val="black"/>
                  </a:solidFill>
                </a:rPr>
                <a:t>Import</a:t>
              </a:r>
              <a:r>
                <a:rPr lang="en-US" sz="1200" dirty="0">
                  <a:solidFill>
                    <a:prstClr val="black"/>
                  </a:solidFill>
                </a:rPr>
                <a:t>145,747</a:t>
              </a:r>
              <a:endParaRPr lang="en-US" sz="1600" dirty="0">
                <a:solidFill>
                  <a:prstClr val="black"/>
                </a:solidFill>
              </a:endParaRPr>
            </a:p>
            <a:p>
              <a:pPr algn="ctr"/>
              <a:endParaRPr 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629400" y="3810000"/>
              <a:ext cx="990600" cy="990600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prstClr val="black"/>
                  </a:solidFill>
                </a:rPr>
                <a:t>CLM</a:t>
              </a:r>
            </a:p>
            <a:p>
              <a:pPr algn="ctr"/>
              <a:r>
                <a:rPr lang="en-US" sz="1600" dirty="0">
                  <a:solidFill>
                    <a:prstClr val="black"/>
                  </a:solidFill>
                </a:rPr>
                <a:t>440,664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48600" y="3810000"/>
              <a:ext cx="990600" cy="9906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021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prstClr val="black"/>
                  </a:solidFill>
                </a:rPr>
                <a:t>Minorities</a:t>
              </a:r>
            </a:p>
            <a:p>
              <a:pPr algn="ctr"/>
              <a:r>
                <a:rPr lang="en-US" sz="1800" dirty="0">
                  <a:solidFill>
                    <a:prstClr val="black"/>
                  </a:solidFill>
                </a:rPr>
                <a:t>25,391</a:t>
              </a:r>
              <a:endParaRPr lang="en-US" sz="1800" dirty="0">
                <a:solidFill>
                  <a:prstClr val="black"/>
                </a:solidFill>
              </a:endParaRPr>
            </a:p>
          </p:txBody>
        </p:sp>
      </p:grpSp>
      <p:cxnSp>
        <p:nvCxnSpPr>
          <p:cNvPr id="40" name="Straight Connector 39"/>
          <p:cNvCxnSpPr>
            <a:endCxn id="3" idx="0"/>
          </p:cNvCxnSpPr>
          <p:nvPr/>
        </p:nvCxnSpPr>
        <p:spPr>
          <a:xfrm rot="5400000">
            <a:off x="531009" y="4269579"/>
            <a:ext cx="385770" cy="76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endCxn id="16" idx="0"/>
          </p:cNvCxnSpPr>
          <p:nvPr/>
        </p:nvCxnSpPr>
        <p:spPr>
          <a:xfrm rot="5400000">
            <a:off x="1766880" y="4286250"/>
            <a:ext cx="385770" cy="42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endCxn id="17" idx="0"/>
          </p:cNvCxnSpPr>
          <p:nvPr/>
        </p:nvCxnSpPr>
        <p:spPr>
          <a:xfrm rot="5400000">
            <a:off x="3003943" y="4304111"/>
            <a:ext cx="385769" cy="71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3200400" y="3429000"/>
            <a:ext cx="2057400" cy="533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Regular</a:t>
            </a:r>
          </a:p>
          <a:p>
            <a:pPr algn="ctr"/>
            <a:r>
              <a:rPr lang="en-US" sz="1400" dirty="0">
                <a:solidFill>
                  <a:prstClr val="black"/>
                </a:solidFill>
              </a:rPr>
              <a:t>1,381,902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53200" y="3429000"/>
            <a:ext cx="2411288" cy="533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Irregular</a:t>
            </a:r>
          </a:p>
          <a:p>
            <a:pPr algn="ctr"/>
            <a:r>
              <a:rPr lang="en-US" sz="1800" dirty="0">
                <a:solidFill>
                  <a:prstClr val="black"/>
                </a:solidFill>
              </a:rPr>
              <a:t>466,055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590800" y="1571612"/>
            <a:ext cx="2338390" cy="5619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Foreign workers</a:t>
            </a:r>
          </a:p>
          <a:p>
            <a:pPr algn="ctr"/>
            <a:r>
              <a:rPr lang="en-US" sz="1400" dirty="0">
                <a:solidFill>
                  <a:prstClr val="black"/>
                </a:solidFill>
              </a:rPr>
              <a:t>1,847,957</a:t>
            </a:r>
            <a:endParaRPr lang="th-TH" sz="1400" dirty="0">
              <a:solidFill>
                <a:prstClr val="black"/>
              </a:solidFill>
            </a:endParaRPr>
          </a:p>
        </p:txBody>
      </p:sp>
      <p:cxnSp>
        <p:nvCxnSpPr>
          <p:cNvPr id="58" name="Straight Connector 57"/>
          <p:cNvCxnSpPr>
            <a:endCxn id="21" idx="0"/>
          </p:cNvCxnSpPr>
          <p:nvPr/>
        </p:nvCxnSpPr>
        <p:spPr>
          <a:xfrm rot="5400000">
            <a:off x="8134350" y="4248150"/>
            <a:ext cx="304800" cy="38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52400" y="5986367"/>
            <a:ext cx="89154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solidFill>
                  <a:prstClr val="black"/>
                </a:solidFill>
              </a:rPr>
              <a:t>*</a:t>
            </a:r>
            <a:r>
              <a:rPr lang="th-TH" sz="1400" dirty="0">
                <a:solidFill>
                  <a:prstClr val="black"/>
                </a:solidFill>
              </a:rPr>
              <a:t>ทั่วไป</a:t>
            </a:r>
            <a:r>
              <a:rPr lang="en-US" sz="1400" dirty="0">
                <a:solidFill>
                  <a:prstClr val="black"/>
                </a:solidFill>
              </a:rPr>
              <a:t>=non-immigrant visa</a:t>
            </a:r>
            <a:r>
              <a:rPr lang="th-TH" sz="1400" dirty="0">
                <a:solidFill>
                  <a:prstClr val="black"/>
                </a:solidFill>
              </a:rPr>
              <a:t> และได้รับใบอนุญาตทำงาน และตลอดชีพมาตรา 9</a:t>
            </a:r>
            <a:r>
              <a:rPr lang="en-US" sz="1400" dirty="0">
                <a:solidFill>
                  <a:prstClr val="black"/>
                </a:solidFill>
              </a:rPr>
              <a:t>;</a:t>
            </a:r>
            <a:r>
              <a:rPr lang="th-TH" sz="1400" dirty="0">
                <a:solidFill>
                  <a:prstClr val="black"/>
                </a:solidFill>
              </a:rPr>
              <a:t> </a:t>
            </a:r>
            <a:r>
              <a:rPr lang="en-US" sz="1400" dirty="0">
                <a:solidFill>
                  <a:prstClr val="black"/>
                </a:solidFill>
              </a:rPr>
              <a:t>BOI</a:t>
            </a:r>
            <a:r>
              <a:rPr lang="th-TH" sz="1400" dirty="0">
                <a:solidFill>
                  <a:prstClr val="black"/>
                </a:solidFill>
              </a:rPr>
              <a:t> มาตรา 12</a:t>
            </a:r>
          </a:p>
          <a:p>
            <a:r>
              <a:rPr lang="th-TH" sz="1400" dirty="0">
                <a:solidFill>
                  <a:prstClr val="black"/>
                </a:solidFill>
              </a:rPr>
              <a:t>**ไม่รวมสิทธิการฑูต 6148 คน แรงงานต่างด้าวที่อยู่ใต้ดินไม่ทราบจำนวนและ แรงงานชายแดน</a:t>
            </a:r>
            <a:endParaRPr lang="en-US" sz="1400" dirty="0">
              <a:solidFill>
                <a:prstClr val="black"/>
              </a:solidFill>
            </a:endParaRPr>
          </a:p>
          <a:p>
            <a:r>
              <a:rPr lang="th-TH" sz="1400" dirty="0">
                <a:solidFill>
                  <a:prstClr val="black"/>
                </a:solidFill>
              </a:rPr>
              <a:t>การจำแนกประเภทตามสถิติแรงงานต่างด้าว สำนักงานบริหารแรงงานต่างด้าวกรมการจัดหางาน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2339752" y="260648"/>
            <a:ext cx="3672408" cy="882352"/>
          </a:xfrm>
          <a:prstGeom prst="rect">
            <a:avLst/>
          </a:prstGeom>
          <a:solidFill>
            <a:srgbClr val="CC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Foreign </a:t>
            </a:r>
            <a:r>
              <a:rPr lang="en-US" sz="2400" b="1" dirty="0" err="1">
                <a:solidFill>
                  <a:srgbClr val="FF0000"/>
                </a:solidFill>
              </a:rPr>
              <a:t>labour</a:t>
            </a:r>
            <a:r>
              <a:rPr lang="en-US" sz="2400" b="1" dirty="0">
                <a:solidFill>
                  <a:srgbClr val="FF0000"/>
                </a:solidFill>
              </a:rPr>
              <a:t> in Thailand 2012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2" name="Oval 71"/>
          <p:cNvSpPr/>
          <p:nvPr/>
        </p:nvSpPr>
        <p:spPr>
          <a:xfrm>
            <a:off x="6096000" y="2209800"/>
            <a:ext cx="1371600" cy="533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Regular</a:t>
            </a:r>
          </a:p>
          <a:p>
            <a:pPr algn="ctr"/>
            <a:r>
              <a:rPr lang="th-TH" sz="1200" dirty="0">
                <a:solidFill>
                  <a:prstClr val="black"/>
                </a:solidFill>
              </a:rPr>
              <a:t>406</a:t>
            </a:r>
            <a:r>
              <a:rPr lang="en-US" sz="1200" dirty="0">
                <a:solidFill>
                  <a:prstClr val="black"/>
                </a:solidFill>
              </a:rPr>
              <a:t>,</a:t>
            </a:r>
            <a:r>
              <a:rPr lang="th-TH" sz="1200" dirty="0">
                <a:solidFill>
                  <a:prstClr val="black"/>
                </a:solidFill>
              </a:rPr>
              <a:t>032</a:t>
            </a:r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73" name="Oval 72"/>
          <p:cNvSpPr/>
          <p:nvPr/>
        </p:nvSpPr>
        <p:spPr>
          <a:xfrm>
            <a:off x="7620000" y="2209800"/>
            <a:ext cx="1295400" cy="533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CLM</a:t>
            </a:r>
          </a:p>
          <a:p>
            <a:pPr algn="ctr"/>
            <a:r>
              <a:rPr lang="en-US" sz="1100" dirty="0">
                <a:solidFill>
                  <a:prstClr val="black"/>
                </a:solidFill>
              </a:rPr>
              <a:t>103,082</a:t>
            </a:r>
          </a:p>
        </p:txBody>
      </p:sp>
      <p:cxnSp>
        <p:nvCxnSpPr>
          <p:cNvPr id="77" name="Straight Arrow Connector 76"/>
          <p:cNvCxnSpPr>
            <a:endCxn id="73" idx="0"/>
          </p:cNvCxnSpPr>
          <p:nvPr/>
        </p:nvCxnSpPr>
        <p:spPr>
          <a:xfrm rot="16200000" flipH="1">
            <a:off x="8172450" y="2114550"/>
            <a:ext cx="152400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>
            <a:endCxn id="72" idx="0"/>
          </p:cNvCxnSpPr>
          <p:nvPr/>
        </p:nvCxnSpPr>
        <p:spPr>
          <a:xfrm rot="5400000">
            <a:off x="6705600" y="2133600"/>
            <a:ext cx="152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785786" y="4143380"/>
            <a:ext cx="4395814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7086600" y="4191000"/>
            <a:ext cx="1295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>
            <a:endCxn id="20" idx="0"/>
          </p:cNvCxnSpPr>
          <p:nvPr/>
        </p:nvCxnSpPr>
        <p:spPr>
          <a:xfrm rot="5400000">
            <a:off x="6953250" y="4286250"/>
            <a:ext cx="228600" cy="38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stCxn id="23" idx="2"/>
          </p:cNvCxnSpPr>
          <p:nvPr/>
        </p:nvCxnSpPr>
        <p:spPr>
          <a:xfrm flipH="1">
            <a:off x="7620000" y="3962400"/>
            <a:ext cx="138844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3505200" y="3048000"/>
            <a:ext cx="40386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5400000" flipH="1" flipV="1">
            <a:off x="3733800" y="2590800"/>
            <a:ext cx="9144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endCxn id="23" idx="0"/>
          </p:cNvCxnSpPr>
          <p:nvPr/>
        </p:nvCxnSpPr>
        <p:spPr>
          <a:xfrm>
            <a:off x="7543800" y="3048000"/>
            <a:ext cx="215044" cy="3810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rot="5400000">
            <a:off x="3314700" y="3238500"/>
            <a:ext cx="381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6400800" y="1600200"/>
            <a:ext cx="1600200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prstClr val="white"/>
                </a:solidFill>
              </a:rPr>
              <a:t>Not working</a:t>
            </a:r>
            <a:endParaRPr lang="en-US" sz="1400" dirty="0">
              <a:solidFill>
                <a:prstClr val="white"/>
              </a:solidFill>
            </a:endParaRPr>
          </a:p>
        </p:txBody>
      </p:sp>
      <p:cxnSp>
        <p:nvCxnSpPr>
          <p:cNvPr id="94" name="Straight Connector 93"/>
          <p:cNvCxnSpPr/>
          <p:nvPr/>
        </p:nvCxnSpPr>
        <p:spPr>
          <a:xfrm>
            <a:off x="4114800" y="1371600"/>
            <a:ext cx="2819400" cy="1588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rot="5400000">
            <a:off x="5295900" y="1257300"/>
            <a:ext cx="228600" cy="158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 rot="5400000">
            <a:off x="4000500" y="1485900"/>
            <a:ext cx="228600" cy="158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/>
          <p:nvPr/>
        </p:nvCxnSpPr>
        <p:spPr>
          <a:xfrm rot="5400000">
            <a:off x="6819900" y="1485900"/>
            <a:ext cx="228600" cy="158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7938540" y="2667000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prstClr val="black"/>
                </a:solidFill>
              </a:rPr>
              <a:t>(</a:t>
            </a:r>
            <a:r>
              <a:rPr lang="th-TH" sz="1200" dirty="0">
                <a:solidFill>
                  <a:prstClr val="black"/>
                </a:solidFill>
              </a:rPr>
              <a:t>2005)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477000" y="25146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prstClr val="black"/>
                </a:solidFill>
              </a:rPr>
              <a:t>(</a:t>
            </a:r>
            <a:r>
              <a:rPr lang="th-TH" sz="1200" dirty="0">
                <a:solidFill>
                  <a:prstClr val="black"/>
                </a:solidFill>
              </a:rPr>
              <a:t>2007)</a:t>
            </a:r>
            <a:endParaRPr lang="en-US" sz="1200" dirty="0">
              <a:solidFill>
                <a:prstClr val="black"/>
              </a:solidFill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rot="5400000">
            <a:off x="3607587" y="4036223"/>
            <a:ext cx="21431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Slide Number Placeholder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085789" y="4214818"/>
            <a:ext cx="2000264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prstClr val="black"/>
                </a:solidFill>
              </a:rPr>
              <a:t>MOU</a:t>
            </a:r>
          </a:p>
          <a:p>
            <a:pPr algn="ctr"/>
            <a:r>
              <a:rPr lang="en-US" sz="1200" dirty="0">
                <a:solidFill>
                  <a:prstClr val="black"/>
                </a:solidFill>
              </a:rPr>
              <a:t>1,277,996</a:t>
            </a:r>
          </a:p>
        </p:txBody>
      </p:sp>
      <p:cxnSp>
        <p:nvCxnSpPr>
          <p:cNvPr id="61" name="Straight Arrow Connector 60"/>
          <p:cNvCxnSpPr>
            <a:endCxn id="18" idx="0"/>
          </p:cNvCxnSpPr>
          <p:nvPr/>
        </p:nvCxnSpPr>
        <p:spPr>
          <a:xfrm rot="5400000">
            <a:off x="4564860" y="4636302"/>
            <a:ext cx="142875" cy="142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19" idx="0"/>
          </p:cNvCxnSpPr>
          <p:nvPr/>
        </p:nvCxnSpPr>
        <p:spPr>
          <a:xfrm rot="16200000" flipH="1">
            <a:off x="5655475" y="4631541"/>
            <a:ext cx="142876" cy="238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endCxn id="56" idx="0"/>
          </p:cNvCxnSpPr>
          <p:nvPr/>
        </p:nvCxnSpPr>
        <p:spPr>
          <a:xfrm rot="10800000" flipV="1">
            <a:off x="5085921" y="4143380"/>
            <a:ext cx="129022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/>
          <p:cNvSpPr/>
          <p:nvPr/>
        </p:nvSpPr>
        <p:spPr>
          <a:xfrm>
            <a:off x="1142976" y="4286256"/>
            <a:ext cx="2786082" cy="135732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1" name="Rounded Rectangular Callout 70"/>
          <p:cNvSpPr/>
          <p:nvPr/>
        </p:nvSpPr>
        <p:spPr>
          <a:xfrm>
            <a:off x="214282" y="1000108"/>
            <a:ext cx="2000264" cy="2357454"/>
          </a:xfrm>
          <a:prstGeom prst="wedgeRoundRectCallout">
            <a:avLst>
              <a:gd name="adj1" fmla="val 56390"/>
              <a:gd name="adj2" fmla="val 88888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Foreign </a:t>
            </a:r>
            <a:r>
              <a:rPr lang="en-US" sz="1800" dirty="0" err="1">
                <a:solidFill>
                  <a:prstClr val="black"/>
                </a:solidFill>
              </a:rPr>
              <a:t>labour</a:t>
            </a:r>
            <a:r>
              <a:rPr lang="en-US" sz="1800" dirty="0">
                <a:solidFill>
                  <a:prstClr val="black"/>
                </a:solidFill>
              </a:rPr>
              <a:t> consists of (1) those coming with investment and trade (Art. 12) and (2) those coming to work (Art. 9)</a:t>
            </a:r>
            <a:endParaRPr lang="en-US" sz="18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7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Chart 1"/>
          <p:cNvPicPr>
            <a:picLocks noChangeArrowheads="1"/>
          </p:cNvPicPr>
          <p:nvPr/>
        </p:nvPicPr>
        <p:blipFill>
          <a:blip r:embed="rId3" cstate="print"/>
          <a:srcRect l="-2901" t="-5103" r="-1938" b="-5229"/>
          <a:stretch>
            <a:fillRect/>
          </a:stretch>
        </p:blipFill>
        <p:spPr bwMode="auto">
          <a:xfrm>
            <a:off x="152400" y="76200"/>
            <a:ext cx="8915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>
          <a:xfrm>
            <a:off x="1524000" y="1219200"/>
            <a:ext cx="2438400" cy="1447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prstClr val="black"/>
                </a:solidFill>
              </a:rPr>
              <a:t>In 2012,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prstClr val="black"/>
                </a:solidFill>
              </a:rPr>
              <a:t>Regular not inc. CLM</a:t>
            </a:r>
            <a:endParaRPr lang="en-US" sz="1800" dirty="0">
              <a:solidFill>
                <a:prstClr val="black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prstClr val="black"/>
                </a:solidFill>
              </a:rPr>
              <a:t>(</a:t>
            </a:r>
            <a:r>
              <a:rPr lang="en-US" sz="1800" dirty="0">
                <a:solidFill>
                  <a:prstClr val="black"/>
                </a:solidFill>
              </a:rPr>
              <a:t>102,923)</a:t>
            </a:r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295400" y="4114800"/>
            <a:ext cx="7467600" cy="76200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1800" kern="0" dirty="0">
                <a:solidFill>
                  <a:sysClr val="windowText" lastClr="000000"/>
                </a:solidFill>
              </a:rPr>
              <a:t>Increasing but fluctuated with economic trends.</a:t>
            </a:r>
            <a:endParaRPr lang="en-US" sz="1800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Explosion 1 8"/>
          <p:cNvSpPr/>
          <p:nvPr/>
        </p:nvSpPr>
        <p:spPr>
          <a:xfrm>
            <a:off x="990600" y="5105400"/>
            <a:ext cx="762000" cy="533400"/>
          </a:xfrm>
          <a:prstGeom prst="irregularSeal1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Explosion 2 10"/>
          <p:cNvSpPr/>
          <p:nvPr/>
        </p:nvSpPr>
        <p:spPr>
          <a:xfrm>
            <a:off x="7086600" y="5105400"/>
            <a:ext cx="1371600" cy="457200"/>
          </a:xfrm>
          <a:prstGeom prst="irregularSeal2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5720" y="90470"/>
            <a:ext cx="8643998" cy="838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Trend of regular foreign </a:t>
            </a:r>
            <a:r>
              <a:rPr lang="en-US" dirty="0" err="1">
                <a:solidFill>
                  <a:prstClr val="black"/>
                </a:solidFill>
              </a:rPr>
              <a:t>labour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th-TH" dirty="0">
                <a:solidFill>
                  <a:prstClr val="black"/>
                </a:solidFill>
              </a:rPr>
              <a:t>1997-2010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2876" y="5867400"/>
            <a:ext cx="885828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800" dirty="0">
                <a:solidFill>
                  <a:srgbClr val="FFFF00"/>
                </a:solidFill>
              </a:rPr>
              <a:t>Regular: </a:t>
            </a:r>
            <a:r>
              <a:rPr lang="en-US" sz="1800" dirty="0">
                <a:solidFill>
                  <a:srgbClr val="FFFF00"/>
                </a:solidFill>
              </a:rPr>
              <a:t>=</a:t>
            </a:r>
            <a:r>
              <a:rPr lang="th-TH" sz="1800" dirty="0">
                <a:solidFill>
                  <a:srgbClr val="FFFF00"/>
                </a:solidFill>
              </a:rPr>
              <a:t> </a:t>
            </a:r>
            <a:r>
              <a:rPr lang="en-US" sz="1800" dirty="0">
                <a:solidFill>
                  <a:srgbClr val="FFFF00"/>
                </a:solidFill>
              </a:rPr>
              <a:t>Tem WP + </a:t>
            </a:r>
            <a:r>
              <a:rPr lang="en-US" sz="1800" dirty="0">
                <a:solidFill>
                  <a:srgbClr val="FFFF00"/>
                </a:solidFill>
              </a:rPr>
              <a:t>BOI +</a:t>
            </a:r>
            <a:r>
              <a:rPr lang="th-TH" sz="1800" dirty="0">
                <a:solidFill>
                  <a:srgbClr val="FFFF00"/>
                </a:solidFill>
              </a:rPr>
              <a:t> </a:t>
            </a:r>
            <a:r>
              <a:rPr lang="en-US" sz="1800" dirty="0">
                <a:solidFill>
                  <a:srgbClr val="FFFF00"/>
                </a:solidFill>
              </a:rPr>
              <a:t>Perm Residents exc.</a:t>
            </a:r>
            <a:r>
              <a:rPr lang="en-US" sz="1800" dirty="0">
                <a:solidFill>
                  <a:prstClr val="white"/>
                </a:solidFill>
              </a:rPr>
              <a:t> CLM</a:t>
            </a:r>
            <a:r>
              <a:rPr lang="th-TH" sz="1800" dirty="0">
                <a:solidFill>
                  <a:prstClr val="white"/>
                </a:solidFill>
              </a:rPr>
              <a:t> </a:t>
            </a:r>
            <a:r>
              <a:rPr lang="en-US" sz="1800" dirty="0">
                <a:solidFill>
                  <a:prstClr val="white"/>
                </a:solidFill>
              </a:rPr>
              <a:t>(NV </a:t>
            </a:r>
            <a:r>
              <a:rPr lang="en-US" sz="1800" dirty="0">
                <a:solidFill>
                  <a:prstClr val="white"/>
                </a:solidFill>
              </a:rPr>
              <a:t>+ </a:t>
            </a:r>
            <a:r>
              <a:rPr lang="en-US" sz="1800" dirty="0">
                <a:solidFill>
                  <a:prstClr val="white"/>
                </a:solidFill>
              </a:rPr>
              <a:t>import) </a:t>
            </a: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14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>Foreign </a:t>
            </a:r>
            <a:r>
              <a:rPr lang="en-US" sz="2400" dirty="0" err="1" smtClean="0"/>
              <a:t>labour</a:t>
            </a:r>
            <a:r>
              <a:rPr lang="en-US" sz="2400" dirty="0" smtClean="0"/>
              <a:t> under Art. 9 by nationality 2011</a:t>
            </a:r>
            <a:r>
              <a:rPr lang="th-TH" sz="2400" dirty="0" smtClean="0"/>
              <a:t> </a:t>
            </a:r>
            <a:r>
              <a:rPr lang="th-TH" sz="2400" dirty="0" smtClean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exc. CLM</a:t>
            </a:r>
            <a:r>
              <a:rPr lang="th-TH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and Perm Res)</a:t>
            </a:r>
            <a:endParaRPr lang="th-TH" sz="24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14282" y="1500150"/>
          <a:ext cx="8786874" cy="53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4342" y="714357"/>
          <a:ext cx="8929718" cy="5931012"/>
        </p:xfrm>
        <a:graphic>
          <a:graphicData uri="http://schemas.openxmlformats.org/drawingml/2006/table">
            <a:tbl>
              <a:tblPr/>
              <a:tblGrid>
                <a:gridCol w="4280460"/>
                <a:gridCol w="1136620"/>
                <a:gridCol w="1136620"/>
                <a:gridCol w="1142666"/>
                <a:gridCol w="1233352"/>
              </a:tblGrid>
              <a:tr h="506866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จำแนกตามหมวดอาชีพและสัญชาติ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ข้อมูล ณ ธันวาคม 2554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หน่วย: ตำแหน่ง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4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Occupations)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persons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9C0006"/>
                          </a:solidFill>
                          <a:latin typeface="Arial"/>
                        </a:rPr>
                        <a:t>Nationality</a:t>
                      </a:r>
                      <a:endParaRPr lang="th-TH" sz="1400" b="1" i="0" u="none" strike="noStrike" dirty="0">
                        <a:solidFill>
                          <a:srgbClr val="9C0006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28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Philippines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ASEAN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7 *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ROW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Total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80,985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7,192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5,111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68,682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47,918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1,130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3,247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43,541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24,164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5,408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1,045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17,711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4,746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375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416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3,955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1,361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142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139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1,080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0686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1,275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43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110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1,122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4428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32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25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310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19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282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4428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468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24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422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263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53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208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448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56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56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336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9085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X Others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 gridSpan="4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*อาเซียน 7 ประเทศ ได้แก่ กัมพูชา+พม่า+มาเลเซีย+ลาว+เวียดนาม+สิงคโปร์+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อินโดนีเซีย (ไม่นับบรูไน)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43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** อาเซียน 8 ประเทศ ได้แก่ ฟิลิปปินส์+อาเซียน 7 ประเทศ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</a:rPr>
              <a:t>Regular foreign </a:t>
            </a:r>
            <a:r>
              <a:rPr lang="en-US" sz="2000" b="1" dirty="0" err="1">
                <a:solidFill>
                  <a:prstClr val="black"/>
                </a:solidFill>
              </a:rPr>
              <a:t>labour</a:t>
            </a:r>
            <a:r>
              <a:rPr lang="en-US" sz="2000" b="1" dirty="0">
                <a:solidFill>
                  <a:prstClr val="black"/>
                </a:solidFill>
              </a:rPr>
              <a:t> under Art </a:t>
            </a:r>
            <a:r>
              <a:rPr lang="th-TH" sz="2000" b="1" dirty="0">
                <a:solidFill>
                  <a:prstClr val="black"/>
                </a:solidFill>
              </a:rPr>
              <a:t>9 (</a:t>
            </a:r>
            <a:r>
              <a:rPr lang="en-US" sz="2000" b="1" dirty="0">
                <a:solidFill>
                  <a:prstClr val="black"/>
                </a:solidFill>
              </a:rPr>
              <a:t>General-Employment) Stock 2011</a:t>
            </a:r>
            <a:endParaRPr lang="en-US" sz="2000" b="1" dirty="0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57752" y="6429396"/>
            <a:ext cx="4071966" cy="35719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From ASEAN</a:t>
            </a:r>
            <a:r>
              <a:rPr lang="th-TH" sz="1800" dirty="0">
                <a:solidFill>
                  <a:prstClr val="black"/>
                </a:solidFill>
              </a:rPr>
              <a:t>15.2 </a:t>
            </a:r>
            <a:r>
              <a:rPr lang="en-US" sz="1800" dirty="0">
                <a:solidFill>
                  <a:prstClr val="black"/>
                </a:solidFill>
              </a:rPr>
              <a:t>%</a:t>
            </a:r>
            <a:r>
              <a:rPr lang="th-TH" sz="1800" dirty="0">
                <a:solidFill>
                  <a:prstClr val="black"/>
                </a:solidFill>
              </a:rPr>
              <a:t> </a:t>
            </a:r>
            <a:r>
              <a:rPr lang="th-TH" sz="1800" dirty="0">
                <a:solidFill>
                  <a:prstClr val="black"/>
                </a:solidFill>
              </a:rPr>
              <a:t> </a:t>
            </a:r>
            <a:r>
              <a:rPr lang="en-US" sz="1800" dirty="0">
                <a:solidFill>
                  <a:prstClr val="black"/>
                </a:solidFill>
              </a:rPr>
              <a:t>Others </a:t>
            </a:r>
            <a:r>
              <a:rPr lang="th-TH" sz="1800" dirty="0">
                <a:solidFill>
                  <a:prstClr val="black"/>
                </a:solidFill>
              </a:rPr>
              <a:t>84.8 </a:t>
            </a:r>
            <a:r>
              <a:rPr lang="en-US" sz="1800" dirty="0">
                <a:solidFill>
                  <a:prstClr val="black"/>
                </a:solidFill>
              </a:rPr>
              <a:t>%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4929" y="1357293"/>
          <a:ext cx="8929719" cy="5000664"/>
        </p:xfrm>
        <a:graphic>
          <a:graphicData uri="http://schemas.openxmlformats.org/drawingml/2006/table">
            <a:tbl>
              <a:tblPr/>
              <a:tblGrid>
                <a:gridCol w="3815476"/>
                <a:gridCol w="1013148"/>
                <a:gridCol w="1013148"/>
                <a:gridCol w="1018538"/>
                <a:gridCol w="970036"/>
                <a:gridCol w="1099373"/>
              </a:tblGrid>
              <a:tr h="26511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หมวดอาชีพ(</a:t>
                      </a:r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Occupations)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รวมตำแหน่ง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สัญชาติ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02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ฟิลิปปินส์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อาเซียน 7 ประเทศ*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อาเซียน 8ประเทศ**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สัญชาติอื่นๆ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รวม</a:t>
                      </a:r>
                      <a:r>
                        <a:rPr lang="th-TH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ทั้งสิ้น</a:t>
                      </a:r>
                      <a:r>
                        <a:rPr lang="th-TH" sz="1400" b="1" i="0" u="none" strike="noStrike" baseline="0" dirty="0" smtClean="0">
                          <a:solidFill>
                            <a:srgbClr val="3F3F3F"/>
                          </a:solidFill>
                          <a:latin typeface="Arial"/>
                        </a:rPr>
                        <a:t> </a:t>
                      </a:r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(</a:t>
                      </a:r>
                      <a:r>
                        <a:rPr lang="th-TH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จำนวนตำแหน่ง)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80,985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  7,192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   5,111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12,303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  68,682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Total (100%)</a:t>
                      </a:r>
                      <a:endParaRPr lang="en-US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15.7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63.5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35.6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63.4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75.2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20.4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52.5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25.8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5.2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8.1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6.4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5.8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2.0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2.7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2.3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1.6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2.1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1.2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1.6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022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0.04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0.04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022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0.03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1.0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1.1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X Others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2071670" y="4143380"/>
            <a:ext cx="2571768" cy="1500198"/>
          </a:xfrm>
          <a:prstGeom prst="cloudCallout">
            <a:avLst>
              <a:gd name="adj1" fmla="val 74798"/>
              <a:gd name="adj2" fmla="val -120356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prstClr val="black"/>
                </a:solidFill>
              </a:rPr>
              <a:t>88 % of </a:t>
            </a:r>
            <a:r>
              <a:rPr lang="en-US" sz="1600" dirty="0" err="1">
                <a:solidFill>
                  <a:prstClr val="black"/>
                </a:solidFill>
              </a:rPr>
              <a:t>wkr</a:t>
            </a:r>
            <a:r>
              <a:rPr lang="en-US" sz="1600" dirty="0">
                <a:solidFill>
                  <a:prstClr val="black"/>
                </a:solidFill>
              </a:rPr>
              <a:t> from ASEAN are Professionals+</a:t>
            </a:r>
          </a:p>
          <a:p>
            <a:pPr algn="ctr"/>
            <a:r>
              <a:rPr lang="en-US" sz="1600" dirty="0">
                <a:solidFill>
                  <a:prstClr val="black"/>
                </a:solidFill>
              </a:rPr>
              <a:t>Exec.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</a:rPr>
              <a:t>Regular foreign </a:t>
            </a:r>
            <a:r>
              <a:rPr lang="en-US" sz="2000" b="1" dirty="0" err="1">
                <a:solidFill>
                  <a:prstClr val="black"/>
                </a:solidFill>
              </a:rPr>
              <a:t>labour</a:t>
            </a:r>
            <a:r>
              <a:rPr lang="en-US" sz="2000" b="1" dirty="0">
                <a:solidFill>
                  <a:prstClr val="black"/>
                </a:solidFill>
              </a:rPr>
              <a:t> under Art </a:t>
            </a:r>
            <a:r>
              <a:rPr lang="th-TH" sz="2000" b="1" dirty="0">
                <a:solidFill>
                  <a:prstClr val="black"/>
                </a:solidFill>
              </a:rPr>
              <a:t>9 (</a:t>
            </a:r>
            <a:r>
              <a:rPr lang="en-US" sz="2000" b="1" dirty="0">
                <a:solidFill>
                  <a:prstClr val="black"/>
                </a:solidFill>
              </a:rPr>
              <a:t>General-Employment) Stock 2011</a:t>
            </a:r>
            <a:endParaRPr lang="en-US" sz="20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4929" y="1000108"/>
          <a:ext cx="8929720" cy="5286410"/>
        </p:xfrm>
        <a:graphic>
          <a:graphicData uri="http://schemas.openxmlformats.org/drawingml/2006/table">
            <a:tbl>
              <a:tblPr/>
              <a:tblGrid>
                <a:gridCol w="3756568"/>
                <a:gridCol w="865691"/>
                <a:gridCol w="928649"/>
                <a:gridCol w="860444"/>
                <a:gridCol w="849949"/>
                <a:gridCol w="771249"/>
                <a:gridCol w="897170"/>
              </a:tblGrid>
              <a:tr h="2959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Occupations</a:t>
                      </a:r>
                      <a:endParaRPr lang="en-US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Total 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9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สัญชาติ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19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Phil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Malay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ASEAN</a:t>
                      </a:r>
                    </a:p>
                    <a:p>
                      <a:pPr algn="ctr" fontAlgn="ctr"/>
                      <a:r>
                        <a:rPr lang="th-TH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6 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ASEAN</a:t>
                      </a:r>
                      <a:r>
                        <a:rPr lang="th-TH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8 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Others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Total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28,482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645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624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741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2,010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26,472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22,218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391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491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619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1,501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20,717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1,969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115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34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190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1,779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3,150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115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72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233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2,917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418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 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39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379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1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 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42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190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307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25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282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190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359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344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X Others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42876" y="357166"/>
            <a:ext cx="89297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Regular foreign </a:t>
            </a:r>
            <a:r>
              <a:rPr lang="en-US" sz="2000" b="1" dirty="0" err="1">
                <a:solidFill>
                  <a:prstClr val="black"/>
                </a:solidFill>
              </a:rPr>
              <a:t>labour</a:t>
            </a:r>
            <a:r>
              <a:rPr lang="en-US" sz="2000" b="1" dirty="0">
                <a:solidFill>
                  <a:prstClr val="black"/>
                </a:solidFill>
              </a:rPr>
              <a:t> under Art </a:t>
            </a:r>
            <a:r>
              <a:rPr lang="en-US" sz="2000" b="1" dirty="0">
                <a:solidFill>
                  <a:prstClr val="black"/>
                </a:solidFill>
              </a:rPr>
              <a:t>12</a:t>
            </a:r>
            <a:r>
              <a:rPr lang="th-TH" sz="2000" b="1" dirty="0">
                <a:solidFill>
                  <a:prstClr val="black"/>
                </a:solidFill>
              </a:rPr>
              <a:t> (</a:t>
            </a:r>
            <a:r>
              <a:rPr lang="en-US" sz="2000" b="1" dirty="0">
                <a:solidFill>
                  <a:prstClr val="black"/>
                </a:solidFill>
              </a:rPr>
              <a:t>Investment</a:t>
            </a:r>
            <a:r>
              <a:rPr lang="th-TH" sz="2000" b="1" dirty="0">
                <a:solidFill>
                  <a:prstClr val="black"/>
                </a:solidFill>
              </a:rPr>
              <a:t>) </a:t>
            </a:r>
            <a:r>
              <a:rPr lang="en-US" sz="2000" b="1" dirty="0">
                <a:solidFill>
                  <a:prstClr val="black"/>
                </a:solidFill>
              </a:rPr>
              <a:t>stock 2011</a:t>
            </a:r>
            <a:endParaRPr lang="en-US" sz="2000" b="1" dirty="0">
              <a:solidFill>
                <a:prstClr val="black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357686" y="6354446"/>
            <a:ext cx="4572032" cy="42860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prstClr val="black"/>
                </a:solidFill>
              </a:rPr>
              <a:t>ASEAN </a:t>
            </a:r>
            <a:r>
              <a:rPr lang="th-TH" sz="1800" b="1" dirty="0">
                <a:solidFill>
                  <a:prstClr val="black"/>
                </a:solidFill>
              </a:rPr>
              <a:t>7.1 </a:t>
            </a:r>
            <a:r>
              <a:rPr lang="en-US" sz="1800" b="1" dirty="0">
                <a:solidFill>
                  <a:prstClr val="black"/>
                </a:solidFill>
              </a:rPr>
              <a:t>% </a:t>
            </a:r>
            <a:r>
              <a:rPr lang="en-US" sz="1800" b="1" dirty="0">
                <a:solidFill>
                  <a:prstClr val="black"/>
                </a:solidFill>
              </a:rPr>
              <a:t>Other </a:t>
            </a:r>
            <a:r>
              <a:rPr lang="th-TH" sz="1800" b="1" dirty="0">
                <a:solidFill>
                  <a:prstClr val="black"/>
                </a:solidFill>
              </a:rPr>
              <a:t>92.9 </a:t>
            </a:r>
            <a:r>
              <a:rPr lang="en-US" sz="1800" b="1" dirty="0">
                <a:solidFill>
                  <a:prstClr val="black"/>
                </a:solidFill>
              </a:rPr>
              <a:t>%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34910" y="1357298"/>
          <a:ext cx="8858311" cy="5301406"/>
        </p:xfrm>
        <a:graphic>
          <a:graphicData uri="http://schemas.openxmlformats.org/drawingml/2006/table">
            <a:tbl>
              <a:tblPr/>
              <a:tblGrid>
                <a:gridCol w="3678551"/>
                <a:gridCol w="864165"/>
                <a:gridCol w="927012"/>
                <a:gridCol w="858931"/>
                <a:gridCol w="858931"/>
                <a:gridCol w="775131"/>
                <a:gridCol w="895590"/>
              </a:tblGrid>
              <a:tr h="19365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หมวดอาชีพ(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Occupations)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jobs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Nationality</a:t>
                      </a:r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Phil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Malay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ASEAN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 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*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ASEAN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ROW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(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)(Number</a:t>
                      </a:r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of jobs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28,482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  645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624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741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2,010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26,472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Total)(%)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100.0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497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78.0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60.6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78.7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83.5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74.7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78.3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6.9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17.8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6.6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4.6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9.5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6.7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38881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11.1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17.8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11.5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6.2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11.6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11.0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1.5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1.4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1.3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2.9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1.9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1.4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497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0.2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0.2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0.4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0.2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497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0.004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0.004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38881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1.1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1.6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1.2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1.1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8097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1.3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0.7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1.3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0.03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0.03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0.01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0.01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4282" y="428604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solidFill>
                  <a:prstClr val="black"/>
                </a:solidFill>
              </a:rPr>
              <a:t>สัดส่วนแรงงานต่าวด้าวถูกกฎหมาย มาตรา </a:t>
            </a:r>
            <a:r>
              <a:rPr lang="en-US" sz="1800" b="1" dirty="0">
                <a:solidFill>
                  <a:prstClr val="black"/>
                </a:solidFill>
              </a:rPr>
              <a:t>12</a:t>
            </a:r>
            <a:r>
              <a:rPr lang="th-TH" sz="1800" b="1" dirty="0">
                <a:solidFill>
                  <a:prstClr val="black"/>
                </a:solidFill>
              </a:rPr>
              <a:t> (การลงทุน)</a:t>
            </a:r>
            <a:r>
              <a:rPr lang="th-TH" sz="1800" b="1" dirty="0">
                <a:solidFill>
                  <a:srgbClr val="FF0000"/>
                </a:solidFill>
              </a:rPr>
              <a:t>คงเหลือ  </a:t>
            </a:r>
            <a:r>
              <a:rPr lang="th-TH" sz="1800" b="1" dirty="0">
                <a:solidFill>
                  <a:prstClr val="black"/>
                </a:solidFill>
              </a:rPr>
              <a:t>2554</a:t>
            </a:r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" name="Cloud Callout 6"/>
          <p:cNvSpPr/>
          <p:nvPr/>
        </p:nvSpPr>
        <p:spPr>
          <a:xfrm>
            <a:off x="1714480" y="3286124"/>
            <a:ext cx="2214578" cy="1500198"/>
          </a:xfrm>
          <a:prstGeom prst="cloudCallout">
            <a:avLst>
              <a:gd name="adj1" fmla="val 74798"/>
              <a:gd name="adj2" fmla="val -120356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ASEAN </a:t>
            </a:r>
            <a:r>
              <a:rPr lang="th-TH" sz="1800" dirty="0">
                <a:solidFill>
                  <a:prstClr val="black"/>
                </a:solidFill>
              </a:rPr>
              <a:t>84.2</a:t>
            </a:r>
            <a:r>
              <a:rPr lang="en-US" sz="1800" dirty="0">
                <a:solidFill>
                  <a:prstClr val="black"/>
                </a:solidFill>
              </a:rPr>
              <a:t>% are Prof &amp; Exec.</a:t>
            </a:r>
            <a:endParaRPr lang="en-US" sz="18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2400" y="304800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DEF5FA">
                    <a:lumMod val="25000"/>
                  </a:srgbClr>
                </a:solidFill>
              </a:rPr>
              <a:t>โครงสร้างอาชีพของแรงงานเข้าเมือง</a:t>
            </a:r>
            <a:r>
              <a:rPr lang="th-TH" sz="2000" b="1" dirty="0">
                <a:solidFill>
                  <a:srgbClr val="DA1F28"/>
                </a:solidFill>
              </a:rPr>
              <a:t>ถูกกฎหมาย </a:t>
            </a:r>
            <a:r>
              <a:rPr lang="th-TH" sz="2000" b="1" dirty="0">
                <a:solidFill>
                  <a:srgbClr val="DEF5FA">
                    <a:lumMod val="25000"/>
                  </a:srgbClr>
                </a:solidFill>
              </a:rPr>
              <a:t>(ไม่รวม </a:t>
            </a:r>
            <a:r>
              <a:rPr lang="en-US" sz="2000" b="1" dirty="0">
                <a:solidFill>
                  <a:srgbClr val="DEF5FA">
                    <a:lumMod val="25000"/>
                  </a:srgbClr>
                </a:solidFill>
              </a:rPr>
              <a:t>–CLM)</a:t>
            </a:r>
            <a:r>
              <a:rPr lang="th-TH" sz="2000" b="1" dirty="0">
                <a:solidFill>
                  <a:srgbClr val="DEF5FA">
                    <a:lumMod val="25000"/>
                  </a:srgbClr>
                </a:solidFill>
              </a:rPr>
              <a:t> 2553</a:t>
            </a:r>
            <a:endParaRPr lang="en-US" sz="2000" b="1" dirty="0">
              <a:solidFill>
                <a:srgbClr val="DEF5FA">
                  <a:lumMod val="25000"/>
                </a:srgbClr>
              </a:solidFill>
            </a:endParaRPr>
          </a:p>
          <a:p>
            <a:pPr algn="ctr"/>
            <a:r>
              <a:rPr lang="en-US" sz="2000" b="1" dirty="0">
                <a:solidFill>
                  <a:srgbClr val="DEF5FA">
                    <a:lumMod val="25000"/>
                  </a:srgbClr>
                </a:solidFill>
              </a:rPr>
              <a:t>(percentage)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33400" y="6248400"/>
          <a:ext cx="8305800" cy="342900"/>
        </p:xfrm>
        <a:graphic>
          <a:graphicData uri="http://schemas.openxmlformats.org/drawingml/2006/table">
            <a:tbl>
              <a:tblPr/>
              <a:tblGrid>
                <a:gridCol w="8305800"/>
              </a:tblGrid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Source: The Office of Foreign Workers Administration 2011, tables 7 and 11.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219" y="914400"/>
            <a:ext cx="8734732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Rectangle 11"/>
          <p:cNvSpPr/>
          <p:nvPr/>
        </p:nvSpPr>
        <p:spPr>
          <a:xfrm>
            <a:off x="4114800" y="5867400"/>
            <a:ext cx="48006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400" dirty="0">
                <a:solidFill>
                  <a:prstClr val="black"/>
                </a:solidFill>
              </a:rPr>
              <a:t>จำนวน     </a:t>
            </a:r>
            <a:r>
              <a:rPr lang="en-US" sz="1400" dirty="0">
                <a:solidFill>
                  <a:prstClr val="black"/>
                </a:solidFill>
              </a:rPr>
              <a:t>10,000     20,000     30,000    </a:t>
            </a:r>
            <a:r>
              <a:rPr lang="th-TH" sz="1400" dirty="0">
                <a:solidFill>
                  <a:prstClr val="black"/>
                </a:solidFill>
              </a:rPr>
              <a:t> </a:t>
            </a:r>
            <a:r>
              <a:rPr lang="en-US" sz="1400" dirty="0">
                <a:solidFill>
                  <a:prstClr val="black"/>
                </a:solidFill>
              </a:rPr>
              <a:t>40,000   </a:t>
            </a:r>
            <a:r>
              <a:rPr lang="th-TH" sz="1400" dirty="0">
                <a:solidFill>
                  <a:prstClr val="black"/>
                </a:solidFill>
              </a:rPr>
              <a:t> </a:t>
            </a:r>
            <a:r>
              <a:rPr lang="en-US" sz="1400" dirty="0">
                <a:solidFill>
                  <a:prstClr val="black"/>
                </a:solidFill>
              </a:rPr>
              <a:t>50,000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91000" y="5562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prstClr val="black"/>
                </a:solidFill>
              </a:rPr>
              <a:t>%</a:t>
            </a:r>
          </a:p>
        </p:txBody>
      </p:sp>
      <p:sp>
        <p:nvSpPr>
          <p:cNvPr id="16" name="Oval 15"/>
          <p:cNvSpPr/>
          <p:nvPr/>
        </p:nvSpPr>
        <p:spPr>
          <a:xfrm>
            <a:off x="6400800" y="1219200"/>
            <a:ext cx="2286000" cy="11430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จำนวน รวม </a:t>
            </a:r>
            <a:r>
              <a:rPr lang="en-US" sz="1400" dirty="0">
                <a:solidFill>
                  <a:prstClr val="black"/>
                </a:solidFill>
              </a:rPr>
              <a:t>103,283</a:t>
            </a:r>
            <a:r>
              <a:rPr lang="th-TH" sz="1400" dirty="0">
                <a:solidFill>
                  <a:prstClr val="black"/>
                </a:solidFill>
              </a:rPr>
              <a:t> </a:t>
            </a:r>
            <a:r>
              <a:rPr lang="th-TH" sz="1800" dirty="0">
                <a:solidFill>
                  <a:prstClr val="black"/>
                </a:solidFill>
                <a:ea typeface="Tahoma" pitchFamily="34" charset="0"/>
              </a:rPr>
              <a:t>คนไม่นับใบอนุญาตถาวร</a:t>
            </a:r>
            <a:endParaRPr lang="en-US" sz="2000" dirty="0">
              <a:solidFill>
                <a:prstClr val="black"/>
              </a:solidFill>
              <a:ea typeface="Tahoma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96000" y="2743200"/>
            <a:ext cx="2743200" cy="1371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prstClr val="black"/>
                </a:solidFill>
              </a:rPr>
              <a:t>ร้อยละ 90เป็นกำลังคนระดับสูง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640960" cy="105273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th-TH" sz="2000" b="1" dirty="0" smtClean="0"/>
              <a:t>จำนวนคนต่างด้าวเข้าเมืองถูกกฏหมาย ที่ได้รับอนุญาตทำงานคงเหลือทั่วราชอาณาจักร(มาตรา 9 ประเภททั่วไปและมาตรา12)  จำแนกตามหมวดอาชีพ ปี 2554 (</a:t>
            </a:r>
            <a:r>
              <a:rPr lang="th-TH" sz="2000" b="1" dirty="0" smtClean="0">
                <a:solidFill>
                  <a:srgbClr val="FF0000"/>
                </a:solidFill>
              </a:rPr>
              <a:t>เฉพาะอาเซียน)</a:t>
            </a:r>
            <a:endParaRPr lang="th-TH" sz="20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64096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0" y="6519446"/>
            <a:ext cx="70567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solidFill>
                  <a:prstClr val="black"/>
                </a:solidFill>
              </a:rPr>
              <a:t>* อาเซียน 8 ประเทศได้แก่ ฟิลิปปินส์,มาเลเซีย, อินโดนีเซีย, ลาว, พม่า, เวียดนาม, สิงคโปร์,กัมพูชา 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165304"/>
            <a:ext cx="2843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solidFill>
                  <a:prstClr val="black"/>
                </a:solidFill>
              </a:rPr>
              <a:t>   ที่มา</a:t>
            </a:r>
            <a:r>
              <a:rPr lang="en-US" sz="1600" dirty="0">
                <a:solidFill>
                  <a:prstClr val="black"/>
                </a:solidFill>
              </a:rPr>
              <a:t>: </a:t>
            </a:r>
            <a:r>
              <a:rPr lang="th-TH" sz="1600" dirty="0">
                <a:solidFill>
                  <a:prstClr val="black"/>
                </a:solidFill>
              </a:rPr>
              <a:t>สำนักบริหารแรงงานต่างด้าว, 2554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Thai </a:t>
            </a:r>
            <a:r>
              <a:rPr lang="en-US" dirty="0" err="1" smtClean="0"/>
              <a:t>labour</a:t>
            </a:r>
            <a:r>
              <a:rPr lang="en-US" dirty="0" smtClean="0"/>
              <a:t> in ASEAN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44000" cy="5514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404664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  <a:ea typeface="Tahoma" pitchFamily="34" charset="0"/>
              </a:rPr>
              <a:t>Thai </a:t>
            </a:r>
            <a:r>
              <a:rPr lang="en-US" sz="2400" dirty="0" err="1">
                <a:solidFill>
                  <a:prstClr val="black"/>
                </a:solidFill>
                <a:ea typeface="Tahoma" pitchFamily="34" charset="0"/>
              </a:rPr>
              <a:t>labour</a:t>
            </a:r>
            <a:r>
              <a:rPr lang="en-US" sz="2400" dirty="0">
                <a:solidFill>
                  <a:prstClr val="black"/>
                </a:solidFill>
                <a:ea typeface="Tahoma" pitchFamily="34" charset="0"/>
              </a:rPr>
              <a:t> in ASEAN by country of destination 2011</a:t>
            </a:r>
            <a:endParaRPr lang="en-US" sz="2400" dirty="0">
              <a:solidFill>
                <a:prstClr val="black"/>
              </a:solidFill>
              <a:ea typeface="Tahoma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14480" y="928670"/>
            <a:ext cx="3071834" cy="1714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Worldwide 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147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623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persons</a:t>
            </a:r>
            <a:endParaRPr lang="th-TH" sz="1600" dirty="0">
              <a:solidFill>
                <a:prstClr val="black"/>
              </a:solidFill>
              <a:ea typeface="Tahoma" pitchFamily="34" charset="0"/>
            </a:endParaRP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Male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	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 121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391 (82.2 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%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)</a:t>
            </a: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Female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	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  26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232 (17.8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%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)</a:t>
            </a:r>
            <a:endParaRPr lang="en-US" sz="1600" dirty="0">
              <a:solidFill>
                <a:prstClr val="black"/>
              </a:solidFill>
              <a:ea typeface="Tahoma" pitchFamily="34" charset="0"/>
            </a:endParaRP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Re-entry        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57,386</a:t>
            </a: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New             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90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237 </a:t>
            </a:r>
            <a:endParaRPr lang="en-US" sz="1600" dirty="0">
              <a:solidFill>
                <a:prstClr val="black"/>
              </a:solidFill>
              <a:ea typeface="Tahoma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14744" y="2714620"/>
            <a:ext cx="2928958" cy="10001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ASEAN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 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	22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,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575 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(15%)</a:t>
            </a:r>
            <a:endParaRPr lang="th-TH" sz="1800" dirty="0">
              <a:solidFill>
                <a:srgbClr val="0000FF"/>
              </a:solidFill>
              <a:ea typeface="Tahoma" pitchFamily="34" charset="0"/>
            </a:endParaRPr>
          </a:p>
          <a:p>
            <a:pPr algn="just"/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Male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 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	19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,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715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 (87.3%)</a:t>
            </a:r>
            <a:endParaRPr lang="th-TH" sz="1800" dirty="0">
              <a:solidFill>
                <a:srgbClr val="0000FF"/>
              </a:solidFill>
              <a:ea typeface="Tahoma" pitchFamily="34" charset="0"/>
            </a:endParaRPr>
          </a:p>
          <a:p>
            <a:pPr algn="just"/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Female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	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  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2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,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860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  (12.7%)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7158" y="2285992"/>
            <a:ext cx="357190" cy="1785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en-US" sz="1400" dirty="0">
                <a:solidFill>
                  <a:prstClr val="black"/>
                </a:solidFill>
              </a:rPr>
              <a:t>Number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43042" y="4929198"/>
            <a:ext cx="714380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Cambodia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28860" y="4857760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Brunei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86116" y="4857760"/>
            <a:ext cx="57150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Myanmar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71934" y="4857760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Phil.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57752" y="4857760"/>
            <a:ext cx="714380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Malaysia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15008" y="4857760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Laos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00826" y="4884228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Vietnam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286644" y="4857760"/>
            <a:ext cx="714380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Singapore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072462" y="4857760"/>
            <a:ext cx="714380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Indonesia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42976" y="5429264"/>
            <a:ext cx="357190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M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98006" y="5759986"/>
            <a:ext cx="42862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F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42976" y="6083684"/>
            <a:ext cx="357190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To</a:t>
            </a:r>
            <a:endParaRPr lang="th-TH" sz="1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th-TH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842247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71472" y="285728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prstClr val="black"/>
                </a:solidFill>
              </a:rPr>
              <a:t>Thai </a:t>
            </a:r>
            <a:r>
              <a:rPr lang="en-US" b="1" dirty="0" err="1">
                <a:solidFill>
                  <a:prstClr val="black"/>
                </a:solidFill>
              </a:rPr>
              <a:t>labour</a:t>
            </a:r>
            <a:r>
              <a:rPr lang="en-US" b="1" dirty="0">
                <a:solidFill>
                  <a:prstClr val="black"/>
                </a:solidFill>
              </a:rPr>
              <a:t> in  ASEAN by country 2011 </a:t>
            </a:r>
            <a:endParaRPr lang="en-US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ASEAN </a:t>
            </a:r>
            <a:r>
              <a:rPr lang="en-US" dirty="0" err="1" smtClean="0"/>
              <a:t>labour</a:t>
            </a:r>
            <a:r>
              <a:rPr lang="en-US" dirty="0" smtClean="0"/>
              <a:t> in Thailand 2011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85720" y="1357298"/>
          <a:ext cx="8572560" cy="452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0462"/>
                <a:gridCol w="1714512"/>
                <a:gridCol w="1714512"/>
                <a:gridCol w="1643074"/>
              </a:tblGrid>
              <a:tr h="61135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ASEAN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Foreigners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% </a:t>
                      </a:r>
                      <a:r>
                        <a:rPr lang="th-TH" dirty="0" smtClean="0"/>
                        <a:t>อาเซียน</a:t>
                      </a:r>
                      <a:r>
                        <a:rPr lang="en-US" dirty="0" smtClean="0"/>
                        <a:t>/</a:t>
                      </a:r>
                    </a:p>
                    <a:p>
                      <a:r>
                        <a:rPr lang="th-TH" dirty="0" smtClean="0"/>
                        <a:t>ทั่วโลก</a:t>
                      </a:r>
                      <a:endParaRPr lang="en-US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Stock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aseline="0" dirty="0" smtClean="0"/>
                        <a:t>Employment (Art</a:t>
                      </a:r>
                      <a:r>
                        <a:rPr lang="th-TH" sz="2000" baseline="0" dirty="0" smtClean="0"/>
                        <a:t>. 9)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12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303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80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985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15.2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Investment </a:t>
                      </a:r>
                      <a:r>
                        <a:rPr lang="th-TH" sz="2000" dirty="0" smtClean="0"/>
                        <a:t>(</a:t>
                      </a:r>
                      <a:r>
                        <a:rPr lang="en-US" sz="2000" dirty="0" smtClean="0"/>
                        <a:t>Art</a:t>
                      </a:r>
                      <a:r>
                        <a:rPr lang="th-TH" sz="2000" dirty="0" smtClean="0"/>
                        <a:t>. 12)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2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010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28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482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7.1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Sub-Total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14,313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109,467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13.1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Flow</a:t>
                      </a:r>
                      <a:r>
                        <a:rPr lang="en-US" sz="2400" b="1" baseline="0" dirty="0" smtClean="0"/>
                        <a:t> (in 2011 only)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aseline="0" dirty="0" smtClean="0"/>
                        <a:t>Employment (Art</a:t>
                      </a:r>
                      <a:r>
                        <a:rPr lang="th-TH" sz="2000" baseline="0" dirty="0" smtClean="0"/>
                        <a:t>. 9)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547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4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532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12.1</a:t>
                      </a:r>
                      <a:endParaRPr lang="en-US" sz="2000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Investment </a:t>
                      </a:r>
                      <a:r>
                        <a:rPr lang="th-TH" sz="2000" dirty="0" smtClean="0"/>
                        <a:t>(</a:t>
                      </a:r>
                      <a:r>
                        <a:rPr lang="en-US" sz="2000" dirty="0" smtClean="0"/>
                        <a:t>Art</a:t>
                      </a:r>
                      <a:r>
                        <a:rPr lang="th-TH" sz="2000" dirty="0" smtClean="0"/>
                        <a:t>. 12)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750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0.04</a:t>
                      </a:r>
                      <a:endParaRPr lang="en-US" sz="2000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Sub-total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</a:rPr>
                        <a:t>577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/>
                        <a:t>5</a:t>
                      </a:r>
                      <a:r>
                        <a:rPr lang="en-US" sz="2000" b="1" dirty="0" smtClean="0"/>
                        <a:t>,</a:t>
                      </a:r>
                      <a:r>
                        <a:rPr lang="th-TH" sz="2000" b="1" dirty="0" smtClean="0"/>
                        <a:t>282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10.9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4282" y="1071546"/>
            <a:ext cx="8643998" cy="5572164"/>
          </a:xfrm>
        </p:spPr>
        <p:txBody>
          <a:bodyPr>
            <a:normAutofit/>
          </a:bodyPr>
          <a:lstStyle/>
          <a:p>
            <a:pPr marL="566928" indent="-457200">
              <a:buNone/>
            </a:pPr>
            <a:r>
              <a:rPr lang="en-US" sz="2400" dirty="0" smtClean="0"/>
              <a:t>In ASEAN 22,575 persons out of </a:t>
            </a:r>
            <a:r>
              <a:rPr lang="th-TH" sz="2400" dirty="0" smtClean="0"/>
              <a:t>147 623 </a:t>
            </a:r>
            <a:r>
              <a:rPr lang="en-US" sz="2400" dirty="0" smtClean="0"/>
              <a:t>persons worldwide  accounting for </a:t>
            </a:r>
            <a:r>
              <a:rPr lang="th-TH" sz="2400" dirty="0" smtClean="0"/>
              <a:t>15</a:t>
            </a:r>
            <a:r>
              <a:rPr lang="en-US" sz="2400" dirty="0" smtClean="0"/>
              <a:t>.</a:t>
            </a:r>
            <a:r>
              <a:rPr lang="th-TH" sz="2400" dirty="0" smtClean="0"/>
              <a:t>3 </a:t>
            </a:r>
            <a:r>
              <a:rPr lang="en-US" sz="2400" dirty="0" smtClean="0"/>
              <a:t>% of Thai </a:t>
            </a:r>
            <a:r>
              <a:rPr lang="en-US" sz="2400" dirty="0" err="1" smtClean="0"/>
              <a:t>labour</a:t>
            </a:r>
            <a:r>
              <a:rPr lang="en-US" sz="2400" dirty="0" smtClean="0"/>
              <a:t> abroad.</a:t>
            </a:r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858280" cy="93978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Thai </a:t>
            </a:r>
            <a:r>
              <a:rPr lang="en-US" sz="4000" dirty="0" err="1" smtClean="0"/>
              <a:t>labour</a:t>
            </a:r>
            <a:r>
              <a:rPr lang="en-US" sz="4000" dirty="0" smtClean="0"/>
              <a:t> in ASEAN 2011</a:t>
            </a:r>
            <a:endParaRPr lang="en-US" sz="4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85720" y="2071678"/>
          <a:ext cx="5072098" cy="4375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36"/>
                <a:gridCol w="1857388"/>
                <a:gridCol w="1643074"/>
              </a:tblGrid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Cambodia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 65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0.3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Brunei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3,354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14.9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Myanmar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140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0.6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Philippines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135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0.6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Malaysia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4,321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19.1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Laos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842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Vietnam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795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3.5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Singapore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11,461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50.8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Indonesia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1,462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6.5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2786050" y="4214818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357686" y="5572140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714612" y="5572140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29124" y="4143380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Left Arrow 12"/>
          <p:cNvSpPr/>
          <p:nvPr/>
        </p:nvSpPr>
        <p:spPr>
          <a:xfrm>
            <a:off x="5715008" y="2500306"/>
            <a:ext cx="3071834" cy="3429024"/>
          </a:xfrm>
          <a:prstGeom prst="left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Mostly go to Singapore, Malaysia and Brunei </a:t>
            </a:r>
            <a:endParaRPr lang="th-TH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7158" y="857232"/>
            <a:ext cx="8572560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h-TH" dirty="0" smtClean="0"/>
              <a:t>(</a:t>
            </a:r>
            <a:r>
              <a:rPr lang="en-US" dirty="0" smtClean="0"/>
              <a:t>Manning &amp; </a:t>
            </a:r>
            <a:r>
              <a:rPr lang="en-US" dirty="0" err="1" smtClean="0"/>
              <a:t>Sidorenko</a:t>
            </a:r>
            <a:r>
              <a:rPr lang="en-US" dirty="0" smtClean="0"/>
              <a:t> 2007) classified AMS into 3 groups </a:t>
            </a:r>
            <a:endParaRPr lang="th-TH" dirty="0" smtClean="0"/>
          </a:p>
          <a:p>
            <a:pPr marL="624078" indent="-514350">
              <a:buAutoNum type="arabicPeriod"/>
            </a:pPr>
            <a:r>
              <a:rPr lang="en-US" u="sng" dirty="0" smtClean="0">
                <a:solidFill>
                  <a:srgbClr val="FF0000"/>
                </a:solidFill>
              </a:rPr>
              <a:t>High income: Singapore, Brunei, Malaysia and Thailand</a:t>
            </a:r>
            <a:r>
              <a:rPr lang="th-TH" dirty="0" smtClean="0"/>
              <a:t>– </a:t>
            </a:r>
            <a:r>
              <a:rPr lang="en-US" dirty="0" smtClean="0"/>
              <a:t>importing skilled </a:t>
            </a:r>
            <a:r>
              <a:rPr lang="en-US" dirty="0" err="1" smtClean="0"/>
              <a:t>labour</a:t>
            </a:r>
            <a:r>
              <a:rPr lang="en-US" dirty="0" smtClean="0"/>
              <a:t>, providing medical services,  </a:t>
            </a:r>
            <a:endParaRPr lang="th-TH" dirty="0" smtClean="0"/>
          </a:p>
          <a:p>
            <a:pPr marL="624078" indent="-514350">
              <a:buAutoNum type="arabicPeriod"/>
            </a:pPr>
            <a:r>
              <a:rPr lang="en-US" u="sng" dirty="0" smtClean="0">
                <a:solidFill>
                  <a:srgbClr val="FF0000"/>
                </a:solidFill>
              </a:rPr>
              <a:t>Middle income and low income: Philippines, Indonesia and Vietnam – Protecting their skilled </a:t>
            </a:r>
            <a:r>
              <a:rPr lang="en-US" u="sng" dirty="0" err="1" smtClean="0">
                <a:solidFill>
                  <a:srgbClr val="FF0000"/>
                </a:solidFill>
              </a:rPr>
              <a:t>labour</a:t>
            </a:r>
            <a:r>
              <a:rPr lang="en-US" u="sng" dirty="0" smtClean="0">
                <a:solidFill>
                  <a:srgbClr val="FF0000"/>
                </a:solidFill>
              </a:rPr>
              <a:t>, rarely import foreigners; exporting </a:t>
            </a:r>
            <a:r>
              <a:rPr lang="en-US" u="sng" dirty="0" err="1" smtClean="0">
                <a:solidFill>
                  <a:srgbClr val="FF0000"/>
                </a:solidFill>
              </a:rPr>
              <a:t>labour</a:t>
            </a:r>
            <a:r>
              <a:rPr lang="en-US" u="sng" dirty="0" smtClean="0">
                <a:solidFill>
                  <a:srgbClr val="FF0000"/>
                </a:solidFill>
              </a:rPr>
              <a:t> countries</a:t>
            </a:r>
            <a:endParaRPr lang="th-TH" dirty="0" smtClean="0"/>
          </a:p>
          <a:p>
            <a:pPr marL="624078" indent="-51435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Low income: Cambodia, Laos and Myanmar</a:t>
            </a:r>
            <a:r>
              <a:rPr lang="th-TH" dirty="0" smtClean="0">
                <a:solidFill>
                  <a:srgbClr val="FF0000"/>
                </a:solidFill>
              </a:rPr>
              <a:t> </a:t>
            </a:r>
            <a:r>
              <a:rPr lang="th-TH" dirty="0" smtClean="0"/>
              <a:t>– </a:t>
            </a:r>
            <a:r>
              <a:rPr lang="en-US" dirty="0" smtClean="0"/>
              <a:t>rare import of skilled </a:t>
            </a:r>
            <a:r>
              <a:rPr lang="en-US" dirty="0" err="1" smtClean="0"/>
              <a:t>labour</a:t>
            </a:r>
            <a:r>
              <a:rPr lang="en-US" dirty="0" smtClean="0"/>
              <a:t>, export low-skilled workers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282" y="142852"/>
            <a:ext cx="8929718" cy="65403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Competition with other AMS?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71406" y="71414"/>
            <a:ext cx="8572560" cy="85725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 smtClean="0">
                <a:solidFill>
                  <a:srgbClr val="333399"/>
                </a:solidFill>
              </a:rPr>
              <a:t>Asian migrants by countries of destination</a:t>
            </a:r>
          </a:p>
        </p:txBody>
      </p:sp>
      <p:pic>
        <p:nvPicPr>
          <p:cNvPr id="12292" name="Picture 4" descr="E-org-V1-Blue-tra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4675" y="152400"/>
            <a:ext cx="6588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-32" y="1214421"/>
            <a:ext cx="8995191" cy="5386629"/>
          </a:xfrm>
          <a:noFill/>
        </p:spPr>
      </p:pic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214282" y="6500834"/>
            <a:ext cx="800105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th-TH" sz="1400" b="1" dirty="0">
                <a:solidFill>
                  <a:srgbClr val="333399"/>
                </a:solidFill>
              </a:rPr>
              <a:t>ที่มา -</a:t>
            </a:r>
            <a:r>
              <a:rPr lang="en-US" sz="1400" b="1" dirty="0" err="1">
                <a:solidFill>
                  <a:srgbClr val="333399"/>
                </a:solidFill>
              </a:rPr>
              <a:t>Manolo</a:t>
            </a:r>
            <a:r>
              <a:rPr lang="en-US" sz="1400" b="1" dirty="0">
                <a:solidFill>
                  <a:srgbClr val="333399"/>
                </a:solidFill>
              </a:rPr>
              <a:t> </a:t>
            </a:r>
            <a:r>
              <a:rPr lang="en-US" sz="1400" b="1" dirty="0" err="1">
                <a:solidFill>
                  <a:srgbClr val="333399"/>
                </a:solidFill>
              </a:rPr>
              <a:t>Abella</a:t>
            </a:r>
            <a:r>
              <a:rPr lang="en-US" sz="1400" b="1" dirty="0">
                <a:solidFill>
                  <a:srgbClr val="333399"/>
                </a:solidFill>
              </a:rPr>
              <a:t>,</a:t>
            </a:r>
            <a:r>
              <a:rPr lang="th-TH" sz="1400" b="1" dirty="0">
                <a:solidFill>
                  <a:srgbClr val="333399"/>
                </a:solidFill>
              </a:rPr>
              <a:t> </a:t>
            </a:r>
            <a:r>
              <a:rPr lang="en-US" sz="1400" b="1" dirty="0">
                <a:solidFill>
                  <a:srgbClr val="333399"/>
                </a:solidFill>
              </a:rPr>
              <a:t>ILO Regional Office for Asia and the Pacific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214282" y="928670"/>
            <a:ext cx="5572164" cy="714380"/>
          </a:xfrm>
          <a:prstGeom prst="cloud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  <a:ea typeface="Tahoma" pitchFamily="34" charset="0"/>
              </a:rPr>
              <a:t>They go everywhere around the world!</a:t>
            </a:r>
            <a:endParaRPr lang="en-US" sz="2000" dirty="0">
              <a:solidFill>
                <a:srgbClr val="FFFFFF"/>
              </a:solidFill>
              <a:ea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972056" cy="5019506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Outside ASEAN:</a:t>
            </a:r>
            <a:endParaRPr lang="en-US" sz="26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-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China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 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-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India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Japan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Korea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Australia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New Zealand 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Free Trade Area</a:t>
            </a:r>
          </a:p>
          <a:p>
            <a:pPr>
              <a:spcBef>
                <a:spcPts val="0"/>
              </a:spcBef>
              <a:defRPr/>
            </a:pPr>
            <a:r>
              <a:rPr lang="en-US" sz="3200" u="sng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Negotiating :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Gulf Council 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Cooperation (GCC)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European Union </a:t>
            </a:r>
          </a:p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Thinking about:</a:t>
            </a:r>
          </a:p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MERCUSOR (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Latin America)</a:t>
            </a:r>
          </a:p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South Africa 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Development Cooperation (SADC)</a:t>
            </a:r>
            <a:endParaRPr lang="th-TH" sz="32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357818" y="1481328"/>
            <a:ext cx="3328982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4600" b="1" u="sng" dirty="0" smtClean="0">
                <a:solidFill>
                  <a:srgbClr val="0000FF"/>
                </a:solidFill>
              </a:rPr>
              <a:t>Thai FTA </a:t>
            </a:r>
            <a:r>
              <a:rPr lang="en-US" sz="4600" b="1" u="sng" dirty="0" err="1" smtClean="0">
                <a:solidFill>
                  <a:srgbClr val="0000FF"/>
                </a:solidFill>
              </a:rPr>
              <a:t>ith</a:t>
            </a:r>
            <a:r>
              <a:rPr lang="en-US" sz="4600" b="1" u="sng" dirty="0" smtClean="0">
                <a:solidFill>
                  <a:srgbClr val="0000FF"/>
                </a:solidFill>
              </a:rPr>
              <a:t> other than ASEAN</a:t>
            </a:r>
            <a:endParaRPr lang="th-TH" sz="4600" b="1" u="sng" dirty="0" smtClean="0">
              <a:solidFill>
                <a:srgbClr val="0000FF"/>
              </a:solidFill>
            </a:endParaRPr>
          </a:p>
          <a:p>
            <a:r>
              <a:rPr lang="en-US" dirty="0" smtClean="0"/>
              <a:t>EU</a:t>
            </a:r>
            <a:endParaRPr lang="th-TH" dirty="0" smtClean="0"/>
          </a:p>
          <a:p>
            <a:r>
              <a:rPr lang="en-US" dirty="0" smtClean="0"/>
              <a:t>Japan</a:t>
            </a:r>
          </a:p>
          <a:p>
            <a:r>
              <a:rPr lang="en-US" dirty="0" smtClean="0"/>
              <a:t>China</a:t>
            </a:r>
            <a:endParaRPr lang="th-TH" dirty="0" smtClean="0"/>
          </a:p>
          <a:p>
            <a:r>
              <a:rPr lang="en-US" dirty="0" smtClean="0"/>
              <a:t>India</a:t>
            </a:r>
            <a:endParaRPr lang="th-TH" dirty="0" smtClean="0"/>
          </a:p>
          <a:p>
            <a:r>
              <a:rPr lang="en-US" dirty="0" smtClean="0"/>
              <a:t>USA</a:t>
            </a:r>
            <a:endParaRPr lang="th-TH" dirty="0" smtClean="0"/>
          </a:p>
          <a:p>
            <a:r>
              <a:rPr lang="en-US" dirty="0" smtClean="0"/>
              <a:t>Peru</a:t>
            </a:r>
            <a:endParaRPr lang="th-TH" dirty="0" smtClean="0"/>
          </a:p>
          <a:p>
            <a:r>
              <a:rPr lang="en-US" dirty="0" smtClean="0"/>
              <a:t>Australia</a:t>
            </a:r>
            <a:endParaRPr lang="th-TH" dirty="0" smtClean="0"/>
          </a:p>
          <a:p>
            <a:r>
              <a:rPr lang="en-US" dirty="0" smtClean="0"/>
              <a:t>New Zealand</a:t>
            </a:r>
          </a:p>
          <a:p>
            <a:r>
              <a:rPr lang="en-US" dirty="0" smtClean="0"/>
              <a:t>South Korea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20334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3200" b="0" dirty="0" smtClean="0">
                <a:solidFill>
                  <a:schemeClr val="tx1"/>
                </a:solidFill>
              </a:rPr>
              <a:t>ASEAN does not only partner with Thailand and Thailand does not only partners with ASEAN</a:t>
            </a:r>
            <a:endParaRPr lang="en-US" sz="3200" b="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white"/>
                </a:solidFill>
              </a:rPr>
              <a:pPr/>
              <a:t>18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Mobility of lower-skilled </a:t>
            </a:r>
            <a:r>
              <a:rPr lang="en-US" i="1" dirty="0" err="1" smtClean="0"/>
              <a:t>labour</a:t>
            </a:r>
            <a:r>
              <a:rPr lang="en-US" i="1" dirty="0" smtClean="0"/>
              <a:t> </a:t>
            </a:r>
          </a:p>
          <a:p>
            <a:r>
              <a:rPr lang="en-US" dirty="0" smtClean="0"/>
              <a:t>Besides formal arrangements made on services mobility, intra-ASEAN </a:t>
            </a:r>
            <a:r>
              <a:rPr lang="en-US" dirty="0" err="1" smtClean="0"/>
              <a:t>labour</a:t>
            </a:r>
            <a:r>
              <a:rPr lang="en-US" dirty="0" smtClean="0"/>
              <a:t> flows also occur independently of trade-related institutions, driven mainly by the large inter-country differences in </a:t>
            </a:r>
            <a:r>
              <a:rPr lang="en-US" dirty="0" err="1" smtClean="0"/>
              <a:t>labour</a:t>
            </a:r>
            <a:r>
              <a:rPr lang="en-US" dirty="0" smtClean="0"/>
              <a:t> supply/demand, wage differentials, as well as demographic factors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(Ref: ASEAN What model for </a:t>
            </a:r>
            <a:r>
              <a:rPr lang="en-US" dirty="0" err="1" smtClean="0"/>
              <a:t>labour</a:t>
            </a:r>
            <a:r>
              <a:rPr lang="en-US" dirty="0" smtClean="0"/>
              <a:t>?)</a:t>
            </a:r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1808</Words>
  <Application>Microsoft Office PowerPoint</Application>
  <PresentationFormat>On-screen Show (4:3)</PresentationFormat>
  <Paragraphs>564</Paragraphs>
  <Slides>19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3_Concourse</vt:lpstr>
      <vt:lpstr>ASEAN Labour in Thailand</vt:lpstr>
      <vt:lpstr>Slide 2</vt:lpstr>
      <vt:lpstr>Slide 3</vt:lpstr>
      <vt:lpstr>Foreign labour under Art. 9 by nationality 2011 (exc. CLM and Perm Res)</vt:lpstr>
      <vt:lpstr>Slide 5</vt:lpstr>
      <vt:lpstr>Slide 6</vt:lpstr>
      <vt:lpstr>Slide 7</vt:lpstr>
      <vt:lpstr>Slide 8</vt:lpstr>
      <vt:lpstr>Slide 9</vt:lpstr>
      <vt:lpstr>จำนวนคนต่างด้าวเข้าเมืองถูกกฏหมาย ที่ได้รับอนุญาตทำงานคงเหลือทั่วราชอาณาจักร(มาตรา 9 ประเภททั่วไปและมาตรา12)  จำแนกตามหมวดอาชีพ ปี 2554 (เฉพาะอาเซียน)</vt:lpstr>
      <vt:lpstr>Thai labour in ASEAN</vt:lpstr>
      <vt:lpstr>Slide 12</vt:lpstr>
      <vt:lpstr>Slide 13</vt:lpstr>
      <vt:lpstr>ASEAN labour in Thailand 2011</vt:lpstr>
      <vt:lpstr>Thai labour in ASEAN 2011</vt:lpstr>
      <vt:lpstr>Competition with other AMS?</vt:lpstr>
      <vt:lpstr>Asian migrants by countries of destination</vt:lpstr>
      <vt:lpstr>ASEAN does not only partner with Thailand and Thailand does not only partners with ASEAN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ASEAN Labour in Thailand</dc:title>
  <dc:creator>Srawooth</dc:creator>
  <cp:lastModifiedBy>Srawooth</cp:lastModifiedBy>
  <cp:revision>1</cp:revision>
  <dcterms:created xsi:type="dcterms:W3CDTF">2015-06-28T23:48:25Z</dcterms:created>
  <dcterms:modified xsi:type="dcterms:W3CDTF">2015-06-28T23:51:05Z</dcterms:modified>
</cp:coreProperties>
</file>