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3" r:id="rId1"/>
  </p:sldMasterIdLst>
  <p:notesMasterIdLst>
    <p:notesMasterId r:id="rId32"/>
  </p:notesMasterIdLst>
  <p:handoutMasterIdLst>
    <p:handoutMasterId r:id="rId33"/>
  </p:handoutMasterIdLst>
  <p:sldIdLst>
    <p:sldId id="295" r:id="rId2"/>
    <p:sldId id="448" r:id="rId3"/>
    <p:sldId id="450" r:id="rId4"/>
    <p:sldId id="451" r:id="rId5"/>
    <p:sldId id="452" r:id="rId6"/>
    <p:sldId id="453" r:id="rId7"/>
    <p:sldId id="533" r:id="rId8"/>
    <p:sldId id="518" r:id="rId9"/>
    <p:sldId id="519" r:id="rId10"/>
    <p:sldId id="520" r:id="rId11"/>
    <p:sldId id="456" r:id="rId12"/>
    <p:sldId id="521" r:id="rId13"/>
    <p:sldId id="522" r:id="rId14"/>
    <p:sldId id="523" r:id="rId15"/>
    <p:sldId id="462" r:id="rId16"/>
    <p:sldId id="463" r:id="rId17"/>
    <p:sldId id="534" r:id="rId18"/>
    <p:sldId id="535" r:id="rId19"/>
    <p:sldId id="467" r:id="rId20"/>
    <p:sldId id="468" r:id="rId21"/>
    <p:sldId id="471" r:id="rId22"/>
    <p:sldId id="472" r:id="rId23"/>
    <p:sldId id="527" r:id="rId24"/>
    <p:sldId id="528" r:id="rId25"/>
    <p:sldId id="475" r:id="rId26"/>
    <p:sldId id="529" r:id="rId27"/>
    <p:sldId id="530" r:id="rId28"/>
    <p:sldId id="531" r:id="rId29"/>
    <p:sldId id="532" r:id="rId30"/>
    <p:sldId id="496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DEBC9A"/>
    <a:srgbClr val="1601AF"/>
    <a:srgbClr val="00664B"/>
    <a:srgbClr val="000000"/>
    <a:srgbClr val="ECECEC"/>
    <a:srgbClr val="777777"/>
    <a:srgbClr val="AC1CC0"/>
    <a:srgbClr val="EEFC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7" autoAdjust="0"/>
    <p:restoredTop sz="94636" autoAdjust="0"/>
  </p:normalViewPr>
  <p:slideViewPr>
    <p:cSldViewPr>
      <p:cViewPr>
        <p:scale>
          <a:sx n="75" d="100"/>
          <a:sy n="75" d="100"/>
        </p:scale>
        <p:origin x="-49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8" d="100"/>
          <a:sy n="28" d="100"/>
        </p:scale>
        <p:origin x="-1266" y="-7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fld id="{44039C78-B29C-4F67-A635-08D7BD63D5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4E9C1A46-CE72-406D-BF6C-FDF2B8A649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lIns="92075" tIns="46038" rIns="92075" bIns="46038" anchor="ctr">
            <a:spAutoFit/>
          </a:bodyPr>
          <a:lstStyle/>
          <a:p>
            <a:pPr algn="r" eaLnBrk="0" hangingPunct="0">
              <a:defRPr/>
            </a:pPr>
            <a:fld id="{7545676B-313F-488E-98E9-6B9293751084}" type="slidenum">
              <a:rPr lang="en-US" sz="1400" i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pPr algn="r" eaLnBrk="0" hangingPunct="0">
                <a:defRPr/>
              </a:pPr>
              <a:t>‹#›</a:t>
            </a:fld>
            <a:endParaRPr lang="en-US" sz="1400" i="1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F9E990A-3E1A-48FA-846C-C8862F8DD52D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8D35272-8EE1-43EE-BC33-5BF3A7E08515}" type="slidenum">
              <a:rPr lang="en-US" smtClean="0">
                <a:cs typeface="Arial" charset="0"/>
              </a:rPr>
              <a:pPr/>
              <a:t>3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7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7513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47513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75D8B12-5F82-41B8-B974-42DC0167A43D}" type="slidenum">
              <a:rPr lang="en-US" smtClean="0">
                <a:cs typeface="Arial" charset="0"/>
              </a:rPr>
              <a:pPr/>
              <a:t>8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3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7923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47923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3589352-AF88-49CC-8BE7-CC54325B2B3E}" type="slidenum">
              <a:rPr lang="en-US" smtClean="0">
                <a:cs typeface="Arial" charset="0"/>
              </a:rPr>
              <a:pPr/>
              <a:t>11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1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73442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7344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F2911A4-1BD6-462E-AED6-376D132DDCC8}" type="slidenum">
              <a:rPr lang="en-US" smtClean="0">
                <a:cs typeface="Arial" charset="0"/>
              </a:rPr>
              <a:pPr/>
              <a:t>20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513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7651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765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FE6847D-946D-4B48-AE16-455483074481}" type="slidenum">
              <a:rPr lang="en-US" smtClean="0">
                <a:cs typeface="Arial" charset="0"/>
              </a:rPr>
              <a:pPr/>
              <a:t>22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657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8265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8265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FF1320D-F7E1-4430-879E-2E67FBEF076A}" type="slidenum">
              <a:rPr lang="en-US" smtClean="0">
                <a:cs typeface="Arial" charset="0"/>
              </a:rPr>
              <a:pPr/>
              <a:t>27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ltGray"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invGray">
          <a:xfrm>
            <a:off x="0" y="0"/>
            <a:ext cx="9144000" cy="1524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6" name="AutoShape 31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32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" name="Freeform 33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" name="Freeform 34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" name="Freeform 35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pic>
        <p:nvPicPr>
          <p:cNvPr id="11" name="Picture 43" descr="NY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35125"/>
            <a:ext cx="79248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6740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1447800" y="304800"/>
            <a:ext cx="7239000" cy="14478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6741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124200"/>
            <a:ext cx="7162800" cy="1371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1090613" lvl="1" indent="285750">
              <a:defRPr/>
            </a:lvl2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2" name="Rectangle 39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6D280C0F-D568-462A-93A2-363CCE7EF1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FCA93F75-BF1F-4F34-BEE1-C8312630CB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F9E2818E-4363-4332-8459-350CC70466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8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AD7D2E78-B963-4038-A7D9-BD9AAF002D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969FE333-7935-498B-8389-D130AE9BFD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3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6A0D3C62-8CE4-4246-8881-610850493D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DB47B989-8A06-40B6-821F-230DC44096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F5731FC0-9119-493A-9FA0-5BCAE441C5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014D3D37-45EA-4C9C-95A6-2403224262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98438"/>
            <a:ext cx="2095500" cy="5973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134100" cy="5973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F023D632-52FB-4934-8BD5-1BF95728D4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70CEBFF8-CDD1-4957-99DC-6739D491B1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53000" y="12954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0" y="38100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17-</a:t>
            </a:r>
            <a:fld id="{3361B900-F15C-418C-BE55-332F1707EE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ChangeArrowheads="1"/>
          </p:cNvSpPr>
          <p:nvPr/>
        </p:nvSpPr>
        <p:spPr bwMode="invGray">
          <a:xfrm>
            <a:off x="0" y="0"/>
            <a:ext cx="9144000" cy="1143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44563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1028" name="Group 53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1058" name="AutoShape 54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9" name="Freeform 55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0" name="Freeform 56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1" name="Freeform 57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2" name="Freeform 58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5574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1066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17-</a:t>
            </a:r>
            <a:fld id="{388408B6-4A7A-4839-B1C1-033A3BFA2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1" name="Group 3"/>
          <p:cNvGrpSpPr>
            <a:grpSpLocks/>
          </p:cNvGrpSpPr>
          <p:nvPr/>
        </p:nvGrpSpPr>
        <p:grpSpPr bwMode="auto">
          <a:xfrm>
            <a:off x="2362200" y="1371600"/>
            <a:ext cx="5334000" cy="4953000"/>
            <a:chOff x="2789" y="890"/>
            <a:chExt cx="2722" cy="2721"/>
          </a:xfrm>
        </p:grpSpPr>
        <p:sp>
          <p:nvSpPr>
            <p:cNvPr id="1033" name="AutoShape 4"/>
            <p:cNvSpPr>
              <a:spLocks noChangeArrowheads="1"/>
            </p:cNvSpPr>
            <p:nvPr userDrawn="1"/>
          </p:nvSpPr>
          <p:spPr bwMode="ltGray">
            <a:xfrm>
              <a:off x="2789" y="894"/>
              <a:ext cx="2722" cy="2683"/>
            </a:xfrm>
            <a:custGeom>
              <a:avLst/>
              <a:gdLst>
                <a:gd name="T0" fmla="*/ 172 w 21600"/>
                <a:gd name="T1" fmla="*/ 0 h 21600"/>
                <a:gd name="T2" fmla="*/ 50 w 21600"/>
                <a:gd name="T3" fmla="*/ 49 h 21600"/>
                <a:gd name="T4" fmla="*/ 0 w 21600"/>
                <a:gd name="T5" fmla="*/ 167 h 21600"/>
                <a:gd name="T6" fmla="*/ 50 w 21600"/>
                <a:gd name="T7" fmla="*/ 285 h 21600"/>
                <a:gd name="T8" fmla="*/ 172 w 21600"/>
                <a:gd name="T9" fmla="*/ 334 h 21600"/>
                <a:gd name="T10" fmla="*/ 293 w 21600"/>
                <a:gd name="T11" fmla="*/ 285 h 21600"/>
                <a:gd name="T12" fmla="*/ 343 w 21600"/>
                <a:gd name="T13" fmla="*/ 167 h 21600"/>
                <a:gd name="T14" fmla="*/ 293 w 21600"/>
                <a:gd name="T15" fmla="*/ 49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63 h 21600"/>
                <a:gd name="T26" fmla="*/ 18434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20" y="10800"/>
                  </a:moveTo>
                  <a:cubicBezTo>
                    <a:pt x="320" y="16588"/>
                    <a:pt x="5012" y="21280"/>
                    <a:pt x="10800" y="21280"/>
                  </a:cubicBezTo>
                  <a:cubicBezTo>
                    <a:pt x="16588" y="21280"/>
                    <a:pt x="21280" y="16588"/>
                    <a:pt x="21280" y="10800"/>
                  </a:cubicBezTo>
                  <a:cubicBezTo>
                    <a:pt x="21280" y="5012"/>
                    <a:pt x="16588" y="320"/>
                    <a:pt x="10800" y="320"/>
                  </a:cubicBezTo>
                  <a:cubicBezTo>
                    <a:pt x="5012" y="320"/>
                    <a:pt x="320" y="5012"/>
                    <a:pt x="320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ltGray">
            <a:xfrm>
              <a:off x="3196" y="3082"/>
              <a:ext cx="326" cy="244"/>
            </a:xfrm>
            <a:custGeom>
              <a:avLst/>
              <a:gdLst>
                <a:gd name="T0" fmla="*/ 0 w 363"/>
                <a:gd name="T1" fmla="*/ 40 h 272"/>
                <a:gd name="T2" fmla="*/ 81 w 363"/>
                <a:gd name="T3" fmla="*/ 122 h 272"/>
                <a:gd name="T4" fmla="*/ 162 w 363"/>
                <a:gd name="T5" fmla="*/ 204 h 272"/>
                <a:gd name="T6" fmla="*/ 244 w 363"/>
                <a:gd name="T7" fmla="*/ 244 h 272"/>
                <a:gd name="T8" fmla="*/ 284 w 363"/>
                <a:gd name="T9" fmla="*/ 244 h 272"/>
                <a:gd name="T10" fmla="*/ 325 w 363"/>
                <a:gd name="T11" fmla="*/ 162 h 272"/>
                <a:gd name="T12" fmla="*/ 284 w 363"/>
                <a:gd name="T13" fmla="*/ 162 h 272"/>
                <a:gd name="T14" fmla="*/ 244 w 363"/>
                <a:gd name="T15" fmla="*/ 162 h 272"/>
                <a:gd name="T16" fmla="*/ 202 w 363"/>
                <a:gd name="T17" fmla="*/ 162 h 272"/>
                <a:gd name="T18" fmla="*/ 202 w 363"/>
                <a:gd name="T19" fmla="*/ 122 h 272"/>
                <a:gd name="T20" fmla="*/ 244 w 363"/>
                <a:gd name="T21" fmla="*/ 82 h 272"/>
                <a:gd name="T22" fmla="*/ 202 w 363"/>
                <a:gd name="T23" fmla="*/ 40 h 272"/>
                <a:gd name="T24" fmla="*/ 202 w 363"/>
                <a:gd name="T25" fmla="*/ 82 h 272"/>
                <a:gd name="T26" fmla="*/ 162 w 363"/>
                <a:gd name="T27" fmla="*/ 122 h 272"/>
                <a:gd name="T28" fmla="*/ 122 w 363"/>
                <a:gd name="T29" fmla="*/ 122 h 272"/>
                <a:gd name="T30" fmla="*/ 81 w 363"/>
                <a:gd name="T31" fmla="*/ 82 h 272"/>
                <a:gd name="T32" fmla="*/ 122 w 363"/>
                <a:gd name="T33" fmla="*/ 82 h 272"/>
                <a:gd name="T34" fmla="*/ 81 w 363"/>
                <a:gd name="T35" fmla="*/ 40 h 272"/>
                <a:gd name="T36" fmla="*/ 40 w 363"/>
                <a:gd name="T37" fmla="*/ 0 h 272"/>
                <a:gd name="T38" fmla="*/ 55 w 363"/>
                <a:gd name="T39" fmla="*/ 51 h 272"/>
                <a:gd name="T40" fmla="*/ 25 w 363"/>
                <a:gd name="T41" fmla="*/ 40 h 272"/>
                <a:gd name="T42" fmla="*/ 0 w 363"/>
                <a:gd name="T43" fmla="*/ 40 h 2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63"/>
                <a:gd name="T67" fmla="*/ 0 h 272"/>
                <a:gd name="T68" fmla="*/ 363 w 363"/>
                <a:gd name="T69" fmla="*/ 272 h 2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63" h="272">
                  <a:moveTo>
                    <a:pt x="0" y="45"/>
                  </a:moveTo>
                  <a:lnTo>
                    <a:pt x="90" y="136"/>
                  </a:lnTo>
                  <a:lnTo>
                    <a:pt x="181" y="227"/>
                  </a:lnTo>
                  <a:lnTo>
                    <a:pt x="272" y="272"/>
                  </a:lnTo>
                  <a:lnTo>
                    <a:pt x="317" y="272"/>
                  </a:lnTo>
                  <a:lnTo>
                    <a:pt x="363" y="181"/>
                  </a:lnTo>
                  <a:lnTo>
                    <a:pt x="317" y="181"/>
                  </a:lnTo>
                  <a:lnTo>
                    <a:pt x="272" y="181"/>
                  </a:lnTo>
                  <a:lnTo>
                    <a:pt x="226" y="181"/>
                  </a:lnTo>
                  <a:lnTo>
                    <a:pt x="226" y="136"/>
                  </a:lnTo>
                  <a:lnTo>
                    <a:pt x="272" y="91"/>
                  </a:lnTo>
                  <a:lnTo>
                    <a:pt x="226" y="45"/>
                  </a:lnTo>
                  <a:lnTo>
                    <a:pt x="226" y="91"/>
                  </a:lnTo>
                  <a:lnTo>
                    <a:pt x="181" y="136"/>
                  </a:lnTo>
                  <a:lnTo>
                    <a:pt x="136" y="136"/>
                  </a:lnTo>
                  <a:lnTo>
                    <a:pt x="90" y="91"/>
                  </a:lnTo>
                  <a:lnTo>
                    <a:pt x="136" y="91"/>
                  </a:lnTo>
                  <a:lnTo>
                    <a:pt x="90" y="45"/>
                  </a:lnTo>
                  <a:lnTo>
                    <a:pt x="45" y="0"/>
                  </a:lnTo>
                  <a:lnTo>
                    <a:pt x="61" y="57"/>
                  </a:lnTo>
                  <a:lnTo>
                    <a:pt x="28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5" name="Freeform 6"/>
            <p:cNvSpPr>
              <a:spLocks/>
            </p:cNvSpPr>
            <p:nvPr userDrawn="1"/>
          </p:nvSpPr>
          <p:spPr bwMode="ltGray">
            <a:xfrm>
              <a:off x="3660" y="1726"/>
              <a:ext cx="420" cy="1885"/>
            </a:xfrm>
            <a:custGeom>
              <a:avLst/>
              <a:gdLst>
                <a:gd name="T0" fmla="*/ 162 w 420"/>
                <a:gd name="T1" fmla="*/ 1 h 1885"/>
                <a:gd name="T2" fmla="*/ 56 w 420"/>
                <a:gd name="T3" fmla="*/ 561 h 1885"/>
                <a:gd name="T4" fmla="*/ 122 w 420"/>
                <a:gd name="T5" fmla="*/ 1185 h 1885"/>
                <a:gd name="T6" fmla="*/ 383 w 420"/>
                <a:gd name="T7" fmla="*/ 1785 h 1885"/>
                <a:gd name="T8" fmla="*/ 343 w 420"/>
                <a:gd name="T9" fmla="*/ 1785 h 1885"/>
                <a:gd name="T10" fmla="*/ 70 w 420"/>
                <a:gd name="T11" fmla="*/ 1209 h 1885"/>
                <a:gd name="T12" fmla="*/ 15 w 420"/>
                <a:gd name="T13" fmla="*/ 487 h 1885"/>
                <a:gd name="T14" fmla="*/ 162 w 420"/>
                <a:gd name="T15" fmla="*/ 1 h 18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0"/>
                <a:gd name="T25" fmla="*/ 0 h 1885"/>
                <a:gd name="T26" fmla="*/ 420 w 420"/>
                <a:gd name="T27" fmla="*/ 1885 h 18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0" h="1885">
                  <a:moveTo>
                    <a:pt x="162" y="1"/>
                  </a:moveTo>
                  <a:cubicBezTo>
                    <a:pt x="173" y="0"/>
                    <a:pt x="62" y="364"/>
                    <a:pt x="56" y="561"/>
                  </a:cubicBezTo>
                  <a:cubicBezTo>
                    <a:pt x="50" y="758"/>
                    <a:pt x="67" y="981"/>
                    <a:pt x="122" y="1185"/>
                  </a:cubicBezTo>
                  <a:cubicBezTo>
                    <a:pt x="176" y="1389"/>
                    <a:pt x="347" y="1685"/>
                    <a:pt x="383" y="1785"/>
                  </a:cubicBezTo>
                  <a:cubicBezTo>
                    <a:pt x="420" y="1885"/>
                    <a:pt x="395" y="1881"/>
                    <a:pt x="343" y="1785"/>
                  </a:cubicBezTo>
                  <a:cubicBezTo>
                    <a:pt x="291" y="1689"/>
                    <a:pt x="125" y="1425"/>
                    <a:pt x="70" y="1209"/>
                  </a:cubicBezTo>
                  <a:cubicBezTo>
                    <a:pt x="15" y="993"/>
                    <a:pt x="0" y="688"/>
                    <a:pt x="15" y="487"/>
                  </a:cubicBezTo>
                  <a:cubicBezTo>
                    <a:pt x="30" y="286"/>
                    <a:pt x="132" y="102"/>
                    <a:pt x="162" y="1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ltGray">
            <a:xfrm>
              <a:off x="4023" y="1694"/>
              <a:ext cx="429" cy="1836"/>
            </a:xfrm>
            <a:custGeom>
              <a:avLst/>
              <a:gdLst>
                <a:gd name="T0" fmla="*/ 0 w 429"/>
                <a:gd name="T1" fmla="*/ 25 h 1836"/>
                <a:gd name="T2" fmla="*/ 375 w 429"/>
                <a:gd name="T3" fmla="*/ 1835 h 1836"/>
                <a:gd name="T4" fmla="*/ 429 w 429"/>
                <a:gd name="T5" fmla="*/ 1836 h 1836"/>
                <a:gd name="T6" fmla="*/ 37 w 429"/>
                <a:gd name="T7" fmla="*/ 0 h 1836"/>
                <a:gd name="T8" fmla="*/ 0 w 429"/>
                <a:gd name="T9" fmla="*/ 25 h 18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836"/>
                <a:gd name="T17" fmla="*/ 429 w 429"/>
                <a:gd name="T18" fmla="*/ 1836 h 18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836">
                  <a:moveTo>
                    <a:pt x="0" y="25"/>
                  </a:moveTo>
                  <a:lnTo>
                    <a:pt x="375" y="1835"/>
                  </a:lnTo>
                  <a:lnTo>
                    <a:pt x="429" y="1836"/>
                  </a:lnTo>
                  <a:lnTo>
                    <a:pt x="37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ltGray">
            <a:xfrm>
              <a:off x="4270" y="1551"/>
              <a:ext cx="600" cy="1899"/>
            </a:xfrm>
            <a:custGeom>
              <a:avLst/>
              <a:gdLst>
                <a:gd name="T0" fmla="*/ 0 w 600"/>
                <a:gd name="T1" fmla="*/ 67 h 1899"/>
                <a:gd name="T2" fmla="*/ 91 w 600"/>
                <a:gd name="T3" fmla="*/ 168 h 1899"/>
                <a:gd name="T4" fmla="*/ 347 w 600"/>
                <a:gd name="T5" fmla="*/ 552 h 1899"/>
                <a:gd name="T6" fmla="*/ 512 w 600"/>
                <a:gd name="T7" fmla="*/ 1146 h 1899"/>
                <a:gd name="T8" fmla="*/ 539 w 600"/>
                <a:gd name="T9" fmla="*/ 1612 h 1899"/>
                <a:gd name="T10" fmla="*/ 457 w 600"/>
                <a:gd name="T11" fmla="*/ 1859 h 1899"/>
                <a:gd name="T12" fmla="*/ 503 w 600"/>
                <a:gd name="T13" fmla="*/ 1850 h 1899"/>
                <a:gd name="T14" fmla="*/ 583 w 600"/>
                <a:gd name="T15" fmla="*/ 1611 h 1899"/>
                <a:gd name="T16" fmla="*/ 567 w 600"/>
                <a:gd name="T17" fmla="*/ 1146 h 1899"/>
                <a:gd name="T18" fmla="*/ 384 w 600"/>
                <a:gd name="T19" fmla="*/ 524 h 1899"/>
                <a:gd name="T20" fmla="*/ 82 w 600"/>
                <a:gd name="T21" fmla="*/ 76 h 1899"/>
                <a:gd name="T22" fmla="*/ 0 w 600"/>
                <a:gd name="T23" fmla="*/ 67 h 18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0"/>
                <a:gd name="T37" fmla="*/ 0 h 1899"/>
                <a:gd name="T38" fmla="*/ 600 w 600"/>
                <a:gd name="T39" fmla="*/ 1899 h 189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0" h="1899">
                  <a:moveTo>
                    <a:pt x="0" y="67"/>
                  </a:moveTo>
                  <a:cubicBezTo>
                    <a:pt x="2" y="82"/>
                    <a:pt x="33" y="87"/>
                    <a:pt x="91" y="168"/>
                  </a:cubicBezTo>
                  <a:cubicBezTo>
                    <a:pt x="149" y="249"/>
                    <a:pt x="277" y="389"/>
                    <a:pt x="347" y="552"/>
                  </a:cubicBezTo>
                  <a:cubicBezTo>
                    <a:pt x="417" y="715"/>
                    <a:pt x="480" y="969"/>
                    <a:pt x="512" y="1146"/>
                  </a:cubicBezTo>
                  <a:cubicBezTo>
                    <a:pt x="544" y="1323"/>
                    <a:pt x="548" y="1493"/>
                    <a:pt x="539" y="1612"/>
                  </a:cubicBezTo>
                  <a:cubicBezTo>
                    <a:pt x="530" y="1731"/>
                    <a:pt x="463" y="1819"/>
                    <a:pt x="457" y="1859"/>
                  </a:cubicBezTo>
                  <a:cubicBezTo>
                    <a:pt x="451" y="1899"/>
                    <a:pt x="482" y="1891"/>
                    <a:pt x="503" y="1850"/>
                  </a:cubicBezTo>
                  <a:cubicBezTo>
                    <a:pt x="524" y="1809"/>
                    <a:pt x="572" y="1728"/>
                    <a:pt x="583" y="1611"/>
                  </a:cubicBezTo>
                  <a:cubicBezTo>
                    <a:pt x="594" y="1494"/>
                    <a:pt x="600" y="1327"/>
                    <a:pt x="567" y="1146"/>
                  </a:cubicBezTo>
                  <a:cubicBezTo>
                    <a:pt x="534" y="965"/>
                    <a:pt x="465" y="702"/>
                    <a:pt x="384" y="524"/>
                  </a:cubicBezTo>
                  <a:cubicBezTo>
                    <a:pt x="303" y="346"/>
                    <a:pt x="146" y="152"/>
                    <a:pt x="82" y="76"/>
                  </a:cubicBezTo>
                  <a:cubicBezTo>
                    <a:pt x="18" y="0"/>
                    <a:pt x="17" y="69"/>
                    <a:pt x="0" y="6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ltGray">
            <a:xfrm>
              <a:off x="4902" y="1753"/>
              <a:ext cx="338" cy="1494"/>
            </a:xfrm>
            <a:custGeom>
              <a:avLst/>
              <a:gdLst>
                <a:gd name="T0" fmla="*/ 26 w 338"/>
                <a:gd name="T1" fmla="*/ 73 h 1494"/>
                <a:gd name="T2" fmla="*/ 136 w 338"/>
                <a:gd name="T3" fmla="*/ 194 h 1494"/>
                <a:gd name="T4" fmla="*/ 282 w 338"/>
                <a:gd name="T5" fmla="*/ 706 h 1494"/>
                <a:gd name="T6" fmla="*/ 282 w 338"/>
                <a:gd name="T7" fmla="*/ 1118 h 1494"/>
                <a:gd name="T8" fmla="*/ 218 w 338"/>
                <a:gd name="T9" fmla="*/ 1319 h 1494"/>
                <a:gd name="T10" fmla="*/ 132 w 338"/>
                <a:gd name="T11" fmla="*/ 1475 h 1494"/>
                <a:gd name="T12" fmla="*/ 206 w 338"/>
                <a:gd name="T13" fmla="*/ 1433 h 1494"/>
                <a:gd name="T14" fmla="*/ 312 w 338"/>
                <a:gd name="T15" fmla="*/ 1163 h 1494"/>
                <a:gd name="T16" fmla="*/ 337 w 338"/>
                <a:gd name="T17" fmla="*/ 871 h 1494"/>
                <a:gd name="T18" fmla="*/ 309 w 338"/>
                <a:gd name="T19" fmla="*/ 615 h 1494"/>
                <a:gd name="T20" fmla="*/ 172 w 338"/>
                <a:gd name="T21" fmla="*/ 149 h 1494"/>
                <a:gd name="T22" fmla="*/ 34 w 338"/>
                <a:gd name="T23" fmla="*/ 23 h 1494"/>
                <a:gd name="T24" fmla="*/ 26 w 338"/>
                <a:gd name="T25" fmla="*/ 73 h 14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8"/>
                <a:gd name="T40" fmla="*/ 0 h 1494"/>
                <a:gd name="T41" fmla="*/ 338 w 338"/>
                <a:gd name="T42" fmla="*/ 1494 h 14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8" h="1494">
                  <a:moveTo>
                    <a:pt x="26" y="73"/>
                  </a:moveTo>
                  <a:cubicBezTo>
                    <a:pt x="43" y="102"/>
                    <a:pt x="93" y="88"/>
                    <a:pt x="136" y="194"/>
                  </a:cubicBezTo>
                  <a:cubicBezTo>
                    <a:pt x="179" y="300"/>
                    <a:pt x="258" y="552"/>
                    <a:pt x="282" y="706"/>
                  </a:cubicBezTo>
                  <a:cubicBezTo>
                    <a:pt x="306" y="860"/>
                    <a:pt x="293" y="1016"/>
                    <a:pt x="282" y="1118"/>
                  </a:cubicBezTo>
                  <a:cubicBezTo>
                    <a:pt x="271" y="1220"/>
                    <a:pt x="243" y="1260"/>
                    <a:pt x="218" y="1319"/>
                  </a:cubicBezTo>
                  <a:cubicBezTo>
                    <a:pt x="193" y="1378"/>
                    <a:pt x="134" y="1456"/>
                    <a:pt x="132" y="1475"/>
                  </a:cubicBezTo>
                  <a:cubicBezTo>
                    <a:pt x="130" y="1494"/>
                    <a:pt x="176" y="1485"/>
                    <a:pt x="206" y="1433"/>
                  </a:cubicBezTo>
                  <a:cubicBezTo>
                    <a:pt x="235" y="1381"/>
                    <a:pt x="290" y="1257"/>
                    <a:pt x="312" y="1163"/>
                  </a:cubicBezTo>
                  <a:cubicBezTo>
                    <a:pt x="334" y="1069"/>
                    <a:pt x="338" y="962"/>
                    <a:pt x="337" y="871"/>
                  </a:cubicBezTo>
                  <a:cubicBezTo>
                    <a:pt x="336" y="780"/>
                    <a:pt x="336" y="735"/>
                    <a:pt x="309" y="615"/>
                  </a:cubicBezTo>
                  <a:cubicBezTo>
                    <a:pt x="282" y="495"/>
                    <a:pt x="218" y="248"/>
                    <a:pt x="172" y="149"/>
                  </a:cubicBezTo>
                  <a:cubicBezTo>
                    <a:pt x="126" y="50"/>
                    <a:pt x="58" y="36"/>
                    <a:pt x="34" y="23"/>
                  </a:cubicBezTo>
                  <a:cubicBezTo>
                    <a:pt x="10" y="10"/>
                    <a:pt x="0" y="0"/>
                    <a:pt x="26" y="73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ltGray">
            <a:xfrm>
              <a:off x="3189" y="2212"/>
              <a:ext cx="573" cy="1290"/>
            </a:xfrm>
            <a:custGeom>
              <a:avLst/>
              <a:gdLst>
                <a:gd name="T0" fmla="*/ 2 w 573"/>
                <a:gd name="T1" fmla="*/ 129 h 1290"/>
                <a:gd name="T2" fmla="*/ 48 w 573"/>
                <a:gd name="T3" fmla="*/ 65 h 1290"/>
                <a:gd name="T4" fmla="*/ 84 w 573"/>
                <a:gd name="T5" fmla="*/ 522 h 1290"/>
                <a:gd name="T6" fmla="*/ 241 w 573"/>
                <a:gd name="T7" fmla="*/ 909 h 1290"/>
                <a:gd name="T8" fmla="*/ 396 w 573"/>
                <a:gd name="T9" fmla="*/ 1106 h 1290"/>
                <a:gd name="T10" fmla="*/ 568 w 573"/>
                <a:gd name="T11" fmla="*/ 1286 h 1290"/>
                <a:gd name="T12" fmla="*/ 363 w 573"/>
                <a:gd name="T13" fmla="*/ 1130 h 1290"/>
                <a:gd name="T14" fmla="*/ 183 w 573"/>
                <a:gd name="T15" fmla="*/ 909 h 1290"/>
                <a:gd name="T16" fmla="*/ 38 w 573"/>
                <a:gd name="T17" fmla="*/ 540 h 1290"/>
                <a:gd name="T18" fmla="*/ 2 w 573"/>
                <a:gd name="T19" fmla="*/ 129 h 12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3"/>
                <a:gd name="T31" fmla="*/ 0 h 1290"/>
                <a:gd name="T32" fmla="*/ 573 w 573"/>
                <a:gd name="T33" fmla="*/ 1290 h 12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3" h="1290">
                  <a:moveTo>
                    <a:pt x="2" y="129"/>
                  </a:moveTo>
                  <a:cubicBezTo>
                    <a:pt x="4" y="50"/>
                    <a:pt x="34" y="0"/>
                    <a:pt x="48" y="65"/>
                  </a:cubicBezTo>
                  <a:cubicBezTo>
                    <a:pt x="62" y="130"/>
                    <a:pt x="52" y="381"/>
                    <a:pt x="84" y="522"/>
                  </a:cubicBezTo>
                  <a:cubicBezTo>
                    <a:pt x="116" y="663"/>
                    <a:pt x="189" y="812"/>
                    <a:pt x="241" y="909"/>
                  </a:cubicBezTo>
                  <a:cubicBezTo>
                    <a:pt x="293" y="1006"/>
                    <a:pt x="341" y="1043"/>
                    <a:pt x="396" y="1106"/>
                  </a:cubicBezTo>
                  <a:cubicBezTo>
                    <a:pt x="450" y="1169"/>
                    <a:pt x="573" y="1283"/>
                    <a:pt x="568" y="1286"/>
                  </a:cubicBezTo>
                  <a:cubicBezTo>
                    <a:pt x="562" y="1290"/>
                    <a:pt x="428" y="1193"/>
                    <a:pt x="363" y="1130"/>
                  </a:cubicBezTo>
                  <a:cubicBezTo>
                    <a:pt x="299" y="1068"/>
                    <a:pt x="237" y="1007"/>
                    <a:pt x="183" y="909"/>
                  </a:cubicBezTo>
                  <a:cubicBezTo>
                    <a:pt x="129" y="811"/>
                    <a:pt x="68" y="670"/>
                    <a:pt x="38" y="540"/>
                  </a:cubicBezTo>
                  <a:cubicBezTo>
                    <a:pt x="8" y="410"/>
                    <a:pt x="0" y="208"/>
                    <a:pt x="2" y="12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ltGray">
            <a:xfrm>
              <a:off x="4170" y="1008"/>
              <a:ext cx="655" cy="192"/>
            </a:xfrm>
            <a:custGeom>
              <a:avLst/>
              <a:gdLst>
                <a:gd name="T0" fmla="*/ 15 w 731"/>
                <a:gd name="T1" fmla="*/ 168 h 214"/>
                <a:gd name="T2" fmla="*/ 228 w 731"/>
                <a:gd name="T3" fmla="*/ 37 h 214"/>
                <a:gd name="T4" fmla="*/ 409 w 731"/>
                <a:gd name="T5" fmla="*/ 4 h 214"/>
                <a:gd name="T6" fmla="*/ 564 w 731"/>
                <a:gd name="T7" fmla="*/ 14 h 214"/>
                <a:gd name="T8" fmla="*/ 645 w 731"/>
                <a:gd name="T9" fmla="*/ 55 h 214"/>
                <a:gd name="T10" fmla="*/ 506 w 731"/>
                <a:gd name="T11" fmla="*/ 45 h 214"/>
                <a:gd name="T12" fmla="*/ 237 w 731"/>
                <a:gd name="T13" fmla="*/ 69 h 214"/>
                <a:gd name="T14" fmla="*/ 47 w 731"/>
                <a:gd name="T15" fmla="*/ 176 h 214"/>
                <a:gd name="T16" fmla="*/ 15 w 731"/>
                <a:gd name="T17" fmla="*/ 16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1"/>
                <a:gd name="T28" fmla="*/ 0 h 214"/>
                <a:gd name="T29" fmla="*/ 731 w 731"/>
                <a:gd name="T30" fmla="*/ 214 h 2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1" h="214">
                  <a:moveTo>
                    <a:pt x="17" y="187"/>
                  </a:moveTo>
                  <a:cubicBezTo>
                    <a:pt x="0" y="176"/>
                    <a:pt x="182" y="71"/>
                    <a:pt x="255" y="41"/>
                  </a:cubicBezTo>
                  <a:cubicBezTo>
                    <a:pt x="328" y="11"/>
                    <a:pt x="394" y="8"/>
                    <a:pt x="456" y="4"/>
                  </a:cubicBezTo>
                  <a:cubicBezTo>
                    <a:pt x="518" y="0"/>
                    <a:pt x="585" y="7"/>
                    <a:pt x="629" y="16"/>
                  </a:cubicBezTo>
                  <a:cubicBezTo>
                    <a:pt x="673" y="25"/>
                    <a:pt x="731" y="55"/>
                    <a:pt x="720" y="61"/>
                  </a:cubicBezTo>
                  <a:cubicBezTo>
                    <a:pt x="709" y="67"/>
                    <a:pt x="641" y="47"/>
                    <a:pt x="565" y="50"/>
                  </a:cubicBezTo>
                  <a:cubicBezTo>
                    <a:pt x="489" y="53"/>
                    <a:pt x="349" y="53"/>
                    <a:pt x="264" y="77"/>
                  </a:cubicBezTo>
                  <a:cubicBezTo>
                    <a:pt x="179" y="101"/>
                    <a:pt x="94" y="178"/>
                    <a:pt x="53" y="196"/>
                  </a:cubicBezTo>
                  <a:cubicBezTo>
                    <a:pt x="12" y="214"/>
                    <a:pt x="24" y="189"/>
                    <a:pt x="17" y="18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1" name="Freeform 12"/>
            <p:cNvSpPr>
              <a:spLocks/>
            </p:cNvSpPr>
            <p:nvPr userDrawn="1"/>
          </p:nvSpPr>
          <p:spPr bwMode="ltGray">
            <a:xfrm>
              <a:off x="4322" y="1276"/>
              <a:ext cx="504" cy="82"/>
            </a:xfrm>
            <a:custGeom>
              <a:avLst/>
              <a:gdLst>
                <a:gd name="T0" fmla="*/ 0 w 563"/>
                <a:gd name="T1" fmla="*/ 0 h 91"/>
                <a:gd name="T2" fmla="*/ 57 w 563"/>
                <a:gd name="T3" fmla="*/ 33 h 91"/>
                <a:gd name="T4" fmla="*/ 278 w 563"/>
                <a:gd name="T5" fmla="*/ 16 h 91"/>
                <a:gd name="T6" fmla="*/ 474 w 563"/>
                <a:gd name="T7" fmla="*/ 33 h 91"/>
                <a:gd name="T8" fmla="*/ 458 w 563"/>
                <a:gd name="T9" fmla="*/ 66 h 91"/>
                <a:gd name="T10" fmla="*/ 262 w 563"/>
                <a:gd name="T11" fmla="*/ 50 h 91"/>
                <a:gd name="T12" fmla="*/ 33 w 563"/>
                <a:gd name="T13" fmla="*/ 82 h 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3"/>
                <a:gd name="T22" fmla="*/ 0 h 91"/>
                <a:gd name="T23" fmla="*/ 563 w 563"/>
                <a:gd name="T24" fmla="*/ 91 h 9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3" h="91">
                  <a:moveTo>
                    <a:pt x="0" y="0"/>
                  </a:moveTo>
                  <a:cubicBezTo>
                    <a:pt x="11" y="6"/>
                    <a:pt x="12" y="34"/>
                    <a:pt x="64" y="37"/>
                  </a:cubicBezTo>
                  <a:cubicBezTo>
                    <a:pt x="116" y="40"/>
                    <a:pt x="233" y="18"/>
                    <a:pt x="311" y="18"/>
                  </a:cubicBezTo>
                  <a:cubicBezTo>
                    <a:pt x="389" y="18"/>
                    <a:pt x="497" y="28"/>
                    <a:pt x="530" y="37"/>
                  </a:cubicBezTo>
                  <a:cubicBezTo>
                    <a:pt x="563" y="46"/>
                    <a:pt x="551" y="70"/>
                    <a:pt x="512" y="73"/>
                  </a:cubicBezTo>
                  <a:cubicBezTo>
                    <a:pt x="473" y="76"/>
                    <a:pt x="372" y="52"/>
                    <a:pt x="293" y="55"/>
                  </a:cubicBezTo>
                  <a:cubicBezTo>
                    <a:pt x="214" y="58"/>
                    <a:pt x="90" y="84"/>
                    <a:pt x="37" y="91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ltGray">
            <a:xfrm>
              <a:off x="4043" y="890"/>
              <a:ext cx="204" cy="247"/>
            </a:xfrm>
            <a:custGeom>
              <a:avLst/>
              <a:gdLst>
                <a:gd name="T0" fmla="*/ 0 w 228"/>
                <a:gd name="T1" fmla="*/ 247 h 276"/>
                <a:gd name="T2" fmla="*/ 140 w 228"/>
                <a:gd name="T3" fmla="*/ 34 h 276"/>
                <a:gd name="T4" fmla="*/ 189 w 228"/>
                <a:gd name="T5" fmla="*/ 42 h 276"/>
                <a:gd name="T6" fmla="*/ 47 w 228"/>
                <a:gd name="T7" fmla="*/ 240 h 2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8"/>
                <a:gd name="T13" fmla="*/ 0 h 276"/>
                <a:gd name="T14" fmla="*/ 228 w 228"/>
                <a:gd name="T15" fmla="*/ 276 h 2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8" h="276">
                  <a:moveTo>
                    <a:pt x="0" y="276"/>
                  </a:moveTo>
                  <a:cubicBezTo>
                    <a:pt x="26" y="236"/>
                    <a:pt x="121" y="76"/>
                    <a:pt x="156" y="38"/>
                  </a:cubicBezTo>
                  <a:cubicBezTo>
                    <a:pt x="191" y="0"/>
                    <a:pt x="228" y="9"/>
                    <a:pt x="211" y="47"/>
                  </a:cubicBezTo>
                  <a:cubicBezTo>
                    <a:pt x="194" y="85"/>
                    <a:pt x="85" y="222"/>
                    <a:pt x="52" y="26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3" name="Freeform 14"/>
            <p:cNvSpPr>
              <a:spLocks/>
            </p:cNvSpPr>
            <p:nvPr userDrawn="1"/>
          </p:nvSpPr>
          <p:spPr bwMode="ltGray">
            <a:xfrm>
              <a:off x="3854" y="915"/>
              <a:ext cx="66" cy="287"/>
            </a:xfrm>
            <a:custGeom>
              <a:avLst/>
              <a:gdLst>
                <a:gd name="T0" fmla="*/ 1 w 75"/>
                <a:gd name="T1" fmla="*/ 41 h 320"/>
                <a:gd name="T2" fmla="*/ 32 w 75"/>
                <a:gd name="T3" fmla="*/ 256 h 320"/>
                <a:gd name="T4" fmla="*/ 66 w 75"/>
                <a:gd name="T5" fmla="*/ 239 h 320"/>
                <a:gd name="T6" fmla="*/ 25 w 75"/>
                <a:gd name="T7" fmla="*/ 33 h 320"/>
                <a:gd name="T8" fmla="*/ 1 w 75"/>
                <a:gd name="T9" fmla="*/ 41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320"/>
                <a:gd name="T17" fmla="*/ 75 w 75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320">
                  <a:moveTo>
                    <a:pt x="1" y="46"/>
                  </a:moveTo>
                  <a:cubicBezTo>
                    <a:pt x="2" y="87"/>
                    <a:pt x="24" y="248"/>
                    <a:pt x="36" y="285"/>
                  </a:cubicBezTo>
                  <a:cubicBezTo>
                    <a:pt x="50" y="320"/>
                    <a:pt x="75" y="307"/>
                    <a:pt x="74" y="266"/>
                  </a:cubicBezTo>
                  <a:cubicBezTo>
                    <a:pt x="73" y="225"/>
                    <a:pt x="40" y="74"/>
                    <a:pt x="28" y="37"/>
                  </a:cubicBezTo>
                  <a:cubicBezTo>
                    <a:pt x="16" y="0"/>
                    <a:pt x="0" y="5"/>
                    <a:pt x="1" y="46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4" name="Freeform 15"/>
            <p:cNvSpPr>
              <a:spLocks/>
            </p:cNvSpPr>
            <p:nvPr userDrawn="1"/>
          </p:nvSpPr>
          <p:spPr bwMode="ltGray">
            <a:xfrm>
              <a:off x="3319" y="1736"/>
              <a:ext cx="1687" cy="607"/>
            </a:xfrm>
            <a:custGeom>
              <a:avLst/>
              <a:gdLst>
                <a:gd name="T0" fmla="*/ 85 w 1883"/>
                <a:gd name="T1" fmla="*/ 458 h 677"/>
                <a:gd name="T2" fmla="*/ 364 w 1883"/>
                <a:gd name="T3" fmla="*/ 533 h 677"/>
                <a:gd name="T4" fmla="*/ 839 w 1883"/>
                <a:gd name="T5" fmla="*/ 516 h 677"/>
                <a:gd name="T6" fmla="*/ 1281 w 1883"/>
                <a:gd name="T7" fmla="*/ 351 h 677"/>
                <a:gd name="T8" fmla="*/ 1623 w 1883"/>
                <a:gd name="T9" fmla="*/ 44 h 677"/>
                <a:gd name="T10" fmla="*/ 1665 w 1883"/>
                <a:gd name="T11" fmla="*/ 85 h 677"/>
                <a:gd name="T12" fmla="*/ 1623 w 1883"/>
                <a:gd name="T13" fmla="*/ 126 h 677"/>
                <a:gd name="T14" fmla="*/ 1298 w 1883"/>
                <a:gd name="T15" fmla="*/ 411 h 677"/>
                <a:gd name="T16" fmla="*/ 864 w 1883"/>
                <a:gd name="T17" fmla="*/ 573 h 677"/>
                <a:gd name="T18" fmla="*/ 364 w 1883"/>
                <a:gd name="T19" fmla="*/ 597 h 677"/>
                <a:gd name="T20" fmla="*/ 53 w 1883"/>
                <a:gd name="T21" fmla="*/ 516 h 677"/>
                <a:gd name="T22" fmla="*/ 44 w 1883"/>
                <a:gd name="T23" fmla="*/ 491 h 6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83"/>
                <a:gd name="T37" fmla="*/ 0 h 677"/>
                <a:gd name="T38" fmla="*/ 1883 w 1883"/>
                <a:gd name="T39" fmla="*/ 677 h 6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83" h="677">
                  <a:moveTo>
                    <a:pt x="95" y="511"/>
                  </a:moveTo>
                  <a:cubicBezTo>
                    <a:pt x="145" y="525"/>
                    <a:pt x="266" y="583"/>
                    <a:pt x="406" y="594"/>
                  </a:cubicBezTo>
                  <a:cubicBezTo>
                    <a:pt x="546" y="605"/>
                    <a:pt x="765" y="609"/>
                    <a:pt x="936" y="575"/>
                  </a:cubicBezTo>
                  <a:cubicBezTo>
                    <a:pt x="1107" y="541"/>
                    <a:pt x="1284" y="480"/>
                    <a:pt x="1430" y="392"/>
                  </a:cubicBezTo>
                  <a:cubicBezTo>
                    <a:pt x="1576" y="304"/>
                    <a:pt x="1741" y="98"/>
                    <a:pt x="1812" y="49"/>
                  </a:cubicBezTo>
                  <a:cubicBezTo>
                    <a:pt x="1883" y="0"/>
                    <a:pt x="1858" y="80"/>
                    <a:pt x="1858" y="95"/>
                  </a:cubicBezTo>
                  <a:cubicBezTo>
                    <a:pt x="1858" y="110"/>
                    <a:pt x="1880" y="79"/>
                    <a:pt x="1812" y="140"/>
                  </a:cubicBezTo>
                  <a:cubicBezTo>
                    <a:pt x="1744" y="201"/>
                    <a:pt x="1590" y="375"/>
                    <a:pt x="1449" y="458"/>
                  </a:cubicBezTo>
                  <a:cubicBezTo>
                    <a:pt x="1308" y="541"/>
                    <a:pt x="1138" y="604"/>
                    <a:pt x="964" y="639"/>
                  </a:cubicBezTo>
                  <a:cubicBezTo>
                    <a:pt x="790" y="674"/>
                    <a:pt x="557" y="677"/>
                    <a:pt x="406" y="666"/>
                  </a:cubicBezTo>
                  <a:cubicBezTo>
                    <a:pt x="255" y="655"/>
                    <a:pt x="118" y="595"/>
                    <a:pt x="59" y="575"/>
                  </a:cubicBezTo>
                  <a:cubicBezTo>
                    <a:pt x="0" y="555"/>
                    <a:pt x="51" y="554"/>
                    <a:pt x="49" y="54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5" name="Freeform 16"/>
            <p:cNvSpPr>
              <a:spLocks/>
            </p:cNvSpPr>
            <p:nvPr userDrawn="1"/>
          </p:nvSpPr>
          <p:spPr bwMode="ltGray">
            <a:xfrm>
              <a:off x="2898" y="1874"/>
              <a:ext cx="2575" cy="1099"/>
            </a:xfrm>
            <a:custGeom>
              <a:avLst/>
              <a:gdLst>
                <a:gd name="T0" fmla="*/ 47 w 2876"/>
                <a:gd name="T1" fmla="*/ 698 h 1226"/>
                <a:gd name="T2" fmla="*/ 56 w 2876"/>
                <a:gd name="T3" fmla="*/ 706 h 1226"/>
                <a:gd name="T4" fmla="*/ 383 w 2876"/>
                <a:gd name="T5" fmla="*/ 952 h 1226"/>
                <a:gd name="T6" fmla="*/ 834 w 2876"/>
                <a:gd name="T7" fmla="*/ 1034 h 1226"/>
                <a:gd name="T8" fmla="*/ 1374 w 2876"/>
                <a:gd name="T9" fmla="*/ 1009 h 1226"/>
                <a:gd name="T10" fmla="*/ 1923 w 2876"/>
                <a:gd name="T11" fmla="*/ 813 h 1226"/>
                <a:gd name="T12" fmla="*/ 2329 w 2876"/>
                <a:gd name="T13" fmla="*/ 477 h 1226"/>
                <a:gd name="T14" fmla="*/ 2537 w 2876"/>
                <a:gd name="T15" fmla="*/ 58 h 1226"/>
                <a:gd name="T16" fmla="*/ 2562 w 2876"/>
                <a:gd name="T17" fmla="*/ 125 h 1226"/>
                <a:gd name="T18" fmla="*/ 2496 w 2876"/>
                <a:gd name="T19" fmla="*/ 305 h 1226"/>
                <a:gd name="T20" fmla="*/ 2329 w 2876"/>
                <a:gd name="T21" fmla="*/ 558 h 1226"/>
                <a:gd name="T22" fmla="*/ 1922 w 2876"/>
                <a:gd name="T23" fmla="*/ 883 h 1226"/>
                <a:gd name="T24" fmla="*/ 1391 w 2876"/>
                <a:gd name="T25" fmla="*/ 1059 h 1226"/>
                <a:gd name="T26" fmla="*/ 850 w 2876"/>
                <a:gd name="T27" fmla="*/ 1091 h 1226"/>
                <a:gd name="T28" fmla="*/ 391 w 2876"/>
                <a:gd name="T29" fmla="*/ 1009 h 1226"/>
                <a:gd name="T30" fmla="*/ 130 w 2876"/>
                <a:gd name="T31" fmla="*/ 845 h 1226"/>
                <a:gd name="T32" fmla="*/ 47 w 2876"/>
                <a:gd name="T33" fmla="*/ 698 h 12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876"/>
                <a:gd name="T52" fmla="*/ 0 h 1226"/>
                <a:gd name="T53" fmla="*/ 2876 w 2876"/>
                <a:gd name="T54" fmla="*/ 1226 h 12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876" h="1226">
                  <a:moveTo>
                    <a:pt x="53" y="779"/>
                  </a:moveTo>
                  <a:cubicBezTo>
                    <a:pt x="1" y="724"/>
                    <a:pt x="0" y="741"/>
                    <a:pt x="62" y="788"/>
                  </a:cubicBezTo>
                  <a:cubicBezTo>
                    <a:pt x="124" y="835"/>
                    <a:pt x="283" y="1001"/>
                    <a:pt x="428" y="1062"/>
                  </a:cubicBezTo>
                  <a:cubicBezTo>
                    <a:pt x="573" y="1123"/>
                    <a:pt x="747" y="1142"/>
                    <a:pt x="931" y="1153"/>
                  </a:cubicBezTo>
                  <a:cubicBezTo>
                    <a:pt x="1115" y="1164"/>
                    <a:pt x="1331" y="1167"/>
                    <a:pt x="1534" y="1126"/>
                  </a:cubicBezTo>
                  <a:cubicBezTo>
                    <a:pt x="1737" y="1085"/>
                    <a:pt x="1969" y="1006"/>
                    <a:pt x="2147" y="907"/>
                  </a:cubicBezTo>
                  <a:cubicBezTo>
                    <a:pt x="2325" y="808"/>
                    <a:pt x="2486" y="672"/>
                    <a:pt x="2600" y="532"/>
                  </a:cubicBezTo>
                  <a:cubicBezTo>
                    <a:pt x="2714" y="392"/>
                    <a:pt x="2790" y="130"/>
                    <a:pt x="2833" y="65"/>
                  </a:cubicBezTo>
                  <a:cubicBezTo>
                    <a:pt x="2876" y="0"/>
                    <a:pt x="2868" y="93"/>
                    <a:pt x="2860" y="139"/>
                  </a:cubicBezTo>
                  <a:cubicBezTo>
                    <a:pt x="2852" y="185"/>
                    <a:pt x="2830" y="260"/>
                    <a:pt x="2787" y="340"/>
                  </a:cubicBezTo>
                  <a:cubicBezTo>
                    <a:pt x="2744" y="420"/>
                    <a:pt x="2707" y="515"/>
                    <a:pt x="2600" y="622"/>
                  </a:cubicBezTo>
                  <a:cubicBezTo>
                    <a:pt x="2493" y="729"/>
                    <a:pt x="2320" y="892"/>
                    <a:pt x="2146" y="985"/>
                  </a:cubicBezTo>
                  <a:cubicBezTo>
                    <a:pt x="1972" y="1078"/>
                    <a:pt x="1752" y="1142"/>
                    <a:pt x="1553" y="1181"/>
                  </a:cubicBezTo>
                  <a:cubicBezTo>
                    <a:pt x="1354" y="1220"/>
                    <a:pt x="1135" y="1226"/>
                    <a:pt x="949" y="1217"/>
                  </a:cubicBezTo>
                  <a:cubicBezTo>
                    <a:pt x="763" y="1208"/>
                    <a:pt x="571" y="1172"/>
                    <a:pt x="437" y="1126"/>
                  </a:cubicBezTo>
                  <a:cubicBezTo>
                    <a:pt x="303" y="1080"/>
                    <a:pt x="209" y="1001"/>
                    <a:pt x="145" y="943"/>
                  </a:cubicBezTo>
                  <a:cubicBezTo>
                    <a:pt x="81" y="885"/>
                    <a:pt x="72" y="813"/>
                    <a:pt x="53" y="77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ltGray">
            <a:xfrm>
              <a:off x="3473" y="2703"/>
              <a:ext cx="1961" cy="706"/>
            </a:xfrm>
            <a:custGeom>
              <a:avLst/>
              <a:gdLst>
                <a:gd name="T0" fmla="*/ 6 w 2189"/>
                <a:gd name="T1" fmla="*/ 582 h 788"/>
                <a:gd name="T2" fmla="*/ 128 w 2189"/>
                <a:gd name="T3" fmla="*/ 623 h 788"/>
                <a:gd name="T4" fmla="*/ 512 w 2189"/>
                <a:gd name="T5" fmla="*/ 647 h 788"/>
                <a:gd name="T6" fmla="*/ 890 w 2189"/>
                <a:gd name="T7" fmla="*/ 606 h 788"/>
                <a:gd name="T8" fmla="*/ 1372 w 2189"/>
                <a:gd name="T9" fmla="*/ 434 h 788"/>
                <a:gd name="T10" fmla="*/ 1724 w 2189"/>
                <a:gd name="T11" fmla="*/ 196 h 788"/>
                <a:gd name="T12" fmla="*/ 1938 w 2189"/>
                <a:gd name="T13" fmla="*/ 8 h 788"/>
                <a:gd name="T14" fmla="*/ 1864 w 2189"/>
                <a:gd name="T15" fmla="*/ 147 h 788"/>
                <a:gd name="T16" fmla="*/ 1700 w 2189"/>
                <a:gd name="T17" fmla="*/ 287 h 788"/>
                <a:gd name="T18" fmla="*/ 1356 w 2189"/>
                <a:gd name="T19" fmla="*/ 500 h 788"/>
                <a:gd name="T20" fmla="*/ 931 w 2189"/>
                <a:gd name="T21" fmla="*/ 655 h 788"/>
                <a:gd name="T22" fmla="*/ 529 w 2189"/>
                <a:gd name="T23" fmla="*/ 704 h 788"/>
                <a:gd name="T24" fmla="*/ 88 w 2189"/>
                <a:gd name="T25" fmla="*/ 664 h 788"/>
                <a:gd name="T26" fmla="*/ 6 w 2189"/>
                <a:gd name="T27" fmla="*/ 582 h 7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89"/>
                <a:gd name="T43" fmla="*/ 0 h 788"/>
                <a:gd name="T44" fmla="*/ 2189 w 2189"/>
                <a:gd name="T45" fmla="*/ 788 h 7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89" h="788">
                  <a:moveTo>
                    <a:pt x="7" y="650"/>
                  </a:moveTo>
                  <a:cubicBezTo>
                    <a:pt x="14" y="642"/>
                    <a:pt x="49" y="683"/>
                    <a:pt x="143" y="695"/>
                  </a:cubicBezTo>
                  <a:cubicBezTo>
                    <a:pt x="237" y="707"/>
                    <a:pt x="430" y="725"/>
                    <a:pt x="572" y="722"/>
                  </a:cubicBezTo>
                  <a:cubicBezTo>
                    <a:pt x="714" y="719"/>
                    <a:pt x="833" y="716"/>
                    <a:pt x="993" y="676"/>
                  </a:cubicBezTo>
                  <a:cubicBezTo>
                    <a:pt x="1153" y="636"/>
                    <a:pt x="1377" y="560"/>
                    <a:pt x="1532" y="484"/>
                  </a:cubicBezTo>
                  <a:cubicBezTo>
                    <a:pt x="1687" y="408"/>
                    <a:pt x="1820" y="298"/>
                    <a:pt x="1925" y="219"/>
                  </a:cubicBezTo>
                  <a:cubicBezTo>
                    <a:pt x="2030" y="140"/>
                    <a:pt x="2137" y="18"/>
                    <a:pt x="2163" y="9"/>
                  </a:cubicBezTo>
                  <a:cubicBezTo>
                    <a:pt x="2189" y="0"/>
                    <a:pt x="2125" y="112"/>
                    <a:pt x="2081" y="164"/>
                  </a:cubicBezTo>
                  <a:cubicBezTo>
                    <a:pt x="2037" y="216"/>
                    <a:pt x="1992" y="254"/>
                    <a:pt x="1898" y="320"/>
                  </a:cubicBezTo>
                  <a:cubicBezTo>
                    <a:pt x="1804" y="386"/>
                    <a:pt x="1657" y="489"/>
                    <a:pt x="1514" y="558"/>
                  </a:cubicBezTo>
                  <a:cubicBezTo>
                    <a:pt x="1371" y="627"/>
                    <a:pt x="1193" y="693"/>
                    <a:pt x="1039" y="731"/>
                  </a:cubicBezTo>
                  <a:cubicBezTo>
                    <a:pt x="885" y="769"/>
                    <a:pt x="748" y="784"/>
                    <a:pt x="591" y="786"/>
                  </a:cubicBezTo>
                  <a:cubicBezTo>
                    <a:pt x="434" y="788"/>
                    <a:pt x="195" y="764"/>
                    <a:pt x="98" y="741"/>
                  </a:cubicBezTo>
                  <a:cubicBezTo>
                    <a:pt x="1" y="718"/>
                    <a:pt x="0" y="658"/>
                    <a:pt x="7" y="65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7" name="Freeform 18"/>
            <p:cNvSpPr>
              <a:spLocks/>
            </p:cNvSpPr>
            <p:nvPr userDrawn="1"/>
          </p:nvSpPr>
          <p:spPr bwMode="ltGray">
            <a:xfrm>
              <a:off x="4198" y="1089"/>
              <a:ext cx="1274" cy="1017"/>
            </a:xfrm>
            <a:custGeom>
              <a:avLst/>
              <a:gdLst>
                <a:gd name="T0" fmla="*/ 257 w 1421"/>
                <a:gd name="T1" fmla="*/ 285 h 1134"/>
                <a:gd name="T2" fmla="*/ 232 w 1421"/>
                <a:gd name="T3" fmla="*/ 264 h 1134"/>
                <a:gd name="T4" fmla="*/ 192 w 1421"/>
                <a:gd name="T5" fmla="*/ 344 h 1134"/>
                <a:gd name="T6" fmla="*/ 108 w 1421"/>
                <a:gd name="T7" fmla="*/ 379 h 1134"/>
                <a:gd name="T8" fmla="*/ 71 w 1421"/>
                <a:gd name="T9" fmla="*/ 347 h 1134"/>
                <a:gd name="T10" fmla="*/ 41 w 1421"/>
                <a:gd name="T11" fmla="*/ 377 h 1134"/>
                <a:gd name="T12" fmla="*/ 13 w 1421"/>
                <a:gd name="T13" fmla="*/ 407 h 1134"/>
                <a:gd name="T14" fmla="*/ 135 w 1421"/>
                <a:gd name="T15" fmla="*/ 407 h 1134"/>
                <a:gd name="T16" fmla="*/ 41 w 1421"/>
                <a:gd name="T17" fmla="*/ 503 h 1134"/>
                <a:gd name="T18" fmla="*/ 6 w 1421"/>
                <a:gd name="T19" fmla="*/ 587 h 1134"/>
                <a:gd name="T20" fmla="*/ 41 w 1421"/>
                <a:gd name="T21" fmla="*/ 675 h 1134"/>
                <a:gd name="T22" fmla="*/ 76 w 1421"/>
                <a:gd name="T23" fmla="*/ 713 h 1134"/>
                <a:gd name="T24" fmla="*/ 14 w 1421"/>
                <a:gd name="T25" fmla="*/ 737 h 1134"/>
                <a:gd name="T26" fmla="*/ 176 w 1421"/>
                <a:gd name="T27" fmla="*/ 718 h 1134"/>
                <a:gd name="T28" fmla="*/ 73 w 1421"/>
                <a:gd name="T29" fmla="*/ 958 h 1134"/>
                <a:gd name="T30" fmla="*/ 106 w 1421"/>
                <a:gd name="T31" fmla="*/ 987 h 1134"/>
                <a:gd name="T32" fmla="*/ 216 w 1421"/>
                <a:gd name="T33" fmla="*/ 773 h 1134"/>
                <a:gd name="T34" fmla="*/ 264 w 1421"/>
                <a:gd name="T35" fmla="*/ 732 h 1134"/>
                <a:gd name="T36" fmla="*/ 224 w 1421"/>
                <a:gd name="T37" fmla="*/ 656 h 1134"/>
                <a:gd name="T38" fmla="*/ 257 w 1421"/>
                <a:gd name="T39" fmla="*/ 691 h 1134"/>
                <a:gd name="T40" fmla="*/ 546 w 1421"/>
                <a:gd name="T41" fmla="*/ 624 h 1134"/>
                <a:gd name="T42" fmla="*/ 735 w 1421"/>
                <a:gd name="T43" fmla="*/ 726 h 1134"/>
                <a:gd name="T44" fmla="*/ 866 w 1421"/>
                <a:gd name="T45" fmla="*/ 895 h 1134"/>
                <a:gd name="T46" fmla="*/ 893 w 1421"/>
                <a:gd name="T47" fmla="*/ 864 h 1134"/>
                <a:gd name="T48" fmla="*/ 1208 w 1421"/>
                <a:gd name="T49" fmla="*/ 923 h 1134"/>
                <a:gd name="T50" fmla="*/ 1165 w 1421"/>
                <a:gd name="T51" fmla="*/ 861 h 1134"/>
                <a:gd name="T52" fmla="*/ 1197 w 1421"/>
                <a:gd name="T53" fmla="*/ 704 h 1134"/>
                <a:gd name="T54" fmla="*/ 1041 w 1421"/>
                <a:gd name="T55" fmla="*/ 409 h 1134"/>
                <a:gd name="T56" fmla="*/ 902 w 1421"/>
                <a:gd name="T57" fmla="*/ 204 h 1134"/>
                <a:gd name="T58" fmla="*/ 770 w 1421"/>
                <a:gd name="T59" fmla="*/ 89 h 1134"/>
                <a:gd name="T60" fmla="*/ 595 w 1421"/>
                <a:gd name="T61" fmla="*/ 0 h 1134"/>
                <a:gd name="T62" fmla="*/ 623 w 1421"/>
                <a:gd name="T63" fmla="*/ 82 h 1134"/>
                <a:gd name="T64" fmla="*/ 466 w 1421"/>
                <a:gd name="T65" fmla="*/ 13 h 1134"/>
                <a:gd name="T66" fmla="*/ 420 w 1421"/>
                <a:gd name="T67" fmla="*/ 83 h 1134"/>
                <a:gd name="T68" fmla="*/ 385 w 1421"/>
                <a:gd name="T69" fmla="*/ 170 h 1134"/>
                <a:gd name="T70" fmla="*/ 638 w 1421"/>
                <a:gd name="T71" fmla="*/ 210 h 1134"/>
                <a:gd name="T72" fmla="*/ 568 w 1421"/>
                <a:gd name="T73" fmla="*/ 307 h 1134"/>
                <a:gd name="T74" fmla="*/ 506 w 1421"/>
                <a:gd name="T75" fmla="*/ 326 h 1134"/>
                <a:gd name="T76" fmla="*/ 379 w 1421"/>
                <a:gd name="T77" fmla="*/ 285 h 1134"/>
                <a:gd name="T78" fmla="*/ 254 w 1421"/>
                <a:gd name="T79" fmla="*/ 210 h 11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21"/>
                <a:gd name="T121" fmla="*/ 0 h 1134"/>
                <a:gd name="T122" fmla="*/ 1421 w 1421"/>
                <a:gd name="T123" fmla="*/ 1134 h 113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21" h="1134">
                  <a:moveTo>
                    <a:pt x="287" y="273"/>
                  </a:moveTo>
                  <a:lnTo>
                    <a:pt x="287" y="318"/>
                  </a:lnTo>
                  <a:lnTo>
                    <a:pt x="253" y="336"/>
                  </a:lnTo>
                  <a:lnTo>
                    <a:pt x="259" y="294"/>
                  </a:lnTo>
                  <a:lnTo>
                    <a:pt x="223" y="318"/>
                  </a:lnTo>
                  <a:lnTo>
                    <a:pt x="214" y="384"/>
                  </a:lnTo>
                  <a:lnTo>
                    <a:pt x="154" y="396"/>
                  </a:lnTo>
                  <a:lnTo>
                    <a:pt x="121" y="423"/>
                  </a:lnTo>
                  <a:lnTo>
                    <a:pt x="85" y="423"/>
                  </a:lnTo>
                  <a:lnTo>
                    <a:pt x="79" y="387"/>
                  </a:lnTo>
                  <a:lnTo>
                    <a:pt x="46" y="387"/>
                  </a:lnTo>
                  <a:lnTo>
                    <a:pt x="46" y="420"/>
                  </a:lnTo>
                  <a:lnTo>
                    <a:pt x="13" y="426"/>
                  </a:lnTo>
                  <a:lnTo>
                    <a:pt x="15" y="454"/>
                  </a:lnTo>
                  <a:lnTo>
                    <a:pt x="60" y="454"/>
                  </a:lnTo>
                  <a:lnTo>
                    <a:pt x="151" y="454"/>
                  </a:lnTo>
                  <a:lnTo>
                    <a:pt x="105" y="545"/>
                  </a:lnTo>
                  <a:lnTo>
                    <a:pt x="46" y="561"/>
                  </a:lnTo>
                  <a:cubicBezTo>
                    <a:pt x="30" y="571"/>
                    <a:pt x="16" y="588"/>
                    <a:pt x="10" y="603"/>
                  </a:cubicBezTo>
                  <a:cubicBezTo>
                    <a:pt x="4" y="618"/>
                    <a:pt x="0" y="639"/>
                    <a:pt x="7" y="654"/>
                  </a:cubicBezTo>
                  <a:lnTo>
                    <a:pt x="49" y="693"/>
                  </a:lnTo>
                  <a:lnTo>
                    <a:pt x="46" y="753"/>
                  </a:lnTo>
                  <a:lnTo>
                    <a:pt x="76" y="762"/>
                  </a:lnTo>
                  <a:lnTo>
                    <a:pt x="85" y="795"/>
                  </a:lnTo>
                  <a:lnTo>
                    <a:pt x="46" y="792"/>
                  </a:lnTo>
                  <a:lnTo>
                    <a:pt x="16" y="822"/>
                  </a:lnTo>
                  <a:lnTo>
                    <a:pt x="121" y="837"/>
                  </a:lnTo>
                  <a:lnTo>
                    <a:pt x="196" y="801"/>
                  </a:lnTo>
                  <a:lnTo>
                    <a:pt x="166" y="975"/>
                  </a:lnTo>
                  <a:lnTo>
                    <a:pt x="82" y="1068"/>
                  </a:lnTo>
                  <a:cubicBezTo>
                    <a:pt x="65" y="1093"/>
                    <a:pt x="49" y="1116"/>
                    <a:pt x="67" y="1125"/>
                  </a:cubicBezTo>
                  <a:cubicBezTo>
                    <a:pt x="85" y="1134"/>
                    <a:pt x="101" y="1124"/>
                    <a:pt x="118" y="1101"/>
                  </a:cubicBezTo>
                  <a:lnTo>
                    <a:pt x="193" y="957"/>
                  </a:lnTo>
                  <a:lnTo>
                    <a:pt x="241" y="862"/>
                  </a:lnTo>
                  <a:lnTo>
                    <a:pt x="287" y="862"/>
                  </a:lnTo>
                  <a:lnTo>
                    <a:pt x="295" y="816"/>
                  </a:lnTo>
                  <a:lnTo>
                    <a:pt x="256" y="792"/>
                  </a:lnTo>
                  <a:lnTo>
                    <a:pt x="250" y="732"/>
                  </a:lnTo>
                  <a:lnTo>
                    <a:pt x="287" y="726"/>
                  </a:lnTo>
                  <a:lnTo>
                    <a:pt x="287" y="771"/>
                  </a:lnTo>
                  <a:lnTo>
                    <a:pt x="400" y="696"/>
                  </a:lnTo>
                  <a:cubicBezTo>
                    <a:pt x="454" y="684"/>
                    <a:pt x="550" y="687"/>
                    <a:pt x="610" y="696"/>
                  </a:cubicBezTo>
                  <a:cubicBezTo>
                    <a:pt x="670" y="705"/>
                    <a:pt x="728" y="734"/>
                    <a:pt x="763" y="753"/>
                  </a:cubicBezTo>
                  <a:cubicBezTo>
                    <a:pt x="798" y="772"/>
                    <a:pt x="801" y="784"/>
                    <a:pt x="820" y="810"/>
                  </a:cubicBezTo>
                  <a:lnTo>
                    <a:pt x="877" y="908"/>
                  </a:lnTo>
                  <a:lnTo>
                    <a:pt x="967" y="998"/>
                  </a:lnTo>
                  <a:lnTo>
                    <a:pt x="925" y="906"/>
                  </a:lnTo>
                  <a:cubicBezTo>
                    <a:pt x="930" y="900"/>
                    <a:pt x="904" y="939"/>
                    <a:pt x="997" y="963"/>
                  </a:cubicBezTo>
                  <a:cubicBezTo>
                    <a:pt x="1090" y="987"/>
                    <a:pt x="1170" y="1000"/>
                    <a:pt x="1228" y="1011"/>
                  </a:cubicBezTo>
                  <a:lnTo>
                    <a:pt x="1348" y="1029"/>
                  </a:lnTo>
                  <a:lnTo>
                    <a:pt x="1375" y="998"/>
                  </a:lnTo>
                  <a:lnTo>
                    <a:pt x="1300" y="960"/>
                  </a:lnTo>
                  <a:lnTo>
                    <a:pt x="1421" y="953"/>
                  </a:lnTo>
                  <a:lnTo>
                    <a:pt x="1336" y="785"/>
                  </a:lnTo>
                  <a:cubicBezTo>
                    <a:pt x="1307" y="722"/>
                    <a:pt x="1273" y="630"/>
                    <a:pt x="1244" y="575"/>
                  </a:cubicBezTo>
                  <a:cubicBezTo>
                    <a:pt x="1166" y="463"/>
                    <a:pt x="1188" y="486"/>
                    <a:pt x="1162" y="456"/>
                  </a:cubicBezTo>
                  <a:lnTo>
                    <a:pt x="1107" y="383"/>
                  </a:lnTo>
                  <a:lnTo>
                    <a:pt x="1007" y="227"/>
                  </a:lnTo>
                  <a:lnTo>
                    <a:pt x="924" y="154"/>
                  </a:lnTo>
                  <a:lnTo>
                    <a:pt x="860" y="99"/>
                  </a:lnTo>
                  <a:lnTo>
                    <a:pt x="709" y="0"/>
                  </a:lnTo>
                  <a:lnTo>
                    <a:pt x="664" y="0"/>
                  </a:lnTo>
                  <a:lnTo>
                    <a:pt x="730" y="81"/>
                  </a:lnTo>
                  <a:lnTo>
                    <a:pt x="695" y="91"/>
                  </a:lnTo>
                  <a:lnTo>
                    <a:pt x="634" y="24"/>
                  </a:lnTo>
                  <a:lnTo>
                    <a:pt x="520" y="15"/>
                  </a:lnTo>
                  <a:lnTo>
                    <a:pt x="493" y="51"/>
                  </a:lnTo>
                  <a:lnTo>
                    <a:pt x="469" y="93"/>
                  </a:lnTo>
                  <a:lnTo>
                    <a:pt x="436" y="153"/>
                  </a:lnTo>
                  <a:lnTo>
                    <a:pt x="430" y="189"/>
                  </a:lnTo>
                  <a:lnTo>
                    <a:pt x="706" y="186"/>
                  </a:lnTo>
                  <a:lnTo>
                    <a:pt x="712" y="234"/>
                  </a:lnTo>
                  <a:lnTo>
                    <a:pt x="628" y="291"/>
                  </a:lnTo>
                  <a:lnTo>
                    <a:pt x="634" y="342"/>
                  </a:lnTo>
                  <a:lnTo>
                    <a:pt x="574" y="399"/>
                  </a:lnTo>
                  <a:lnTo>
                    <a:pt x="565" y="363"/>
                  </a:lnTo>
                  <a:lnTo>
                    <a:pt x="505" y="366"/>
                  </a:lnTo>
                  <a:cubicBezTo>
                    <a:pt x="481" y="359"/>
                    <a:pt x="448" y="339"/>
                    <a:pt x="423" y="318"/>
                  </a:cubicBezTo>
                  <a:lnTo>
                    <a:pt x="355" y="243"/>
                  </a:lnTo>
                  <a:lnTo>
                    <a:pt x="283" y="234"/>
                  </a:lnTo>
                  <a:lnTo>
                    <a:pt x="287" y="318"/>
                  </a:ln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8" name="Freeform 19"/>
            <p:cNvSpPr>
              <a:spLocks/>
            </p:cNvSpPr>
            <p:nvPr userDrawn="1"/>
          </p:nvSpPr>
          <p:spPr bwMode="ltGray">
            <a:xfrm>
              <a:off x="4408" y="1097"/>
              <a:ext cx="209" cy="188"/>
            </a:xfrm>
            <a:custGeom>
              <a:avLst/>
              <a:gdLst>
                <a:gd name="T0" fmla="*/ 16 w 233"/>
                <a:gd name="T1" fmla="*/ 158 h 210"/>
                <a:gd name="T2" fmla="*/ 0 w 233"/>
                <a:gd name="T3" fmla="*/ 180 h 210"/>
                <a:gd name="T4" fmla="*/ 70 w 233"/>
                <a:gd name="T5" fmla="*/ 188 h 210"/>
                <a:gd name="T6" fmla="*/ 118 w 233"/>
                <a:gd name="T7" fmla="*/ 183 h 210"/>
                <a:gd name="T8" fmla="*/ 132 w 233"/>
                <a:gd name="T9" fmla="*/ 164 h 210"/>
                <a:gd name="T10" fmla="*/ 137 w 233"/>
                <a:gd name="T11" fmla="*/ 99 h 210"/>
                <a:gd name="T12" fmla="*/ 209 w 233"/>
                <a:gd name="T13" fmla="*/ 73 h 210"/>
                <a:gd name="T14" fmla="*/ 143 w 233"/>
                <a:gd name="T15" fmla="*/ 0 h 210"/>
                <a:gd name="T16" fmla="*/ 148 w 233"/>
                <a:gd name="T17" fmla="*/ 43 h 210"/>
                <a:gd name="T18" fmla="*/ 110 w 233"/>
                <a:gd name="T19" fmla="*/ 51 h 210"/>
                <a:gd name="T20" fmla="*/ 105 w 233"/>
                <a:gd name="T21" fmla="*/ 78 h 210"/>
                <a:gd name="T22" fmla="*/ 48 w 233"/>
                <a:gd name="T23" fmla="*/ 70 h 210"/>
                <a:gd name="T24" fmla="*/ 51 w 233"/>
                <a:gd name="T25" fmla="*/ 142 h 210"/>
                <a:gd name="T26" fmla="*/ 16 w 233"/>
                <a:gd name="T27" fmla="*/ 158 h 2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3"/>
                <a:gd name="T43" fmla="*/ 0 h 210"/>
                <a:gd name="T44" fmla="*/ 233 w 233"/>
                <a:gd name="T45" fmla="*/ 210 h 21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3" h="210">
                  <a:moveTo>
                    <a:pt x="18" y="177"/>
                  </a:moveTo>
                  <a:lnTo>
                    <a:pt x="0" y="201"/>
                  </a:lnTo>
                  <a:lnTo>
                    <a:pt x="78" y="210"/>
                  </a:lnTo>
                  <a:lnTo>
                    <a:pt x="132" y="204"/>
                  </a:lnTo>
                  <a:lnTo>
                    <a:pt x="147" y="183"/>
                  </a:lnTo>
                  <a:lnTo>
                    <a:pt x="153" y="111"/>
                  </a:lnTo>
                  <a:lnTo>
                    <a:pt x="233" y="82"/>
                  </a:lnTo>
                  <a:lnTo>
                    <a:pt x="159" y="0"/>
                  </a:lnTo>
                  <a:lnTo>
                    <a:pt x="165" y="48"/>
                  </a:lnTo>
                  <a:lnTo>
                    <a:pt x="123" y="57"/>
                  </a:lnTo>
                  <a:lnTo>
                    <a:pt x="117" y="87"/>
                  </a:lnTo>
                  <a:cubicBezTo>
                    <a:pt x="78" y="99"/>
                    <a:pt x="61" y="65"/>
                    <a:pt x="54" y="78"/>
                  </a:cubicBezTo>
                  <a:lnTo>
                    <a:pt x="57" y="159"/>
                  </a:lnTo>
                  <a:lnTo>
                    <a:pt x="18" y="17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9" name="Freeform 20"/>
            <p:cNvSpPr>
              <a:spLocks/>
            </p:cNvSpPr>
            <p:nvPr userDrawn="1"/>
          </p:nvSpPr>
          <p:spPr bwMode="ltGray">
            <a:xfrm>
              <a:off x="4043" y="1045"/>
              <a:ext cx="451" cy="348"/>
            </a:xfrm>
            <a:custGeom>
              <a:avLst/>
              <a:gdLst>
                <a:gd name="T0" fmla="*/ 87 w 504"/>
                <a:gd name="T1" fmla="*/ 329 h 388"/>
                <a:gd name="T2" fmla="*/ 127 w 504"/>
                <a:gd name="T3" fmla="*/ 329 h 388"/>
                <a:gd name="T4" fmla="*/ 207 w 504"/>
                <a:gd name="T5" fmla="*/ 302 h 388"/>
                <a:gd name="T6" fmla="*/ 234 w 504"/>
                <a:gd name="T7" fmla="*/ 302 h 388"/>
                <a:gd name="T8" fmla="*/ 271 w 504"/>
                <a:gd name="T9" fmla="*/ 305 h 388"/>
                <a:gd name="T10" fmla="*/ 290 w 504"/>
                <a:gd name="T11" fmla="*/ 329 h 388"/>
                <a:gd name="T12" fmla="*/ 290 w 504"/>
                <a:gd name="T13" fmla="*/ 289 h 388"/>
                <a:gd name="T14" fmla="*/ 330 w 504"/>
                <a:gd name="T15" fmla="*/ 248 h 388"/>
                <a:gd name="T16" fmla="*/ 370 w 504"/>
                <a:gd name="T17" fmla="*/ 248 h 388"/>
                <a:gd name="T18" fmla="*/ 290 w 504"/>
                <a:gd name="T19" fmla="*/ 207 h 388"/>
                <a:gd name="T20" fmla="*/ 260 w 504"/>
                <a:gd name="T21" fmla="*/ 248 h 388"/>
                <a:gd name="T22" fmla="*/ 168 w 504"/>
                <a:gd name="T23" fmla="*/ 248 h 388"/>
                <a:gd name="T24" fmla="*/ 208 w 504"/>
                <a:gd name="T25" fmla="*/ 207 h 388"/>
                <a:gd name="T26" fmla="*/ 208 w 504"/>
                <a:gd name="T27" fmla="*/ 166 h 388"/>
                <a:gd name="T28" fmla="*/ 249 w 504"/>
                <a:gd name="T29" fmla="*/ 166 h 388"/>
                <a:gd name="T30" fmla="*/ 287 w 504"/>
                <a:gd name="T31" fmla="*/ 146 h 388"/>
                <a:gd name="T32" fmla="*/ 352 w 504"/>
                <a:gd name="T33" fmla="*/ 181 h 388"/>
                <a:gd name="T34" fmla="*/ 392 w 504"/>
                <a:gd name="T35" fmla="*/ 144 h 388"/>
                <a:gd name="T36" fmla="*/ 413 w 504"/>
                <a:gd name="T37" fmla="*/ 95 h 388"/>
                <a:gd name="T38" fmla="*/ 408 w 504"/>
                <a:gd name="T39" fmla="*/ 74 h 388"/>
                <a:gd name="T40" fmla="*/ 451 w 504"/>
                <a:gd name="T41" fmla="*/ 60 h 388"/>
                <a:gd name="T42" fmla="*/ 448 w 504"/>
                <a:gd name="T43" fmla="*/ 30 h 388"/>
                <a:gd name="T44" fmla="*/ 416 w 504"/>
                <a:gd name="T45" fmla="*/ 9 h 388"/>
                <a:gd name="T46" fmla="*/ 317 w 504"/>
                <a:gd name="T47" fmla="*/ 9 h 388"/>
                <a:gd name="T48" fmla="*/ 199 w 504"/>
                <a:gd name="T49" fmla="*/ 65 h 388"/>
                <a:gd name="T50" fmla="*/ 174 w 504"/>
                <a:gd name="T51" fmla="*/ 92 h 388"/>
                <a:gd name="T52" fmla="*/ 132 w 504"/>
                <a:gd name="T53" fmla="*/ 95 h 388"/>
                <a:gd name="T54" fmla="*/ 72 w 504"/>
                <a:gd name="T55" fmla="*/ 117 h 388"/>
                <a:gd name="T56" fmla="*/ 59 w 504"/>
                <a:gd name="T57" fmla="*/ 133 h 388"/>
                <a:gd name="T58" fmla="*/ 47 w 504"/>
                <a:gd name="T59" fmla="*/ 166 h 388"/>
                <a:gd name="T60" fmla="*/ 47 w 504"/>
                <a:gd name="T61" fmla="*/ 207 h 388"/>
                <a:gd name="T62" fmla="*/ 13 w 504"/>
                <a:gd name="T63" fmla="*/ 216 h 388"/>
                <a:gd name="T64" fmla="*/ 13 w 504"/>
                <a:gd name="T65" fmla="*/ 305 h 388"/>
                <a:gd name="T66" fmla="*/ 48 w 504"/>
                <a:gd name="T67" fmla="*/ 305 h 388"/>
                <a:gd name="T68" fmla="*/ 54 w 504"/>
                <a:gd name="T69" fmla="*/ 267 h 388"/>
                <a:gd name="T70" fmla="*/ 132 w 504"/>
                <a:gd name="T71" fmla="*/ 270 h 388"/>
                <a:gd name="T72" fmla="*/ 118 w 504"/>
                <a:gd name="T73" fmla="*/ 297 h 388"/>
                <a:gd name="T74" fmla="*/ 78 w 504"/>
                <a:gd name="T75" fmla="*/ 302 h 388"/>
                <a:gd name="T76" fmla="*/ 87 w 504"/>
                <a:gd name="T77" fmla="*/ 329 h 3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4"/>
                <a:gd name="T118" fmla="*/ 0 h 388"/>
                <a:gd name="T119" fmla="*/ 504 w 504"/>
                <a:gd name="T120" fmla="*/ 388 h 3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4" h="388">
                  <a:moveTo>
                    <a:pt x="97" y="367"/>
                  </a:moveTo>
                  <a:lnTo>
                    <a:pt x="142" y="367"/>
                  </a:lnTo>
                  <a:cubicBezTo>
                    <a:pt x="164" y="362"/>
                    <a:pt x="180" y="340"/>
                    <a:pt x="231" y="337"/>
                  </a:cubicBezTo>
                  <a:cubicBezTo>
                    <a:pt x="282" y="334"/>
                    <a:pt x="244" y="337"/>
                    <a:pt x="261" y="337"/>
                  </a:cubicBezTo>
                  <a:lnTo>
                    <a:pt x="303" y="340"/>
                  </a:lnTo>
                  <a:lnTo>
                    <a:pt x="324" y="367"/>
                  </a:lnTo>
                  <a:lnTo>
                    <a:pt x="324" y="322"/>
                  </a:lnTo>
                  <a:lnTo>
                    <a:pt x="369" y="276"/>
                  </a:lnTo>
                  <a:lnTo>
                    <a:pt x="414" y="276"/>
                  </a:lnTo>
                  <a:lnTo>
                    <a:pt x="324" y="231"/>
                  </a:lnTo>
                  <a:lnTo>
                    <a:pt x="291" y="277"/>
                  </a:lnTo>
                  <a:lnTo>
                    <a:pt x="188" y="276"/>
                  </a:lnTo>
                  <a:lnTo>
                    <a:pt x="233" y="231"/>
                  </a:lnTo>
                  <a:lnTo>
                    <a:pt x="233" y="185"/>
                  </a:lnTo>
                  <a:lnTo>
                    <a:pt x="278" y="185"/>
                  </a:lnTo>
                  <a:lnTo>
                    <a:pt x="321" y="163"/>
                  </a:lnTo>
                  <a:lnTo>
                    <a:pt x="393" y="202"/>
                  </a:lnTo>
                  <a:lnTo>
                    <a:pt x="438" y="160"/>
                  </a:lnTo>
                  <a:lnTo>
                    <a:pt x="462" y="106"/>
                  </a:lnTo>
                  <a:lnTo>
                    <a:pt x="456" y="82"/>
                  </a:lnTo>
                  <a:lnTo>
                    <a:pt x="504" y="67"/>
                  </a:lnTo>
                  <a:lnTo>
                    <a:pt x="501" y="34"/>
                  </a:lnTo>
                  <a:lnTo>
                    <a:pt x="465" y="10"/>
                  </a:lnTo>
                  <a:cubicBezTo>
                    <a:pt x="441" y="6"/>
                    <a:pt x="394" y="0"/>
                    <a:pt x="354" y="10"/>
                  </a:cubicBezTo>
                  <a:cubicBezTo>
                    <a:pt x="306" y="13"/>
                    <a:pt x="248" y="56"/>
                    <a:pt x="222" y="73"/>
                  </a:cubicBezTo>
                  <a:lnTo>
                    <a:pt x="195" y="103"/>
                  </a:lnTo>
                  <a:lnTo>
                    <a:pt x="147" y="106"/>
                  </a:lnTo>
                  <a:lnTo>
                    <a:pt x="81" y="130"/>
                  </a:lnTo>
                  <a:cubicBezTo>
                    <a:pt x="68" y="137"/>
                    <a:pt x="71" y="139"/>
                    <a:pt x="66" y="148"/>
                  </a:cubicBezTo>
                  <a:cubicBezTo>
                    <a:pt x="61" y="157"/>
                    <a:pt x="54" y="171"/>
                    <a:pt x="52" y="185"/>
                  </a:cubicBezTo>
                  <a:cubicBezTo>
                    <a:pt x="38" y="210"/>
                    <a:pt x="58" y="222"/>
                    <a:pt x="52" y="231"/>
                  </a:cubicBezTo>
                  <a:lnTo>
                    <a:pt x="15" y="241"/>
                  </a:lnTo>
                  <a:cubicBezTo>
                    <a:pt x="9" y="259"/>
                    <a:pt x="0" y="292"/>
                    <a:pt x="15" y="340"/>
                  </a:cubicBezTo>
                  <a:cubicBezTo>
                    <a:pt x="30" y="388"/>
                    <a:pt x="46" y="347"/>
                    <a:pt x="54" y="340"/>
                  </a:cubicBezTo>
                  <a:lnTo>
                    <a:pt x="60" y="298"/>
                  </a:lnTo>
                  <a:lnTo>
                    <a:pt x="147" y="301"/>
                  </a:lnTo>
                  <a:lnTo>
                    <a:pt x="132" y="331"/>
                  </a:lnTo>
                  <a:lnTo>
                    <a:pt x="87" y="337"/>
                  </a:lnTo>
                  <a:lnTo>
                    <a:pt x="97" y="36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0" name="Freeform 21"/>
            <p:cNvSpPr>
              <a:spLocks/>
            </p:cNvSpPr>
            <p:nvPr userDrawn="1"/>
          </p:nvSpPr>
          <p:spPr bwMode="ltGray">
            <a:xfrm>
              <a:off x="4118" y="960"/>
              <a:ext cx="174" cy="156"/>
            </a:xfrm>
            <a:custGeom>
              <a:avLst/>
              <a:gdLst>
                <a:gd name="T0" fmla="*/ 0 w 194"/>
                <a:gd name="T1" fmla="*/ 156 h 174"/>
                <a:gd name="T2" fmla="*/ 30 w 194"/>
                <a:gd name="T3" fmla="*/ 121 h 174"/>
                <a:gd name="T4" fmla="*/ 94 w 194"/>
                <a:gd name="T5" fmla="*/ 118 h 174"/>
                <a:gd name="T6" fmla="*/ 124 w 194"/>
                <a:gd name="T7" fmla="*/ 83 h 174"/>
                <a:gd name="T8" fmla="*/ 126 w 194"/>
                <a:gd name="T9" fmla="*/ 62 h 174"/>
                <a:gd name="T10" fmla="*/ 174 w 194"/>
                <a:gd name="T11" fmla="*/ 48 h 174"/>
                <a:gd name="T12" fmla="*/ 151 w 194"/>
                <a:gd name="T13" fmla="*/ 24 h 174"/>
                <a:gd name="T14" fmla="*/ 121 w 194"/>
                <a:gd name="T15" fmla="*/ 27 h 174"/>
                <a:gd name="T16" fmla="*/ 89 w 194"/>
                <a:gd name="T17" fmla="*/ 0 h 174"/>
                <a:gd name="T18" fmla="*/ 65 w 194"/>
                <a:gd name="T19" fmla="*/ 30 h 174"/>
                <a:gd name="T20" fmla="*/ 0 w 194"/>
                <a:gd name="T21" fmla="*/ 78 h 174"/>
                <a:gd name="T22" fmla="*/ 0 w 194"/>
                <a:gd name="T23" fmla="*/ 156 h 1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4"/>
                <a:gd name="T37" fmla="*/ 0 h 174"/>
                <a:gd name="T38" fmla="*/ 194 w 194"/>
                <a:gd name="T39" fmla="*/ 174 h 1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4" h="174">
                  <a:moveTo>
                    <a:pt x="0" y="174"/>
                  </a:moveTo>
                  <a:lnTo>
                    <a:pt x="33" y="135"/>
                  </a:lnTo>
                  <a:lnTo>
                    <a:pt x="105" y="132"/>
                  </a:lnTo>
                  <a:lnTo>
                    <a:pt x="138" y="93"/>
                  </a:lnTo>
                  <a:lnTo>
                    <a:pt x="141" y="69"/>
                  </a:lnTo>
                  <a:lnTo>
                    <a:pt x="194" y="54"/>
                  </a:lnTo>
                  <a:lnTo>
                    <a:pt x="168" y="27"/>
                  </a:lnTo>
                  <a:lnTo>
                    <a:pt x="135" y="30"/>
                  </a:lnTo>
                  <a:lnTo>
                    <a:pt x="99" y="0"/>
                  </a:lnTo>
                  <a:lnTo>
                    <a:pt x="72" y="33"/>
                  </a:lnTo>
                  <a:lnTo>
                    <a:pt x="0" y="87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ltGray">
            <a:xfrm>
              <a:off x="2789" y="967"/>
              <a:ext cx="1460" cy="1790"/>
            </a:xfrm>
            <a:custGeom>
              <a:avLst/>
              <a:gdLst>
                <a:gd name="T0" fmla="*/ 950 w 1630"/>
                <a:gd name="T1" fmla="*/ 8 h 1996"/>
                <a:gd name="T2" fmla="*/ 777 w 1630"/>
                <a:gd name="T3" fmla="*/ 74 h 1996"/>
                <a:gd name="T4" fmla="*/ 500 w 1630"/>
                <a:gd name="T5" fmla="*/ 247 h 1996"/>
                <a:gd name="T6" fmla="*/ 238 w 1630"/>
                <a:gd name="T7" fmla="*/ 542 h 1996"/>
                <a:gd name="T8" fmla="*/ 99 w 1630"/>
                <a:gd name="T9" fmla="*/ 804 h 1996"/>
                <a:gd name="T10" fmla="*/ 9 w 1630"/>
                <a:gd name="T11" fmla="*/ 1140 h 1996"/>
                <a:gd name="T12" fmla="*/ 17 w 1630"/>
                <a:gd name="T13" fmla="*/ 1484 h 1996"/>
                <a:gd name="T14" fmla="*/ 65 w 1630"/>
                <a:gd name="T15" fmla="*/ 1602 h 1996"/>
                <a:gd name="T16" fmla="*/ 130 w 1630"/>
                <a:gd name="T17" fmla="*/ 1658 h 1996"/>
                <a:gd name="T18" fmla="*/ 170 w 1630"/>
                <a:gd name="T19" fmla="*/ 1790 h 1996"/>
                <a:gd name="T20" fmla="*/ 192 w 1630"/>
                <a:gd name="T21" fmla="*/ 1728 h 1996"/>
                <a:gd name="T22" fmla="*/ 224 w 1630"/>
                <a:gd name="T23" fmla="*/ 1631 h 1996"/>
                <a:gd name="T24" fmla="*/ 248 w 1630"/>
                <a:gd name="T25" fmla="*/ 1462 h 1996"/>
                <a:gd name="T26" fmla="*/ 339 w 1630"/>
                <a:gd name="T27" fmla="*/ 1368 h 1996"/>
                <a:gd name="T28" fmla="*/ 345 w 1630"/>
                <a:gd name="T29" fmla="*/ 1454 h 1996"/>
                <a:gd name="T30" fmla="*/ 353 w 1630"/>
                <a:gd name="T31" fmla="*/ 1521 h 1996"/>
                <a:gd name="T32" fmla="*/ 315 w 1630"/>
                <a:gd name="T33" fmla="*/ 1645 h 1996"/>
                <a:gd name="T34" fmla="*/ 425 w 1630"/>
                <a:gd name="T35" fmla="*/ 1443 h 1996"/>
                <a:gd name="T36" fmla="*/ 471 w 1630"/>
                <a:gd name="T37" fmla="*/ 1349 h 1996"/>
                <a:gd name="T38" fmla="*/ 675 w 1630"/>
                <a:gd name="T39" fmla="*/ 1351 h 1996"/>
                <a:gd name="T40" fmla="*/ 737 w 1630"/>
                <a:gd name="T41" fmla="*/ 1311 h 1996"/>
                <a:gd name="T42" fmla="*/ 716 w 1630"/>
                <a:gd name="T43" fmla="*/ 1389 h 1996"/>
                <a:gd name="T44" fmla="*/ 777 w 1630"/>
                <a:gd name="T45" fmla="*/ 1464 h 1996"/>
                <a:gd name="T46" fmla="*/ 826 w 1630"/>
                <a:gd name="T47" fmla="*/ 1311 h 1996"/>
                <a:gd name="T48" fmla="*/ 683 w 1630"/>
                <a:gd name="T49" fmla="*/ 1217 h 1996"/>
                <a:gd name="T50" fmla="*/ 584 w 1630"/>
                <a:gd name="T51" fmla="*/ 1155 h 1996"/>
                <a:gd name="T52" fmla="*/ 600 w 1630"/>
                <a:gd name="T53" fmla="*/ 1099 h 1996"/>
                <a:gd name="T54" fmla="*/ 689 w 1630"/>
                <a:gd name="T55" fmla="*/ 1058 h 1996"/>
                <a:gd name="T56" fmla="*/ 858 w 1630"/>
                <a:gd name="T57" fmla="*/ 991 h 1996"/>
                <a:gd name="T58" fmla="*/ 933 w 1630"/>
                <a:gd name="T59" fmla="*/ 1036 h 1996"/>
                <a:gd name="T60" fmla="*/ 1027 w 1630"/>
                <a:gd name="T61" fmla="*/ 1037 h 1996"/>
                <a:gd name="T62" fmla="*/ 1129 w 1630"/>
                <a:gd name="T63" fmla="*/ 1034 h 1996"/>
                <a:gd name="T64" fmla="*/ 1027 w 1630"/>
                <a:gd name="T65" fmla="*/ 1338 h 1996"/>
                <a:gd name="T66" fmla="*/ 1129 w 1630"/>
                <a:gd name="T67" fmla="*/ 1265 h 1996"/>
                <a:gd name="T68" fmla="*/ 1146 w 1630"/>
                <a:gd name="T69" fmla="*/ 1160 h 1996"/>
                <a:gd name="T70" fmla="*/ 1240 w 1630"/>
                <a:gd name="T71" fmla="*/ 1093 h 1996"/>
                <a:gd name="T72" fmla="*/ 1272 w 1630"/>
                <a:gd name="T73" fmla="*/ 1018 h 1996"/>
                <a:gd name="T74" fmla="*/ 1390 w 1630"/>
                <a:gd name="T75" fmla="*/ 1004 h 1996"/>
                <a:gd name="T76" fmla="*/ 1449 w 1630"/>
                <a:gd name="T77" fmla="*/ 934 h 1996"/>
                <a:gd name="T78" fmla="*/ 1393 w 1630"/>
                <a:gd name="T79" fmla="*/ 929 h 1996"/>
                <a:gd name="T80" fmla="*/ 1328 w 1630"/>
                <a:gd name="T81" fmla="*/ 859 h 1996"/>
                <a:gd name="T82" fmla="*/ 1191 w 1630"/>
                <a:gd name="T83" fmla="*/ 797 h 1996"/>
                <a:gd name="T84" fmla="*/ 1054 w 1630"/>
                <a:gd name="T85" fmla="*/ 819 h 1996"/>
                <a:gd name="T86" fmla="*/ 925 w 1630"/>
                <a:gd name="T87" fmla="*/ 671 h 1996"/>
                <a:gd name="T88" fmla="*/ 869 w 1630"/>
                <a:gd name="T89" fmla="*/ 649 h 1996"/>
                <a:gd name="T90" fmla="*/ 931 w 1630"/>
                <a:gd name="T91" fmla="*/ 606 h 1996"/>
                <a:gd name="T92" fmla="*/ 877 w 1630"/>
                <a:gd name="T93" fmla="*/ 566 h 1996"/>
                <a:gd name="T94" fmla="*/ 818 w 1630"/>
                <a:gd name="T95" fmla="*/ 531 h 1996"/>
                <a:gd name="T96" fmla="*/ 771 w 1630"/>
                <a:gd name="T97" fmla="*/ 466 h 1996"/>
                <a:gd name="T98" fmla="*/ 777 w 1630"/>
                <a:gd name="T99" fmla="*/ 399 h 1996"/>
                <a:gd name="T100" fmla="*/ 890 w 1630"/>
                <a:gd name="T101" fmla="*/ 431 h 1996"/>
                <a:gd name="T102" fmla="*/ 818 w 1630"/>
                <a:gd name="T103" fmla="*/ 391 h 1996"/>
                <a:gd name="T104" fmla="*/ 823 w 1630"/>
                <a:gd name="T105" fmla="*/ 351 h 1996"/>
                <a:gd name="T106" fmla="*/ 925 w 1630"/>
                <a:gd name="T107" fmla="*/ 300 h 1996"/>
                <a:gd name="T108" fmla="*/ 939 w 1630"/>
                <a:gd name="T109" fmla="*/ 248 h 1996"/>
                <a:gd name="T110" fmla="*/ 1011 w 1630"/>
                <a:gd name="T111" fmla="*/ 222 h 1996"/>
                <a:gd name="T112" fmla="*/ 1052 w 1630"/>
                <a:gd name="T113" fmla="*/ 122 h 1996"/>
                <a:gd name="T114" fmla="*/ 1057 w 1630"/>
                <a:gd name="T115" fmla="*/ 12 h 19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1996"/>
                <a:gd name="T176" fmla="*/ 1630 w 1630"/>
                <a:gd name="T177" fmla="*/ 1996 h 199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1996">
                  <a:moveTo>
                    <a:pt x="1125" y="0"/>
                  </a:moveTo>
                  <a:lnTo>
                    <a:pt x="1061" y="9"/>
                  </a:lnTo>
                  <a:lnTo>
                    <a:pt x="952" y="52"/>
                  </a:lnTo>
                  <a:lnTo>
                    <a:pt x="868" y="82"/>
                  </a:lnTo>
                  <a:lnTo>
                    <a:pt x="768" y="137"/>
                  </a:lnTo>
                  <a:lnTo>
                    <a:pt x="558" y="275"/>
                  </a:lnTo>
                  <a:lnTo>
                    <a:pt x="403" y="430"/>
                  </a:lnTo>
                  <a:lnTo>
                    <a:pt x="266" y="604"/>
                  </a:lnTo>
                  <a:cubicBezTo>
                    <a:pt x="226" y="660"/>
                    <a:pt x="189" y="720"/>
                    <a:pt x="163" y="769"/>
                  </a:cubicBezTo>
                  <a:cubicBezTo>
                    <a:pt x="135" y="828"/>
                    <a:pt x="129" y="844"/>
                    <a:pt x="110" y="896"/>
                  </a:cubicBezTo>
                  <a:lnTo>
                    <a:pt x="46" y="1079"/>
                  </a:lnTo>
                  <a:lnTo>
                    <a:pt x="10" y="1271"/>
                  </a:lnTo>
                  <a:lnTo>
                    <a:pt x="0" y="1445"/>
                  </a:lnTo>
                  <a:lnTo>
                    <a:pt x="19" y="1655"/>
                  </a:lnTo>
                  <a:lnTo>
                    <a:pt x="58" y="1735"/>
                  </a:lnTo>
                  <a:lnTo>
                    <a:pt x="73" y="1786"/>
                  </a:lnTo>
                  <a:lnTo>
                    <a:pt x="103" y="1777"/>
                  </a:lnTo>
                  <a:lnTo>
                    <a:pt x="145" y="1849"/>
                  </a:lnTo>
                  <a:lnTo>
                    <a:pt x="157" y="1957"/>
                  </a:lnTo>
                  <a:lnTo>
                    <a:pt x="190" y="1996"/>
                  </a:lnTo>
                  <a:lnTo>
                    <a:pt x="247" y="1993"/>
                  </a:lnTo>
                  <a:lnTo>
                    <a:pt x="214" y="1927"/>
                  </a:lnTo>
                  <a:lnTo>
                    <a:pt x="199" y="1834"/>
                  </a:lnTo>
                  <a:lnTo>
                    <a:pt x="250" y="1819"/>
                  </a:lnTo>
                  <a:lnTo>
                    <a:pt x="253" y="1705"/>
                  </a:lnTo>
                  <a:lnTo>
                    <a:pt x="277" y="1630"/>
                  </a:lnTo>
                  <a:lnTo>
                    <a:pt x="286" y="1591"/>
                  </a:lnTo>
                  <a:lnTo>
                    <a:pt x="379" y="1525"/>
                  </a:lnTo>
                  <a:lnTo>
                    <a:pt x="325" y="1627"/>
                  </a:lnTo>
                  <a:lnTo>
                    <a:pt x="385" y="1621"/>
                  </a:lnTo>
                  <a:lnTo>
                    <a:pt x="358" y="1666"/>
                  </a:lnTo>
                  <a:cubicBezTo>
                    <a:pt x="359" y="1678"/>
                    <a:pt x="395" y="1678"/>
                    <a:pt x="394" y="1696"/>
                  </a:cubicBezTo>
                  <a:cubicBezTo>
                    <a:pt x="393" y="1714"/>
                    <a:pt x="359" y="1754"/>
                    <a:pt x="352" y="1777"/>
                  </a:cubicBezTo>
                  <a:cubicBezTo>
                    <a:pt x="345" y="1800"/>
                    <a:pt x="330" y="1841"/>
                    <a:pt x="352" y="1834"/>
                  </a:cubicBezTo>
                  <a:cubicBezTo>
                    <a:pt x="374" y="1827"/>
                    <a:pt x="464" y="1769"/>
                    <a:pt x="484" y="1732"/>
                  </a:cubicBezTo>
                  <a:lnTo>
                    <a:pt x="475" y="1609"/>
                  </a:lnTo>
                  <a:lnTo>
                    <a:pt x="517" y="1558"/>
                  </a:lnTo>
                  <a:lnTo>
                    <a:pt x="526" y="1504"/>
                  </a:lnTo>
                  <a:lnTo>
                    <a:pt x="568" y="1570"/>
                  </a:lnTo>
                  <a:lnTo>
                    <a:pt x="754" y="1507"/>
                  </a:lnTo>
                  <a:lnTo>
                    <a:pt x="748" y="1438"/>
                  </a:lnTo>
                  <a:lnTo>
                    <a:pt x="823" y="1462"/>
                  </a:lnTo>
                  <a:lnTo>
                    <a:pt x="844" y="1513"/>
                  </a:lnTo>
                  <a:lnTo>
                    <a:pt x="799" y="1549"/>
                  </a:lnTo>
                  <a:cubicBezTo>
                    <a:pt x="793" y="1567"/>
                    <a:pt x="793" y="1585"/>
                    <a:pt x="808" y="1624"/>
                  </a:cubicBezTo>
                  <a:cubicBezTo>
                    <a:pt x="823" y="1663"/>
                    <a:pt x="859" y="1649"/>
                    <a:pt x="868" y="1633"/>
                  </a:cubicBezTo>
                  <a:lnTo>
                    <a:pt x="865" y="1528"/>
                  </a:lnTo>
                  <a:lnTo>
                    <a:pt x="922" y="1462"/>
                  </a:lnTo>
                  <a:lnTo>
                    <a:pt x="826" y="1417"/>
                  </a:lnTo>
                  <a:lnTo>
                    <a:pt x="763" y="1357"/>
                  </a:lnTo>
                  <a:lnTo>
                    <a:pt x="742" y="1300"/>
                  </a:lnTo>
                  <a:lnTo>
                    <a:pt x="652" y="1288"/>
                  </a:lnTo>
                  <a:lnTo>
                    <a:pt x="664" y="1255"/>
                  </a:lnTo>
                  <a:lnTo>
                    <a:pt x="670" y="1225"/>
                  </a:lnTo>
                  <a:lnTo>
                    <a:pt x="733" y="1222"/>
                  </a:lnTo>
                  <a:lnTo>
                    <a:pt x="769" y="1180"/>
                  </a:lnTo>
                  <a:lnTo>
                    <a:pt x="835" y="1090"/>
                  </a:lnTo>
                  <a:lnTo>
                    <a:pt x="958" y="1105"/>
                  </a:lnTo>
                  <a:lnTo>
                    <a:pt x="991" y="1153"/>
                  </a:lnTo>
                  <a:lnTo>
                    <a:pt x="1042" y="1155"/>
                  </a:lnTo>
                  <a:lnTo>
                    <a:pt x="1105" y="1090"/>
                  </a:lnTo>
                  <a:lnTo>
                    <a:pt x="1147" y="1156"/>
                  </a:lnTo>
                  <a:lnTo>
                    <a:pt x="1216" y="1132"/>
                  </a:lnTo>
                  <a:lnTo>
                    <a:pt x="1261" y="1153"/>
                  </a:lnTo>
                  <a:lnTo>
                    <a:pt x="1147" y="1360"/>
                  </a:lnTo>
                  <a:lnTo>
                    <a:pt x="1147" y="1492"/>
                  </a:lnTo>
                  <a:lnTo>
                    <a:pt x="1189" y="1492"/>
                  </a:lnTo>
                  <a:lnTo>
                    <a:pt x="1261" y="1411"/>
                  </a:lnTo>
                  <a:lnTo>
                    <a:pt x="1258" y="1327"/>
                  </a:lnTo>
                  <a:lnTo>
                    <a:pt x="1279" y="1294"/>
                  </a:lnTo>
                  <a:lnTo>
                    <a:pt x="1294" y="1243"/>
                  </a:lnTo>
                  <a:lnTo>
                    <a:pt x="1384" y="1219"/>
                  </a:lnTo>
                  <a:lnTo>
                    <a:pt x="1372" y="1162"/>
                  </a:lnTo>
                  <a:lnTo>
                    <a:pt x="1420" y="1135"/>
                  </a:lnTo>
                  <a:lnTo>
                    <a:pt x="1459" y="1117"/>
                  </a:lnTo>
                  <a:lnTo>
                    <a:pt x="1552" y="1120"/>
                  </a:lnTo>
                  <a:lnTo>
                    <a:pt x="1591" y="1063"/>
                  </a:lnTo>
                  <a:lnTo>
                    <a:pt x="1618" y="1042"/>
                  </a:lnTo>
                  <a:lnTo>
                    <a:pt x="1630" y="1024"/>
                  </a:lnTo>
                  <a:lnTo>
                    <a:pt x="1555" y="1036"/>
                  </a:lnTo>
                  <a:lnTo>
                    <a:pt x="1555" y="985"/>
                  </a:lnTo>
                  <a:lnTo>
                    <a:pt x="1483" y="958"/>
                  </a:lnTo>
                  <a:lnTo>
                    <a:pt x="1459" y="985"/>
                  </a:lnTo>
                  <a:lnTo>
                    <a:pt x="1330" y="889"/>
                  </a:lnTo>
                  <a:lnTo>
                    <a:pt x="1276" y="931"/>
                  </a:lnTo>
                  <a:lnTo>
                    <a:pt x="1177" y="913"/>
                  </a:lnTo>
                  <a:lnTo>
                    <a:pt x="1186" y="841"/>
                  </a:lnTo>
                  <a:lnTo>
                    <a:pt x="1033" y="748"/>
                  </a:lnTo>
                  <a:lnTo>
                    <a:pt x="970" y="763"/>
                  </a:lnTo>
                  <a:lnTo>
                    <a:pt x="970" y="724"/>
                  </a:lnTo>
                  <a:lnTo>
                    <a:pt x="1003" y="685"/>
                  </a:lnTo>
                  <a:lnTo>
                    <a:pt x="1039" y="676"/>
                  </a:lnTo>
                  <a:lnTo>
                    <a:pt x="1006" y="619"/>
                  </a:lnTo>
                  <a:lnTo>
                    <a:pt x="979" y="631"/>
                  </a:lnTo>
                  <a:lnTo>
                    <a:pt x="979" y="574"/>
                  </a:lnTo>
                  <a:lnTo>
                    <a:pt x="913" y="592"/>
                  </a:lnTo>
                  <a:lnTo>
                    <a:pt x="904" y="514"/>
                  </a:lnTo>
                  <a:lnTo>
                    <a:pt x="861" y="520"/>
                  </a:lnTo>
                  <a:lnTo>
                    <a:pt x="816" y="430"/>
                  </a:lnTo>
                  <a:lnTo>
                    <a:pt x="868" y="445"/>
                  </a:lnTo>
                  <a:lnTo>
                    <a:pt x="910" y="484"/>
                  </a:lnTo>
                  <a:lnTo>
                    <a:pt x="994" y="481"/>
                  </a:lnTo>
                  <a:lnTo>
                    <a:pt x="967" y="433"/>
                  </a:lnTo>
                  <a:lnTo>
                    <a:pt x="913" y="436"/>
                  </a:lnTo>
                  <a:lnTo>
                    <a:pt x="877" y="400"/>
                  </a:lnTo>
                  <a:lnTo>
                    <a:pt x="919" y="391"/>
                  </a:lnTo>
                  <a:lnTo>
                    <a:pt x="970" y="397"/>
                  </a:lnTo>
                  <a:lnTo>
                    <a:pt x="1033" y="334"/>
                  </a:lnTo>
                  <a:lnTo>
                    <a:pt x="1000" y="289"/>
                  </a:lnTo>
                  <a:lnTo>
                    <a:pt x="1048" y="277"/>
                  </a:lnTo>
                  <a:lnTo>
                    <a:pt x="1144" y="283"/>
                  </a:lnTo>
                  <a:lnTo>
                    <a:pt x="1129" y="247"/>
                  </a:lnTo>
                  <a:lnTo>
                    <a:pt x="1171" y="205"/>
                  </a:lnTo>
                  <a:lnTo>
                    <a:pt x="1174" y="136"/>
                  </a:lnTo>
                  <a:lnTo>
                    <a:pt x="1222" y="46"/>
                  </a:lnTo>
                  <a:lnTo>
                    <a:pt x="1180" y="13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2" name="Freeform 23"/>
            <p:cNvSpPr>
              <a:spLocks/>
            </p:cNvSpPr>
            <p:nvPr userDrawn="1"/>
          </p:nvSpPr>
          <p:spPr bwMode="ltGray">
            <a:xfrm>
              <a:off x="3747" y="3265"/>
              <a:ext cx="399" cy="296"/>
            </a:xfrm>
            <a:custGeom>
              <a:avLst/>
              <a:gdLst>
                <a:gd name="T0" fmla="*/ 0 w 446"/>
                <a:gd name="T1" fmla="*/ 145 h 329"/>
                <a:gd name="T2" fmla="*/ 0 w 446"/>
                <a:gd name="T3" fmla="*/ 231 h 329"/>
                <a:gd name="T4" fmla="*/ 98 w 446"/>
                <a:gd name="T5" fmla="*/ 265 h 329"/>
                <a:gd name="T6" fmla="*/ 164 w 446"/>
                <a:gd name="T7" fmla="*/ 277 h 329"/>
                <a:gd name="T8" fmla="*/ 215 w 446"/>
                <a:gd name="T9" fmla="*/ 285 h 329"/>
                <a:gd name="T10" fmla="*/ 285 w 446"/>
                <a:gd name="T11" fmla="*/ 293 h 329"/>
                <a:gd name="T12" fmla="*/ 371 w 446"/>
                <a:gd name="T13" fmla="*/ 291 h 329"/>
                <a:gd name="T14" fmla="*/ 383 w 446"/>
                <a:gd name="T15" fmla="*/ 265 h 329"/>
                <a:gd name="T16" fmla="*/ 343 w 446"/>
                <a:gd name="T17" fmla="*/ 224 h 329"/>
                <a:gd name="T18" fmla="*/ 343 w 446"/>
                <a:gd name="T19" fmla="*/ 183 h 329"/>
                <a:gd name="T20" fmla="*/ 277 w 446"/>
                <a:gd name="T21" fmla="*/ 143 h 329"/>
                <a:gd name="T22" fmla="*/ 283 w 446"/>
                <a:gd name="T23" fmla="*/ 81 h 329"/>
                <a:gd name="T24" fmla="*/ 229 w 446"/>
                <a:gd name="T25" fmla="*/ 51 h 329"/>
                <a:gd name="T26" fmla="*/ 221 w 446"/>
                <a:gd name="T27" fmla="*/ 102 h 329"/>
                <a:gd name="T28" fmla="*/ 183 w 446"/>
                <a:gd name="T29" fmla="*/ 75 h 329"/>
                <a:gd name="T30" fmla="*/ 151 w 446"/>
                <a:gd name="T31" fmla="*/ 89 h 329"/>
                <a:gd name="T32" fmla="*/ 161 w 446"/>
                <a:gd name="T33" fmla="*/ 43 h 329"/>
                <a:gd name="T34" fmla="*/ 100 w 446"/>
                <a:gd name="T35" fmla="*/ 32 h 329"/>
                <a:gd name="T36" fmla="*/ 98 w 446"/>
                <a:gd name="T37" fmla="*/ 102 h 329"/>
                <a:gd name="T38" fmla="*/ 129 w 446"/>
                <a:gd name="T39" fmla="*/ 167 h 329"/>
                <a:gd name="T40" fmla="*/ 67 w 446"/>
                <a:gd name="T41" fmla="*/ 175 h 329"/>
                <a:gd name="T42" fmla="*/ 32 w 446"/>
                <a:gd name="T43" fmla="*/ 145 h 329"/>
                <a:gd name="T44" fmla="*/ 0 w 446"/>
                <a:gd name="T45" fmla="*/ 145 h 3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6"/>
                <a:gd name="T70" fmla="*/ 0 h 329"/>
                <a:gd name="T71" fmla="*/ 446 w 446"/>
                <a:gd name="T72" fmla="*/ 329 h 3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6" h="329">
                  <a:moveTo>
                    <a:pt x="0" y="162"/>
                  </a:moveTo>
                  <a:lnTo>
                    <a:pt x="0" y="258"/>
                  </a:lnTo>
                  <a:lnTo>
                    <a:pt x="109" y="295"/>
                  </a:lnTo>
                  <a:lnTo>
                    <a:pt x="183" y="309"/>
                  </a:lnTo>
                  <a:lnTo>
                    <a:pt x="240" y="318"/>
                  </a:lnTo>
                  <a:lnTo>
                    <a:pt x="318" y="327"/>
                  </a:lnTo>
                  <a:lnTo>
                    <a:pt x="414" y="324"/>
                  </a:lnTo>
                  <a:cubicBezTo>
                    <a:pt x="432" y="319"/>
                    <a:pt x="446" y="329"/>
                    <a:pt x="427" y="295"/>
                  </a:cubicBezTo>
                  <a:cubicBezTo>
                    <a:pt x="408" y="261"/>
                    <a:pt x="389" y="265"/>
                    <a:pt x="382" y="250"/>
                  </a:cubicBezTo>
                  <a:lnTo>
                    <a:pt x="382" y="204"/>
                  </a:lnTo>
                  <a:lnTo>
                    <a:pt x="309" y="159"/>
                  </a:lnTo>
                  <a:cubicBezTo>
                    <a:pt x="298" y="140"/>
                    <a:pt x="333" y="144"/>
                    <a:pt x="315" y="90"/>
                  </a:cubicBezTo>
                  <a:cubicBezTo>
                    <a:pt x="297" y="36"/>
                    <a:pt x="266" y="53"/>
                    <a:pt x="255" y="57"/>
                  </a:cubicBezTo>
                  <a:lnTo>
                    <a:pt x="246" y="114"/>
                  </a:lnTo>
                  <a:lnTo>
                    <a:pt x="204" y="84"/>
                  </a:lnTo>
                  <a:lnTo>
                    <a:pt x="168" y="99"/>
                  </a:lnTo>
                  <a:lnTo>
                    <a:pt x="180" y="48"/>
                  </a:lnTo>
                  <a:cubicBezTo>
                    <a:pt x="171" y="38"/>
                    <a:pt x="135" y="0"/>
                    <a:pt x="111" y="36"/>
                  </a:cubicBezTo>
                  <a:cubicBezTo>
                    <a:pt x="87" y="72"/>
                    <a:pt x="104" y="89"/>
                    <a:pt x="109" y="114"/>
                  </a:cubicBezTo>
                  <a:lnTo>
                    <a:pt x="144" y="186"/>
                  </a:lnTo>
                  <a:lnTo>
                    <a:pt x="75" y="195"/>
                  </a:lnTo>
                  <a:lnTo>
                    <a:pt x="36" y="16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3" name="Freeform 24"/>
            <p:cNvSpPr>
              <a:spLocks/>
            </p:cNvSpPr>
            <p:nvPr userDrawn="1"/>
          </p:nvSpPr>
          <p:spPr bwMode="ltGray">
            <a:xfrm>
              <a:off x="3653" y="3182"/>
              <a:ext cx="395" cy="131"/>
            </a:xfrm>
            <a:custGeom>
              <a:avLst/>
              <a:gdLst>
                <a:gd name="T0" fmla="*/ 5 w 441"/>
                <a:gd name="T1" fmla="*/ 70 h 146"/>
                <a:gd name="T2" fmla="*/ 54 w 441"/>
                <a:gd name="T3" fmla="*/ 127 h 146"/>
                <a:gd name="T4" fmla="*/ 151 w 441"/>
                <a:gd name="T5" fmla="*/ 99 h 146"/>
                <a:gd name="T6" fmla="*/ 193 w 441"/>
                <a:gd name="T7" fmla="*/ 59 h 146"/>
                <a:gd name="T8" fmla="*/ 233 w 441"/>
                <a:gd name="T9" fmla="*/ 99 h 146"/>
                <a:gd name="T10" fmla="*/ 271 w 441"/>
                <a:gd name="T11" fmla="*/ 89 h 146"/>
                <a:gd name="T12" fmla="*/ 314 w 441"/>
                <a:gd name="T13" fmla="*/ 99 h 146"/>
                <a:gd name="T14" fmla="*/ 314 w 441"/>
                <a:gd name="T15" fmla="*/ 57 h 146"/>
                <a:gd name="T16" fmla="*/ 344 w 441"/>
                <a:gd name="T17" fmla="*/ 27 h 146"/>
                <a:gd name="T18" fmla="*/ 360 w 441"/>
                <a:gd name="T19" fmla="*/ 54 h 146"/>
                <a:gd name="T20" fmla="*/ 384 w 441"/>
                <a:gd name="T21" fmla="*/ 16 h 146"/>
                <a:gd name="T22" fmla="*/ 339 w 441"/>
                <a:gd name="T23" fmla="*/ 0 h 146"/>
                <a:gd name="T24" fmla="*/ 273 w 441"/>
                <a:gd name="T25" fmla="*/ 57 h 146"/>
                <a:gd name="T26" fmla="*/ 212 w 441"/>
                <a:gd name="T27" fmla="*/ 11 h 146"/>
                <a:gd name="T28" fmla="*/ 172 w 441"/>
                <a:gd name="T29" fmla="*/ 48 h 146"/>
                <a:gd name="T30" fmla="*/ 129 w 441"/>
                <a:gd name="T31" fmla="*/ 67 h 146"/>
                <a:gd name="T32" fmla="*/ 116 w 441"/>
                <a:gd name="T33" fmla="*/ 75 h 146"/>
                <a:gd name="T34" fmla="*/ 97 w 441"/>
                <a:gd name="T35" fmla="*/ 70 h 146"/>
                <a:gd name="T36" fmla="*/ 54 w 441"/>
                <a:gd name="T37" fmla="*/ 48 h 146"/>
                <a:gd name="T38" fmla="*/ 5 w 441"/>
                <a:gd name="T39" fmla="*/ 70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1"/>
                <a:gd name="T61" fmla="*/ 0 h 146"/>
                <a:gd name="T62" fmla="*/ 441 w 441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1" h="146">
                  <a:moveTo>
                    <a:pt x="6" y="78"/>
                  </a:moveTo>
                  <a:cubicBezTo>
                    <a:pt x="0" y="90"/>
                    <a:pt x="33" y="136"/>
                    <a:pt x="60" y="141"/>
                  </a:cubicBezTo>
                  <a:cubicBezTo>
                    <a:pt x="87" y="146"/>
                    <a:pt x="143" y="123"/>
                    <a:pt x="169" y="110"/>
                  </a:cubicBezTo>
                  <a:lnTo>
                    <a:pt x="216" y="66"/>
                  </a:lnTo>
                  <a:lnTo>
                    <a:pt x="260" y="110"/>
                  </a:lnTo>
                  <a:lnTo>
                    <a:pt x="303" y="99"/>
                  </a:lnTo>
                  <a:lnTo>
                    <a:pt x="351" y="110"/>
                  </a:lnTo>
                  <a:lnTo>
                    <a:pt x="351" y="64"/>
                  </a:lnTo>
                  <a:lnTo>
                    <a:pt x="384" y="30"/>
                  </a:lnTo>
                  <a:cubicBezTo>
                    <a:pt x="392" y="29"/>
                    <a:pt x="363" y="66"/>
                    <a:pt x="402" y="60"/>
                  </a:cubicBezTo>
                  <a:cubicBezTo>
                    <a:pt x="441" y="54"/>
                    <a:pt x="433" y="28"/>
                    <a:pt x="429" y="18"/>
                  </a:cubicBezTo>
                  <a:lnTo>
                    <a:pt x="378" y="0"/>
                  </a:lnTo>
                  <a:lnTo>
                    <a:pt x="305" y="64"/>
                  </a:lnTo>
                  <a:lnTo>
                    <a:pt x="237" y="12"/>
                  </a:lnTo>
                  <a:lnTo>
                    <a:pt x="192" y="54"/>
                  </a:lnTo>
                  <a:lnTo>
                    <a:pt x="144" y="75"/>
                  </a:lnTo>
                  <a:lnTo>
                    <a:pt x="129" y="84"/>
                  </a:lnTo>
                  <a:lnTo>
                    <a:pt x="108" y="78"/>
                  </a:lnTo>
                  <a:cubicBezTo>
                    <a:pt x="97" y="73"/>
                    <a:pt x="99" y="60"/>
                    <a:pt x="60" y="54"/>
                  </a:cubicBezTo>
                  <a:cubicBezTo>
                    <a:pt x="21" y="48"/>
                    <a:pt x="17" y="73"/>
                    <a:pt x="6" y="78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4" name="Freeform 25"/>
            <p:cNvSpPr>
              <a:spLocks/>
            </p:cNvSpPr>
            <p:nvPr userDrawn="1"/>
          </p:nvSpPr>
          <p:spPr bwMode="ltGray">
            <a:xfrm>
              <a:off x="2944" y="2778"/>
              <a:ext cx="134" cy="178"/>
            </a:xfrm>
            <a:custGeom>
              <a:avLst/>
              <a:gdLst>
                <a:gd name="T0" fmla="*/ 0 w 150"/>
                <a:gd name="T1" fmla="*/ 0 h 198"/>
                <a:gd name="T2" fmla="*/ 13 w 150"/>
                <a:gd name="T3" fmla="*/ 57 h 198"/>
                <a:gd name="T4" fmla="*/ 40 w 150"/>
                <a:gd name="T5" fmla="*/ 108 h 198"/>
                <a:gd name="T6" fmla="*/ 80 w 150"/>
                <a:gd name="T7" fmla="*/ 167 h 198"/>
                <a:gd name="T8" fmla="*/ 110 w 150"/>
                <a:gd name="T9" fmla="*/ 178 h 198"/>
                <a:gd name="T10" fmla="*/ 134 w 150"/>
                <a:gd name="T11" fmla="*/ 146 h 198"/>
                <a:gd name="T12" fmla="*/ 102 w 150"/>
                <a:gd name="T13" fmla="*/ 146 h 198"/>
                <a:gd name="T14" fmla="*/ 99 w 150"/>
                <a:gd name="T15" fmla="*/ 92 h 198"/>
                <a:gd name="T16" fmla="*/ 70 w 150"/>
                <a:gd name="T17" fmla="*/ 76 h 198"/>
                <a:gd name="T18" fmla="*/ 88 w 150"/>
                <a:gd name="T19" fmla="*/ 19 h 198"/>
                <a:gd name="T20" fmla="*/ 43 w 150"/>
                <a:gd name="T21" fmla="*/ 32 h 198"/>
                <a:gd name="T22" fmla="*/ 0 w 150"/>
                <a:gd name="T23" fmla="*/ 0 h 1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0"/>
                <a:gd name="T37" fmla="*/ 0 h 198"/>
                <a:gd name="T38" fmla="*/ 150 w 150"/>
                <a:gd name="T39" fmla="*/ 198 h 19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0" h="198">
                  <a:moveTo>
                    <a:pt x="0" y="0"/>
                  </a:moveTo>
                  <a:lnTo>
                    <a:pt x="15" y="63"/>
                  </a:lnTo>
                  <a:lnTo>
                    <a:pt x="45" y="120"/>
                  </a:lnTo>
                  <a:lnTo>
                    <a:pt x="90" y="186"/>
                  </a:lnTo>
                  <a:lnTo>
                    <a:pt x="123" y="198"/>
                  </a:lnTo>
                  <a:lnTo>
                    <a:pt x="150" y="162"/>
                  </a:lnTo>
                  <a:lnTo>
                    <a:pt x="114" y="162"/>
                  </a:lnTo>
                  <a:lnTo>
                    <a:pt x="111" y="102"/>
                  </a:lnTo>
                  <a:lnTo>
                    <a:pt x="78" y="84"/>
                  </a:lnTo>
                  <a:lnTo>
                    <a:pt x="99" y="21"/>
                  </a:lnTo>
                  <a:lnTo>
                    <a:pt x="48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5" name="Freeform 26"/>
            <p:cNvSpPr>
              <a:spLocks/>
            </p:cNvSpPr>
            <p:nvPr userDrawn="1"/>
          </p:nvSpPr>
          <p:spPr bwMode="ltGray">
            <a:xfrm>
              <a:off x="3074" y="2697"/>
              <a:ext cx="80" cy="263"/>
            </a:xfrm>
            <a:custGeom>
              <a:avLst/>
              <a:gdLst>
                <a:gd name="T0" fmla="*/ 50 w 90"/>
                <a:gd name="T1" fmla="*/ 0 h 293"/>
                <a:gd name="T2" fmla="*/ 26 w 90"/>
                <a:gd name="T3" fmla="*/ 70 h 293"/>
                <a:gd name="T4" fmla="*/ 2 w 90"/>
                <a:gd name="T5" fmla="*/ 100 h 293"/>
                <a:gd name="T6" fmla="*/ 0 w 90"/>
                <a:gd name="T7" fmla="*/ 141 h 293"/>
                <a:gd name="T8" fmla="*/ 31 w 90"/>
                <a:gd name="T9" fmla="*/ 145 h 293"/>
                <a:gd name="T10" fmla="*/ 40 w 90"/>
                <a:gd name="T11" fmla="*/ 181 h 293"/>
                <a:gd name="T12" fmla="*/ 15 w 90"/>
                <a:gd name="T13" fmla="*/ 207 h 293"/>
                <a:gd name="T14" fmla="*/ 58 w 90"/>
                <a:gd name="T15" fmla="*/ 261 h 293"/>
                <a:gd name="T16" fmla="*/ 80 w 90"/>
                <a:gd name="T17" fmla="*/ 263 h 293"/>
                <a:gd name="T18" fmla="*/ 55 w 90"/>
                <a:gd name="T19" fmla="*/ 234 h 293"/>
                <a:gd name="T20" fmla="*/ 63 w 90"/>
                <a:gd name="T21" fmla="*/ 159 h 293"/>
                <a:gd name="T22" fmla="*/ 40 w 90"/>
                <a:gd name="T23" fmla="*/ 141 h 293"/>
                <a:gd name="T24" fmla="*/ 26 w 90"/>
                <a:gd name="T25" fmla="*/ 116 h 293"/>
                <a:gd name="T26" fmla="*/ 50 w 90"/>
                <a:gd name="T27" fmla="*/ 83 h 293"/>
                <a:gd name="T28" fmla="*/ 80 w 90"/>
                <a:gd name="T29" fmla="*/ 59 h 293"/>
                <a:gd name="T30" fmla="*/ 50 w 90"/>
                <a:gd name="T31" fmla="*/ 0 h 2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293"/>
                <a:gd name="T50" fmla="*/ 90 w 90"/>
                <a:gd name="T51" fmla="*/ 293 h 29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293">
                  <a:moveTo>
                    <a:pt x="56" y="0"/>
                  </a:moveTo>
                  <a:lnTo>
                    <a:pt x="29" y="78"/>
                  </a:lnTo>
                  <a:lnTo>
                    <a:pt x="2" y="111"/>
                  </a:lnTo>
                  <a:lnTo>
                    <a:pt x="0" y="157"/>
                  </a:lnTo>
                  <a:lnTo>
                    <a:pt x="35" y="162"/>
                  </a:lnTo>
                  <a:lnTo>
                    <a:pt x="45" y="202"/>
                  </a:lnTo>
                  <a:lnTo>
                    <a:pt x="17" y="231"/>
                  </a:lnTo>
                  <a:lnTo>
                    <a:pt x="65" y="291"/>
                  </a:lnTo>
                  <a:lnTo>
                    <a:pt x="90" y="293"/>
                  </a:lnTo>
                  <a:lnTo>
                    <a:pt x="62" y="261"/>
                  </a:lnTo>
                  <a:lnTo>
                    <a:pt x="71" y="177"/>
                  </a:lnTo>
                  <a:lnTo>
                    <a:pt x="45" y="157"/>
                  </a:lnTo>
                  <a:lnTo>
                    <a:pt x="29" y="129"/>
                  </a:lnTo>
                  <a:lnTo>
                    <a:pt x="56" y="93"/>
                  </a:lnTo>
                  <a:lnTo>
                    <a:pt x="90" y="66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6" name="Freeform 27"/>
            <p:cNvSpPr>
              <a:spLocks/>
            </p:cNvSpPr>
            <p:nvPr userDrawn="1"/>
          </p:nvSpPr>
          <p:spPr bwMode="ltGray">
            <a:xfrm>
              <a:off x="3194" y="2490"/>
              <a:ext cx="258" cy="223"/>
            </a:xfrm>
            <a:custGeom>
              <a:avLst/>
              <a:gdLst>
                <a:gd name="T0" fmla="*/ 0 w 288"/>
                <a:gd name="T1" fmla="*/ 224 h 249"/>
                <a:gd name="T2" fmla="*/ 11 w 288"/>
                <a:gd name="T3" fmla="*/ 192 h 249"/>
                <a:gd name="T4" fmla="*/ 59 w 288"/>
                <a:gd name="T5" fmla="*/ 194 h 249"/>
                <a:gd name="T6" fmla="*/ 62 w 288"/>
                <a:gd name="T7" fmla="*/ 162 h 249"/>
                <a:gd name="T8" fmla="*/ 140 w 288"/>
                <a:gd name="T9" fmla="*/ 132 h 249"/>
                <a:gd name="T10" fmla="*/ 164 w 288"/>
                <a:gd name="T11" fmla="*/ 145 h 249"/>
                <a:gd name="T12" fmla="*/ 153 w 288"/>
                <a:gd name="T13" fmla="*/ 13 h 249"/>
                <a:gd name="T14" fmla="*/ 204 w 288"/>
                <a:gd name="T15" fmla="*/ 0 h 249"/>
                <a:gd name="T16" fmla="*/ 258 w 288"/>
                <a:gd name="T17" fmla="*/ 40 h 249"/>
                <a:gd name="T18" fmla="*/ 220 w 288"/>
                <a:gd name="T19" fmla="*/ 35 h 249"/>
                <a:gd name="T20" fmla="*/ 196 w 288"/>
                <a:gd name="T21" fmla="*/ 57 h 249"/>
                <a:gd name="T22" fmla="*/ 218 w 288"/>
                <a:gd name="T23" fmla="*/ 135 h 249"/>
                <a:gd name="T24" fmla="*/ 164 w 288"/>
                <a:gd name="T25" fmla="*/ 185 h 249"/>
                <a:gd name="T26" fmla="*/ 0 w 288"/>
                <a:gd name="T27" fmla="*/ 224 h 2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88"/>
                <a:gd name="T43" fmla="*/ 0 h 249"/>
                <a:gd name="T44" fmla="*/ 288 w 288"/>
                <a:gd name="T45" fmla="*/ 249 h 24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88" h="249">
                  <a:moveTo>
                    <a:pt x="0" y="249"/>
                  </a:moveTo>
                  <a:lnTo>
                    <a:pt x="12" y="213"/>
                  </a:lnTo>
                  <a:lnTo>
                    <a:pt x="66" y="216"/>
                  </a:lnTo>
                  <a:lnTo>
                    <a:pt x="69" y="180"/>
                  </a:lnTo>
                  <a:lnTo>
                    <a:pt x="156" y="147"/>
                  </a:lnTo>
                  <a:lnTo>
                    <a:pt x="183" y="161"/>
                  </a:lnTo>
                  <a:lnTo>
                    <a:pt x="171" y="15"/>
                  </a:lnTo>
                  <a:lnTo>
                    <a:pt x="228" y="0"/>
                  </a:lnTo>
                  <a:lnTo>
                    <a:pt x="288" y="45"/>
                  </a:lnTo>
                  <a:lnTo>
                    <a:pt x="246" y="39"/>
                  </a:lnTo>
                  <a:lnTo>
                    <a:pt x="219" y="63"/>
                  </a:lnTo>
                  <a:lnTo>
                    <a:pt x="243" y="150"/>
                  </a:lnTo>
                  <a:lnTo>
                    <a:pt x="183" y="206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7" name="AutoShape 28"/>
            <p:cNvSpPr>
              <a:spLocks noChangeArrowheads="1"/>
            </p:cNvSpPr>
            <p:nvPr userDrawn="1"/>
          </p:nvSpPr>
          <p:spPr bwMode="ltGray">
            <a:xfrm rot="10800000">
              <a:off x="3561" y="1130"/>
              <a:ext cx="812" cy="610"/>
            </a:xfrm>
            <a:custGeom>
              <a:avLst/>
              <a:gdLst>
                <a:gd name="T0" fmla="*/ 15 w 21600"/>
                <a:gd name="T1" fmla="*/ 0 h 21600"/>
                <a:gd name="T2" fmla="*/ 4 w 21600"/>
                <a:gd name="T3" fmla="*/ 3 h 21600"/>
                <a:gd name="T4" fmla="*/ 0 w 21600"/>
                <a:gd name="T5" fmla="*/ 9 h 21600"/>
                <a:gd name="T6" fmla="*/ 4 w 21600"/>
                <a:gd name="T7" fmla="*/ 15 h 21600"/>
                <a:gd name="T8" fmla="*/ 15 w 21600"/>
                <a:gd name="T9" fmla="*/ 17 h 21600"/>
                <a:gd name="T10" fmla="*/ 26 w 21600"/>
                <a:gd name="T11" fmla="*/ 15 h 21600"/>
                <a:gd name="T12" fmla="*/ 31 w 21600"/>
                <a:gd name="T13" fmla="*/ 9 h 21600"/>
                <a:gd name="T14" fmla="*/ 26 w 21600"/>
                <a:gd name="T15" fmla="*/ 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51 h 21600"/>
                <a:gd name="T26" fmla="*/ 18434 w 21600"/>
                <a:gd name="T27" fmla="*/ 1844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492" y="10800"/>
                  </a:moveTo>
                  <a:cubicBezTo>
                    <a:pt x="1492" y="15941"/>
                    <a:pt x="5659" y="20108"/>
                    <a:pt x="10800" y="20108"/>
                  </a:cubicBezTo>
                  <a:cubicBezTo>
                    <a:pt x="15941" y="20108"/>
                    <a:pt x="20108" y="15941"/>
                    <a:pt x="20108" y="10800"/>
                  </a:cubicBezTo>
                  <a:cubicBezTo>
                    <a:pt x="20108" y="5659"/>
                    <a:pt x="15941" y="1492"/>
                    <a:pt x="10800" y="1492"/>
                  </a:cubicBezTo>
                  <a:cubicBezTo>
                    <a:pt x="5659" y="1492"/>
                    <a:pt x="1492" y="5659"/>
                    <a:pt x="1492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rot="10800000"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2" name="Rectangle 6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7" r:id="rId1"/>
    <p:sldLayoutId id="2147483676" r:id="rId2"/>
    <p:sldLayoutId id="2147483675" r:id="rId3"/>
    <p:sldLayoutId id="2147483674" r:id="rId4"/>
    <p:sldLayoutId id="2147483673" r:id="rId5"/>
    <p:sldLayoutId id="2147483672" r:id="rId6"/>
    <p:sldLayoutId id="2147483671" r:id="rId7"/>
    <p:sldLayoutId id="2147483670" r:id="rId8"/>
    <p:sldLayoutId id="2147483669" r:id="rId9"/>
    <p:sldLayoutId id="2147483668" r:id="rId10"/>
    <p:sldLayoutId id="2147483667" r:id="rId11"/>
    <p:sldLayoutId id="2147483666" r:id="rId12"/>
    <p:sldLayoutId id="2147483665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4863" indent="-28733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38238" indent="-219075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539875" indent="-28733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885950" indent="-23177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431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8003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2575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7147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ublicdebt.treas.gov/" TargetMode="External"/><Relationship Id="rId3" Type="http://schemas.openxmlformats.org/officeDocument/2006/relationships/hyperlink" Target="http://www.investinginbonds.com/" TargetMode="External"/><Relationship Id="rId7" Type="http://schemas.openxmlformats.org/officeDocument/2006/relationships/hyperlink" Target="http://www.bradynet.com/" TargetMode="External"/><Relationship Id="rId2" Type="http://schemas.openxmlformats.org/officeDocument/2006/relationships/hyperlink" Target="http://www.bondhead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standardandpoors.com/ratings" TargetMode="External"/><Relationship Id="rId5" Type="http://schemas.openxmlformats.org/officeDocument/2006/relationships/hyperlink" Target="http://www.moodys.com/" TargetMode="External"/><Relationship Id="rId4" Type="http://schemas.openxmlformats.org/officeDocument/2006/relationships/hyperlink" Target="http://www.fitch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4"/>
          <p:cNvSpPr>
            <a:spLocks noChangeArrowheads="1"/>
          </p:cNvSpPr>
          <p:nvPr/>
        </p:nvSpPr>
        <p:spPr bwMode="auto">
          <a:xfrm>
            <a:off x="0" y="0"/>
            <a:ext cx="914400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eaLnBrk="0" hangingPunct="0"/>
            <a:endParaRPr lang="en-US" sz="2400"/>
          </a:p>
        </p:txBody>
      </p:sp>
      <p:sp>
        <p:nvSpPr>
          <p:cNvPr id="17410" name="Text Box 17"/>
          <p:cNvSpPr txBox="1">
            <a:spLocks noChangeArrowheads="1"/>
          </p:cNvSpPr>
          <p:nvPr/>
        </p:nvSpPr>
        <p:spPr bwMode="auto">
          <a:xfrm>
            <a:off x="0" y="4295775"/>
            <a:ext cx="81534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endParaRPr lang="en-US"/>
          </a:p>
          <a:p>
            <a:pPr eaLnBrk="0" hangingPunct="0">
              <a:lnSpc>
                <a:spcPct val="110000"/>
              </a:lnSpc>
            </a:pPr>
            <a:endParaRPr lang="en-US"/>
          </a:p>
        </p:txBody>
      </p:sp>
      <p:sp>
        <p:nvSpPr>
          <p:cNvPr id="17411" name="Text Box 25"/>
          <p:cNvSpPr txBox="1">
            <a:spLocks noChangeArrowheads="1"/>
          </p:cNvSpPr>
          <p:nvPr/>
        </p:nvSpPr>
        <p:spPr bwMode="auto">
          <a:xfrm>
            <a:off x="2346325" y="4379913"/>
            <a:ext cx="3825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2" name="Text Box 28"/>
          <p:cNvSpPr txBox="1">
            <a:spLocks noChangeArrowheads="1"/>
          </p:cNvSpPr>
          <p:nvPr/>
        </p:nvSpPr>
        <p:spPr bwMode="auto">
          <a:xfrm>
            <a:off x="1828800" y="3505200"/>
            <a:ext cx="565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7414" name="Line 1038"/>
          <p:cNvSpPr>
            <a:spLocks noChangeShapeType="1"/>
          </p:cNvSpPr>
          <p:nvPr/>
        </p:nvSpPr>
        <p:spPr bwMode="auto">
          <a:xfrm>
            <a:off x="1600200" y="1511300"/>
            <a:ext cx="5943600" cy="0"/>
          </a:xfrm>
          <a:prstGeom prst="line">
            <a:avLst/>
          </a:prstGeom>
          <a:noFill/>
          <a:ln w="25400">
            <a:solidFill>
              <a:srgbClr val="FFCC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 1032"/>
          <p:cNvSpPr>
            <a:spLocks noGrp="1" noChangeArrowheads="1"/>
          </p:cNvSpPr>
          <p:nvPr>
            <p:ph type="ctrTitle"/>
          </p:nvPr>
        </p:nvSpPr>
        <p:spPr>
          <a:xfrm>
            <a:off x="152400" y="152400"/>
            <a:ext cx="8991600" cy="1295400"/>
          </a:xfrm>
        </p:spPr>
        <p:txBody>
          <a:bodyPr/>
          <a:lstStyle/>
          <a:p>
            <a:pPr>
              <a:defRPr/>
            </a:pPr>
            <a:r>
              <a:rPr lang="en-US" b="1" dirty="0" smtClean="0"/>
              <a:t>Chapter 17: </a:t>
            </a:r>
            <a:r>
              <a:rPr lang="en-US" b="1" dirty="0"/>
              <a:t>Bond </a:t>
            </a:r>
            <a:r>
              <a:rPr lang="en-US" b="1" dirty="0" smtClean="0"/>
              <a:t>Fundamentals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1600200" y="2362200"/>
            <a:ext cx="6096000" cy="3048000"/>
          </a:xfrm>
          <a:prstGeom prst="roundRect">
            <a:avLst/>
          </a:prstGeom>
          <a:solidFill>
            <a:srgbClr val="00664B"/>
          </a:solidFill>
          <a:ln w="12700" cap="flat" cmpd="sng" algn="ctr">
            <a:solidFill>
              <a:srgbClr val="00664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latin typeface="Bookman Old Style" pitchFamily="18" charset="0"/>
              </a:rPr>
              <a:t> </a:t>
            </a: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Analysis of Investments </a:t>
            </a:r>
            <a:r>
              <a:rPr lang="en-U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</a:p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Management of Portfolios </a:t>
            </a:r>
          </a:p>
          <a:p>
            <a:pPr>
              <a:defRPr/>
            </a:pPr>
            <a:r>
              <a:rPr lang="en-US" dirty="0" smtClean="0">
                <a:solidFill>
                  <a:srgbClr val="DFBE9D"/>
                </a:solidFill>
                <a:cs typeface="Arial" pitchFamily="34" charset="0"/>
              </a:rPr>
              <a:t>				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10</a:t>
            </a:r>
            <a:r>
              <a:rPr lang="en-US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TH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 EDITION</a:t>
            </a: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 algn="r">
              <a:defRPr/>
            </a:pP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Reilly </a:t>
            </a:r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  <a:r>
              <a:rPr lang="en-U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 </a:t>
            </a: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Brown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cxnSp>
        <p:nvCxnSpPr>
          <p:cNvPr id="17417" name="Straight Connector 13"/>
          <p:cNvCxnSpPr>
            <a:cxnSpLocks noChangeShapeType="1"/>
          </p:cNvCxnSpPr>
          <p:nvPr/>
        </p:nvCxnSpPr>
        <p:spPr bwMode="auto">
          <a:xfrm>
            <a:off x="1600200" y="3733800"/>
            <a:ext cx="3886200" cy="0"/>
          </a:xfrm>
          <a:prstGeom prst="line">
            <a:avLst/>
          </a:prstGeom>
          <a:noFill/>
          <a:ln w="12700" algn="ctr">
            <a:solidFill>
              <a:srgbClr val="DEBC9A"/>
            </a:solidFill>
            <a:round/>
            <a:headEnd type="none" w="sm" len="sm"/>
            <a:tailEnd type="none" w="sm" len="sm"/>
          </a:ln>
        </p:spPr>
      </p:cxnSp>
      <p:cxnSp>
        <p:nvCxnSpPr>
          <p:cNvPr id="17418" name="Straight Connector 17"/>
          <p:cNvCxnSpPr>
            <a:cxnSpLocks noChangeShapeType="1"/>
          </p:cNvCxnSpPr>
          <p:nvPr/>
        </p:nvCxnSpPr>
        <p:spPr bwMode="auto">
          <a:xfrm>
            <a:off x="6934200" y="3733800"/>
            <a:ext cx="762000" cy="0"/>
          </a:xfrm>
          <a:prstGeom prst="line">
            <a:avLst/>
          </a:prstGeom>
          <a:noFill/>
          <a:ln w="12700" algn="ctr">
            <a:solidFill>
              <a:srgbClr val="DEBC9A"/>
            </a:solidFill>
            <a:round/>
            <a:headEnd type="none" w="sm" len="sm"/>
            <a:tailEnd type="none" w="sm" len="sm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Basic Features of a Bond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181600"/>
          </a:xfrm>
        </p:spPr>
        <p:txBody>
          <a:bodyPr/>
          <a:lstStyle/>
          <a:p>
            <a:r>
              <a:rPr lang="en-US" smtClean="0"/>
              <a:t>Bonds as fixed income securities</a:t>
            </a:r>
          </a:p>
          <a:p>
            <a:pPr lvl="1"/>
            <a:r>
              <a:rPr lang="en-US" smtClean="0"/>
              <a:t>Pay a fixed amount of interest periodically to the holder of record</a:t>
            </a:r>
          </a:p>
          <a:p>
            <a:pPr lvl="1"/>
            <a:r>
              <a:rPr lang="en-US" smtClean="0"/>
              <a:t>Repay a fixed amount of principal at the date of maturity</a:t>
            </a:r>
          </a:p>
          <a:p>
            <a:r>
              <a:rPr lang="en-US" smtClean="0"/>
              <a:t>Bond market is divided by maturity</a:t>
            </a:r>
          </a:p>
          <a:p>
            <a:pPr lvl="1"/>
            <a:r>
              <a:rPr lang="en-US" smtClean="0"/>
              <a:t>Money Market: Short-term issues that mature within one year</a:t>
            </a:r>
          </a:p>
          <a:p>
            <a:pPr lvl="1"/>
            <a:r>
              <a:rPr lang="en-US" smtClean="0"/>
              <a:t>Notes: Intermediate-term issues that mature between one and ten years</a:t>
            </a:r>
          </a:p>
          <a:p>
            <a:pPr lvl="1"/>
            <a:r>
              <a:rPr lang="en-US" smtClean="0"/>
              <a:t>Bonds: Long-term obligations with maturity greater than ten years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9151D1DF-449E-4878-8D69-7B7F02B5A19C}" type="slidenum">
              <a:rPr lang="en-US">
                <a:cs typeface="Arial" charset="0"/>
              </a:rPr>
              <a:pPr/>
              <a:t>2</a:t>
            </a:fld>
            <a:endParaRPr lang="en-US">
              <a:cs typeface="Arial" charset="0"/>
            </a:endParaRPr>
          </a:p>
        </p:txBody>
      </p:sp>
      <p:sp>
        <p:nvSpPr>
          <p:cNvPr id="194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Bond Characteristics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800600"/>
          </a:xfrm>
        </p:spPr>
        <p:txBody>
          <a:bodyPr/>
          <a:lstStyle/>
          <a:p>
            <a:r>
              <a:rPr lang="en-US" smtClean="0"/>
              <a:t>Intrinsic Features</a:t>
            </a:r>
          </a:p>
          <a:p>
            <a:pPr lvl="1"/>
            <a:r>
              <a:rPr lang="en-US" smtClean="0"/>
              <a:t>Coupon: Determine the periodic interest income</a:t>
            </a:r>
          </a:p>
          <a:p>
            <a:pPr lvl="1"/>
            <a:r>
              <a:rPr lang="en-US" smtClean="0"/>
              <a:t>Term to maturity: Term bond or a serial bond </a:t>
            </a:r>
          </a:p>
          <a:p>
            <a:pPr lvl="1"/>
            <a:r>
              <a:rPr lang="en-US" smtClean="0"/>
              <a:t>Principal value: Different from market value and the common principal or par value is $1,000</a:t>
            </a:r>
          </a:p>
          <a:p>
            <a:pPr lvl="1"/>
            <a:r>
              <a:rPr lang="en-US" smtClean="0"/>
              <a:t>Type of ownership: Bearer vs. registered bonds</a:t>
            </a:r>
          </a:p>
          <a:p>
            <a:r>
              <a:rPr lang="en-US" smtClean="0"/>
              <a:t>Types of Issues</a:t>
            </a:r>
          </a:p>
          <a:p>
            <a:pPr lvl="1"/>
            <a:r>
              <a:rPr lang="en-US" smtClean="0"/>
              <a:t>Secured (senior) bonds</a:t>
            </a:r>
          </a:p>
          <a:p>
            <a:pPr lvl="1"/>
            <a:r>
              <a:rPr lang="en-US" smtClean="0"/>
              <a:t>Unsecured bonds (debentures)</a:t>
            </a:r>
          </a:p>
          <a:p>
            <a:pPr lvl="1"/>
            <a:r>
              <a:rPr lang="en-US" smtClean="0"/>
              <a:t>Subordinated (junior) debentures</a:t>
            </a: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BDAB955D-C0AD-46C3-92F2-887DF99C4497}" type="slidenum">
              <a:rPr lang="en-US">
                <a:cs typeface="Arial" charset="0"/>
              </a:rPr>
              <a:pPr/>
              <a:t>3</a:t>
            </a:fld>
            <a:endParaRPr lang="en-US">
              <a:cs typeface="Arial" charset="0"/>
            </a:endParaRPr>
          </a:p>
        </p:txBody>
      </p:sp>
      <p:sp>
        <p:nvSpPr>
          <p:cNvPr id="204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Bond Characteristics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Indenture provisions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indenture is the contract between the issuer and the bondholder specifying the issuer’s legal requirements</a:t>
            </a:r>
          </a:p>
          <a:p>
            <a:r>
              <a:rPr lang="en-US" smtClean="0"/>
              <a:t>Features affecting a bond’s maturity</a:t>
            </a:r>
          </a:p>
          <a:p>
            <a:pPr lvl="1"/>
            <a:r>
              <a:rPr lang="en-US" smtClean="0"/>
              <a:t>Callable (call premium)</a:t>
            </a:r>
          </a:p>
          <a:p>
            <a:pPr lvl="1"/>
            <a:r>
              <a:rPr lang="en-US" smtClean="0"/>
              <a:t>Noncallable</a:t>
            </a:r>
          </a:p>
          <a:p>
            <a:pPr lvl="1"/>
            <a:r>
              <a:rPr lang="en-US" smtClean="0"/>
              <a:t>Deferred call</a:t>
            </a:r>
          </a:p>
          <a:p>
            <a:pPr lvl="1"/>
            <a:r>
              <a:rPr lang="en-US" smtClean="0"/>
              <a:t>Nonrefunding provision</a:t>
            </a:r>
          </a:p>
          <a:p>
            <a:pPr lvl="1"/>
            <a:r>
              <a:rPr lang="en-US" smtClean="0"/>
              <a:t>Sinking fund</a:t>
            </a: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14F25398-35A5-4D1D-932B-6AEC8E5E5A97}" type="slidenum">
              <a:rPr lang="en-US">
                <a:cs typeface="Arial" charset="0"/>
              </a:rPr>
              <a:pPr/>
              <a:t>4</a:t>
            </a:fld>
            <a:endParaRPr lang="en-US">
              <a:cs typeface="Arial" charset="0"/>
            </a:endParaRPr>
          </a:p>
        </p:txBody>
      </p:sp>
      <p:sp>
        <p:nvSpPr>
          <p:cNvPr id="225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Rates of Return on Bonds</a:t>
            </a:r>
          </a:p>
        </p:txBody>
      </p:sp>
      <p:sp>
        <p:nvSpPr>
          <p:cNvPr id="471067" name="Rectangle 4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8001000" cy="5105400"/>
          </a:xfrm>
        </p:spPr>
        <p:txBody>
          <a:bodyPr/>
          <a:lstStyle/>
          <a:p>
            <a:r>
              <a:rPr lang="en-US" smtClean="0"/>
              <a:t>The Computations of Bond Return</a:t>
            </a:r>
          </a:p>
          <a:p>
            <a:pPr lvl="1"/>
            <a:r>
              <a:rPr lang="en-US" smtClean="0"/>
              <a:t>Holding period return</a:t>
            </a:r>
          </a:p>
          <a:p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r>
              <a:rPr lang="en-US" sz="2000" smtClean="0"/>
              <a:t>	where:</a:t>
            </a:r>
          </a:p>
          <a:p>
            <a:pPr>
              <a:buFontTx/>
              <a:buNone/>
            </a:pPr>
            <a:r>
              <a:rPr lang="en-US" sz="2000" smtClean="0"/>
              <a:t>		HPR</a:t>
            </a:r>
            <a:r>
              <a:rPr lang="en-US" sz="2000" baseline="-25000" smtClean="0"/>
              <a:t>i,t</a:t>
            </a:r>
            <a:r>
              <a:rPr lang="en-US" sz="2000" smtClean="0"/>
              <a:t> = the holding period return for bond i during period t</a:t>
            </a:r>
          </a:p>
          <a:p>
            <a:pPr>
              <a:buFontTx/>
              <a:buNone/>
            </a:pPr>
            <a:r>
              <a:rPr lang="en-US" sz="2000" smtClean="0"/>
              <a:t>		P</a:t>
            </a:r>
            <a:r>
              <a:rPr lang="en-US" sz="2000" baseline="-25000" smtClean="0"/>
              <a:t>i,t+1</a:t>
            </a:r>
            <a:r>
              <a:rPr lang="en-US" sz="2000" smtClean="0"/>
              <a:t> = the market price of bond i at the end of period t</a:t>
            </a:r>
          </a:p>
          <a:p>
            <a:pPr>
              <a:buFontTx/>
              <a:buNone/>
            </a:pPr>
            <a:r>
              <a:rPr lang="en-US" sz="2000" smtClean="0"/>
              <a:t>		P</a:t>
            </a:r>
            <a:r>
              <a:rPr lang="en-US" sz="2000" baseline="-25000" smtClean="0"/>
              <a:t>i,t</a:t>
            </a:r>
            <a:r>
              <a:rPr lang="en-US" sz="2000" smtClean="0"/>
              <a:t> = the market price of bond i at the beginning of period t</a:t>
            </a:r>
          </a:p>
          <a:p>
            <a:pPr>
              <a:buFontTx/>
              <a:buNone/>
            </a:pPr>
            <a:r>
              <a:rPr lang="en-US" sz="2000" smtClean="0"/>
              <a:t>		Int</a:t>
            </a:r>
            <a:r>
              <a:rPr lang="en-US" sz="2000" baseline="-25000" smtClean="0"/>
              <a:t>i,t</a:t>
            </a:r>
            <a:r>
              <a:rPr lang="en-US" sz="2000" smtClean="0"/>
              <a:t> = the interest payments on bond i during period t</a:t>
            </a:r>
          </a:p>
          <a:p>
            <a:pPr lvl="1">
              <a:lnSpc>
                <a:spcPct val="120000"/>
              </a:lnSpc>
            </a:pPr>
            <a:r>
              <a:rPr lang="en-US" smtClean="0"/>
              <a:t>The holding period yield (HPY) is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mtClean="0"/>
              <a:t>			HPY = HPR - 1</a:t>
            </a:r>
            <a:endParaRPr lang="en-US" sz="1800" smtClean="0"/>
          </a:p>
        </p:txBody>
      </p:sp>
      <p:sp>
        <p:nvSpPr>
          <p:cNvPr id="471068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BE609A84-EA9F-41C0-83CF-4A5ADD3E56C3}" type="slidenum">
              <a:rPr lang="en-US">
                <a:cs typeface="Arial" charset="0"/>
              </a:rPr>
              <a:pPr/>
              <a:t>5</a:t>
            </a:fld>
            <a:endParaRPr lang="en-US">
              <a:cs typeface="Arial" charset="0"/>
            </a:endParaRPr>
          </a:p>
        </p:txBody>
      </p:sp>
      <p:graphicFrame>
        <p:nvGraphicFramePr>
          <p:cNvPr id="471065" name="Object 25"/>
          <p:cNvGraphicFramePr>
            <a:graphicFrameLocks noChangeAspect="1"/>
          </p:cNvGraphicFramePr>
          <p:nvPr/>
        </p:nvGraphicFramePr>
        <p:xfrm>
          <a:off x="2819400" y="2133600"/>
          <a:ext cx="3200400" cy="1117600"/>
        </p:xfrm>
        <a:graphic>
          <a:graphicData uri="http://schemas.openxmlformats.org/presentationml/2006/ole">
            <p:oleObj spid="_x0000_s471065" name="Equation" r:id="rId3" imgW="1890000" imgH="607680" progId="Equation.3">
              <p:embed/>
            </p:oleObj>
          </a:graphicData>
        </a:graphic>
      </p:graphicFrame>
      <p:sp>
        <p:nvSpPr>
          <p:cNvPr id="47106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The Global Bond Market Structure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305800" cy="4876800"/>
          </a:xfrm>
        </p:spPr>
        <p:txBody>
          <a:bodyPr/>
          <a:lstStyle/>
          <a:p>
            <a:r>
              <a:rPr lang="en-US" smtClean="0"/>
              <a:t>The market for fixed-income securities is substantially larger than the listed equity exchanges (NYSE, TSE, LSE) because corporations tend to issue bonds rather than common stock</a:t>
            </a:r>
          </a:p>
          <a:p>
            <a:r>
              <a:rPr lang="en-US" smtClean="0"/>
              <a:t>For United States during 2010, less than 10 percent of all new security issues were equity, including preferred as well as common stock</a:t>
            </a:r>
          </a:p>
          <a:p>
            <a:r>
              <a:rPr lang="en-US" smtClean="0"/>
              <a:t>Exhibit 17.1 shows the size of the global bond market and the distribution among countries</a:t>
            </a:r>
          </a:p>
        </p:txBody>
      </p:sp>
      <p:sp>
        <p:nvSpPr>
          <p:cNvPr id="4720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1F060AAD-FD2E-4240-98DB-BACC4C9F1A4E}" type="slidenum">
              <a:rPr lang="en-US">
                <a:cs typeface="Arial" charset="0"/>
              </a:rPr>
              <a:pPr/>
              <a:t>6</a:t>
            </a:fld>
            <a:endParaRPr lang="en-US">
              <a:cs typeface="Arial" charset="0"/>
            </a:endParaRPr>
          </a:p>
        </p:txBody>
      </p:sp>
      <p:sp>
        <p:nvSpPr>
          <p:cNvPr id="4720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17.1</a:t>
            </a:r>
            <a:endParaRPr lang="en-US" dirty="0"/>
          </a:p>
        </p:txBody>
      </p:sp>
      <p:sp>
        <p:nvSpPr>
          <p:cNvPr id="47309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47309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3AB33E2E-8905-4621-A4A9-DBC983CB0E30}" type="slidenum">
              <a:rPr lang="en-US">
                <a:cs typeface="Arial" charset="0"/>
              </a:rPr>
              <a:pPr/>
              <a:t>7</a:t>
            </a:fld>
            <a:endParaRPr lang="en-US">
              <a:cs typeface="Arial" charset="0"/>
            </a:endParaRPr>
          </a:p>
        </p:txBody>
      </p:sp>
      <p:pic>
        <p:nvPicPr>
          <p:cNvPr id="473092" name="Picture 2" descr="C:\LB-FIN650\LB-FIN650Edit\JPG files of exhibits\Ch 17\Reilly10e_Exhibit17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143000"/>
            <a:ext cx="83058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The Global Bond Market Structure</a:t>
            </a:r>
          </a:p>
        </p:txBody>
      </p:sp>
      <p:sp>
        <p:nvSpPr>
          <p:cNvPr id="47411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772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Participating Issuers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Sovereign bonds (e.g., the U.S. Treasury)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Quasi and foreign governments (including agency bonds)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Securitized and collateralized bonds from  governments or corporations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Directly issued corporate bonds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High-yield and/or emerging market bonds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See Exhibit 17.2</a:t>
            </a:r>
          </a:p>
        </p:txBody>
      </p:sp>
      <p:sp>
        <p:nvSpPr>
          <p:cNvPr id="47411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D8E60F6A-69A7-440A-A31E-EF639268037F}" type="slidenum">
              <a:rPr lang="en-US">
                <a:cs typeface="Arial" charset="0"/>
              </a:rPr>
              <a:pPr/>
              <a:t>8</a:t>
            </a:fld>
            <a:endParaRPr lang="en-US">
              <a:cs typeface="Arial" charset="0"/>
            </a:endParaRPr>
          </a:p>
        </p:txBody>
      </p:sp>
      <p:sp>
        <p:nvSpPr>
          <p:cNvPr id="47411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The Global Bond Market Structure</a:t>
            </a:r>
          </a:p>
        </p:txBody>
      </p:sp>
      <p:sp>
        <p:nvSpPr>
          <p:cNvPr id="47616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77200" cy="4876800"/>
          </a:xfrm>
        </p:spPr>
        <p:txBody>
          <a:bodyPr/>
          <a:lstStyle/>
          <a:p>
            <a:r>
              <a:rPr lang="en-US" smtClean="0"/>
              <a:t>Participating Investors</a:t>
            </a:r>
          </a:p>
          <a:p>
            <a:pPr lvl="1"/>
            <a:r>
              <a:rPr lang="en-US" smtClean="0"/>
              <a:t>Individual investors</a:t>
            </a:r>
          </a:p>
          <a:p>
            <a:pPr lvl="1"/>
            <a:r>
              <a:rPr lang="en-US" smtClean="0"/>
              <a:t>Institutional investors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Life Insurance Companies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Commercial Banks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Property and Liability Insurance Companies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Pension Funds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Mutual Funds</a:t>
            </a:r>
          </a:p>
          <a:p>
            <a:pPr lvl="1"/>
            <a:r>
              <a:rPr lang="en-US" smtClean="0"/>
              <a:t>Two factors influencing institutions 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The tax code applicable to the institution 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The nature of the institution’s liability structure</a:t>
            </a:r>
          </a:p>
        </p:txBody>
      </p:sp>
      <p:sp>
        <p:nvSpPr>
          <p:cNvPr id="4761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6B3BAC80-1357-4EC7-AAB8-86B3FD5E7B70}" type="slidenum">
              <a:rPr lang="en-US">
                <a:cs typeface="Arial" charset="0"/>
              </a:rPr>
              <a:pPr/>
              <a:t>9</a:t>
            </a:fld>
            <a:endParaRPr lang="en-US">
              <a:cs typeface="Arial" charset="0"/>
            </a:endParaRPr>
          </a:p>
        </p:txBody>
      </p:sp>
      <p:sp>
        <p:nvSpPr>
          <p:cNvPr id="4761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The Global Bond Market Structure</a:t>
            </a:r>
          </a:p>
        </p:txBody>
      </p:sp>
      <p:sp>
        <p:nvSpPr>
          <p:cNvPr id="47718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77200" cy="4876800"/>
          </a:xfrm>
        </p:spPr>
        <p:txBody>
          <a:bodyPr/>
          <a:lstStyle/>
          <a:p>
            <a:r>
              <a:rPr lang="en-US" smtClean="0"/>
              <a:t>Bond Ratings</a:t>
            </a:r>
          </a:p>
          <a:p>
            <a:pPr lvl="1"/>
            <a:r>
              <a:rPr lang="en-US" smtClean="0"/>
              <a:t>Most corporate and municipal bonds are rated by one or more of the rating agencies</a:t>
            </a:r>
          </a:p>
          <a:p>
            <a:pPr lvl="1"/>
            <a:r>
              <a:rPr lang="en-US" smtClean="0"/>
              <a:t>The exceptions are very small issues and bonds from certain industries, such as bank issues. These are known as non-rated bonds</a:t>
            </a:r>
          </a:p>
          <a:p>
            <a:pPr lvl="1"/>
            <a:r>
              <a:rPr lang="en-US" smtClean="0"/>
              <a:t>The three major rating agencies (Exhibit 17.3)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Moody’s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Standard and Poor’s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Fitch Investors Service</a:t>
            </a:r>
          </a:p>
          <a:p>
            <a:pPr lvl="2">
              <a:buFontTx/>
              <a:buNone/>
            </a:pPr>
            <a:endParaRPr lang="en-US" smtClean="0"/>
          </a:p>
        </p:txBody>
      </p:sp>
      <p:sp>
        <p:nvSpPr>
          <p:cNvPr id="4771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A0CBC240-4495-4083-8B68-7B49DA30B850}" type="slidenum">
              <a:rPr lang="en-US">
                <a:cs typeface="Arial" charset="0"/>
              </a:rPr>
              <a:pPr/>
              <a:t>10</a:t>
            </a:fld>
            <a:endParaRPr lang="en-US">
              <a:cs typeface="Arial" charset="0"/>
            </a:endParaRPr>
          </a:p>
        </p:txBody>
      </p:sp>
      <p:sp>
        <p:nvSpPr>
          <p:cNvPr id="47718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Alternative Bond Issues</a:t>
            </a:r>
          </a:p>
        </p:txBody>
      </p:sp>
      <p:sp>
        <p:nvSpPr>
          <p:cNvPr id="47821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924800" cy="5181600"/>
          </a:xfrm>
        </p:spPr>
        <p:txBody>
          <a:bodyPr/>
          <a:lstStyle/>
          <a:p>
            <a:r>
              <a:rPr lang="en-US" smtClean="0"/>
              <a:t>Domestic Government Bonds</a:t>
            </a:r>
          </a:p>
          <a:p>
            <a:pPr lvl="1"/>
            <a:r>
              <a:rPr lang="en-US" smtClean="0"/>
              <a:t>United States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T-bills, notes, bonds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TIPS</a:t>
            </a:r>
          </a:p>
          <a:p>
            <a:pPr lvl="1"/>
            <a:r>
              <a:rPr lang="en-US" smtClean="0"/>
              <a:t>Japan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Medium term, long term, super long term</a:t>
            </a:r>
          </a:p>
          <a:p>
            <a:pPr lvl="1"/>
            <a:r>
              <a:rPr lang="en-US" smtClean="0"/>
              <a:t>United Kingdom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Short gilts, medium gilts, long gilts</a:t>
            </a:r>
          </a:p>
          <a:p>
            <a:pPr lvl="1"/>
            <a:r>
              <a:rPr lang="en-US" smtClean="0"/>
              <a:t>Eurozone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Government bonds</a:t>
            </a:r>
            <a:endParaRPr lang="en-US" b="1" smtClean="0"/>
          </a:p>
          <a:p>
            <a:pPr lvl="2"/>
            <a:endParaRPr lang="en-US" smtClean="0"/>
          </a:p>
        </p:txBody>
      </p:sp>
      <p:sp>
        <p:nvSpPr>
          <p:cNvPr id="4782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9F0E5095-58C2-48FF-865D-1BEE857C5D30}" type="slidenum">
              <a:rPr lang="en-US">
                <a:cs typeface="Arial" charset="0"/>
              </a:rPr>
              <a:pPr/>
              <a:t>11</a:t>
            </a:fld>
            <a:endParaRPr lang="en-US">
              <a:cs typeface="Arial" charset="0"/>
            </a:endParaRPr>
          </a:p>
        </p:txBody>
      </p:sp>
      <p:sp>
        <p:nvSpPr>
          <p:cNvPr id="4782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Alternative Bond Issues</a:t>
            </a:r>
          </a:p>
        </p:txBody>
      </p:sp>
      <p:sp>
        <p:nvSpPr>
          <p:cNvPr id="48025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5181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Government Agency Issues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United States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Not direct issues, but backed by “full faith and credit” of the U.S. government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GNMA pass-through certificates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Japan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Account for about 7 percent of the total Japanese yen bond market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United Kingdom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about 13 percent of the pound sterling market is agency and foreign government debt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Eurozone </a:t>
            </a:r>
          </a:p>
          <a:p>
            <a:pPr lvl="2">
              <a:lnSpc>
                <a:spcPct val="90000"/>
              </a:lnSpc>
              <a:buFont typeface="Wingdings" pitchFamily="2" charset="2"/>
              <a:buChar char="§"/>
            </a:pPr>
            <a:r>
              <a:rPr lang="en-US" smtClean="0"/>
              <a:t>Agency bonds and foreign government bonds are less than 8 percent of the Euro bonds outstanding</a:t>
            </a:r>
          </a:p>
        </p:txBody>
      </p:sp>
      <p:sp>
        <p:nvSpPr>
          <p:cNvPr id="4802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FBB2AE69-79D9-40B9-8C33-14D142AB6106}" type="slidenum">
              <a:rPr lang="en-US">
                <a:cs typeface="Arial" charset="0"/>
              </a:rPr>
              <a:pPr/>
              <a:t>12</a:t>
            </a:fld>
            <a:endParaRPr lang="en-US">
              <a:cs typeface="Arial" charset="0"/>
            </a:endParaRPr>
          </a:p>
        </p:txBody>
      </p:sp>
      <p:sp>
        <p:nvSpPr>
          <p:cNvPr id="4802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Alternative Bond Issues</a:t>
            </a:r>
          </a:p>
        </p:txBody>
      </p:sp>
      <p:sp>
        <p:nvSpPr>
          <p:cNvPr id="56527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pPr eaLnBrk="0" hangingPunct="0"/>
            <a:r>
              <a:rPr lang="en-US" smtClean="0"/>
              <a:t>Municipal Bonds</a:t>
            </a:r>
            <a:r>
              <a:rPr lang="en-US" sz="2400" smtClean="0"/>
              <a:t> </a:t>
            </a:r>
          </a:p>
          <a:p>
            <a:pPr lvl="1"/>
            <a:r>
              <a:rPr lang="en-US" smtClean="0"/>
              <a:t>General obligation (GO) bonds</a:t>
            </a:r>
          </a:p>
          <a:p>
            <a:pPr lvl="1"/>
            <a:r>
              <a:rPr lang="en-US" smtClean="0"/>
              <a:t>Revenue bonds</a:t>
            </a:r>
          </a:p>
          <a:p>
            <a:pPr lvl="1"/>
            <a:r>
              <a:rPr lang="en-US" smtClean="0"/>
              <a:t>Interest payments are exempt from federal income tax</a:t>
            </a:r>
          </a:p>
          <a:p>
            <a:pPr lvl="1"/>
            <a:r>
              <a:rPr lang="en-US" smtClean="0"/>
              <a:t>Convert the tax-free yield of a municipal bond selling close to par to an equivalent taxable yield (ETY)</a:t>
            </a:r>
          </a:p>
          <a:p>
            <a:pPr lvl="1"/>
            <a:endParaRPr lang="en-US" smtClean="0"/>
          </a:p>
          <a:p>
            <a:pPr lvl="1">
              <a:buFontTx/>
              <a:buNone/>
            </a:pPr>
            <a:r>
              <a:rPr lang="en-US" sz="2000" smtClean="0"/>
              <a:t>	</a:t>
            </a:r>
          </a:p>
          <a:p>
            <a:pPr lvl="2">
              <a:lnSpc>
                <a:spcPct val="120000"/>
              </a:lnSpc>
              <a:buFontTx/>
              <a:buNone/>
            </a:pPr>
            <a:r>
              <a:rPr lang="en-US" sz="2000" smtClean="0"/>
              <a:t>where:</a:t>
            </a:r>
            <a:r>
              <a:rPr lang="en-US" sz="2000" i="1" smtClean="0"/>
              <a:t> i</a:t>
            </a:r>
            <a:r>
              <a:rPr lang="en-US" sz="2000" smtClean="0"/>
              <a:t> = coupon rate of the municipal obligations</a:t>
            </a:r>
          </a:p>
          <a:p>
            <a:pPr lvl="2">
              <a:buFontTx/>
              <a:buNone/>
            </a:pPr>
            <a:r>
              <a:rPr lang="en-US" sz="2000" i="1" smtClean="0"/>
              <a:t>           T</a:t>
            </a:r>
            <a:r>
              <a:rPr lang="en-US" sz="2000" smtClean="0"/>
              <a:t> = marginal tax rate of the investor</a:t>
            </a:r>
          </a:p>
        </p:txBody>
      </p:sp>
      <p:graphicFrame>
        <p:nvGraphicFramePr>
          <p:cNvPr id="565272" name="Object 24"/>
          <p:cNvGraphicFramePr>
            <a:graphicFrameLocks noGrp="1" noChangeAspect="1"/>
          </p:cNvGraphicFramePr>
          <p:nvPr>
            <p:ph sz="half" idx="2"/>
          </p:nvPr>
        </p:nvGraphicFramePr>
        <p:xfrm>
          <a:off x="3048000" y="4456113"/>
          <a:ext cx="2133600" cy="992187"/>
        </p:xfrm>
        <a:graphic>
          <a:graphicData uri="http://schemas.openxmlformats.org/presentationml/2006/ole">
            <p:oleObj spid="_x0000_s565272" name="Equation" r:id="rId3" imgW="1269000" imgH="544320" progId="Equation.3">
              <p:embed/>
            </p:oleObj>
          </a:graphicData>
        </a:graphic>
      </p:graphicFrame>
      <p:sp>
        <p:nvSpPr>
          <p:cNvPr id="56527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2925A69F-6D64-474C-A0C9-9E06A31169DA}" type="slidenum">
              <a:rPr lang="en-US">
                <a:cs typeface="Arial" charset="0"/>
              </a:rPr>
              <a:pPr/>
              <a:t>13</a:t>
            </a:fld>
            <a:endParaRPr lang="en-US">
              <a:cs typeface="Arial" charset="0"/>
            </a:endParaRPr>
          </a:p>
        </p:txBody>
      </p:sp>
      <p:sp>
        <p:nvSpPr>
          <p:cNvPr id="5652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Alternative Bond Issues</a:t>
            </a:r>
          </a:p>
        </p:txBody>
      </p:sp>
      <p:sp>
        <p:nvSpPr>
          <p:cNvPr id="56627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pPr eaLnBrk="0" hangingPunct="0"/>
            <a:r>
              <a:rPr lang="en-US" smtClean="0"/>
              <a:t>Municipal Bond Insurance</a:t>
            </a:r>
          </a:p>
          <a:p>
            <a:pPr lvl="1"/>
            <a:r>
              <a:rPr lang="en-US" smtClean="0"/>
              <a:t>Bond insured against default risk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Insurance is irrevocable for the life of the issue</a:t>
            </a:r>
          </a:p>
          <a:p>
            <a:pPr lvl="1"/>
            <a:r>
              <a:rPr lang="en-US" smtClean="0"/>
              <a:t>Four private bond insurance carriers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Municipal Bond Investors Assurance (MBIA)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American Municipal Bond Assurance Corporation (AMBAC)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Financial Security Assurance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Financial Guaranty Insurance Company (FGIC)</a:t>
            </a:r>
          </a:p>
          <a:p>
            <a:pPr lvl="1"/>
            <a:r>
              <a:rPr lang="en-US" smtClean="0"/>
              <a:t>Insured bonds obtain AAA (Aaa) ratings</a:t>
            </a:r>
          </a:p>
          <a:p>
            <a:pPr lvl="1"/>
            <a:r>
              <a:rPr lang="en-US" smtClean="0"/>
              <a:t>Issues with private guarantees have more active secondary market, and lower required yield</a:t>
            </a:r>
          </a:p>
          <a:p>
            <a:pPr eaLnBrk="0" hangingPunct="0"/>
            <a:endParaRPr lang="en-US" sz="2400" smtClean="0"/>
          </a:p>
        </p:txBody>
      </p:sp>
      <p:sp>
        <p:nvSpPr>
          <p:cNvPr id="56627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2D44597A-21A6-417E-B89C-942AB3CF1208}" type="slidenum">
              <a:rPr lang="en-US">
                <a:cs typeface="Arial" charset="0"/>
              </a:rPr>
              <a:pPr/>
              <a:t>14</a:t>
            </a:fld>
            <a:endParaRPr lang="en-US">
              <a:cs typeface="Arial" charset="0"/>
            </a:endParaRPr>
          </a:p>
        </p:txBody>
      </p:sp>
      <p:sp>
        <p:nvSpPr>
          <p:cNvPr id="5662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Corporate Bonds</a:t>
            </a:r>
          </a:p>
        </p:txBody>
      </p:sp>
      <p:sp>
        <p:nvSpPr>
          <p:cNvPr id="56729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U.S. Corporate Bond Market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Mortgage bonds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Collateral trust bonds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Equipment trust certificates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Mortgage pass-through securities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Collateralized mortgage obligations (CMOs)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Asset-backed securities (ABS)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Certificates for automobile receivables (CARs)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Credit card receivables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Variable rate notes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Collateralized debt obligations (CDOs)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Zero coupon and deep discount bonds</a:t>
            </a:r>
          </a:p>
        </p:txBody>
      </p:sp>
      <p:sp>
        <p:nvSpPr>
          <p:cNvPr id="5672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BFDB5864-EA8F-4359-A743-9DD2A2A72C50}" type="slidenum">
              <a:rPr lang="en-US">
                <a:cs typeface="Arial" charset="0"/>
              </a:rPr>
              <a:pPr/>
              <a:t>15</a:t>
            </a:fld>
            <a:endParaRPr lang="en-US">
              <a:cs typeface="Arial" charset="0"/>
            </a:endParaRPr>
          </a:p>
        </p:txBody>
      </p:sp>
      <p:sp>
        <p:nvSpPr>
          <p:cNvPr id="56730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Corporate Bonds</a:t>
            </a:r>
          </a:p>
        </p:txBody>
      </p:sp>
      <p:sp>
        <p:nvSpPr>
          <p:cNvPr id="568322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295400"/>
            <a:ext cx="8077200" cy="4876800"/>
          </a:xfrm>
        </p:spPr>
        <p:txBody>
          <a:bodyPr/>
          <a:lstStyle/>
          <a:p>
            <a:r>
              <a:rPr lang="en-US" smtClean="0"/>
              <a:t>High-Yield Bonds </a:t>
            </a:r>
          </a:p>
          <a:p>
            <a:pPr lvl="1"/>
            <a:r>
              <a:rPr lang="en-US" smtClean="0"/>
              <a:t>Also known as speculative bonds and junk bonds</a:t>
            </a:r>
          </a:p>
          <a:p>
            <a:pPr lvl="1"/>
            <a:r>
              <a:rPr lang="en-US" smtClean="0"/>
              <a:t>Based on a specification that bonds rated below BBB make up the high-yield market, that is, non-investment grade bonds</a:t>
            </a:r>
          </a:p>
          <a:p>
            <a:pPr lvl="1"/>
            <a:r>
              <a:rPr lang="en-US" smtClean="0"/>
              <a:t>The high-yield bond market exploded in size and activity beginning in the early 1980s (Exhibit 17.6)</a:t>
            </a:r>
          </a:p>
          <a:p>
            <a:pPr lvl="1"/>
            <a:r>
              <a:rPr lang="en-US" smtClean="0"/>
              <a:t>Exhibit 17.7 contains the distribution of ratings for all the bonds contained in the Bank of America Merrill Lynch High-Yield Bond Index</a:t>
            </a:r>
          </a:p>
          <a:p>
            <a:pPr lvl="1"/>
            <a:r>
              <a:rPr lang="en-US" smtClean="0"/>
              <a:t>Major owners of high-yield bonds have been mutual funds, insurance companies, and pension funds</a:t>
            </a:r>
          </a:p>
        </p:txBody>
      </p:sp>
      <p:sp>
        <p:nvSpPr>
          <p:cNvPr id="5683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F5A33AE2-1008-4566-8000-150D1C239758}" type="slidenum">
              <a:rPr lang="en-US">
                <a:cs typeface="Arial" charset="0"/>
              </a:rPr>
              <a:pPr/>
              <a:t>16</a:t>
            </a:fld>
            <a:endParaRPr lang="en-US">
              <a:cs typeface="Arial" charset="0"/>
            </a:endParaRPr>
          </a:p>
        </p:txBody>
      </p:sp>
      <p:sp>
        <p:nvSpPr>
          <p:cNvPr id="56832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17.6</a:t>
            </a:r>
            <a:endParaRPr lang="en-US" dirty="0"/>
          </a:p>
        </p:txBody>
      </p:sp>
      <p:sp>
        <p:nvSpPr>
          <p:cNvPr id="569346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56934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0C187EAD-2869-4946-9515-A1DCAD35E975}" type="slidenum">
              <a:rPr lang="en-US">
                <a:cs typeface="Arial" charset="0"/>
              </a:rPr>
              <a:pPr/>
              <a:t>17</a:t>
            </a:fld>
            <a:endParaRPr lang="en-US">
              <a:cs typeface="Arial" charset="0"/>
            </a:endParaRPr>
          </a:p>
        </p:txBody>
      </p:sp>
      <p:pic>
        <p:nvPicPr>
          <p:cNvPr id="569348" name="Picture 2" descr="C:\LB-FIN650\LB-FIN650Edit\JPG files of exhibits\Ch 17\Reilly10e_Exhibit17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219200"/>
            <a:ext cx="7086600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17.7</a:t>
            </a:r>
            <a:endParaRPr lang="en-US" dirty="0"/>
          </a:p>
        </p:txBody>
      </p:sp>
      <p:sp>
        <p:nvSpPr>
          <p:cNvPr id="57037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57037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08909D5A-CEA5-42DD-8F80-628CA753D25A}" type="slidenum">
              <a:rPr lang="en-US">
                <a:cs typeface="Arial" charset="0"/>
              </a:rPr>
              <a:pPr/>
              <a:t>18</a:t>
            </a:fld>
            <a:endParaRPr lang="en-US">
              <a:cs typeface="Arial" charset="0"/>
            </a:endParaRPr>
          </a:p>
        </p:txBody>
      </p:sp>
      <p:pic>
        <p:nvPicPr>
          <p:cNvPr id="570372" name="Picture 2" descr="C:\LB-FIN650\LB-FIN650Edit\JPG files of exhibits\Ch 17\Reilly10e_Exhibit17-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189038"/>
            <a:ext cx="7239000" cy="513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International Bonds</a:t>
            </a:r>
          </a:p>
        </p:txBody>
      </p:sp>
      <p:sp>
        <p:nvSpPr>
          <p:cNvPr id="571394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001000" cy="4876800"/>
          </a:xfrm>
        </p:spPr>
        <p:txBody>
          <a:bodyPr/>
          <a:lstStyle/>
          <a:p>
            <a:r>
              <a:rPr lang="en-US" smtClean="0"/>
              <a:t>Foreign bonds are sold in one country and currency by a borrower of a different nationality</a:t>
            </a:r>
          </a:p>
          <a:p>
            <a:pPr lvl="1"/>
            <a:r>
              <a:rPr lang="en-US" smtClean="0"/>
              <a:t>Yankee bonds are U.S. dollar denominated bonds sold in the U.S. but issued by a foreign firm</a:t>
            </a:r>
          </a:p>
          <a:p>
            <a:r>
              <a:rPr lang="en-US" smtClean="0"/>
              <a:t>Eurobonds are underwritten by international bond syndicates and sold in several national markets</a:t>
            </a:r>
          </a:p>
        </p:txBody>
      </p:sp>
      <p:sp>
        <p:nvSpPr>
          <p:cNvPr id="5713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05E1E64A-BFED-498D-ABC7-E583C40E2C08}" type="slidenum">
              <a:rPr lang="en-US">
                <a:cs typeface="Arial" charset="0"/>
              </a:rPr>
              <a:pPr/>
              <a:t>19</a:t>
            </a:fld>
            <a:endParaRPr lang="en-US">
              <a:cs typeface="Arial" charset="0"/>
            </a:endParaRPr>
          </a:p>
        </p:txBody>
      </p:sp>
      <p:sp>
        <p:nvSpPr>
          <p:cNvPr id="57139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International Bonds</a:t>
            </a:r>
          </a:p>
        </p:txBody>
      </p:sp>
      <p:sp>
        <p:nvSpPr>
          <p:cNvPr id="572418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229600" cy="4876800"/>
          </a:xfrm>
        </p:spPr>
        <p:txBody>
          <a:bodyPr/>
          <a:lstStyle/>
          <a:p>
            <a:r>
              <a:rPr lang="en-US" smtClean="0"/>
              <a:t>United States</a:t>
            </a:r>
          </a:p>
          <a:p>
            <a:pPr lvl="1"/>
            <a:r>
              <a:rPr lang="en-US" smtClean="0"/>
              <a:t>Yankee bonds register with SEC</a:t>
            </a:r>
          </a:p>
          <a:p>
            <a:pPr lvl="1"/>
            <a:r>
              <a:rPr lang="en-US" smtClean="0"/>
              <a:t>Eurodollar bond market affected by changes in value of U.S. dollar</a:t>
            </a:r>
          </a:p>
          <a:p>
            <a:r>
              <a:rPr lang="en-US" smtClean="0"/>
              <a:t>Japan</a:t>
            </a:r>
          </a:p>
          <a:p>
            <a:pPr lvl="1"/>
            <a:r>
              <a:rPr lang="en-US" smtClean="0"/>
              <a:t>Samuri bonds: Yen denominated issued by non-Japanese firms in Japan</a:t>
            </a:r>
          </a:p>
          <a:p>
            <a:pPr lvl="1"/>
            <a:r>
              <a:rPr lang="en-US" smtClean="0"/>
              <a:t>Euroyen bonds: Yen denominated, sold outside Japan</a:t>
            </a:r>
          </a:p>
          <a:p>
            <a:pPr lvl="1"/>
            <a:endParaRPr lang="en-US" smtClean="0"/>
          </a:p>
        </p:txBody>
      </p:sp>
      <p:sp>
        <p:nvSpPr>
          <p:cNvPr id="5724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F5A06C42-B6C7-407A-91A5-7EBA730BEEC9}" type="slidenum">
              <a:rPr lang="en-US">
                <a:cs typeface="Arial" charset="0"/>
              </a:rPr>
              <a:pPr/>
              <a:t>20</a:t>
            </a:fld>
            <a:endParaRPr lang="en-US">
              <a:cs typeface="Arial" charset="0"/>
            </a:endParaRPr>
          </a:p>
        </p:txBody>
      </p:sp>
      <p:sp>
        <p:nvSpPr>
          <p:cNvPr id="5724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International Bonds</a:t>
            </a:r>
          </a:p>
        </p:txBody>
      </p:sp>
      <p:sp>
        <p:nvSpPr>
          <p:cNvPr id="57446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United Kingdom</a:t>
            </a:r>
          </a:p>
          <a:p>
            <a:pPr lvl="1"/>
            <a:r>
              <a:rPr lang="en-US" smtClean="0"/>
              <a:t>Bulldog bonds are sterling-denominated bonds issued by non-English firms and sold in London</a:t>
            </a:r>
          </a:p>
          <a:p>
            <a:pPr lvl="1"/>
            <a:r>
              <a:rPr lang="en-US" smtClean="0"/>
              <a:t>Eurosterling bonds are sold in markets outside London by international syndicates</a:t>
            </a:r>
          </a:p>
          <a:p>
            <a:r>
              <a:rPr lang="en-US" smtClean="0"/>
              <a:t>Eurozone</a:t>
            </a:r>
          </a:p>
          <a:p>
            <a:pPr lvl="1"/>
            <a:r>
              <a:rPr lang="en-US" smtClean="0"/>
              <a:t>Market popular among foreign issuers including issuers domiciled in the U.S.</a:t>
            </a:r>
          </a:p>
          <a:p>
            <a:pPr lvl="1"/>
            <a:r>
              <a:rPr lang="en-US" smtClean="0"/>
              <a:t>Impressive growth in Eurobonds issued by non-residents</a:t>
            </a:r>
          </a:p>
          <a:p>
            <a:pPr lvl="1">
              <a:buFontTx/>
              <a:buNone/>
            </a:pPr>
            <a:endParaRPr lang="en-US" smtClean="0"/>
          </a:p>
        </p:txBody>
      </p:sp>
      <p:sp>
        <p:nvSpPr>
          <p:cNvPr id="5744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FC22A10C-D40C-4DF1-8B9E-C1E72BC78394}" type="slidenum">
              <a:rPr lang="en-US">
                <a:cs typeface="Arial" charset="0"/>
              </a:rPr>
              <a:pPr/>
              <a:t>21</a:t>
            </a:fld>
            <a:endParaRPr lang="en-US">
              <a:cs typeface="Arial" charset="0"/>
            </a:endParaRPr>
          </a:p>
        </p:txBody>
      </p:sp>
      <p:sp>
        <p:nvSpPr>
          <p:cNvPr id="5744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Obtaining Information on Bonds</a:t>
            </a:r>
          </a:p>
        </p:txBody>
      </p:sp>
      <p:sp>
        <p:nvSpPr>
          <p:cNvPr id="57549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5334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Less emphasis on fundamental analysis</a:t>
            </a:r>
          </a:p>
          <a:p>
            <a:pPr>
              <a:lnSpc>
                <a:spcPct val="90000"/>
              </a:lnSpc>
            </a:pPr>
            <a:r>
              <a:rPr lang="en-US" smtClean="0"/>
              <a:t>Most bond investors rely on rating agencies for credit analysis</a:t>
            </a:r>
          </a:p>
          <a:p>
            <a:pPr>
              <a:lnSpc>
                <a:spcPct val="90000"/>
              </a:lnSpc>
            </a:pPr>
            <a:r>
              <a:rPr lang="en-US" smtClean="0"/>
              <a:t>Market and economic conditions</a:t>
            </a:r>
          </a:p>
          <a:p>
            <a:pPr>
              <a:lnSpc>
                <a:spcPct val="90000"/>
              </a:lnSpc>
            </a:pPr>
            <a:r>
              <a:rPr lang="en-US" smtClean="0"/>
              <a:t>Intrinsic bond features</a:t>
            </a:r>
          </a:p>
          <a:p>
            <a:pPr>
              <a:lnSpc>
                <a:spcPct val="90000"/>
              </a:lnSpc>
            </a:pPr>
            <a:r>
              <a:rPr lang="en-US" smtClean="0"/>
              <a:t>Popular publications available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Wall Street Journal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Barron’s,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Business Week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Fortune &amp; Forbes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Federal Reserve Bulletin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Survey of Current Business</a:t>
            </a:r>
          </a:p>
        </p:txBody>
      </p:sp>
      <p:sp>
        <p:nvSpPr>
          <p:cNvPr id="57549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17C68D0E-4229-4C46-8DCD-BEAC2BCD99B8}" type="slidenum">
              <a:rPr lang="en-US">
                <a:cs typeface="Arial" charset="0"/>
              </a:rPr>
              <a:pPr/>
              <a:t>22</a:t>
            </a:fld>
            <a:endParaRPr lang="en-US">
              <a:cs typeface="Arial" charset="0"/>
            </a:endParaRPr>
          </a:p>
        </p:txBody>
      </p:sp>
      <p:sp>
        <p:nvSpPr>
          <p:cNvPr id="57549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Obtaining Information on Bonds</a:t>
            </a:r>
          </a:p>
        </p:txBody>
      </p:sp>
      <p:sp>
        <p:nvSpPr>
          <p:cNvPr id="57753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5334000"/>
          </a:xfrm>
        </p:spPr>
        <p:txBody>
          <a:bodyPr/>
          <a:lstStyle/>
          <a:p>
            <a:pPr eaLnBrk="0" hangingPunct="0"/>
            <a:r>
              <a:rPr lang="en-US" smtClean="0"/>
              <a:t>Bond Publications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Treasury Bulletin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Standard &amp; Poor’s Bond Guide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Moody’s Bond Record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Moody’s Bond Survey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Fitch Rating Register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Fitch Corporate Credit Analysis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Fitch Municipal Credit Analysis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Investment Dealers Digest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Credit Markets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Duff &amp; Phelps Credit Decisions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The Bond Player</a:t>
            </a:r>
          </a:p>
          <a:p>
            <a:pPr eaLnBrk="0" hangingPunct="0"/>
            <a:endParaRPr lang="en-US" smtClean="0"/>
          </a:p>
        </p:txBody>
      </p:sp>
      <p:sp>
        <p:nvSpPr>
          <p:cNvPr id="5775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50BCBB11-FC5E-4D06-B215-D4926C8E28F6}" type="slidenum">
              <a:rPr lang="en-US">
                <a:cs typeface="Arial" charset="0"/>
              </a:rPr>
              <a:pPr/>
              <a:t>23</a:t>
            </a:fld>
            <a:endParaRPr lang="en-US">
              <a:cs typeface="Arial" charset="0"/>
            </a:endParaRPr>
          </a:p>
        </p:txBody>
      </p:sp>
      <p:sp>
        <p:nvSpPr>
          <p:cNvPr id="5775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Obtaining Information on Bonds</a:t>
            </a:r>
          </a:p>
        </p:txBody>
      </p:sp>
      <p:sp>
        <p:nvSpPr>
          <p:cNvPr id="57856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5334000"/>
          </a:xfrm>
        </p:spPr>
        <p:txBody>
          <a:bodyPr/>
          <a:lstStyle/>
          <a:p>
            <a:pPr eaLnBrk="0" hangingPunct="0"/>
            <a:r>
              <a:rPr lang="en-US" smtClean="0"/>
              <a:t>Interpreting Bond Quotes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Treasury Bulletin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Standard &amp; Poor’s Bond Guide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Moody’s Bond Record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Moody’s Bond Survey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Fitch Rating Register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Fitch Corporate Credit Analysis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Fitch Municipal Credit Analysis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Investment Dealers Digest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Credit Markets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Duff &amp; Phelps Credit Decisions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The Bond Player</a:t>
            </a:r>
          </a:p>
          <a:p>
            <a:pPr eaLnBrk="0" hangingPunct="0"/>
            <a:endParaRPr lang="en-US" smtClean="0"/>
          </a:p>
        </p:txBody>
      </p:sp>
      <p:sp>
        <p:nvSpPr>
          <p:cNvPr id="5785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32EFBAEB-6F0A-46A7-B72E-F8E9B6212650}" type="slidenum">
              <a:rPr lang="en-US">
                <a:cs typeface="Arial" charset="0"/>
              </a:rPr>
              <a:pPr/>
              <a:t>24</a:t>
            </a:fld>
            <a:endParaRPr lang="en-US">
              <a:cs typeface="Arial" charset="0"/>
            </a:endParaRPr>
          </a:p>
        </p:txBody>
      </p:sp>
      <p:sp>
        <p:nvSpPr>
          <p:cNvPr id="5785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Interpreting Bond Quotes</a:t>
            </a:r>
          </a:p>
        </p:txBody>
      </p:sp>
      <p:sp>
        <p:nvSpPr>
          <p:cNvPr id="57958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772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Corporate Bond Quotes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sz="2000" smtClean="0"/>
              <a:t>					    </a:t>
            </a:r>
            <a:r>
              <a:rPr lang="en-US" sz="1800" smtClean="0"/>
              <a:t>Last       Last      EST 	     EST $ VOL</a:t>
            </a:r>
            <a:r>
              <a:rPr lang="en-US" sz="2000" smtClean="0"/>
              <a:t>     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sz="1800" smtClean="0"/>
              <a:t>Company (Ticker) Coupon    Maturity</a:t>
            </a:r>
            <a:r>
              <a:rPr lang="en-US" sz="1600" smtClean="0"/>
              <a:t>    </a:t>
            </a:r>
            <a:r>
              <a:rPr lang="en-US" sz="1800" smtClean="0"/>
              <a:t>Price     Yield  Spread  UST     (000’s)</a:t>
            </a:r>
          </a:p>
          <a:p>
            <a:pPr>
              <a:lnSpc>
                <a:spcPct val="110000"/>
              </a:lnSpc>
              <a:buFontTx/>
              <a:buNone/>
            </a:pPr>
            <a:r>
              <a:rPr lang="en-US" sz="2000" smtClean="0"/>
              <a:t>   </a:t>
            </a:r>
            <a:r>
              <a:rPr lang="en-US" sz="1800" smtClean="0"/>
              <a:t>Ford (F) 	  7.45</a:t>
            </a:r>
            <a:r>
              <a:rPr lang="en-US" sz="1800" baseline="-25000" smtClean="0"/>
              <a:t>    </a:t>
            </a:r>
            <a:r>
              <a:rPr lang="en-US" sz="1800" smtClean="0"/>
              <a:t>July 16,</a:t>
            </a:r>
            <a:r>
              <a:rPr lang="en-US" sz="1800" baseline="-25000" smtClean="0"/>
              <a:t> </a:t>
            </a:r>
            <a:r>
              <a:rPr lang="en-US" sz="1800" smtClean="0"/>
              <a:t>2031  80.625  9.461    503</a:t>
            </a:r>
            <a:r>
              <a:rPr lang="en-US" sz="1800" baseline="-25000" smtClean="0"/>
              <a:t>        </a:t>
            </a:r>
            <a:r>
              <a:rPr lang="en-US" sz="1800" smtClean="0"/>
              <a:t>30      213,645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Explanations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smtClean="0"/>
              <a:t>Issued by Ford Motor Company with a coupon of 7.45%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smtClean="0"/>
              <a:t>Maturity is July 16,</a:t>
            </a:r>
            <a:r>
              <a:rPr lang="en-US" sz="2000" baseline="-25000" smtClean="0"/>
              <a:t> </a:t>
            </a:r>
            <a:r>
              <a:rPr lang="en-US" sz="2000" smtClean="0"/>
              <a:t>2031</a:t>
            </a:r>
            <a:r>
              <a:rPr lang="en-US" sz="1500" smtClean="0"/>
              <a:t> 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smtClean="0"/>
              <a:t>The last transaction price was 80.625 percent of par or $806.25, implying an yield to maturity (YTM) of 9.461%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smtClean="0"/>
              <a:t>The computed yield spread  for the Ford bond is 503 basis points (5.03%), in </a:t>
            </a:r>
            <a:r>
              <a:rPr lang="en-US" smtClean="0"/>
              <a:t>comparison with the prevailing yield for a </a:t>
            </a:r>
            <a:r>
              <a:rPr lang="en-US" sz="2000" smtClean="0"/>
              <a:t>U.S. treasury issue with a maturity of 30 years</a:t>
            </a:r>
          </a:p>
        </p:txBody>
      </p:sp>
      <p:sp>
        <p:nvSpPr>
          <p:cNvPr id="5795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E0D9553B-931D-4B62-8FF9-2692FA170AE7}" type="slidenum">
              <a:rPr lang="en-US">
                <a:cs typeface="Arial" charset="0"/>
              </a:rPr>
              <a:pPr/>
              <a:t>25</a:t>
            </a:fld>
            <a:endParaRPr lang="en-US">
              <a:cs typeface="Arial" charset="0"/>
            </a:endParaRPr>
          </a:p>
        </p:txBody>
      </p:sp>
      <p:sp>
        <p:nvSpPr>
          <p:cNvPr id="57958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Interpreting Bond Quotes</a:t>
            </a:r>
          </a:p>
        </p:txBody>
      </p:sp>
      <p:sp>
        <p:nvSpPr>
          <p:cNvPr id="58061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848600" cy="4876800"/>
          </a:xfrm>
        </p:spPr>
        <p:txBody>
          <a:bodyPr/>
          <a:lstStyle/>
          <a:p>
            <a:pPr eaLnBrk="0" hangingPunct="0">
              <a:lnSpc>
                <a:spcPct val="110000"/>
              </a:lnSpc>
            </a:pPr>
            <a:r>
              <a:rPr lang="en-US" smtClean="0"/>
              <a:t>Treasury and Agency Bond Quotes</a:t>
            </a:r>
            <a:r>
              <a:rPr lang="en-US" sz="2000" smtClean="0"/>
              <a:t> 	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Notations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“n” = treasury note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“i”  = inflation-indexed issue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“p” = treasury note on which nonresident aliens are exempt from withholding taxes on interest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Quotes resemble those used for OTC securities because they contain both bid and ask prices</a:t>
            </a:r>
          </a:p>
          <a:p>
            <a:pPr lvl="1" eaLnBrk="0" hangingPunct="0">
              <a:lnSpc>
                <a:spcPct val="110000"/>
              </a:lnSpc>
            </a:pPr>
            <a:endParaRPr lang="en-US" sz="2200" smtClean="0"/>
          </a:p>
        </p:txBody>
      </p:sp>
      <p:sp>
        <p:nvSpPr>
          <p:cNvPr id="5806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F191F53A-A286-43F3-BBD2-45DECDFB4CB7}" type="slidenum">
              <a:rPr lang="en-US">
                <a:cs typeface="Arial" charset="0"/>
              </a:rPr>
              <a:pPr/>
              <a:t>26</a:t>
            </a:fld>
            <a:endParaRPr lang="en-US">
              <a:cs typeface="Arial" charset="0"/>
            </a:endParaRPr>
          </a:p>
        </p:txBody>
      </p:sp>
      <p:sp>
        <p:nvSpPr>
          <p:cNvPr id="5806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Interpreting Bond Quotes</a:t>
            </a:r>
          </a:p>
        </p:txBody>
      </p:sp>
      <p:sp>
        <p:nvSpPr>
          <p:cNvPr id="581634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95400"/>
            <a:ext cx="7848600" cy="4876800"/>
          </a:xfrm>
        </p:spPr>
        <p:txBody>
          <a:bodyPr/>
          <a:lstStyle/>
          <a:p>
            <a:pPr lvl="1" eaLnBrk="0" hangingPunct="0">
              <a:lnSpc>
                <a:spcPct val="110000"/>
              </a:lnSpc>
            </a:pPr>
            <a:r>
              <a:rPr lang="en-US" smtClean="0"/>
              <a:t>The Quotation</a:t>
            </a:r>
            <a:r>
              <a:rPr lang="en-US" sz="1800" smtClean="0"/>
              <a:t> 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200" smtClean="0"/>
              <a:t>	                                                	           Fri.	 Ask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200" smtClean="0"/>
              <a:t>		  Rate  	   Mo/Yr        Bid       Asked    Chg.      Yld.</a:t>
            </a:r>
          </a:p>
          <a:p>
            <a:pPr>
              <a:buFontTx/>
              <a:buNone/>
            </a:pPr>
            <a:r>
              <a:rPr lang="en-US" sz="2200" smtClean="0"/>
              <a:t> 		    5        May 37    112:06   112:08    +62       4.22</a:t>
            </a:r>
          </a:p>
          <a:p>
            <a:pPr lvl="1">
              <a:lnSpc>
                <a:spcPct val="180000"/>
              </a:lnSpc>
            </a:pPr>
            <a:r>
              <a:rPr lang="en-US" smtClean="0"/>
              <a:t>Explanations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This is a 5 percent Treasury note due in May 2037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The bid quote is 112:06, implying a bid price equal to 112+6/32. That is 112.1875% of par value. The same applies to ask quote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If one buys at the asked price, the yield to maturity would be 4.22%</a:t>
            </a:r>
          </a:p>
          <a:p>
            <a:pPr lvl="1">
              <a:lnSpc>
                <a:spcPct val="110000"/>
              </a:lnSpc>
            </a:pPr>
            <a:endParaRPr lang="en-US" smtClean="0"/>
          </a:p>
          <a:p>
            <a:pPr lvl="1" eaLnBrk="0" hangingPunct="0">
              <a:lnSpc>
                <a:spcPct val="110000"/>
              </a:lnSpc>
              <a:buFontTx/>
              <a:buNone/>
            </a:pPr>
            <a:endParaRPr lang="en-US" sz="2200" smtClean="0"/>
          </a:p>
        </p:txBody>
      </p:sp>
      <p:sp>
        <p:nvSpPr>
          <p:cNvPr id="5816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AD7778C0-B311-47D9-93EB-63981EEB3E5E}" type="slidenum">
              <a:rPr lang="en-US">
                <a:cs typeface="Arial" charset="0"/>
              </a:rPr>
              <a:pPr/>
              <a:t>27</a:t>
            </a:fld>
            <a:endParaRPr lang="en-US">
              <a:cs typeface="Arial" charset="0"/>
            </a:endParaRPr>
          </a:p>
        </p:txBody>
      </p:sp>
      <p:sp>
        <p:nvSpPr>
          <p:cNvPr id="58163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Interpreting Bond Quotes</a:t>
            </a:r>
          </a:p>
        </p:txBody>
      </p:sp>
      <p:sp>
        <p:nvSpPr>
          <p:cNvPr id="58368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848600" cy="4876800"/>
          </a:xfrm>
        </p:spPr>
        <p:txBody>
          <a:bodyPr/>
          <a:lstStyle/>
          <a:p>
            <a:r>
              <a:rPr lang="en-US" smtClean="0"/>
              <a:t>U.S. Treasury Strips</a:t>
            </a:r>
          </a:p>
          <a:p>
            <a:pPr lvl="1"/>
            <a:r>
              <a:rPr lang="en-US" smtClean="0"/>
              <a:t>“ci” = the coupon interest portion stripped from the note</a:t>
            </a:r>
          </a:p>
          <a:p>
            <a:pPr lvl="1"/>
            <a:r>
              <a:rPr lang="en-US" smtClean="0"/>
              <a:t>“np” = the principal payment for the treasury note</a:t>
            </a:r>
          </a:p>
          <a:p>
            <a:r>
              <a:rPr lang="en-US" smtClean="0"/>
              <a:t>Treasury Bills</a:t>
            </a:r>
          </a:p>
          <a:p>
            <a:pPr lvl="1"/>
            <a:r>
              <a:rPr lang="en-US" smtClean="0"/>
              <a:t>Pure discount instrument: There is no coupon and they pay par at maturity</a:t>
            </a:r>
          </a:p>
          <a:p>
            <a:pPr lvl="1"/>
            <a:r>
              <a:rPr lang="en-US" smtClean="0"/>
              <a:t>The bid-ask quotes are not the prices but rather discount rates from the par </a:t>
            </a:r>
          </a:p>
          <a:p>
            <a:pPr lvl="1" eaLnBrk="0" hangingPunct="0">
              <a:lnSpc>
                <a:spcPct val="110000"/>
              </a:lnSpc>
              <a:buFontTx/>
              <a:buNone/>
            </a:pPr>
            <a:endParaRPr lang="en-US" sz="2200" smtClean="0"/>
          </a:p>
        </p:txBody>
      </p:sp>
      <p:sp>
        <p:nvSpPr>
          <p:cNvPr id="5836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80878E59-CA02-4C97-B981-CA9B9EF5B093}" type="slidenum">
              <a:rPr lang="en-US">
                <a:cs typeface="Arial" charset="0"/>
              </a:rPr>
              <a:pPr/>
              <a:t>28</a:t>
            </a:fld>
            <a:endParaRPr lang="en-US">
              <a:cs typeface="Arial" charset="0"/>
            </a:endParaRPr>
          </a:p>
        </p:txBody>
      </p:sp>
      <p:sp>
        <p:nvSpPr>
          <p:cNvPr id="5836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Interpreting Bond Quotes</a:t>
            </a:r>
          </a:p>
        </p:txBody>
      </p:sp>
      <p:sp>
        <p:nvSpPr>
          <p:cNvPr id="57753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19200"/>
            <a:ext cx="8382000" cy="4876800"/>
          </a:xfrm>
        </p:spPr>
        <p:txBody>
          <a:bodyPr/>
          <a:lstStyle/>
          <a:p>
            <a:pPr>
              <a:defRPr/>
            </a:pPr>
            <a:r>
              <a:rPr lang="en-US" dirty="0"/>
              <a:t>Municipal Bond Quotes</a:t>
            </a:r>
          </a:p>
          <a:p>
            <a:pPr>
              <a:buFontTx/>
              <a:buNone/>
              <a:defRPr/>
            </a:pPr>
            <a:r>
              <a:rPr lang="en-US" sz="1600" dirty="0"/>
              <a:t>No. of Bonds 		       </a:t>
            </a:r>
            <a:r>
              <a:rPr lang="en-US" sz="1600" dirty="0" smtClean="0"/>
              <a:t>Special</a:t>
            </a:r>
            <a:r>
              <a:rPr lang="en-US" sz="1600" dirty="0"/>
              <a:t>		        </a:t>
            </a:r>
            <a:r>
              <a:rPr lang="en-US" sz="1600" dirty="0" smtClean="0"/>
              <a:t>     Price</a:t>
            </a:r>
            <a:r>
              <a:rPr lang="en-US" sz="1600" dirty="0"/>
              <a:t>/</a:t>
            </a:r>
          </a:p>
          <a:p>
            <a:pPr>
              <a:buFontTx/>
              <a:buNone/>
              <a:defRPr/>
            </a:pPr>
            <a:r>
              <a:rPr lang="en-US" sz="1600" dirty="0"/>
              <a:t>Offered 	     Municipal Issuer  Characteristics  Coupon   Maturity   </a:t>
            </a:r>
            <a:r>
              <a:rPr lang="en-US" sz="1600" dirty="0" smtClean="0"/>
              <a:t>    YTM      Broker</a:t>
            </a:r>
            <a:endParaRPr lang="en-US" sz="1600" dirty="0"/>
          </a:p>
          <a:p>
            <a:pPr>
              <a:buFontTx/>
              <a:buNone/>
              <a:defRPr/>
            </a:pPr>
            <a:r>
              <a:rPr lang="en-US" sz="1600" dirty="0"/>
              <a:t>   </a:t>
            </a:r>
            <a:r>
              <a:rPr lang="en-US" sz="1600" dirty="0" smtClean="0"/>
              <a:t>150     INDIANA </a:t>
            </a:r>
            <a:r>
              <a:rPr lang="en-US" sz="1600" dirty="0"/>
              <a:t>ST </a:t>
            </a:r>
            <a:r>
              <a:rPr lang="en-US" sz="1600" dirty="0" smtClean="0"/>
              <a:t>TOLL RD    M/S/F 11        9.000   01/01/15EST  6.30    DRIZOS</a:t>
            </a:r>
            <a:endParaRPr lang="en-US" sz="1600" dirty="0"/>
          </a:p>
          <a:p>
            <a:pPr>
              <a:buFontTx/>
              <a:buNone/>
              <a:defRPr/>
            </a:pPr>
            <a:r>
              <a:rPr lang="en-US" sz="1600" dirty="0"/>
              <a:t>	         </a:t>
            </a:r>
            <a:r>
              <a:rPr lang="en-US" sz="1600" dirty="0" smtClean="0"/>
              <a:t>COMMN TOLL</a:t>
            </a:r>
          </a:p>
          <a:p>
            <a:pPr lvl="1">
              <a:lnSpc>
                <a:spcPct val="200000"/>
              </a:lnSpc>
              <a:defRPr/>
            </a:pPr>
            <a:r>
              <a:rPr lang="en-US" dirty="0" smtClean="0"/>
              <a:t>Explanations</a:t>
            </a:r>
          </a:p>
          <a:p>
            <a:pPr lvl="2">
              <a:buFont typeface="Wingdings" pitchFamily="2" charset="2"/>
              <a:buChar char="§"/>
              <a:defRPr/>
            </a:pPr>
            <a:r>
              <a:rPr lang="en-US" dirty="0" smtClean="0"/>
              <a:t>$150,000 Indiana </a:t>
            </a:r>
            <a:r>
              <a:rPr lang="en-US" dirty="0"/>
              <a:t>State </a:t>
            </a:r>
            <a:r>
              <a:rPr lang="en-US" dirty="0" smtClean="0"/>
              <a:t>Toll Road bonds with 9% coupon</a:t>
            </a:r>
            <a:endParaRPr lang="en-US" dirty="0"/>
          </a:p>
          <a:p>
            <a:pPr lvl="2">
              <a:buFont typeface="Wingdings" pitchFamily="2" charset="2"/>
              <a:buChar char="§"/>
              <a:defRPr/>
            </a:pPr>
            <a:r>
              <a:rPr lang="en-US" dirty="0" smtClean="0"/>
              <a:t>M/S/F: Mandatory sinking fund, effective in 2011</a:t>
            </a:r>
            <a:endParaRPr lang="en-US" dirty="0"/>
          </a:p>
          <a:p>
            <a:pPr lvl="2">
              <a:buFont typeface="Wingdings" pitchFamily="2" charset="2"/>
              <a:buChar char="§"/>
              <a:defRPr/>
            </a:pPr>
            <a:r>
              <a:rPr lang="en-US" dirty="0" smtClean="0"/>
              <a:t>The maturity is 2015</a:t>
            </a:r>
          </a:p>
          <a:p>
            <a:pPr lvl="2">
              <a:buFont typeface="Wingdings" pitchFamily="2" charset="2"/>
              <a:buChar char="§"/>
              <a:defRPr/>
            </a:pPr>
            <a:r>
              <a:rPr lang="en-US" dirty="0" smtClean="0"/>
              <a:t>EST: Sinking fund is put into escrow until maturity</a:t>
            </a:r>
            <a:endParaRPr lang="en-US" dirty="0"/>
          </a:p>
          <a:p>
            <a:pPr lvl="2">
              <a:buFont typeface="Wingdings" pitchFamily="2" charset="2"/>
              <a:buChar char="§"/>
              <a:defRPr/>
            </a:pPr>
            <a:r>
              <a:rPr lang="en-US" dirty="0"/>
              <a:t>The yield to maturity is given as </a:t>
            </a:r>
            <a:r>
              <a:rPr lang="en-US" dirty="0" smtClean="0"/>
              <a:t>6.3%</a:t>
            </a:r>
            <a:endParaRPr lang="en-US" dirty="0"/>
          </a:p>
          <a:p>
            <a:pPr marL="919163" lvl="2" indent="0">
              <a:buFontTx/>
              <a:buNone/>
              <a:defRPr/>
            </a:pPr>
            <a:endParaRPr lang="en-US" dirty="0"/>
          </a:p>
        </p:txBody>
      </p:sp>
      <p:sp>
        <p:nvSpPr>
          <p:cNvPr id="5847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9D1993DC-4D7A-421D-83EC-6E9014FF9859}" type="slidenum">
              <a:rPr lang="en-US">
                <a:cs typeface="Arial" charset="0"/>
              </a:rPr>
              <a:pPr/>
              <a:t>29</a:t>
            </a:fld>
            <a:endParaRPr lang="en-US">
              <a:cs typeface="Arial" charset="0"/>
            </a:endParaRPr>
          </a:p>
        </p:txBody>
      </p:sp>
      <p:sp>
        <p:nvSpPr>
          <p:cNvPr id="5847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smtClean="0"/>
              <a:t>The </a:t>
            </a:r>
            <a:r>
              <a:rPr lang="en-US" b="1"/>
              <a:t>Internet Investments Online</a:t>
            </a:r>
          </a:p>
        </p:txBody>
      </p:sp>
      <p:sp>
        <p:nvSpPr>
          <p:cNvPr id="585730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90600" y="1295400"/>
            <a:ext cx="7696200" cy="3810000"/>
          </a:xfrm>
        </p:spPr>
        <p:txBody>
          <a:bodyPr/>
          <a:lstStyle/>
          <a:p>
            <a:r>
              <a:rPr lang="en-US" sz="2400" smtClean="0">
                <a:hlinkClick r:id="rId2"/>
              </a:rPr>
              <a:t>http://www.bondheads.com</a:t>
            </a:r>
            <a:endParaRPr lang="en-US" sz="2400" smtClean="0"/>
          </a:p>
          <a:p>
            <a:r>
              <a:rPr lang="en-US" sz="2400" smtClean="0">
                <a:hlinkClick r:id="rId3"/>
              </a:rPr>
              <a:t>http://www.investinginbonds.com</a:t>
            </a:r>
            <a:endParaRPr lang="en-US" sz="2400" smtClean="0"/>
          </a:p>
          <a:p>
            <a:r>
              <a:rPr lang="en-US" sz="2400" smtClean="0">
                <a:hlinkClick r:id="rId4"/>
              </a:rPr>
              <a:t>http://www.fitch.com</a:t>
            </a:r>
            <a:endParaRPr lang="en-US" sz="2400" smtClean="0"/>
          </a:p>
          <a:p>
            <a:r>
              <a:rPr lang="en-US" sz="2400" smtClean="0">
                <a:hlinkClick r:id="rId5"/>
              </a:rPr>
              <a:t>http://www.moodys.com</a:t>
            </a:r>
            <a:endParaRPr lang="en-US" sz="2400" smtClean="0"/>
          </a:p>
          <a:p>
            <a:r>
              <a:rPr lang="en-US" sz="2400" smtClean="0">
                <a:hlinkClick r:id="rId6"/>
              </a:rPr>
              <a:t>http://www.standardandpoors.com/ratings</a:t>
            </a:r>
            <a:endParaRPr lang="en-US" sz="2400" smtClean="0"/>
          </a:p>
          <a:p>
            <a:r>
              <a:rPr lang="en-US" sz="2400" smtClean="0">
                <a:hlinkClick r:id="rId7"/>
              </a:rPr>
              <a:t>http://www.bradynet.com</a:t>
            </a:r>
            <a:endParaRPr lang="en-US" sz="2400" smtClean="0"/>
          </a:p>
          <a:p>
            <a:r>
              <a:rPr lang="en-US" sz="2400" smtClean="0">
                <a:hlinkClick r:id="rId8"/>
              </a:rPr>
              <a:t>http://www.publicdebt.treas.gov</a:t>
            </a:r>
            <a:endParaRPr lang="en-US" sz="2400" smtClean="0"/>
          </a:p>
          <a:p>
            <a:endParaRPr lang="en-US" sz="2400" smtClean="0"/>
          </a:p>
        </p:txBody>
      </p:sp>
      <p:sp>
        <p:nvSpPr>
          <p:cNvPr id="585731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17-</a:t>
            </a:r>
            <a:fld id="{4E67BBD3-FED6-412F-83B2-B7A8CA609A2B}" type="slidenum">
              <a:rPr lang="en-US">
                <a:cs typeface="Arial" charset="0"/>
              </a:rPr>
              <a:pPr/>
              <a:t>30</a:t>
            </a:fld>
            <a:endParaRPr lang="en-US">
              <a:cs typeface="Arial" charset="0"/>
            </a:endParaRPr>
          </a:p>
        </p:txBody>
      </p:sp>
      <p:sp>
        <p:nvSpPr>
          <p:cNvPr id="5857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Chapter5.YulongMa">
  <a:themeElements>
    <a:clrScheme name="SampleChapter5.YulongMa 2">
      <a:dk1>
        <a:srgbClr val="0F3D6B"/>
      </a:dk1>
      <a:lt1>
        <a:srgbClr val="FFFFFF"/>
      </a:lt1>
      <a:dk2>
        <a:srgbClr val="026E94"/>
      </a:dk2>
      <a:lt2>
        <a:srgbClr val="CCFFFF"/>
      </a:lt2>
      <a:accent1>
        <a:srgbClr val="0066CC"/>
      </a:accent1>
      <a:accent2>
        <a:srgbClr val="71B517"/>
      </a:accent2>
      <a:accent3>
        <a:srgbClr val="AABAC8"/>
      </a:accent3>
      <a:accent4>
        <a:srgbClr val="DADADA"/>
      </a:accent4>
      <a:accent5>
        <a:srgbClr val="AAB8E2"/>
      </a:accent5>
      <a:accent6>
        <a:srgbClr val="66A414"/>
      </a:accent6>
      <a:hlink>
        <a:srgbClr val="4C9CE4"/>
      </a:hlink>
      <a:folHlink>
        <a:srgbClr val="5976D3"/>
      </a:folHlink>
    </a:clrScheme>
    <a:fontScheme name="SampleChapter5.Yulong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Chapter5.YulongMa 1">
        <a:dk1>
          <a:srgbClr val="0D6475"/>
        </a:dk1>
        <a:lt1>
          <a:srgbClr val="FFFFFF"/>
        </a:lt1>
        <a:dk2>
          <a:srgbClr val="007976"/>
        </a:dk2>
        <a:lt2>
          <a:srgbClr val="ECEEA2"/>
        </a:lt2>
        <a:accent1>
          <a:srgbClr val="BE9932"/>
        </a:accent1>
        <a:accent2>
          <a:srgbClr val="249258"/>
        </a:accent2>
        <a:accent3>
          <a:srgbClr val="AABEBD"/>
        </a:accent3>
        <a:accent4>
          <a:srgbClr val="DADADA"/>
        </a:accent4>
        <a:accent5>
          <a:srgbClr val="DBCAAD"/>
        </a:accent5>
        <a:accent6>
          <a:srgbClr val="20844F"/>
        </a:accent6>
        <a:hlink>
          <a:srgbClr val="2C5FC4"/>
        </a:hlink>
        <a:folHlink>
          <a:srgbClr val="905FD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2">
        <a:dk1>
          <a:srgbClr val="0F3D6B"/>
        </a:dk1>
        <a:lt1>
          <a:srgbClr val="FFFFFF"/>
        </a:lt1>
        <a:dk2>
          <a:srgbClr val="026E94"/>
        </a:dk2>
        <a:lt2>
          <a:srgbClr val="CCFFFF"/>
        </a:lt2>
        <a:accent1>
          <a:srgbClr val="0066CC"/>
        </a:accent1>
        <a:accent2>
          <a:srgbClr val="71B517"/>
        </a:accent2>
        <a:accent3>
          <a:srgbClr val="AABAC8"/>
        </a:accent3>
        <a:accent4>
          <a:srgbClr val="DADADA"/>
        </a:accent4>
        <a:accent5>
          <a:srgbClr val="AAB8E2"/>
        </a:accent5>
        <a:accent6>
          <a:srgbClr val="66A414"/>
        </a:accent6>
        <a:hlink>
          <a:srgbClr val="4C9CE4"/>
        </a:hlink>
        <a:folHlink>
          <a:srgbClr val="5976D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3">
        <a:dk1>
          <a:srgbClr val="204376"/>
        </a:dk1>
        <a:lt1>
          <a:srgbClr val="FFFFFF"/>
        </a:lt1>
        <a:dk2>
          <a:srgbClr val="2365BD"/>
        </a:dk2>
        <a:lt2>
          <a:srgbClr val="DDDDDD"/>
        </a:lt2>
        <a:accent1>
          <a:srgbClr val="4981E7"/>
        </a:accent1>
        <a:accent2>
          <a:srgbClr val="8DD9FF"/>
        </a:accent2>
        <a:accent3>
          <a:srgbClr val="ACB8DB"/>
        </a:accent3>
        <a:accent4>
          <a:srgbClr val="DADADA"/>
        </a:accent4>
        <a:accent5>
          <a:srgbClr val="B1C1F1"/>
        </a:accent5>
        <a:accent6>
          <a:srgbClr val="7FC4E7"/>
        </a:accent6>
        <a:hlink>
          <a:srgbClr val="9999FF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Chapter 1-Test</Template>
  <TotalTime>2836</TotalTime>
  <Pages>8</Pages>
  <Words>2165</Words>
  <Application>Microsoft Office PowerPoint</Application>
  <PresentationFormat>On-screen Show (4:3)</PresentationFormat>
  <Paragraphs>321</Paragraphs>
  <Slides>30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Times New Roman</vt:lpstr>
      <vt:lpstr>Bookman Old Style</vt:lpstr>
      <vt:lpstr>FrankRuehl</vt:lpstr>
      <vt:lpstr>Wingdings</vt:lpstr>
      <vt:lpstr>SampleChapter5.YulongMa</vt:lpstr>
      <vt:lpstr>SampleChapter5.YulongMa</vt:lpstr>
      <vt:lpstr>Equation</vt:lpstr>
      <vt:lpstr>Chapter 17: Bond Fundamentals</vt:lpstr>
      <vt:lpstr>Basic Features of a Bond</vt:lpstr>
      <vt:lpstr>Bond Characteristics</vt:lpstr>
      <vt:lpstr>Bond Characteristics</vt:lpstr>
      <vt:lpstr>Rates of Return on Bonds</vt:lpstr>
      <vt:lpstr>The Global Bond Market Structure</vt:lpstr>
      <vt:lpstr>Exhibit 17.1</vt:lpstr>
      <vt:lpstr>The Global Bond Market Structure</vt:lpstr>
      <vt:lpstr>The Global Bond Market Structure</vt:lpstr>
      <vt:lpstr>The Global Bond Market Structure</vt:lpstr>
      <vt:lpstr>Alternative Bond Issues</vt:lpstr>
      <vt:lpstr>Alternative Bond Issues</vt:lpstr>
      <vt:lpstr>Alternative Bond Issues</vt:lpstr>
      <vt:lpstr>Alternative Bond Issues</vt:lpstr>
      <vt:lpstr>Corporate Bonds</vt:lpstr>
      <vt:lpstr>Corporate Bonds</vt:lpstr>
      <vt:lpstr>Exhibit 17.6</vt:lpstr>
      <vt:lpstr>Exhibit 17.7</vt:lpstr>
      <vt:lpstr>International Bonds</vt:lpstr>
      <vt:lpstr>International Bonds</vt:lpstr>
      <vt:lpstr>International Bonds</vt:lpstr>
      <vt:lpstr>Obtaining Information on Bonds</vt:lpstr>
      <vt:lpstr>Obtaining Information on Bonds</vt:lpstr>
      <vt:lpstr>Obtaining Information on Bonds</vt:lpstr>
      <vt:lpstr>Interpreting Bond Quotes</vt:lpstr>
      <vt:lpstr>Interpreting Bond Quotes</vt:lpstr>
      <vt:lpstr>Interpreting Bond Quotes</vt:lpstr>
      <vt:lpstr>Interpreting Bond Quotes</vt:lpstr>
      <vt:lpstr>Interpreting Bond Quotes</vt:lpstr>
      <vt:lpstr>The Internet Investments Online</vt:lpstr>
    </vt:vector>
  </TitlesOfParts>
  <Company>Harcourt,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Presentation to accompany Investment Analysis &amp; Portfolio Management, 6e</dc:title>
  <dc:subject>Bond Fundamentals</dc:subject>
  <dc:creator>Frank K. Reilly &amp; Keith C. Brown</dc:creator>
  <cp:keywords>Lecture</cp:keywords>
  <dc:description/>
  <cp:lastModifiedBy>1192541</cp:lastModifiedBy>
  <cp:revision>169</cp:revision>
  <cp:lastPrinted>1998-08-13T04:13:10Z</cp:lastPrinted>
  <dcterms:created xsi:type="dcterms:W3CDTF">1998-08-11T03:08:43Z</dcterms:created>
  <dcterms:modified xsi:type="dcterms:W3CDTF">2012-11-09T04:05:10Z</dcterms:modified>
  <cp:category>Finance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blisher">
    <vt:lpwstr>Harcourt, Inc.</vt:lpwstr>
  </property>
  <property fmtid="{D5CDD505-2E9C-101B-9397-08002B2CF9AE}" pid="3" name="Editor">
    <vt:lpwstr>Terri House</vt:lpwstr>
  </property>
  <property fmtid="{D5CDD505-2E9C-101B-9397-08002B2CF9AE}" pid="4" name="Project">
    <vt:lpwstr>Lecture Presentation Software</vt:lpwstr>
  </property>
  <property fmtid="{D5CDD505-2E9C-101B-9397-08002B2CF9AE}" pid="5" name="Language">
    <vt:lpwstr>English</vt:lpwstr>
  </property>
</Properties>
</file>