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7"/>
  </p:notesMasterIdLst>
  <p:sldIdLst>
    <p:sldId id="259" r:id="rId2"/>
    <p:sldId id="286" r:id="rId3"/>
    <p:sldId id="289" r:id="rId4"/>
    <p:sldId id="270" r:id="rId5"/>
    <p:sldId id="265" r:id="rId6"/>
    <p:sldId id="272" r:id="rId7"/>
    <p:sldId id="288" r:id="rId8"/>
    <p:sldId id="290" r:id="rId9"/>
    <p:sldId id="266" r:id="rId10"/>
    <p:sldId id="293" r:id="rId11"/>
    <p:sldId id="263" r:id="rId12"/>
    <p:sldId id="268" r:id="rId13"/>
    <p:sldId id="269" r:id="rId14"/>
    <p:sldId id="294" r:id="rId15"/>
    <p:sldId id="273" r:id="rId16"/>
    <p:sldId id="276" r:id="rId17"/>
    <p:sldId id="274" r:id="rId18"/>
    <p:sldId id="275" r:id="rId19"/>
    <p:sldId id="267" r:id="rId20"/>
    <p:sldId id="291" r:id="rId21"/>
    <p:sldId id="284" r:id="rId22"/>
    <p:sldId id="287" r:id="rId23"/>
    <p:sldId id="262" r:id="rId24"/>
    <p:sldId id="278" r:id="rId25"/>
    <p:sldId id="281" r:id="rId2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129" autoAdjust="0"/>
    <p:restoredTop sz="87701" autoAdjust="0"/>
  </p:normalViewPr>
  <p:slideViewPr>
    <p:cSldViewPr snapToGrid="0" snapToObjects="1">
      <p:cViewPr varScale="1">
        <p:scale>
          <a:sx n="116" d="100"/>
          <a:sy n="116" d="100"/>
        </p:scale>
        <p:origin x="-179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notesMaster" Target="notesMasters/notesMaster1.xml"/><Relationship Id="rId28" Type="http://schemas.openxmlformats.org/officeDocument/2006/relationships/printerSettings" Target="printerSettings/printerSettings1.bin"/><Relationship Id="rId29" Type="http://schemas.openxmlformats.org/officeDocument/2006/relationships/presProps" Target="presProps.xml"/><Relationship Id="rId30" Type="http://schemas.openxmlformats.org/officeDocument/2006/relationships/viewProps" Target="viewProps.xml"/><Relationship Id="rId31" Type="http://schemas.openxmlformats.org/officeDocument/2006/relationships/theme" Target="theme/theme1.xml"/><Relationship Id="rId32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DE6C128-3257-4D08-98BE-D2FA2FE71E5F}" type="datetimeFigureOut">
              <a:rPr lang="en-US" smtClean="0"/>
              <a:t>8/28/17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4E4D693-D325-4562-834F-60995DF9E6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26976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8/28/17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37032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8/28/17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97430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8/28/17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24898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8/28/17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46726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8/28/17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91136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8/28/17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31116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8/28/17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18924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8/28/17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94295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8/28/17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94968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8/28/17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43842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8/28/17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38869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5A2D5B-9652-FD42-8372-B667AF18D3E9}" type="datetimeFigureOut">
              <a:rPr lang="en-US" smtClean="0"/>
              <a:t>8/28/17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97088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/>
            </a:r>
            <a:br>
              <a:rPr lang="en-US" dirty="0"/>
            </a:br>
            <a:r>
              <a:rPr lang="en-US" dirty="0" smtClean="0"/>
              <a:t>Why </a:t>
            </a:r>
            <a:r>
              <a:rPr lang="en-US" dirty="0" smtClean="0"/>
              <a:t>and What of </a:t>
            </a:r>
            <a:br>
              <a:rPr lang="en-US" dirty="0" smtClean="0"/>
            </a:br>
            <a:r>
              <a:rPr lang="en-US" dirty="0" smtClean="0"/>
              <a:t>Industry and Industrial Policy</a:t>
            </a:r>
            <a:br>
              <a:rPr lang="en-US" dirty="0" smtClean="0"/>
            </a:br>
            <a:endParaRPr lang="en-US" sz="36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/>
              <a:t>Lecture </a:t>
            </a:r>
            <a:r>
              <a:rPr lang="en-US" dirty="0" smtClean="0"/>
              <a:t>3</a:t>
            </a:r>
            <a:endParaRPr lang="en-US" dirty="0"/>
          </a:p>
          <a:p>
            <a:r>
              <a:rPr lang="en-US" dirty="0"/>
              <a:t>EE 482 – Dr. Paul Vandenberg</a:t>
            </a:r>
          </a:p>
          <a:p>
            <a:r>
              <a:rPr lang="en-US"/>
              <a:t>Semester </a:t>
            </a:r>
            <a:r>
              <a:rPr lang="en-US" dirty="0"/>
              <a:t>1</a:t>
            </a:r>
            <a:r>
              <a:rPr lang="en-US" smtClean="0"/>
              <a:t> </a:t>
            </a:r>
            <a:r>
              <a:rPr lang="en-US"/>
              <a:t>– </a:t>
            </a:r>
            <a:r>
              <a:rPr lang="en-US" smtClean="0"/>
              <a:t>2017</a:t>
            </a:r>
            <a:endParaRPr lang="en-US" dirty="0"/>
          </a:p>
          <a:p>
            <a:r>
              <a:rPr lang="en-US" dirty="0"/>
              <a:t>Faculty of Economics</a:t>
            </a:r>
          </a:p>
          <a:p>
            <a:r>
              <a:rPr lang="en-US" dirty="0" err="1"/>
              <a:t>Thammasat</a:t>
            </a:r>
            <a:r>
              <a:rPr lang="en-US" dirty="0"/>
              <a:t> University</a:t>
            </a:r>
          </a:p>
        </p:txBody>
      </p:sp>
    </p:spTree>
    <p:extLst>
      <p:ext uri="{BB962C8B-B14F-4D97-AF65-F5344CB8AC3E}">
        <p14:creationId xmlns:p14="http://schemas.microsoft.com/office/powerpoint/2010/main" val="162291205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en-US" sz="4400" dirty="0"/>
          </a:p>
          <a:p>
            <a:pPr marL="0" indent="0" algn="ctr">
              <a:buNone/>
            </a:pPr>
            <a:r>
              <a:rPr lang="en-US" sz="4400" dirty="0" smtClean="0"/>
              <a:t>1. </a:t>
            </a:r>
            <a:r>
              <a:rPr lang="en-US" sz="4400" dirty="0" smtClean="0"/>
              <a:t>How does industry in a country expand and develop?</a:t>
            </a:r>
            <a:endParaRPr lang="en-US" sz="4400" dirty="0"/>
          </a:p>
        </p:txBody>
      </p:sp>
    </p:spTree>
    <p:extLst>
      <p:ext uri="{BB962C8B-B14F-4D97-AF65-F5344CB8AC3E}">
        <p14:creationId xmlns:p14="http://schemas.microsoft.com/office/powerpoint/2010/main" val="198098897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New sectors/products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Industrialization is a process in industrial production expands and industry accounts for an increasingly greater share of output</a:t>
            </a:r>
          </a:p>
          <a:p>
            <a:pPr marL="0" indent="0">
              <a:buNone/>
            </a:pPr>
            <a:endParaRPr lang="en-US" dirty="0" smtClean="0"/>
          </a:p>
          <a:p>
            <a:r>
              <a:rPr lang="en-US" dirty="0" smtClean="0"/>
              <a:t>More industrial products are produced, either:</a:t>
            </a:r>
            <a:endParaRPr lang="en-US" dirty="0"/>
          </a:p>
          <a:p>
            <a:pPr lvl="1"/>
            <a:r>
              <a:rPr lang="en-US" dirty="0" smtClean="0"/>
              <a:t>More (volume) of products already produced</a:t>
            </a:r>
          </a:p>
          <a:p>
            <a:pPr marL="457200" lvl="1" indent="0">
              <a:buNone/>
            </a:pPr>
            <a:r>
              <a:rPr lang="en-US" dirty="0" smtClean="0"/>
              <a:t>or, more importantly, </a:t>
            </a:r>
          </a:p>
          <a:p>
            <a:pPr lvl="1"/>
            <a:r>
              <a:rPr lang="en-US" dirty="0" smtClean="0"/>
              <a:t>New products (diversification) are produced</a:t>
            </a:r>
          </a:p>
          <a:p>
            <a:pPr marL="457200" lvl="1" indent="0">
              <a:buNone/>
            </a:pP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3362215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 smtClean="0"/>
              <a:t>U-curve of </a:t>
            </a:r>
            <a:r>
              <a:rPr lang="en-US" sz="4000" dirty="0" smtClean="0"/>
              <a:t>sector </a:t>
            </a:r>
            <a:r>
              <a:rPr lang="en-US" sz="4000" dirty="0"/>
              <a:t>c</a:t>
            </a:r>
            <a:r>
              <a:rPr lang="en-US" sz="4000" dirty="0" smtClean="0"/>
              <a:t>oncentration</a:t>
            </a:r>
            <a:endParaRPr lang="en-US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49256"/>
          </a:xfrm>
        </p:spPr>
        <p:txBody>
          <a:bodyPr>
            <a:normAutofit fontScale="62500" lnSpcReduction="20000"/>
          </a:bodyPr>
          <a:lstStyle/>
          <a:p>
            <a:r>
              <a:rPr lang="en-US" dirty="0" smtClean="0"/>
              <a:t>J. </a:t>
            </a:r>
            <a:r>
              <a:rPr lang="en-US" dirty="0" err="1" smtClean="0"/>
              <a:t>Imbs</a:t>
            </a:r>
            <a:r>
              <a:rPr lang="en-US" dirty="0" smtClean="0"/>
              <a:t> and R. </a:t>
            </a:r>
            <a:r>
              <a:rPr lang="en-US" dirty="0" err="1" smtClean="0"/>
              <a:t>Wacziarg</a:t>
            </a:r>
            <a:r>
              <a:rPr lang="en-US" dirty="0" smtClean="0"/>
              <a:t>, “Stages of Diversification”, </a:t>
            </a:r>
            <a:r>
              <a:rPr lang="en-US" i="1" dirty="0" smtClean="0"/>
              <a:t>American Economic Review</a:t>
            </a:r>
            <a:r>
              <a:rPr lang="en-US" dirty="0" smtClean="0"/>
              <a:t> 2003</a:t>
            </a:r>
          </a:p>
          <a:p>
            <a:pPr lvl="1"/>
            <a:r>
              <a:rPr lang="en-US" dirty="0" smtClean="0"/>
              <a:t>As country develops (higher GDP per capita) sector concentration decreases (i.e. diversification increases)</a:t>
            </a:r>
          </a:p>
          <a:p>
            <a:pPr lvl="1"/>
            <a:r>
              <a:rPr lang="en-US" b="1" dirty="0" smtClean="0"/>
              <a:t>U-shaped</a:t>
            </a:r>
          </a:p>
          <a:p>
            <a:pPr lvl="1"/>
            <a:r>
              <a:rPr lang="en-US" dirty="0" smtClean="0"/>
              <a:t>Only at relatively high income (about Ireland’s pc income) does concentration then increase</a:t>
            </a:r>
          </a:p>
          <a:p>
            <a:r>
              <a:rPr lang="en-US" dirty="0" smtClean="0"/>
              <a:t>Klinger and Lederman, “Discovery and Development: An Empirical Exploration of New Products”, World Bank </a:t>
            </a:r>
            <a:r>
              <a:rPr lang="en-US" dirty="0"/>
              <a:t>P</a:t>
            </a:r>
            <a:r>
              <a:rPr lang="en-US" dirty="0" smtClean="0"/>
              <a:t>olicy Research </a:t>
            </a:r>
            <a:r>
              <a:rPr lang="en-US" dirty="0"/>
              <a:t>W</a:t>
            </a:r>
            <a:r>
              <a:rPr lang="en-US" dirty="0" smtClean="0"/>
              <a:t>orking Paper 3450, 2004</a:t>
            </a:r>
          </a:p>
          <a:p>
            <a:pPr lvl="1"/>
            <a:r>
              <a:rPr lang="en-US" dirty="0" smtClean="0"/>
              <a:t>Similar result for exports</a:t>
            </a:r>
          </a:p>
          <a:p>
            <a:pPr lvl="1"/>
            <a:r>
              <a:rPr lang="en-US" dirty="0" smtClean="0"/>
              <a:t>Number of new exports shows </a:t>
            </a:r>
            <a:r>
              <a:rPr lang="en-US" b="1" dirty="0" smtClean="0"/>
              <a:t>inverted U-shape </a:t>
            </a:r>
            <a:r>
              <a:rPr lang="en-US" dirty="0" smtClean="0"/>
              <a:t>pattern</a:t>
            </a:r>
          </a:p>
          <a:p>
            <a:pPr lvl="1"/>
            <a:r>
              <a:rPr lang="en-US" dirty="0" smtClean="0"/>
              <a:t>Number of new exported products rises and then falls</a:t>
            </a:r>
          </a:p>
          <a:p>
            <a:pPr lvl="1"/>
            <a:r>
              <a:rPr lang="en-US" dirty="0" smtClean="0"/>
              <a:t>At high income levels, it falls to zero or close to zero</a:t>
            </a:r>
          </a:p>
          <a:p>
            <a:pPr lvl="1"/>
            <a:r>
              <a:rPr lang="en-US" dirty="0" smtClean="0"/>
              <a:t>As it falls close to zero and if some existing exported are no longer exported, the total number of exported products will fall, resulting in export specialization will occur </a:t>
            </a:r>
          </a:p>
          <a:p>
            <a:pPr lvl="1"/>
            <a:r>
              <a:rPr lang="en-US" dirty="0" smtClean="0"/>
              <a:t>Y axis is different from </a:t>
            </a:r>
            <a:r>
              <a:rPr lang="en-US" dirty="0" err="1" smtClean="0"/>
              <a:t>Imbs</a:t>
            </a:r>
            <a:r>
              <a:rPr lang="en-US" dirty="0" smtClean="0"/>
              <a:t> and </a:t>
            </a:r>
            <a:r>
              <a:rPr lang="en-US" dirty="0" err="1" smtClean="0"/>
              <a:t>Wacziarg</a:t>
            </a:r>
            <a:endParaRPr lang="en-US" dirty="0" smtClean="0"/>
          </a:p>
          <a:p>
            <a:pPr marL="457200" lvl="1" indent="0">
              <a:buNone/>
            </a:pPr>
            <a:endParaRPr lang="en-US" dirty="0" smtClean="0"/>
          </a:p>
          <a:p>
            <a:pPr marL="457200" lvl="1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808615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 smtClean="0"/>
              <a:t>Sector </a:t>
            </a:r>
            <a:r>
              <a:rPr lang="en-US" sz="3200" dirty="0"/>
              <a:t>c</a:t>
            </a:r>
            <a:r>
              <a:rPr lang="en-US" sz="3200" dirty="0" smtClean="0"/>
              <a:t>oncentration/diversification</a:t>
            </a:r>
            <a:br>
              <a:rPr lang="en-US" sz="3200" dirty="0" smtClean="0"/>
            </a:br>
            <a:r>
              <a:rPr lang="en-US" sz="3200" dirty="0" smtClean="0"/>
              <a:t> and country income level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  </a:t>
            </a:r>
            <a:endParaRPr lang="en-US" dirty="0"/>
          </a:p>
        </p:txBody>
      </p:sp>
      <p:cxnSp>
        <p:nvCxnSpPr>
          <p:cNvPr id="5" name="Straight Connector 4"/>
          <p:cNvCxnSpPr/>
          <p:nvPr/>
        </p:nvCxnSpPr>
        <p:spPr>
          <a:xfrm flipH="1">
            <a:off x="1270000" y="1800087"/>
            <a:ext cx="11043" cy="3578087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270000" y="5378174"/>
            <a:ext cx="4682435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5068957" y="4318000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sp>
        <p:nvSpPr>
          <p:cNvPr id="50" name="TextBox 49"/>
          <p:cNvSpPr txBox="1"/>
          <p:nvPr/>
        </p:nvSpPr>
        <p:spPr>
          <a:xfrm>
            <a:off x="2069378" y="5894145"/>
            <a:ext cx="38830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Country income level (GDP per capita)</a:t>
            </a:r>
            <a:endParaRPr lang="en-US" dirty="0"/>
          </a:p>
        </p:txBody>
      </p:sp>
      <p:sp>
        <p:nvSpPr>
          <p:cNvPr id="51" name="TextBox 50"/>
          <p:cNvSpPr txBox="1"/>
          <p:nvPr/>
        </p:nvSpPr>
        <p:spPr>
          <a:xfrm rot="16200000">
            <a:off x="-780953" y="3078428"/>
            <a:ext cx="29260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/>
              <a:t>Sector </a:t>
            </a:r>
            <a:r>
              <a:rPr lang="en-US" dirty="0" smtClean="0"/>
              <a:t>concentration</a:t>
            </a:r>
            <a:endParaRPr lang="en-US" dirty="0"/>
          </a:p>
        </p:txBody>
      </p:sp>
      <p:sp>
        <p:nvSpPr>
          <p:cNvPr id="52" name="TextBox 51"/>
          <p:cNvSpPr txBox="1"/>
          <p:nvPr/>
        </p:nvSpPr>
        <p:spPr>
          <a:xfrm>
            <a:off x="6372088" y="1800086"/>
            <a:ext cx="2451652" cy="4801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A: Sector concentration is high at low stages of development (farm goods, minerals, simple manufactured goods).  B: But then decreases (i.e. country diversifies into producing a broader range of goods so it is not as concentrated in a few sectors). C: At fairly high level of income, sector concentration increases.</a:t>
            </a:r>
          </a:p>
          <a:p>
            <a:r>
              <a:rPr lang="en-US" dirty="0" smtClean="0"/>
              <a:t>Based on </a:t>
            </a:r>
            <a:r>
              <a:rPr lang="en-US" dirty="0" err="1" smtClean="0"/>
              <a:t>Imbs</a:t>
            </a:r>
            <a:r>
              <a:rPr lang="en-US" dirty="0" smtClean="0"/>
              <a:t> and  </a:t>
            </a:r>
            <a:r>
              <a:rPr lang="en-US" dirty="0" err="1" smtClean="0"/>
              <a:t>Wacziarg</a:t>
            </a:r>
            <a:r>
              <a:rPr lang="en-US" dirty="0" smtClean="0"/>
              <a:t> (2003) </a:t>
            </a:r>
            <a:endParaRPr lang="en-US" dirty="0"/>
          </a:p>
        </p:txBody>
      </p:sp>
      <p:sp>
        <p:nvSpPr>
          <p:cNvPr id="54" name="Freeform 53"/>
          <p:cNvSpPr/>
          <p:nvPr/>
        </p:nvSpPr>
        <p:spPr>
          <a:xfrm>
            <a:off x="1866348" y="2032000"/>
            <a:ext cx="3699565" cy="2653622"/>
          </a:xfrm>
          <a:custGeom>
            <a:avLst/>
            <a:gdLst>
              <a:gd name="connsiteX0" fmla="*/ 0 w 3699565"/>
              <a:gd name="connsiteY0" fmla="*/ 121478 h 2653622"/>
              <a:gd name="connsiteX1" fmla="*/ 121478 w 3699565"/>
              <a:gd name="connsiteY1" fmla="*/ 795130 h 2653622"/>
              <a:gd name="connsiteX2" fmla="*/ 287130 w 3699565"/>
              <a:gd name="connsiteY2" fmla="*/ 1336261 h 2653622"/>
              <a:gd name="connsiteX3" fmla="*/ 607391 w 3699565"/>
              <a:gd name="connsiteY3" fmla="*/ 1976783 h 2653622"/>
              <a:gd name="connsiteX4" fmla="*/ 1148522 w 3699565"/>
              <a:gd name="connsiteY4" fmla="*/ 2517913 h 2653622"/>
              <a:gd name="connsiteX5" fmla="*/ 1987826 w 3699565"/>
              <a:gd name="connsiteY5" fmla="*/ 2650435 h 2653622"/>
              <a:gd name="connsiteX6" fmla="*/ 2661478 w 3699565"/>
              <a:gd name="connsiteY6" fmla="*/ 2429565 h 2653622"/>
              <a:gd name="connsiteX7" fmla="*/ 3147391 w 3699565"/>
              <a:gd name="connsiteY7" fmla="*/ 1877391 h 2653622"/>
              <a:gd name="connsiteX8" fmla="*/ 3434522 w 3699565"/>
              <a:gd name="connsiteY8" fmla="*/ 1192696 h 2653622"/>
              <a:gd name="connsiteX9" fmla="*/ 3600174 w 3699565"/>
              <a:gd name="connsiteY9" fmla="*/ 563217 h 2653622"/>
              <a:gd name="connsiteX10" fmla="*/ 3699565 w 3699565"/>
              <a:gd name="connsiteY10" fmla="*/ 0 h 26536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3699565" h="2653622">
                <a:moveTo>
                  <a:pt x="0" y="121478"/>
                </a:moveTo>
                <a:cubicBezTo>
                  <a:pt x="36811" y="357072"/>
                  <a:pt x="73623" y="592666"/>
                  <a:pt x="121478" y="795130"/>
                </a:cubicBezTo>
                <a:cubicBezTo>
                  <a:pt x="169333" y="997594"/>
                  <a:pt x="206145" y="1139319"/>
                  <a:pt x="287130" y="1336261"/>
                </a:cubicBezTo>
                <a:cubicBezTo>
                  <a:pt x="368115" y="1533203"/>
                  <a:pt x="463826" y="1779841"/>
                  <a:pt x="607391" y="1976783"/>
                </a:cubicBezTo>
                <a:cubicBezTo>
                  <a:pt x="750956" y="2173725"/>
                  <a:pt x="918450" y="2405638"/>
                  <a:pt x="1148522" y="2517913"/>
                </a:cubicBezTo>
                <a:cubicBezTo>
                  <a:pt x="1378594" y="2630188"/>
                  <a:pt x="1735667" y="2665160"/>
                  <a:pt x="1987826" y="2650435"/>
                </a:cubicBezTo>
                <a:cubicBezTo>
                  <a:pt x="2239985" y="2635710"/>
                  <a:pt x="2468217" y="2558406"/>
                  <a:pt x="2661478" y="2429565"/>
                </a:cubicBezTo>
                <a:cubicBezTo>
                  <a:pt x="2854739" y="2300724"/>
                  <a:pt x="3018550" y="2083536"/>
                  <a:pt x="3147391" y="1877391"/>
                </a:cubicBezTo>
                <a:cubicBezTo>
                  <a:pt x="3276232" y="1671246"/>
                  <a:pt x="3359058" y="1411725"/>
                  <a:pt x="3434522" y="1192696"/>
                </a:cubicBezTo>
                <a:cubicBezTo>
                  <a:pt x="3509986" y="973667"/>
                  <a:pt x="3556000" y="762000"/>
                  <a:pt x="3600174" y="563217"/>
                </a:cubicBezTo>
                <a:cubicBezTo>
                  <a:pt x="3644348" y="364434"/>
                  <a:pt x="3699565" y="0"/>
                  <a:pt x="3699565" y="0"/>
                </a:cubicBezTo>
              </a:path>
            </a:pathLst>
          </a:cu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5" name="TextBox 54"/>
          <p:cNvSpPr txBox="1"/>
          <p:nvPr/>
        </p:nvSpPr>
        <p:spPr>
          <a:xfrm>
            <a:off x="2069378" y="2319130"/>
            <a:ext cx="3182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A</a:t>
            </a:r>
            <a:endParaRPr lang="en-US" dirty="0"/>
          </a:p>
        </p:txBody>
      </p:sp>
      <p:sp>
        <p:nvSpPr>
          <p:cNvPr id="56" name="TextBox 55"/>
          <p:cNvSpPr txBox="1"/>
          <p:nvPr/>
        </p:nvSpPr>
        <p:spPr>
          <a:xfrm>
            <a:off x="2827130" y="3931478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B</a:t>
            </a:r>
            <a:endParaRPr lang="en-US" dirty="0"/>
          </a:p>
        </p:txBody>
      </p:sp>
      <p:sp>
        <p:nvSpPr>
          <p:cNvPr id="57" name="TextBox 56"/>
          <p:cNvSpPr txBox="1"/>
          <p:nvPr/>
        </p:nvSpPr>
        <p:spPr>
          <a:xfrm>
            <a:off x="4733667" y="3335130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C</a:t>
            </a:r>
            <a:endParaRPr lang="en-US" dirty="0"/>
          </a:p>
        </p:txBody>
      </p:sp>
      <p:sp>
        <p:nvSpPr>
          <p:cNvPr id="58" name="TextBox 57"/>
          <p:cNvSpPr txBox="1"/>
          <p:nvPr/>
        </p:nvSpPr>
        <p:spPr>
          <a:xfrm>
            <a:off x="2387607" y="5436464"/>
            <a:ext cx="24771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 </a:t>
            </a:r>
            <a:endParaRPr lang="en-US" dirty="0"/>
          </a:p>
        </p:txBody>
      </p:sp>
      <p:cxnSp>
        <p:nvCxnSpPr>
          <p:cNvPr id="60" name="Straight Arrow Connector 59"/>
          <p:cNvCxnSpPr>
            <a:endCxn id="58" idx="3"/>
          </p:cNvCxnSpPr>
          <p:nvPr/>
        </p:nvCxnSpPr>
        <p:spPr>
          <a:xfrm flipV="1">
            <a:off x="2661478" y="5621130"/>
            <a:ext cx="2203304" cy="1104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6" name="Straight Arrow Connector 65"/>
          <p:cNvCxnSpPr/>
          <p:nvPr/>
        </p:nvCxnSpPr>
        <p:spPr>
          <a:xfrm flipV="1">
            <a:off x="1049130" y="2688462"/>
            <a:ext cx="0" cy="1110495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4286247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 smtClean="0"/>
              <a:t>New exports and country income level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  </a:t>
            </a:r>
            <a:endParaRPr lang="en-US" dirty="0"/>
          </a:p>
        </p:txBody>
      </p:sp>
      <p:cxnSp>
        <p:nvCxnSpPr>
          <p:cNvPr id="5" name="Straight Connector 4"/>
          <p:cNvCxnSpPr/>
          <p:nvPr/>
        </p:nvCxnSpPr>
        <p:spPr>
          <a:xfrm flipH="1">
            <a:off x="1270000" y="1800087"/>
            <a:ext cx="11043" cy="3578087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281043" y="5248833"/>
            <a:ext cx="4671392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5068957" y="4318000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sp>
        <p:nvSpPr>
          <p:cNvPr id="50" name="TextBox 49"/>
          <p:cNvSpPr txBox="1"/>
          <p:nvPr/>
        </p:nvSpPr>
        <p:spPr>
          <a:xfrm>
            <a:off x="2069378" y="5894145"/>
            <a:ext cx="38830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Country income level (GDP per capita)</a:t>
            </a:r>
            <a:endParaRPr lang="en-US" dirty="0"/>
          </a:p>
        </p:txBody>
      </p:sp>
      <p:sp>
        <p:nvSpPr>
          <p:cNvPr id="51" name="TextBox 50"/>
          <p:cNvSpPr txBox="1"/>
          <p:nvPr/>
        </p:nvSpPr>
        <p:spPr>
          <a:xfrm rot="16200000">
            <a:off x="-1096496" y="3194084"/>
            <a:ext cx="3557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Number of New Export Products</a:t>
            </a:r>
            <a:endParaRPr lang="en-US" dirty="0"/>
          </a:p>
        </p:txBody>
      </p:sp>
      <p:sp>
        <p:nvSpPr>
          <p:cNvPr id="52" name="TextBox 51"/>
          <p:cNvSpPr txBox="1"/>
          <p:nvPr/>
        </p:nvSpPr>
        <p:spPr>
          <a:xfrm>
            <a:off x="6372088" y="1800086"/>
            <a:ext cx="2451652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A: Few new export products at low stages of development (low GDP pc).  </a:t>
            </a:r>
          </a:p>
          <a:p>
            <a:endParaRPr lang="en-US" dirty="0"/>
          </a:p>
          <a:p>
            <a:r>
              <a:rPr lang="en-US" dirty="0" smtClean="0"/>
              <a:t>B: More new product exported as country reaches middle income range (middle GDP pc) </a:t>
            </a:r>
          </a:p>
          <a:p>
            <a:endParaRPr lang="en-US" dirty="0"/>
          </a:p>
          <a:p>
            <a:r>
              <a:rPr lang="en-US" dirty="0" smtClean="0"/>
              <a:t>C: At fairly high level of income, new export products are few.</a:t>
            </a:r>
          </a:p>
          <a:p>
            <a:r>
              <a:rPr lang="en-US" dirty="0" smtClean="0"/>
              <a:t>Based on Klinger and Lederman,  2004 </a:t>
            </a:r>
            <a:endParaRPr lang="en-US" dirty="0"/>
          </a:p>
        </p:txBody>
      </p:sp>
      <p:sp>
        <p:nvSpPr>
          <p:cNvPr id="55" name="TextBox 54"/>
          <p:cNvSpPr txBox="1"/>
          <p:nvPr/>
        </p:nvSpPr>
        <p:spPr>
          <a:xfrm rot="10800000" flipV="1">
            <a:off x="1686605" y="4775500"/>
            <a:ext cx="6537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A</a:t>
            </a:r>
            <a:endParaRPr lang="en-US" dirty="0"/>
          </a:p>
        </p:txBody>
      </p:sp>
      <p:sp>
        <p:nvSpPr>
          <p:cNvPr id="56" name="TextBox 55"/>
          <p:cNvSpPr txBox="1"/>
          <p:nvPr/>
        </p:nvSpPr>
        <p:spPr>
          <a:xfrm>
            <a:off x="2983583" y="1800087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B</a:t>
            </a:r>
            <a:endParaRPr lang="en-US" dirty="0"/>
          </a:p>
        </p:txBody>
      </p:sp>
      <p:sp>
        <p:nvSpPr>
          <p:cNvPr id="57" name="TextBox 56"/>
          <p:cNvSpPr txBox="1"/>
          <p:nvPr/>
        </p:nvSpPr>
        <p:spPr>
          <a:xfrm>
            <a:off x="5793541" y="4775500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C</a:t>
            </a:r>
            <a:endParaRPr lang="en-US" dirty="0"/>
          </a:p>
        </p:txBody>
      </p:sp>
      <p:sp>
        <p:nvSpPr>
          <p:cNvPr id="58" name="TextBox 57"/>
          <p:cNvSpPr txBox="1"/>
          <p:nvPr/>
        </p:nvSpPr>
        <p:spPr>
          <a:xfrm>
            <a:off x="2387607" y="5436464"/>
            <a:ext cx="24771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 </a:t>
            </a:r>
            <a:endParaRPr lang="en-US" dirty="0"/>
          </a:p>
        </p:txBody>
      </p:sp>
      <p:cxnSp>
        <p:nvCxnSpPr>
          <p:cNvPr id="60" name="Straight Arrow Connector 59"/>
          <p:cNvCxnSpPr>
            <a:endCxn id="58" idx="3"/>
          </p:cNvCxnSpPr>
          <p:nvPr/>
        </p:nvCxnSpPr>
        <p:spPr>
          <a:xfrm flipV="1">
            <a:off x="2661478" y="5621130"/>
            <a:ext cx="2203304" cy="1104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6" name="Straight Arrow Connector 65"/>
          <p:cNvCxnSpPr/>
          <p:nvPr/>
        </p:nvCxnSpPr>
        <p:spPr>
          <a:xfrm flipV="1">
            <a:off x="1049130" y="2688462"/>
            <a:ext cx="0" cy="1110495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" name="Freeform 3"/>
          <p:cNvSpPr/>
          <p:nvPr/>
        </p:nvSpPr>
        <p:spPr>
          <a:xfrm>
            <a:off x="1458101" y="1977296"/>
            <a:ext cx="4491893" cy="3180006"/>
          </a:xfrm>
          <a:custGeom>
            <a:avLst/>
            <a:gdLst>
              <a:gd name="connsiteX0" fmla="*/ 0 w 4491893"/>
              <a:gd name="connsiteY0" fmla="*/ 3266884 h 3266884"/>
              <a:gd name="connsiteX1" fmla="*/ 282213 w 4491893"/>
              <a:gd name="connsiteY1" fmla="*/ 2255674 h 3266884"/>
              <a:gd name="connsiteX2" fmla="*/ 682015 w 4491893"/>
              <a:gd name="connsiteY2" fmla="*/ 938750 h 3266884"/>
              <a:gd name="connsiteX3" fmla="*/ 1070058 w 4491893"/>
              <a:gd name="connsiteY3" fmla="*/ 80398 h 3266884"/>
              <a:gd name="connsiteX4" fmla="*/ 1434584 w 4491893"/>
              <a:gd name="connsiteY4" fmla="*/ 68640 h 3266884"/>
              <a:gd name="connsiteX5" fmla="*/ 1787350 w 4491893"/>
              <a:gd name="connsiteY5" fmla="*/ 362596 h 3266884"/>
              <a:gd name="connsiteX6" fmla="*/ 2057804 w 4491893"/>
              <a:gd name="connsiteY6" fmla="*/ 1173915 h 3266884"/>
              <a:gd name="connsiteX7" fmla="*/ 2398812 w 4491893"/>
              <a:gd name="connsiteY7" fmla="*/ 2008751 h 3266884"/>
              <a:gd name="connsiteX8" fmla="*/ 2716302 w 4491893"/>
              <a:gd name="connsiteY8" fmla="*/ 2302707 h 3266884"/>
              <a:gd name="connsiteX9" fmla="*/ 3257210 w 4491893"/>
              <a:gd name="connsiteY9" fmla="*/ 2902378 h 3266884"/>
              <a:gd name="connsiteX10" fmla="*/ 3715807 w 4491893"/>
              <a:gd name="connsiteY10" fmla="*/ 3114027 h 3266884"/>
              <a:gd name="connsiteX11" fmla="*/ 4491893 w 4491893"/>
              <a:gd name="connsiteY11" fmla="*/ 3208093 h 3266884"/>
              <a:gd name="connsiteX12" fmla="*/ 4491893 w 4491893"/>
              <a:gd name="connsiteY12" fmla="*/ 3208093 h 32668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4491893" h="3266884">
                <a:moveTo>
                  <a:pt x="0" y="3266884"/>
                </a:moveTo>
                <a:cubicBezTo>
                  <a:pt x="84272" y="2955290"/>
                  <a:pt x="168544" y="2643696"/>
                  <a:pt x="282213" y="2255674"/>
                </a:cubicBezTo>
                <a:cubicBezTo>
                  <a:pt x="395882" y="1867652"/>
                  <a:pt x="550708" y="1301296"/>
                  <a:pt x="682015" y="938750"/>
                </a:cubicBezTo>
                <a:cubicBezTo>
                  <a:pt x="813322" y="576204"/>
                  <a:pt x="944630" y="225416"/>
                  <a:pt x="1070058" y="80398"/>
                </a:cubicBezTo>
                <a:cubicBezTo>
                  <a:pt x="1195486" y="-64620"/>
                  <a:pt x="1315035" y="21607"/>
                  <a:pt x="1434584" y="68640"/>
                </a:cubicBezTo>
                <a:cubicBezTo>
                  <a:pt x="1554133" y="115673"/>
                  <a:pt x="1683480" y="178383"/>
                  <a:pt x="1787350" y="362596"/>
                </a:cubicBezTo>
                <a:cubicBezTo>
                  <a:pt x="1891220" y="546808"/>
                  <a:pt x="1955894" y="899556"/>
                  <a:pt x="2057804" y="1173915"/>
                </a:cubicBezTo>
                <a:cubicBezTo>
                  <a:pt x="2159714" y="1448274"/>
                  <a:pt x="2289062" y="1820619"/>
                  <a:pt x="2398812" y="2008751"/>
                </a:cubicBezTo>
                <a:cubicBezTo>
                  <a:pt x="2508562" y="2196883"/>
                  <a:pt x="2573236" y="2153769"/>
                  <a:pt x="2716302" y="2302707"/>
                </a:cubicBezTo>
                <a:cubicBezTo>
                  <a:pt x="2859368" y="2451645"/>
                  <a:pt x="3090626" y="2767158"/>
                  <a:pt x="3257210" y="2902378"/>
                </a:cubicBezTo>
                <a:cubicBezTo>
                  <a:pt x="3423794" y="3037598"/>
                  <a:pt x="3510026" y="3063074"/>
                  <a:pt x="3715807" y="3114027"/>
                </a:cubicBezTo>
                <a:cubicBezTo>
                  <a:pt x="3921588" y="3164980"/>
                  <a:pt x="4491893" y="3208093"/>
                  <a:pt x="4491893" y="3208093"/>
                </a:cubicBezTo>
                <a:lnTo>
                  <a:pt x="4491893" y="3208093"/>
                </a:lnTo>
              </a:path>
            </a:pathLst>
          </a:cu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766091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Take </a:t>
            </a:r>
            <a:r>
              <a:rPr lang="en-US" dirty="0"/>
              <a:t>5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An investor/businessperson wants to produce a new product</a:t>
            </a:r>
          </a:p>
          <a:p>
            <a:endParaRPr lang="en-US" dirty="0"/>
          </a:p>
          <a:p>
            <a:r>
              <a:rPr lang="en-US" dirty="0" smtClean="0"/>
              <a:t>Let us say it currently produces motors and generators. And it is considering producing motorcycles. All motorcycles are currently imported.</a:t>
            </a:r>
          </a:p>
          <a:p>
            <a:endParaRPr lang="en-US" dirty="0"/>
          </a:p>
          <a:p>
            <a:r>
              <a:rPr lang="en-US" dirty="0" smtClean="0"/>
              <a:t>What does he/she need to consider about whether to make the investment and start producing motorcycles?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6421858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New products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 smtClean="0"/>
              <a:t>Producing new products is RISKY</a:t>
            </a:r>
          </a:p>
          <a:p>
            <a:endParaRPr lang="en-US" dirty="0"/>
          </a:p>
          <a:p>
            <a:r>
              <a:rPr lang="en-US" dirty="0" smtClean="0"/>
              <a:t>Can a new product:</a:t>
            </a:r>
          </a:p>
          <a:p>
            <a:pPr lvl="1"/>
            <a:r>
              <a:rPr lang="en-US" dirty="0" smtClean="0"/>
              <a:t>Be produced efficiently (to cover costs/generate profits)?</a:t>
            </a:r>
          </a:p>
          <a:p>
            <a:pPr lvl="2"/>
            <a:r>
              <a:rPr lang="en-US" dirty="0" smtClean="0"/>
              <a:t>What is the price point that the market will bear?</a:t>
            </a:r>
          </a:p>
          <a:p>
            <a:pPr lvl="2"/>
            <a:r>
              <a:rPr lang="en-US" dirty="0" smtClean="0"/>
              <a:t>Can it be produced for that price?</a:t>
            </a:r>
          </a:p>
          <a:p>
            <a:pPr lvl="1"/>
            <a:r>
              <a:rPr lang="en-US" dirty="0" smtClean="0"/>
              <a:t>Can it compete against imports of that good?</a:t>
            </a:r>
          </a:p>
          <a:p>
            <a:pPr lvl="1"/>
            <a:r>
              <a:rPr lang="en-US" dirty="0" smtClean="0"/>
              <a:t>Can it compete against substitutes?</a:t>
            </a:r>
          </a:p>
          <a:p>
            <a:pPr lvl="1"/>
            <a:r>
              <a:rPr lang="en-US" dirty="0" smtClean="0"/>
              <a:t>Can we afford a period of time to become competitive? </a:t>
            </a:r>
          </a:p>
          <a:p>
            <a:pPr lvl="2"/>
            <a:r>
              <a:rPr lang="en-US" dirty="0" smtClean="0"/>
              <a:t>Can we bear the initial losses?</a:t>
            </a:r>
          </a:p>
          <a:p>
            <a:pPr lvl="1"/>
            <a:r>
              <a:rPr lang="en-US" dirty="0" smtClean="0"/>
              <a:t>Are the inputs and supporting services available</a:t>
            </a:r>
          </a:p>
          <a:p>
            <a:pPr lvl="2"/>
            <a:r>
              <a:rPr lang="en-US" dirty="0" smtClean="0"/>
              <a:t>Private suppliers</a:t>
            </a:r>
          </a:p>
          <a:p>
            <a:pPr lvl="2"/>
            <a:r>
              <a:rPr lang="en-US" dirty="0" smtClean="0"/>
              <a:t>Public goods (transport, electricity, skilled workers)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1853616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Private and social returns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en-US" dirty="0" smtClean="0"/>
              <a:t>Private returns: profit/income of the investor</a:t>
            </a:r>
          </a:p>
          <a:p>
            <a:r>
              <a:rPr lang="en-US" dirty="0" smtClean="0"/>
              <a:t>Social returns: benefits for society/economy as a whole</a:t>
            </a:r>
          </a:p>
          <a:p>
            <a:r>
              <a:rPr lang="en-US" dirty="0" smtClean="0"/>
              <a:t>Initiator/first investor/pioneer:</a:t>
            </a:r>
          </a:p>
          <a:p>
            <a:pPr lvl="1"/>
            <a:r>
              <a:rPr lang="en-US" dirty="0" smtClean="0"/>
              <a:t>Invests in new venture/sector/product</a:t>
            </a:r>
          </a:p>
          <a:p>
            <a:pPr lvl="1"/>
            <a:r>
              <a:rPr lang="en-US" dirty="0" smtClean="0"/>
              <a:t>If successful: recurs some of investment but others move in and share the profits/market</a:t>
            </a:r>
          </a:p>
          <a:p>
            <a:pPr lvl="1"/>
            <a:r>
              <a:rPr lang="en-US" dirty="0" smtClean="0"/>
              <a:t>If fails: loses investment and bears it all</a:t>
            </a:r>
          </a:p>
          <a:p>
            <a:r>
              <a:rPr lang="en-US" dirty="0" smtClean="0"/>
              <a:t>Other firms</a:t>
            </a:r>
          </a:p>
          <a:p>
            <a:pPr lvl="1"/>
            <a:r>
              <a:rPr lang="en-US" dirty="0" smtClean="0"/>
              <a:t>Watches pioneer</a:t>
            </a:r>
          </a:p>
          <a:p>
            <a:pPr lvl="1"/>
            <a:r>
              <a:rPr lang="en-US" dirty="0" smtClean="0"/>
              <a:t>If successful, moves in, shares profits</a:t>
            </a:r>
          </a:p>
          <a:p>
            <a:pPr lvl="1"/>
            <a:r>
              <a:rPr lang="en-US" dirty="0" smtClean="0"/>
              <a:t>If fails: does not enter, no loss</a:t>
            </a:r>
          </a:p>
          <a:p>
            <a:r>
              <a:rPr lang="en-US" dirty="0" smtClean="0"/>
              <a:t>Economy</a:t>
            </a:r>
          </a:p>
          <a:p>
            <a:pPr lvl="1"/>
            <a:r>
              <a:rPr lang="en-US" dirty="0" smtClean="0"/>
              <a:t>There may be large social benefits from new sector</a:t>
            </a:r>
          </a:p>
          <a:p>
            <a:pPr lvl="1"/>
            <a:r>
              <a:rPr lang="en-US" dirty="0" smtClean="0"/>
              <a:t>Investment, production, employment, technology, exports</a:t>
            </a:r>
          </a:p>
          <a:p>
            <a:pPr lvl="1"/>
            <a:r>
              <a:rPr lang="en-US" dirty="0" smtClean="0"/>
              <a:t>So government wants to encourage pioneers</a:t>
            </a:r>
          </a:p>
          <a:p>
            <a:pPr lvl="1"/>
            <a:r>
              <a:rPr lang="en-US" dirty="0" smtClean="0"/>
              <a:t>May bear some of the risk of the pioneer and other help make it successful</a:t>
            </a:r>
          </a:p>
          <a:p>
            <a:pPr lvl="1"/>
            <a:endParaRPr lang="en-US" dirty="0" smtClean="0"/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213729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en-US" sz="4400" dirty="0"/>
          </a:p>
          <a:p>
            <a:pPr marL="0" indent="0" algn="ctr">
              <a:buNone/>
            </a:pPr>
            <a:r>
              <a:rPr lang="en-US" sz="4400" dirty="0"/>
              <a:t>2</a:t>
            </a:r>
            <a:r>
              <a:rPr lang="en-US" sz="4400" dirty="0" smtClean="0"/>
              <a:t>. Coordination and</a:t>
            </a:r>
            <a:r>
              <a:rPr lang="en-US" sz="4400" dirty="0" smtClean="0"/>
              <a:t> </a:t>
            </a:r>
          </a:p>
          <a:p>
            <a:pPr marL="0" indent="0" algn="ctr">
              <a:buNone/>
            </a:pPr>
            <a:r>
              <a:rPr lang="en-US" sz="4400" dirty="0" smtClean="0"/>
              <a:t>information failures</a:t>
            </a:r>
            <a:endParaRPr lang="en-US" sz="4400" dirty="0"/>
          </a:p>
        </p:txBody>
      </p:sp>
    </p:spTree>
    <p:extLst>
      <p:ext uri="{BB962C8B-B14F-4D97-AF65-F5344CB8AC3E}">
        <p14:creationId xmlns:p14="http://schemas.microsoft.com/office/powerpoint/2010/main" val="147402659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Why is support needed?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Coordination </a:t>
            </a:r>
            <a:r>
              <a:rPr lang="en-US" dirty="0" smtClean="0"/>
              <a:t>Failures</a:t>
            </a:r>
          </a:p>
          <a:p>
            <a:pPr lvl="1"/>
            <a:r>
              <a:rPr lang="en-US" dirty="0" smtClean="0"/>
              <a:t>Needed inputs</a:t>
            </a:r>
          </a:p>
          <a:p>
            <a:pPr lvl="1"/>
            <a:r>
              <a:rPr lang="en-US" dirty="0" smtClean="0"/>
              <a:t>Public goods</a:t>
            </a:r>
          </a:p>
          <a:p>
            <a:r>
              <a:rPr lang="en-US" dirty="0" smtClean="0"/>
              <a:t>Information </a:t>
            </a:r>
            <a:r>
              <a:rPr lang="en-US" dirty="0" smtClean="0"/>
              <a:t>Failures (and Time to Learn)</a:t>
            </a:r>
            <a:endParaRPr lang="en-US" dirty="0" smtClean="0"/>
          </a:p>
          <a:p>
            <a:pPr lvl="1"/>
            <a:r>
              <a:rPr lang="en-US" dirty="0" smtClean="0"/>
              <a:t>Can </a:t>
            </a:r>
            <a:r>
              <a:rPr lang="en-US" dirty="0" smtClean="0"/>
              <a:t>we produce it competitively?</a:t>
            </a:r>
          </a:p>
          <a:p>
            <a:pPr lvl="1"/>
            <a:r>
              <a:rPr lang="en-US" dirty="0" smtClean="0"/>
              <a:t>How can we produce it competitively?</a:t>
            </a:r>
          </a:p>
          <a:p>
            <a:pPr lvl="2"/>
            <a:r>
              <a:rPr lang="en-US" dirty="0" smtClean="0"/>
              <a:t>Time/cost of  learning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8029811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Coordination failures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Two types</a:t>
            </a:r>
          </a:p>
          <a:p>
            <a:pPr lvl="1"/>
            <a:r>
              <a:rPr lang="en-US" dirty="0" smtClean="0"/>
              <a:t>Public goods</a:t>
            </a:r>
          </a:p>
          <a:p>
            <a:pPr lvl="1"/>
            <a:r>
              <a:rPr lang="en-US" dirty="0" smtClean="0"/>
              <a:t>Complementary industries</a:t>
            </a:r>
          </a:p>
          <a:p>
            <a:pPr lvl="2"/>
            <a:r>
              <a:rPr lang="en-US" dirty="0" smtClean="0"/>
              <a:t>Upstream </a:t>
            </a:r>
            <a:r>
              <a:rPr lang="en-US" dirty="0" smtClean="0"/>
              <a:t>and downstream </a:t>
            </a:r>
            <a:r>
              <a:rPr lang="en-US" dirty="0" smtClean="0"/>
              <a:t>inputs and services</a:t>
            </a:r>
            <a:endParaRPr lang="en-US" dirty="0" smtClean="0"/>
          </a:p>
          <a:p>
            <a:pPr lvl="1"/>
            <a:endParaRPr lang="en-US" dirty="0"/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6138286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 smtClean="0"/>
              <a:t>Coordination – public goods</a:t>
            </a:r>
            <a:endParaRPr lang="en-US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Various inputs needed for sector to operate</a:t>
            </a:r>
          </a:p>
          <a:p>
            <a:pPr lvl="1"/>
            <a:r>
              <a:rPr lang="en-US" dirty="0"/>
              <a:t>C</a:t>
            </a:r>
            <a:r>
              <a:rPr lang="en-US" dirty="0" smtClean="0"/>
              <a:t>ostly for individual firms to provide</a:t>
            </a:r>
          </a:p>
          <a:p>
            <a:r>
              <a:rPr lang="en-US" dirty="0" smtClean="0"/>
              <a:t>Better for cost shared through provision by government as a public good	</a:t>
            </a:r>
          </a:p>
          <a:p>
            <a:pPr lvl="1"/>
            <a:r>
              <a:rPr lang="en-US" dirty="0" smtClean="0"/>
              <a:t>However, if sector is relatively small and well organized (limited number of producers), businesses may be able to self-organize but this is not common</a:t>
            </a:r>
          </a:p>
          <a:p>
            <a:r>
              <a:rPr lang="en-US" dirty="0" smtClean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82515370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Take 5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 smtClean="0"/>
          </a:p>
          <a:p>
            <a:r>
              <a:rPr lang="en-US" dirty="0" smtClean="0"/>
              <a:t>What public goods are needed to produce automobiles?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6501825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 smtClean="0"/>
              <a:t>Types of </a:t>
            </a:r>
            <a:r>
              <a:rPr lang="en-US" sz="4000" dirty="0" smtClean="0"/>
              <a:t>public </a:t>
            </a:r>
            <a:r>
              <a:rPr lang="en-US" sz="4000" dirty="0" smtClean="0"/>
              <a:t>goods</a:t>
            </a:r>
            <a:endParaRPr lang="en-US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/>
              <a:t>Transport</a:t>
            </a:r>
          </a:p>
          <a:p>
            <a:pPr lvl="1"/>
            <a:r>
              <a:rPr lang="en-US" dirty="0"/>
              <a:t>Inputs to producers, people to factories, produced good to markets and port (air and sea) and port to overseas</a:t>
            </a:r>
          </a:p>
          <a:p>
            <a:pPr lvl="1"/>
            <a:r>
              <a:rPr lang="en-US" dirty="0"/>
              <a:t>Rail line from mine to processors and to </a:t>
            </a:r>
            <a:r>
              <a:rPr lang="en-US" dirty="0" smtClean="0"/>
              <a:t>ports</a:t>
            </a:r>
          </a:p>
          <a:p>
            <a:r>
              <a:rPr lang="en-US" dirty="0" smtClean="0"/>
              <a:t>Electrical power</a:t>
            </a:r>
          </a:p>
          <a:p>
            <a:r>
              <a:rPr lang="en-US" dirty="0" smtClean="0"/>
              <a:t>Refrigeration (in transport, at ports), and storage</a:t>
            </a:r>
          </a:p>
          <a:p>
            <a:r>
              <a:rPr lang="en-US" dirty="0" smtClean="0"/>
              <a:t>Sector </a:t>
            </a:r>
            <a:r>
              <a:rPr lang="en-US" dirty="0" smtClean="0"/>
              <a:t>skills </a:t>
            </a:r>
            <a:r>
              <a:rPr lang="en-US" dirty="0"/>
              <a:t>for </a:t>
            </a:r>
            <a:r>
              <a:rPr lang="en-US" dirty="0" smtClean="0"/>
              <a:t>workers</a:t>
            </a:r>
          </a:p>
          <a:p>
            <a:pPr lvl="1"/>
            <a:r>
              <a:rPr lang="en-US" dirty="0" smtClean="0"/>
              <a:t>With pre-employment or subsidized on the job training</a:t>
            </a:r>
          </a:p>
          <a:p>
            <a:r>
              <a:rPr lang="en-US" dirty="0" smtClean="0"/>
              <a:t>Safety standards, testing and certification</a:t>
            </a:r>
          </a:p>
          <a:p>
            <a:pPr lvl="1"/>
            <a:r>
              <a:rPr lang="en-US" dirty="0" smtClean="0"/>
              <a:t>Product standards</a:t>
            </a:r>
          </a:p>
          <a:p>
            <a:pPr lvl="1"/>
            <a:r>
              <a:rPr lang="en-US" dirty="0" smtClean="0"/>
              <a:t>Health standards and certification</a:t>
            </a:r>
          </a:p>
          <a:p>
            <a:pPr lvl="1"/>
            <a:r>
              <a:rPr lang="en-US" dirty="0" smtClean="0"/>
              <a:t>Promotion of standards so </a:t>
            </a:r>
            <a:r>
              <a:rPr lang="en-US" dirty="0" err="1" smtClean="0"/>
              <a:t>thry</a:t>
            </a:r>
            <a:r>
              <a:rPr lang="en-US" dirty="0" smtClean="0"/>
              <a:t> are recognized in other countries</a:t>
            </a:r>
          </a:p>
          <a:p>
            <a:r>
              <a:rPr lang="en-US" dirty="0" smtClean="0"/>
              <a:t>Promotion and marketing</a:t>
            </a:r>
          </a:p>
          <a:p>
            <a:pPr lvl="1"/>
            <a:r>
              <a:rPr lang="en-US" dirty="0" smtClean="0"/>
              <a:t>Critical for the tourism sector – but also goods (farm produce)</a:t>
            </a:r>
          </a:p>
          <a:p>
            <a:endParaRPr lang="en-US" dirty="0" smtClean="0"/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7542523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Taiwan Orchids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 smtClean="0"/>
              <a:t>Gov’t-owned sugar farm started growing orchids and found it more profitable than sugar</a:t>
            </a:r>
          </a:p>
          <a:p>
            <a:pPr lvl="1"/>
            <a:r>
              <a:rPr lang="en-US" dirty="0" smtClean="0"/>
              <a:t>Government turned </a:t>
            </a:r>
            <a:r>
              <a:rPr lang="en-US" dirty="0" smtClean="0"/>
              <a:t>over</a:t>
            </a:r>
            <a:r>
              <a:rPr lang="en-US" dirty="0" smtClean="0"/>
              <a:t> </a:t>
            </a:r>
            <a:r>
              <a:rPr lang="en-US" dirty="0" smtClean="0"/>
              <a:t>land used for sugar cultivation to orchids</a:t>
            </a:r>
          </a:p>
          <a:p>
            <a:r>
              <a:rPr lang="en-US" dirty="0" smtClean="0"/>
              <a:t>Government provides</a:t>
            </a:r>
          </a:p>
          <a:p>
            <a:pPr lvl="1"/>
            <a:r>
              <a:rPr lang="en-US" dirty="0" smtClean="0"/>
              <a:t>Electricity</a:t>
            </a:r>
          </a:p>
          <a:p>
            <a:pPr lvl="1"/>
            <a:r>
              <a:rPr lang="en-US" dirty="0" smtClean="0"/>
              <a:t>Irrigation</a:t>
            </a:r>
          </a:p>
          <a:p>
            <a:pPr lvl="1"/>
            <a:r>
              <a:rPr lang="en-US" dirty="0" smtClean="0"/>
              <a:t>Quarantine and public health</a:t>
            </a:r>
          </a:p>
          <a:p>
            <a:pPr lvl="1"/>
            <a:r>
              <a:rPr lang="en-US" dirty="0" smtClean="0"/>
              <a:t>Global marketing as supplier of quality orchids</a:t>
            </a:r>
          </a:p>
          <a:p>
            <a:r>
              <a:rPr lang="en-US" dirty="0" smtClean="0"/>
              <a:t>Investors provide</a:t>
            </a:r>
          </a:p>
          <a:p>
            <a:pPr lvl="1"/>
            <a:r>
              <a:rPr lang="en-US" dirty="0" smtClean="0"/>
              <a:t>Greenhouses</a:t>
            </a:r>
          </a:p>
          <a:p>
            <a:r>
              <a:rPr lang="en-US" dirty="0" smtClean="0"/>
              <a:t>Taiwan largest orchid exporter by volume (2013)</a:t>
            </a:r>
          </a:p>
          <a:p>
            <a:pPr lvl="1"/>
            <a:r>
              <a:rPr lang="en-US" dirty="0" smtClean="0"/>
              <a:t>Netherlands largest by revenue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9409077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Coordination – 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complementary industries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en-US" dirty="0" smtClean="0"/>
          </a:p>
          <a:p>
            <a:r>
              <a:rPr lang="en-US" dirty="0" smtClean="0"/>
              <a:t>Government </a:t>
            </a:r>
            <a:r>
              <a:rPr lang="en-US" dirty="0" smtClean="0"/>
              <a:t>creates (or helps to create) complementary industries</a:t>
            </a:r>
          </a:p>
          <a:p>
            <a:pPr lvl="1"/>
            <a:r>
              <a:rPr lang="en-US" dirty="0" smtClean="0"/>
              <a:t>Less compelling than infrastructure</a:t>
            </a:r>
          </a:p>
          <a:p>
            <a:r>
              <a:rPr lang="en-US" dirty="0" smtClean="0"/>
              <a:t>Less </a:t>
            </a:r>
            <a:r>
              <a:rPr lang="en-US" dirty="0" smtClean="0"/>
              <a:t>compelling because inputs can be imported</a:t>
            </a:r>
          </a:p>
        </p:txBody>
      </p:sp>
    </p:spTree>
    <p:extLst>
      <p:ext uri="{BB962C8B-B14F-4D97-AF65-F5344CB8AC3E}">
        <p14:creationId xmlns:p14="http://schemas.microsoft.com/office/powerpoint/2010/main" val="102437991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POSCO in Korea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 smtClean="0"/>
              <a:t>Need steel industry to supply other sectors</a:t>
            </a:r>
          </a:p>
          <a:p>
            <a:pPr lvl="1"/>
            <a:r>
              <a:rPr lang="en-US" dirty="0" smtClean="0"/>
              <a:t>Shipbuilding, autos, military </a:t>
            </a:r>
          </a:p>
          <a:p>
            <a:r>
              <a:rPr lang="en-US" dirty="0" smtClean="0"/>
              <a:t>POSCO </a:t>
            </a:r>
            <a:r>
              <a:rPr lang="en-US" dirty="0"/>
              <a:t>(Pohang Iron and Steel Company</a:t>
            </a:r>
          </a:p>
          <a:p>
            <a:pPr lvl="1"/>
            <a:r>
              <a:rPr lang="en-US" dirty="0"/>
              <a:t>Set up by Korean government </a:t>
            </a:r>
            <a:r>
              <a:rPr lang="en-US" dirty="0" smtClean="0"/>
              <a:t>with private </a:t>
            </a:r>
            <a:r>
              <a:rPr lang="en-US" dirty="0"/>
              <a:t>firm, Taegu </a:t>
            </a:r>
            <a:r>
              <a:rPr lang="en-US" dirty="0" smtClean="0"/>
              <a:t>Tec, </a:t>
            </a:r>
            <a:r>
              <a:rPr lang="en-US" dirty="0"/>
              <a:t>in </a:t>
            </a:r>
            <a:r>
              <a:rPr lang="en-US" dirty="0" smtClean="0"/>
              <a:t>1968</a:t>
            </a:r>
          </a:p>
          <a:p>
            <a:pPr lvl="1"/>
            <a:r>
              <a:rPr lang="en-US" dirty="0" smtClean="0"/>
              <a:t>Financing for initial plants by Japan ($54 million)</a:t>
            </a:r>
          </a:p>
          <a:p>
            <a:pPr lvl="1"/>
            <a:r>
              <a:rPr lang="en-US" dirty="0" smtClean="0"/>
              <a:t>Government grants and loans ($119 million)</a:t>
            </a:r>
          </a:p>
          <a:p>
            <a:pPr lvl="1"/>
            <a:r>
              <a:rPr lang="en-US" dirty="0" smtClean="0"/>
              <a:t>Technical assistance by Nippon Steel</a:t>
            </a:r>
          </a:p>
          <a:p>
            <a:r>
              <a:rPr lang="en-US" dirty="0" smtClean="0"/>
              <a:t>Korea had no steel mills</a:t>
            </a:r>
          </a:p>
          <a:p>
            <a:pPr lvl="1"/>
            <a:r>
              <a:rPr lang="en-US" dirty="0" smtClean="0"/>
              <a:t>President Park Chung-</a:t>
            </a:r>
            <a:r>
              <a:rPr lang="en-US" dirty="0" err="1" smtClean="0"/>
              <a:t>hee</a:t>
            </a:r>
            <a:r>
              <a:rPr lang="en-US" dirty="0" smtClean="0"/>
              <a:t> wanted some self-sufficiency in steel </a:t>
            </a:r>
          </a:p>
          <a:p>
            <a:r>
              <a:rPr lang="en-US" dirty="0" smtClean="0"/>
              <a:t>Supply to other industries </a:t>
            </a:r>
          </a:p>
          <a:p>
            <a:pPr lvl="1"/>
            <a:r>
              <a:rPr lang="en-US" dirty="0" smtClean="0"/>
              <a:t>Very risky but became successful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5367231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Information </a:t>
            </a:r>
            <a:r>
              <a:rPr lang="en-US" dirty="0" smtClean="0"/>
              <a:t>failures</a:t>
            </a:r>
            <a:br>
              <a:rPr lang="en-US" dirty="0" smtClean="0"/>
            </a:br>
            <a:r>
              <a:rPr lang="en-US" sz="3100" dirty="0" smtClean="0"/>
              <a:t>(can we produce it competitively?</a:t>
            </a:r>
            <a:r>
              <a:rPr lang="en-US" sz="3100" dirty="0" smtClean="0"/>
              <a:t>)</a:t>
            </a:r>
            <a:endParaRPr lang="en-US" sz="31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US" dirty="0" err="1" smtClean="0"/>
              <a:t>Haussman</a:t>
            </a:r>
            <a:r>
              <a:rPr lang="en-US" dirty="0" smtClean="0"/>
              <a:t> and </a:t>
            </a:r>
            <a:r>
              <a:rPr lang="en-US" dirty="0" err="1" smtClean="0"/>
              <a:t>Rodrik</a:t>
            </a:r>
            <a:endParaRPr lang="en-US" dirty="0" smtClean="0"/>
          </a:p>
          <a:p>
            <a:r>
              <a:rPr lang="en-US" dirty="0" smtClean="0"/>
              <a:t>Development as “self-discovery”</a:t>
            </a:r>
          </a:p>
          <a:p>
            <a:r>
              <a:rPr lang="en-US" dirty="0" smtClean="0"/>
              <a:t>Self = country (and the firm)</a:t>
            </a:r>
          </a:p>
          <a:p>
            <a:r>
              <a:rPr lang="en-US" dirty="0" smtClean="0"/>
              <a:t>Related to cost structure</a:t>
            </a:r>
          </a:p>
          <a:p>
            <a:r>
              <a:rPr lang="en-US" dirty="0" smtClean="0"/>
              <a:t>Can the firm, located in a particular country, produce a new product competitively?</a:t>
            </a:r>
          </a:p>
          <a:p>
            <a:r>
              <a:rPr lang="en-US" dirty="0" smtClean="0"/>
              <a:t>Competitive means it must be produced at a cost at least as low as competitors</a:t>
            </a:r>
          </a:p>
          <a:p>
            <a:r>
              <a:rPr lang="en-US" dirty="0" smtClean="0"/>
              <a:t>Self-discovery is costly; needs information, may include efforts to develop and start to produce and sell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721447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311844" cy="11430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Information: </a:t>
            </a:r>
            <a:br>
              <a:rPr lang="en-US" dirty="0" smtClean="0"/>
            </a:br>
            <a:r>
              <a:rPr lang="en-US" dirty="0" smtClean="0"/>
              <a:t>Time/support to produce competitively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endParaRPr lang="en-US" dirty="0" smtClean="0"/>
          </a:p>
          <a:p>
            <a:r>
              <a:rPr lang="en-US" dirty="0" smtClean="0"/>
              <a:t>Market</a:t>
            </a:r>
          </a:p>
          <a:p>
            <a:pPr lvl="1"/>
            <a:r>
              <a:rPr lang="en-US" dirty="0" smtClean="0"/>
              <a:t>Protect market from imports, guarantee a market</a:t>
            </a:r>
          </a:p>
          <a:p>
            <a:pPr lvl="2"/>
            <a:r>
              <a:rPr lang="en-US" dirty="0" smtClean="0"/>
              <a:t>Gives time to develop, get costs down, become efficient and ‘learn’ to be competitive</a:t>
            </a:r>
          </a:p>
          <a:p>
            <a:pPr lvl="2"/>
            <a:endParaRPr lang="en-US" dirty="0"/>
          </a:p>
          <a:p>
            <a:r>
              <a:rPr lang="en-US" dirty="0" smtClean="0"/>
              <a:t>Reduce costs</a:t>
            </a:r>
          </a:p>
          <a:p>
            <a:pPr lvl="1"/>
            <a:r>
              <a:rPr lang="en-US" dirty="0" smtClean="0"/>
              <a:t>During the period of learning</a:t>
            </a:r>
          </a:p>
          <a:p>
            <a:pPr lvl="2"/>
            <a:r>
              <a:rPr lang="en-US" dirty="0" smtClean="0"/>
              <a:t>Provide low cost of credit, subsidize R&amp;D, help technology acquisition, export subsidies, subsidize training, reduce tax costs</a:t>
            </a:r>
          </a:p>
          <a:p>
            <a:pPr lvl="2"/>
            <a:endParaRPr lang="en-US" dirty="0" smtClean="0"/>
          </a:p>
          <a:p>
            <a:pPr lvl="2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0418193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en-US" sz="4400" dirty="0"/>
          </a:p>
          <a:p>
            <a:pPr marL="0" indent="0" algn="ctr">
              <a:buNone/>
            </a:pPr>
            <a:r>
              <a:rPr lang="en-US" sz="4400" dirty="0"/>
              <a:t>3</a:t>
            </a:r>
            <a:r>
              <a:rPr lang="en-US" sz="4400" dirty="0" smtClean="0"/>
              <a:t>. What kinds of industrial policies?</a:t>
            </a:r>
            <a:endParaRPr lang="en-US" sz="4400" dirty="0"/>
          </a:p>
        </p:txBody>
      </p:sp>
    </p:spTree>
    <p:extLst>
      <p:ext uri="{BB962C8B-B14F-4D97-AF65-F5344CB8AC3E}">
        <p14:creationId xmlns:p14="http://schemas.microsoft.com/office/powerpoint/2010/main" val="103583025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Defining industrial policy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“Industrial policy is an action taken by a government which is intended to support the establishment, expansion, and/or competitiveness of specific industries.”</a:t>
            </a:r>
          </a:p>
          <a:p>
            <a:endParaRPr lang="en-US" dirty="0"/>
          </a:p>
          <a:p>
            <a:r>
              <a:rPr lang="en-US" dirty="0" smtClean="0"/>
              <a:t>An industrial policy can take a variety of forms:</a:t>
            </a:r>
          </a:p>
          <a:p>
            <a:pPr lvl="1"/>
            <a:r>
              <a:rPr lang="en-US" dirty="0" smtClean="0"/>
              <a:t> law, policy, regulation, program, tax incentive, access to finance, information sharing activity, etc. 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1656204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Types of industrial policy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en-US" b="1" dirty="0" smtClean="0"/>
              <a:t>Sector or targeted policy (core of industrial policy)</a:t>
            </a:r>
          </a:p>
          <a:p>
            <a:r>
              <a:rPr lang="en-US" dirty="0" smtClean="0"/>
              <a:t>Government support that is specific to a sector, type of product or specific firms</a:t>
            </a:r>
          </a:p>
          <a:p>
            <a:pPr lvl="1"/>
            <a:r>
              <a:rPr lang="en-US" dirty="0" smtClean="0"/>
              <a:t>Choosing specific sectors to support (like auto, ship </a:t>
            </a:r>
            <a:r>
              <a:rPr lang="en-US" dirty="0" err="1" smtClean="0"/>
              <a:t>buiding</a:t>
            </a:r>
            <a:r>
              <a:rPr lang="en-US" dirty="0" smtClean="0"/>
              <a:t>, rubber, etc.</a:t>
            </a:r>
          </a:p>
          <a:p>
            <a:pPr lvl="1"/>
            <a:r>
              <a:rPr lang="en-US" dirty="0" smtClean="0"/>
              <a:t>Providing specific support to firms in that sector</a:t>
            </a:r>
          </a:p>
          <a:p>
            <a:pPr lvl="1"/>
            <a:r>
              <a:rPr lang="en-US" dirty="0" smtClean="0"/>
              <a:t>Building specific infrastructure, providing specific skills training, targeting low cost credit, export subsidies, supporting R&amp;D in that area</a:t>
            </a:r>
          </a:p>
          <a:p>
            <a:pPr lvl="1"/>
            <a:endParaRPr lang="en-US" dirty="0" smtClean="0"/>
          </a:p>
          <a:p>
            <a:r>
              <a:rPr lang="en-US" b="1" dirty="0"/>
              <a:t>Functional or horizontal policy (only loosely considered industrial policy)</a:t>
            </a:r>
          </a:p>
          <a:p>
            <a:pPr lvl="1"/>
            <a:r>
              <a:rPr lang="en-US" dirty="0"/>
              <a:t>Government support that is good for all firms</a:t>
            </a:r>
          </a:p>
          <a:p>
            <a:pPr lvl="1"/>
            <a:r>
              <a:rPr lang="en-US" dirty="0"/>
              <a:t>General infrastructure</a:t>
            </a:r>
          </a:p>
          <a:p>
            <a:pPr lvl="1"/>
            <a:r>
              <a:rPr lang="en-US" dirty="0"/>
              <a:t>General education and research and development</a:t>
            </a:r>
          </a:p>
          <a:p>
            <a:pPr lvl="1"/>
            <a:r>
              <a:rPr lang="en-US" dirty="0"/>
              <a:t>Property rights and contract enforcement</a:t>
            </a:r>
          </a:p>
          <a:p>
            <a:pPr lvl="1"/>
            <a:r>
              <a:rPr lang="en-US" dirty="0"/>
              <a:t>Stable macroeconomic environment</a:t>
            </a:r>
          </a:p>
          <a:p>
            <a:pPr lvl="1"/>
            <a:r>
              <a:rPr lang="en-US" dirty="0"/>
              <a:t>Undistorted markets and </a:t>
            </a:r>
            <a:r>
              <a:rPr lang="en-US" dirty="0" smtClean="0"/>
              <a:t>prices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5711404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5190962"/>
              </p:ext>
            </p:extLst>
          </p:nvPr>
        </p:nvGraphicFramePr>
        <p:xfrm>
          <a:off x="457200" y="242949"/>
          <a:ext cx="8229600" cy="58602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63843"/>
                <a:gridCol w="4865757"/>
              </a:tblGrid>
              <a:tr h="488356">
                <a:tc>
                  <a:txBody>
                    <a:bodyPr/>
                    <a:lstStyle/>
                    <a:p>
                      <a:r>
                        <a:rPr lang="en-US" dirty="0" smtClean="0"/>
                        <a:t>Type of Industrial Policy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Activity</a:t>
                      </a:r>
                      <a:endParaRPr lang="en-US" dirty="0"/>
                    </a:p>
                  </a:txBody>
                  <a:tcPr/>
                </a:tc>
              </a:tr>
              <a:tr h="488356">
                <a:tc>
                  <a:txBody>
                    <a:bodyPr/>
                    <a:lstStyle/>
                    <a:p>
                      <a:r>
                        <a:rPr lang="en-US" b="1" dirty="0" smtClean="0"/>
                        <a:t>Finance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488356">
                <a:tc>
                  <a:txBody>
                    <a:bodyPr/>
                    <a:lstStyle/>
                    <a:p>
                      <a:r>
                        <a:rPr lang="en-US" dirty="0" smtClean="0"/>
                        <a:t>Access</a:t>
                      </a:r>
                      <a:r>
                        <a:rPr lang="en-US" baseline="0" dirty="0" smtClean="0"/>
                        <a:t> to credit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Low cost (subsidized interest</a:t>
                      </a:r>
                      <a:r>
                        <a:rPr lang="en-US" baseline="0" dirty="0" smtClean="0"/>
                        <a:t> rate)</a:t>
                      </a:r>
                      <a:endParaRPr lang="en-US" dirty="0"/>
                    </a:p>
                  </a:txBody>
                  <a:tcPr/>
                </a:tc>
              </a:tr>
              <a:tr h="488356">
                <a:tc>
                  <a:txBody>
                    <a:bodyPr/>
                    <a:lstStyle/>
                    <a:p>
                      <a:r>
                        <a:rPr lang="en-US" dirty="0" smtClean="0"/>
                        <a:t>Investing (venture capital)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Through VC funds</a:t>
                      </a:r>
                      <a:endParaRPr lang="en-US" dirty="0"/>
                    </a:p>
                  </a:txBody>
                  <a:tcPr/>
                </a:tc>
              </a:tr>
              <a:tr h="488356">
                <a:tc>
                  <a:txBody>
                    <a:bodyPr/>
                    <a:lstStyle/>
                    <a:p>
                      <a:r>
                        <a:rPr lang="en-US" b="1" dirty="0" smtClean="0"/>
                        <a:t>Complementary investments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Infrastructure</a:t>
                      </a:r>
                      <a:r>
                        <a:rPr lang="en-US" baseline="0" dirty="0" smtClean="0"/>
                        <a:t>, </a:t>
                      </a:r>
                      <a:r>
                        <a:rPr lang="en-US" baseline="0" dirty="0" err="1" smtClean="0"/>
                        <a:t>etc</a:t>
                      </a:r>
                      <a:r>
                        <a:rPr lang="en-US" baseline="0" dirty="0" smtClean="0"/>
                        <a:t>, coordination </a:t>
                      </a:r>
                      <a:r>
                        <a:rPr lang="en-US" baseline="0" dirty="0" smtClean="0"/>
                        <a:t>failures</a:t>
                      </a:r>
                      <a:endParaRPr lang="en-US" dirty="0"/>
                    </a:p>
                  </a:txBody>
                  <a:tcPr/>
                </a:tc>
              </a:tr>
              <a:tr h="488356">
                <a:tc>
                  <a:txBody>
                    <a:bodyPr/>
                    <a:lstStyle/>
                    <a:p>
                      <a:r>
                        <a:rPr lang="en-US" b="1" dirty="0" smtClean="0"/>
                        <a:t>Technology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488356">
                <a:tc>
                  <a:txBody>
                    <a:bodyPr/>
                    <a:lstStyle/>
                    <a:p>
                      <a:r>
                        <a:rPr lang="en-US" dirty="0" smtClean="0"/>
                        <a:t>Subsidies for R&amp;D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As a direct subsidy or a tax break</a:t>
                      </a:r>
                      <a:endParaRPr lang="en-US" dirty="0"/>
                    </a:p>
                  </a:txBody>
                  <a:tcPr/>
                </a:tc>
              </a:tr>
              <a:tr h="488356">
                <a:tc>
                  <a:txBody>
                    <a:bodyPr/>
                    <a:lstStyle/>
                    <a:p>
                      <a:r>
                        <a:rPr lang="en-US" dirty="0" smtClean="0"/>
                        <a:t>Regulation of t</a:t>
                      </a:r>
                      <a:r>
                        <a:rPr lang="en-US" baseline="0" dirty="0" smtClean="0"/>
                        <a:t>echnology imports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Get best technology,</a:t>
                      </a:r>
                      <a:r>
                        <a:rPr lang="en-US" baseline="0" dirty="0" smtClean="0"/>
                        <a:t> avoid duplication</a:t>
                      </a:r>
                      <a:endParaRPr lang="en-US" dirty="0"/>
                    </a:p>
                  </a:txBody>
                  <a:tcPr/>
                </a:tc>
              </a:tr>
              <a:tr h="488356">
                <a:tc>
                  <a:txBody>
                    <a:bodyPr/>
                    <a:lstStyle/>
                    <a:p>
                      <a:r>
                        <a:rPr lang="en-US" b="1" dirty="0" smtClean="0"/>
                        <a:t>Regulating investment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488356">
                <a:tc>
                  <a:txBody>
                    <a:bodyPr/>
                    <a:lstStyle/>
                    <a:p>
                      <a:r>
                        <a:rPr lang="en-US" dirty="0" smtClean="0"/>
                        <a:t>Entry regulation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Avoid</a:t>
                      </a:r>
                      <a:r>
                        <a:rPr lang="en-US" baseline="0" dirty="0" smtClean="0"/>
                        <a:t> over investment (negotiate capacity cuts)</a:t>
                      </a:r>
                      <a:endParaRPr lang="en-US" dirty="0"/>
                    </a:p>
                  </a:txBody>
                  <a:tcPr/>
                </a:tc>
              </a:tr>
              <a:tr h="488356">
                <a:tc>
                  <a:txBody>
                    <a:bodyPr/>
                    <a:lstStyle/>
                    <a:p>
                      <a:r>
                        <a:rPr lang="en-US" dirty="0" smtClean="0"/>
                        <a:t>Policies on scale economies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Licensing on large scale</a:t>
                      </a:r>
                      <a:r>
                        <a:rPr lang="en-US" baseline="0" dirty="0" smtClean="0"/>
                        <a:t> </a:t>
                      </a:r>
                      <a:endParaRPr lang="en-US" dirty="0"/>
                    </a:p>
                  </a:txBody>
                  <a:tcPr/>
                </a:tc>
              </a:tr>
              <a:tr h="488356">
                <a:tc>
                  <a:txBody>
                    <a:bodyPr/>
                    <a:lstStyle/>
                    <a:p>
                      <a:r>
                        <a:rPr lang="en-US" dirty="0" smtClean="0"/>
                        <a:t>Regulating FDI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Tech</a:t>
                      </a:r>
                      <a:r>
                        <a:rPr lang="en-US" baseline="0" dirty="0" smtClean="0"/>
                        <a:t> transfer, local content, export requirements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7922674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65699494"/>
              </p:ext>
            </p:extLst>
          </p:nvPr>
        </p:nvGraphicFramePr>
        <p:xfrm>
          <a:off x="457200" y="1600200"/>
          <a:ext cx="8229600" cy="33375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4800"/>
                <a:gridCol w="4114800"/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Type of Industrial Policy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Activity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b="1" dirty="0" smtClean="0"/>
                        <a:t>Trade</a:t>
                      </a:r>
                      <a:r>
                        <a:rPr lang="en-US" b="1" baseline="0" dirty="0" smtClean="0"/>
                        <a:t> and Foreign Exchange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Allocation of foreign exchange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To capital goods, again luxuries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b="0" dirty="0" smtClean="0"/>
                        <a:t>Trade (import) protection</a:t>
                      </a:r>
                      <a:endParaRPr lang="en-US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Infant industry protection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b="0" dirty="0" smtClean="0"/>
                        <a:t>Trade</a:t>
                      </a:r>
                      <a:r>
                        <a:rPr lang="en-US" b="0" baseline="0" dirty="0" smtClean="0"/>
                        <a:t> (export) promotion</a:t>
                      </a:r>
                      <a:endParaRPr lang="en-US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Export</a:t>
                      </a:r>
                      <a:r>
                        <a:rPr lang="en-US" baseline="0" dirty="0" smtClean="0"/>
                        <a:t> subsidies, marketing support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b="1" dirty="0" smtClean="0"/>
                        <a:t>Skills training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Mandatory to reduce poaching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6875550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5601</TotalTime>
  <Words>1509</Words>
  <Application>Microsoft Macintosh PowerPoint</Application>
  <PresentationFormat>On-screen Show (4:3)</PresentationFormat>
  <Paragraphs>229</Paragraphs>
  <Slides>25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26" baseType="lpstr">
      <vt:lpstr>Office Theme</vt:lpstr>
      <vt:lpstr> Why and What of  Industry and Industrial Policy </vt:lpstr>
      <vt:lpstr>  </vt:lpstr>
      <vt:lpstr>New sectors/products</vt:lpstr>
      <vt:lpstr>U-curve of sector concentration</vt:lpstr>
      <vt:lpstr>Sector concentration/diversification  and country income level</vt:lpstr>
      <vt:lpstr>New exports and country income level</vt:lpstr>
      <vt:lpstr>Take 5</vt:lpstr>
      <vt:lpstr>New products</vt:lpstr>
      <vt:lpstr>Private and social returns</vt:lpstr>
      <vt:lpstr>  </vt:lpstr>
      <vt:lpstr>Why is support needed?</vt:lpstr>
      <vt:lpstr>Coordination failures</vt:lpstr>
      <vt:lpstr>Coordination – public goods</vt:lpstr>
      <vt:lpstr>Take 5</vt:lpstr>
      <vt:lpstr>Types of public goods</vt:lpstr>
      <vt:lpstr>Taiwan Orchids</vt:lpstr>
      <vt:lpstr>Coordination –  complementary industries</vt:lpstr>
      <vt:lpstr>POSCO in Korea</vt:lpstr>
      <vt:lpstr>Information failures (can we produce it competitively?)</vt:lpstr>
      <vt:lpstr>Information:  Time/support to produce competitively</vt:lpstr>
      <vt:lpstr>  </vt:lpstr>
      <vt:lpstr>Defining industrial policy</vt:lpstr>
      <vt:lpstr>Types of industrial policy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Government policy,  firms and markets</dc:title>
  <dc:creator>Akiko Vandenberg</dc:creator>
  <cp:lastModifiedBy>Akiko Vandenberg</cp:lastModifiedBy>
  <cp:revision>214</cp:revision>
  <dcterms:created xsi:type="dcterms:W3CDTF">2016-07-28T03:22:09Z</dcterms:created>
  <dcterms:modified xsi:type="dcterms:W3CDTF">2017-08-28T05:19:33Z</dcterms:modified>
</cp:coreProperties>
</file>